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63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BA9D8-037C-BF08-F818-0680C3F8C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608C7-3194-439F-ECDB-F92042075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2D504-3AB1-5A4F-AF1A-912134043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379F6-4021-6597-47A8-11E4654CB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87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A5492-483E-8D77-EA03-7527DF762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B6CCECA-034F-DF78-1AE7-D64508CA37C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dirty="0"/>
              <a:t>Streamline risk and compliance management for greater accuracy, </a:t>
            </a:r>
            <a:br>
              <a:rPr lang="en-US" dirty="0"/>
            </a:br>
            <a:r>
              <a:rPr lang="en-US" dirty="0"/>
              <a:t>speed, and regulatory assurance.</a:t>
            </a:r>
            <a:endParaRPr lang="en-US" noProof="0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34978150-A751-0909-4D24-A214AFCFF9E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dirty="0"/>
              <a:t>Copilot Studio and Azure AI Foundry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777B057-6CEA-6709-62CE-4CEE2BE2326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Ensures all relevant compliance and market data is surfaced in real time, reducing manual research and risk of missing critical updates.</a:t>
            </a:r>
          </a:p>
          <a:p>
            <a:endParaRPr lang="en-US" noProof="0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693431E-FA5F-8532-479A-479ABE473DF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Aggregate regulatory and market data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B8AC97C9-E6E3-1B46-CA48-D30CA892F6A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noProof="0" dirty="0"/>
              <a:t>Ask </a:t>
            </a:r>
            <a:r>
              <a:rPr lang="en-US" dirty="0"/>
              <a:t>Copilot to collect and consolidate regulatory updates, market news, and compliance alerts from internal and external sources.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1FD43278-E793-7A36-2DD2-366D594D995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Analyze client and transaction risk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9DAF32DE-C409-377C-69BE-7CA96EC5612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 dirty="0"/>
              <a:t>Use Copilot to r</a:t>
            </a:r>
            <a:r>
              <a:rPr lang="en-US" dirty="0"/>
              <a:t>un risk models on client portfolios and recent transactions, flagging anomalies or exposures.</a:t>
            </a:r>
            <a:endParaRPr lang="en-US" noProof="0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C15C2F80-DD3A-31C7-F5AC-0DC72CD06D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Streamlines reporting, ensures consistency, and reduces time spent on manual documentation for audits or regulatory filings.</a:t>
            </a:r>
          </a:p>
          <a:p>
            <a:endParaRPr lang="en-US" noProof="0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BD06EC6A-4566-27F2-657E-A6F98B59B66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4" y="1112478"/>
            <a:ext cx="2930137" cy="153888"/>
          </a:xfrm>
        </p:spPr>
        <p:txBody>
          <a:bodyPr/>
          <a:lstStyle/>
          <a:p>
            <a:r>
              <a:rPr lang="en-US" noProof="0" dirty="0"/>
              <a:t>Review and document compliance exceptions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FEAF0730-E20C-663F-8361-713BECCD48F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noProof="0" dirty="0"/>
              <a:t>Prompt Copilot to draft </a:t>
            </a:r>
            <a:r>
              <a:rPr lang="en-US" dirty="0"/>
              <a:t>exception reports and document findings for compliance review.</a:t>
            </a:r>
            <a:endParaRPr lang="en-US" noProof="0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E02E220E-64A5-C1E2-C6A6-3AFF3FD2D92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Automates complex risk calculations, quickly identifies high-risk clients or trades, and supports proactive compliance actions</a:t>
            </a:r>
            <a:endParaRPr lang="en-US" noProof="0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DA26A8D2-4991-ECC4-640C-865B432DE12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8" y="3725103"/>
            <a:ext cx="3410871" cy="153888"/>
          </a:xfrm>
        </p:spPr>
        <p:txBody>
          <a:bodyPr/>
          <a:lstStyle/>
          <a:p>
            <a:r>
              <a:rPr lang="en-US" noProof="0" dirty="0"/>
              <a:t>Log outcomes for continuous improvement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70D619DB-606F-D579-3E28-F9246C8FF7E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/>
          <a:lstStyle/>
          <a:p>
            <a:r>
              <a:rPr lang="en-US" dirty="0"/>
              <a:t>Log resolved cases, track remediation effectiveness, and generate dashboards for ongoing compliance monitoring using Copilot Studio.</a:t>
            </a:r>
            <a:endParaRPr lang="en-US" noProof="0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0EECC226-83D3-EFD1-CAF4-79FF9697969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Enhances cross-team collaboration, accelerates resolution of compliance issues, and maintains a clear audit trail.</a:t>
            </a:r>
          </a:p>
          <a:p>
            <a:endParaRPr lang="en-US" noProof="0" dirty="0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004994E5-8294-717D-42B2-989AAAEC97B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3" y="3725103"/>
            <a:ext cx="3161734" cy="153888"/>
          </a:xfrm>
        </p:spPr>
        <p:txBody>
          <a:bodyPr/>
          <a:lstStyle/>
          <a:p>
            <a:r>
              <a:rPr lang="en-US" noProof="0" dirty="0"/>
              <a:t>Collaborate on remediation actions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A109B063-472D-DF95-B466-2DDE30B8352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/>
          <a:lstStyle/>
          <a:p>
            <a:r>
              <a:rPr lang="en-US" dirty="0"/>
              <a:t>Use Copilot in Teams to coordinate with compliance, legal, and risk teams, sharing flagged issues and assigning follow-up tasks.</a:t>
            </a:r>
            <a:endParaRPr lang="en-US" noProof="0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1ECBB314-1F59-CEA3-2F3B-C36147B1AE6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Provides actionable insights, supports continuous improvement, and ensures regulatory alignment through automated tracking and reporting.</a:t>
            </a:r>
          </a:p>
          <a:p>
            <a:endParaRPr lang="en-US" noProof="0" dirty="0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943DF006-F194-4DB7-4C3B-69F9EDB70A1A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37226997-5A82-5463-8A53-34924FB28797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39F8FCA9-3963-3E31-2B45-890245A28B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/>
          <a:lstStyle/>
          <a:p>
            <a:r>
              <a:rPr lang="en-US" noProof="0" dirty="0"/>
              <a:t>Capital Markets </a:t>
            </a:r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54F127B6-0005-2368-8CB2-E90FEBF1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026" y="441806"/>
            <a:ext cx="4340225" cy="276999"/>
          </a:xfrm>
        </p:spPr>
        <p:txBody>
          <a:bodyPr vert="horz" wrap="square">
            <a:spAutoFit/>
          </a:bodyPr>
          <a:lstStyle/>
          <a:p>
            <a:r>
              <a:rPr lang="en-US" spc="-80" noProof="0" dirty="0"/>
              <a:t>Improve risk and compliance management</a:t>
            </a:r>
          </a:p>
        </p:txBody>
      </p:sp>
      <p:sp>
        <p:nvSpPr>
          <p:cNvPr id="89" name="Rectangle: Rounded Corners 6">
            <a:extLst>
              <a:ext uri="{FF2B5EF4-FFF2-40B4-BE49-F238E27FC236}">
                <a16:creationId xmlns:a16="http://schemas.microsoft.com/office/drawing/2014/main" id="{C8491561-03E9-1EBD-E0FA-E7370CD49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20719" y="3778836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Manage risk and compliance</a:t>
            </a: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B6E7FC1A-EBBE-AE5B-EF32-12F0648110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06" y="3814270"/>
            <a:ext cx="144000" cy="141732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D6993AF3-5C6E-847B-0DC4-0EAA700C776D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92" name="Rectangle: Rounded Corners 6">
              <a:extLst>
                <a:ext uri="{FF2B5EF4-FFF2-40B4-BE49-F238E27FC236}">
                  <a16:creationId xmlns:a16="http://schemas.microsoft.com/office/drawing/2014/main" id="{FD8E9EA3-E81E-A96C-BF35-5CB2BB8A8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90F8A170-22D3-7A4B-660B-C9060E55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6" name="Text Placeholder 170">
            <a:extLst>
              <a:ext uri="{FF2B5EF4-FFF2-40B4-BE49-F238E27FC236}">
                <a16:creationId xmlns:a16="http://schemas.microsoft.com/office/drawing/2014/main" id="{CCD8D17C-C485-C872-D658-9A25ECF19418}"/>
              </a:ext>
            </a:extLst>
          </p:cNvPr>
          <p:cNvSpPr txBox="1">
            <a:spLocks/>
          </p:cNvSpPr>
          <p:nvPr/>
        </p:nvSpPr>
        <p:spPr>
          <a:xfrm>
            <a:off x="10253382" y="521099"/>
            <a:ext cx="16339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0" i="0" kern="1200" spc="0" baseline="0">
                <a:solidFill>
                  <a:srgbClr val="0078D4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Build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0FED23-922A-FF22-0C47-9294DA9E79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9920" y="2053408"/>
            <a:ext cx="2103120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analyst reports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financial news sites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SEC website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E2C080-BDB6-F2EE-AD19-16DDFC5363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7306" y="2053408"/>
            <a:ext cx="2422733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Financial document analysis skill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Microsoft Word for drafting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21433D-22BD-9213-BED9-469BCB8DB2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7645" y="2176519"/>
            <a:ext cx="210312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Risk modeling skill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C3FA31-E0C0-ABCA-3D22-1068CF0A43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17233" y="4826179"/>
            <a:ext cx="188686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analytics agent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7AE4C3-DF7A-D2D7-EDF6-2B0F574A74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66235" y="4826179"/>
            <a:ext cx="28627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Microsoft Teams for workflow automation</a:t>
            </a:r>
          </a:p>
        </p:txBody>
      </p:sp>
      <p:pic>
        <p:nvPicPr>
          <p:cNvPr id="3" name="Graphic 2" descr="Copilot for Sales logo">
            <a:extLst>
              <a:ext uri="{FF2B5EF4-FFF2-40B4-BE49-F238E27FC236}">
                <a16:creationId xmlns:a16="http://schemas.microsoft.com/office/drawing/2014/main" id="{1692642B-1E8A-3BBF-7358-E4FA1AF34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0866" y="2182456"/>
            <a:ext cx="265126" cy="265124"/>
          </a:xfrm>
          <a:prstGeom prst="rect">
            <a:avLst/>
          </a:prstGeom>
        </p:spPr>
      </p:pic>
      <p:pic>
        <p:nvPicPr>
          <p:cNvPr id="4" name="Graphic 3" descr="Copilot for Sales logo">
            <a:extLst>
              <a:ext uri="{FF2B5EF4-FFF2-40B4-BE49-F238E27FC236}">
                <a16:creationId xmlns:a16="http://schemas.microsoft.com/office/drawing/2014/main" id="{951771F5-2DB4-0A32-0C00-62A0E326EC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9188" y="2182456"/>
            <a:ext cx="265126" cy="265124"/>
          </a:xfrm>
          <a:prstGeom prst="rect">
            <a:avLst/>
          </a:prstGeom>
        </p:spPr>
      </p:pic>
      <p:pic>
        <p:nvPicPr>
          <p:cNvPr id="5" name="Graphic 4" descr="Copilot for Sales logo">
            <a:extLst>
              <a:ext uri="{FF2B5EF4-FFF2-40B4-BE49-F238E27FC236}">
                <a16:creationId xmlns:a16="http://schemas.microsoft.com/office/drawing/2014/main" id="{F0BDBF74-10FE-9CB9-48D1-4038118952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0475" y="2182456"/>
            <a:ext cx="265126" cy="265124"/>
          </a:xfrm>
          <a:prstGeom prst="rect">
            <a:avLst/>
          </a:prstGeom>
        </p:spPr>
      </p:pic>
      <p:pic>
        <p:nvPicPr>
          <p:cNvPr id="7" name="Graphic 6" descr="Copilot for Sales logo">
            <a:extLst>
              <a:ext uri="{FF2B5EF4-FFF2-40B4-BE49-F238E27FC236}">
                <a16:creationId xmlns:a16="http://schemas.microsoft.com/office/drawing/2014/main" id="{FD3C0627-FC97-3D85-AA62-2D6578F73B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7288" y="4832116"/>
            <a:ext cx="265126" cy="265124"/>
          </a:xfrm>
          <a:prstGeom prst="rect">
            <a:avLst/>
          </a:prstGeom>
        </p:spPr>
      </p:pic>
      <p:pic>
        <p:nvPicPr>
          <p:cNvPr id="9" name="Graphic 8" descr="Copilot for Sales logo">
            <a:extLst>
              <a:ext uri="{FF2B5EF4-FFF2-40B4-BE49-F238E27FC236}">
                <a16:creationId xmlns:a16="http://schemas.microsoft.com/office/drawing/2014/main" id="{D16F0131-2FE1-A483-A596-FDF4606BA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36409" y="4832116"/>
            <a:ext cx="265126" cy="2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250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Improve risk and compliance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2025-10-26T04:00:00Z</dcterms:modified>
</cp:coreProperties>
</file>