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214748362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551CEF-BBCC-423A-A43D-FD3B80DE7527}" v="243" dt="2025-10-26T00:57:51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1C48F-B5AF-51B4-730F-8D5B479D3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893888-56CF-C5B8-198B-4A952094C4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E5F09B-781D-4C80-891D-C081F7C871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1F748-0691-BCFE-FDBA-CA7E031AE2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219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: Top Corners Rounded 73">
            <a:extLst>
              <a:ext uri="{FF2B5EF4-FFF2-40B4-BE49-F238E27FC236}">
                <a16:creationId xmlns:a16="http://schemas.microsoft.com/office/drawing/2014/main" id="{6FDEA399-18DB-E6DC-793E-5041B1E784CA}"/>
              </a:ext>
            </a:extLst>
          </p:cNvPr>
          <p:cNvSpPr>
            <a:spLocks/>
          </p:cNvSpPr>
          <p:nvPr userDrawn="1"/>
        </p:nvSpPr>
        <p:spPr bwMode="auto">
          <a:xfrm rot="16200000" flipV="1">
            <a:off x="6107793" y="-1681313"/>
            <a:ext cx="2612241" cy="8679949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0" fmla="*/ 0 w 2612241"/>
              <a:gd name="connsiteY0" fmla="*/ 8666696 h 8666696"/>
              <a:gd name="connsiteX1" fmla="*/ 2382 w 2612241"/>
              <a:gd name="connsiteY1" fmla="*/ 7817633 h 8666696"/>
              <a:gd name="connsiteX2" fmla="*/ 0 w 2612241"/>
              <a:gd name="connsiteY2" fmla="*/ 163683 h 8666696"/>
              <a:gd name="connsiteX3" fmla="*/ 163683 w 2612241"/>
              <a:gd name="connsiteY3" fmla="*/ 0 h 8666696"/>
              <a:gd name="connsiteX4" fmla="*/ 2448558 w 2612241"/>
              <a:gd name="connsiteY4" fmla="*/ 0 h 8666696"/>
              <a:gd name="connsiteX5" fmla="*/ 2612241 w 2612241"/>
              <a:gd name="connsiteY5" fmla="*/ 163683 h 8666696"/>
              <a:gd name="connsiteX6" fmla="*/ 2612241 w 2612241"/>
              <a:gd name="connsiteY6" fmla="*/ 8666696 h 8666696"/>
              <a:gd name="connsiteX7" fmla="*/ 2612241 w 2612241"/>
              <a:gd name="connsiteY7" fmla="*/ 8666696 h 8666696"/>
              <a:gd name="connsiteX0" fmla="*/ 2382 w 2612241"/>
              <a:gd name="connsiteY0" fmla="*/ 7817633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2382" y="7817633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A40472D-7D94-31D5-9B70-1F1437F60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648565" y="2541166"/>
            <a:ext cx="210652" cy="210652"/>
            <a:chOff x="5214995" y="-1168400"/>
            <a:chExt cx="431800" cy="43180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3E7D74F-AA6E-58D6-9B3A-285D6343874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9" name="Rectangle 89">
              <a:extLst>
                <a:ext uri="{FF2B5EF4-FFF2-40B4-BE49-F238E27FC236}">
                  <a16:creationId xmlns:a16="http://schemas.microsoft.com/office/drawing/2014/main" id="{D741BEDD-0302-D041-F924-FED2F26F753C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ECE0A2C-9275-E8D8-37D4-26EF9382F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247487" y="3859456"/>
            <a:ext cx="210652" cy="210652"/>
            <a:chOff x="5214995" y="-1168400"/>
            <a:chExt cx="431800" cy="4318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D2B6D01-D3C4-D4AC-FA55-BCAA6D16B12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92" name="Rectangle 89">
              <a:extLst>
                <a:ext uri="{FF2B5EF4-FFF2-40B4-BE49-F238E27FC236}">
                  <a16:creationId xmlns:a16="http://schemas.microsoft.com/office/drawing/2014/main" id="{E69E9A3D-9D75-565F-769F-9D5EAF4DE661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38" name="Step 1 Title">
            <a:extLst>
              <a:ext uri="{FF2B5EF4-FFF2-40B4-BE49-F238E27FC236}">
                <a16:creationId xmlns:a16="http://schemas.microsoft.com/office/drawing/2014/main" id="{E7C3DF1D-9756-4E60-3B60-5FC1042D732B}"/>
              </a:ext>
            </a:extLst>
          </p:cNvPr>
          <p:cNvSpPr>
            <a:spLocks noGrp="1"/>
          </p:cNvSpPr>
          <p:nvPr userDrawn="1">
            <p:ph type="body" sz="quarter" idx="61"/>
          </p:nvPr>
        </p:nvSpPr>
        <p:spPr>
          <a:xfrm>
            <a:off x="7507483" y="3725103"/>
            <a:ext cx="3161734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4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9" name="Step 1 Top">
            <a:extLst>
              <a:ext uri="{FF2B5EF4-FFF2-40B4-BE49-F238E27FC236}">
                <a16:creationId xmlns:a16="http://schemas.microsoft.com/office/drawing/2014/main" id="{DD4D8F41-19D0-1C40-C8A6-6751BDCBB4E6}"/>
              </a:ext>
            </a:extLst>
          </p:cNvPr>
          <p:cNvSpPr>
            <a:spLocks noGrp="1"/>
          </p:cNvSpPr>
          <p:nvPr userDrawn="1">
            <p:ph type="body" sz="quarter" idx="62"/>
          </p:nvPr>
        </p:nvSpPr>
        <p:spPr>
          <a:xfrm>
            <a:off x="7507483" y="4050957"/>
            <a:ext cx="3161734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510E80C-A092-E34D-569F-C7503B34CDEA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7507483" y="5338502"/>
            <a:ext cx="3161734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35" name="Step 1 Title">
            <a:extLst>
              <a:ext uri="{FF2B5EF4-FFF2-40B4-BE49-F238E27FC236}">
                <a16:creationId xmlns:a16="http://schemas.microsoft.com/office/drawing/2014/main" id="{F3576EDF-8C4D-5381-E991-4104EFE19D8D}"/>
              </a:ext>
            </a:extLst>
          </p:cNvPr>
          <p:cNvSpPr>
            <a:spLocks noGrp="1"/>
          </p:cNvSpPr>
          <p:nvPr userDrawn="1">
            <p:ph type="body" sz="quarter" idx="58"/>
          </p:nvPr>
        </p:nvSpPr>
        <p:spPr>
          <a:xfrm>
            <a:off x="4036409" y="3725103"/>
            <a:ext cx="3161734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5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6" name="Step 1 Top">
            <a:extLst>
              <a:ext uri="{FF2B5EF4-FFF2-40B4-BE49-F238E27FC236}">
                <a16:creationId xmlns:a16="http://schemas.microsoft.com/office/drawing/2014/main" id="{E979A6D5-04D7-EDA1-795C-CDE631F70816}"/>
              </a:ext>
            </a:extLst>
          </p:cNvPr>
          <p:cNvSpPr>
            <a:spLocks noGrp="1"/>
          </p:cNvSpPr>
          <p:nvPr userDrawn="1">
            <p:ph type="body" sz="quarter" idx="59"/>
          </p:nvPr>
        </p:nvSpPr>
        <p:spPr>
          <a:xfrm>
            <a:off x="4036409" y="4050957"/>
            <a:ext cx="3161734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ACE21C0-49A4-DA91-EDBF-71FBF06125C4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4036409" y="5338502"/>
            <a:ext cx="3161734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12743986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AE8AA-B7F7-6302-BAD6-1BBB42B8F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 166">
            <a:extLst>
              <a:ext uri="{FF2B5EF4-FFF2-40B4-BE49-F238E27FC236}">
                <a16:creationId xmlns:a16="http://schemas.microsoft.com/office/drawing/2014/main" id="{E6125491-24C2-92E3-7A5D-EACB87D46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Improve fraud analysis and detection</a:t>
            </a:r>
          </a:p>
        </p:txBody>
      </p:sp>
      <p:sp>
        <p:nvSpPr>
          <p:cNvPr id="168" name="Text Placeholder 167">
            <a:extLst>
              <a:ext uri="{FF2B5EF4-FFF2-40B4-BE49-F238E27FC236}">
                <a16:creationId xmlns:a16="http://schemas.microsoft.com/office/drawing/2014/main" id="{83A99F13-77CE-8AD0-0169-0F716951187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noProof="0" dirty="0"/>
              <a:t>Banking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B32254-205D-C9C6-F9AD-133321608A70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n-US" dirty="0"/>
              <a:t>Azure AI Foundry with Copilot Studio</a:t>
            </a:r>
          </a:p>
        </p:txBody>
      </p:sp>
      <p:sp>
        <p:nvSpPr>
          <p:cNvPr id="169" name="Text Placeholder 168">
            <a:extLst>
              <a:ext uri="{FF2B5EF4-FFF2-40B4-BE49-F238E27FC236}">
                <a16:creationId xmlns:a16="http://schemas.microsoft.com/office/drawing/2014/main" id="{4F3A519D-5B17-78A2-3C2F-EF23A8AC7B8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/>
              <a:t>Banks can automate fraud analysis and detection—resulting in faster, more accurate, and compliant fraud detection and response. 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F41EA062-5C86-A207-3876-44573B80E792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r>
              <a:rPr lang="en-US" noProof="0" dirty="0"/>
              <a:t>Value benefit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1F808BAE-F4A7-4B65-A2AA-9F4A1DF70159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 vert="horz" wrap="square" lIns="0" tIns="0" rIns="0" bIns="0" rtlCol="0" anchor="t">
            <a:noAutofit/>
          </a:bodyPr>
          <a:lstStyle/>
          <a:p>
            <a:r>
              <a:rPr lang="en-US" dirty="0"/>
              <a:t>Value benefit</a:t>
            </a:r>
          </a:p>
        </p:txBody>
      </p:sp>
      <p:sp>
        <p:nvSpPr>
          <p:cNvPr id="175" name="Text Placeholder 174">
            <a:extLst>
              <a:ext uri="{FF2B5EF4-FFF2-40B4-BE49-F238E27FC236}">
                <a16:creationId xmlns:a16="http://schemas.microsoft.com/office/drawing/2014/main" id="{A66A785D-2CBB-61A1-9813-005C5FEF966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n-US" dirty="0"/>
              <a:t>Real-time transaction monitoring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FD622F36-8E76-340C-7FC0-97D33A3777F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US" dirty="0"/>
              <a:t>An agent monitors banking transactions for suspicious activity using pre-built templates and custom rules.</a:t>
            </a:r>
          </a:p>
        </p:txBody>
      </p:sp>
      <p:sp>
        <p:nvSpPr>
          <p:cNvPr id="173" name="Text Placeholder 172">
            <a:extLst>
              <a:ext uri="{FF2B5EF4-FFF2-40B4-BE49-F238E27FC236}">
                <a16:creationId xmlns:a16="http://schemas.microsoft.com/office/drawing/2014/main" id="{33B2B9CF-1D8B-93E9-41D7-0EC60F2E27B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n-US" dirty="0"/>
              <a:t>Benefit: Enables continuous, automated scanning of transactions for anomalies, instantly alerting teams in Teams when high-risk events are detected.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F2A45D52-303E-91AE-3A19-272C77CE2EF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n-US" dirty="0"/>
              <a:t>Automated case creation and routing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6FF54A45-F363-56F8-AD1E-4404B46DA91A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US" dirty="0"/>
              <a:t>When a suspicious transaction is flagged, the agent automatically creates a fraud case and routes it to the appropriate compliance or fraud analyst team using workflow orchestration.</a:t>
            </a:r>
          </a:p>
        </p:txBody>
      </p:sp>
      <p:sp>
        <p:nvSpPr>
          <p:cNvPr id="191" name="Text Placeholder 190">
            <a:extLst>
              <a:ext uri="{FF2B5EF4-FFF2-40B4-BE49-F238E27FC236}">
                <a16:creationId xmlns:a16="http://schemas.microsoft.com/office/drawing/2014/main" id="{3F799FA6-4235-0EA9-8E06-8297D4336BA0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en-US" dirty="0"/>
              <a:t>Benefit: Rapid escalation and assignment of cases, reducing time-to-response and ensuring compliance alignment. All actions are logged for audit and reporting.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55485E9B-BA97-F51B-50F0-D921BFE5968F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950474" y="1035534"/>
            <a:ext cx="2708125" cy="307777"/>
          </a:xfrm>
        </p:spPr>
        <p:txBody>
          <a:bodyPr/>
          <a:lstStyle/>
          <a:p>
            <a:r>
              <a:rPr lang="en-US" dirty="0"/>
              <a:t>Contextual investigation and data gathering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713E9D01-3E92-D85A-CF8B-002A9F787B7A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en-US" dirty="0"/>
              <a:t>The agent combines the ERP data with external sources (sanctions lists, news feeds) via connectors to uncover hidden relationships and patterns.</a:t>
            </a:r>
          </a:p>
        </p:txBody>
      </p:sp>
      <p:sp>
        <p:nvSpPr>
          <p:cNvPr id="174" name="Text Placeholder 173">
            <a:extLst>
              <a:ext uri="{FF2B5EF4-FFF2-40B4-BE49-F238E27FC236}">
                <a16:creationId xmlns:a16="http://schemas.microsoft.com/office/drawing/2014/main" id="{505A5326-3609-1EE3-ABF7-94313168A980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r>
              <a:rPr lang="en-US" dirty="0"/>
              <a:t>Benefit: Reduces false positives and improves investigation accuracy.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6C2EDAD1-C48A-2095-4E09-B1C1F9F0B8BF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US" dirty="0"/>
              <a:t>Automated customer communication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9DCBF3E1-87BE-D830-F707-BA351538E25C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n-US" dirty="0"/>
              <a:t>Using a list of impacted customers an agent drafts and sends secure, compliant communications to affected customers, informing them of potential fraud and next steps.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DF0C6D32-2B7B-49CD-3D87-AE51261F2029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r>
              <a:rPr lang="en-US" noProof="0" dirty="0"/>
              <a:t>Benefit: </a:t>
            </a:r>
            <a:r>
              <a:rPr lang="en-US" dirty="0"/>
              <a:t>Ensures timely, accurate, and compliant customer notifications, reducing reputational risk and improving customer trust.</a:t>
            </a:r>
          </a:p>
          <a:p>
            <a:endParaRPr lang="en-US" noProof="0" dirty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7CEC961D-2281-CA93-91DB-335830D6B937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n-US" dirty="0"/>
              <a:t>Support Center response plans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52ED6063-5591-416A-6779-3381747FF880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4036408" y="4050957"/>
            <a:ext cx="3278791" cy="626701"/>
          </a:xfrm>
        </p:spPr>
        <p:txBody>
          <a:bodyPr/>
          <a:lstStyle/>
          <a:p>
            <a:r>
              <a:rPr lang="en-US" dirty="0"/>
              <a:t>The next step is to coordinate across specialized teams (fraud analyst, compliance officers, customer service). Multiple agents collaborate and share data, orchestrating a unified fraud investigation process. 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57B20A4F-96D1-2AC9-A4FD-C09E36DADF6A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r>
              <a:rPr lang="en-US" dirty="0"/>
              <a:t>Benefit: Distributes work across teams, enables comprehensive investigations, and supports faster, more accurate resolution of fraud cases.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D3C7F66-4266-5AED-2815-66D9237BA46D}"/>
              </a:ext>
            </a:extLst>
          </p:cNvPr>
          <p:cNvGrpSpPr/>
          <p:nvPr/>
        </p:nvGrpSpPr>
        <p:grpSpPr>
          <a:xfrm>
            <a:off x="320721" y="3778836"/>
            <a:ext cx="1771605" cy="216000"/>
            <a:chOff x="320721" y="4517211"/>
            <a:chExt cx="1771605" cy="216000"/>
          </a:xfrm>
        </p:grpSpPr>
        <p:sp>
          <p:nvSpPr>
            <p:cNvPr id="4" name="Rectangle: Rounded Corners 6">
              <a:extLst>
                <a:ext uri="{FF2B5EF4-FFF2-40B4-BE49-F238E27FC236}">
                  <a16:creationId xmlns:a16="http://schemas.microsoft.com/office/drawing/2014/main" id="{4058D2C2-E8B9-480F-A617-16175AD779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21" y="4517211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Client retention</a:t>
              </a: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5DE5C3A2-27AD-2A49-0121-D688F0878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7507" y="4552645"/>
              <a:ext cx="144000" cy="141732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4E9D32B-9847-9129-38A3-D57DDD95D30D}"/>
              </a:ext>
            </a:extLst>
          </p:cNvPr>
          <p:cNvGrpSpPr/>
          <p:nvPr/>
        </p:nvGrpSpPr>
        <p:grpSpPr>
          <a:xfrm>
            <a:off x="320719" y="5020658"/>
            <a:ext cx="1771607" cy="504622"/>
            <a:chOff x="320719" y="5293823"/>
            <a:chExt cx="1771607" cy="50462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C4BA99F-0AA5-3B9A-3A40-B159E13FCECB}"/>
                </a:ext>
              </a:extLst>
            </p:cNvPr>
            <p:cNvGrpSpPr/>
            <p:nvPr/>
          </p:nvGrpSpPr>
          <p:grpSpPr>
            <a:xfrm>
              <a:off x="320719" y="5293823"/>
              <a:ext cx="1771605" cy="216000"/>
              <a:chOff x="320719" y="5270676"/>
              <a:chExt cx="1771605" cy="216000"/>
            </a:xfrm>
          </p:grpSpPr>
          <p:sp>
            <p:nvSpPr>
              <p:cNvPr id="11" name="Rectangle: Rounded Corners 6">
                <a:extLst>
                  <a:ext uri="{FF2B5EF4-FFF2-40B4-BE49-F238E27FC236}">
                    <a16:creationId xmlns:a16="http://schemas.microsoft.com/office/drawing/2014/main" id="{36491294-EDE9-2366-E51C-5716401BEC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719" y="5270676"/>
                <a:ext cx="1771605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C03BC4"/>
                </a:solidFill>
                <a:headEnd type="none" w="med" len="med"/>
                <a:tailEnd type="none" w="med" len="med"/>
              </a:ln>
              <a:effectLst>
                <a:outerShdw blurRad="63500" dist="63500" dir="2700000" rotWithShape="0">
                  <a:srgbClr val="454142">
                    <a:alpha val="20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3BC4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Segoe UI Semibold" panose="020B0702040204020203" pitchFamily="34" charset="0"/>
                  </a:rPr>
                  <a:t>Revenue growth</a:t>
                </a:r>
              </a:p>
            </p:txBody>
          </p:sp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DFC5FC3A-CA8B-B994-6762-D9D59A5E03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67505" y="5306676"/>
                <a:ext cx="144000" cy="144000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D97F137-061E-C40B-1FA9-6BEFBA4FECCF}"/>
                </a:ext>
              </a:extLst>
            </p:cNvPr>
            <p:cNvGrpSpPr/>
            <p:nvPr/>
          </p:nvGrpSpPr>
          <p:grpSpPr>
            <a:xfrm>
              <a:off x="320721" y="5582445"/>
              <a:ext cx="1771605" cy="216000"/>
              <a:chOff x="320721" y="5582445"/>
              <a:chExt cx="1771605" cy="21600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9C90EDE8-B53F-244A-85D6-0A4C546B7D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721" y="5582445"/>
                <a:ext cx="1771605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C03BC4"/>
                </a:solidFill>
                <a:headEnd type="none" w="med" len="med"/>
                <a:tailEnd type="none" w="med" len="med"/>
              </a:ln>
              <a:effectLst>
                <a:outerShdw blurRad="63500" dist="63500" dir="2700000" rotWithShape="0">
                  <a:srgbClr val="454142">
                    <a:alpha val="20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3BC4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Segoe UI Semibold" panose="020B0702040204020203" pitchFamily="34" charset="0"/>
                  </a:rPr>
                  <a:t>Cost savings</a:t>
                </a:r>
              </a:p>
            </p:txBody>
          </p:sp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5CA18FD8-6232-9F5B-96EF-00F20D461F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67505" y="5618445"/>
                <a:ext cx="144000" cy="144000"/>
              </a:xfrm>
              <a:prstGeom prst="rect">
                <a:avLst/>
              </a:prstGeom>
            </p:spPr>
          </p:pic>
        </p:grpSp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6FADB6AB-7DC0-A49B-94FF-AE8C852F013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552452" y="1991854"/>
            <a:ext cx="2103120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AI Agent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+Connection to ERP system 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+Connection to Teams and Outlook for notifications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+Connection to web sources</a:t>
            </a:r>
          </a:p>
        </p:txBody>
      </p:sp>
      <p:sp>
        <p:nvSpPr>
          <p:cNvPr id="2" name="Text Placeholder 170">
            <a:extLst>
              <a:ext uri="{FF2B5EF4-FFF2-40B4-BE49-F238E27FC236}">
                <a16:creationId xmlns:a16="http://schemas.microsoft.com/office/drawing/2014/main" id="{67E18537-CF14-5189-B609-A92E512BAC22}"/>
              </a:ext>
            </a:extLst>
          </p:cNvPr>
          <p:cNvSpPr txBox="1">
            <a:spLocks/>
          </p:cNvSpPr>
          <p:nvPr/>
        </p:nvSpPr>
        <p:spPr>
          <a:xfrm>
            <a:off x="10253382" y="521099"/>
            <a:ext cx="163393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100" b="0" i="0" kern="1200" spc="0" baseline="0">
                <a:solidFill>
                  <a:srgbClr val="0078D4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228600" marR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100" kern="1200" spc="-20" baseline="0">
                <a:solidFill>
                  <a:srgbClr val="B1B3B3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Build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Segoe UI Semibold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574602-3EEC-E87A-E2FD-1A68BA4E8A5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884464" y="4834168"/>
            <a:ext cx="2548585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AI Agent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Outlook for personalized messaging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8DB25D-D446-F8C7-2BB5-D2F694424A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413390" y="4776212"/>
            <a:ext cx="2548585" cy="4001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AI Agent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+Connection to ERP system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Teams and Outlook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017099-C49D-8F6B-3214-20A43136C8D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470438" y="2063499"/>
            <a:ext cx="2103120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AI Agent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+Connection to ERP system 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+Connection to Teams and Outlook for notifications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+Connection to web sources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498026-D608-217B-73C7-35E1243A83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288844" y="1998387"/>
            <a:ext cx="2103120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AI Agent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+Connection to ERP system 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+Connection to Teams and Outlook for notifications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+Connection to web sources</a:t>
            </a:r>
          </a:p>
        </p:txBody>
      </p:sp>
      <p:pic>
        <p:nvPicPr>
          <p:cNvPr id="14" name="Graphic 13" descr="Copilot for Sales logo">
            <a:extLst>
              <a:ext uri="{FF2B5EF4-FFF2-40B4-BE49-F238E27FC236}">
                <a16:creationId xmlns:a16="http://schemas.microsoft.com/office/drawing/2014/main" id="{F7D267A8-024F-5956-6FC4-4EA13C0B67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80866" y="2266036"/>
            <a:ext cx="265126" cy="265124"/>
          </a:xfrm>
          <a:prstGeom prst="rect">
            <a:avLst/>
          </a:prstGeom>
        </p:spPr>
      </p:pic>
      <p:pic>
        <p:nvPicPr>
          <p:cNvPr id="15" name="Graphic 14" descr="Copilot for Sales logo">
            <a:extLst>
              <a:ext uri="{FF2B5EF4-FFF2-40B4-BE49-F238E27FC236}">
                <a16:creationId xmlns:a16="http://schemas.microsoft.com/office/drawing/2014/main" id="{E96F5D9E-52CC-6185-0769-55FEE1BEC8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79188" y="2266036"/>
            <a:ext cx="265126" cy="265124"/>
          </a:xfrm>
          <a:prstGeom prst="rect">
            <a:avLst/>
          </a:prstGeom>
        </p:spPr>
      </p:pic>
      <p:pic>
        <p:nvPicPr>
          <p:cNvPr id="16" name="Graphic 15" descr="Copilot for Sales logo">
            <a:extLst>
              <a:ext uri="{FF2B5EF4-FFF2-40B4-BE49-F238E27FC236}">
                <a16:creationId xmlns:a16="http://schemas.microsoft.com/office/drawing/2014/main" id="{9235D6FE-EE2C-D696-6579-94CC3CE875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41746" y="4836269"/>
            <a:ext cx="265126" cy="265124"/>
          </a:xfrm>
          <a:prstGeom prst="rect">
            <a:avLst/>
          </a:prstGeom>
        </p:spPr>
      </p:pic>
      <p:pic>
        <p:nvPicPr>
          <p:cNvPr id="19" name="Graphic 18" descr="Copilot for Sales logo">
            <a:extLst>
              <a:ext uri="{FF2B5EF4-FFF2-40B4-BE49-F238E27FC236}">
                <a16:creationId xmlns:a16="http://schemas.microsoft.com/office/drawing/2014/main" id="{E5A29890-FB04-1C63-672C-DB0C0682DB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07288" y="4836269"/>
            <a:ext cx="265126" cy="265124"/>
          </a:xfrm>
          <a:prstGeom prst="rect">
            <a:avLst/>
          </a:prstGeom>
        </p:spPr>
      </p:pic>
      <p:pic>
        <p:nvPicPr>
          <p:cNvPr id="20" name="Graphic 19" descr="Copilot for Sales logo">
            <a:extLst>
              <a:ext uri="{FF2B5EF4-FFF2-40B4-BE49-F238E27FC236}">
                <a16:creationId xmlns:a16="http://schemas.microsoft.com/office/drawing/2014/main" id="{2A660D0F-1563-9BEC-EDF2-3B6B4D543E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50475" y="2258294"/>
            <a:ext cx="265126" cy="2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7785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378</Words>
  <Application>Microsoft Office PowerPoint</Application>
  <PresentationFormat>Widescreen</PresentationFormat>
  <Paragraphs>43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Improve fraud analysis and detection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2025-10-26T02:13:36Z</dcterms:created>
  <dcterms:modified xsi:type="dcterms:W3CDTF">2025-10-26T03:54:12Z</dcterms:modified>
</cp:coreProperties>
</file>