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214748362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51CEF-BBCC-423A-A43D-FD3B80DE7527}" v="243" dt="2025-10-26T00:57:51.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1026" y="2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10/25/2025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B15F3-F6E4-37B9-72D5-D8869EBB1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23723-2EF8-005E-28BA-B89754E3DBC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318DAA2-0C0E-4D95-450A-FA0E27FD4C54}"/>
              </a:ext>
            </a:extLst>
          </p:cNvPr>
          <p:cNvSpPr>
            <a:spLocks noGrp="1"/>
          </p:cNvSpPr>
          <p:nvPr>
            <p:ph type="body" idx="1"/>
          </p:nvPr>
        </p:nvSpPr>
        <p:spPr/>
        <p:txBody>
          <a:bodyPr/>
          <a:lstStyle/>
          <a:p>
            <a:pPr algn="l" rtl="0" fontAlgn="base"/>
            <a:endParaRPr lang="en-US" dirty="0"/>
          </a:p>
        </p:txBody>
      </p:sp>
      <p:sp>
        <p:nvSpPr>
          <p:cNvPr id="4" name="Slide Number Placeholder 3">
            <a:extLst>
              <a:ext uri="{FF2B5EF4-FFF2-40B4-BE49-F238E27FC236}">
                <a16:creationId xmlns:a16="http://schemas.microsoft.com/office/drawing/2014/main" id="{404B568F-DF52-5FB2-DA67-264CFA0EFD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9882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2541168"/>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42525780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AI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hyperlink" Target="https://support.microsoft.com/en-gb/topic/get-started-with-analyst-in-microsoft-365-copilot-ff505b9c-a06c-4be9-b855-69d89b1d25d2" TargetMode="Externa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hyperlink" Target="https://support.microsoft.com/office/access-project-manager-agent-86bf60a1-239d-4c37-b7b6-9a4111e1cc02"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C845B-2B7C-6DA5-D1A7-507D3836AB8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4DA2301C-6CB9-7E7A-C8E5-4E4BF4DDC56A}"/>
              </a:ext>
            </a:extLst>
          </p:cNvPr>
          <p:cNvSpPr>
            <a:spLocks noGrp="1"/>
          </p:cNvSpPr>
          <p:nvPr>
            <p:ph type="body" sz="quarter" idx="32"/>
          </p:nvPr>
        </p:nvSpPr>
        <p:spPr>
          <a:xfrm>
            <a:off x="311388" y="1026303"/>
            <a:ext cx="2431246" cy="1131079"/>
          </a:xfrm>
        </p:spPr>
        <p:txBody>
          <a:bodyPr/>
          <a:lstStyle/>
          <a:p>
            <a:r>
              <a:rPr lang="en-US" noProof="0" dirty="0"/>
              <a:t>Copilot empowers banking marketing teams to efficiently gather insights, analyze trends, target audiences, create and launch campaigns, and optimize performance—all within familiar Microsoft apps for faster, smarter, and more impactful marketing.</a:t>
            </a:r>
          </a:p>
        </p:txBody>
      </p:sp>
      <p:sp>
        <p:nvSpPr>
          <p:cNvPr id="173" name="Text Placeholder 172">
            <a:extLst>
              <a:ext uri="{FF2B5EF4-FFF2-40B4-BE49-F238E27FC236}">
                <a16:creationId xmlns:a16="http://schemas.microsoft.com/office/drawing/2014/main" id="{82089F7C-A529-A1C0-1636-C367DEE4B114}"/>
              </a:ext>
            </a:extLst>
          </p:cNvPr>
          <p:cNvSpPr>
            <a:spLocks noGrp="1"/>
          </p:cNvSpPr>
          <p:nvPr>
            <p:ph type="body" sz="quarter" idx="33"/>
          </p:nvPr>
        </p:nvSpPr>
        <p:spPr>
          <a:xfrm>
            <a:off x="304796" y="413987"/>
            <a:ext cx="2057403" cy="307777"/>
          </a:xfrm>
        </p:spPr>
        <p:txBody>
          <a:bodyPr/>
          <a:lstStyle/>
          <a:p>
            <a:r>
              <a:rPr lang="en-US" dirty="0"/>
              <a:t>Banking</a:t>
            </a:r>
          </a:p>
        </p:txBody>
      </p:sp>
      <p:sp>
        <p:nvSpPr>
          <p:cNvPr id="169" name="Text Placeholder 168">
            <a:extLst>
              <a:ext uri="{FF2B5EF4-FFF2-40B4-BE49-F238E27FC236}">
                <a16:creationId xmlns:a16="http://schemas.microsoft.com/office/drawing/2014/main" id="{FB8AAD65-EE40-A296-ED17-93D434A72C2A}"/>
              </a:ext>
            </a:extLst>
          </p:cNvPr>
          <p:cNvSpPr>
            <a:spLocks noGrp="1"/>
          </p:cNvSpPr>
          <p:nvPr>
            <p:ph type="body" sz="quarter" idx="17"/>
          </p:nvPr>
        </p:nvSpPr>
        <p:spPr>
          <a:xfrm>
            <a:off x="7149557" y="521100"/>
            <a:ext cx="2969488" cy="169277"/>
          </a:xfrm>
        </p:spPr>
        <p:txBody>
          <a:bodyPr/>
          <a:lstStyle/>
          <a:p>
            <a:r>
              <a:rPr lang="en-US" noProof="0" dirty="0"/>
              <a:t>Micr</a:t>
            </a:r>
            <a:r>
              <a:rPr lang="en-US" dirty="0"/>
              <a:t>osoft 365 Copilot</a:t>
            </a:r>
          </a:p>
        </p:txBody>
      </p:sp>
      <p:sp>
        <p:nvSpPr>
          <p:cNvPr id="167" name="Title 166">
            <a:extLst>
              <a:ext uri="{FF2B5EF4-FFF2-40B4-BE49-F238E27FC236}">
                <a16:creationId xmlns:a16="http://schemas.microsoft.com/office/drawing/2014/main" id="{43C34FA8-DB3A-E646-6F45-A0C45C61CCCF}"/>
              </a:ext>
            </a:extLst>
          </p:cNvPr>
          <p:cNvSpPr>
            <a:spLocks noGrp="1"/>
          </p:cNvSpPr>
          <p:nvPr>
            <p:ph type="title"/>
          </p:nvPr>
        </p:nvSpPr>
        <p:spPr>
          <a:xfrm>
            <a:off x="2492556" y="429376"/>
            <a:ext cx="4144817" cy="276999"/>
          </a:xfrm>
        </p:spPr>
        <p:txBody>
          <a:bodyPr vert="horz"/>
          <a:lstStyle/>
          <a:p>
            <a:r>
              <a:rPr lang="en-US" dirty="0"/>
              <a:t>Enhance marketing effectiveness</a:t>
            </a:r>
          </a:p>
        </p:txBody>
      </p:sp>
      <p:sp>
        <p:nvSpPr>
          <p:cNvPr id="58" name="Text Placeholder 57">
            <a:extLst>
              <a:ext uri="{FF2B5EF4-FFF2-40B4-BE49-F238E27FC236}">
                <a16:creationId xmlns:a16="http://schemas.microsoft.com/office/drawing/2014/main" id="{4D1F56FA-B192-EB9B-BC3A-0B6A6917CC19}"/>
              </a:ext>
            </a:extLst>
          </p:cNvPr>
          <p:cNvSpPr>
            <a:spLocks noGrp="1"/>
          </p:cNvSpPr>
          <p:nvPr>
            <p:ph type="body" sz="quarter" idx="69"/>
          </p:nvPr>
        </p:nvSpPr>
        <p:spPr>
          <a:xfrm>
            <a:off x="3182890" y="2725494"/>
            <a:ext cx="2572262" cy="712876"/>
          </a:xfrm>
        </p:spPr>
        <p:txBody>
          <a:bodyPr/>
          <a:lstStyle/>
          <a:p>
            <a:r>
              <a:rPr lang="en-US" noProof="0" dirty="0"/>
              <a:t>Benefit: </a:t>
            </a:r>
            <a:r>
              <a:rPr lang="en-US" dirty="0"/>
              <a:t>Quickly surfaces customer pain points and preferences to inform targeted marketing strategies.</a:t>
            </a:r>
          </a:p>
        </p:txBody>
      </p:sp>
      <p:sp>
        <p:nvSpPr>
          <p:cNvPr id="168" name="Text Placeholder 167">
            <a:extLst>
              <a:ext uri="{FF2B5EF4-FFF2-40B4-BE49-F238E27FC236}">
                <a16:creationId xmlns:a16="http://schemas.microsoft.com/office/drawing/2014/main" id="{77B2245D-6283-9827-4622-13A4F3C5814D}"/>
              </a:ext>
            </a:extLst>
          </p:cNvPr>
          <p:cNvSpPr>
            <a:spLocks noGrp="1"/>
          </p:cNvSpPr>
          <p:nvPr>
            <p:ph type="body" sz="quarter" idx="11"/>
          </p:nvPr>
        </p:nvSpPr>
        <p:spPr>
          <a:xfrm>
            <a:off x="3182890" y="1112478"/>
            <a:ext cx="2572262" cy="153888"/>
          </a:xfrm>
        </p:spPr>
        <p:txBody>
          <a:bodyPr/>
          <a:lstStyle/>
          <a:p>
            <a:r>
              <a:rPr lang="en-US" noProof="0" dirty="0"/>
              <a:t>Categorize and summarize insights</a:t>
            </a:r>
          </a:p>
        </p:txBody>
      </p:sp>
      <p:sp>
        <p:nvSpPr>
          <p:cNvPr id="170" name="Text Placeholder 169">
            <a:extLst>
              <a:ext uri="{FF2B5EF4-FFF2-40B4-BE49-F238E27FC236}">
                <a16:creationId xmlns:a16="http://schemas.microsoft.com/office/drawing/2014/main" id="{A259317A-5703-B4C2-8346-F652BBEE075C}"/>
              </a:ext>
            </a:extLst>
          </p:cNvPr>
          <p:cNvSpPr>
            <a:spLocks noGrp="1"/>
          </p:cNvSpPr>
          <p:nvPr>
            <p:ph type="body" sz="quarter" idx="18"/>
          </p:nvPr>
        </p:nvSpPr>
        <p:spPr>
          <a:xfrm>
            <a:off x="3182890" y="1438715"/>
            <a:ext cx="2572262" cy="626701"/>
          </a:xfrm>
        </p:spPr>
        <p:txBody>
          <a:bodyPr/>
          <a:lstStyle/>
          <a:p>
            <a:r>
              <a:rPr lang="en-US" dirty="0"/>
              <a:t>The marketing team uses Copilot in Excel to categorize previously collected responses by theme (e.g., pain points, preferences) and generate a summary of key insights for further analysis.</a:t>
            </a:r>
            <a:endParaRPr lang="en-US" noProof="0" dirty="0"/>
          </a:p>
        </p:txBody>
      </p:sp>
      <p:sp>
        <p:nvSpPr>
          <p:cNvPr id="175" name="Text Placeholder 174">
            <a:extLst>
              <a:ext uri="{FF2B5EF4-FFF2-40B4-BE49-F238E27FC236}">
                <a16:creationId xmlns:a16="http://schemas.microsoft.com/office/drawing/2014/main" id="{B6EF4A51-7061-4237-C4FC-1F211C971437}"/>
              </a:ext>
            </a:extLst>
          </p:cNvPr>
          <p:cNvSpPr>
            <a:spLocks noGrp="1"/>
          </p:cNvSpPr>
          <p:nvPr>
            <p:ph type="body" sz="quarter" idx="42"/>
          </p:nvPr>
        </p:nvSpPr>
        <p:spPr>
          <a:xfrm>
            <a:off x="6066682" y="1112478"/>
            <a:ext cx="2572262" cy="153888"/>
          </a:xfrm>
        </p:spPr>
        <p:txBody>
          <a:bodyPr/>
          <a:lstStyle/>
          <a:p>
            <a:r>
              <a:rPr lang="en-US" noProof="0" dirty="0"/>
              <a:t>Analyze market trends</a:t>
            </a:r>
          </a:p>
        </p:txBody>
      </p:sp>
      <p:sp>
        <p:nvSpPr>
          <p:cNvPr id="48" name="Text Placeholder 47">
            <a:extLst>
              <a:ext uri="{FF2B5EF4-FFF2-40B4-BE49-F238E27FC236}">
                <a16:creationId xmlns:a16="http://schemas.microsoft.com/office/drawing/2014/main" id="{0F083CD2-106E-6251-FF2C-F5F2A5F2C20B}"/>
              </a:ext>
            </a:extLst>
          </p:cNvPr>
          <p:cNvSpPr>
            <a:spLocks noGrp="1"/>
          </p:cNvSpPr>
          <p:nvPr>
            <p:ph type="body" sz="quarter" idx="43"/>
          </p:nvPr>
        </p:nvSpPr>
        <p:spPr>
          <a:xfrm>
            <a:off x="6066682" y="1438715"/>
            <a:ext cx="2572262" cy="626701"/>
          </a:xfrm>
        </p:spPr>
        <p:txBody>
          <a:bodyPr/>
          <a:lstStyle/>
          <a:p>
            <a:r>
              <a:rPr lang="en-US" dirty="0"/>
              <a:t>After uploading market research PDFs and financial reports, Analyst agent can be prompted to help extract key metrics and visualize trends.</a:t>
            </a:r>
            <a:endParaRPr lang="en-US" noProof="0" dirty="0"/>
          </a:p>
        </p:txBody>
      </p:sp>
      <p:sp>
        <p:nvSpPr>
          <p:cNvPr id="52" name="Text Placeholder 51">
            <a:extLst>
              <a:ext uri="{FF2B5EF4-FFF2-40B4-BE49-F238E27FC236}">
                <a16:creationId xmlns:a16="http://schemas.microsoft.com/office/drawing/2014/main" id="{8E4A11A8-0653-29E3-779D-F53C35B4098B}"/>
              </a:ext>
            </a:extLst>
          </p:cNvPr>
          <p:cNvSpPr>
            <a:spLocks noGrp="1"/>
          </p:cNvSpPr>
          <p:nvPr>
            <p:ph type="body" sz="quarter" idx="68"/>
          </p:nvPr>
        </p:nvSpPr>
        <p:spPr>
          <a:xfrm>
            <a:off x="8950475" y="2725494"/>
            <a:ext cx="2572262" cy="712876"/>
          </a:xfrm>
        </p:spPr>
        <p:txBody>
          <a:bodyPr/>
          <a:lstStyle/>
          <a:p>
            <a:r>
              <a:rPr lang="en-US" noProof="0" dirty="0"/>
              <a:t>Benefit: </a:t>
            </a:r>
            <a:r>
              <a:rPr lang="en-US" dirty="0"/>
              <a:t>Enables precise audience targeting and actionable recommendations for personalized marketing campaigns.</a:t>
            </a:r>
          </a:p>
        </p:txBody>
      </p:sp>
      <p:sp>
        <p:nvSpPr>
          <p:cNvPr id="50" name="Text Placeholder 49">
            <a:extLst>
              <a:ext uri="{FF2B5EF4-FFF2-40B4-BE49-F238E27FC236}">
                <a16:creationId xmlns:a16="http://schemas.microsoft.com/office/drawing/2014/main" id="{7BC05218-99D4-4258-CF18-D6CF2CFE1B1C}"/>
              </a:ext>
            </a:extLst>
          </p:cNvPr>
          <p:cNvSpPr>
            <a:spLocks noGrp="1"/>
          </p:cNvSpPr>
          <p:nvPr>
            <p:ph type="body" sz="quarter" idx="45"/>
          </p:nvPr>
        </p:nvSpPr>
        <p:spPr>
          <a:xfrm>
            <a:off x="8950475" y="1112478"/>
            <a:ext cx="2572262" cy="153888"/>
          </a:xfrm>
        </p:spPr>
        <p:txBody>
          <a:bodyPr/>
          <a:lstStyle/>
          <a:p>
            <a:r>
              <a:rPr lang="en-US" noProof="0" dirty="0"/>
              <a:t>Segment and target audiences</a:t>
            </a:r>
          </a:p>
        </p:txBody>
      </p:sp>
      <p:sp>
        <p:nvSpPr>
          <p:cNvPr id="51" name="Text Placeholder 50">
            <a:extLst>
              <a:ext uri="{FF2B5EF4-FFF2-40B4-BE49-F238E27FC236}">
                <a16:creationId xmlns:a16="http://schemas.microsoft.com/office/drawing/2014/main" id="{74E4F916-A79C-8978-4087-9FFA5DFF39F4}"/>
              </a:ext>
            </a:extLst>
          </p:cNvPr>
          <p:cNvSpPr>
            <a:spLocks noGrp="1"/>
          </p:cNvSpPr>
          <p:nvPr>
            <p:ph type="body" sz="quarter" idx="46"/>
          </p:nvPr>
        </p:nvSpPr>
        <p:spPr>
          <a:xfrm>
            <a:off x="8950475" y="1438715"/>
            <a:ext cx="2572262" cy="626701"/>
          </a:xfrm>
        </p:spPr>
        <p:txBody>
          <a:bodyPr/>
          <a:lstStyle/>
          <a:p>
            <a:r>
              <a:rPr lang="en-US" dirty="0"/>
              <a:t>Using Copilot in Excel the team analyzes customer data to segment customers by demographics, behaviors, and product usage. Copilot then creates targeted audience lists.</a:t>
            </a:r>
            <a:endParaRPr lang="en-US" noProof="0" dirty="0"/>
          </a:p>
        </p:txBody>
      </p:sp>
      <p:sp>
        <p:nvSpPr>
          <p:cNvPr id="62" name="Text Placeholder 61">
            <a:extLst>
              <a:ext uri="{FF2B5EF4-FFF2-40B4-BE49-F238E27FC236}">
                <a16:creationId xmlns:a16="http://schemas.microsoft.com/office/drawing/2014/main" id="{C08D6D9E-22E0-940E-2903-B0402AEC0773}"/>
              </a:ext>
            </a:extLst>
          </p:cNvPr>
          <p:cNvSpPr>
            <a:spLocks noGrp="1"/>
          </p:cNvSpPr>
          <p:nvPr>
            <p:ph type="body" sz="quarter" idx="70"/>
          </p:nvPr>
        </p:nvSpPr>
        <p:spPr>
          <a:xfrm>
            <a:off x="6066682" y="2725494"/>
            <a:ext cx="2572262" cy="712876"/>
          </a:xfrm>
        </p:spPr>
        <p:txBody>
          <a:bodyPr/>
          <a:lstStyle/>
          <a:p>
            <a:r>
              <a:rPr lang="en-US" noProof="0" dirty="0"/>
              <a:t>Benefit: </a:t>
            </a:r>
            <a:r>
              <a:rPr lang="en-US" dirty="0"/>
              <a:t>Saves time on manual data review and provides actionable market insights for campaign planning.</a:t>
            </a:r>
          </a:p>
          <a:p>
            <a:r>
              <a:rPr lang="en-US" u="sng" dirty="0">
                <a:hlinkClick r:id="rId3"/>
              </a:rPr>
              <a:t>Get started with Analyst</a:t>
            </a:r>
            <a:endParaRPr lang="en-US" noProof="0" dirty="0"/>
          </a:p>
        </p:txBody>
      </p:sp>
      <p:sp>
        <p:nvSpPr>
          <p:cNvPr id="53" name="Text Placeholder 52">
            <a:extLst>
              <a:ext uri="{FF2B5EF4-FFF2-40B4-BE49-F238E27FC236}">
                <a16:creationId xmlns:a16="http://schemas.microsoft.com/office/drawing/2014/main" id="{13AB86C7-DC95-A99C-A926-870590A3F366}"/>
              </a:ext>
            </a:extLst>
          </p:cNvPr>
          <p:cNvSpPr>
            <a:spLocks noGrp="1"/>
          </p:cNvSpPr>
          <p:nvPr>
            <p:ph type="body" sz="quarter" idx="48"/>
          </p:nvPr>
        </p:nvSpPr>
        <p:spPr>
          <a:xfrm>
            <a:off x="3182890" y="5334522"/>
            <a:ext cx="2572262" cy="712876"/>
          </a:xfrm>
        </p:spPr>
        <p:txBody>
          <a:bodyPr/>
          <a:lstStyle/>
          <a:p>
            <a:r>
              <a:rPr lang="en-US" noProof="0" dirty="0"/>
              <a:t>Benefit: </a:t>
            </a:r>
            <a:r>
              <a:rPr lang="en-US" dirty="0"/>
              <a:t>Enables rapid, data-driven adjustments to maximize marketing ROI.</a:t>
            </a:r>
            <a:endParaRPr lang="en-US" noProof="0" dirty="0"/>
          </a:p>
        </p:txBody>
      </p:sp>
      <p:sp>
        <p:nvSpPr>
          <p:cNvPr id="54" name="Text Placeholder 53">
            <a:extLst>
              <a:ext uri="{FF2B5EF4-FFF2-40B4-BE49-F238E27FC236}">
                <a16:creationId xmlns:a16="http://schemas.microsoft.com/office/drawing/2014/main" id="{8DED935E-A9CD-64C3-90DB-9B1788F2738D}"/>
              </a:ext>
            </a:extLst>
          </p:cNvPr>
          <p:cNvSpPr>
            <a:spLocks noGrp="1"/>
          </p:cNvSpPr>
          <p:nvPr>
            <p:ph type="body" sz="quarter" idx="49"/>
          </p:nvPr>
        </p:nvSpPr>
        <p:spPr>
          <a:xfrm>
            <a:off x="3182890" y="3725103"/>
            <a:ext cx="2572262" cy="153888"/>
          </a:xfrm>
        </p:spPr>
        <p:txBody>
          <a:bodyPr/>
          <a:lstStyle/>
          <a:p>
            <a:r>
              <a:rPr lang="en-US" noProof="0" dirty="0"/>
              <a:t>Monitor performance and optimize</a:t>
            </a:r>
          </a:p>
        </p:txBody>
      </p:sp>
      <p:sp>
        <p:nvSpPr>
          <p:cNvPr id="55" name="Text Placeholder 54">
            <a:extLst>
              <a:ext uri="{FF2B5EF4-FFF2-40B4-BE49-F238E27FC236}">
                <a16:creationId xmlns:a16="http://schemas.microsoft.com/office/drawing/2014/main" id="{594489A9-2D32-A209-DE97-E833A3A29BD2}"/>
              </a:ext>
            </a:extLst>
          </p:cNvPr>
          <p:cNvSpPr>
            <a:spLocks noGrp="1"/>
          </p:cNvSpPr>
          <p:nvPr>
            <p:ph type="body" sz="quarter" idx="50"/>
          </p:nvPr>
        </p:nvSpPr>
        <p:spPr>
          <a:xfrm>
            <a:off x="3182890" y="4050957"/>
            <a:ext cx="2572262" cy="626701"/>
          </a:xfrm>
        </p:spPr>
        <p:txBody>
          <a:bodyPr/>
          <a:lstStyle/>
          <a:p>
            <a:r>
              <a:rPr lang="en-US" dirty="0"/>
              <a:t>The employee uses Copilot in Power BI to track campaign KPIs (open rates, conversions) and prompts Copilot to suggest optimizations based on real-time data.</a:t>
            </a:r>
            <a:endParaRPr lang="en-US" noProof="0" dirty="0"/>
          </a:p>
        </p:txBody>
      </p:sp>
      <p:sp>
        <p:nvSpPr>
          <p:cNvPr id="56" name="Text Placeholder 55">
            <a:extLst>
              <a:ext uri="{FF2B5EF4-FFF2-40B4-BE49-F238E27FC236}">
                <a16:creationId xmlns:a16="http://schemas.microsoft.com/office/drawing/2014/main" id="{5126B637-7F05-0BB0-5AEC-80BDA1477C59}"/>
              </a:ext>
            </a:extLst>
          </p:cNvPr>
          <p:cNvSpPr>
            <a:spLocks noGrp="1"/>
          </p:cNvSpPr>
          <p:nvPr>
            <p:ph type="body" sz="quarter" idx="51"/>
          </p:nvPr>
        </p:nvSpPr>
        <p:spPr>
          <a:xfrm>
            <a:off x="6066682" y="3725103"/>
            <a:ext cx="2572262" cy="153888"/>
          </a:xfrm>
        </p:spPr>
        <p:txBody>
          <a:bodyPr/>
          <a:lstStyle/>
          <a:p>
            <a:r>
              <a:rPr lang="en-US" noProof="0" dirty="0"/>
              <a:t>Schedule and launch campaigns</a:t>
            </a:r>
          </a:p>
        </p:txBody>
      </p:sp>
      <p:sp>
        <p:nvSpPr>
          <p:cNvPr id="57" name="Text Placeholder 56">
            <a:extLst>
              <a:ext uri="{FF2B5EF4-FFF2-40B4-BE49-F238E27FC236}">
                <a16:creationId xmlns:a16="http://schemas.microsoft.com/office/drawing/2014/main" id="{3A94D511-22E3-1A15-5726-99F60DA590EC}"/>
              </a:ext>
            </a:extLst>
          </p:cNvPr>
          <p:cNvSpPr>
            <a:spLocks noGrp="1"/>
          </p:cNvSpPr>
          <p:nvPr>
            <p:ph type="body" sz="quarter" idx="52"/>
          </p:nvPr>
        </p:nvSpPr>
        <p:spPr>
          <a:xfrm>
            <a:off x="6066682" y="4050957"/>
            <a:ext cx="2572262" cy="626701"/>
          </a:xfrm>
        </p:spPr>
        <p:txBody>
          <a:bodyPr/>
          <a:lstStyle/>
          <a:p>
            <a:r>
              <a:rPr lang="en-US" dirty="0"/>
              <a:t>The team uses the Project Manager agent for Planner to schedule campaign emails and coordinate launch dates with stakeholders.</a:t>
            </a:r>
            <a:endParaRPr lang="en-US" noProof="0" dirty="0"/>
          </a:p>
        </p:txBody>
      </p:sp>
      <p:sp>
        <p:nvSpPr>
          <p:cNvPr id="174" name="Text Placeholder 173">
            <a:extLst>
              <a:ext uri="{FF2B5EF4-FFF2-40B4-BE49-F238E27FC236}">
                <a16:creationId xmlns:a16="http://schemas.microsoft.com/office/drawing/2014/main" id="{152390CB-F759-19D1-5F02-ADB514A13801}"/>
              </a:ext>
            </a:extLst>
          </p:cNvPr>
          <p:cNvSpPr>
            <a:spLocks noGrp="1"/>
          </p:cNvSpPr>
          <p:nvPr>
            <p:ph type="body" sz="quarter" idx="66"/>
          </p:nvPr>
        </p:nvSpPr>
        <p:spPr>
          <a:xfrm>
            <a:off x="8950475" y="5334522"/>
            <a:ext cx="2572262" cy="712876"/>
          </a:xfrm>
        </p:spPr>
        <p:txBody>
          <a:bodyPr/>
          <a:lstStyle/>
          <a:p>
            <a:r>
              <a:rPr lang="en-US" noProof="0" dirty="0"/>
              <a:t>Benefit: </a:t>
            </a:r>
            <a:r>
              <a:rPr lang="en-US" dirty="0"/>
              <a:t>Accelerates content creation and ensures messaging resonates with each audience group.</a:t>
            </a:r>
            <a:endParaRPr lang="en-US" noProof="0" dirty="0"/>
          </a:p>
        </p:txBody>
      </p:sp>
      <p:sp>
        <p:nvSpPr>
          <p:cNvPr id="59" name="Text Placeholder 58">
            <a:extLst>
              <a:ext uri="{FF2B5EF4-FFF2-40B4-BE49-F238E27FC236}">
                <a16:creationId xmlns:a16="http://schemas.microsoft.com/office/drawing/2014/main" id="{F51C5953-6764-D44A-ACC2-6DFE8F30F3AD}"/>
              </a:ext>
            </a:extLst>
          </p:cNvPr>
          <p:cNvSpPr>
            <a:spLocks noGrp="1"/>
          </p:cNvSpPr>
          <p:nvPr>
            <p:ph type="body" sz="quarter" idx="54"/>
          </p:nvPr>
        </p:nvSpPr>
        <p:spPr>
          <a:xfrm>
            <a:off x="8950475" y="3725103"/>
            <a:ext cx="2572262" cy="153888"/>
          </a:xfrm>
        </p:spPr>
        <p:txBody>
          <a:bodyPr/>
          <a:lstStyle/>
          <a:p>
            <a:r>
              <a:rPr lang="en-US" noProof="0" dirty="0"/>
              <a:t>Draft and personalize campaign content</a:t>
            </a:r>
          </a:p>
        </p:txBody>
      </p:sp>
      <p:sp>
        <p:nvSpPr>
          <p:cNvPr id="61" name="Text Placeholder 60">
            <a:extLst>
              <a:ext uri="{FF2B5EF4-FFF2-40B4-BE49-F238E27FC236}">
                <a16:creationId xmlns:a16="http://schemas.microsoft.com/office/drawing/2014/main" id="{B4295FA5-7640-BECD-9C0F-54403ED38C83}"/>
              </a:ext>
            </a:extLst>
          </p:cNvPr>
          <p:cNvSpPr>
            <a:spLocks noGrp="1"/>
          </p:cNvSpPr>
          <p:nvPr>
            <p:ph type="body" sz="quarter" idx="55"/>
          </p:nvPr>
        </p:nvSpPr>
        <p:spPr>
          <a:xfrm>
            <a:off x="8950475" y="4050957"/>
            <a:ext cx="2572262" cy="626701"/>
          </a:xfrm>
        </p:spPr>
        <p:txBody>
          <a:bodyPr/>
          <a:lstStyle/>
          <a:p>
            <a:r>
              <a:rPr lang="en-US" dirty="0"/>
              <a:t>The marketer leverages Copilot in Word to draft email campaigns, social media posts, and promotional materials, tailoring messaging for each segment.</a:t>
            </a:r>
            <a:endParaRPr lang="en-US" noProof="0" dirty="0"/>
          </a:p>
        </p:txBody>
      </p:sp>
      <p:sp>
        <p:nvSpPr>
          <p:cNvPr id="49" name="Text Placeholder 48">
            <a:extLst>
              <a:ext uri="{FF2B5EF4-FFF2-40B4-BE49-F238E27FC236}">
                <a16:creationId xmlns:a16="http://schemas.microsoft.com/office/drawing/2014/main" id="{700A385C-152C-B343-424F-4943823A4ECA}"/>
              </a:ext>
            </a:extLst>
          </p:cNvPr>
          <p:cNvSpPr>
            <a:spLocks noGrp="1"/>
          </p:cNvSpPr>
          <p:nvPr>
            <p:ph type="body" sz="quarter" idx="67"/>
          </p:nvPr>
        </p:nvSpPr>
        <p:spPr>
          <a:xfrm>
            <a:off x="6066682" y="5334522"/>
            <a:ext cx="2572262" cy="712876"/>
          </a:xfrm>
        </p:spPr>
        <p:txBody>
          <a:bodyPr/>
          <a:lstStyle/>
          <a:p>
            <a:r>
              <a:rPr lang="en-US" noProof="0" dirty="0"/>
              <a:t>Benefit: </a:t>
            </a:r>
            <a:r>
              <a:rPr lang="en-US" dirty="0"/>
              <a:t>Streamlines campaign execution and ensures timely, consistent outreach without manual workflow setup.</a:t>
            </a:r>
          </a:p>
          <a:p>
            <a:r>
              <a:rPr lang="en-US" u="sng" dirty="0">
                <a:hlinkClick r:id="rId4"/>
              </a:rPr>
              <a:t>Get started with Project Manager</a:t>
            </a:r>
            <a:endParaRPr lang="en-US" dirty="0"/>
          </a:p>
          <a:p>
            <a:endParaRPr lang="en-US" dirty="0"/>
          </a:p>
        </p:txBody>
      </p:sp>
      <p:sp>
        <p:nvSpPr>
          <p:cNvPr id="63" name="Text Placeholder 62">
            <a:extLst>
              <a:ext uri="{FF2B5EF4-FFF2-40B4-BE49-F238E27FC236}">
                <a16:creationId xmlns:a16="http://schemas.microsoft.com/office/drawing/2014/main" id="{428A7CDA-EC13-0BDD-8F04-42A435BF23A7}"/>
              </a:ext>
            </a:extLst>
          </p:cNvPr>
          <p:cNvSpPr>
            <a:spLocks noGrp="1"/>
          </p:cNvSpPr>
          <p:nvPr>
            <p:ph type="body" sz="quarter" idx="64"/>
          </p:nvPr>
        </p:nvSpPr>
        <p:spPr>
          <a:xfrm>
            <a:off x="320721" y="4709762"/>
            <a:ext cx="1131651" cy="219456"/>
          </a:xfrm>
        </p:spPr>
        <p:txBody>
          <a:bodyPr/>
          <a:lstStyle/>
          <a:p>
            <a:r>
              <a:rPr lang="en-US" noProof="0" dirty="0"/>
              <a:t>Value benefit</a:t>
            </a:r>
          </a:p>
        </p:txBody>
      </p:sp>
      <p:sp>
        <p:nvSpPr>
          <p:cNvPr id="191" name="Text Placeholder 190">
            <a:extLst>
              <a:ext uri="{FF2B5EF4-FFF2-40B4-BE49-F238E27FC236}">
                <a16:creationId xmlns:a16="http://schemas.microsoft.com/office/drawing/2014/main" id="{18BF7C9A-AD75-E4B6-2978-61503259D7F9}"/>
              </a:ext>
            </a:extLst>
          </p:cNvPr>
          <p:cNvSpPr>
            <a:spLocks noGrp="1"/>
          </p:cNvSpPr>
          <p:nvPr>
            <p:ph type="body" sz="quarter" idx="65"/>
          </p:nvPr>
        </p:nvSpPr>
        <p:spPr>
          <a:xfrm>
            <a:off x="320721" y="3467940"/>
            <a:ext cx="1131650" cy="219456"/>
          </a:xfrm>
        </p:spPr>
        <p:txBody>
          <a:bodyPr/>
          <a:lstStyle/>
          <a:p>
            <a:r>
              <a:rPr lang="en-US" noProof="0" dirty="0"/>
              <a:t>KPIs impacted</a:t>
            </a:r>
          </a:p>
        </p:txBody>
      </p:sp>
      <p:grpSp>
        <p:nvGrpSpPr>
          <p:cNvPr id="3" name="Group 2">
            <a:extLst>
              <a:ext uri="{FF2B5EF4-FFF2-40B4-BE49-F238E27FC236}">
                <a16:creationId xmlns:a16="http://schemas.microsoft.com/office/drawing/2014/main" id="{42B15675-B340-20F3-9ABD-0A104BC89A4F}"/>
              </a:ext>
            </a:extLst>
          </p:cNvPr>
          <p:cNvGrpSpPr/>
          <p:nvPr/>
        </p:nvGrpSpPr>
        <p:grpSpPr>
          <a:xfrm>
            <a:off x="320721" y="3778836"/>
            <a:ext cx="1771605" cy="216000"/>
            <a:chOff x="320721" y="4517211"/>
            <a:chExt cx="1771605" cy="216000"/>
          </a:xfrm>
        </p:grpSpPr>
        <p:sp>
          <p:nvSpPr>
            <p:cNvPr id="4" name="Rectangle: Rounded Corners 6">
              <a:extLst>
                <a:ext uri="{FF2B5EF4-FFF2-40B4-BE49-F238E27FC236}">
                  <a16:creationId xmlns:a16="http://schemas.microsoft.com/office/drawing/2014/main" id="{4564F45E-9D08-A3DE-E4C3-91E8D019655E}"/>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a:rPr>
                <a:t>Client retention</a:t>
              </a:r>
            </a:p>
          </p:txBody>
        </p:sp>
        <p:pic>
          <p:nvPicPr>
            <p:cNvPr id="5" name="Graphic 4">
              <a:extLst>
                <a:ext uri="{FF2B5EF4-FFF2-40B4-BE49-F238E27FC236}">
                  <a16:creationId xmlns:a16="http://schemas.microsoft.com/office/drawing/2014/main" id="{4107D3AC-D92A-C5D8-AD70-2D3403E285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grpSp>
        <p:nvGrpSpPr>
          <p:cNvPr id="6" name="Group 5">
            <a:extLst>
              <a:ext uri="{FF2B5EF4-FFF2-40B4-BE49-F238E27FC236}">
                <a16:creationId xmlns:a16="http://schemas.microsoft.com/office/drawing/2014/main" id="{DF660AA6-82DC-74DD-9826-BA0B398C71E9}"/>
              </a:ext>
            </a:extLst>
          </p:cNvPr>
          <p:cNvGrpSpPr/>
          <p:nvPr/>
        </p:nvGrpSpPr>
        <p:grpSpPr>
          <a:xfrm>
            <a:off x="320719" y="5020658"/>
            <a:ext cx="1771607" cy="504622"/>
            <a:chOff x="320719" y="5293823"/>
            <a:chExt cx="1771607" cy="504622"/>
          </a:xfrm>
        </p:grpSpPr>
        <p:grpSp>
          <p:nvGrpSpPr>
            <p:cNvPr id="27" name="Group 26">
              <a:extLst>
                <a:ext uri="{FF2B5EF4-FFF2-40B4-BE49-F238E27FC236}">
                  <a16:creationId xmlns:a16="http://schemas.microsoft.com/office/drawing/2014/main" id="{68A7EDD2-CC14-3347-43FB-B5A0AE631234}"/>
                </a:ext>
              </a:extLst>
            </p:cNvPr>
            <p:cNvGrpSpPr/>
            <p:nvPr/>
          </p:nvGrpSpPr>
          <p:grpSpPr>
            <a:xfrm>
              <a:off x="320719" y="5293823"/>
              <a:ext cx="1771605" cy="216000"/>
              <a:chOff x="320719" y="5270676"/>
              <a:chExt cx="1771605" cy="216000"/>
            </a:xfrm>
          </p:grpSpPr>
          <p:sp>
            <p:nvSpPr>
              <p:cNvPr id="11" name="Rectangle: Rounded Corners 6">
                <a:extLst>
                  <a:ext uri="{FF2B5EF4-FFF2-40B4-BE49-F238E27FC236}">
                    <a16:creationId xmlns:a16="http://schemas.microsoft.com/office/drawing/2014/main" id="{E9576E88-49BF-D777-2D70-BA38DF3C03A7}"/>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2" name="Graphic 11">
                <a:extLst>
                  <a:ext uri="{FF2B5EF4-FFF2-40B4-BE49-F238E27FC236}">
                    <a16:creationId xmlns:a16="http://schemas.microsoft.com/office/drawing/2014/main" id="{6F10F0A6-5A90-3BB1-C854-0C8F1A7F172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5" y="5306676"/>
                <a:ext cx="144000" cy="144000"/>
              </a:xfrm>
              <a:prstGeom prst="rect">
                <a:avLst/>
              </a:prstGeom>
            </p:spPr>
          </p:pic>
        </p:grpSp>
        <p:grpSp>
          <p:nvGrpSpPr>
            <p:cNvPr id="8" name="Group 7">
              <a:extLst>
                <a:ext uri="{FF2B5EF4-FFF2-40B4-BE49-F238E27FC236}">
                  <a16:creationId xmlns:a16="http://schemas.microsoft.com/office/drawing/2014/main" id="{640F0F52-3A8D-1280-CE15-BA02518A8C55}"/>
                </a:ext>
              </a:extLst>
            </p:cNvPr>
            <p:cNvGrpSpPr/>
            <p:nvPr/>
          </p:nvGrpSpPr>
          <p:grpSpPr>
            <a:xfrm>
              <a:off x="320721" y="5582445"/>
              <a:ext cx="1771605" cy="216000"/>
              <a:chOff x="320721" y="5582445"/>
              <a:chExt cx="1771605" cy="216000"/>
            </a:xfrm>
          </p:grpSpPr>
          <p:sp>
            <p:nvSpPr>
              <p:cNvPr id="9" name="Rectangle: Rounded Corners 8">
                <a:extLst>
                  <a:ext uri="{FF2B5EF4-FFF2-40B4-BE49-F238E27FC236}">
                    <a16:creationId xmlns:a16="http://schemas.microsoft.com/office/drawing/2014/main" id="{C47E1EE0-3414-4F0A-25BE-1C1151172897}"/>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0" name="Graphic 9">
                <a:extLst>
                  <a:ext uri="{FF2B5EF4-FFF2-40B4-BE49-F238E27FC236}">
                    <a16:creationId xmlns:a16="http://schemas.microsoft.com/office/drawing/2014/main" id="{D058ED04-8D04-CB5E-C9E6-8C5A5A5022A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5" y="5618445"/>
                <a:ext cx="144000" cy="144000"/>
              </a:xfrm>
              <a:prstGeom prst="rect">
                <a:avLst/>
              </a:prstGeom>
            </p:spPr>
          </p:pic>
        </p:grpSp>
      </p:grpSp>
      <p:sp>
        <p:nvSpPr>
          <p:cNvPr id="172" name="TextBox 171">
            <a:extLst>
              <a:ext uri="{FF2B5EF4-FFF2-40B4-BE49-F238E27FC236}">
                <a16:creationId xmlns:a16="http://schemas.microsoft.com/office/drawing/2014/main" id="{8D0E56CE-201D-E6D6-8A30-B95CFEA88656}"/>
              </a:ext>
              <a:ext uri="{C183D7F6-B498-43B3-948B-1728B52AA6E4}">
                <adec:decorative xmlns:adec="http://schemas.microsoft.com/office/drawing/2017/decorative" val="0"/>
              </a:ext>
            </a:extLst>
          </p:cNvPr>
          <p:cNvSpPr txBox="1"/>
          <p:nvPr/>
        </p:nvSpPr>
        <p:spPr>
          <a:xfrm>
            <a:off x="3552452" y="4871261"/>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in Power BI</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sp>
        <p:nvSpPr>
          <p:cNvPr id="154" name="TextBox 153">
            <a:extLst>
              <a:ext uri="{FF2B5EF4-FFF2-40B4-BE49-F238E27FC236}">
                <a16:creationId xmlns:a16="http://schemas.microsoft.com/office/drawing/2014/main" id="{78E4351A-3E5D-C280-F961-3B135980AA96}"/>
              </a:ext>
              <a:ext uri="{C183D7F6-B498-43B3-948B-1728B52AA6E4}">
                <adec:decorative xmlns:adec="http://schemas.microsoft.com/office/drawing/2017/decorative" val="0"/>
              </a:ext>
            </a:extLst>
          </p:cNvPr>
          <p:cNvSpPr txBox="1"/>
          <p:nvPr/>
        </p:nvSpPr>
        <p:spPr>
          <a:xfrm>
            <a:off x="9327307" y="2293244"/>
            <a:ext cx="2156668"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in Excel</a:t>
            </a:r>
            <a:endParaRPr kumimoji="0" lang="en-US" sz="800" b="0" i="0" u="none" strike="noStrike" kern="1200" cap="none" spc="0" normalizeH="0" baseline="0" noProof="0" dirty="0">
              <a:ln>
                <a:noFill/>
              </a:ln>
              <a:solidFill>
                <a:srgbClr val="0078D4"/>
              </a:solidFill>
              <a:effectLst/>
              <a:uLnTx/>
              <a:uFillTx/>
              <a:latin typeface="Segoe UI Semibold"/>
              <a:ea typeface="+mn-ea"/>
              <a:cs typeface="+mn-cs"/>
            </a:endParaRPr>
          </a:p>
        </p:txBody>
      </p:sp>
      <p:sp>
        <p:nvSpPr>
          <p:cNvPr id="14" name="Text Placeholder 170">
            <a:extLst>
              <a:ext uri="{FF2B5EF4-FFF2-40B4-BE49-F238E27FC236}">
                <a16:creationId xmlns:a16="http://schemas.microsoft.com/office/drawing/2014/main" id="{B7B2FFAF-B108-AD94-EC0F-2C62C1FA4710}"/>
              </a:ext>
            </a:extLst>
          </p:cNvPr>
          <p:cNvSpPr txBox="1">
            <a:spLocks/>
          </p:cNvSpPr>
          <p:nvPr/>
        </p:nvSpPr>
        <p:spPr>
          <a:xfrm>
            <a:off x="10253382" y="521099"/>
            <a:ext cx="1633935" cy="169277"/>
          </a:xfrm>
          <a:prstGeom prst="rect">
            <a:avLst/>
          </a:prstGeom>
        </p:spPr>
        <p:txBody>
          <a:bodyPr vert="horz" wrap="square" lIns="0" tIns="0" rIns="0" bIns="0" rtlCol="0">
            <a:spAutoFit/>
          </a:bodyPr>
          <a:lstStyle>
            <a:lvl1pPr marL="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b="0" i="0" kern="1200" spc="0" baseline="0">
                <a:solidFill>
                  <a:srgbClr val="0078D4"/>
                </a:solidFill>
                <a:latin typeface="+mj-lt"/>
                <a:ea typeface="+mn-ea"/>
                <a:cs typeface="Segoe UI Semibold" panose="020B0502040204020203" pitchFamily="34" charset="0"/>
              </a:defRPr>
            </a:lvl1pPr>
            <a:lvl2pPr marL="22860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kern="1200" spc="-20" baseline="0">
                <a:solidFill>
                  <a:srgbClr val="B1B3B3"/>
                </a:solidFill>
                <a:latin typeface="+mn-lt"/>
                <a:ea typeface="+mn-ea"/>
                <a:cs typeface="+mn-cs"/>
              </a:defRPr>
            </a:lvl2pPr>
            <a:lvl3pPr marL="657225" marR="0" indent="-20002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100" b="0" i="0" u="none" strike="noStrike" kern="1200" cap="none" spc="0" normalizeH="0" baseline="0" noProof="0" dirty="0">
                <a:ln>
                  <a:noFill/>
                </a:ln>
                <a:solidFill>
                  <a:srgbClr val="0078D4"/>
                </a:solidFill>
                <a:effectLst/>
                <a:uLnTx/>
                <a:uFillTx/>
                <a:latin typeface="Segoe UI Semibold"/>
                <a:ea typeface="+mn-ea"/>
                <a:cs typeface="Segoe UI Semibold" panose="020B0502040204020203" pitchFamily="34" charset="0"/>
              </a:rPr>
              <a:t>Buy</a:t>
            </a:r>
            <a:endParaRPr kumimoji="0" lang="en-US" sz="1000" b="0" i="0" u="none" strike="noStrike" kern="1200" cap="none" spc="0" normalizeH="0" baseline="0" noProof="0" dirty="0">
              <a:ln>
                <a:noFill/>
              </a:ln>
              <a:solidFill>
                <a:srgbClr val="FFFFFF">
                  <a:lumMod val="85000"/>
                </a:srgbClr>
              </a:solidFill>
              <a:effectLst/>
              <a:uLnTx/>
              <a:uFillTx/>
              <a:latin typeface="Segoe UI Semibold"/>
              <a:ea typeface="+mn-ea"/>
              <a:cs typeface="Segoe UI Semibold" panose="020B0502040204020203" pitchFamily="34" charset="0"/>
            </a:endParaRPr>
          </a:p>
        </p:txBody>
      </p:sp>
      <p:pic>
        <p:nvPicPr>
          <p:cNvPr id="13" name="Picture 2" descr="Retail and E-Commerce - Foresight Edge">
            <a:extLst>
              <a:ext uri="{FF2B5EF4-FFF2-40B4-BE49-F238E27FC236}">
                <a16:creationId xmlns:a16="http://schemas.microsoft.com/office/drawing/2014/main" id="{B58FFDEC-E2CD-3311-6F05-0E3DE0913AC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182865" y="4811394"/>
            <a:ext cx="210994" cy="27362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AB4479C-D928-5FB2-F630-65A558A8E886}"/>
              </a:ext>
              <a:ext uri="{C183D7F6-B498-43B3-948B-1728B52AA6E4}">
                <adec:decorative xmlns:adec="http://schemas.microsoft.com/office/drawing/2017/decorative" val="0"/>
              </a:ext>
            </a:extLst>
          </p:cNvPr>
          <p:cNvSpPr txBox="1"/>
          <p:nvPr/>
        </p:nvSpPr>
        <p:spPr>
          <a:xfrm>
            <a:off x="6449610" y="2293244"/>
            <a:ext cx="1429469"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Analyst</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sp>
        <p:nvSpPr>
          <p:cNvPr id="38" name="TextBox 37">
            <a:extLst>
              <a:ext uri="{FF2B5EF4-FFF2-40B4-BE49-F238E27FC236}">
                <a16:creationId xmlns:a16="http://schemas.microsoft.com/office/drawing/2014/main" id="{AAF3A197-B30F-F128-A980-880DA4FE3789}"/>
              </a:ext>
              <a:ext uri="{C183D7F6-B498-43B3-948B-1728B52AA6E4}">
                <adec:decorative xmlns:adec="http://schemas.microsoft.com/office/drawing/2017/decorative" val="0"/>
              </a:ext>
            </a:extLst>
          </p:cNvPr>
          <p:cNvSpPr txBox="1"/>
          <p:nvPr/>
        </p:nvSpPr>
        <p:spPr>
          <a:xfrm>
            <a:off x="6440898" y="4871261"/>
            <a:ext cx="205683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Project Manager</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grpSp>
        <p:nvGrpSpPr>
          <p:cNvPr id="44" name="Group 43">
            <a:extLst>
              <a:ext uri="{FF2B5EF4-FFF2-40B4-BE49-F238E27FC236}">
                <a16:creationId xmlns:a16="http://schemas.microsoft.com/office/drawing/2014/main" id="{F8ABF793-58B0-DC35-F797-9561F1260F04}"/>
              </a:ext>
            </a:extLst>
          </p:cNvPr>
          <p:cNvGrpSpPr/>
          <p:nvPr/>
        </p:nvGrpSpPr>
        <p:grpSpPr>
          <a:xfrm>
            <a:off x="320719" y="4067458"/>
            <a:ext cx="1771605" cy="216000"/>
            <a:chOff x="320721" y="4517211"/>
            <a:chExt cx="1771605" cy="216000"/>
          </a:xfrm>
        </p:grpSpPr>
        <p:sp>
          <p:nvSpPr>
            <p:cNvPr id="45" name="Rectangle: Rounded Corners 6">
              <a:extLst>
                <a:ext uri="{FF2B5EF4-FFF2-40B4-BE49-F238E27FC236}">
                  <a16:creationId xmlns:a16="http://schemas.microsoft.com/office/drawing/2014/main" id="{F780DE08-D40E-FC20-BF1D-14E3492F9090}"/>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a:rPr>
                <a:t>Campaign conversion rate</a:t>
              </a:r>
            </a:p>
          </p:txBody>
        </p:sp>
        <p:pic>
          <p:nvPicPr>
            <p:cNvPr id="46" name="Graphic 45">
              <a:extLst>
                <a:ext uri="{FF2B5EF4-FFF2-40B4-BE49-F238E27FC236}">
                  <a16:creationId xmlns:a16="http://schemas.microsoft.com/office/drawing/2014/main" id="{AA794C7F-D885-E0E4-CF1D-407804930D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pic>
        <p:nvPicPr>
          <p:cNvPr id="2" name="Picture 2">
            <a:extLst>
              <a:ext uri="{FF2B5EF4-FFF2-40B4-BE49-F238E27FC236}">
                <a16:creationId xmlns:a16="http://schemas.microsoft.com/office/drawing/2014/main" id="{626C8A17-80BD-632B-2F05-2E1E2FE8D91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050345" y="4827941"/>
            <a:ext cx="270594" cy="24052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527FF37-467C-A6D7-2ECB-0A7D48279F5C}"/>
              </a:ext>
              <a:ext uri="{C183D7F6-B498-43B3-948B-1728B52AA6E4}">
                <adec:decorative xmlns:adec="http://schemas.microsoft.com/office/drawing/2017/decorative" val="0"/>
              </a:ext>
            </a:extLst>
          </p:cNvPr>
          <p:cNvSpPr txBox="1"/>
          <p:nvPr/>
        </p:nvSpPr>
        <p:spPr>
          <a:xfrm>
            <a:off x="9329077" y="4871261"/>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in Word</a:t>
            </a:r>
          </a:p>
        </p:txBody>
      </p:sp>
      <p:sp>
        <p:nvSpPr>
          <p:cNvPr id="28" name="TextBox 27">
            <a:extLst>
              <a:ext uri="{FF2B5EF4-FFF2-40B4-BE49-F238E27FC236}">
                <a16:creationId xmlns:a16="http://schemas.microsoft.com/office/drawing/2014/main" id="{A7F5220A-1300-3D37-5843-8580DE219EAB}"/>
              </a:ext>
              <a:ext uri="{C183D7F6-B498-43B3-948B-1728B52AA6E4}">
                <adec:decorative xmlns:adec="http://schemas.microsoft.com/office/drawing/2017/decorative" val="0"/>
              </a:ext>
            </a:extLst>
          </p:cNvPr>
          <p:cNvSpPr txBox="1"/>
          <p:nvPr/>
        </p:nvSpPr>
        <p:spPr>
          <a:xfrm>
            <a:off x="3568277" y="2293244"/>
            <a:ext cx="2156668"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in Excel</a:t>
            </a:r>
            <a:endParaRPr kumimoji="0" lang="en-US" sz="800" b="0" i="0" u="none" strike="noStrike" kern="1200" cap="none" spc="0" normalizeH="0" baseline="0" noProof="0" dirty="0">
              <a:ln>
                <a:noFill/>
              </a:ln>
              <a:solidFill>
                <a:srgbClr val="0078D4"/>
              </a:solidFill>
              <a:effectLst/>
              <a:uLnTx/>
              <a:uFillTx/>
              <a:latin typeface="Segoe UI Semibold"/>
              <a:ea typeface="+mn-ea"/>
              <a:cs typeface="+mn-cs"/>
            </a:endParaRPr>
          </a:p>
        </p:txBody>
      </p:sp>
      <p:pic>
        <p:nvPicPr>
          <p:cNvPr id="18" name="Picture 17">
            <a:extLst>
              <a:ext uri="{FF2B5EF4-FFF2-40B4-BE49-F238E27FC236}">
                <a16:creationId xmlns:a16="http://schemas.microsoft.com/office/drawing/2014/main" id="{356A7615-96DF-3FAB-C87A-1D874AA08D3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50325" y="2237600"/>
            <a:ext cx="265176" cy="265176"/>
          </a:xfrm>
          <a:prstGeom prst="rect">
            <a:avLst/>
          </a:prstGeom>
        </p:spPr>
      </p:pic>
      <p:pic>
        <p:nvPicPr>
          <p:cNvPr id="21" name="Picture 20">
            <a:extLst>
              <a:ext uri="{FF2B5EF4-FFF2-40B4-BE49-F238E27FC236}">
                <a16:creationId xmlns:a16="http://schemas.microsoft.com/office/drawing/2014/main" id="{58FD91F2-EBA7-6074-9327-E542D9472EC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80816" y="2237600"/>
            <a:ext cx="265176" cy="265176"/>
          </a:xfrm>
          <a:prstGeom prst="rect">
            <a:avLst/>
          </a:prstGeom>
        </p:spPr>
      </p:pic>
      <p:pic>
        <p:nvPicPr>
          <p:cNvPr id="23" name="Picture 22" descr="HR scenario: Deliver insights to managers (Copilot Scenario Library) – Microsoft Adoption">
            <a:extLst>
              <a:ext uri="{FF2B5EF4-FFF2-40B4-BE49-F238E27FC236}">
                <a16:creationId xmlns:a16="http://schemas.microsoft.com/office/drawing/2014/main" id="{E7F3E7E5-CF2D-6C60-1F3B-B8ED4A3C219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093975" y="2237600"/>
            <a:ext cx="265176" cy="265176"/>
          </a:xfrm>
          <a:prstGeom prst="rect">
            <a:avLst/>
          </a:prstGeom>
        </p:spPr>
      </p:pic>
      <p:pic>
        <p:nvPicPr>
          <p:cNvPr id="26" name="Picture 25">
            <a:extLst>
              <a:ext uri="{FF2B5EF4-FFF2-40B4-BE49-F238E27FC236}">
                <a16:creationId xmlns:a16="http://schemas.microsoft.com/office/drawing/2014/main" id="{F718C9CC-AC89-AA31-41DE-24B95C70CE3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950325" y="4815617"/>
            <a:ext cx="265176" cy="265176"/>
          </a:xfrm>
          <a:prstGeom prst="rect">
            <a:avLst/>
          </a:prstGeom>
        </p:spPr>
      </p:pic>
    </p:spTree>
    <p:extLst>
      <p:ext uri="{BB962C8B-B14F-4D97-AF65-F5344CB8AC3E}">
        <p14:creationId xmlns:p14="http://schemas.microsoft.com/office/powerpoint/2010/main" val="3804775167"/>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358</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Enhance marketing effectiveness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2025-10-26T02:13:36Z</dcterms:created>
  <dcterms:modified xsi:type="dcterms:W3CDTF">2025-10-26T03:52:57Z</dcterms:modified>
</cp:coreProperties>
</file>