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14748363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51CEF-BBCC-423A-A43D-FD3B80DE7527}" v="243" dt="2025-10-26T00:57:5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5BBF5-C139-F0B4-ED3B-EC89CDA1C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D26FCC-5D63-F40A-9991-CB69305AE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938407-084A-9C85-A382-34893728E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41466-79EC-C5D1-C9AB-95DC02591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96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8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525780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svg"/><Relationship Id="rId4" Type="http://schemas.openxmlformats.org/officeDocument/2006/relationships/image" Target="../media/image9.sv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825C7-49C8-EBDB-1D0C-996D27438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8F416-0327-BF7D-1059-E2C41D6361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Use AI to automate routine tasks, quickly organize client information and generate actionable insights—freeing up more time for high-value customer service and decision making. </a:t>
            </a:r>
          </a:p>
          <a:p>
            <a:endParaRPr lang="en-US" dirty="0"/>
          </a:p>
        </p:txBody>
      </p:sp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3ADE34C4-4CE2-598C-555C-56AF2BD0702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Insurance</a:t>
            </a:r>
          </a:p>
        </p:txBody>
      </p:sp>
      <p:sp>
        <p:nvSpPr>
          <p:cNvPr id="161" name="Text Placeholder 160">
            <a:extLst>
              <a:ext uri="{FF2B5EF4-FFF2-40B4-BE49-F238E27FC236}">
                <a16:creationId xmlns:a16="http://schemas.microsoft.com/office/drawing/2014/main" id="{E8AA51D5-673B-90D0-FE65-44D7C490202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noProof="0" dirty="0"/>
              <a:t>Extend</a:t>
            </a:r>
          </a:p>
        </p:txBody>
      </p:sp>
      <p:sp>
        <p:nvSpPr>
          <p:cNvPr id="159" name="Text Placeholder 158">
            <a:extLst>
              <a:ext uri="{FF2B5EF4-FFF2-40B4-BE49-F238E27FC236}">
                <a16:creationId xmlns:a16="http://schemas.microsoft.com/office/drawing/2014/main" id="{D34C7299-EBDC-47FD-DBA0-C089D7418E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/>
              <a:t>Microsoft 365 Copilot and Copilot Studio</a:t>
            </a:r>
          </a:p>
        </p:txBody>
      </p:sp>
      <p:sp>
        <p:nvSpPr>
          <p:cNvPr id="157" name="Title 156">
            <a:extLst>
              <a:ext uri="{FF2B5EF4-FFF2-40B4-BE49-F238E27FC236}">
                <a16:creationId xmlns:a16="http://schemas.microsoft.com/office/drawing/2014/main" id="{8B2A4B84-B732-1E80-4C21-730080D9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483597" cy="276999"/>
          </a:xfrm>
        </p:spPr>
        <p:txBody>
          <a:bodyPr vert="horz"/>
          <a:lstStyle/>
          <a:p>
            <a:r>
              <a:rPr lang="en-US" dirty="0"/>
              <a:t>Enhance agent and employee productivity</a:t>
            </a:r>
          </a:p>
        </p:txBody>
      </p:sp>
      <p:sp>
        <p:nvSpPr>
          <p:cNvPr id="176" name="Text Placeholder 175">
            <a:extLst>
              <a:ext uri="{FF2B5EF4-FFF2-40B4-BE49-F238E27FC236}">
                <a16:creationId xmlns:a16="http://schemas.microsoft.com/office/drawing/2014/main" id="{DE99B4AB-AF34-387E-5745-A21D0CB53965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 dirty="0"/>
              <a:t>Benefit: Copilot </a:t>
            </a:r>
            <a:r>
              <a:rPr lang="en-US" b="1" dirty="0"/>
              <a:t>organizes and summarizes </a:t>
            </a:r>
            <a:r>
              <a:rPr lang="en-US" dirty="0"/>
              <a:t>high-volume emails, surfacing urgent client requests and claims for immediate attention.</a:t>
            </a:r>
          </a:p>
        </p:txBody>
      </p:sp>
      <p:sp>
        <p:nvSpPr>
          <p:cNvPr id="158" name="Text Placeholder 157">
            <a:extLst>
              <a:ext uri="{FF2B5EF4-FFF2-40B4-BE49-F238E27FC236}">
                <a16:creationId xmlns:a16="http://schemas.microsoft.com/office/drawing/2014/main" id="{DEA9A93A-E601-45D7-A5FE-3498C0053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Summarize and prioritize emails</a:t>
            </a:r>
          </a:p>
        </p:txBody>
      </p:sp>
      <p:sp>
        <p:nvSpPr>
          <p:cNvPr id="160" name="Text Placeholder 159">
            <a:extLst>
              <a:ext uri="{FF2B5EF4-FFF2-40B4-BE49-F238E27FC236}">
                <a16:creationId xmlns:a16="http://schemas.microsoft.com/office/drawing/2014/main" id="{4BA6F0DD-F5EA-0143-1080-794EF00D61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Insurance underwriters receive large amounts of emails. Responding quickly to critical issues and requests for quotes helps improve customer satisfaction and can increase revenue. </a:t>
            </a:r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1281DD61-35E7-BBB7-DBD0-D1A4AF3801F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Prepare for customer meetings</a:t>
            </a:r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7FAB15E2-FDE3-3551-8CC3-4DE998972CA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Before a meeting, an agent reviews Copilot’s summary of the client’s coverage history, recent claims, and compliance status.</a:t>
            </a:r>
          </a:p>
        </p:txBody>
      </p:sp>
      <p:sp>
        <p:nvSpPr>
          <p:cNvPr id="170" name="Text Placeholder 169">
            <a:extLst>
              <a:ext uri="{FF2B5EF4-FFF2-40B4-BE49-F238E27FC236}">
                <a16:creationId xmlns:a16="http://schemas.microsoft.com/office/drawing/2014/main" id="{B672D587-7F6E-8A51-C8DB-EBA867812141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pPr lvl="0"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Benefit: </a:t>
            </a:r>
            <a:r>
              <a:rPr lang="en-US" dirty="0"/>
              <a:t>Copilot </a:t>
            </a:r>
            <a:r>
              <a:rPr lang="en-US" b="1" dirty="0"/>
              <a:t>helps agents draft proposals, policy updates, and client communications</a:t>
            </a:r>
            <a:r>
              <a:rPr lang="en-US" dirty="0"/>
              <a:t>, using templates and previous successful examples.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FA75C9A1-E252-CADB-6265-8A8F5040B1B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noProof="0" dirty="0"/>
              <a:t>Automate document drafting and editing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CD7A5FAF-93DE-252A-7462-3231930BF76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/>
              <a:t>To quickly draft a renewal proposal, employees can leverage Copilot to suggest an outline and language based on similar past documents.</a:t>
            </a:r>
          </a:p>
        </p:txBody>
      </p:sp>
      <p:sp>
        <p:nvSpPr>
          <p:cNvPr id="179" name="Text Placeholder 178">
            <a:extLst>
              <a:ext uri="{FF2B5EF4-FFF2-40B4-BE49-F238E27FC236}">
                <a16:creationId xmlns:a16="http://schemas.microsoft.com/office/drawing/2014/main" id="{0A921A2B-F5F1-3A08-8F71-04D36BF90C6A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en-US" dirty="0"/>
              <a:t>Benefit: </a:t>
            </a:r>
            <a:r>
              <a:rPr lang="en-US" b="1" dirty="0"/>
              <a:t>Copilot generates a historical summary </a:t>
            </a:r>
            <a:r>
              <a:rPr lang="en-US" dirty="0"/>
              <a:t>of each customer by extracting relevant details from past emails, policy documents, and CRM notes.</a:t>
            </a:r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000C18A2-1430-686B-B0D0-19BFEF79317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/>
              <a:t>Benefit: Use Copilot in Teams to summarize call transcripts, action items, and follow ups that is ready to share with the team.</a:t>
            </a:r>
          </a:p>
        </p:txBody>
      </p:sp>
      <p:sp>
        <p:nvSpPr>
          <p:cNvPr id="172" name="Text Placeholder 171">
            <a:extLst>
              <a:ext uri="{FF2B5EF4-FFF2-40B4-BE49-F238E27FC236}">
                <a16:creationId xmlns:a16="http://schemas.microsoft.com/office/drawing/2014/main" id="{B8330157-CFF8-633C-0DF8-3A96BAF61A0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/>
              <a:t>Capture and summarize meeting notes</a:t>
            </a:r>
          </a:p>
        </p:txBody>
      </p:sp>
      <p:sp>
        <p:nvSpPr>
          <p:cNvPr id="173" name="Text Placeholder 172">
            <a:extLst>
              <a:ext uri="{FF2B5EF4-FFF2-40B4-BE49-F238E27FC236}">
                <a16:creationId xmlns:a16="http://schemas.microsoft.com/office/drawing/2014/main" id="{0D6B2044-8668-9BCD-B2D8-4F3176B8DDE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Copilot in Teams can help instantly organize meeting notes and follow-ups, making it easy for agents and managers to keep everyone aligned and informed.</a:t>
            </a:r>
          </a:p>
        </p:txBody>
      </p:sp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65160BCD-4170-72DB-764B-C4166C9E22D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dirty="0"/>
              <a:t>Prepare for client meeting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36A05C34-9341-5D97-C686-639996EBEA5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dirty="0"/>
              <a:t>With Copilot in PowerPoint, employees can streamline how to create a presentation and prepare for the customer meeting.</a:t>
            </a:r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8D0B8273-EC67-242B-3455-69232742A461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dirty="0"/>
              <a:t>Benefit: Copilot can help quickly spot a spike in claims for a specific region, prompting a deeper investigation.</a:t>
            </a:r>
          </a:p>
        </p:txBody>
      </p: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31415C6-C1D6-92C6-08AB-8FB64425915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dirty="0"/>
              <a:t>Summarize the policy document</a:t>
            </a:r>
          </a:p>
        </p:txBody>
      </p:sp>
      <p:sp>
        <p:nvSpPr>
          <p:cNvPr id="178" name="Text Placeholder 177">
            <a:extLst>
              <a:ext uri="{FF2B5EF4-FFF2-40B4-BE49-F238E27FC236}">
                <a16:creationId xmlns:a16="http://schemas.microsoft.com/office/drawing/2014/main" id="{6A3984C3-E238-031E-EA23-2AF801C30894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n-US" dirty="0"/>
              <a:t>Ask Copilot to create a summary of the differences between the existing policy and the proposal.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285265D2-5222-A59C-CF23-A0AF274B5239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dirty="0"/>
              <a:t>Benefit: Turn insights into presentations that highlight the important points for a customer presentation.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52E048-2C39-1391-6859-035BE12D9629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8A2F63E-FA36-1EA7-6C3F-F9151C93109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805EA3-5E4F-FB1E-2044-6A90C213BD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5285" y="4871260"/>
            <a:ext cx="21938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PowerPoint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6426DC-3F43-FEFB-B05F-057696348A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52452" y="4648200"/>
            <a:ext cx="1830524" cy="600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D82428-2EBE-1733-391A-6963D1FDC7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9077" y="4871260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sp>
        <p:nvSpPr>
          <p:cNvPr id="26" name="Text Placeholder 130">
            <a:extLst>
              <a:ext uri="{FF2B5EF4-FFF2-40B4-BE49-F238E27FC236}">
                <a16:creationId xmlns:a16="http://schemas.microsoft.com/office/drawing/2014/main" id="{1E659162-405C-F004-8DA0-9649B295ED47}"/>
              </a:ext>
            </a:extLst>
          </p:cNvPr>
          <p:cNvSpPr txBox="1">
            <a:spLocks/>
          </p:cNvSpPr>
          <p:nvPr/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0" tIns="36576" rIns="0" bIns="36576" rtlCol="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Value benefit</a:t>
            </a:r>
          </a:p>
        </p:txBody>
      </p:sp>
      <p:sp>
        <p:nvSpPr>
          <p:cNvPr id="28" name="Text Placeholder 131">
            <a:extLst>
              <a:ext uri="{FF2B5EF4-FFF2-40B4-BE49-F238E27FC236}">
                <a16:creationId xmlns:a16="http://schemas.microsoft.com/office/drawing/2014/main" id="{F5B44E87-382A-42A6-7883-8B42C1E7D8E4}"/>
              </a:ext>
            </a:extLst>
          </p:cNvPr>
          <p:cNvSpPr txBox="1">
            <a:spLocks/>
          </p:cNvSpPr>
          <p:nvPr/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0" tIns="36576" rIns="0" bIns="36576" rtlCol="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KPIs impacted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4F5C28-3B11-01BD-D539-72FBA23530D0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48"/>
            <a:chExt cx="1771605" cy="219456"/>
          </a:xfrm>
        </p:grpSpPr>
        <p:sp>
          <p:nvSpPr>
            <p:cNvPr id="40" name="Rectangle: Rounded Corners 6">
              <a:extLst>
                <a:ext uri="{FF2B5EF4-FFF2-40B4-BE49-F238E27FC236}">
                  <a16:creationId xmlns:a16="http://schemas.microsoft.com/office/drawing/2014/main" id="{EFDF55AE-D473-6CF1-753D-8C54C70E0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48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Process cycle time</a:t>
              </a: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FD22B2AD-B776-49C1-E1EB-A66FA5F7C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1BC0E78-64F9-B44A-6D6D-8AE619238546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44" name="Rectangle: Rounded Corners 6">
              <a:extLst>
                <a:ext uri="{FF2B5EF4-FFF2-40B4-BE49-F238E27FC236}">
                  <a16:creationId xmlns:a16="http://schemas.microsoft.com/office/drawing/2014/main" id="{FD572004-C31C-DD88-4D96-7EFA54402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1B37EB74-D215-9836-2C97-30AAF99E3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ED09E6-58F9-54B2-0934-4B61706EFE48}"/>
              </a:ext>
            </a:extLst>
          </p:cNvPr>
          <p:cNvGrpSpPr/>
          <p:nvPr/>
        </p:nvGrpSpPr>
        <p:grpSpPr>
          <a:xfrm>
            <a:off x="320719" y="4061133"/>
            <a:ext cx="1771605" cy="216000"/>
            <a:chOff x="320719" y="4224848"/>
            <a:chExt cx="1771605" cy="219456"/>
          </a:xfrm>
        </p:grpSpPr>
        <p:sp>
          <p:nvSpPr>
            <p:cNvPr id="50" name="Rectangle: Rounded Corners 6">
              <a:extLst>
                <a:ext uri="{FF2B5EF4-FFF2-40B4-BE49-F238E27FC236}">
                  <a16:creationId xmlns:a16="http://schemas.microsoft.com/office/drawing/2014/main" id="{34395823-FA39-A6E1-6C38-8942350FE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48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Client retention</a:t>
              </a:r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FC07C18D-EBDF-881D-F9FC-CE5A37E9E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pic>
        <p:nvPicPr>
          <p:cNvPr id="138" name="Picture 50">
            <a:hlinkClick r:id="rId7"/>
            <a:extLst>
              <a:ext uri="{FF2B5EF4-FFF2-40B4-BE49-F238E27FC236}">
                <a16:creationId xmlns:a16="http://schemas.microsoft.com/office/drawing/2014/main" id="{AD7DF6B9-9C36-7356-3EF7-626A261C6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3558" y="4840226"/>
            <a:ext cx="241516" cy="2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EC1AB03A-CB89-5817-F434-21F72DDDCB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52452" y="2268040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896C59-9C28-2920-0BE5-9F2B4207B6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71735" y="2212396"/>
            <a:ext cx="2156668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CRM solution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1508E5-C53E-048C-1C4D-C868103552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8415" y="2268040"/>
            <a:ext cx="215666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7" name="Graphic 6" descr="Copilot for Sales logo">
            <a:extLst>
              <a:ext uri="{FF2B5EF4-FFF2-40B4-BE49-F238E27FC236}">
                <a16:creationId xmlns:a16="http://schemas.microsoft.com/office/drawing/2014/main" id="{4EF4971D-8D61-865C-94AC-BFEFA5A7DF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79188" y="2212396"/>
            <a:ext cx="265126" cy="2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44C99A-6F3B-9666-3016-BC40794A9A5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325" y="2212396"/>
            <a:ext cx="265176" cy="265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31BCAD-5A58-1987-DC5B-83A3C3A65F7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710" y="4815616"/>
            <a:ext cx="265176" cy="2651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31E186-12CD-A861-F19A-BC29381BA12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228" y="4815616"/>
            <a:ext cx="265176" cy="2651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2DD6DA-5B3D-2AD5-832D-8EFC5D20037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925" y="2212396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6705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365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Enhance agent and employee productivity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2025-10-26T02:13:36Z</dcterms:created>
  <dcterms:modified xsi:type="dcterms:W3CDTF">2025-10-26T03:55:01Z</dcterms:modified>
</cp:coreProperties>
</file>