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1474836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51CEF-BBCC-423A-A43D-FD3B80DE7527}" v="243" dt="2025-10-26T00:57:5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95F9A-251B-F278-53BC-CC86D06AB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DABAD3-21CF-BD2F-DAAB-B536C083D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29F715-2A27-752F-B6D1-A1E492AB1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472C-C0BB-C8A8-8B95-8EBAA8D74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41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6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274398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svg"/><Relationship Id="rId3" Type="http://schemas.openxmlformats.org/officeDocument/2006/relationships/hyperlink" Target="https://support.microsoft.com/en-gb/topic/get-started-with-analyst-in-microsoft-365-copilot-ff505b9c-a06c-4be9-b855-69d89b1d25d2" TargetMode="External"/><Relationship Id="rId7" Type="http://schemas.openxmlformats.org/officeDocument/2006/relationships/image" Target="../media/image11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hyperlink" Target="https://support.microsoft.com/en-us/topic/overview-of-microsoft-365-chat-preview-5b00a52d-7296-48ee-b938-b95b7209f7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902EB-E1E6-4C9A-D1D6-82BE52FD7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DEF26D2-EB11-2B14-D06D-6E623E2A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1413"/>
            <a:ext cx="4144817" cy="276999"/>
          </a:xfrm>
        </p:spPr>
        <p:txBody>
          <a:bodyPr/>
          <a:lstStyle/>
          <a:p>
            <a:r>
              <a:rPr lang="en-US" dirty="0"/>
              <a:t>Empower relationship managers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630CDCB-5510-28CB-46CE-3C314D8741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Banking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D73C00F-765F-B0D2-31E7-1FAB88B0A6D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dirty="0"/>
              <a:t>Microsoft 365 Copilot and Copilot Studio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1049338-42D6-271F-8989-B5EE5599B32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195904" y="521099"/>
            <a:ext cx="1691413" cy="169277"/>
          </a:xfrm>
        </p:spPr>
        <p:txBody>
          <a:bodyPr/>
          <a:lstStyle/>
          <a:p>
            <a:r>
              <a:rPr lang="en-US" dirty="0"/>
              <a:t>Extend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85F3839-18D9-10E2-199E-5BA495C50E9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Use Copilot to help advisors and other team members on the frontline with customers and clients to grow a customer’s investment portfolio.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A8FFA76-8DB2-3F91-5BFD-7BE11347289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n-US" dirty="0"/>
              <a:t>KPIs impacted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1789ADB-39D5-B286-235D-F0F7E69BD092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dirty="0"/>
              <a:t>Value benefit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514861-CF89-68F4-0169-A0CA0F9FF61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Understand client goals and history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3C02AA0-D53D-01BE-22F1-05FDEC238DF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/>
              <a:t>To prepare for a client meeting, a relationship manager can review past interactions, portfolio performance, and stated goals to generate a client snapshot that is inclusive of CRM notes, email threads, and meeting transcripts.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16AB7E-2725-A1B1-5FCC-BF00A1A3BDA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/>
              <a:t>Sample prompt: </a:t>
            </a:r>
            <a:r>
              <a:rPr lang="en-US" i="1" dirty="0"/>
              <a:t>“Summarize recent communications and investment activity. Highlight any changes in risk appetite or financial path.”</a:t>
            </a:r>
            <a:endParaRPr lang="en-US" i="1" u="sng" dirty="0">
              <a:solidFill>
                <a:srgbClr val="0070C0"/>
              </a:solidFill>
              <a:highlight>
                <a:srgbClr val="FF0000"/>
              </a:highlight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2157A28-0999-0914-7A16-4B96FAD3A5A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/>
              <a:t>Identify portfolio opportunities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A05D6F0-C1EA-FC84-7D7F-8451D88DC2D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Using Analyst, advisors can analyze portfolio performance and market trends. Copilot can surface opportunities for growth, diversification, or rebalancing based on each client portfolio.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C34ADD9-D4A6-6F5D-EA53-2D26C6BD4FD5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817273"/>
          </a:xfrm>
        </p:spPr>
        <p:txBody>
          <a:bodyPr/>
          <a:lstStyle/>
          <a:p>
            <a:r>
              <a:rPr lang="en-US" dirty="0"/>
              <a:t>Benefit: Drives portfolio growth and client satisfaction by proactively identifying investment opportunities.</a:t>
            </a:r>
          </a:p>
          <a:p>
            <a:r>
              <a:rPr lang="en-US" dirty="0">
                <a:hlinkClick r:id="rId3"/>
              </a:rPr>
              <a:t>Get started with Analyst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8D4FC85-1B86-E7C1-D421-053E4F74BB3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dirty="0"/>
              <a:t>Collaborate with internal teams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208345A-C292-DEFF-25F0-66A43D298BD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475" y="1438715"/>
            <a:ext cx="2717650" cy="626701"/>
          </a:xfrm>
        </p:spPr>
        <p:txBody>
          <a:bodyPr/>
          <a:lstStyle/>
          <a:p>
            <a:r>
              <a:rPr lang="en-US" dirty="0"/>
              <a:t>Coordinate with compliance, risk, and product teams by sharing insights, summarizing team chats, and surfacing action items. Copilot streamlines collaboration across Teams and CRM, ensuring everyone is aligned.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534F73E-F795-2335-4FDE-9C550A512D2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dirty="0"/>
              <a:t>Benefit: Improve service quality and accelerate decision-making through seamless teamwork.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CF77CF5-6445-9751-CCB6-4897F8DC045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Support compliant customer communications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9EC83D1-FEA5-2292-8578-EA56278FF72D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US" dirty="0"/>
              <a:t>Review recommendations and communications against compliance templates and regulatory requirements. Get help reducing risk by prompting Copilot Chat to check all client interactions meet regulatory and organizational compliance. 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CA23D07-0B62-0C43-E8E2-2DD14AB89468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 dirty="0"/>
              <a:t>Benefit: Free up expert legal and compliance teams by instead using Copilot Chat prompts to review drafted customer messages, check it against internal compliance templates, and suggest edits if needed.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52A5C36-E051-84DE-79BE-5D9C8DE1CF00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dirty="0"/>
              <a:t>Track follow up and engagement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280BFA1-1F03-C870-D50B-A4A352DCA692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US" dirty="0"/>
              <a:t>Log interactions, monitor engagement, and retrieve summaries of similar cases using CRM and Copilot. Advisors can track outstanding tasks and ensure consistent follow-up for every client.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6FF1567-4796-1F15-531D-0C2A5022A5F1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n-US" dirty="0"/>
              <a:t>Benefit: Boost client retention and satisfaction by maintaining proactive, ongoing engagement.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09CFC2-0C9F-1D3B-23C5-B2868084C2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9077" y="2329251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E7CDF8-E2F1-A3A3-ADFC-D7B7698706FD}"/>
              </a:ext>
            </a:extLst>
          </p:cNvPr>
          <p:cNvGrpSpPr/>
          <p:nvPr/>
        </p:nvGrpSpPr>
        <p:grpSpPr>
          <a:xfrm>
            <a:off x="320721" y="3778836"/>
            <a:ext cx="1771605" cy="216000"/>
            <a:chOff x="320721" y="4517211"/>
            <a:chExt cx="1771605" cy="216000"/>
          </a:xfrm>
        </p:grpSpPr>
        <p:sp>
          <p:nvSpPr>
            <p:cNvPr id="3" name="Rectangle: Rounded Corners 6">
              <a:extLst>
                <a:ext uri="{FF2B5EF4-FFF2-40B4-BE49-F238E27FC236}">
                  <a16:creationId xmlns:a16="http://schemas.microsoft.com/office/drawing/2014/main" id="{00318C42-4487-5E32-5BDD-4724B8961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Client retention</a:t>
              </a: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23FC052-0D12-5B44-549B-11A1DCE64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85B50FE-05A9-8980-1FA8-B34DC1C19EDD}"/>
              </a:ext>
            </a:extLst>
          </p:cNvPr>
          <p:cNvGrpSpPr/>
          <p:nvPr/>
        </p:nvGrpSpPr>
        <p:grpSpPr>
          <a:xfrm>
            <a:off x="320719" y="5020658"/>
            <a:ext cx="1771607" cy="504622"/>
            <a:chOff x="320719" y="5293823"/>
            <a:chExt cx="1771607" cy="50462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52CAB87-F96D-7CFB-E116-74B3724777FE}"/>
                </a:ext>
              </a:extLst>
            </p:cNvPr>
            <p:cNvGrpSpPr/>
            <p:nvPr/>
          </p:nvGrpSpPr>
          <p:grpSpPr>
            <a:xfrm>
              <a:off x="320719" y="5293823"/>
              <a:ext cx="1771605" cy="216000"/>
              <a:chOff x="320719" y="5270676"/>
              <a:chExt cx="1771605" cy="216000"/>
            </a:xfrm>
          </p:grpSpPr>
          <p:sp>
            <p:nvSpPr>
              <p:cNvPr id="10" name="Rectangle: Rounded Corners 6">
                <a:extLst>
                  <a:ext uri="{FF2B5EF4-FFF2-40B4-BE49-F238E27FC236}">
                    <a16:creationId xmlns:a16="http://schemas.microsoft.com/office/drawing/2014/main" id="{BC9F2E9C-777E-FC7E-E234-0B7D330F83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19" y="5270676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C03BC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3BC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Revenue growth</a:t>
                </a:r>
              </a:p>
            </p:txBody>
          </p: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2CDA3D48-A698-5B85-2AD9-71AFB5FBDF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7505" y="5306676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C25176A-A3C6-29C1-9C90-263EF884DD66}"/>
                </a:ext>
              </a:extLst>
            </p:cNvPr>
            <p:cNvGrpSpPr/>
            <p:nvPr/>
          </p:nvGrpSpPr>
          <p:grpSpPr>
            <a:xfrm>
              <a:off x="320721" y="5582445"/>
              <a:ext cx="1771605" cy="216000"/>
              <a:chOff x="320721" y="5582445"/>
              <a:chExt cx="1771605" cy="21600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96DE0A2-C44E-7DF0-8A13-6CDF8FC65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5582445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C03BC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3BC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Cost savings</a:t>
                </a:r>
              </a:p>
            </p:txBody>
          </p: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4D7CA422-A889-854E-17B5-DC2915C9D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7505" y="5618445"/>
                <a:ext cx="144000" cy="144000"/>
              </a:xfrm>
              <a:prstGeom prst="rect">
                <a:avLst/>
              </a:prstGeom>
            </p:spPr>
          </p:pic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BA6B33E-D221-C0A5-AC38-5F744E116C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59920" y="2267696"/>
            <a:ext cx="210312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CRM system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814FC0-14F0-A4B9-9748-267592A3FE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5284" y="2329251"/>
            <a:ext cx="210312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Analyst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897CCFD-144A-E1E9-79B7-8CD0D379BB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74589" y="4709762"/>
            <a:ext cx="1830524" cy="44640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48" name="Picture 4" descr="Microsoft Teams Logo, symbol, meaning, history, PNG, brand">
            <a:extLst>
              <a:ext uri="{FF2B5EF4-FFF2-40B4-BE49-F238E27FC236}">
                <a16:creationId xmlns:a16="http://schemas.microsoft.com/office/drawing/2014/main" id="{D49C38E7-79C8-1D84-0029-EB5EF3642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45981" y="2284601"/>
            <a:ext cx="264808" cy="2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0">
            <a:hlinkClick r:id="rId9"/>
            <a:extLst>
              <a:ext uri="{FF2B5EF4-FFF2-40B4-BE49-F238E27FC236}">
                <a16:creationId xmlns:a16="http://schemas.microsoft.com/office/drawing/2014/main" id="{567CF4D6-C1CB-F260-49FA-F9295D0F1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7483" y="4824986"/>
            <a:ext cx="241516" cy="2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AAFA1B-5FCB-8019-8C29-105AF2F5C0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81314" y="4795899"/>
            <a:ext cx="210312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CRM system</a:t>
            </a:r>
          </a:p>
        </p:txBody>
      </p:sp>
      <p:pic>
        <p:nvPicPr>
          <p:cNvPr id="41" name="Picture 40" descr="HR scenario: Deliver insights to managers (Copilot Scenario Library) – Microsoft Adoption">
            <a:extLst>
              <a:ext uri="{FF2B5EF4-FFF2-40B4-BE49-F238E27FC236}">
                <a16:creationId xmlns:a16="http://schemas.microsoft.com/office/drawing/2014/main" id="{3ADAA3DF-F467-056F-F377-4910A63B2AE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975" y="2273607"/>
            <a:ext cx="265176" cy="265176"/>
          </a:xfrm>
          <a:prstGeom prst="rect">
            <a:avLst/>
          </a:prstGeom>
        </p:spPr>
      </p:pic>
      <p:pic>
        <p:nvPicPr>
          <p:cNvPr id="44" name="Graphic 43" descr="Copilot for Sales logo">
            <a:extLst>
              <a:ext uri="{FF2B5EF4-FFF2-40B4-BE49-F238E27FC236}">
                <a16:creationId xmlns:a16="http://schemas.microsoft.com/office/drawing/2014/main" id="{01AFDF26-833D-D11E-4AD4-87AD2C1951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80866" y="2273633"/>
            <a:ext cx="265126" cy="265124"/>
          </a:xfrm>
          <a:prstGeom prst="rect">
            <a:avLst/>
          </a:prstGeom>
        </p:spPr>
      </p:pic>
      <p:pic>
        <p:nvPicPr>
          <p:cNvPr id="45" name="Graphic 44" descr="Copilot for Sales logo">
            <a:extLst>
              <a:ext uri="{FF2B5EF4-FFF2-40B4-BE49-F238E27FC236}">
                <a16:creationId xmlns:a16="http://schemas.microsoft.com/office/drawing/2014/main" id="{B02062AC-2B38-77FB-D9AC-FE63142356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41746" y="4801836"/>
            <a:ext cx="265126" cy="2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738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347</Words>
  <Application>Microsoft Office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Empower relationship managers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2025-10-26T02:13:36Z</dcterms:created>
  <dcterms:modified xsi:type="dcterms:W3CDTF">2025-10-26T03:53:22Z</dcterms:modified>
</cp:coreProperties>
</file>