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147483163" r:id="rId5"/>
    <p:sldId id="2147483164" r:id="rId6"/>
    <p:sldId id="21474833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506B76-A06B-FBB3-BE95-8D0F8C9B68E9}" v="2" dt="2025-07-09T21:55:17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78" y="-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ali, Mohamed" userId="S::mohamed.mohamedali@accenture.com::c34bb293-32f5-4b81-974b-dd0646678ac5" providerId="AD" clId="Web-{FB506B76-A06B-FBB3-BE95-8D0F8C9B68E9}"/>
    <pc:docChg chg="addSld delSld">
      <pc:chgData name="Mohamedali, Mohamed" userId="S::mohamed.mohamedali@accenture.com::c34bb293-32f5-4b81-974b-dd0646678ac5" providerId="AD" clId="Web-{FB506B76-A06B-FBB3-BE95-8D0F8C9B68E9}" dt="2025-07-09T21:55:17.785" v="1"/>
      <pc:docMkLst>
        <pc:docMk/>
      </pc:docMkLst>
      <pc:sldChg chg="del">
        <pc:chgData name="Mohamedali, Mohamed" userId="S::mohamed.mohamedali@accenture.com::c34bb293-32f5-4b81-974b-dd0646678ac5" providerId="AD" clId="Web-{FB506B76-A06B-FBB3-BE95-8D0F8C9B68E9}" dt="2025-07-09T21:55:17.785" v="1"/>
        <pc:sldMkLst>
          <pc:docMk/>
          <pc:sldMk cId="76991284" sldId="2147483365"/>
        </pc:sldMkLst>
      </pc:sldChg>
      <pc:sldChg chg="add">
        <pc:chgData name="Mohamedali, Mohamed" userId="S::mohamed.mohamedali@accenture.com::c34bb293-32f5-4b81-974b-dd0646678ac5" providerId="AD" clId="Web-{FB506B76-A06B-FBB3-BE95-8D0F8C9B68E9}" dt="2025-07-09T21:53:53.141" v="0"/>
        <pc:sldMkLst>
          <pc:docMk/>
          <pc:sldMk cId="4050738168" sldId="2147483366"/>
        </pc:sldMkLst>
      </pc:sldChg>
    </pc:docChg>
  </pc:docChgLst>
  <pc:docChgLst>
    <pc:chgData name="Truong, Linda" userId="ccf1549b-a28c-4fe3-8c7c-7b7ef78110c0" providerId="ADAL" clId="{8228CDA6-4066-41B6-94B2-AAF3266835B3}"/>
    <pc:docChg chg="custSel modSld">
      <pc:chgData name="Truong, Linda" userId="ccf1549b-a28c-4fe3-8c7c-7b7ef78110c0" providerId="ADAL" clId="{8228CDA6-4066-41B6-94B2-AAF3266835B3}" dt="2025-07-10T01:28:24.474" v="4" actId="5793"/>
      <pc:docMkLst>
        <pc:docMk/>
      </pc:docMkLst>
      <pc:sldChg chg="modSp mod">
        <pc:chgData name="Truong, Linda" userId="ccf1549b-a28c-4fe3-8c7c-7b7ef78110c0" providerId="ADAL" clId="{8228CDA6-4066-41B6-94B2-AAF3266835B3}" dt="2025-07-10T01:28:24.474" v="4" actId="5793"/>
        <pc:sldMkLst>
          <pc:docMk/>
          <pc:sldMk cId="4050738168" sldId="2147483366"/>
        </pc:sldMkLst>
        <pc:spChg chg="mod">
          <ac:chgData name="Truong, Linda" userId="ccf1549b-a28c-4fe3-8c7c-7b7ef78110c0" providerId="ADAL" clId="{8228CDA6-4066-41B6-94B2-AAF3266835B3}" dt="2025-07-10T01:28:09.187" v="1" actId="1036"/>
          <ac:spMkLst>
            <pc:docMk/>
            <pc:sldMk cId="4050738168" sldId="2147483366"/>
            <ac:spMk id="5" creationId="{FAE0B59C-AF3C-C9C6-E0A1-E3F847261A1F}"/>
          </ac:spMkLst>
        </pc:spChg>
        <pc:spChg chg="mod">
          <ac:chgData name="Truong, Linda" userId="ccf1549b-a28c-4fe3-8c7c-7b7ef78110c0" providerId="ADAL" clId="{8228CDA6-4066-41B6-94B2-AAF3266835B3}" dt="2025-07-10T01:28:24.474" v="4" actId="5793"/>
          <ac:spMkLst>
            <pc:docMk/>
            <pc:sldMk cId="4050738168" sldId="2147483366"/>
            <ac:spMk id="146" creationId="{F254DDEC-2BF9-8139-86C3-F8DC4E284D20}"/>
          </ac:spMkLst>
        </pc:spChg>
      </pc:sldChg>
    </pc:docChg>
  </pc:docChgLst>
  <pc:docChgLst>
    <pc:chgData name="Mohamedali, Mohamed" userId="S::mohamed.mohamedali@accenture.com::c34bb293-32f5-4b81-974b-dd0646678ac5" providerId="AD" clId="Web-{BD7BAB58-D10B-9AA9-FC71-C269D3EDA54B}"/>
    <pc:docChg chg="addSld delSld">
      <pc:chgData name="Mohamedali, Mohamed" userId="S::mohamed.mohamedali@accenture.com::c34bb293-32f5-4b81-974b-dd0646678ac5" providerId="AD" clId="Web-{BD7BAB58-D10B-9AA9-FC71-C269D3EDA54B}" dt="2025-07-07T22:05:33.635" v="1"/>
      <pc:docMkLst>
        <pc:docMk/>
      </pc:docMkLst>
      <pc:sldChg chg="add">
        <pc:chgData name="Mohamedali, Mohamed" userId="S::mohamed.mohamedali@accenture.com::c34bb293-32f5-4b81-974b-dd0646678ac5" providerId="AD" clId="Web-{BD7BAB58-D10B-9AA9-FC71-C269D3EDA54B}" dt="2025-07-07T22:05:21.338" v="0"/>
        <pc:sldMkLst>
          <pc:docMk/>
          <pc:sldMk cId="76991284" sldId="2147483365"/>
        </pc:sldMkLst>
      </pc:sldChg>
      <pc:sldChg chg="del">
        <pc:chgData name="Mohamedali, Mohamed" userId="S::mohamed.mohamedali@accenture.com::c34bb293-32f5-4b81-974b-dd0646678ac5" providerId="AD" clId="Web-{BD7BAB58-D10B-9AA9-FC71-C269D3EDA54B}" dt="2025-07-07T22:05:33.635" v="1"/>
        <pc:sldMkLst>
          <pc:docMk/>
          <pc:sldMk cId="2180462571" sldId="2147483366"/>
        </pc:sldMkLst>
      </pc:sldChg>
    </pc:docChg>
  </pc:docChgLst>
  <pc:docChgLst>
    <pc:chgData name="Singhal, Akshita" userId="5756b00f-2298-4202-a087-368d6ed616f7" providerId="ADAL" clId="{34B9C1D4-5404-46F4-93C8-0ECF52E5350B}"/>
    <pc:docChg chg="addSld delSld modSld">
      <pc:chgData name="Singhal, Akshita" userId="5756b00f-2298-4202-a087-368d6ed616f7" providerId="ADAL" clId="{34B9C1D4-5404-46F4-93C8-0ECF52E5350B}" dt="2025-06-30T08:48:38.802" v="1"/>
      <pc:docMkLst>
        <pc:docMk/>
      </pc:docMkLst>
      <pc:sldChg chg="add del">
        <pc:chgData name="Singhal, Akshita" userId="5756b00f-2298-4202-a087-368d6ed616f7" providerId="ADAL" clId="{34B9C1D4-5404-46F4-93C8-0ECF52E5350B}" dt="2025-06-30T08:48:38.802" v="1"/>
        <pc:sldMkLst>
          <pc:docMk/>
          <pc:sldMk cId="2155367468" sldId="2147483163"/>
        </pc:sldMkLst>
      </pc:sldChg>
      <pc:sldChg chg="add del">
        <pc:chgData name="Singhal, Akshita" userId="5756b00f-2298-4202-a087-368d6ed616f7" providerId="ADAL" clId="{34B9C1D4-5404-46F4-93C8-0ECF52E5350B}" dt="2025-06-30T08:48:38.802" v="1"/>
        <pc:sldMkLst>
          <pc:docMk/>
          <pc:sldMk cId="3553833568" sldId="2147483164"/>
        </pc:sldMkLst>
      </pc:sldChg>
      <pc:sldChg chg="add del">
        <pc:chgData name="Singhal, Akshita" userId="5756b00f-2298-4202-a087-368d6ed616f7" providerId="ADAL" clId="{34B9C1D4-5404-46F4-93C8-0ECF52E5350B}" dt="2025-06-30T08:48:38.802" v="1"/>
        <pc:sldMkLst>
          <pc:docMk/>
          <pc:sldMk cId="76991284" sldId="2147483365"/>
        </pc:sldMkLst>
      </pc:sldChg>
    </pc:docChg>
  </pc:docChgLst>
  <pc:docChgLst>
    <pc:chgData name="Mohamedali, Mohamed" userId="S::mohamed.mohamedali@accenture.com::c34bb293-32f5-4b81-974b-dd0646678ac5" providerId="AD" clId="Web-{86193367-0A5E-E510-ED9F-F73BBE759563}"/>
    <pc:docChg chg="addSld delSld addMainMaster">
      <pc:chgData name="Mohamedali, Mohamed" userId="S::mohamed.mohamedali@accenture.com::c34bb293-32f5-4b81-974b-dd0646678ac5" providerId="AD" clId="Web-{86193367-0A5E-E510-ED9F-F73BBE759563}" dt="2025-06-30T22:16:55.861" v="1"/>
      <pc:docMkLst>
        <pc:docMk/>
      </pc:docMkLst>
      <pc:sldChg chg="del">
        <pc:chgData name="Mohamedali, Mohamed" userId="S::mohamed.mohamedali@accenture.com::c34bb293-32f5-4b81-974b-dd0646678ac5" providerId="AD" clId="Web-{86193367-0A5E-E510-ED9F-F73BBE759563}" dt="2025-06-30T22:16:55.861" v="1"/>
        <pc:sldMkLst>
          <pc:docMk/>
          <pc:sldMk cId="76991284" sldId="2147483365"/>
        </pc:sldMkLst>
      </pc:sldChg>
      <pc:sldChg chg="add">
        <pc:chgData name="Mohamedali, Mohamed" userId="S::mohamed.mohamedali@accenture.com::c34bb293-32f5-4b81-974b-dd0646678ac5" providerId="AD" clId="Web-{86193367-0A5E-E510-ED9F-F73BBE759563}" dt="2025-06-30T22:16:24.221" v="0"/>
        <pc:sldMkLst>
          <pc:docMk/>
          <pc:sldMk cId="2180462571" sldId="2147483366"/>
        </pc:sldMkLst>
      </pc:sldChg>
      <pc:sldMasterChg chg="add addSldLayout">
        <pc:chgData name="Mohamedali, Mohamed" userId="S::mohamed.mohamedali@accenture.com::c34bb293-32f5-4b81-974b-dd0646678ac5" providerId="AD" clId="Web-{86193367-0A5E-E510-ED9F-F73BBE759563}" dt="2025-06-30T22:16:24.221" v="0"/>
        <pc:sldMasterMkLst>
          <pc:docMk/>
          <pc:sldMasterMk cId="2578602228" sldId="2147484919"/>
        </pc:sldMasterMkLst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481786144" sldId="2147484920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05571577" sldId="2147484921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753918689" sldId="2147484922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40522215" sldId="2147484923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445818881" sldId="2147484924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980218531" sldId="2147484925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214874685" sldId="2147484926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549019178" sldId="2147484927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552180932" sldId="2147484928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238466402" sldId="2147484929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737796322" sldId="2147484930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199762581" sldId="2147484931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611052429" sldId="2147484932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871958891" sldId="2147484933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738006832" sldId="2147484934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265065485" sldId="2147484935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150580100" sldId="2147484936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85216663" sldId="2147484937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140838360" sldId="2147484938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459894337" sldId="2147484939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366929517" sldId="2147484940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273752494" sldId="2147484941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623495997" sldId="2147484942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892560823" sldId="2147484943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94411294" sldId="2147484944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606832603" sldId="2147484945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689056583" sldId="2147484946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436076832" sldId="2147484947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413539944" sldId="2147484948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330062519" sldId="2147484949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4261008965" sldId="2147484950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4284102714" sldId="2147484951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672796242" sldId="2147484952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74545879" sldId="2147484953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345471156" sldId="2147484954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4080281030" sldId="2147484955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784840667" sldId="2147484956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693204307" sldId="2147484957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659677299" sldId="2147484958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783844293" sldId="2147484959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961235512" sldId="2147484960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439164173" sldId="2147484961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597903492" sldId="2147484962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936421187" sldId="2147484963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697644177" sldId="2147484964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372641952" sldId="2147484965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763878636" sldId="2147484966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409197431" sldId="2147484967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647844084" sldId="2147484968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4172508549" sldId="2147484969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385003671" sldId="2147484970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047841402" sldId="2147484971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245839821" sldId="2147484972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165167250" sldId="2147484973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762295475" sldId="2147484974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894188391" sldId="2147484975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522231335" sldId="2147484976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799620199" sldId="2147484977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442142324" sldId="2147484978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795577091" sldId="2147484979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525695635" sldId="2147484980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095910865" sldId="2147484981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77051676" sldId="2147484982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733303708" sldId="2147484983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753815271" sldId="2147484984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217408746" sldId="2147484985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825934176" sldId="2147484986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2246856731" sldId="2147484987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719452837" sldId="2147484988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958042711" sldId="2147484989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861984152" sldId="2147484990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120677539" sldId="2147484991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895441310" sldId="2147484992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3292252358" sldId="2147484993"/>
          </pc:sldLayoutMkLst>
        </pc:sldLayoutChg>
        <pc:sldLayoutChg chg="add">
          <pc:chgData name="Mohamedali, Mohamed" userId="S::mohamed.mohamedali@accenture.com::c34bb293-32f5-4b81-974b-dd0646678ac5" providerId="AD" clId="Web-{86193367-0A5E-E510-ED9F-F73BBE759563}" dt="2025-06-30T22:16:24.221" v="0"/>
          <pc:sldLayoutMkLst>
            <pc:docMk/>
            <pc:sldMasterMk cId="2578602228" sldId="2147484919"/>
            <pc:sldLayoutMk cId="641401512" sldId="214748502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82916-1989-4CAB-BA0A-311F90CC3A13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4AEC0-CD89-467F-AAB8-9DE0BB2B1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91FE9-3C41-C5FA-6711-E908A005F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DF4127-1F60-B202-09F0-857BDA11A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5869D5-8CE0-68D3-5CD4-F2DA41AEE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C0088-B0F1-7BA8-944B-E88B7F900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48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5BD8F-CE2F-48EA-AEBA-C11214319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55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2E2A7-3F8B-CA2D-9937-C8609680F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35F09-0817-15E0-1E13-755E4273C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94A9E5-21C3-25A7-D347-878CE197D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9037F-A6FE-C22C-00AB-48226779D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05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632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0470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Relationship Id="rId27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76711-71E6-2464-813B-B977309E3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32">
            <a:extLst>
              <a:ext uri="{FF2B5EF4-FFF2-40B4-BE49-F238E27FC236}">
                <a16:creationId xmlns:a16="http://schemas.microsoft.com/office/drawing/2014/main" id="{5B618218-C835-69EB-8D68-DBB05F1280E7}"/>
              </a:ext>
            </a:extLst>
          </p:cNvPr>
          <p:cNvSpPr/>
          <p:nvPr/>
        </p:nvSpPr>
        <p:spPr>
          <a:xfrm>
            <a:off x="8558348" y="776224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336542-3174-AAAE-466A-DEBD4116F88B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D7D2C0F7-1379-94AF-2882-4F10FBB03B66}"/>
              </a:ext>
            </a:extLst>
          </p:cNvPr>
          <p:cNvSpPr/>
          <p:nvPr/>
        </p:nvSpPr>
        <p:spPr>
          <a:xfrm>
            <a:off x="700558" y="1738027"/>
            <a:ext cx="2942106" cy="2056088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Manual fraud reviews are inconsistent, resource intensive and often miss subtle fraud signals, which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results in increased operational costs, and reduced trust in the review process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93164D55-8F46-2062-9982-167E1F917F7D}"/>
              </a:ext>
            </a:extLst>
          </p:cNvPr>
          <p:cNvSpPr/>
          <p:nvPr/>
        </p:nvSpPr>
        <p:spPr>
          <a:xfrm>
            <a:off x="883240" y="182359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FB077AB8-4B73-D918-B86C-06E276EE39E5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SemiBold"/>
                <a:cs typeface="Segoe Sans Display" pitchFamily="2" charset="0"/>
                <a:sym typeface="DM Sans Light"/>
              </a:rPr>
              <a:t>Current Workflow Challenges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Inconsistent practice of auditing returns can result in financial leakage, including increased processing costs and potential losses from undetected fraudulent activity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M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anual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 audits make it difficult to consistently detect deceptive behavior or distinguish between legitimate and fraudulent return requests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Manual reviews frequently overlook nuanced patterns or repeat-offender behavior that could be caught through advanced behavioral or historical analysis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DE" sz="900" b="0" i="0" u="none" strike="noStrike" kern="0" cap="none" spc="0" normalizeH="0" baseline="0" noProof="0">
              <a:ln>
                <a:noFill/>
              </a:ln>
              <a:solidFill>
                <a:srgbClr val="943BF6"/>
              </a:solidFill>
              <a:effectLst/>
              <a:uLnTx/>
              <a:uFillTx/>
              <a:latin typeface="Segoe Sans Display" pitchFamily="2" charset="0"/>
              <a:ea typeface="Inter"/>
              <a:cs typeface="Segoe Sans Display" pitchFamily="2" charset="0"/>
              <a:sym typeface="Inter"/>
            </a:endParaRP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D8F08514-D0FC-1904-A38C-41167507A843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18" name="Google Shape;523;p32">
            <a:extLst>
              <a:ext uri="{FF2B5EF4-FFF2-40B4-BE49-F238E27FC236}">
                <a16:creationId xmlns:a16="http://schemas.microsoft.com/office/drawing/2014/main" id="{3CBCE10D-AE08-272F-2B61-FD4AF3E56D46}"/>
              </a:ext>
            </a:extLst>
          </p:cNvPr>
          <p:cNvSpPr/>
          <p:nvPr/>
        </p:nvSpPr>
        <p:spPr>
          <a:xfrm>
            <a:off x="6248885" y="2233079"/>
            <a:ext cx="2066440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Analyze return transaction logs across POS and eCommerce systems</a:t>
            </a: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"/>
              <a:cs typeface="Segoe Sans Display" pitchFamily="2" charset="0"/>
              <a:sym typeface="DM Sans"/>
            </a:endParaRPr>
          </a:p>
        </p:txBody>
      </p:sp>
      <p:sp>
        <p:nvSpPr>
          <p:cNvPr id="19" name="Google Shape;523;p32">
            <a:extLst>
              <a:ext uri="{FF2B5EF4-FFF2-40B4-BE49-F238E27FC236}">
                <a16:creationId xmlns:a16="http://schemas.microsoft.com/office/drawing/2014/main" id="{C18C14F9-FD0D-EFF8-DB96-7882CFC5865C}"/>
              </a:ext>
            </a:extLst>
          </p:cNvPr>
          <p:cNvSpPr/>
          <p:nvPr/>
        </p:nvSpPr>
        <p:spPr>
          <a:xfrm>
            <a:off x="6228415" y="5244119"/>
            <a:ext cx="2099734" cy="111381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Flag suspicious returns and sends real time alerts to fraud or loss prevention teams</a:t>
            </a:r>
          </a:p>
        </p:txBody>
      </p:sp>
      <p:sp>
        <p:nvSpPr>
          <p:cNvPr id="20" name="Google Shape;523;p32">
            <a:extLst>
              <a:ext uri="{FF2B5EF4-FFF2-40B4-BE49-F238E27FC236}">
                <a16:creationId xmlns:a16="http://schemas.microsoft.com/office/drawing/2014/main" id="{74B94CF5-63EB-D5E0-5ACE-8B56CF2E0D10}"/>
              </a:ext>
            </a:extLst>
          </p:cNvPr>
          <p:cNvSpPr/>
          <p:nvPr/>
        </p:nvSpPr>
        <p:spPr>
          <a:xfrm>
            <a:off x="6215591" y="4240439"/>
            <a:ext cx="2099734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Cross-reference return patterns with known fraud signatures</a:t>
            </a: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"/>
            </a:endParaRP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AF0509D0-43D8-D125-7246-1E03348B4650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AAFB00-BFA5-DA1E-9DF4-5C586D7EEFC8}"/>
              </a:ext>
            </a:extLst>
          </p:cNvPr>
          <p:cNvCxnSpPr>
            <a:cxnSpLocks/>
          </p:cNvCxnSpPr>
          <p:nvPr/>
        </p:nvCxnSpPr>
        <p:spPr>
          <a:xfrm>
            <a:off x="2180838" y="3794114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483F2A-3004-37B4-6B81-42E3BD953368}"/>
              </a:ext>
            </a:extLst>
          </p:cNvPr>
          <p:cNvSpPr txBox="1"/>
          <p:nvPr/>
        </p:nvSpPr>
        <p:spPr>
          <a:xfrm>
            <a:off x="11007097" y="57471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BBE6125C-62BE-71FD-F07A-2E82A89C0BFA}"/>
              </a:ext>
            </a:extLst>
          </p:cNvPr>
          <p:cNvSpPr/>
          <p:nvPr/>
        </p:nvSpPr>
        <p:spPr>
          <a:xfrm>
            <a:off x="8558347" y="4294928"/>
            <a:ext cx="3057247" cy="2246014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655AA245-CC94-744D-5091-3C35A9403E2C}"/>
              </a:ext>
            </a:extLst>
          </p:cNvPr>
          <p:cNvSpPr/>
          <p:nvPr/>
        </p:nvSpPr>
        <p:spPr>
          <a:xfrm>
            <a:off x="8558349" y="1740227"/>
            <a:ext cx="3057246" cy="2469658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17F97A49-7518-AC29-308F-D3FE41799AA4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Subfunction</a:t>
            </a:r>
          </a:p>
        </p:txBody>
      </p:sp>
      <p:sp>
        <p:nvSpPr>
          <p:cNvPr id="44" name="Google Shape;506;p32">
            <a:extLst>
              <a:ext uri="{FF2B5EF4-FFF2-40B4-BE49-F238E27FC236}">
                <a16:creationId xmlns:a16="http://schemas.microsoft.com/office/drawing/2014/main" id="{B11DD470-B82D-A421-DD08-8E6263179DF5}"/>
              </a:ext>
            </a:extLst>
          </p:cNvPr>
          <p:cNvSpPr/>
          <p:nvPr/>
        </p:nvSpPr>
        <p:spPr>
          <a:xfrm>
            <a:off x="8955020" y="1363183"/>
            <a:ext cx="790869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Supply Chain &amp; Operations</a:t>
            </a: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AFBDC235-966C-0D8B-39AC-60DA3DA94770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9FB8EB79-0C8C-B704-4238-6CCC34BEA7CF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399220A0-0DDE-BA1E-E0CA-C7D3A3F164D8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B5C1DC30-524E-1430-A866-8F075E9B8D1D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28FF86FD-C23C-F116-F2B8-09BEB11F15F1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57076B40-38F9-1386-112E-250F5B15E1C9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" name="Google Shape;506;p32">
            <a:extLst>
              <a:ext uri="{FF2B5EF4-FFF2-40B4-BE49-F238E27FC236}">
                <a16:creationId xmlns:a16="http://schemas.microsoft.com/office/drawing/2014/main" id="{083B3199-D62D-6319-CABB-52189B076E13}"/>
              </a:ext>
            </a:extLst>
          </p:cNvPr>
          <p:cNvSpPr/>
          <p:nvPr/>
        </p:nvSpPr>
        <p:spPr>
          <a:xfrm>
            <a:off x="10564000" y="836097"/>
            <a:ext cx="574568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Maturity</a:t>
            </a:r>
          </a:p>
        </p:txBody>
      </p:sp>
      <p:sp>
        <p:nvSpPr>
          <p:cNvPr id="9" name="Google Shape;506;p32">
            <a:extLst>
              <a:ext uri="{FF2B5EF4-FFF2-40B4-BE49-F238E27FC236}">
                <a16:creationId xmlns:a16="http://schemas.microsoft.com/office/drawing/2014/main" id="{2F0BF887-DF41-1542-A8F5-62FBC2F4E656}"/>
              </a:ext>
            </a:extLst>
          </p:cNvPr>
          <p:cNvSpPr/>
          <p:nvPr/>
        </p:nvSpPr>
        <p:spPr>
          <a:xfrm>
            <a:off x="10692448" y="1416790"/>
            <a:ext cx="446117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Homerun</a:t>
            </a:r>
          </a:p>
        </p:txBody>
      </p: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BFACDC0D-7FEB-3FC5-F445-88CD82FE430E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3906598B-8DD1-1139-DE8B-CC0C75BA50E8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3F78A560-707E-7238-8C48-AB2E9B945E34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5F98D709-5ED0-F6CB-190B-8BBBD94E0452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FE6953BA-B02A-6C7F-6706-C52E77DE592E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4" name="Google Shape;523;p32">
            <a:extLst>
              <a:ext uri="{FF2B5EF4-FFF2-40B4-BE49-F238E27FC236}">
                <a16:creationId xmlns:a16="http://schemas.microsoft.com/office/drawing/2014/main" id="{D5998C30-C1BA-22F7-32A5-B80F97C2A39D}"/>
              </a:ext>
            </a:extLst>
          </p:cNvPr>
          <p:cNvSpPr/>
          <p:nvPr/>
        </p:nvSpPr>
        <p:spPr>
          <a:xfrm>
            <a:off x="6215591" y="3236759"/>
            <a:ext cx="2099734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Detect anomalies in customer’s buying patterns like purchase frequency, volume, or item category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and continuously retrain on emerging fraud patterns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"/>
              <a:cs typeface="Segoe Sans Display" pitchFamily="2" charset="0"/>
              <a:sym typeface="DM Sans"/>
            </a:endParaRPr>
          </a:p>
        </p:txBody>
      </p: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48C1ED25-D85D-E158-67C7-84F3B3DAFDBF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RETAIL INDUSTRY</a:t>
            </a: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438A784E-1249-3738-9C7B-8AABB91AEC73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Return Fraud Detection Agent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3FB8BB-C400-A3C7-ACA8-2108BA04C83A}"/>
              </a:ext>
            </a:extLst>
          </p:cNvPr>
          <p:cNvSpPr txBox="1"/>
          <p:nvPr/>
        </p:nvSpPr>
        <p:spPr>
          <a:xfrm>
            <a:off x="695994" y="1098881"/>
            <a:ext cx="77522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Identifies and flags potentially fraudulent return activity based on transaction patterns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11C4FA5E-E8FA-6F1C-6A3B-9D99A1B51AC1}"/>
              </a:ext>
            </a:extLst>
          </p:cNvPr>
          <p:cNvSpPr/>
          <p:nvPr/>
        </p:nvSpPr>
        <p:spPr>
          <a:xfrm>
            <a:off x="700558" y="3956440"/>
            <a:ext cx="2942106" cy="2584501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/>
                <a:ea typeface="+mn-ea"/>
                <a:cs typeface="Segoe UI" pitchFamily="34" charset="0"/>
                <a:sym typeface="DM Sans Light"/>
              </a:rPr>
              <a:t>Automates fraud workflow and uses pattern recognition and anomaly detection to flag suspicious returns and routes real-time alerts to loss prevention teams to automate fraud detection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/>
              <a:ea typeface="+mn-ea"/>
              <a:cs typeface="Segoe UI" pitchFamily="34" charset="0"/>
              <a:sym typeface="DM Sans Light"/>
            </a:endParaRP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3940CA07-C76B-1186-C6F9-23B2ADCB7FFE}"/>
              </a:ext>
            </a:extLst>
          </p:cNvPr>
          <p:cNvSpPr/>
          <p:nvPr/>
        </p:nvSpPr>
        <p:spPr>
          <a:xfrm>
            <a:off x="883241" y="412318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DC94E6-591D-2785-9EED-47594D1F4AD6}"/>
              </a:ext>
            </a:extLst>
          </p:cNvPr>
          <p:cNvGrpSpPr/>
          <p:nvPr/>
        </p:nvGrpSpPr>
        <p:grpSpPr>
          <a:xfrm>
            <a:off x="8700923" y="2229263"/>
            <a:ext cx="2790518" cy="542767"/>
            <a:chOff x="8700923" y="2229263"/>
            <a:chExt cx="2790518" cy="542767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A0ACEC25-6D0E-5CA3-4137-D4A843F7C3BB}"/>
                </a:ext>
              </a:extLst>
            </p:cNvPr>
            <p:cNvSpPr/>
            <p:nvPr/>
          </p:nvSpPr>
          <p:spPr>
            <a:xfrm>
              <a:off x="8700923" y="2229263"/>
              <a:ext cx="2790518" cy="542767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Average Return Processing Rate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I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ncreases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 accuracy and speed in identifying fraudulent returns to reduce revenue loss</a:t>
              </a:r>
            </a:p>
          </p:txBody>
        </p:sp>
        <p:sp>
          <p:nvSpPr>
            <p:cNvPr id="48" name="Arrow: Up 56">
              <a:extLst>
                <a:ext uri="{FF2B5EF4-FFF2-40B4-BE49-F238E27FC236}">
                  <a16:creationId xmlns:a16="http://schemas.microsoft.com/office/drawing/2014/main" id="{E6719999-8FC0-691B-C7DC-681FCE022CCF}"/>
                </a:ext>
              </a:extLst>
            </p:cNvPr>
            <p:cNvSpPr/>
            <p:nvPr/>
          </p:nvSpPr>
          <p:spPr>
            <a:xfrm>
              <a:off x="8794754" y="2365223"/>
              <a:ext cx="134695" cy="275688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46C662-6491-7767-409F-0C37201F85C9}"/>
              </a:ext>
            </a:extLst>
          </p:cNvPr>
          <p:cNvGrpSpPr/>
          <p:nvPr/>
        </p:nvGrpSpPr>
        <p:grpSpPr>
          <a:xfrm>
            <a:off x="8700923" y="2894281"/>
            <a:ext cx="2790518" cy="542767"/>
            <a:chOff x="8700923" y="2894281"/>
            <a:chExt cx="2790518" cy="542767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214FF996-D919-9BD7-1182-D090AEA7FCCE}"/>
                </a:ext>
              </a:extLst>
            </p:cNvPr>
            <p:cNvSpPr/>
            <p:nvPr/>
          </p:nvSpPr>
          <p:spPr>
            <a:xfrm>
              <a:off x="8700923" y="2894281"/>
              <a:ext cx="2790518" cy="542767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False Positive Rate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→ Reduces unnecessary manual reviews, and accelerates accurate decision-making</a:t>
              </a:r>
            </a:p>
          </p:txBody>
        </p:sp>
        <p:sp>
          <p:nvSpPr>
            <p:cNvPr id="5" name="Arrow: Up 56">
              <a:extLst>
                <a:ext uri="{FF2B5EF4-FFF2-40B4-BE49-F238E27FC236}">
                  <a16:creationId xmlns:a16="http://schemas.microsoft.com/office/drawing/2014/main" id="{FCDDD8F4-FA5E-6DBE-5631-FD404D4982A8}"/>
                </a:ext>
              </a:extLst>
            </p:cNvPr>
            <p:cNvSpPr/>
            <p:nvPr/>
          </p:nvSpPr>
          <p:spPr>
            <a:xfrm rot="10800000">
              <a:off x="8794753" y="3027820"/>
              <a:ext cx="134695" cy="275688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A4BDC8-F93A-446A-9CAA-71A8F2C967E1}"/>
              </a:ext>
            </a:extLst>
          </p:cNvPr>
          <p:cNvGrpSpPr/>
          <p:nvPr/>
        </p:nvGrpSpPr>
        <p:grpSpPr>
          <a:xfrm>
            <a:off x="8700923" y="3550264"/>
            <a:ext cx="2790518" cy="542767"/>
            <a:chOff x="8700923" y="3550264"/>
            <a:chExt cx="2790518" cy="542767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E5101CA5-4863-9D60-C15A-C39FFEAE7298}"/>
                </a:ext>
              </a:extLst>
            </p:cNvPr>
            <p:cNvSpPr/>
            <p:nvPr/>
          </p:nvSpPr>
          <p:spPr>
            <a:xfrm>
              <a:off x="8700923" y="3550264"/>
              <a:ext cx="2790518" cy="542767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91F2C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Shrinkage Rate →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91F2C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 E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91F2C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nhances workforce availability,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improves service levels, and optimizes resource utilization</a:t>
              </a:r>
            </a:p>
          </p:txBody>
        </p:sp>
        <p:sp>
          <p:nvSpPr>
            <p:cNvPr id="6" name="Arrow: Up 56">
              <a:extLst>
                <a:ext uri="{FF2B5EF4-FFF2-40B4-BE49-F238E27FC236}">
                  <a16:creationId xmlns:a16="http://schemas.microsoft.com/office/drawing/2014/main" id="{3E975235-419A-437D-2047-EBD066734C9C}"/>
                </a:ext>
              </a:extLst>
            </p:cNvPr>
            <p:cNvSpPr/>
            <p:nvPr/>
          </p:nvSpPr>
          <p:spPr>
            <a:xfrm flipV="1">
              <a:off x="8820325" y="3686744"/>
              <a:ext cx="134695" cy="275688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Google Shape;516;p32">
            <a:extLst>
              <a:ext uri="{FF2B5EF4-FFF2-40B4-BE49-F238E27FC236}">
                <a16:creationId xmlns:a16="http://schemas.microsoft.com/office/drawing/2014/main" id="{700B68D7-B0BB-06F6-8BAC-AD3442CC26D3}"/>
              </a:ext>
            </a:extLst>
          </p:cNvPr>
          <p:cNvSpPr/>
          <p:nvPr/>
        </p:nvSpPr>
        <p:spPr>
          <a:xfrm>
            <a:off x="8684422" y="4827657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Loss Prevention Risk T</a:t>
            </a: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eam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Medium"/>
              <a:cs typeface="Segoe Sans Display" pitchFamily="2" charset="0"/>
              <a:sym typeface="DM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553674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36E7E-CA5A-F0AB-5D0E-ABED7295F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5958E553-84A9-6156-1E75-AFBA615DBEAD}"/>
              </a:ext>
            </a:extLst>
          </p:cNvPr>
          <p:cNvSpPr>
            <a:spLocks/>
          </p:cNvSpPr>
          <p:nvPr/>
        </p:nvSpPr>
        <p:spPr bwMode="auto">
          <a:xfrm>
            <a:off x="2341944" y="931521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DE03D7C-47E0-1F36-57EF-B9B142460418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638BA450-98AB-269E-EDAB-25ABA64748B6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8C137F-2A18-F44E-D409-C131331BFF7D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3720605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Return fraud detection agent</a:t>
            </a: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E2378723-383A-5EB3-F1B1-D3BF83617AB9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FC192FC0-4E4D-508D-D643-2B3035D4FCD7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654763-2324-8838-84D7-52CF009A83F7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88FB7DDA-23A4-EC93-6B63-BC9D1FB269BA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37F230-AF0B-3906-90F3-E71B45B9A210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Retail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CBEA9456-BFA1-445F-905C-59A70F5E8846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5635A5-B7DE-A95C-01CB-E517D0BA4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725698"/>
              </p:ext>
            </p:extLst>
          </p:nvPr>
        </p:nvGraphicFramePr>
        <p:xfrm>
          <a:off x="316788" y="1608472"/>
          <a:ext cx="1907446" cy="39908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815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Identifies and flags potentially fraudulent return activity based on transaction patterns.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18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KPIs impacted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68DE32BC-65D7-14E1-6BD2-A2B2C60C67CB}"/>
              </a:ext>
            </a:extLst>
          </p:cNvPr>
          <p:cNvSpPr txBox="1">
            <a:spLocks/>
          </p:cNvSpPr>
          <p:nvPr/>
        </p:nvSpPr>
        <p:spPr>
          <a:xfrm>
            <a:off x="5920589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Detect anomalies and retrain</a:t>
            </a: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6B9CD861-30CA-7A68-2BC4-19733CC21BA2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Detects anomalies in customer’s buying patterns such as excessive frequency, unusual volumes, or flagged item categories in return transactions to uncover potential fraud signals and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continuously retrain on emerging fraud patterns.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ea typeface="DM Sans 14pt"/>
              <a:cs typeface="DM Sans 14pt"/>
              <a:sym typeface="DM San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AC6504E-5942-CD92-3D32-EA3F506691A2}"/>
              </a:ext>
            </a:extLst>
          </p:cNvPr>
          <p:cNvSpPr/>
          <p:nvPr/>
        </p:nvSpPr>
        <p:spPr bwMode="auto">
          <a:xfrm>
            <a:off x="339491" y="4046372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Increases Average Return Processing Rate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A0AF66-BF57-8DD7-4DD8-DE0B1DC1344D}"/>
              </a:ext>
            </a:extLst>
          </p:cNvPr>
          <p:cNvSpPr/>
          <p:nvPr/>
        </p:nvSpPr>
        <p:spPr bwMode="auto">
          <a:xfrm>
            <a:off x="339491" y="4333143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False Positive Rate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E7EBD7-1257-CE6B-CB74-F32D3DAC2BA8}"/>
              </a:ext>
            </a:extLst>
          </p:cNvPr>
          <p:cNvSpPr/>
          <p:nvPr/>
        </p:nvSpPr>
        <p:spPr bwMode="auto">
          <a:xfrm>
            <a:off x="352985" y="5216916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Cost Saving</a:t>
            </a: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8E027A15-F934-FA07-955E-79B8D88D2505}"/>
              </a:ext>
            </a:extLst>
          </p:cNvPr>
          <p:cNvSpPr txBox="1">
            <a:spLocks/>
          </p:cNvSpPr>
          <p:nvPr/>
        </p:nvSpPr>
        <p:spPr>
          <a:xfrm>
            <a:off x="3036797" y="1135201"/>
            <a:ext cx="2572262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Analyze transaction data</a:t>
            </a: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2B52614A-FC0F-5063-43F7-CFB20BB7BB12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ea typeface="DM Sans 14pt"/>
              <a:cs typeface="DM Sans 14pt"/>
              <a:sym typeface="DM San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FB994C-8915-6BEF-DC2B-7E4DB73734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23018" y="2198214"/>
            <a:ext cx="2199820" cy="65659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OMS (Dynamics 365), for customer transaction data, customer service engagement etc.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analysis tools (Excel), to identify any patterns in their transactions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5946DC5-63A4-5FBE-2D29-77639D4B6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530734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66845CB4-3068-CF22-BF9C-0F93F5045F98}"/>
              </a:ext>
            </a:extLst>
          </p:cNvPr>
          <p:cNvSpPr txBox="1">
            <a:spLocks/>
          </p:cNvSpPr>
          <p:nvPr/>
        </p:nvSpPr>
        <p:spPr>
          <a:xfrm>
            <a:off x="8804382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Cross-reference return patterns</a:t>
            </a: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1A09B54F-B3B7-36C8-8D8A-0C2935F6E65B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Compares current return behavior against historical patterns to identify deviations that may signal fraud like returning used or damaged goods, defective returns, falsely claiming non-delivery etc.</a:t>
            </a:r>
          </a:p>
        </p:txBody>
      </p:sp>
      <p:sp>
        <p:nvSpPr>
          <p:cNvPr id="37" name="Step 1 Title">
            <a:extLst>
              <a:ext uri="{FF2B5EF4-FFF2-40B4-BE49-F238E27FC236}">
                <a16:creationId xmlns:a16="http://schemas.microsoft.com/office/drawing/2014/main" id="{7B0FD78B-C1E7-278D-8BD1-06FBE8EF6E60}"/>
              </a:ext>
            </a:extLst>
          </p:cNvPr>
          <p:cNvSpPr txBox="1">
            <a:spLocks/>
          </p:cNvSpPr>
          <p:nvPr/>
        </p:nvSpPr>
        <p:spPr>
          <a:xfrm>
            <a:off x="8804382" y="3878116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Create fraud reports &amp; notify</a:t>
            </a:r>
          </a:p>
        </p:txBody>
      </p:sp>
      <p:sp>
        <p:nvSpPr>
          <p:cNvPr id="38" name="Step 1 Top">
            <a:extLst>
              <a:ext uri="{FF2B5EF4-FFF2-40B4-BE49-F238E27FC236}">
                <a16:creationId xmlns:a16="http://schemas.microsoft.com/office/drawing/2014/main" id="{F9BAC3AB-8245-39AD-5B0E-5CC5FD62993A}"/>
              </a:ext>
            </a:extLst>
          </p:cNvPr>
          <p:cNvSpPr txBox="1">
            <a:spLocks/>
          </p:cNvSpPr>
          <p:nvPr/>
        </p:nvSpPr>
        <p:spPr>
          <a:xfrm>
            <a:off x="8804382" y="4275090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Automatically generates detailed reports on suspected fraudulent return requests and sends real-time alerts to relevant teams.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6B4C71-3849-C9C8-7E76-EFF2149D0B30}"/>
              </a:ext>
            </a:extLst>
          </p:cNvPr>
          <p:cNvSpPr/>
          <p:nvPr/>
        </p:nvSpPr>
        <p:spPr bwMode="auto">
          <a:xfrm>
            <a:off x="343899" y="5490438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Employee Efficiency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A4E3C4-C352-A8BF-16EA-74E33D8E7162}"/>
              </a:ext>
            </a:extLst>
          </p:cNvPr>
          <p:cNvSpPr/>
          <p:nvPr/>
        </p:nvSpPr>
        <p:spPr bwMode="auto">
          <a:xfrm>
            <a:off x="336005" y="4614547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Decline in Shrinkage Rate 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42011087-6B29-7CA0-C761-6DC6B8FED843}"/>
              </a:ext>
            </a:extLst>
          </p:cNvPr>
          <p:cNvSpPr txBox="1">
            <a:spLocks/>
          </p:cNvSpPr>
          <p:nvPr/>
        </p:nvSpPr>
        <p:spPr>
          <a:xfrm>
            <a:off x="5905364" y="2084788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39C5A98-76D9-EFCF-ACE7-BEA0AE91B7CD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8A18F4-E399-7815-2712-3F3A25E420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091585" y="2237718"/>
            <a:ext cx="2199820" cy="71301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Connects to the CRM system (Dynamics 365) to visualize and analyze customer transaction data, helping detect anomalies such as unusual purchase frequency, sudden drops in spending, or unexpected category shifts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02FDD7E-DE8D-5F28-4860-359C60B5C0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817918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43A674AE-9B45-28A1-042E-871309AAC907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38CC89C8-6CE1-E20E-511E-85CA7C25F172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D954BE-84F0-CA83-471D-3757F7977E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2277723"/>
            <a:ext cx="2199820" cy="49757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Knowledge Base (SharePoint) for h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istorically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 flagged c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ontent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, policy v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iolations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 &amp; past fraud Logs, warranty violations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D64FB1C9-C484-8FBE-FF2C-3D5C0423D8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07133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DA98A33D-C0C7-A96C-7746-BC63ECC66623}"/>
              </a:ext>
            </a:extLst>
          </p:cNvPr>
          <p:cNvSpPr txBox="1"/>
          <p:nvPr/>
        </p:nvSpPr>
        <p:spPr>
          <a:xfrm>
            <a:off x="3223018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Easily collects customer transaction data from POS/ ecommerce systems and quickly analyzes.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CE85F5-CDDB-8245-644B-59DBE269B980}"/>
              </a:ext>
            </a:extLst>
          </p:cNvPr>
          <p:cNvSpPr txBox="1"/>
          <p:nvPr/>
        </p:nvSpPr>
        <p:spPr>
          <a:xfrm>
            <a:off x="6089354" y="3133948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Helps spot risky return habits from customer’s buying patterns to prevent fraud and reduce lost sales.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5079591-68FB-FA80-13B8-E9D0EFA1EDE0}"/>
              </a:ext>
            </a:extLst>
          </p:cNvPr>
          <p:cNvGrpSpPr/>
          <p:nvPr/>
        </p:nvGrpSpPr>
        <p:grpSpPr>
          <a:xfrm>
            <a:off x="8804381" y="4789654"/>
            <a:ext cx="2572262" cy="1652997"/>
            <a:chOff x="8804381" y="4827756"/>
            <a:chExt cx="2572262" cy="1652997"/>
          </a:xfrm>
        </p:grpSpPr>
        <p:sp>
          <p:nvSpPr>
            <p:cNvPr id="70" name="Text Placeholder 11">
              <a:extLst>
                <a:ext uri="{FF2B5EF4-FFF2-40B4-BE49-F238E27FC236}">
                  <a16:creationId xmlns:a16="http://schemas.microsoft.com/office/drawing/2014/main" id="{80BD8BC3-8674-3686-25F2-6D4760D34597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71" name="Text Placeholder 11">
              <a:extLst>
                <a:ext uri="{FF2B5EF4-FFF2-40B4-BE49-F238E27FC236}">
                  <a16:creationId xmlns:a16="http://schemas.microsoft.com/office/drawing/2014/main" id="{1A0DCB87-354D-AB70-4ACD-E76C0E5ADDF0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BBEB040-5CA1-02D9-1A60-0D293896E7A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4955039"/>
              <a:ext cx="2199820" cy="76431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endParaRP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Processing Tool (Word), to create detailed fraud reports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Tool (Teams/ Outlook) for sharing real-time alerts with the team and escalation map 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0656A759-177E-7669-D952-EC43FE6B3FD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E19255F-C6C9-80FA-1F53-8CE88F0FDF50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Creates fraud reports to help act fast and avoid wrongful payouts.</a:t>
              </a:r>
            </a:p>
          </p:txBody>
        </p:sp>
      </p:grpSp>
      <p:sp>
        <p:nvSpPr>
          <p:cNvPr id="6" name="Text Placeholder 290">
            <a:extLst>
              <a:ext uri="{FF2B5EF4-FFF2-40B4-BE49-F238E27FC236}">
                <a16:creationId xmlns:a16="http://schemas.microsoft.com/office/drawing/2014/main" id="{205DF941-82D1-2D8E-1D07-B96C2D7B8E10}"/>
              </a:ext>
            </a:extLst>
          </p:cNvPr>
          <p:cNvSpPr txBox="1">
            <a:spLocks/>
          </p:cNvSpPr>
          <p:nvPr/>
        </p:nvSpPr>
        <p:spPr>
          <a:xfrm>
            <a:off x="3026647" y="1458087"/>
            <a:ext cx="2572262" cy="626701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Analyzes customer transaction data including purchase behavior, past customer service data and returns for POS and ecommerce systems.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ea typeface="DM Sans 14pt"/>
              <a:cs typeface="DM Sans 14pt"/>
              <a:sym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67B02-F876-47D4-AF37-C195129CAF9F}"/>
              </a:ext>
            </a:extLst>
          </p:cNvPr>
          <p:cNvSpPr txBox="1"/>
          <p:nvPr/>
        </p:nvSpPr>
        <p:spPr>
          <a:xfrm>
            <a:off x="8990602" y="3140451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Spots new signs of fraud by comparing them to the customer’s past behavior and known issues.</a:t>
            </a:r>
          </a:p>
        </p:txBody>
      </p:sp>
      <p:sp>
        <p:nvSpPr>
          <p:cNvPr id="19" name="Rectangle: Top Corners Rounded 73">
            <a:extLst>
              <a:ext uri="{FF2B5EF4-FFF2-40B4-BE49-F238E27FC236}">
                <a16:creationId xmlns:a16="http://schemas.microsoft.com/office/drawing/2014/main" id="{AAC15AED-DB91-F93B-89F6-14E7453E81F5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BCF644-4516-EB1B-299D-AAEB8CC1D86C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3746932-FCB0-6D8E-C941-6C98CB59B951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C3A3D410-B5F5-A8A9-7D4E-8BEA819A388C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2C8156-30D0-3656-1CAC-89CE43164DBF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BB640E-03BB-D733-5BA5-43FED65E4C97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8DA9FD45-6632-3C91-52DC-5B151A561E50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18AC5E2-E2FA-7421-AC15-85FF56C6B03E}"/>
              </a:ext>
            </a:extLst>
          </p:cNvPr>
          <p:cNvGrpSpPr/>
          <p:nvPr/>
        </p:nvGrpSpPr>
        <p:grpSpPr>
          <a:xfrm>
            <a:off x="11502472" y="2685301"/>
            <a:ext cx="210652" cy="210652"/>
            <a:chOff x="11470198" y="3558643"/>
            <a:chExt cx="210652" cy="2106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6299261-1B1B-9979-172C-6044B2903136}"/>
                </a:ext>
              </a:extLst>
            </p:cNvPr>
            <p:cNvSpPr/>
            <p:nvPr/>
          </p:nvSpPr>
          <p:spPr bwMode="auto">
            <a:xfrm rot="5400000">
              <a:off x="11470198" y="355864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D6728DE5-9927-22E5-B9C1-16C56259034D}"/>
                </a:ext>
              </a:extLst>
            </p:cNvPr>
            <p:cNvSpPr/>
            <p:nvPr/>
          </p:nvSpPr>
          <p:spPr bwMode="auto">
            <a:xfrm rot="8100000">
              <a:off x="11539280" y="3627007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8335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31EE0-D2DA-15C4-65C5-6EBF8F06B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232">
            <a:extLst>
              <a:ext uri="{FF2B5EF4-FFF2-40B4-BE49-F238E27FC236}">
                <a16:creationId xmlns:a16="http://schemas.microsoft.com/office/drawing/2014/main" id="{D34A2C2C-3E45-894D-4252-36CBE02F8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223" name="Rounded Rectangle 19">
            <a:extLst>
              <a:ext uri="{FF2B5EF4-FFF2-40B4-BE49-F238E27FC236}">
                <a16:creationId xmlns:a16="http://schemas.microsoft.com/office/drawing/2014/main" id="{763E33B3-3E61-9188-968B-A0BED2EC6F43}"/>
              </a:ext>
            </a:extLst>
          </p:cNvPr>
          <p:cNvSpPr/>
          <p:nvPr/>
        </p:nvSpPr>
        <p:spPr>
          <a:xfrm>
            <a:off x="646405" y="4605049"/>
            <a:ext cx="3705033" cy="345958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218" name="Google Shape;498;p32">
            <a:extLst>
              <a:ext uri="{FF2B5EF4-FFF2-40B4-BE49-F238E27FC236}">
                <a16:creationId xmlns:a16="http://schemas.microsoft.com/office/drawing/2014/main" id="{91F334A6-9833-4C65-5B86-D3EF12B91B75}"/>
              </a:ext>
            </a:extLst>
          </p:cNvPr>
          <p:cNvSpPr/>
          <p:nvPr/>
        </p:nvSpPr>
        <p:spPr>
          <a:xfrm>
            <a:off x="707186" y="1493862"/>
            <a:ext cx="3693840" cy="2997147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Considerations to Address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indent="-1714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Integrate with OMS (Dynamics 365)  to take customer invoice data in form of PDF, DOCX, JPEG or PNG </a:t>
            </a: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for analyzing patterns in customer’s recent transactions or customer service engagement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Integrate with knowledge base (SharePoint) for customer service data</a:t>
            </a: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 refund abuse,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policy violations, flagged </a:t>
            </a: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returns with damaged products etc. and Dataverse to define the rules</a:t>
            </a:r>
          </a:p>
          <a:p>
            <a:pPr marL="171450" marR="0" lvl="0" indent="-17145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Integrate with Communication &amp; Messaging tools (Outlook/teams) for fraud report sharing and </a:t>
            </a: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</a:rPr>
              <a:t>routing and escalation logic to ensure timely delivery to the appropriate teams.</a:t>
            </a:r>
          </a:p>
          <a:p>
            <a:pPr marL="171450" marR="0" lvl="0" indent="-17145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PII includes customer data (name, contact information, customer service requests etc.)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8FD77-A9C5-2B50-732A-739EC79A49CC}"/>
              </a:ext>
            </a:extLst>
          </p:cNvPr>
          <p:cNvSpPr txBox="1"/>
          <p:nvPr/>
        </p:nvSpPr>
        <p:spPr>
          <a:xfrm>
            <a:off x="691210" y="4562854"/>
            <a:ext cx="12877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Agent-to-Agent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Workflow</a:t>
            </a:r>
          </a:p>
        </p:txBody>
      </p:sp>
      <p:sp>
        <p:nvSpPr>
          <p:cNvPr id="3" name="Google Shape;115;p20">
            <a:extLst>
              <a:ext uri="{FF2B5EF4-FFF2-40B4-BE49-F238E27FC236}">
                <a16:creationId xmlns:a16="http://schemas.microsoft.com/office/drawing/2014/main" id="{F172C77A-A074-DD27-CEDF-0449793CCEBD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0078D4"/>
                </a:solidFill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RETAIL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INDUSTRY</a:t>
            </a:r>
          </a:p>
        </p:txBody>
      </p:sp>
      <p:sp>
        <p:nvSpPr>
          <p:cNvPr id="6" name="Google Shape;163;p22">
            <a:extLst>
              <a:ext uri="{FF2B5EF4-FFF2-40B4-BE49-F238E27FC236}">
                <a16:creationId xmlns:a16="http://schemas.microsoft.com/office/drawing/2014/main" id="{F16ACB2B-A818-150C-4E1F-9E1099CA6195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Return Fraud Detection Agent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3339C-D062-0B9B-E703-3CF47B605F78}"/>
              </a:ext>
            </a:extLst>
          </p:cNvPr>
          <p:cNvSpPr txBox="1"/>
          <p:nvPr/>
        </p:nvSpPr>
        <p:spPr>
          <a:xfrm>
            <a:off x="695994" y="1098881"/>
            <a:ext cx="109606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Identifies and flags potentially fraudulent return activity based on transaction patterns</a:t>
            </a: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A0ABB456-A283-0983-38FD-E27A141AE608}"/>
              </a:ext>
            </a:extLst>
          </p:cNvPr>
          <p:cNvSpPr/>
          <p:nvPr/>
        </p:nvSpPr>
        <p:spPr>
          <a:xfrm>
            <a:off x="701589" y="5069315"/>
            <a:ext cx="3705033" cy="1149934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Policy documents in SharePoint will be in DOCX, PPTX or PDF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Customers will upload invoices in PDF, DOCX, formats, or images in JPEG or PNG. History purchase / return data will be stored in Dataverse with flag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Fraud rules can be defined in Dataverse or in document in SharePoint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will be hosted in Teams channel with Microsoft authentication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Operations Team need to M365 licensed users to chat with the agent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Customers will be notified by agent, but no chat feature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5AD4AD-3D7C-8D3A-829F-C63C0EA36A31}"/>
              </a:ext>
            </a:extLst>
          </p:cNvPr>
          <p:cNvSpPr txBox="1"/>
          <p:nvPr/>
        </p:nvSpPr>
        <p:spPr>
          <a:xfrm>
            <a:off x="2013351" y="4692253"/>
            <a:ext cx="2298101" cy="21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NA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165018-ED77-151C-C8B1-BF1AFC5384C1}"/>
              </a:ext>
            </a:extLst>
          </p:cNvPr>
          <p:cNvSpPr/>
          <p:nvPr/>
        </p:nvSpPr>
        <p:spPr bwMode="auto">
          <a:xfrm>
            <a:off x="6291573" y="1994256"/>
            <a:ext cx="4637553" cy="620485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39F632-11D8-83A7-C2EE-D6EFFC09A7C4}"/>
              </a:ext>
            </a:extLst>
          </p:cNvPr>
          <p:cNvSpPr/>
          <p:nvPr/>
        </p:nvSpPr>
        <p:spPr bwMode="auto">
          <a:xfrm>
            <a:off x="6291031" y="2614741"/>
            <a:ext cx="4637553" cy="2041244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C23ACD-14B0-331B-6C24-C64F76DA7BF4}"/>
              </a:ext>
            </a:extLst>
          </p:cNvPr>
          <p:cNvSpPr/>
          <p:nvPr/>
        </p:nvSpPr>
        <p:spPr bwMode="auto">
          <a:xfrm>
            <a:off x="6284650" y="4663543"/>
            <a:ext cx="4637553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54CD279-898C-E654-675A-E3D5D45A253F}"/>
              </a:ext>
            </a:extLst>
          </p:cNvPr>
          <p:cNvSpPr/>
          <p:nvPr/>
        </p:nvSpPr>
        <p:spPr bwMode="auto">
          <a:xfrm>
            <a:off x="8103407" y="3283393"/>
            <a:ext cx="1612232" cy="7321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776D6F-F190-5911-44EB-1660D05166E9}"/>
              </a:ext>
            </a:extLst>
          </p:cNvPr>
          <p:cNvSpPr/>
          <p:nvPr/>
        </p:nvSpPr>
        <p:spPr bwMode="auto">
          <a:xfrm>
            <a:off x="5110873" y="1994256"/>
            <a:ext cx="773546" cy="5919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99CC988B-2DEB-6BB2-841D-36ADF861E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6382" y="3086908"/>
            <a:ext cx="423824" cy="423824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0834FC84-2E96-116C-64A2-8985054EFC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42576" y="3294831"/>
            <a:ext cx="227480" cy="22748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C12FAF3-BFCE-8F54-CAB2-0C246350722A}"/>
              </a:ext>
            </a:extLst>
          </p:cNvPr>
          <p:cNvSpPr txBox="1"/>
          <p:nvPr/>
        </p:nvSpPr>
        <p:spPr>
          <a:xfrm>
            <a:off x="10104650" y="2020930"/>
            <a:ext cx="901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/>
              <a:t>Orchestrator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CC106BA-F8A6-4D09-9D63-47C2285DCE88}"/>
              </a:ext>
            </a:extLst>
          </p:cNvPr>
          <p:cNvSpPr txBox="1"/>
          <p:nvPr/>
        </p:nvSpPr>
        <p:spPr>
          <a:xfrm>
            <a:off x="9573662" y="4904877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Agent Ops (logging, audit, observability)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7626011-5ABB-E1B7-3030-8E969E1F95BA}"/>
              </a:ext>
            </a:extLst>
          </p:cNvPr>
          <p:cNvSpPr txBox="1"/>
          <p:nvPr/>
        </p:nvSpPr>
        <p:spPr>
          <a:xfrm>
            <a:off x="6339647" y="2034145"/>
            <a:ext cx="31684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/>
              <a:t>Base Pre-trained OpenAI Models / custom Open AI models (preview)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39FA64F-1980-8C98-AF20-F2DEC6CB6798}"/>
              </a:ext>
            </a:extLst>
          </p:cNvPr>
          <p:cNvSpPr txBox="1"/>
          <p:nvPr/>
        </p:nvSpPr>
        <p:spPr>
          <a:xfrm>
            <a:off x="5141442" y="2410029"/>
            <a:ext cx="7124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Customers</a:t>
            </a:r>
          </a:p>
        </p:txBody>
      </p:sp>
      <p:pic>
        <p:nvPicPr>
          <p:cNvPr id="70" name="Graphic 69" descr="Group of people with solid fill">
            <a:extLst>
              <a:ext uri="{FF2B5EF4-FFF2-40B4-BE49-F238E27FC236}">
                <a16:creationId xmlns:a16="http://schemas.microsoft.com/office/drawing/2014/main" id="{62A1D383-53E0-4F17-EC35-1B4DAF99AB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11470" y="2030732"/>
            <a:ext cx="372352" cy="372352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23CEAC0-E257-541E-AB2C-45E0954E6730}"/>
              </a:ext>
            </a:extLst>
          </p:cNvPr>
          <p:cNvCxnSpPr>
            <a:cxnSpLocks/>
            <a:stCxn id="67" idx="2"/>
            <a:endCxn id="54" idx="0"/>
          </p:cNvCxnSpPr>
          <p:nvPr/>
        </p:nvCxnSpPr>
        <p:spPr>
          <a:xfrm flipH="1">
            <a:off x="5488294" y="2533140"/>
            <a:ext cx="9352" cy="553768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55C0C1CB-498E-16DA-9B6B-2311CD0A3DF4}"/>
              </a:ext>
            </a:extLst>
          </p:cNvPr>
          <p:cNvSpPr txBox="1"/>
          <p:nvPr/>
        </p:nvSpPr>
        <p:spPr>
          <a:xfrm>
            <a:off x="4522299" y="2731574"/>
            <a:ext cx="96545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1. Customer raises return in D365 customer portal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B971965-9928-466F-4798-9E56359F4FF2}"/>
              </a:ext>
            </a:extLst>
          </p:cNvPr>
          <p:cNvSpPr txBox="1"/>
          <p:nvPr/>
        </p:nvSpPr>
        <p:spPr>
          <a:xfrm>
            <a:off x="5626051" y="3062199"/>
            <a:ext cx="96545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2. Return details : date, reason, product details, cost ,customer data.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C63EABF-448F-D9B6-440E-C55B08F3AF31}"/>
              </a:ext>
            </a:extLst>
          </p:cNvPr>
          <p:cNvSpPr txBox="1"/>
          <p:nvPr/>
        </p:nvSpPr>
        <p:spPr>
          <a:xfrm>
            <a:off x="6435193" y="4132974"/>
            <a:ext cx="111760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3a. invoice copied to SharePoint *</a:t>
            </a:r>
          </a:p>
        </p:txBody>
      </p:sp>
      <p:pic>
        <p:nvPicPr>
          <p:cNvPr id="103" name="Graphic 102">
            <a:extLst>
              <a:ext uri="{FF2B5EF4-FFF2-40B4-BE49-F238E27FC236}">
                <a16:creationId xmlns:a16="http://schemas.microsoft.com/office/drawing/2014/main" id="{864A8E88-87E7-A466-3174-46B219F614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8269" y="4915889"/>
            <a:ext cx="252900" cy="227480"/>
          </a:xfrm>
          <a:prstGeom prst="rect">
            <a:avLst/>
          </a:prstGeom>
        </p:spPr>
      </p:pic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C66BEF9-5516-F89A-1C62-B11B5C1EAC7A}"/>
              </a:ext>
            </a:extLst>
          </p:cNvPr>
          <p:cNvCxnSpPr>
            <a:cxnSpLocks/>
            <a:endCxn id="103" idx="3"/>
          </p:cNvCxnSpPr>
          <p:nvPr/>
        </p:nvCxnSpPr>
        <p:spPr>
          <a:xfrm flipH="1">
            <a:off x="6621169" y="5029629"/>
            <a:ext cx="932861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1E081769-4B09-D681-8E95-E5E7CED1B8F6}"/>
              </a:ext>
            </a:extLst>
          </p:cNvPr>
          <p:cNvSpPr txBox="1"/>
          <p:nvPr/>
        </p:nvSpPr>
        <p:spPr>
          <a:xfrm>
            <a:off x="6591504" y="4882415"/>
            <a:ext cx="96545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9. Agent logs are displayed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5AA6658-3349-0EBE-7A5A-CBC7700CA938}"/>
              </a:ext>
            </a:extLst>
          </p:cNvPr>
          <p:cNvSpPr txBox="1"/>
          <p:nvPr/>
        </p:nvSpPr>
        <p:spPr>
          <a:xfrm>
            <a:off x="6786897" y="5586144"/>
            <a:ext cx="37477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b="1"/>
              <a:t>*Please Note: </a:t>
            </a:r>
            <a:r>
              <a:rPr lang="en-US" sz="500"/>
              <a:t>The invoices need to be copied to SharePoint as attachment in Dataverse is yet supported as knowledge in Copilot Studio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94F648F-6F8E-A3AE-B40B-04E53F182BFC}"/>
              </a:ext>
            </a:extLst>
          </p:cNvPr>
          <p:cNvSpPr txBox="1"/>
          <p:nvPr/>
        </p:nvSpPr>
        <p:spPr>
          <a:xfrm>
            <a:off x="6916167" y="2395914"/>
            <a:ext cx="96545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4. Return request triggers workflow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7EE0DF2-71BC-3CF9-38C8-C57A7B560418}"/>
              </a:ext>
            </a:extLst>
          </p:cNvPr>
          <p:cNvSpPr/>
          <p:nvPr/>
        </p:nvSpPr>
        <p:spPr bwMode="auto">
          <a:xfrm>
            <a:off x="11279094" y="2774807"/>
            <a:ext cx="773546" cy="5919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B6AECA7-F959-A36C-093C-ED40DF4F1C89}"/>
              </a:ext>
            </a:extLst>
          </p:cNvPr>
          <p:cNvSpPr txBox="1"/>
          <p:nvPr/>
        </p:nvSpPr>
        <p:spPr>
          <a:xfrm>
            <a:off x="11309663" y="2977360"/>
            <a:ext cx="7124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Store Operations Team</a:t>
            </a:r>
          </a:p>
        </p:txBody>
      </p:sp>
      <p:pic>
        <p:nvPicPr>
          <p:cNvPr id="178" name="Graphic 177" descr="Users outline">
            <a:extLst>
              <a:ext uri="{FF2B5EF4-FFF2-40B4-BE49-F238E27FC236}">
                <a16:creationId xmlns:a16="http://schemas.microsoft.com/office/drawing/2014/main" id="{B3C85676-1C8D-F58F-F343-E99A49BFA5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99897" y="2735825"/>
            <a:ext cx="331940" cy="33194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84D4B8B6-ECB4-06B9-3F51-5B35C4B44D30}"/>
              </a:ext>
            </a:extLst>
          </p:cNvPr>
          <p:cNvSpPr txBox="1"/>
          <p:nvPr/>
        </p:nvSpPr>
        <p:spPr>
          <a:xfrm>
            <a:off x="5084547" y="1834190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Unlicensed Users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49507D55-BD57-EF9C-26DB-A18EBC138703}"/>
              </a:ext>
            </a:extLst>
          </p:cNvPr>
          <p:cNvSpPr txBox="1"/>
          <p:nvPr/>
        </p:nvSpPr>
        <p:spPr>
          <a:xfrm>
            <a:off x="11252768" y="2614741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Licensed Users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2CDCBD2A-B1F4-E554-3F3A-FDA15293E24A}"/>
              </a:ext>
            </a:extLst>
          </p:cNvPr>
          <p:cNvSpPr txBox="1"/>
          <p:nvPr/>
        </p:nvSpPr>
        <p:spPr>
          <a:xfrm>
            <a:off x="8745148" y="3277645"/>
            <a:ext cx="3328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Tools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CED23B-38A3-D30A-87BF-A0F5D62818B3}"/>
              </a:ext>
            </a:extLst>
          </p:cNvPr>
          <p:cNvSpPr/>
          <p:nvPr/>
        </p:nvSpPr>
        <p:spPr bwMode="auto">
          <a:xfrm>
            <a:off x="7552042" y="4739483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0BFF2FD-DE81-24F8-7B09-3EC5FDEDB3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63011" y="4785029"/>
            <a:ext cx="390341" cy="39034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C7EB368-D0E6-13EA-16A8-EA41BC1DAB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55218" y="4785029"/>
            <a:ext cx="390341" cy="390341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E19F0D-D492-B093-715C-4BAC8097C30C}"/>
              </a:ext>
            </a:extLst>
          </p:cNvPr>
          <p:cNvSpPr/>
          <p:nvPr/>
        </p:nvSpPr>
        <p:spPr bwMode="auto">
          <a:xfrm>
            <a:off x="9841422" y="3400756"/>
            <a:ext cx="940069" cy="507093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B4D121-2938-111C-FAB8-4266D18C820F}"/>
              </a:ext>
            </a:extLst>
          </p:cNvPr>
          <p:cNvSpPr txBox="1"/>
          <p:nvPr/>
        </p:nvSpPr>
        <p:spPr>
          <a:xfrm>
            <a:off x="10084249" y="3757282"/>
            <a:ext cx="45441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Channels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1A6A64A6-C530-E88F-AF9B-4118D73831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103281" y="3399723"/>
            <a:ext cx="390593" cy="39059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1FD0E4D-7348-9277-4EBD-C83869D5DE5C}"/>
              </a:ext>
            </a:extLst>
          </p:cNvPr>
          <p:cNvSpPr/>
          <p:nvPr/>
        </p:nvSpPr>
        <p:spPr bwMode="auto">
          <a:xfrm>
            <a:off x="4856202" y="4347241"/>
            <a:ext cx="1077121" cy="2462144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65899AFE-A406-13BB-7A5E-07C98767D14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913065" y="5304786"/>
            <a:ext cx="227480" cy="22748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2FDA303-9797-667D-3787-DBDFA6B631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13065" y="4712090"/>
            <a:ext cx="227480" cy="2274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9CFFBB19-BB62-6A32-79E9-25B846981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3065" y="4415741"/>
            <a:ext cx="227481" cy="227481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92C51B34-C0FC-2405-EE52-72F221CA41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00355" y="5922902"/>
            <a:ext cx="252900" cy="22748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D7B1B36F-D9F7-D6AF-CB28-B30399956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3065" y="6219249"/>
            <a:ext cx="227480" cy="22748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7AF2B3B-7AF4-E05E-DD87-9C9D3FBD9AC1}"/>
              </a:ext>
            </a:extLst>
          </p:cNvPr>
          <p:cNvSpPr txBox="1"/>
          <p:nvPr/>
        </p:nvSpPr>
        <p:spPr>
          <a:xfrm>
            <a:off x="5244934" y="4491009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D365 Customer Portal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EA965A-71E3-801C-9C67-B5CC1ABFBD72}"/>
              </a:ext>
            </a:extLst>
          </p:cNvPr>
          <p:cNvSpPr txBox="1"/>
          <p:nvPr/>
        </p:nvSpPr>
        <p:spPr>
          <a:xfrm>
            <a:off x="5413893" y="4787358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Dataverse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2C12AE-C5B7-224C-2810-44BE48B10EFA}"/>
              </a:ext>
            </a:extLst>
          </p:cNvPr>
          <p:cNvSpPr txBox="1"/>
          <p:nvPr/>
        </p:nvSpPr>
        <p:spPr>
          <a:xfrm>
            <a:off x="5255821" y="5379530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Agent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61B6D4-D045-452D-41AF-291DAC81F153}"/>
              </a:ext>
            </a:extLst>
          </p:cNvPr>
          <p:cNvSpPr txBox="1"/>
          <p:nvPr/>
        </p:nvSpPr>
        <p:spPr>
          <a:xfrm>
            <a:off x="5191565" y="5997646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Kit - Extend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C6A94B1-426B-5F04-2228-0C431AAAEFA9}"/>
              </a:ext>
            </a:extLst>
          </p:cNvPr>
          <p:cNvSpPr txBox="1"/>
          <p:nvPr/>
        </p:nvSpPr>
        <p:spPr>
          <a:xfrm>
            <a:off x="5307990" y="6293993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Flow / Connector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0C846B-0A86-A3C1-26AE-80148D0581C2}"/>
              </a:ext>
            </a:extLst>
          </p:cNvPr>
          <p:cNvSpPr txBox="1"/>
          <p:nvPr/>
        </p:nvSpPr>
        <p:spPr>
          <a:xfrm>
            <a:off x="5028904" y="4193919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LEGEND</a:t>
            </a: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BCCC47ED-B9BE-E27C-84EA-18A206E3E3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00355" y="5601134"/>
            <a:ext cx="252900" cy="2529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ABCB8A59-5AD8-3C8C-109B-AAFDC4F7A94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913065" y="5008438"/>
            <a:ext cx="227480" cy="22748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2D65E41E-0CBD-B842-6441-3BEF651DBE15}"/>
              </a:ext>
            </a:extLst>
          </p:cNvPr>
          <p:cNvSpPr txBox="1"/>
          <p:nvPr/>
        </p:nvSpPr>
        <p:spPr>
          <a:xfrm>
            <a:off x="5401823" y="5083706"/>
            <a:ext cx="3085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SharePoint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8A4AC45-0A5A-B95F-0325-7C62843ED72E}"/>
              </a:ext>
            </a:extLst>
          </p:cNvPr>
          <p:cNvSpPr txBox="1"/>
          <p:nvPr/>
        </p:nvSpPr>
        <p:spPr>
          <a:xfrm>
            <a:off x="5379628" y="5689112"/>
            <a:ext cx="3529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App Insights</a:t>
            </a: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A7DEE823-9F69-7C22-9F1D-72166A3E0D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913065" y="6515596"/>
            <a:ext cx="227480" cy="22748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07D9B76C-636E-C973-1B81-355B9A251014}"/>
              </a:ext>
            </a:extLst>
          </p:cNvPr>
          <p:cNvSpPr txBox="1"/>
          <p:nvPr/>
        </p:nvSpPr>
        <p:spPr>
          <a:xfrm>
            <a:off x="5307990" y="6590340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MS Teams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15EBA8-5493-4231-C087-B1BB63F69E11}"/>
              </a:ext>
            </a:extLst>
          </p:cNvPr>
          <p:cNvSpPr txBox="1"/>
          <p:nvPr/>
        </p:nvSpPr>
        <p:spPr>
          <a:xfrm>
            <a:off x="8650990" y="5163024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Conversation Transcript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7FDCBA1-FA74-6E26-F38E-D1D0C74B18D0}"/>
              </a:ext>
            </a:extLst>
          </p:cNvPr>
          <p:cNvSpPr/>
          <p:nvPr/>
        </p:nvSpPr>
        <p:spPr bwMode="auto">
          <a:xfrm>
            <a:off x="6409974" y="3287317"/>
            <a:ext cx="1612232" cy="7321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5BE9027-026F-4709-CCB9-FE73CC4519F5}"/>
              </a:ext>
            </a:extLst>
          </p:cNvPr>
          <p:cNvSpPr txBox="1"/>
          <p:nvPr/>
        </p:nvSpPr>
        <p:spPr>
          <a:xfrm>
            <a:off x="6806141" y="3314239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Knowledge Base</a:t>
            </a:r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7EFB4D44-D468-FFA4-5930-D7FBF97B0A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28925" y="3425579"/>
            <a:ext cx="390593" cy="390593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8B6AD91-E9F6-9A36-FFB9-E74748379A89}"/>
              </a:ext>
            </a:extLst>
          </p:cNvPr>
          <p:cNvSpPr txBox="1"/>
          <p:nvPr/>
        </p:nvSpPr>
        <p:spPr>
          <a:xfrm>
            <a:off x="6520537" y="3814235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0D3F2EB-286F-A363-BA24-C304663AF4A5}"/>
              </a:ext>
            </a:extLst>
          </p:cNvPr>
          <p:cNvSpPr txBox="1"/>
          <p:nvPr/>
        </p:nvSpPr>
        <p:spPr>
          <a:xfrm>
            <a:off x="7250457" y="3823730"/>
            <a:ext cx="7796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Unstructured Documents (versioned)</a:t>
            </a: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FC0D208E-015B-DB10-50CC-610E2D09862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434209" y="3425579"/>
            <a:ext cx="390593" cy="390593"/>
          </a:xfrm>
          <a:prstGeom prst="rect">
            <a:avLst/>
          </a:prstGeom>
        </p:spPr>
      </p:pic>
      <p:pic>
        <p:nvPicPr>
          <p:cNvPr id="8" name="Picture 7" descr="A blue rectangle with white text">
            <a:extLst>
              <a:ext uri="{FF2B5EF4-FFF2-40B4-BE49-F238E27FC236}">
                <a16:creationId xmlns:a16="http://schemas.microsoft.com/office/drawing/2014/main" id="{A8FE6FB5-F014-C540-2570-7E9BC8168C8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661" y="3620420"/>
            <a:ext cx="226034" cy="15769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83E6BE6-7AB1-CB56-1212-22F3226E38AE}"/>
              </a:ext>
            </a:extLst>
          </p:cNvPr>
          <p:cNvSpPr txBox="1"/>
          <p:nvPr/>
        </p:nvSpPr>
        <p:spPr>
          <a:xfrm>
            <a:off x="8264192" y="3447173"/>
            <a:ext cx="12689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3b. Invoice fields are extracted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FDE9CC-4622-CA7B-C7EB-53FCA16EE35F}"/>
              </a:ext>
            </a:extLst>
          </p:cNvPr>
          <p:cNvSpPr txBox="1"/>
          <p:nvPr/>
        </p:nvSpPr>
        <p:spPr>
          <a:xfrm>
            <a:off x="7318750" y="3057242"/>
            <a:ext cx="69135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3c. Extracted entities stored as records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019EBD33-6F45-9D4A-F5AE-D765BB51FE9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407300" y="2131701"/>
            <a:ext cx="418318" cy="418318"/>
          </a:xfrm>
          <a:prstGeom prst="rect">
            <a:avLst/>
          </a:prstGeom>
        </p:spPr>
      </p:pic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CE687830-A303-BBB8-071E-CB57B8A77A68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6778872" y="2340860"/>
            <a:ext cx="1628428" cy="937684"/>
          </a:xfrm>
          <a:prstGeom prst="bentConnector3">
            <a:avLst>
              <a:gd name="adj1" fmla="val -129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7348BB2-EF62-7AE0-5470-E6C515AF6A3F}"/>
              </a:ext>
            </a:extLst>
          </p:cNvPr>
          <p:cNvSpPr txBox="1"/>
          <p:nvPr/>
        </p:nvSpPr>
        <p:spPr>
          <a:xfrm>
            <a:off x="8394458" y="2652209"/>
            <a:ext cx="64911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5. Invokes tools</a:t>
            </a:r>
          </a:p>
        </p:txBody>
      </p:sp>
      <p:pic>
        <p:nvPicPr>
          <p:cNvPr id="81" name="Graphic 80">
            <a:extLst>
              <a:ext uri="{FF2B5EF4-FFF2-40B4-BE49-F238E27FC236}">
                <a16:creationId xmlns:a16="http://schemas.microsoft.com/office/drawing/2014/main" id="{D91CE958-E43C-6402-52EC-6FF33EF4A87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229771" y="3722991"/>
            <a:ext cx="227480" cy="22748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6C3E24C4-5AD8-DB92-CE6B-16C0045FAA9D}"/>
              </a:ext>
            </a:extLst>
          </p:cNvPr>
          <p:cNvSpPr txBox="1"/>
          <p:nvPr/>
        </p:nvSpPr>
        <p:spPr>
          <a:xfrm>
            <a:off x="8464361" y="3725263"/>
            <a:ext cx="691357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6. Determines a confidence score on fraudulent return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B772CA1-26B2-D441-B8D0-7E7F9201A64E}"/>
              </a:ext>
            </a:extLst>
          </p:cNvPr>
          <p:cNvCxnSpPr>
            <a:cxnSpLocks/>
          </p:cNvCxnSpPr>
          <p:nvPr/>
        </p:nvCxnSpPr>
        <p:spPr>
          <a:xfrm flipH="1">
            <a:off x="5874056" y="2169211"/>
            <a:ext cx="41289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46BF20F-6F28-2AC5-2CAD-A0385CFAC4FF}"/>
              </a:ext>
            </a:extLst>
          </p:cNvPr>
          <p:cNvSpPr txBox="1"/>
          <p:nvPr/>
        </p:nvSpPr>
        <p:spPr>
          <a:xfrm>
            <a:off x="6256992" y="2140395"/>
            <a:ext cx="5312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7a. Fraudulent score &lt;0.2, approves &amp; initiates refund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2912C36-3651-E876-71E1-1BAF1D144601}"/>
              </a:ext>
            </a:extLst>
          </p:cNvPr>
          <p:cNvSpPr txBox="1"/>
          <p:nvPr/>
        </p:nvSpPr>
        <p:spPr>
          <a:xfrm>
            <a:off x="8924852" y="3016020"/>
            <a:ext cx="91657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8. Fraudulent score &gt;0.7, notification sent with analysis</a:t>
            </a:r>
          </a:p>
        </p:txBody>
      </p:sp>
      <p:cxnSp>
        <p:nvCxnSpPr>
          <p:cNvPr id="122" name="Connector: Elbow 121">
            <a:extLst>
              <a:ext uri="{FF2B5EF4-FFF2-40B4-BE49-F238E27FC236}">
                <a16:creationId xmlns:a16="http://schemas.microsoft.com/office/drawing/2014/main" id="{FAF49304-B4E6-E9C3-0146-CDAC29C87EFA}"/>
              </a:ext>
            </a:extLst>
          </p:cNvPr>
          <p:cNvCxnSpPr>
            <a:cxnSpLocks/>
            <a:stCxn id="103" idx="0"/>
            <a:endCxn id="175" idx="2"/>
          </p:cNvCxnSpPr>
          <p:nvPr/>
        </p:nvCxnSpPr>
        <p:spPr>
          <a:xfrm rot="5400000" flipH="1" flipV="1">
            <a:off x="8305730" y="1555752"/>
            <a:ext cx="1549126" cy="5171148"/>
          </a:xfrm>
          <a:prstGeom prst="bentConnector3">
            <a:avLst>
              <a:gd name="adj1" fmla="val 19574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3BA7FF5A-7D7E-520C-B910-0ED3ACFCDBBF}"/>
              </a:ext>
            </a:extLst>
          </p:cNvPr>
          <p:cNvSpPr txBox="1"/>
          <p:nvPr/>
        </p:nvSpPr>
        <p:spPr>
          <a:xfrm>
            <a:off x="9284130" y="4437435"/>
            <a:ext cx="107712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10a. Agent logs are reviewed by admins</a:t>
            </a:r>
          </a:p>
        </p:txBody>
      </p: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881F014B-420D-5642-FFFB-285A0DDB5AC1}"/>
              </a:ext>
            </a:extLst>
          </p:cNvPr>
          <p:cNvCxnSpPr>
            <a:cxnSpLocks/>
            <a:endCxn id="46" idx="3"/>
          </p:cNvCxnSpPr>
          <p:nvPr/>
        </p:nvCxnSpPr>
        <p:spPr>
          <a:xfrm rot="10800000">
            <a:off x="8825618" y="2340861"/>
            <a:ext cx="2453476" cy="480719"/>
          </a:xfrm>
          <a:prstGeom prst="bentConnector3">
            <a:avLst>
              <a:gd name="adj1" fmla="val 78751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248D0429-7F19-48FB-5E57-857AE8FBE78F}"/>
              </a:ext>
            </a:extLst>
          </p:cNvPr>
          <p:cNvSpPr txBox="1"/>
          <p:nvPr/>
        </p:nvSpPr>
        <p:spPr>
          <a:xfrm>
            <a:off x="9427040" y="2638710"/>
            <a:ext cx="13619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10b. Feedback – updates instruction, prompts, policy rules, and fraudulent score threshold</a:t>
            </a: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49ED7F1D-DBEB-F6E2-79ED-97ED683742D8}"/>
              </a:ext>
            </a:extLst>
          </p:cNvPr>
          <p:cNvCxnSpPr>
            <a:cxnSpLocks/>
          </p:cNvCxnSpPr>
          <p:nvPr/>
        </p:nvCxnSpPr>
        <p:spPr>
          <a:xfrm>
            <a:off x="9549789" y="2392340"/>
            <a:ext cx="10288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F254DDEC-2BF9-8139-86C3-F8DC4E284D20}"/>
              </a:ext>
            </a:extLst>
          </p:cNvPr>
          <p:cNvSpPr txBox="1"/>
          <p:nvPr/>
        </p:nvSpPr>
        <p:spPr>
          <a:xfrm>
            <a:off x="9813927" y="2295627"/>
            <a:ext cx="50055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Fraudulent score</a:t>
            </a:r>
            <a:endParaRPr lang="en-US" sz="5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3BEFD1C-EC89-F407-746F-9713E181B8BE}"/>
              </a:ext>
            </a:extLst>
          </p:cNvPr>
          <p:cNvSpPr txBox="1"/>
          <p:nvPr/>
        </p:nvSpPr>
        <p:spPr>
          <a:xfrm>
            <a:off x="10389356" y="2257102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High Risk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FFDB01D-A417-05E5-822C-C99D9CEFB944}"/>
              </a:ext>
            </a:extLst>
          </p:cNvPr>
          <p:cNvSpPr txBox="1"/>
          <p:nvPr/>
        </p:nvSpPr>
        <p:spPr>
          <a:xfrm>
            <a:off x="9494365" y="2257102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Low Risk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B6B5528-47B4-DD5B-87C2-5F88E2B1FC78}"/>
              </a:ext>
            </a:extLst>
          </p:cNvPr>
          <p:cNvSpPr txBox="1"/>
          <p:nvPr/>
        </p:nvSpPr>
        <p:spPr>
          <a:xfrm>
            <a:off x="9601203" y="2455512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D8BE326-DE0D-D99E-5315-12ECB6AF9A56}"/>
              </a:ext>
            </a:extLst>
          </p:cNvPr>
          <p:cNvSpPr txBox="1"/>
          <p:nvPr/>
        </p:nvSpPr>
        <p:spPr>
          <a:xfrm>
            <a:off x="10496194" y="2455512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8AD2C6A4-7755-D550-9046-F7EF89160925}"/>
              </a:ext>
            </a:extLst>
          </p:cNvPr>
          <p:cNvCxnSpPr>
            <a:cxnSpLocks/>
          </p:cNvCxnSpPr>
          <p:nvPr/>
        </p:nvCxnSpPr>
        <p:spPr>
          <a:xfrm>
            <a:off x="8470056" y="3408571"/>
            <a:ext cx="901170" cy="158061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C9ED7A61-FFAF-AC45-47A5-57228810EC83}"/>
              </a:ext>
            </a:extLst>
          </p:cNvPr>
          <p:cNvCxnSpPr>
            <a:cxnSpLocks/>
            <a:stCxn id="41" idx="1"/>
            <a:endCxn id="81" idx="3"/>
          </p:cNvCxnSpPr>
          <p:nvPr/>
        </p:nvCxnSpPr>
        <p:spPr>
          <a:xfrm rot="10800000" flipH="1" flipV="1">
            <a:off x="8264191" y="3485645"/>
            <a:ext cx="193059" cy="351086"/>
          </a:xfrm>
          <a:prstGeom prst="bentConnector5">
            <a:avLst>
              <a:gd name="adj1" fmla="val 2869"/>
              <a:gd name="adj2" fmla="val 39281"/>
              <a:gd name="adj3" fmla="val 118437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00E30893-0037-808D-E6C4-35396D80407C}"/>
              </a:ext>
            </a:extLst>
          </p:cNvPr>
          <p:cNvCxnSpPr>
            <a:cxnSpLocks/>
            <a:stCxn id="58" idx="0"/>
          </p:cNvCxnSpPr>
          <p:nvPr/>
        </p:nvCxnSpPr>
        <p:spPr>
          <a:xfrm rot="16200000" flipH="1" flipV="1">
            <a:off x="7450914" y="2530661"/>
            <a:ext cx="141233" cy="1669571"/>
          </a:xfrm>
          <a:prstGeom prst="bentConnector4">
            <a:avLst>
              <a:gd name="adj1" fmla="val -38645"/>
              <a:gd name="adj2" fmla="val 99836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F9962705-1A9E-D7C2-1693-2EBCFB66E9BA}"/>
              </a:ext>
            </a:extLst>
          </p:cNvPr>
          <p:cNvCxnSpPr>
            <a:cxnSpLocks/>
            <a:stCxn id="58" idx="1"/>
            <a:endCxn id="89" idx="3"/>
          </p:cNvCxnSpPr>
          <p:nvPr/>
        </p:nvCxnSpPr>
        <p:spPr>
          <a:xfrm rot="10800000" flipV="1">
            <a:off x="7824802" y="3408570"/>
            <a:ext cx="417774" cy="212305"/>
          </a:xfrm>
          <a:prstGeom prst="bentConnector3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8B2F49D-0EA9-CCFA-50BE-CE7B2AAC7D7D}"/>
              </a:ext>
            </a:extLst>
          </p:cNvPr>
          <p:cNvCxnSpPr>
            <a:cxnSpLocks/>
          </p:cNvCxnSpPr>
          <p:nvPr/>
        </p:nvCxnSpPr>
        <p:spPr>
          <a:xfrm>
            <a:off x="8431389" y="2621520"/>
            <a:ext cx="2877" cy="640228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AC933696-B08D-A01D-D83B-32851A4958F9}"/>
              </a:ext>
            </a:extLst>
          </p:cNvPr>
          <p:cNvCxnSpPr>
            <a:cxnSpLocks/>
          </p:cNvCxnSpPr>
          <p:nvPr/>
        </p:nvCxnSpPr>
        <p:spPr>
          <a:xfrm>
            <a:off x="5487752" y="3509383"/>
            <a:ext cx="2650657" cy="557817"/>
          </a:xfrm>
          <a:prstGeom prst="bentConnector3">
            <a:avLst>
              <a:gd name="adj1" fmla="val -373"/>
            </a:avLst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E31F1D8F-B89A-5839-4480-1BAE5A1FD5A9}"/>
              </a:ext>
            </a:extLst>
          </p:cNvPr>
          <p:cNvCxnSpPr>
            <a:cxnSpLocks/>
            <a:endCxn id="41" idx="1"/>
          </p:cNvCxnSpPr>
          <p:nvPr/>
        </p:nvCxnSpPr>
        <p:spPr>
          <a:xfrm rot="5400000" flipH="1" flipV="1">
            <a:off x="7906039" y="3718204"/>
            <a:ext cx="590712" cy="125594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or: Elbow 136">
            <a:extLst>
              <a:ext uri="{FF2B5EF4-FFF2-40B4-BE49-F238E27FC236}">
                <a16:creationId xmlns:a16="http://schemas.microsoft.com/office/drawing/2014/main" id="{CF999309-F940-F81A-1D3B-84EBA3C61380}"/>
              </a:ext>
            </a:extLst>
          </p:cNvPr>
          <p:cNvCxnSpPr>
            <a:cxnSpLocks/>
            <a:stCxn id="58" idx="3"/>
            <a:endCxn id="28" idx="0"/>
          </p:cNvCxnSpPr>
          <p:nvPr/>
        </p:nvCxnSpPr>
        <p:spPr>
          <a:xfrm flipV="1">
            <a:off x="8470056" y="3399723"/>
            <a:ext cx="1828522" cy="8848"/>
          </a:xfrm>
          <a:prstGeom prst="bentConnector4">
            <a:avLst>
              <a:gd name="adj1" fmla="val 708"/>
              <a:gd name="adj2" fmla="val 2259934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or: Elbow 151">
            <a:extLst>
              <a:ext uri="{FF2B5EF4-FFF2-40B4-BE49-F238E27FC236}">
                <a16:creationId xmlns:a16="http://schemas.microsoft.com/office/drawing/2014/main" id="{F9DE754E-38F4-C781-F60A-22DD61DDDC7D}"/>
              </a:ext>
            </a:extLst>
          </p:cNvPr>
          <p:cNvCxnSpPr>
            <a:cxnSpLocks/>
            <a:stCxn id="54" idx="3"/>
            <a:endCxn id="86" idx="1"/>
          </p:cNvCxnSpPr>
          <p:nvPr/>
        </p:nvCxnSpPr>
        <p:spPr>
          <a:xfrm>
            <a:off x="5700206" y="3298820"/>
            <a:ext cx="928719" cy="322056"/>
          </a:xfrm>
          <a:prstGeom prst="bentConnector3">
            <a:avLst>
              <a:gd name="adj1" fmla="val 45571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2E880246-220C-CCC9-1305-3DB4E5A1B4C9}"/>
              </a:ext>
            </a:extLst>
          </p:cNvPr>
          <p:cNvCxnSpPr>
            <a:cxnSpLocks/>
            <a:stCxn id="26" idx="3"/>
            <a:endCxn id="175" idx="1"/>
          </p:cNvCxnSpPr>
          <p:nvPr/>
        </p:nvCxnSpPr>
        <p:spPr>
          <a:xfrm flipV="1">
            <a:off x="10781491" y="3070785"/>
            <a:ext cx="497603" cy="583518"/>
          </a:xfrm>
          <a:prstGeom prst="bentConnector3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" name="Graphic 163">
            <a:extLst>
              <a:ext uri="{FF2B5EF4-FFF2-40B4-BE49-F238E27FC236}">
                <a16:creationId xmlns:a16="http://schemas.microsoft.com/office/drawing/2014/main" id="{5D494BCF-3843-B5D8-6AE1-E5C12D78BD4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196122" y="3522311"/>
            <a:ext cx="300153" cy="300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E0B59C-AF3C-C9C6-E0A1-E3F847261A1F}"/>
              </a:ext>
            </a:extLst>
          </p:cNvPr>
          <p:cNvSpPr txBox="1"/>
          <p:nvPr/>
        </p:nvSpPr>
        <p:spPr>
          <a:xfrm>
            <a:off x="9225667" y="3811707"/>
            <a:ext cx="24106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Prompts</a:t>
            </a:r>
          </a:p>
        </p:txBody>
      </p:sp>
    </p:spTree>
    <p:extLst>
      <p:ext uri="{BB962C8B-B14F-4D97-AF65-F5344CB8AC3E}">
        <p14:creationId xmlns:p14="http://schemas.microsoft.com/office/powerpoint/2010/main" val="40507381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99886D-4805-4AE7-AB73-D497E33A5E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435E0C-3DF3-4C89-9A81-1A811B654EE6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b89df779-34ae-475b-8f68-1e14ad50874e"/>
    <ds:schemaRef ds:uri="ff4aa7a8-f214-4e5b-8210-f35866a47391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F4D748-3534-4915-BFD2-F6FF57CE2B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1060</Words>
  <Application>Microsoft Office PowerPoint</Application>
  <PresentationFormat>Widescreen</PresentationFormat>
  <Paragraphs>133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5</cp:revision>
  <dcterms:created xsi:type="dcterms:W3CDTF">2025-06-27T05:25:50Z</dcterms:created>
  <dcterms:modified xsi:type="dcterms:W3CDTF">2025-07-20T20:55:34Z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