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147483201" r:id="rId5"/>
    <p:sldId id="2147483202" r:id="rId6"/>
    <p:sldId id="21474833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2D584-FFF5-5C3E-427C-77179B981331}" v="2" dt="2025-07-09T22:09:46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ali, Mohamed" userId="S::mohamed.mohamedali@accenture.com::c34bb293-32f5-4b81-974b-dd0646678ac5" providerId="AD" clId="Web-{6DC23996-E2D8-2847-6EF1-AAF05B06973B}"/>
    <pc:docChg chg="addSld delSld addMainMaster">
      <pc:chgData name="Mohamedali, Mohamed" userId="S::mohamed.mohamedali@accenture.com::c34bb293-32f5-4b81-974b-dd0646678ac5" providerId="AD" clId="Web-{6DC23996-E2D8-2847-6EF1-AAF05B06973B}" dt="2025-06-30T22:20:09.361" v="1"/>
      <pc:docMkLst>
        <pc:docMk/>
      </pc:docMkLst>
      <pc:sldChg chg="del">
        <pc:chgData name="Mohamedali, Mohamed" userId="S::mohamed.mohamedali@accenture.com::c34bb293-32f5-4b81-974b-dd0646678ac5" providerId="AD" clId="Web-{6DC23996-E2D8-2847-6EF1-AAF05B06973B}" dt="2025-06-30T22:20:09.361" v="1"/>
        <pc:sldMkLst>
          <pc:docMk/>
          <pc:sldMk cId="2036569414" sldId="2147483367"/>
        </pc:sldMkLst>
      </pc:sldChg>
      <pc:sldChg chg="add">
        <pc:chgData name="Mohamedali, Mohamed" userId="S::mohamed.mohamedali@accenture.com::c34bb293-32f5-4b81-974b-dd0646678ac5" providerId="AD" clId="Web-{6DC23996-E2D8-2847-6EF1-AAF05B06973B}" dt="2025-06-30T22:19:46.705" v="0"/>
        <pc:sldMkLst>
          <pc:docMk/>
          <pc:sldMk cId="3716714993" sldId="2147483368"/>
        </pc:sldMkLst>
      </pc:sldChg>
      <pc:sldMasterChg chg="add addSldLayout">
        <pc:chgData name="Mohamedali, Mohamed" userId="S::mohamed.mohamedali@accenture.com::c34bb293-32f5-4b81-974b-dd0646678ac5" providerId="AD" clId="Web-{6DC23996-E2D8-2847-6EF1-AAF05B06973B}" dt="2025-06-30T22:19:46.705" v="0"/>
        <pc:sldMasterMkLst>
          <pc:docMk/>
          <pc:sldMasterMk cId="2578602228" sldId="2147484919"/>
        </pc:sldMasterMkLst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481786144" sldId="2147484920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05571577" sldId="2147484921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753918689" sldId="2147484922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40522215" sldId="2147484923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445818881" sldId="2147484924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980218531" sldId="2147484925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214874685" sldId="2147484926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549019178" sldId="2147484927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552180932" sldId="2147484928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238466402" sldId="2147484929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737796322" sldId="2147484930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199762581" sldId="2147484931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611052429" sldId="2147484932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871958891" sldId="2147484933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738006832" sldId="2147484934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265065485" sldId="2147484935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150580100" sldId="2147484936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85216663" sldId="2147484937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140838360" sldId="2147484938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459894337" sldId="2147484939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366929517" sldId="2147484940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273752494" sldId="2147484941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623495997" sldId="2147484942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892560823" sldId="2147484943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94411294" sldId="2147484944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606832603" sldId="2147484945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689056583" sldId="2147484946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436076832" sldId="2147484947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413539944" sldId="2147484948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330062519" sldId="2147484949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4261008965" sldId="2147484950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4284102714" sldId="2147484951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672796242" sldId="2147484952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74545879" sldId="2147484953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345471156" sldId="2147484954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4080281030" sldId="2147484955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784840667" sldId="2147484956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693204307" sldId="2147484957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659677299" sldId="2147484958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783844293" sldId="2147484959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961235512" sldId="2147484960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439164173" sldId="2147484961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597903492" sldId="2147484962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936421187" sldId="2147484963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697644177" sldId="2147484964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372641952" sldId="2147484965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763878636" sldId="2147484966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409197431" sldId="2147484967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647844084" sldId="2147484968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4172508549" sldId="2147484969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385003671" sldId="2147484970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047841402" sldId="2147484971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245839821" sldId="2147484972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165167250" sldId="2147484973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762295475" sldId="2147484974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3226118590" sldId="2147483660"/>
            <pc:sldLayoutMk cId="894188391" sldId="2147484975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522231335" sldId="2147484976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799620199" sldId="2147484977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442142324" sldId="2147484978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795577091" sldId="2147484979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525695635" sldId="2147484980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095910865" sldId="2147484981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77051676" sldId="2147484982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733303708" sldId="2147484983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753815271" sldId="2147484984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217408746" sldId="2147484985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825934176" sldId="2147484986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2246856731" sldId="2147484987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719452837" sldId="2147484988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958042711" sldId="2147484989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861984152" sldId="2147484990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120677539" sldId="2147484991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895441310" sldId="2147484992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3292252358" sldId="2147484993"/>
          </pc:sldLayoutMkLst>
        </pc:sldLayoutChg>
        <pc:sldLayoutChg chg="add">
          <pc:chgData name="Mohamedali, Mohamed" userId="S::mohamed.mohamedali@accenture.com::c34bb293-32f5-4b81-974b-dd0646678ac5" providerId="AD" clId="Web-{6DC23996-E2D8-2847-6EF1-AAF05B06973B}" dt="2025-06-30T22:19:46.705" v="0"/>
          <pc:sldLayoutMkLst>
            <pc:docMk/>
            <pc:sldMasterMk cId="2578602228" sldId="2147484919"/>
            <pc:sldLayoutMk cId="641401512" sldId="2147485025"/>
          </pc:sldLayoutMkLst>
        </pc:sldLayoutChg>
      </pc:sldMasterChg>
    </pc:docChg>
  </pc:docChgLst>
  <pc:docChgLst>
    <pc:chgData name="Truong, Linda" userId="ccf1549b-a28c-4fe3-8c7c-7b7ef78110c0" providerId="ADAL" clId="{21553C3C-F5C8-4B6C-9571-39CA36EF7B4C}"/>
    <pc:docChg chg="undo custSel modSld">
      <pc:chgData name="Truong, Linda" userId="ccf1549b-a28c-4fe3-8c7c-7b7ef78110c0" providerId="ADAL" clId="{21553C3C-F5C8-4B6C-9571-39CA36EF7B4C}" dt="2025-07-10T01:26:47.399" v="25" actId="1076"/>
      <pc:docMkLst>
        <pc:docMk/>
      </pc:docMkLst>
      <pc:sldChg chg="delSp modSp mod">
        <pc:chgData name="Truong, Linda" userId="ccf1549b-a28c-4fe3-8c7c-7b7ef78110c0" providerId="ADAL" clId="{21553C3C-F5C8-4B6C-9571-39CA36EF7B4C}" dt="2025-07-10T01:26:47.399" v="25" actId="1076"/>
        <pc:sldMkLst>
          <pc:docMk/>
          <pc:sldMk cId="3394940978" sldId="2147483368"/>
        </pc:sldMkLst>
        <pc:spChg chg="mod">
          <ac:chgData name="Truong, Linda" userId="ccf1549b-a28c-4fe3-8c7c-7b7ef78110c0" providerId="ADAL" clId="{21553C3C-F5C8-4B6C-9571-39CA36EF7B4C}" dt="2025-07-10T01:26:27.908" v="23" actId="1076"/>
          <ac:spMkLst>
            <pc:docMk/>
            <pc:sldMk cId="3394940978" sldId="2147483368"/>
            <ac:spMk id="42" creationId="{1003671A-E761-115B-C27C-6CE2DC70F4C0}"/>
          </ac:spMkLst>
        </pc:spChg>
        <pc:spChg chg="mod">
          <ac:chgData name="Truong, Linda" userId="ccf1549b-a28c-4fe3-8c7c-7b7ef78110c0" providerId="ADAL" clId="{21553C3C-F5C8-4B6C-9571-39CA36EF7B4C}" dt="2025-07-10T01:26:16.833" v="21" actId="1076"/>
          <ac:spMkLst>
            <pc:docMk/>
            <pc:sldMk cId="3394940978" sldId="2147483368"/>
            <ac:spMk id="97" creationId="{70CE7CE8-5FA7-4342-7FDC-1C6BEE315005}"/>
          </ac:spMkLst>
        </pc:spChg>
        <pc:spChg chg="del">
          <ac:chgData name="Truong, Linda" userId="ccf1549b-a28c-4fe3-8c7c-7b7ef78110c0" providerId="ADAL" clId="{21553C3C-F5C8-4B6C-9571-39CA36EF7B4C}" dt="2025-07-10T01:25:06.933" v="2" actId="478"/>
          <ac:spMkLst>
            <pc:docMk/>
            <pc:sldMk cId="3394940978" sldId="2147483368"/>
            <ac:spMk id="121" creationId="{B5951481-E2A7-D774-796F-431566F8D5BA}"/>
          </ac:spMkLst>
        </pc:spChg>
        <pc:spChg chg="mod">
          <ac:chgData name="Truong, Linda" userId="ccf1549b-a28c-4fe3-8c7c-7b7ef78110c0" providerId="ADAL" clId="{21553C3C-F5C8-4B6C-9571-39CA36EF7B4C}" dt="2025-07-10T01:26:47.399" v="25" actId="1076"/>
          <ac:spMkLst>
            <pc:docMk/>
            <pc:sldMk cId="3394940978" sldId="2147483368"/>
            <ac:spMk id="136" creationId="{2AF10A4C-D23C-A1BF-314D-14EAB38B41E9}"/>
          </ac:spMkLst>
        </pc:spChg>
        <pc:cxnChg chg="mod">
          <ac:chgData name="Truong, Linda" userId="ccf1549b-a28c-4fe3-8c7c-7b7ef78110c0" providerId="ADAL" clId="{21553C3C-F5C8-4B6C-9571-39CA36EF7B4C}" dt="2025-07-10T01:26:10.098" v="20" actId="14100"/>
          <ac:cxnSpMkLst>
            <pc:docMk/>
            <pc:sldMk cId="3394940978" sldId="2147483368"/>
            <ac:cxnSpMk id="94" creationId="{8A242D97-8A6E-0FE8-9763-1E64DCAC2654}"/>
          </ac:cxnSpMkLst>
        </pc:cxnChg>
        <pc:cxnChg chg="mod">
          <ac:chgData name="Truong, Linda" userId="ccf1549b-a28c-4fe3-8c7c-7b7ef78110c0" providerId="ADAL" clId="{21553C3C-F5C8-4B6C-9571-39CA36EF7B4C}" dt="2025-07-10T01:25:41.497" v="9" actId="14100"/>
          <ac:cxnSpMkLst>
            <pc:docMk/>
            <pc:sldMk cId="3394940978" sldId="2147483368"/>
            <ac:cxnSpMk id="118" creationId="{6BFFF1E4-9545-7A8B-1240-ED52BB445B27}"/>
          </ac:cxnSpMkLst>
        </pc:cxnChg>
        <pc:cxnChg chg="mod">
          <ac:chgData name="Truong, Linda" userId="ccf1549b-a28c-4fe3-8c7c-7b7ef78110c0" providerId="ADAL" clId="{21553C3C-F5C8-4B6C-9571-39CA36EF7B4C}" dt="2025-07-10T01:26:38.751" v="24" actId="14100"/>
          <ac:cxnSpMkLst>
            <pc:docMk/>
            <pc:sldMk cId="3394940978" sldId="2147483368"/>
            <ac:cxnSpMk id="125" creationId="{7409E6D3-95C9-5E5B-9CE2-9C844C92199C}"/>
          </ac:cxnSpMkLst>
        </pc:cxnChg>
        <pc:cxnChg chg="del mod">
          <ac:chgData name="Truong, Linda" userId="ccf1549b-a28c-4fe3-8c7c-7b7ef78110c0" providerId="ADAL" clId="{21553C3C-F5C8-4B6C-9571-39CA36EF7B4C}" dt="2025-07-10T01:25:12.505" v="3" actId="478"/>
          <ac:cxnSpMkLst>
            <pc:docMk/>
            <pc:sldMk cId="3394940978" sldId="2147483368"/>
            <ac:cxnSpMk id="132" creationId="{66CD3DE8-4C86-0922-EE8A-DDA6BFEE8516}"/>
          </ac:cxnSpMkLst>
        </pc:cxnChg>
      </pc:sldChg>
    </pc:docChg>
  </pc:docChgLst>
  <pc:docChgLst>
    <pc:chgData name="Mohamedali, Mohamed" userId="S::mohamed.mohamedali@accenture.com::c34bb293-32f5-4b81-974b-dd0646678ac5" providerId="AD" clId="Web-{E862D584-FFF5-5C3E-427C-77179B981331}"/>
    <pc:docChg chg="addSld delSld">
      <pc:chgData name="Mohamedali, Mohamed" userId="S::mohamed.mohamedali@accenture.com::c34bb293-32f5-4b81-974b-dd0646678ac5" providerId="AD" clId="Web-{E862D584-FFF5-5C3E-427C-77179B981331}" dt="2025-07-09T22:09:46.489" v="1"/>
      <pc:docMkLst>
        <pc:docMk/>
      </pc:docMkLst>
      <pc:sldChg chg="del">
        <pc:chgData name="Mohamedali, Mohamed" userId="S::mohamed.mohamedali@accenture.com::c34bb293-32f5-4b81-974b-dd0646678ac5" providerId="AD" clId="Web-{E862D584-FFF5-5C3E-427C-77179B981331}" dt="2025-07-09T22:09:46.489" v="1"/>
        <pc:sldMkLst>
          <pc:docMk/>
          <pc:sldMk cId="2036569414" sldId="2147483367"/>
        </pc:sldMkLst>
      </pc:sldChg>
      <pc:sldChg chg="add">
        <pc:chgData name="Mohamedali, Mohamed" userId="S::mohamed.mohamedali@accenture.com::c34bb293-32f5-4b81-974b-dd0646678ac5" providerId="AD" clId="Web-{E862D584-FFF5-5C3E-427C-77179B981331}" dt="2025-07-09T22:05:36.972" v="0"/>
        <pc:sldMkLst>
          <pc:docMk/>
          <pc:sldMk cId="3394940978" sldId="2147483368"/>
        </pc:sldMkLst>
      </pc:sldChg>
    </pc:docChg>
  </pc:docChgLst>
  <pc:docChgLst>
    <pc:chgData name="Mohamedali, Mohamed" userId="S::mohamed.mohamedali@accenture.com::c34bb293-32f5-4b81-974b-dd0646678ac5" providerId="AD" clId="Web-{9547A2D3-4893-E158-6758-FA59AA7C6809}"/>
    <pc:docChg chg="addSld delSld">
      <pc:chgData name="Mohamedali, Mohamed" userId="S::mohamed.mohamedali@accenture.com::c34bb293-32f5-4b81-974b-dd0646678ac5" providerId="AD" clId="Web-{9547A2D3-4893-E158-6758-FA59AA7C6809}" dt="2025-07-07T22:09:07.082" v="1"/>
      <pc:docMkLst>
        <pc:docMk/>
      </pc:docMkLst>
      <pc:sldChg chg="add">
        <pc:chgData name="Mohamedali, Mohamed" userId="S::mohamed.mohamedali@accenture.com::c34bb293-32f5-4b81-974b-dd0646678ac5" providerId="AD" clId="Web-{9547A2D3-4893-E158-6758-FA59AA7C6809}" dt="2025-07-07T22:08:53.410" v="0"/>
        <pc:sldMkLst>
          <pc:docMk/>
          <pc:sldMk cId="2036569414" sldId="2147483367"/>
        </pc:sldMkLst>
      </pc:sldChg>
      <pc:sldChg chg="del">
        <pc:chgData name="Mohamedali, Mohamed" userId="S::mohamed.mohamedali@accenture.com::c34bb293-32f5-4b81-974b-dd0646678ac5" providerId="AD" clId="Web-{9547A2D3-4893-E158-6758-FA59AA7C6809}" dt="2025-07-07T22:09:07.082" v="1"/>
        <pc:sldMkLst>
          <pc:docMk/>
          <pc:sldMk cId="3716714993" sldId="21474833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F8763-8F61-46BC-8A38-CFCB9DC2A43E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D1E12-BD33-47E6-9DAE-16079357F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0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447D7-A917-1FE7-7133-38FA30B1D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4BC75-4179-E4AE-355B-E17EAA810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93FE4-8D9A-97D7-DAC2-0810CF13C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FC6B0-DD84-1481-A50C-A8A7B8454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16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5BD8F-CE2F-48EA-AEBA-C11214319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60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A1110-97BF-6CEC-28D9-CB7AF397E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310729-755D-9E36-3F5D-CB317F29E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909212-381E-6316-AD50-6C814AFC6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21C8-C4D1-50C1-2A2F-87BEF9F90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79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688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188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Relationship Id="rId27" Type="http://schemas.openxmlformats.org/officeDocument/2006/relationships/image" Target="../media/image27.svg"/><Relationship Id="rId30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59F99-C7DD-787E-DD3B-D8528D2E8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32">
            <a:extLst>
              <a:ext uri="{FF2B5EF4-FFF2-40B4-BE49-F238E27FC236}">
                <a16:creationId xmlns:a16="http://schemas.microsoft.com/office/drawing/2014/main" id="{F5155523-71EE-878E-A802-F08659ACD271}"/>
              </a:ext>
            </a:extLst>
          </p:cNvPr>
          <p:cNvSpPr/>
          <p:nvPr/>
        </p:nvSpPr>
        <p:spPr>
          <a:xfrm>
            <a:off x="8558348" y="776224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675A1F-EBC0-EE2F-D499-25A573697954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77F530C8-88D5-1B66-0BE6-AC00B620531C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/>
                <a:ea typeface="+mn-ea"/>
                <a:cs typeface="Segoe UI" pitchFamily="34" charset="0"/>
              </a:rPr>
              <a:t>Delayed, demand-blind price adjustments cause slow decisions, overstock, and lost margins</a:t>
            </a: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A2D80FC6-AD12-2F82-B16C-89D8F5DD90CC}"/>
              </a:ext>
            </a:extLst>
          </p:cNvPr>
          <p:cNvSpPr/>
          <p:nvPr/>
        </p:nvSpPr>
        <p:spPr>
          <a:xfrm>
            <a:off x="883240" y="182359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95AA0D2B-CA1E-422B-88E0-C85551592649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SemiBold"/>
                <a:cs typeface="Segoe Sans Display" pitchFamily="2" charset="0"/>
                <a:sym typeface="DM Sans Light"/>
              </a:rPr>
              <a:t>Current Workflow Challenges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Pricing is often static or manually updated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Prices don’t adapt to real-time changes in demand or competitor activity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Teams rely on spreadsheets or manual rules to set prices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Markdowns are reactive, leading to lost margins or overstock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Difficult to ascertain which promotions drive sales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44F59AC4-2A03-35ED-C5F1-2E07D96E9AF7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18" name="Google Shape;523;p32">
            <a:extLst>
              <a:ext uri="{FF2B5EF4-FFF2-40B4-BE49-F238E27FC236}">
                <a16:creationId xmlns:a16="http://schemas.microsoft.com/office/drawing/2014/main" id="{AD1C8883-BCE8-EBF5-C1FD-097B44DD31A4}"/>
              </a:ext>
            </a:extLst>
          </p:cNvPr>
          <p:cNvSpPr/>
          <p:nvPr/>
        </p:nvSpPr>
        <p:spPr>
          <a:xfrm>
            <a:off x="6248885" y="2233079"/>
            <a:ext cx="2066440" cy="947415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Analyze product performance across stores, categories, and time using product sales data by leveraging historical sales, seasonal trends, and regional buying behavior</a:t>
            </a: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"/>
              <a:cs typeface="Segoe Sans Display" pitchFamily="2" charset="0"/>
              <a:sym typeface="DM Sans"/>
            </a:endParaRPr>
          </a:p>
        </p:txBody>
      </p:sp>
      <p:sp>
        <p:nvSpPr>
          <p:cNvPr id="20" name="Google Shape;523;p32">
            <a:extLst>
              <a:ext uri="{FF2B5EF4-FFF2-40B4-BE49-F238E27FC236}">
                <a16:creationId xmlns:a16="http://schemas.microsoft.com/office/drawing/2014/main" id="{34229BF4-6B33-DB3B-38C3-101B645241D1}"/>
              </a:ext>
            </a:extLst>
          </p:cNvPr>
          <p:cNvSpPr/>
          <p:nvPr/>
        </p:nvSpPr>
        <p:spPr>
          <a:xfrm>
            <a:off x="6248885" y="4462800"/>
            <a:ext cx="2099734" cy="786384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Recommend targeted markdowns or promotions based on real-time inventory levels, product aging, and sales velocity and sends for approval to relevant team</a:t>
            </a: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0256F569-B8D1-EAEC-63A5-A0FFB115CDB9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A3C8079-5596-3ABB-2B7B-4CD1A7641B79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2EE355-CD73-074D-92DB-AD8D4610FFCE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0FD34200-8BC3-6E72-9AE9-21FF5EE11599}"/>
              </a:ext>
            </a:extLst>
          </p:cNvPr>
          <p:cNvSpPr/>
          <p:nvPr/>
        </p:nvSpPr>
        <p:spPr>
          <a:xfrm>
            <a:off x="8558347" y="4294928"/>
            <a:ext cx="3057247" cy="2246014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1FD04E39-448D-1E13-74F9-CCE7C8773BAA}"/>
              </a:ext>
            </a:extLst>
          </p:cNvPr>
          <p:cNvSpPr/>
          <p:nvPr/>
        </p:nvSpPr>
        <p:spPr>
          <a:xfrm>
            <a:off x="8558349" y="1740227"/>
            <a:ext cx="3057246" cy="2469658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E7605F36-3CE3-5117-3DD7-112749377C71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Subfunction</a:t>
            </a:r>
          </a:p>
        </p:txBody>
      </p:sp>
      <p:sp>
        <p:nvSpPr>
          <p:cNvPr id="44" name="Google Shape;506;p32">
            <a:extLst>
              <a:ext uri="{FF2B5EF4-FFF2-40B4-BE49-F238E27FC236}">
                <a16:creationId xmlns:a16="http://schemas.microsoft.com/office/drawing/2014/main" id="{D4A4AE6E-6A26-1639-2C40-FD58DD51A420}"/>
              </a:ext>
            </a:extLst>
          </p:cNvPr>
          <p:cNvSpPr/>
          <p:nvPr/>
        </p:nvSpPr>
        <p:spPr>
          <a:xfrm>
            <a:off x="8955020" y="1363183"/>
            <a:ext cx="1012511" cy="14692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Product Design &amp; Merchandising</a:t>
            </a: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4391CBEA-ADB3-7B23-4D73-83D5761F4EF3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16EE302E-C163-FFC3-798E-C1356F4DE071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0C98CB66-329D-AEFC-8FB3-9DDBE8846933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91019C15-AB35-1394-CA7E-04D652BDEB11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579955DE-019A-D368-EF03-95556BC310BB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D753E85E-344A-6DCF-F364-B5FE421C34C8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" name="Google Shape;506;p32">
            <a:extLst>
              <a:ext uri="{FF2B5EF4-FFF2-40B4-BE49-F238E27FC236}">
                <a16:creationId xmlns:a16="http://schemas.microsoft.com/office/drawing/2014/main" id="{50917752-1E90-37C8-4761-413591E0B821}"/>
              </a:ext>
            </a:extLst>
          </p:cNvPr>
          <p:cNvSpPr/>
          <p:nvPr/>
        </p:nvSpPr>
        <p:spPr>
          <a:xfrm>
            <a:off x="10564000" y="836097"/>
            <a:ext cx="574568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Maturity</a:t>
            </a:r>
          </a:p>
        </p:txBody>
      </p:sp>
      <p:sp>
        <p:nvSpPr>
          <p:cNvPr id="9" name="Google Shape;506;p32">
            <a:extLst>
              <a:ext uri="{FF2B5EF4-FFF2-40B4-BE49-F238E27FC236}">
                <a16:creationId xmlns:a16="http://schemas.microsoft.com/office/drawing/2014/main" id="{5B5E417F-D5BF-239A-0100-1932225C3CF5}"/>
              </a:ext>
            </a:extLst>
          </p:cNvPr>
          <p:cNvSpPr/>
          <p:nvPr/>
        </p:nvSpPr>
        <p:spPr>
          <a:xfrm>
            <a:off x="10586859" y="1402395"/>
            <a:ext cx="615278" cy="93314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Homerun</a:t>
            </a:r>
          </a:p>
        </p:txBody>
      </p: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0DA3FECB-9A81-CADA-44CA-91A7766B3314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D927E6D1-2DF2-27B4-51AB-DE62687E0D14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183CF3DB-80A0-2731-2660-AE9F05F5EE8E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FE35C059-E007-5A18-CF13-1C70AA8E97E4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6570BCE0-D15B-2EBF-F276-0B8C59849D76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4" name="Google Shape;523;p32">
            <a:extLst>
              <a:ext uri="{FF2B5EF4-FFF2-40B4-BE49-F238E27FC236}">
                <a16:creationId xmlns:a16="http://schemas.microsoft.com/office/drawing/2014/main" id="{1AF83AC8-37FA-3481-1BAD-EE1E0D3D17DD}"/>
              </a:ext>
            </a:extLst>
          </p:cNvPr>
          <p:cNvSpPr/>
          <p:nvPr/>
        </p:nvSpPr>
        <p:spPr>
          <a:xfrm>
            <a:off x="6248885" y="3347939"/>
            <a:ext cx="2099734" cy="947416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Generate dynamic pricing suggestions using demand forecasting models and pricing rules, markdown optimization rules, overstocked items etc.</a:t>
            </a:r>
          </a:p>
        </p:txBody>
      </p: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B1945B92-FBAC-8B63-224B-D193EF3D5F52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RETAIL INDUSTRY</a:t>
            </a: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DF8EE647-9BE1-1900-C9C3-67AFECC8EA7B}"/>
              </a:ext>
            </a:extLst>
          </p:cNvPr>
          <p:cNvSpPr/>
          <p:nvPr/>
        </p:nvSpPr>
        <p:spPr>
          <a:xfrm>
            <a:off x="695995" y="710974"/>
            <a:ext cx="72290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Price, Promotion &amp; Markdown Optimization Agent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 Semibold" pitchFamily="2" charset="0"/>
              <a:ea typeface="DM Sans 14pt ExtraLight"/>
              <a:cs typeface="Segoe Sans Display Semibold" pitchFamily="2" charset="0"/>
              <a:sym typeface="DM Sans ExtraLigh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0977C0-2A16-983D-D8BD-0EDF1E036E5D}"/>
              </a:ext>
            </a:extLst>
          </p:cNvPr>
          <p:cNvSpPr txBox="1"/>
          <p:nvPr/>
        </p:nvSpPr>
        <p:spPr>
          <a:xfrm>
            <a:off x="695994" y="1098881"/>
            <a:ext cx="77522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Optimizes pricing and promotions to improve margins and reduce aging inventory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15C0EC9D-F56A-62F1-D45F-82B8795BB99B}"/>
              </a:ext>
            </a:extLst>
          </p:cNvPr>
          <p:cNvSpPr/>
          <p:nvPr/>
        </p:nvSpPr>
        <p:spPr>
          <a:xfrm>
            <a:off x="700558" y="3956440"/>
            <a:ext cx="2942106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/>
                <a:ea typeface="+mn-ea"/>
                <a:cs typeface="Segoe UI" pitchFamily="34" charset="0"/>
                <a:sym typeface="DM Sans Light"/>
              </a:rPr>
              <a:t>Agent dynamically adjusts pricing and recommends promotions or markdowns based on demand forecasts and inventory levels</a:t>
            </a: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BE0EEFCA-C8E5-2A3D-D604-E698C0416C06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62BAFA-CCF5-A05D-8113-1B37920D7B7F}"/>
              </a:ext>
            </a:extLst>
          </p:cNvPr>
          <p:cNvGrpSpPr/>
          <p:nvPr/>
        </p:nvGrpSpPr>
        <p:grpSpPr>
          <a:xfrm>
            <a:off x="8700923" y="2229266"/>
            <a:ext cx="2790518" cy="1261361"/>
            <a:chOff x="8700923" y="2229263"/>
            <a:chExt cx="2790518" cy="1863768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73D3E95-A0BB-FDB2-FADD-FFE67D2916AB}"/>
                </a:ext>
              </a:extLst>
            </p:cNvPr>
            <p:cNvSpPr/>
            <p:nvPr/>
          </p:nvSpPr>
          <p:spPr>
            <a:xfrm>
              <a:off x="8700923" y="2229263"/>
              <a:ext cx="2790518" cy="542767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Margin Realization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I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mproves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 profitability through optimized pricing</a:t>
              </a:r>
            </a:p>
          </p:txBody>
        </p:sp>
        <p:sp>
          <p:nvSpPr>
            <p:cNvPr id="48" name="Arrow: Up 56">
              <a:extLst>
                <a:ext uri="{FF2B5EF4-FFF2-40B4-BE49-F238E27FC236}">
                  <a16:creationId xmlns:a16="http://schemas.microsoft.com/office/drawing/2014/main" id="{53881D0E-437D-1687-C5D7-B71A9CB1CD78}"/>
                </a:ext>
              </a:extLst>
            </p:cNvPr>
            <p:cNvSpPr/>
            <p:nvPr/>
          </p:nvSpPr>
          <p:spPr>
            <a:xfrm>
              <a:off x="8794754" y="2365223"/>
              <a:ext cx="134695" cy="275688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475EB5A6-D05A-8533-BA5F-862547426B55}"/>
                </a:ext>
              </a:extLst>
            </p:cNvPr>
            <p:cNvSpPr/>
            <p:nvPr/>
          </p:nvSpPr>
          <p:spPr>
            <a:xfrm>
              <a:off x="8700923" y="2894281"/>
              <a:ext cx="2790518" cy="542767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Sell-through Rate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B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etter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 inventory turnover driven by dynamic pricing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78013ED2-7A29-9B51-4D4A-C230597E849E}"/>
                </a:ext>
              </a:extLst>
            </p:cNvPr>
            <p:cNvSpPr/>
            <p:nvPr/>
          </p:nvSpPr>
          <p:spPr>
            <a:xfrm>
              <a:off x="8700923" y="3550264"/>
              <a:ext cx="2790518" cy="542767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Promo ROI &amp; Lift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Improves return on investment for promotions</a:t>
              </a:r>
            </a:p>
          </p:txBody>
        </p:sp>
        <p:sp>
          <p:nvSpPr>
            <p:cNvPr id="5" name="Arrow: Up 56">
              <a:extLst>
                <a:ext uri="{FF2B5EF4-FFF2-40B4-BE49-F238E27FC236}">
                  <a16:creationId xmlns:a16="http://schemas.microsoft.com/office/drawing/2014/main" id="{37F64628-6C02-7B47-A9B1-2A10FAB1E686}"/>
                </a:ext>
              </a:extLst>
            </p:cNvPr>
            <p:cNvSpPr/>
            <p:nvPr/>
          </p:nvSpPr>
          <p:spPr>
            <a:xfrm>
              <a:off x="8794753" y="3027820"/>
              <a:ext cx="134695" cy="275688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Arrow: Up 56">
              <a:extLst>
                <a:ext uri="{FF2B5EF4-FFF2-40B4-BE49-F238E27FC236}">
                  <a16:creationId xmlns:a16="http://schemas.microsoft.com/office/drawing/2014/main" id="{2412CC9C-8383-B42A-803F-8076B590DC81}"/>
                </a:ext>
              </a:extLst>
            </p:cNvPr>
            <p:cNvSpPr/>
            <p:nvPr/>
          </p:nvSpPr>
          <p:spPr>
            <a:xfrm>
              <a:off x="8820325" y="3686744"/>
              <a:ext cx="134695" cy="275688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Google Shape;516;p32">
            <a:extLst>
              <a:ext uri="{FF2B5EF4-FFF2-40B4-BE49-F238E27FC236}">
                <a16:creationId xmlns:a16="http://schemas.microsoft.com/office/drawing/2014/main" id="{9A057D99-008A-5BC3-5BDF-3549E09E7F6E}"/>
              </a:ext>
            </a:extLst>
          </p:cNvPr>
          <p:cNvSpPr/>
          <p:nvPr/>
        </p:nvSpPr>
        <p:spPr>
          <a:xfrm>
            <a:off x="8684422" y="4827657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Merchandisers</a:t>
            </a:r>
          </a:p>
        </p:txBody>
      </p:sp>
      <p:sp>
        <p:nvSpPr>
          <p:cNvPr id="13" name="Google Shape;516;p32">
            <a:extLst>
              <a:ext uri="{FF2B5EF4-FFF2-40B4-BE49-F238E27FC236}">
                <a16:creationId xmlns:a16="http://schemas.microsoft.com/office/drawing/2014/main" id="{BAF9B137-0444-B67D-6DFE-35F71F3BC3BF}"/>
              </a:ext>
            </a:extLst>
          </p:cNvPr>
          <p:cNvSpPr/>
          <p:nvPr/>
        </p:nvSpPr>
        <p:spPr>
          <a:xfrm>
            <a:off x="10086970" y="4827657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Pricing Managers</a:t>
            </a:r>
          </a:p>
        </p:txBody>
      </p:sp>
      <p:sp>
        <p:nvSpPr>
          <p:cNvPr id="19" name="Rounded Rectangle 50">
            <a:extLst>
              <a:ext uri="{FF2B5EF4-FFF2-40B4-BE49-F238E27FC236}">
                <a16:creationId xmlns:a16="http://schemas.microsoft.com/office/drawing/2014/main" id="{24D292D7-8C5C-620B-FFA6-B06B406B02FA}"/>
              </a:ext>
            </a:extLst>
          </p:cNvPr>
          <p:cNvSpPr/>
          <p:nvPr/>
        </p:nvSpPr>
        <p:spPr>
          <a:xfrm>
            <a:off x="8700923" y="3575666"/>
            <a:ext cx="2790518" cy="447686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Inventory Holding Costs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Better inventory turnover leads to reduced inventory holding costs</a:t>
            </a:r>
          </a:p>
        </p:txBody>
      </p:sp>
      <p:sp>
        <p:nvSpPr>
          <p:cNvPr id="21" name="Arrow: Up 56">
            <a:extLst>
              <a:ext uri="{FF2B5EF4-FFF2-40B4-BE49-F238E27FC236}">
                <a16:creationId xmlns:a16="http://schemas.microsoft.com/office/drawing/2014/main" id="{84832A43-19C7-1A9E-A2FC-08D8D293FB6E}"/>
              </a:ext>
            </a:extLst>
          </p:cNvPr>
          <p:cNvSpPr/>
          <p:nvPr/>
        </p:nvSpPr>
        <p:spPr>
          <a:xfrm flipV="1">
            <a:off x="8820324" y="3657194"/>
            <a:ext cx="134696" cy="22701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5583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55BC6-D7E8-5B32-8AFE-B8B6BE5C3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9C670338-4E03-2474-9CC6-2F76F25E41EE}"/>
              </a:ext>
            </a:extLst>
          </p:cNvPr>
          <p:cNvSpPr>
            <a:spLocks/>
          </p:cNvSpPr>
          <p:nvPr/>
        </p:nvSpPr>
        <p:spPr bwMode="auto">
          <a:xfrm>
            <a:off x="2341944" y="931521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Email Structure &amp; CTA Recommendation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305893B-7997-2099-6D5E-9B723C551657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3A9ADEC1-1E2C-A059-D917-6FCD77AD5C99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19211F-9B95-18E1-9EFD-57C1AFBB05FB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4771665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Price, promotion &amp; markdown optimization agent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 Semibold" pitchFamily="2" charset="0"/>
              <a:ea typeface="DM Sans 14pt ExtraLight"/>
              <a:cs typeface="Segoe Sans Display Semibold" pitchFamily="2" charset="0"/>
              <a:sym typeface="DM Sans ExtraLight"/>
            </a:endParaRP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AA9BD86D-944D-19CF-8825-98EA169775E6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77C682D5-35A2-2C08-550A-1902D6D88B42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33E43C-ED8B-3BD9-1E2C-CC022343BDD6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CDF75BE-845F-B227-A892-978BA0F24A9D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FAA3BD-4DEB-EA16-E7FC-E4C592609983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Retail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6F44E28B-30DB-7417-E8E9-022CAF773ECE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2FF55F5-AD01-FAC0-E88A-BF549D7F9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998512"/>
              </p:ext>
            </p:extLst>
          </p:nvPr>
        </p:nvGraphicFramePr>
        <p:xfrm>
          <a:off x="316788" y="1608472"/>
          <a:ext cx="1907446" cy="3767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815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Optimizes pricing and promotions to improve margins and reduce aging inventory.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18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KPIs impacted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DD741DF0-5012-1CBD-CD9D-9C69E3734EE3}"/>
              </a:ext>
            </a:extLst>
          </p:cNvPr>
          <p:cNvSpPr txBox="1">
            <a:spLocks/>
          </p:cNvSpPr>
          <p:nvPr/>
        </p:nvSpPr>
        <p:spPr>
          <a:xfrm>
            <a:off x="5920589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Generate adaptive pricing</a:t>
            </a: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1C750570-15AF-1BF2-65C3-7E978E0ABBD5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Generates dynamic pricing suggestions using demand forecasting models that account for factors such as seasonality, competitor pricing, price elasticity, and localized demand signals.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CCE531BC-6F27-E46A-7B9C-403EB60474C4}"/>
              </a:ext>
            </a:extLst>
          </p:cNvPr>
          <p:cNvSpPr/>
          <p:nvPr/>
        </p:nvSpPr>
        <p:spPr bwMode="auto">
          <a:xfrm>
            <a:off x="314228" y="3878116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Increases Margin Realization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41590E-BF8E-873B-4BBA-DCA73EC59EEA}"/>
              </a:ext>
            </a:extLst>
          </p:cNvPr>
          <p:cNvSpPr/>
          <p:nvPr/>
        </p:nvSpPr>
        <p:spPr bwMode="auto">
          <a:xfrm>
            <a:off x="314228" y="4164887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Improves Sell-Through Rate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95BCA8-A3C5-7CAB-DBEE-ACA3C1587CCD}"/>
              </a:ext>
            </a:extLst>
          </p:cNvPr>
          <p:cNvSpPr/>
          <p:nvPr/>
        </p:nvSpPr>
        <p:spPr bwMode="auto">
          <a:xfrm>
            <a:off x="327722" y="5048660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Customer Experience</a:t>
            </a: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F95C40C7-2A3D-0368-B0CA-E1AE6C0FFE34}"/>
              </a:ext>
            </a:extLst>
          </p:cNvPr>
          <p:cNvSpPr txBox="1">
            <a:spLocks/>
          </p:cNvSpPr>
          <p:nvPr/>
        </p:nvSpPr>
        <p:spPr>
          <a:xfrm>
            <a:off x="3036797" y="1135201"/>
            <a:ext cx="2572262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Analyze product performance</a:t>
            </a: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ACDAF30E-B8CC-CD7F-F806-6C71AA818B76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ea typeface="DM Sans 14pt"/>
              <a:cs typeface="DM Sans 14pt"/>
              <a:sym typeface="DM San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8BE39B-50F6-70A3-6B43-7D8AE05FF4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3018" y="1985335"/>
            <a:ext cx="2199820" cy="10823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ERP for product data ingestion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the knowledge base (SharePoint) to access insights on competitor products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trending hashtags, and ad campaign performance via Social Media platforms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Analyzing Tools (Excel) for analysis of product performance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E68E613-FF11-23FA-EF72-24558C249D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1B8F8CDC-B4C3-CF8B-44BB-D598F3C703EB}"/>
              </a:ext>
            </a:extLst>
          </p:cNvPr>
          <p:cNvSpPr txBox="1">
            <a:spLocks/>
          </p:cNvSpPr>
          <p:nvPr/>
        </p:nvSpPr>
        <p:spPr>
          <a:xfrm>
            <a:off x="8804382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Recommend markdown</a:t>
            </a: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550D594C-B422-050C-C014-FFAF5BF87EB6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Recommends targeted markdowns or promotions based on real-time inventory levels, product aging, and sales velocity and sends for approval to relevant team.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3DC6EA-FCAA-AA4E-7F01-433F0457813B}"/>
              </a:ext>
            </a:extLst>
          </p:cNvPr>
          <p:cNvSpPr/>
          <p:nvPr/>
        </p:nvSpPr>
        <p:spPr bwMode="auto">
          <a:xfrm>
            <a:off x="318636" y="5322182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Revenue Growth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41155F3-35B2-FAE6-3D28-353933CCF1D7}"/>
              </a:ext>
            </a:extLst>
          </p:cNvPr>
          <p:cNvSpPr/>
          <p:nvPr/>
        </p:nvSpPr>
        <p:spPr bwMode="auto">
          <a:xfrm>
            <a:off x="310742" y="4446291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Improves Promo ROI and Lift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74D40887-5EDD-F4D2-CA0C-2BCCE241C236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97515E15-DBFE-71E6-370A-38D98B123EF3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7DEFDC5-850C-624D-262B-D016FD91A6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101735" y="1957123"/>
            <a:ext cx="2199820" cy="113877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ERP (Dynamics 365) to create demand forecasting models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forecasting model API to support various pricing scenarios in consideration of markdown optimization rules, pricing rules, overstocked items etc.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knowledge base (SharePoint) for rules on pricing, markdown optimization etc.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69563FB-C944-334E-683D-CA99D175CD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0C977C89-8114-CF82-2C9F-BF5545ABE5FC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DE0E11BC-69BC-1A32-7E25-EC7493A7C332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54805F-D33D-8D9C-CC24-263796C56B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2277723"/>
            <a:ext cx="2199820" cy="49757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Communication Tool (Outlook) for content generation on recommended offers and markdown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51F5CAC-891E-F28B-48DB-6B6CC06F81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FBF5D6A3-D503-7E20-1485-DEFE80BD75EE}"/>
              </a:ext>
            </a:extLst>
          </p:cNvPr>
          <p:cNvSpPr txBox="1"/>
          <p:nvPr/>
        </p:nvSpPr>
        <p:spPr>
          <a:xfrm>
            <a:off x="3223018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Analyzes product sale data to identify products that require pricing adjustments.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442B6B9-7B42-048C-97D7-EB649CDB4139}"/>
              </a:ext>
            </a:extLst>
          </p:cNvPr>
          <p:cNvSpPr txBox="1"/>
          <p:nvPr/>
        </p:nvSpPr>
        <p:spPr>
          <a:xfrm>
            <a:off x="6089354" y="3133948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Generates adaptive pricing, to achieve more responsive and informed pricing decisions.</a:t>
            </a:r>
          </a:p>
        </p:txBody>
      </p:sp>
      <p:sp>
        <p:nvSpPr>
          <p:cNvPr id="6" name="Text Placeholder 290">
            <a:extLst>
              <a:ext uri="{FF2B5EF4-FFF2-40B4-BE49-F238E27FC236}">
                <a16:creationId xmlns:a16="http://schemas.microsoft.com/office/drawing/2014/main" id="{341DDDD4-9A84-733C-E9C3-DC055D215215}"/>
              </a:ext>
            </a:extLst>
          </p:cNvPr>
          <p:cNvSpPr txBox="1">
            <a:spLocks/>
          </p:cNvSpPr>
          <p:nvPr/>
        </p:nvSpPr>
        <p:spPr>
          <a:xfrm>
            <a:off x="3026647" y="1458087"/>
            <a:ext cx="2572262" cy="626701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Analyzes product performance across stores, categories, and time using product sales data by leveraging historical sales, seasonal trends, and regional buying behavior.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D71A0C-C29C-60CB-F3D2-34F40F5909D4}"/>
              </a:ext>
            </a:extLst>
          </p:cNvPr>
          <p:cNvSpPr txBox="1"/>
          <p:nvPr/>
        </p:nvSpPr>
        <p:spPr>
          <a:xfrm>
            <a:off x="8990602" y="3140451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Delivers quality content via emails, without much manual efforts.</a:t>
            </a:r>
          </a:p>
        </p:txBody>
      </p:sp>
      <p:sp>
        <p:nvSpPr>
          <p:cNvPr id="19" name="Rectangle: Top Corners Rounded 73">
            <a:extLst>
              <a:ext uri="{FF2B5EF4-FFF2-40B4-BE49-F238E27FC236}">
                <a16:creationId xmlns:a16="http://schemas.microsoft.com/office/drawing/2014/main" id="{EB850722-9646-5C7B-0AC9-33978F77C8C6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584233-F7CF-49ED-D8B7-001622BAF188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C4DE8C-E8C2-0E21-BB3D-733654DD7A9E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DCDA3587-E240-671B-73EF-EAF0A6828F72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D8741C-1144-55A3-A537-AE809E6C92E5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0FE9C8-A629-B554-0626-7296E26E9D67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C2772266-B257-C4C0-AB19-6D79C97E0ADA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0894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29C0D-4678-11E4-6764-D381D2138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799E04E3-8C4B-B88D-3A22-C2E1FC5D5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4596F65A-BF7C-D4B5-1A66-A5F4AA33F480}"/>
              </a:ext>
            </a:extLst>
          </p:cNvPr>
          <p:cNvSpPr/>
          <p:nvPr/>
        </p:nvSpPr>
        <p:spPr>
          <a:xfrm>
            <a:off x="659301" y="4352978"/>
            <a:ext cx="3705033" cy="777598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D7C04C11-C8FA-961D-484A-05E45F9F707B}"/>
              </a:ext>
            </a:extLst>
          </p:cNvPr>
          <p:cNvSpPr/>
          <p:nvPr/>
        </p:nvSpPr>
        <p:spPr>
          <a:xfrm>
            <a:off x="706981" y="1469366"/>
            <a:ext cx="3693840" cy="2833952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Considerations to Address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Integrate with ERP </a:t>
            </a: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for analyzing patterns in sales, inventory, expiry etc.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Upload to knowledge base (SharePoint) in PDF, PPTX, DOCX </a:t>
            </a: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format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for markdown optimization rules, pricing rules,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Integrate with social media channels to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get trending hashtags, ad campaign engagement metrics etc.</a:t>
            </a:r>
          </a:p>
          <a:p>
            <a:pPr marL="171450" marR="0" lvl="0" indent="-17145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Integrate with Communication tool (Outlook or Teams ) in format for content generation on recommended offers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PII includes customer data (name, contact information, customer service requests etc.)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64780-65F1-AD7C-C439-7A2DAE40276D}"/>
              </a:ext>
            </a:extLst>
          </p:cNvPr>
          <p:cNvSpPr txBox="1"/>
          <p:nvPr/>
        </p:nvSpPr>
        <p:spPr>
          <a:xfrm>
            <a:off x="704106" y="4492638"/>
            <a:ext cx="12877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Agent-to-Agent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Workflow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A50D6-754D-06EA-58CC-E6D1673CC515}"/>
              </a:ext>
            </a:extLst>
          </p:cNvPr>
          <p:cNvSpPr txBox="1"/>
          <p:nvPr/>
        </p:nvSpPr>
        <p:spPr>
          <a:xfrm>
            <a:off x="2040110" y="4592511"/>
            <a:ext cx="2298101" cy="21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Inventory Replenishment Agent</a:t>
            </a:r>
          </a:p>
        </p:txBody>
      </p:sp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B49753BA-B316-48BD-D816-B4E63F2A1DAB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0078D4"/>
                </a:solidFill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RETAIL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INDUSTRY</a:t>
            </a:r>
          </a:p>
        </p:txBody>
      </p:sp>
      <p:sp>
        <p:nvSpPr>
          <p:cNvPr id="6" name="Google Shape;163;p22">
            <a:extLst>
              <a:ext uri="{FF2B5EF4-FFF2-40B4-BE49-F238E27FC236}">
                <a16:creationId xmlns:a16="http://schemas.microsoft.com/office/drawing/2014/main" id="{9D80B3CC-6F60-6E3D-3245-6A5FF83F4B06}"/>
              </a:ext>
            </a:extLst>
          </p:cNvPr>
          <p:cNvSpPr/>
          <p:nvPr/>
        </p:nvSpPr>
        <p:spPr>
          <a:xfrm>
            <a:off x="695995" y="710974"/>
            <a:ext cx="7120239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Price, Promotion &amp; Markdown Optimization Agent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DFFE5-2E27-60AA-96FE-121331477B8E}"/>
              </a:ext>
            </a:extLst>
          </p:cNvPr>
          <p:cNvSpPr txBox="1"/>
          <p:nvPr/>
        </p:nvSpPr>
        <p:spPr>
          <a:xfrm>
            <a:off x="695994" y="1098881"/>
            <a:ext cx="109606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Optimizes pricing and promotions to improve margins and reduce aging inventory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78EDEA8D-3472-2A27-28F8-49B9D956E165}"/>
              </a:ext>
            </a:extLst>
          </p:cNvPr>
          <p:cNvSpPr/>
          <p:nvPr/>
        </p:nvSpPr>
        <p:spPr>
          <a:xfrm>
            <a:off x="695993" y="5180237"/>
            <a:ext cx="3705033" cy="1334446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*Reference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will be hosted on Teams channel with Microsoft authentication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Merchandisers and managers will be M365 license to access the agent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Customer will get promotional emails or messages from Agent, but no chatting feature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ERP data sources and Social media will expose restful endpoints to fetch information or have connectors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Dependent agents should be ready and discoverable to be associated with this agent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A3B9B7-5E75-D3AC-6821-84D368578900}"/>
              </a:ext>
            </a:extLst>
          </p:cNvPr>
          <p:cNvSpPr/>
          <p:nvPr/>
        </p:nvSpPr>
        <p:spPr bwMode="auto">
          <a:xfrm>
            <a:off x="5810389" y="1972825"/>
            <a:ext cx="4637553" cy="887680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55CBE5-D7A3-E76A-84A6-2F3E5DD5F9EA}"/>
              </a:ext>
            </a:extLst>
          </p:cNvPr>
          <p:cNvSpPr/>
          <p:nvPr/>
        </p:nvSpPr>
        <p:spPr bwMode="auto">
          <a:xfrm>
            <a:off x="5809847" y="4306661"/>
            <a:ext cx="4637553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11B03E-EDEA-8D9C-C1AA-B24FA05A3ACA}"/>
              </a:ext>
            </a:extLst>
          </p:cNvPr>
          <p:cNvSpPr/>
          <p:nvPr/>
        </p:nvSpPr>
        <p:spPr bwMode="auto">
          <a:xfrm>
            <a:off x="6216342" y="2947724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5441A8-DB49-E715-68B2-797D32640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0596" y="3062024"/>
            <a:ext cx="303542" cy="3035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F13E50-2824-8345-A263-AB4DEA46A884}"/>
              </a:ext>
            </a:extLst>
          </p:cNvPr>
          <p:cNvSpPr txBox="1"/>
          <p:nvPr/>
        </p:nvSpPr>
        <p:spPr>
          <a:xfrm>
            <a:off x="9623467" y="2010187"/>
            <a:ext cx="7939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/>
              <a:t>Orchestrator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6BDEDC-54E1-4F83-19B5-10BD88009E1D}"/>
              </a:ext>
            </a:extLst>
          </p:cNvPr>
          <p:cNvSpPr txBox="1"/>
          <p:nvPr/>
        </p:nvSpPr>
        <p:spPr>
          <a:xfrm>
            <a:off x="9085127" y="4706963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Agent Ops (logging, audit, observability)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E1F96F-F695-A521-3845-81112B12D55C}"/>
              </a:ext>
            </a:extLst>
          </p:cNvPr>
          <p:cNvSpPr txBox="1"/>
          <p:nvPr/>
        </p:nvSpPr>
        <p:spPr>
          <a:xfrm>
            <a:off x="5858463" y="2012714"/>
            <a:ext cx="31684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/>
              <a:t>Base Pre-trained OpenAI Models / custom Open AI models (preview)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FA8FE58A-A7FA-405F-9142-B6F11908E9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93466" y="4559007"/>
            <a:ext cx="252900" cy="227480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B608CCC-7CB6-7667-024E-7DA9F99D65E9}"/>
              </a:ext>
            </a:extLst>
          </p:cNvPr>
          <p:cNvCxnSpPr>
            <a:cxnSpLocks/>
            <a:endCxn id="33" idx="3"/>
          </p:cNvCxnSpPr>
          <p:nvPr/>
        </p:nvCxnSpPr>
        <p:spPr>
          <a:xfrm flipH="1">
            <a:off x="6146366" y="4672747"/>
            <a:ext cx="932861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C57CB43-1676-1A64-6174-38FB24A549B8}"/>
              </a:ext>
            </a:extLst>
          </p:cNvPr>
          <p:cNvSpPr txBox="1"/>
          <p:nvPr/>
        </p:nvSpPr>
        <p:spPr>
          <a:xfrm>
            <a:off x="6264900" y="3423001"/>
            <a:ext cx="57493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88EE36-2E85-3986-CA5C-B8121EFB30E3}"/>
              </a:ext>
            </a:extLst>
          </p:cNvPr>
          <p:cNvSpPr/>
          <p:nvPr/>
        </p:nvSpPr>
        <p:spPr bwMode="auto">
          <a:xfrm>
            <a:off x="5809847" y="2845656"/>
            <a:ext cx="4637553" cy="1461005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CB96EC6-6A35-D16F-7265-0908C4460F3D}"/>
              </a:ext>
            </a:extLst>
          </p:cNvPr>
          <p:cNvSpPr/>
          <p:nvPr/>
        </p:nvSpPr>
        <p:spPr bwMode="auto">
          <a:xfrm>
            <a:off x="5885936" y="3107628"/>
            <a:ext cx="1612232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301D883-684D-E576-EA57-777BD52ECD6F}"/>
              </a:ext>
            </a:extLst>
          </p:cNvPr>
          <p:cNvSpPr/>
          <p:nvPr/>
        </p:nvSpPr>
        <p:spPr bwMode="auto">
          <a:xfrm>
            <a:off x="9504569" y="3259884"/>
            <a:ext cx="884993" cy="427661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99A244-ADFA-0CAF-7ACA-2745D90C9520}"/>
              </a:ext>
            </a:extLst>
          </p:cNvPr>
          <p:cNvSpPr txBox="1"/>
          <p:nvPr/>
        </p:nvSpPr>
        <p:spPr>
          <a:xfrm>
            <a:off x="6563938" y="3131505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2A5A26-3D85-2136-D31D-0D6C93187D7A}"/>
              </a:ext>
            </a:extLst>
          </p:cNvPr>
          <p:cNvSpPr txBox="1"/>
          <p:nvPr/>
        </p:nvSpPr>
        <p:spPr>
          <a:xfrm>
            <a:off x="9643247" y="3273535"/>
            <a:ext cx="60763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Channels</a:t>
            </a: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E0EE9C9D-C7BA-D36D-BA4D-08EF50EAD7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61775" y="2181798"/>
            <a:ext cx="534781" cy="534781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53C9BCA6-CC9A-3AF2-F2D6-838025FC3408}"/>
              </a:ext>
            </a:extLst>
          </p:cNvPr>
          <p:cNvSpPr/>
          <p:nvPr/>
        </p:nvSpPr>
        <p:spPr bwMode="auto">
          <a:xfrm>
            <a:off x="11169525" y="4054995"/>
            <a:ext cx="773546" cy="5919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958F42-E579-CE50-7EAF-0F38B8538CCB}"/>
              </a:ext>
            </a:extLst>
          </p:cNvPr>
          <p:cNvSpPr txBox="1"/>
          <p:nvPr/>
        </p:nvSpPr>
        <p:spPr>
          <a:xfrm>
            <a:off x="11200094" y="4470768"/>
            <a:ext cx="7124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Customers</a:t>
            </a:r>
          </a:p>
        </p:txBody>
      </p:sp>
      <p:pic>
        <p:nvPicPr>
          <p:cNvPr id="77" name="Graphic 76" descr="Group of people with solid fill">
            <a:extLst>
              <a:ext uri="{FF2B5EF4-FFF2-40B4-BE49-F238E27FC236}">
                <a16:creationId xmlns:a16="http://schemas.microsoft.com/office/drawing/2014/main" id="{1AFFDD12-B75F-CD4D-92E3-76C5CBCCC7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70122" y="4091471"/>
            <a:ext cx="372352" cy="372352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1AC87F23-E57D-8EFD-F3D0-73FBEB61D26D}"/>
              </a:ext>
            </a:extLst>
          </p:cNvPr>
          <p:cNvSpPr/>
          <p:nvPr/>
        </p:nvSpPr>
        <p:spPr bwMode="auto">
          <a:xfrm>
            <a:off x="11169525" y="1994256"/>
            <a:ext cx="773546" cy="130491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08796AC-0418-4F43-DC09-818A3795D395}"/>
              </a:ext>
            </a:extLst>
          </p:cNvPr>
          <p:cNvSpPr txBox="1"/>
          <p:nvPr/>
        </p:nvSpPr>
        <p:spPr>
          <a:xfrm>
            <a:off x="11131413" y="3894929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Unlicensed Users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C6CDEA8-8194-6999-935A-9327AA198675}"/>
              </a:ext>
            </a:extLst>
          </p:cNvPr>
          <p:cNvSpPr txBox="1"/>
          <p:nvPr/>
        </p:nvSpPr>
        <p:spPr>
          <a:xfrm>
            <a:off x="11128660" y="1834190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Licensed Users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E01BEB7-10EF-5EBB-9601-679931906781}"/>
              </a:ext>
            </a:extLst>
          </p:cNvPr>
          <p:cNvSpPr txBox="1"/>
          <p:nvPr/>
        </p:nvSpPr>
        <p:spPr>
          <a:xfrm>
            <a:off x="11200094" y="2354183"/>
            <a:ext cx="7124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Merchandisers</a:t>
            </a:r>
          </a:p>
        </p:txBody>
      </p:sp>
      <p:pic>
        <p:nvPicPr>
          <p:cNvPr id="82" name="Graphic 81" descr="Users outline">
            <a:extLst>
              <a:ext uri="{FF2B5EF4-FFF2-40B4-BE49-F238E27FC236}">
                <a16:creationId xmlns:a16="http://schemas.microsoft.com/office/drawing/2014/main" id="{55ABD2F7-758D-FE6A-6BC8-1C647F8F77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02115" y="2628870"/>
            <a:ext cx="331940" cy="33194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16C8913C-B7A5-60CF-7095-9112DB371E45}"/>
              </a:ext>
            </a:extLst>
          </p:cNvPr>
          <p:cNvSpPr txBox="1"/>
          <p:nvPr/>
        </p:nvSpPr>
        <p:spPr>
          <a:xfrm>
            <a:off x="11211881" y="2989276"/>
            <a:ext cx="71240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Pricing Managers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B43BF38-FD8C-B0FC-3DA1-EB3989CA7D84}"/>
              </a:ext>
            </a:extLst>
          </p:cNvPr>
          <p:cNvSpPr/>
          <p:nvPr/>
        </p:nvSpPr>
        <p:spPr bwMode="auto">
          <a:xfrm>
            <a:off x="4655308" y="1968646"/>
            <a:ext cx="844491" cy="88768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6CB3E0D-0390-A9E5-3EA3-0619A3FFAB1E}"/>
              </a:ext>
            </a:extLst>
          </p:cNvPr>
          <p:cNvSpPr/>
          <p:nvPr/>
        </p:nvSpPr>
        <p:spPr bwMode="auto">
          <a:xfrm>
            <a:off x="4713057" y="2010187"/>
            <a:ext cx="728992" cy="159131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201C683-33AF-F4B1-70B6-93B26489D340}"/>
              </a:ext>
            </a:extLst>
          </p:cNvPr>
          <p:cNvSpPr/>
          <p:nvPr/>
        </p:nvSpPr>
        <p:spPr bwMode="auto">
          <a:xfrm>
            <a:off x="4713057" y="2226218"/>
            <a:ext cx="728992" cy="159131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AF4BE37-2EEE-8236-778F-B26F4C4E5564}"/>
              </a:ext>
            </a:extLst>
          </p:cNvPr>
          <p:cNvSpPr/>
          <p:nvPr/>
        </p:nvSpPr>
        <p:spPr bwMode="auto">
          <a:xfrm>
            <a:off x="4713057" y="2442249"/>
            <a:ext cx="728992" cy="159131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6F26788-DC20-721D-0640-B5CDD4F5C3DD}"/>
              </a:ext>
            </a:extLst>
          </p:cNvPr>
          <p:cNvSpPr/>
          <p:nvPr/>
        </p:nvSpPr>
        <p:spPr bwMode="auto">
          <a:xfrm>
            <a:off x="4713057" y="2658280"/>
            <a:ext cx="728992" cy="159131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9A5C4B3-A15A-D905-A65D-6A9119BD8783}"/>
              </a:ext>
            </a:extLst>
          </p:cNvPr>
          <p:cNvSpPr txBox="1"/>
          <p:nvPr/>
        </p:nvSpPr>
        <p:spPr>
          <a:xfrm>
            <a:off x="4857942" y="2045839"/>
            <a:ext cx="439223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500">
                <a:solidFill>
                  <a:schemeClr val="bg1"/>
                </a:solidFill>
              </a:rPr>
              <a:t>Microsoft D365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9645241-0B72-AC1E-E38F-121CFA9B6773}"/>
              </a:ext>
            </a:extLst>
          </p:cNvPr>
          <p:cNvSpPr txBox="1"/>
          <p:nvPr/>
        </p:nvSpPr>
        <p:spPr>
          <a:xfrm>
            <a:off x="4869964" y="2258816"/>
            <a:ext cx="41517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500">
                <a:solidFill>
                  <a:schemeClr val="bg1"/>
                </a:solidFill>
              </a:rPr>
              <a:t>SAP S/4 HANA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4F6555F-9F73-A4A4-3F41-D9704C762262}"/>
              </a:ext>
            </a:extLst>
          </p:cNvPr>
          <p:cNvSpPr txBox="1"/>
          <p:nvPr/>
        </p:nvSpPr>
        <p:spPr>
          <a:xfrm>
            <a:off x="4833095" y="2471793"/>
            <a:ext cx="488916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500">
                <a:solidFill>
                  <a:schemeClr val="bg1"/>
                </a:solidFill>
              </a:rPr>
              <a:t>Oracle ERP Cloud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81637CA-B419-2B66-F698-934CCE7B0A1D}"/>
              </a:ext>
            </a:extLst>
          </p:cNvPr>
          <p:cNvSpPr txBox="1"/>
          <p:nvPr/>
        </p:nvSpPr>
        <p:spPr>
          <a:xfrm>
            <a:off x="4986983" y="2684771"/>
            <a:ext cx="18114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500" err="1">
                <a:solidFill>
                  <a:schemeClr val="bg1"/>
                </a:solidFill>
              </a:rPr>
              <a:t>Deltek</a:t>
            </a:r>
            <a:endParaRPr lang="en-US" sz="500">
              <a:solidFill>
                <a:schemeClr val="bg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01892A-0D91-3C2A-1230-C00ADC758460}"/>
              </a:ext>
            </a:extLst>
          </p:cNvPr>
          <p:cNvSpPr/>
          <p:nvPr/>
        </p:nvSpPr>
        <p:spPr bwMode="auto">
          <a:xfrm>
            <a:off x="4653926" y="3841106"/>
            <a:ext cx="844491" cy="126247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E1C9106-BFC1-8663-8169-22AEB89024B2}"/>
              </a:ext>
            </a:extLst>
          </p:cNvPr>
          <p:cNvSpPr txBox="1"/>
          <p:nvPr/>
        </p:nvSpPr>
        <p:spPr>
          <a:xfrm>
            <a:off x="4749231" y="3666249"/>
            <a:ext cx="65387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Social Media</a:t>
            </a:r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E86081FE-7B8D-6C3D-9D6A-72E67FA022A1}"/>
              </a:ext>
            </a:extLst>
          </p:cNvPr>
          <p:cNvCxnSpPr>
            <a:cxnSpLocks/>
            <a:stCxn id="84" idx="2"/>
          </p:cNvCxnSpPr>
          <p:nvPr/>
        </p:nvCxnSpPr>
        <p:spPr>
          <a:xfrm rot="16200000" flipH="1">
            <a:off x="5158252" y="2775628"/>
            <a:ext cx="771523" cy="932918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1003671A-E761-115B-C27C-6CE2DC70F4C0}"/>
              </a:ext>
            </a:extLst>
          </p:cNvPr>
          <p:cNvSpPr txBox="1"/>
          <p:nvPr/>
        </p:nvSpPr>
        <p:spPr>
          <a:xfrm>
            <a:off x="5130890" y="3487413"/>
            <a:ext cx="62934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1. Get list of products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9F64EC7-0EF6-3498-4B7B-F875FF8D6FF9}"/>
              </a:ext>
            </a:extLst>
          </p:cNvPr>
          <p:cNvSpPr txBox="1"/>
          <p:nvPr/>
        </p:nvSpPr>
        <p:spPr>
          <a:xfrm>
            <a:off x="5499867" y="3873238"/>
            <a:ext cx="6293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2. Get Top X trending hashtags on those products periodically</a:t>
            </a:r>
          </a:p>
        </p:txBody>
      </p:sp>
      <p:pic>
        <p:nvPicPr>
          <p:cNvPr id="140" name="Graphic 139" descr="Users outline">
            <a:extLst>
              <a:ext uri="{FF2B5EF4-FFF2-40B4-BE49-F238E27FC236}">
                <a16:creationId xmlns:a16="http://schemas.microsoft.com/office/drawing/2014/main" id="{3CDADEFD-8263-ECB8-EDB6-819A452AF9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81506" y="1993777"/>
            <a:ext cx="331940" cy="331940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95288B00-6A6E-F671-7871-578E31E8026A}"/>
              </a:ext>
            </a:extLst>
          </p:cNvPr>
          <p:cNvSpPr txBox="1"/>
          <p:nvPr/>
        </p:nvSpPr>
        <p:spPr>
          <a:xfrm>
            <a:off x="5866789" y="4393880"/>
            <a:ext cx="11556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10a. Agent logs are displayed in Copilot Studio Kit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46DC635F-1DDB-F9B7-261C-57ABD3F506E7}"/>
              </a:ext>
            </a:extLst>
          </p:cNvPr>
          <p:cNvSpPr/>
          <p:nvPr/>
        </p:nvSpPr>
        <p:spPr bwMode="auto">
          <a:xfrm>
            <a:off x="6464164" y="5392874"/>
            <a:ext cx="3250076" cy="603755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40" name="Graphic 239">
            <a:extLst>
              <a:ext uri="{FF2B5EF4-FFF2-40B4-BE49-F238E27FC236}">
                <a16:creationId xmlns:a16="http://schemas.microsoft.com/office/drawing/2014/main" id="{1536C7AF-3833-437F-0B58-CBE338966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0718" y="5499139"/>
            <a:ext cx="252900" cy="227480"/>
          </a:xfrm>
          <a:prstGeom prst="rect">
            <a:avLst/>
          </a:prstGeom>
        </p:spPr>
      </p:pic>
      <p:pic>
        <p:nvPicPr>
          <p:cNvPr id="241" name="Graphic 240">
            <a:extLst>
              <a:ext uri="{FF2B5EF4-FFF2-40B4-BE49-F238E27FC236}">
                <a16:creationId xmlns:a16="http://schemas.microsoft.com/office/drawing/2014/main" id="{73D535FB-40BB-3B22-0BC6-2B274426EC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293458" y="5499139"/>
            <a:ext cx="227480" cy="227480"/>
          </a:xfrm>
          <a:prstGeom prst="rect">
            <a:avLst/>
          </a:prstGeom>
        </p:spPr>
      </p:pic>
      <p:sp>
        <p:nvSpPr>
          <p:cNvPr id="242" name="TextBox 241">
            <a:extLst>
              <a:ext uri="{FF2B5EF4-FFF2-40B4-BE49-F238E27FC236}">
                <a16:creationId xmlns:a16="http://schemas.microsoft.com/office/drawing/2014/main" id="{81111467-3649-A378-ADCD-F1FD34AE7F36}"/>
              </a:ext>
            </a:extLst>
          </p:cNvPr>
          <p:cNvSpPr txBox="1"/>
          <p:nvPr/>
        </p:nvSpPr>
        <p:spPr>
          <a:xfrm>
            <a:off x="6541194" y="5795271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D365 Customer Portal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669E2FC0-EA23-100C-BFFD-0E94463FDA13}"/>
              </a:ext>
            </a:extLst>
          </p:cNvPr>
          <p:cNvSpPr txBox="1"/>
          <p:nvPr/>
        </p:nvSpPr>
        <p:spPr>
          <a:xfrm>
            <a:off x="7286257" y="5795271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Dataverse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9F076D89-BA6C-AEBE-8FCA-C255D4605FFC}"/>
              </a:ext>
            </a:extLst>
          </p:cNvPr>
          <p:cNvSpPr txBox="1"/>
          <p:nvPr/>
        </p:nvSpPr>
        <p:spPr>
          <a:xfrm>
            <a:off x="7697795" y="5794747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Agent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4BA00968-F941-32AC-49B0-89721E9A131E}"/>
              </a:ext>
            </a:extLst>
          </p:cNvPr>
          <p:cNvSpPr txBox="1"/>
          <p:nvPr/>
        </p:nvSpPr>
        <p:spPr>
          <a:xfrm>
            <a:off x="8374372" y="5794747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Kit - Extend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CAE1B795-CD75-DE7B-2DD5-064DC22F1C81}"/>
              </a:ext>
            </a:extLst>
          </p:cNvPr>
          <p:cNvSpPr txBox="1"/>
          <p:nvPr/>
        </p:nvSpPr>
        <p:spPr>
          <a:xfrm>
            <a:off x="9147114" y="5794747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Flow / Connector</a:t>
            </a:r>
          </a:p>
        </p:txBody>
      </p:sp>
      <p:pic>
        <p:nvPicPr>
          <p:cNvPr id="247" name="Graphic 246">
            <a:extLst>
              <a:ext uri="{FF2B5EF4-FFF2-40B4-BE49-F238E27FC236}">
                <a16:creationId xmlns:a16="http://schemas.microsoft.com/office/drawing/2014/main" id="{D94C0D5C-4B20-F16F-1829-AD0A23349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4743" y="5499139"/>
            <a:ext cx="227480" cy="227480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C2668359-8AAE-B785-A245-B020ACE6DC8C}"/>
              </a:ext>
            </a:extLst>
          </p:cNvPr>
          <p:cNvSpPr txBox="1"/>
          <p:nvPr/>
        </p:nvSpPr>
        <p:spPr>
          <a:xfrm>
            <a:off x="7706779" y="5191571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LEGEND</a:t>
            </a:r>
          </a:p>
        </p:txBody>
      </p:sp>
      <p:pic>
        <p:nvPicPr>
          <p:cNvPr id="249" name="Graphic 248">
            <a:extLst>
              <a:ext uri="{FF2B5EF4-FFF2-40B4-BE49-F238E27FC236}">
                <a16:creationId xmlns:a16="http://schemas.microsoft.com/office/drawing/2014/main" id="{5D811B63-F3D5-42FF-5829-2A05D2151F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64465" y="5499139"/>
            <a:ext cx="227480" cy="227480"/>
          </a:xfrm>
          <a:prstGeom prst="rect">
            <a:avLst/>
          </a:prstGeom>
        </p:spPr>
      </p:pic>
      <p:pic>
        <p:nvPicPr>
          <p:cNvPr id="251" name="Graphic 250">
            <a:extLst>
              <a:ext uri="{FF2B5EF4-FFF2-40B4-BE49-F238E27FC236}">
                <a16:creationId xmlns:a16="http://schemas.microsoft.com/office/drawing/2014/main" id="{3757966A-F033-0F20-7F91-200DBB481B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38638" y="5499139"/>
            <a:ext cx="227481" cy="2274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5845D29-C9C6-ED4F-27BF-D462F0B4294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33325" y="3406955"/>
            <a:ext cx="227480" cy="2274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0037D8-2495-4ACA-EDF0-48936BC551E8}"/>
              </a:ext>
            </a:extLst>
          </p:cNvPr>
          <p:cNvSpPr/>
          <p:nvPr/>
        </p:nvSpPr>
        <p:spPr bwMode="auto">
          <a:xfrm>
            <a:off x="7087344" y="4386648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C914739-7A8A-C3D5-E2D3-587B48A82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8313" y="4432194"/>
            <a:ext cx="390341" cy="39034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6F5690E-B578-BE75-8507-98AC700E9C9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90520" y="4432194"/>
            <a:ext cx="390341" cy="3903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6CF4BD-0C5D-74E6-6F7E-0E9BC8D17EA8}"/>
              </a:ext>
            </a:extLst>
          </p:cNvPr>
          <p:cNvSpPr txBox="1"/>
          <p:nvPr/>
        </p:nvSpPr>
        <p:spPr>
          <a:xfrm>
            <a:off x="8186292" y="4810189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Conversation Transcript</a:t>
            </a:r>
          </a:p>
        </p:txBody>
      </p:sp>
      <p:pic>
        <p:nvPicPr>
          <p:cNvPr id="22" name="Picture 21" descr="A blue circle with a white letter f in it">
            <a:extLst>
              <a:ext uri="{FF2B5EF4-FFF2-40B4-BE49-F238E27FC236}">
                <a16:creationId xmlns:a16="http://schemas.microsoft.com/office/drawing/2014/main" id="{9E80C33F-4D68-1F64-5BDD-2D863073ACAF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299" y="3904971"/>
            <a:ext cx="329745" cy="329745"/>
          </a:xfrm>
          <a:prstGeom prst="rect">
            <a:avLst/>
          </a:prstGeom>
        </p:spPr>
      </p:pic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291B3A3-AAD6-DB48-E12B-D32FA46D12C2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299" y="4301886"/>
            <a:ext cx="329745" cy="337027"/>
          </a:xfrm>
          <a:prstGeom prst="rect">
            <a:avLst/>
          </a:prstGeom>
        </p:spPr>
      </p:pic>
      <p:pic>
        <p:nvPicPr>
          <p:cNvPr id="36" name="Picture 35" descr="A logo of a camera">
            <a:extLst>
              <a:ext uri="{FF2B5EF4-FFF2-40B4-BE49-F238E27FC236}">
                <a16:creationId xmlns:a16="http://schemas.microsoft.com/office/drawing/2014/main" id="{80AF0510-5CA3-28FE-318D-193EECA44E3C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299" y="4706083"/>
            <a:ext cx="329745" cy="329745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AE5B543-BCDB-8B24-CFF9-71E4E82F4F4D}"/>
              </a:ext>
            </a:extLst>
          </p:cNvPr>
          <p:cNvSpPr/>
          <p:nvPr/>
        </p:nvSpPr>
        <p:spPr bwMode="auto">
          <a:xfrm>
            <a:off x="7695252" y="3107628"/>
            <a:ext cx="1612232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B11792-B8FD-3E10-1443-AB0684918DD8}"/>
              </a:ext>
            </a:extLst>
          </p:cNvPr>
          <p:cNvSpPr txBox="1"/>
          <p:nvPr/>
        </p:nvSpPr>
        <p:spPr>
          <a:xfrm>
            <a:off x="8091419" y="3147068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Knowledge Base</a:t>
            </a: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EDA3BA88-239A-858C-F5B0-94917CC24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0080" y="3258408"/>
            <a:ext cx="390593" cy="39059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D6DE9C8-DB62-811B-FFB6-CE71F8D85029}"/>
              </a:ext>
            </a:extLst>
          </p:cNvPr>
          <p:cNvSpPr txBox="1"/>
          <p:nvPr/>
        </p:nvSpPr>
        <p:spPr>
          <a:xfrm>
            <a:off x="7801692" y="3647064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F5C8E2F-7741-FFBC-81E2-0F6B66753DD6}"/>
              </a:ext>
            </a:extLst>
          </p:cNvPr>
          <p:cNvSpPr txBox="1"/>
          <p:nvPr/>
        </p:nvSpPr>
        <p:spPr>
          <a:xfrm>
            <a:off x="8520829" y="3647064"/>
            <a:ext cx="7796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Unstructured Documents (versioned)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3FA1A98D-1627-CE1A-C613-C045BE75F20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715364" y="3258408"/>
            <a:ext cx="390593" cy="390593"/>
          </a:xfrm>
          <a:prstGeom prst="rect">
            <a:avLst/>
          </a:prstGeom>
        </p:spPr>
      </p:pic>
      <p:pic>
        <p:nvPicPr>
          <p:cNvPr id="11" name="Picture 10" descr="A blue rectangle with white text">
            <a:extLst>
              <a:ext uri="{FF2B5EF4-FFF2-40B4-BE49-F238E27FC236}">
                <a16:creationId xmlns:a16="http://schemas.microsoft.com/office/drawing/2014/main" id="{3708100A-7871-2774-017C-774EC141060B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027" y="3544621"/>
            <a:ext cx="132256" cy="9227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795B329-CA1D-39FE-80B6-F4ECE8B085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49823" y="3386205"/>
            <a:ext cx="227480" cy="2274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B97BD73-6B35-26B7-9297-DF5D0D27625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036489" y="3156992"/>
            <a:ext cx="227480" cy="227480"/>
          </a:xfrm>
          <a:prstGeom prst="rect">
            <a:avLst/>
          </a:prstGeom>
        </p:spPr>
      </p:pic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4A55440D-5E93-A8C3-C8ED-90715CE24BFF}"/>
              </a:ext>
            </a:extLst>
          </p:cNvPr>
          <p:cNvCxnSpPr>
            <a:cxnSpLocks/>
          </p:cNvCxnSpPr>
          <p:nvPr/>
        </p:nvCxnSpPr>
        <p:spPr>
          <a:xfrm flipV="1">
            <a:off x="5498417" y="3768368"/>
            <a:ext cx="652575" cy="370043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48DA46-D5A9-593E-9A66-AD4D1BB71F1B}"/>
              </a:ext>
            </a:extLst>
          </p:cNvPr>
          <p:cNvCxnSpPr>
            <a:cxnSpLocks/>
          </p:cNvCxnSpPr>
          <p:nvPr/>
        </p:nvCxnSpPr>
        <p:spPr>
          <a:xfrm>
            <a:off x="7498168" y="3335090"/>
            <a:ext cx="48003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003671A-E761-115B-C27C-6CE2DC70F4C0}"/>
              </a:ext>
            </a:extLst>
          </p:cNvPr>
          <p:cNvSpPr txBox="1"/>
          <p:nvPr/>
        </p:nvSpPr>
        <p:spPr>
          <a:xfrm>
            <a:off x="7397314" y="3096534"/>
            <a:ext cx="6293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3. Products &amp; Hashtags stored as records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5C3E73B4-F959-B2B8-5D42-9F2F644C363D}"/>
              </a:ext>
            </a:extLst>
          </p:cNvPr>
          <p:cNvCxnSpPr>
            <a:cxnSpLocks/>
            <a:stCxn id="24" idx="2"/>
            <a:endCxn id="60" idx="1"/>
          </p:cNvCxnSpPr>
          <p:nvPr/>
        </p:nvCxnSpPr>
        <p:spPr>
          <a:xfrm rot="5400000" flipH="1" flipV="1">
            <a:off x="7859473" y="2757794"/>
            <a:ext cx="159980" cy="1551801"/>
          </a:xfrm>
          <a:prstGeom prst="bentConnector4">
            <a:avLst>
              <a:gd name="adj1" fmla="val -263650"/>
              <a:gd name="adj2" fmla="val 83266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402A314-C43B-1A89-CAD4-CF4626ABC401}"/>
              </a:ext>
            </a:extLst>
          </p:cNvPr>
          <p:cNvSpPr txBox="1"/>
          <p:nvPr/>
        </p:nvSpPr>
        <p:spPr>
          <a:xfrm>
            <a:off x="7214740" y="3864059"/>
            <a:ext cx="12276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4. pricing rule, optimization rules defined by SMEs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914377E-2EF7-7304-371F-C42962231BB1}"/>
              </a:ext>
            </a:extLst>
          </p:cNvPr>
          <p:cNvCxnSpPr>
            <a:cxnSpLocks/>
          </p:cNvCxnSpPr>
          <p:nvPr/>
        </p:nvCxnSpPr>
        <p:spPr>
          <a:xfrm flipH="1" flipV="1">
            <a:off x="8396556" y="2305783"/>
            <a:ext cx="2755325" cy="7476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99DA9CD-4F74-2324-7B6B-8E2CC4C2E1C1}"/>
              </a:ext>
            </a:extLst>
          </p:cNvPr>
          <p:cNvSpPr txBox="1"/>
          <p:nvPr/>
        </p:nvSpPr>
        <p:spPr>
          <a:xfrm>
            <a:off x="8734820" y="2179205"/>
            <a:ext cx="16547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5. Asks suggestions for markdown of a certain product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39C1A361-81AE-F655-FDCC-22F1CA47F4AC}"/>
              </a:ext>
            </a:extLst>
          </p:cNvPr>
          <p:cNvCxnSpPr>
            <a:cxnSpLocks/>
            <a:stCxn id="52" idx="1"/>
            <a:endCxn id="43" idx="0"/>
          </p:cNvCxnSpPr>
          <p:nvPr/>
        </p:nvCxnSpPr>
        <p:spPr>
          <a:xfrm rot="10800000" flipV="1">
            <a:off x="6692053" y="2449188"/>
            <a:ext cx="1169723" cy="658439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A4279464-45AA-8C39-2B97-D784DAA43799}"/>
              </a:ext>
            </a:extLst>
          </p:cNvPr>
          <p:cNvSpPr txBox="1"/>
          <p:nvPr/>
        </p:nvSpPr>
        <p:spPr>
          <a:xfrm>
            <a:off x="6801946" y="2255353"/>
            <a:ext cx="962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6. Invokes Tools based on instructions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A242D97-8A6E-0FE8-9763-1E64DCAC2654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7277303" y="3494326"/>
            <a:ext cx="595945" cy="5619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70CE7CE8-5FA7-4342-7FDC-1C6BEE315005}"/>
              </a:ext>
            </a:extLst>
          </p:cNvPr>
          <p:cNvSpPr txBox="1"/>
          <p:nvPr/>
        </p:nvSpPr>
        <p:spPr>
          <a:xfrm>
            <a:off x="7293574" y="3499868"/>
            <a:ext cx="6293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7. Pulls inventory levels, products aging</a:t>
            </a: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579C2B44-F952-E92F-78FB-6F124CAD8C52}"/>
              </a:ext>
            </a:extLst>
          </p:cNvPr>
          <p:cNvCxnSpPr>
            <a:cxnSpLocks/>
            <a:stCxn id="26" idx="3"/>
            <a:endCxn id="24" idx="0"/>
          </p:cNvCxnSpPr>
          <p:nvPr/>
        </p:nvCxnSpPr>
        <p:spPr>
          <a:xfrm>
            <a:off x="6263969" y="3270732"/>
            <a:ext cx="899594" cy="115473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FF35A30-4D17-1F30-A4CA-5BA58AFCC6ED}"/>
              </a:ext>
            </a:extLst>
          </p:cNvPr>
          <p:cNvSpPr txBox="1"/>
          <p:nvPr/>
        </p:nvSpPr>
        <p:spPr>
          <a:xfrm>
            <a:off x="6275652" y="3307585"/>
            <a:ext cx="77488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8. forecasts a price &amp; confidence score</a:t>
            </a:r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BDFC4B84-514C-E0F2-5966-A8FC55863186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6291511" y="3499945"/>
            <a:ext cx="758312" cy="127904"/>
          </a:xfrm>
          <a:prstGeom prst="bentConnector3">
            <a:avLst>
              <a:gd name="adj1" fmla="val 85666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CED8873F-E0AC-0402-C18C-422BCA225837}"/>
              </a:ext>
            </a:extLst>
          </p:cNvPr>
          <p:cNvCxnSpPr>
            <a:cxnSpLocks/>
          </p:cNvCxnSpPr>
          <p:nvPr/>
        </p:nvCxnSpPr>
        <p:spPr>
          <a:xfrm rot="16200000" flipV="1">
            <a:off x="5303801" y="2852896"/>
            <a:ext cx="901832" cy="512597"/>
          </a:xfrm>
          <a:prstGeom prst="bentConnector3">
            <a:avLst>
              <a:gd name="adj1" fmla="val 100534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1D96FF5A-0BBE-900A-DA89-0DB8D707AEC1}"/>
              </a:ext>
            </a:extLst>
          </p:cNvPr>
          <p:cNvSpPr txBox="1"/>
          <p:nvPr/>
        </p:nvSpPr>
        <p:spPr>
          <a:xfrm>
            <a:off x="5442049" y="2369275"/>
            <a:ext cx="96279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9a. Confidence score &gt;0.8, markdown prices are updated back to ERP system</a:t>
            </a:r>
          </a:p>
        </p:txBody>
      </p: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6BFFF1E4-9545-7A8B-1240-ED52BB445B27}"/>
              </a:ext>
            </a:extLst>
          </p:cNvPr>
          <p:cNvCxnSpPr>
            <a:cxnSpLocks/>
            <a:stCxn id="24" idx="2"/>
            <a:endCxn id="75" idx="1"/>
          </p:cNvCxnSpPr>
          <p:nvPr/>
        </p:nvCxnSpPr>
        <p:spPr>
          <a:xfrm rot="16200000" flipH="1">
            <a:off x="8797900" y="1979348"/>
            <a:ext cx="737288" cy="4005962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7409E6D3-95C9-5E5B-9CE2-9C844C92199C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7163563" y="3687545"/>
            <a:ext cx="2783503" cy="474320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BBFADF1F-8F71-AD12-7D4A-B62A4CB946A7}"/>
              </a:ext>
            </a:extLst>
          </p:cNvPr>
          <p:cNvSpPr txBox="1"/>
          <p:nvPr/>
        </p:nvSpPr>
        <p:spPr>
          <a:xfrm>
            <a:off x="8558144" y="3879240"/>
            <a:ext cx="962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9b. Confidence score &lt;0.2, sends review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AF10A4C-D23C-A1BF-314D-14EAB38B41E9}"/>
              </a:ext>
            </a:extLst>
          </p:cNvPr>
          <p:cNvSpPr txBox="1"/>
          <p:nvPr/>
        </p:nvSpPr>
        <p:spPr>
          <a:xfrm>
            <a:off x="9885325" y="4078227"/>
            <a:ext cx="96279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9b. Confidence score &gt;0.8, promotions sent to customer via email and messages</a:t>
            </a:r>
          </a:p>
        </p:txBody>
      </p: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42180649-0548-5944-52B4-2E5147B068CC}"/>
              </a:ext>
            </a:extLst>
          </p:cNvPr>
          <p:cNvCxnSpPr>
            <a:cxnSpLocks/>
            <a:stCxn id="44" idx="3"/>
            <a:endCxn id="78" idx="2"/>
          </p:cNvCxnSpPr>
          <p:nvPr/>
        </p:nvCxnSpPr>
        <p:spPr>
          <a:xfrm flipV="1">
            <a:off x="10389562" y="3299166"/>
            <a:ext cx="1166736" cy="174549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B387D711-5805-2D4D-0BFD-75AF1C3E5DA7}"/>
              </a:ext>
            </a:extLst>
          </p:cNvPr>
          <p:cNvSpPr txBox="1"/>
          <p:nvPr/>
        </p:nvSpPr>
        <p:spPr>
          <a:xfrm>
            <a:off x="10441642" y="3349728"/>
            <a:ext cx="9627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9c. Adjustment requested</a:t>
            </a:r>
          </a:p>
        </p:txBody>
      </p:sp>
      <p:cxnSp>
        <p:nvCxnSpPr>
          <p:cNvPr id="145" name="Connector: Elbow 144">
            <a:extLst>
              <a:ext uri="{FF2B5EF4-FFF2-40B4-BE49-F238E27FC236}">
                <a16:creationId xmlns:a16="http://schemas.microsoft.com/office/drawing/2014/main" id="{5CED8629-C830-4729-617F-48B0BC417016}"/>
              </a:ext>
            </a:extLst>
          </p:cNvPr>
          <p:cNvCxnSpPr>
            <a:cxnSpLocks/>
            <a:stCxn id="80" idx="0"/>
          </p:cNvCxnSpPr>
          <p:nvPr/>
        </p:nvCxnSpPr>
        <p:spPr>
          <a:xfrm rot="16200000" flipH="1" flipV="1">
            <a:off x="8434445" y="-1056242"/>
            <a:ext cx="216882" cy="5997746"/>
          </a:xfrm>
          <a:prstGeom prst="bentConnector4">
            <a:avLst>
              <a:gd name="adj1" fmla="val -12357"/>
              <a:gd name="adj2" fmla="val 97289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DCE75707-C799-F9FA-87B8-3EB986BF0C80}"/>
              </a:ext>
            </a:extLst>
          </p:cNvPr>
          <p:cNvSpPr txBox="1"/>
          <p:nvPr/>
        </p:nvSpPr>
        <p:spPr>
          <a:xfrm>
            <a:off x="7902302" y="1850352"/>
            <a:ext cx="192263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9d. Pricing is adjusted/ or approved and updates back to ERP system</a:t>
            </a:r>
          </a:p>
        </p:txBody>
      </p:sp>
      <p:cxnSp>
        <p:nvCxnSpPr>
          <p:cNvPr id="160" name="Connector: Elbow 159">
            <a:extLst>
              <a:ext uri="{FF2B5EF4-FFF2-40B4-BE49-F238E27FC236}">
                <a16:creationId xmlns:a16="http://schemas.microsoft.com/office/drawing/2014/main" id="{86415315-D62D-8980-16B8-8E60F45BFB62}"/>
              </a:ext>
            </a:extLst>
          </p:cNvPr>
          <p:cNvCxnSpPr>
            <a:cxnSpLocks/>
            <a:stCxn id="33" idx="2"/>
            <a:endCxn id="78" idx="3"/>
          </p:cNvCxnSpPr>
          <p:nvPr/>
        </p:nvCxnSpPr>
        <p:spPr>
          <a:xfrm rot="5400000" flipH="1" flipV="1">
            <a:off x="7911605" y="755021"/>
            <a:ext cx="2139776" cy="5923155"/>
          </a:xfrm>
          <a:prstGeom prst="bentConnector4">
            <a:avLst>
              <a:gd name="adj1" fmla="val -17026"/>
              <a:gd name="adj2" fmla="val 103859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8CB17914-9C4A-3E50-D0A5-422A0DE69F2E}"/>
              </a:ext>
            </a:extLst>
          </p:cNvPr>
          <p:cNvSpPr txBox="1"/>
          <p:nvPr/>
        </p:nvSpPr>
        <p:spPr>
          <a:xfrm>
            <a:off x="10634046" y="4932708"/>
            <a:ext cx="11556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10b.  Logs reviewed by admins and shared with pricing managers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BEC11D23-9286-297D-1D16-7314C0ED4C3A}"/>
              </a:ext>
            </a:extLst>
          </p:cNvPr>
          <p:cNvCxnSpPr>
            <a:cxnSpLocks/>
            <a:stCxn id="78" idx="1"/>
          </p:cNvCxnSpPr>
          <p:nvPr/>
        </p:nvCxnSpPr>
        <p:spPr>
          <a:xfrm flipH="1">
            <a:off x="8246962" y="2646711"/>
            <a:ext cx="2922563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1D0641F8-E158-086A-489B-112C9A919B42}"/>
              </a:ext>
            </a:extLst>
          </p:cNvPr>
          <p:cNvSpPr txBox="1"/>
          <p:nvPr/>
        </p:nvSpPr>
        <p:spPr>
          <a:xfrm>
            <a:off x="9008890" y="2661677"/>
            <a:ext cx="197872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10c. . Feedback – updates instructions, topics and confidence threshold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17908514-0CEA-413F-E319-8DB46D3CDC73}"/>
              </a:ext>
            </a:extLst>
          </p:cNvPr>
          <p:cNvCxnSpPr>
            <a:cxnSpLocks/>
          </p:cNvCxnSpPr>
          <p:nvPr/>
        </p:nvCxnSpPr>
        <p:spPr>
          <a:xfrm>
            <a:off x="8994016" y="2483137"/>
            <a:ext cx="116598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B650D84A-2A3F-8466-9EB6-8284F0E0F229}"/>
              </a:ext>
            </a:extLst>
          </p:cNvPr>
          <p:cNvSpPr txBox="1"/>
          <p:nvPr/>
        </p:nvSpPr>
        <p:spPr>
          <a:xfrm>
            <a:off x="9146126" y="2380437"/>
            <a:ext cx="86679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err="1"/>
              <a:t>markdown_confidence_score</a:t>
            </a:r>
            <a:endParaRPr lang="en-US" sz="50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A8995CC-C28E-7CB4-590E-235C1DD2DAA1}"/>
              </a:ext>
            </a:extLst>
          </p:cNvPr>
          <p:cNvSpPr txBox="1"/>
          <p:nvPr/>
        </p:nvSpPr>
        <p:spPr>
          <a:xfrm>
            <a:off x="9991489" y="2346477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High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641C19A-B11E-8576-8CD2-BC3129338BCC}"/>
              </a:ext>
            </a:extLst>
          </p:cNvPr>
          <p:cNvSpPr txBox="1"/>
          <p:nvPr/>
        </p:nvSpPr>
        <p:spPr>
          <a:xfrm>
            <a:off x="8928922" y="2346477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Low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06BF0ED-C0D0-D12C-FAEA-F437D8826378}"/>
              </a:ext>
            </a:extLst>
          </p:cNvPr>
          <p:cNvSpPr txBox="1"/>
          <p:nvPr/>
        </p:nvSpPr>
        <p:spPr>
          <a:xfrm>
            <a:off x="9045430" y="2544806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A9C8696D-20F0-2EB1-3CD0-E74760913FE4}"/>
              </a:ext>
            </a:extLst>
          </p:cNvPr>
          <p:cNvSpPr txBox="1"/>
          <p:nvPr/>
        </p:nvSpPr>
        <p:spPr>
          <a:xfrm>
            <a:off x="10075462" y="2544806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E37A8-75AB-681B-1E64-B737639A8FED}"/>
              </a:ext>
            </a:extLst>
          </p:cNvPr>
          <p:cNvSpPr txBox="1"/>
          <p:nvPr/>
        </p:nvSpPr>
        <p:spPr>
          <a:xfrm>
            <a:off x="4724590" y="1795946"/>
            <a:ext cx="65387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ERP Systems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F83D9BC-E032-F8BF-C7BB-94CC793EE28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011909" y="3406955"/>
            <a:ext cx="281039" cy="2810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4D1C54-D22E-A810-8020-36590FE54778}"/>
              </a:ext>
            </a:extLst>
          </p:cNvPr>
          <p:cNvSpPr txBox="1"/>
          <p:nvPr/>
        </p:nvSpPr>
        <p:spPr>
          <a:xfrm>
            <a:off x="5994370" y="3685341"/>
            <a:ext cx="31611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Connector</a:t>
            </a:r>
          </a:p>
        </p:txBody>
      </p:sp>
    </p:spTree>
    <p:extLst>
      <p:ext uri="{BB962C8B-B14F-4D97-AF65-F5344CB8AC3E}">
        <p14:creationId xmlns:p14="http://schemas.microsoft.com/office/powerpoint/2010/main" val="33949409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F98549-3D66-490A-91E9-4F7996CEEA6B}">
  <ds:schemaRefs>
    <ds:schemaRef ds:uri="http://schemas.microsoft.com/office/2006/documentManagement/types"/>
    <ds:schemaRef ds:uri="b89df779-34ae-475b-8f68-1e14ad50874e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f4aa7a8-f214-4e5b-8210-f35866a47391"/>
  </ds:schemaRefs>
</ds:datastoreItem>
</file>

<file path=customXml/itemProps2.xml><?xml version="1.0" encoding="utf-8"?>
<ds:datastoreItem xmlns:ds="http://schemas.openxmlformats.org/officeDocument/2006/customXml" ds:itemID="{CF67D2CA-80D2-4914-B047-1DE3342E48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50B538-88A9-49CB-A2AB-DD72C8525E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973</Words>
  <Application>Microsoft Office PowerPoint</Application>
  <PresentationFormat>Widescreen</PresentationFormat>
  <Paragraphs>142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5</cp:revision>
  <dcterms:created xsi:type="dcterms:W3CDTF">2025-06-30T08:53:23Z</dcterms:created>
  <dcterms:modified xsi:type="dcterms:W3CDTF">2025-07-20T20:50:08Z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