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147483171" r:id="rId5"/>
    <p:sldId id="2147483172" r:id="rId6"/>
    <p:sldId id="21474833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B5F79-A201-1A83-CAC0-91172E1C4DED}" v="2" dt="2025-07-09T22:02:30.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10" d="100"/>
          <a:sy n="110" d="100"/>
        </p:scale>
        <p:origin x="7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ong, Linda" userId="ccf1549b-a28c-4fe3-8c7c-7b7ef78110c0" providerId="ADAL" clId="{22DB5D46-315F-4D3B-BB48-94A1C5DF5418}"/>
    <pc:docChg chg="custSel modSld">
      <pc:chgData name="Truong, Linda" userId="ccf1549b-a28c-4fe3-8c7c-7b7ef78110c0" providerId="ADAL" clId="{22DB5D46-315F-4D3B-BB48-94A1C5DF5418}" dt="2025-07-10T01:24:04.276" v="3" actId="5793"/>
      <pc:docMkLst>
        <pc:docMk/>
      </pc:docMkLst>
      <pc:sldChg chg="modSp mod">
        <pc:chgData name="Truong, Linda" userId="ccf1549b-a28c-4fe3-8c7c-7b7ef78110c0" providerId="ADAL" clId="{22DB5D46-315F-4D3B-BB48-94A1C5DF5418}" dt="2025-07-10T01:24:04.276" v="3" actId="5793"/>
        <pc:sldMkLst>
          <pc:docMk/>
          <pc:sldMk cId="1832262285" sldId="2147483367"/>
        </pc:sldMkLst>
        <pc:spChg chg="mod">
          <ac:chgData name="Truong, Linda" userId="ccf1549b-a28c-4fe3-8c7c-7b7ef78110c0" providerId="ADAL" clId="{22DB5D46-315F-4D3B-BB48-94A1C5DF5418}" dt="2025-07-10T01:24:04.276" v="3" actId="5793"/>
          <ac:spMkLst>
            <pc:docMk/>
            <pc:sldMk cId="1832262285" sldId="2147483367"/>
            <ac:spMk id="180" creationId="{51D65A0C-44B4-ECC3-5794-59F1FC4BF9B5}"/>
          </ac:spMkLst>
        </pc:spChg>
        <pc:cxnChg chg="mod">
          <ac:chgData name="Truong, Linda" userId="ccf1549b-a28c-4fe3-8c7c-7b7ef78110c0" providerId="ADAL" clId="{22DB5D46-315F-4D3B-BB48-94A1C5DF5418}" dt="2025-07-10T01:23:50.090" v="0" actId="14100"/>
          <ac:cxnSpMkLst>
            <pc:docMk/>
            <pc:sldMk cId="1832262285" sldId="2147483367"/>
            <ac:cxnSpMk id="98" creationId="{B5B88909-8143-F880-D48C-5C84FA42725C}"/>
          </ac:cxnSpMkLst>
        </pc:cxnChg>
      </pc:sldChg>
    </pc:docChg>
  </pc:docChgLst>
  <pc:docChgLst>
    <pc:chgData name="Mohamedali, Mohamed" userId="S::mohamed.mohamedali@accenture.com::c34bb293-32f5-4b81-974b-dd0646678ac5" providerId="AD" clId="Web-{A84CF66E-8A7D-C497-CAED-F99D2C05FF3E}"/>
    <pc:docChg chg="addSld delSld">
      <pc:chgData name="Mohamedali, Mohamed" userId="S::mohamed.mohamedali@accenture.com::c34bb293-32f5-4b81-974b-dd0646678ac5" providerId="AD" clId="Web-{A84CF66E-8A7D-C497-CAED-F99D2C05FF3E}" dt="2025-06-30T22:18:31.672" v="1"/>
      <pc:docMkLst>
        <pc:docMk/>
      </pc:docMkLst>
      <pc:sldChg chg="del">
        <pc:chgData name="Mohamedali, Mohamed" userId="S::mohamed.mohamedali@accenture.com::c34bb293-32f5-4b81-974b-dd0646678ac5" providerId="AD" clId="Web-{A84CF66E-8A7D-C497-CAED-F99D2C05FF3E}" dt="2025-06-30T22:18:31.672" v="1"/>
        <pc:sldMkLst>
          <pc:docMk/>
          <pc:sldMk cId="341544394" sldId="2147483366"/>
        </pc:sldMkLst>
      </pc:sldChg>
      <pc:sldChg chg="add">
        <pc:chgData name="Mohamedali, Mohamed" userId="S::mohamed.mohamedali@accenture.com::c34bb293-32f5-4b81-974b-dd0646678ac5" providerId="AD" clId="Web-{A84CF66E-8A7D-C497-CAED-F99D2C05FF3E}" dt="2025-06-30T22:18:08.906" v="0"/>
        <pc:sldMkLst>
          <pc:docMk/>
          <pc:sldMk cId="3359418646" sldId="2147483367"/>
        </pc:sldMkLst>
      </pc:sldChg>
    </pc:docChg>
  </pc:docChgLst>
  <pc:docChgLst>
    <pc:chgData name="Mohamedali, Mohamed" userId="S::mohamed.mohamedali@accenture.com::c34bb293-32f5-4b81-974b-dd0646678ac5" providerId="AD" clId="Web-{40ED381A-FEA1-1D2E-AB10-2CC08B0EF40D}"/>
    <pc:docChg chg="addSld delSld">
      <pc:chgData name="Mohamedali, Mohamed" userId="S::mohamed.mohamedali@accenture.com::c34bb293-32f5-4b81-974b-dd0646678ac5" providerId="AD" clId="Web-{40ED381A-FEA1-1D2E-AB10-2CC08B0EF40D}" dt="2025-07-07T22:07:48.829" v="1"/>
      <pc:docMkLst>
        <pc:docMk/>
      </pc:docMkLst>
      <pc:sldChg chg="add">
        <pc:chgData name="Mohamedali, Mohamed" userId="S::mohamed.mohamedali@accenture.com::c34bb293-32f5-4b81-974b-dd0646678ac5" providerId="AD" clId="Web-{40ED381A-FEA1-1D2E-AB10-2CC08B0EF40D}" dt="2025-07-07T22:07:17.797" v="0"/>
        <pc:sldMkLst>
          <pc:docMk/>
          <pc:sldMk cId="341544394" sldId="2147483366"/>
        </pc:sldMkLst>
      </pc:sldChg>
      <pc:sldChg chg="del">
        <pc:chgData name="Mohamedali, Mohamed" userId="S::mohamed.mohamedali@accenture.com::c34bb293-32f5-4b81-974b-dd0646678ac5" providerId="AD" clId="Web-{40ED381A-FEA1-1D2E-AB10-2CC08B0EF40D}" dt="2025-07-07T22:07:48.829" v="1"/>
        <pc:sldMkLst>
          <pc:docMk/>
          <pc:sldMk cId="3359418646" sldId="2147483367"/>
        </pc:sldMkLst>
      </pc:sldChg>
    </pc:docChg>
  </pc:docChgLst>
  <pc:docChgLst>
    <pc:chgData name="Mohamedali, Mohamed" userId="S::mohamed.mohamedali@accenture.com::c34bb293-32f5-4b81-974b-dd0646678ac5" providerId="AD" clId="Web-{A2EB5F79-A201-1A83-CAC0-91172E1C4DED}"/>
    <pc:docChg chg="addSld delSld">
      <pc:chgData name="Mohamedali, Mohamed" userId="S::mohamed.mohamedali@accenture.com::c34bb293-32f5-4b81-974b-dd0646678ac5" providerId="AD" clId="Web-{A2EB5F79-A201-1A83-CAC0-91172E1C4DED}" dt="2025-07-09T22:02:30.271" v="1"/>
      <pc:docMkLst>
        <pc:docMk/>
      </pc:docMkLst>
      <pc:sldChg chg="del">
        <pc:chgData name="Mohamedali, Mohamed" userId="S::mohamed.mohamedali@accenture.com::c34bb293-32f5-4b81-974b-dd0646678ac5" providerId="AD" clId="Web-{A2EB5F79-A201-1A83-CAC0-91172E1C4DED}" dt="2025-07-09T22:02:30.271" v="1"/>
        <pc:sldMkLst>
          <pc:docMk/>
          <pc:sldMk cId="341544394" sldId="2147483366"/>
        </pc:sldMkLst>
      </pc:sldChg>
      <pc:sldChg chg="add">
        <pc:chgData name="Mohamedali, Mohamed" userId="S::mohamed.mohamedali@accenture.com::c34bb293-32f5-4b81-974b-dd0646678ac5" providerId="AD" clId="Web-{A2EB5F79-A201-1A83-CAC0-91172E1C4DED}" dt="2025-07-09T21:56:42.057" v="0"/>
        <pc:sldMkLst>
          <pc:docMk/>
          <pc:sldMk cId="1832262285" sldId="2147483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A77C7-4F7E-48B8-92B8-CA06ED933D2A}" type="datetimeFigureOut">
              <a:rPr lang="en-US" smtClean="0"/>
              <a:t>7/20/2025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202C1-D46D-45DF-BD14-68799FE5D146}" type="slidenum">
              <a:rPr lang="en-US" smtClean="0"/>
              <a:t>‹#›</a:t>
            </a:fld>
            <a:endParaRPr lang="en-US"/>
          </a:p>
        </p:txBody>
      </p:sp>
    </p:spTree>
    <p:extLst>
      <p:ext uri="{BB962C8B-B14F-4D97-AF65-F5344CB8AC3E}">
        <p14:creationId xmlns:p14="http://schemas.microsoft.com/office/powerpoint/2010/main" val="306329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6544-CA88-313A-F74D-5876085C62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11E2E-7C76-6D9A-F542-2A3146ECB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71B2D-8C8D-E737-6EE8-34A2EC9162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6E6707-DAC2-EB35-B389-594B65224D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A65AD-5A8D-4118-97FC-24037657BE7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722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5BD8F-CE2F-48EA-AEBA-C1121431990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708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5A82D-A0AB-372B-E2D5-E9BBB8C11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2921A-DC33-D956-8165-695A5B7A7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5DC4A-152D-93CD-AB26-E13738F5C4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8E2E97-DFE5-9638-BDB4-52FB6BF6FD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A65AD-5A8D-4118-97FC-24037657BE7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424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9290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3530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5324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Sans Display" pitchFamily="2"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300280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svg"/><Relationship Id="rId2" Type="http://schemas.openxmlformats.org/officeDocument/2006/relationships/notesSlide" Target="../notesSlides/notesSlide3.xm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svg"/><Relationship Id="rId19" Type="http://schemas.openxmlformats.org/officeDocument/2006/relationships/image" Target="../media/image20.png"/><Relationship Id="rId31" Type="http://schemas.openxmlformats.org/officeDocument/2006/relationships/image" Target="../media/image32.svg"/><Relationship Id="rId4" Type="http://schemas.openxmlformats.org/officeDocument/2006/relationships/image" Target="../media/image2.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svg"/><Relationship Id="rId30" Type="http://schemas.openxmlformats.org/officeDocument/2006/relationships/image" Target="../media/image31.png"/><Relationship Id="rId8"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B318C-4020-C81C-C665-57E1482D6755}"/>
            </a:ext>
          </a:extLst>
        </p:cNvPr>
        <p:cNvGrpSpPr/>
        <p:nvPr/>
      </p:nvGrpSpPr>
      <p:grpSpPr>
        <a:xfrm>
          <a:off x="0" y="0"/>
          <a:ext cx="0" cy="0"/>
          <a:chOff x="0" y="0"/>
          <a:chExt cx="0" cy="0"/>
        </a:xfrm>
      </p:grpSpPr>
      <p:sp>
        <p:nvSpPr>
          <p:cNvPr id="3" name="Google Shape;523;p32">
            <a:extLst>
              <a:ext uri="{FF2B5EF4-FFF2-40B4-BE49-F238E27FC236}">
                <a16:creationId xmlns:a16="http://schemas.microsoft.com/office/drawing/2014/main" id="{7FEBD6AC-51BD-77B1-F2AE-58901D077D6E}"/>
              </a:ext>
            </a:extLst>
          </p:cNvPr>
          <p:cNvSpPr/>
          <p:nvPr/>
        </p:nvSpPr>
        <p:spPr>
          <a:xfrm>
            <a:off x="8558348" y="776224"/>
            <a:ext cx="3057248" cy="848737"/>
          </a:xfrm>
          <a:prstGeom prst="roundRect">
            <a:avLst>
              <a:gd name="adj" fmla="val 9670"/>
            </a:avLst>
          </a:prstGeom>
          <a:solidFill>
            <a:srgbClr val="FFFFFF">
              <a:lumMod val="95000"/>
            </a:srgbClr>
          </a:solidFill>
          <a:ln>
            <a:noFill/>
          </a:ln>
        </p:spPr>
        <p:txBody>
          <a:bodyPr spcFirstLastPara="1" wrap="square" lIns="0" tIns="121837" rIns="0" bIns="121837"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srgbClr val="000000"/>
              </a:solidFill>
              <a:effectLst/>
              <a:uLnTx/>
              <a:uFillTx/>
              <a:latin typeface="Graphik Regular" panose="020B0503030202060203" pitchFamily="34" charset="77"/>
              <a:ea typeface="DM Sans 14pt"/>
              <a:cs typeface="DM Sans 14pt"/>
              <a:sym typeface="DM Sans"/>
            </a:endParaRPr>
          </a:p>
        </p:txBody>
      </p:sp>
      <p:cxnSp>
        <p:nvCxnSpPr>
          <p:cNvPr id="7" name="Straight Connector 6">
            <a:extLst>
              <a:ext uri="{FF2B5EF4-FFF2-40B4-BE49-F238E27FC236}">
                <a16:creationId xmlns:a16="http://schemas.microsoft.com/office/drawing/2014/main" id="{6B136F03-D014-FF49-F67E-D418C1CA4316}"/>
              </a:ext>
            </a:extLst>
          </p:cNvPr>
          <p:cNvCxnSpPr>
            <a:cxnSpLocks/>
          </p:cNvCxnSpPr>
          <p:nvPr/>
        </p:nvCxnSpPr>
        <p:spPr>
          <a:xfrm>
            <a:off x="10086972" y="776224"/>
            <a:ext cx="0" cy="848737"/>
          </a:xfrm>
          <a:prstGeom prst="line">
            <a:avLst/>
          </a:prstGeom>
          <a:noFill/>
          <a:ln w="6350" cap="flat" cmpd="sng" algn="ctr">
            <a:solidFill>
              <a:srgbClr val="E6E6DC"/>
            </a:solidFill>
            <a:prstDash val="solid"/>
            <a:miter lim="800000"/>
          </a:ln>
          <a:effectLst/>
        </p:spPr>
      </p:cxnSp>
      <p:sp>
        <p:nvSpPr>
          <p:cNvPr id="12" name="Google Shape;498;p32">
            <a:extLst>
              <a:ext uri="{FF2B5EF4-FFF2-40B4-BE49-F238E27FC236}">
                <a16:creationId xmlns:a16="http://schemas.microsoft.com/office/drawing/2014/main" id="{CA0C630E-2A31-EE13-F86F-5ACDE8398E6E}"/>
              </a:ext>
            </a:extLst>
          </p:cNvPr>
          <p:cNvSpPr/>
          <p:nvPr/>
        </p:nvSpPr>
        <p:spPr>
          <a:xfrm>
            <a:off x="700558" y="1738027"/>
            <a:ext cx="2942106" cy="2056088"/>
          </a:xfrm>
          <a:prstGeom prst="roundRect">
            <a:avLst>
              <a:gd name="adj" fmla="val 4215"/>
            </a:avLst>
          </a:prstGeom>
          <a:solidFill>
            <a:srgbClr val="DDEEF9"/>
          </a:solidFill>
          <a:ln w="9525" cap="flat" cmpd="sng">
            <a:noFill/>
            <a:prstDash val="solid"/>
            <a:round/>
            <a:headEnd type="none" w="sm" len="sm"/>
            <a:tailEnd type="none" w="sm" len="sm"/>
          </a:ln>
        </p:spPr>
        <p:txBody>
          <a:bodyPr spcFirstLastPara="1" wrap="square" lIns="182880" tIns="182880" rIns="0" bIns="0" anchor="ctr" anchorCtr="0">
            <a:noAutofit/>
          </a:bodyPr>
          <a:lstStyle/>
          <a:p>
            <a:pPr marL="0" marR="0" lvl="0" indent="0" algn="l" defTabSz="914400" rtl="0" eaLnBrk="1" fontAlgn="base" latinLnBrk="0" hangingPunct="1">
              <a:lnSpc>
                <a:spcPts val="1780"/>
              </a:lnSpc>
              <a:spcBef>
                <a:spcPct val="0"/>
              </a:spcBef>
              <a:spcAft>
                <a:spcPct val="0"/>
              </a:spcAft>
              <a:buClr>
                <a:srgbClr val="000000"/>
              </a:buClr>
              <a:buSzPts val="500"/>
              <a:buFontTx/>
              <a:buNone/>
              <a:tabLst/>
              <a:defRPr/>
            </a:pPr>
            <a:r>
              <a:rPr kumimoji="0" lang="en-US" sz="1400" b="0" i="0" u="none" strike="noStrike" kern="1200" cap="none" spc="0" normalizeH="0" baseline="0" noProof="0">
                <a:ln>
                  <a:noFill/>
                </a:ln>
                <a:solidFill>
                  <a:srgbClr val="000000"/>
                </a:solidFill>
                <a:effectLst/>
                <a:uLnTx/>
                <a:uFillTx/>
                <a:latin typeface="Segoe Sans Display" pitchFamily="2" charset="0"/>
                <a:ea typeface="DM Sans 14pt Light"/>
                <a:cs typeface="Segoe Sans Display" pitchFamily="2" charset="0"/>
                <a:sym typeface="DM Sans Light"/>
              </a:rPr>
              <a:t>Promotions and marketing operations are often generic, one-size-fits-all approach which leads to low engagement, high costs and static sales</a:t>
            </a:r>
            <a:endParaRPr kumimoji="0" lang="en-GB" sz="1400" b="0" i="0" u="none" strike="noStrike" kern="1200" cap="none" spc="0" normalizeH="0" baseline="0" noProof="0">
              <a:ln>
                <a:noFill/>
              </a:ln>
              <a:solidFill>
                <a:srgbClr val="000000"/>
              </a:solidFill>
              <a:effectLst/>
              <a:uLnTx/>
              <a:uFillTx/>
              <a:latin typeface="Segoe Sans Display" pitchFamily="2" charset="0"/>
              <a:ea typeface="DM Sans 14pt Light"/>
              <a:cs typeface="Segoe Sans Display" pitchFamily="2" charset="0"/>
              <a:sym typeface="DM Sans Light"/>
            </a:endParaRPr>
          </a:p>
        </p:txBody>
      </p:sp>
      <p:sp>
        <p:nvSpPr>
          <p:cNvPr id="14" name="Google Shape;523;p32">
            <a:extLst>
              <a:ext uri="{FF2B5EF4-FFF2-40B4-BE49-F238E27FC236}">
                <a16:creationId xmlns:a16="http://schemas.microsoft.com/office/drawing/2014/main" id="{3E542586-61BA-A10B-5513-4CD25EB3AC23}"/>
              </a:ext>
            </a:extLst>
          </p:cNvPr>
          <p:cNvSpPr/>
          <p:nvPr/>
        </p:nvSpPr>
        <p:spPr>
          <a:xfrm>
            <a:off x="883240" y="1823590"/>
            <a:ext cx="574433" cy="242052"/>
          </a:xfrm>
          <a:prstGeom prst="roundRect">
            <a:avLst>
              <a:gd name="adj" fmla="val 50000"/>
            </a:avLst>
          </a:prstGeom>
          <a:solidFill>
            <a:srgbClr val="0078D4"/>
          </a:solidFill>
          <a:ln>
            <a:noFill/>
          </a:ln>
        </p:spPr>
        <p:txBody>
          <a:bodyPr spcFirstLastPara="1" wrap="square" lIns="0" tIns="121837" rIns="0" bIns="121837"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a:ln>
                  <a:noFill/>
                </a:ln>
                <a:solidFill>
                  <a:prstClr val="white"/>
                </a:solidFill>
                <a:effectLst/>
                <a:uLnTx/>
                <a:uFillTx/>
                <a:latin typeface="Segoe Sans Display" pitchFamily="2" charset="0"/>
                <a:ea typeface="DM Sans 14pt"/>
                <a:cs typeface="Segoe Sans Display" pitchFamily="2" charset="0"/>
                <a:sym typeface="DM Sans"/>
              </a:rPr>
              <a:t>From</a:t>
            </a:r>
          </a:p>
        </p:txBody>
      </p:sp>
      <p:sp>
        <p:nvSpPr>
          <p:cNvPr id="15" name="Google Shape;498;p32">
            <a:extLst>
              <a:ext uri="{FF2B5EF4-FFF2-40B4-BE49-F238E27FC236}">
                <a16:creationId xmlns:a16="http://schemas.microsoft.com/office/drawing/2014/main" id="{75943DA7-1FBB-AF55-E46B-FE11CDD41C2A}"/>
              </a:ext>
            </a:extLst>
          </p:cNvPr>
          <p:cNvSpPr/>
          <p:nvPr/>
        </p:nvSpPr>
        <p:spPr>
          <a:xfrm>
            <a:off x="3754550" y="1738027"/>
            <a:ext cx="2243664" cy="4802915"/>
          </a:xfrm>
          <a:prstGeom prst="roundRect">
            <a:avLst>
              <a:gd name="adj" fmla="val 3353"/>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pitchFamily="2" charset="0"/>
                <a:ea typeface="DM Sans 14pt SemiBold"/>
                <a:cs typeface="Segoe Sans Display" pitchFamily="2" charset="0"/>
                <a:sym typeface="DM Sans Light"/>
              </a:rPr>
              <a:t>Current Workflow Challenges</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GB" sz="100" b="0" i="0" u="none" strike="noStrike" kern="1200" cap="none" spc="0" normalizeH="0" baseline="0" noProof="0">
              <a:ln>
                <a:noFill/>
              </a:ln>
              <a:solidFill>
                <a:srgbClr val="000000"/>
              </a:solidFill>
              <a:effectLst/>
              <a:uLnTx/>
              <a:uFillTx/>
              <a:latin typeface="Segoe Sans Display" pitchFamily="2" charset="0"/>
              <a:ea typeface="DM Sans 14pt Light"/>
              <a:cs typeface="Segoe Sans Display" pitchFamily="2" charset="0"/>
              <a:sym typeface="DM Sans Light"/>
            </a:endParaRP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rPr>
              <a:t>Broad campaign strategy misses high-value segments</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Sans Display" pitchFamily="2" charset="0"/>
                <a:ea typeface="DM Sans 14pt Light"/>
                <a:cs typeface="Segoe Sans Display" pitchFamily="2" charset="0"/>
                <a:sym typeface="DM Sans Light"/>
              </a:rPr>
              <a:t>Limited use of behavioral or preference signals in targeting</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Sans Display" pitchFamily="2" charset="0"/>
                <a:ea typeface="DM Sans 14pt Light"/>
                <a:cs typeface="Segoe Sans Display" pitchFamily="2" charset="0"/>
                <a:sym typeface="DM Sans Light"/>
              </a:rPr>
              <a:t>High promotional spend with low ROI due to irrelevant offers</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sym typeface="DM Sans Light"/>
              </a:rPr>
              <a:t>Manual segmentation and targeting is inefficient and </a:t>
            </a:r>
            <a:r>
              <a:rPr kumimoji="0" lang="en-US" sz="105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rPr>
              <a:t>takes lot of time</a:t>
            </a:r>
            <a:endParaRPr kumimoji="0" lang="en-US" sz="105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sym typeface="DM Sans Light"/>
            </a:endParaRP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sym typeface="DM Sans Light"/>
              </a:rPr>
              <a:t>Difficult to measure the effectiveness of individual promotions</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sym typeface="DM Sans Light"/>
              </a:rPr>
              <a:t>Missed opportunities for cross-sell or upsell based on customer behavior</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sym typeface="DM Sans Light"/>
              </a:rPr>
              <a:t>Increases churn due to lack of relevant engagement</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91F2C"/>
                </a:solidFill>
                <a:effectLst/>
                <a:uLnTx/>
                <a:uFillTx/>
                <a:latin typeface="Segoe Sans Display"/>
                <a:ea typeface="+mn-ea"/>
                <a:cs typeface="+mn-cs"/>
              </a:rPr>
              <a:t>Difficult to A/B test offer variations and measure impact accurately</a:t>
            </a:r>
            <a:endParaRPr kumimoji="0" lang="en-DE" sz="105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sym typeface="Inter"/>
            </a:endParaRPr>
          </a:p>
        </p:txBody>
      </p:sp>
      <p:sp>
        <p:nvSpPr>
          <p:cNvPr id="17" name="Google Shape;498;p32">
            <a:extLst>
              <a:ext uri="{FF2B5EF4-FFF2-40B4-BE49-F238E27FC236}">
                <a16:creationId xmlns:a16="http://schemas.microsoft.com/office/drawing/2014/main" id="{06516546-C30C-B678-97FE-C42241BE0653}"/>
              </a:ext>
            </a:extLst>
          </p:cNvPr>
          <p:cNvSpPr/>
          <p:nvPr/>
        </p:nvSpPr>
        <p:spPr>
          <a:xfrm>
            <a:off x="6108367" y="1738027"/>
            <a:ext cx="2339831" cy="4805115"/>
          </a:xfrm>
          <a:prstGeom prst="roundRect">
            <a:avLst>
              <a:gd name="adj" fmla="val 4215"/>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sym typeface="DM Sans Light"/>
              </a:rPr>
              <a:t>Key Features</a:t>
            </a:r>
          </a:p>
        </p:txBody>
      </p:sp>
      <p:sp>
        <p:nvSpPr>
          <p:cNvPr id="18" name="Google Shape;523;p32">
            <a:extLst>
              <a:ext uri="{FF2B5EF4-FFF2-40B4-BE49-F238E27FC236}">
                <a16:creationId xmlns:a16="http://schemas.microsoft.com/office/drawing/2014/main" id="{6602DF34-09BC-02F3-CAE1-0CB7B2ACB46B}"/>
              </a:ext>
            </a:extLst>
          </p:cNvPr>
          <p:cNvSpPr/>
          <p:nvPr/>
        </p:nvSpPr>
        <p:spPr>
          <a:xfrm>
            <a:off x="6248885" y="2233080"/>
            <a:ext cx="2066440" cy="742350"/>
          </a:xfrm>
          <a:prstGeom prst="roundRect">
            <a:avLst>
              <a:gd name="adj" fmla="val 9670"/>
            </a:avLst>
          </a:prstGeom>
          <a:solidFill>
            <a:srgbClr val="FFFFFF">
              <a:lumMod val="85000"/>
              <a:alpha val="20000"/>
            </a:srgbClr>
          </a:solidFill>
          <a:ln>
            <a:noFill/>
          </a:ln>
        </p:spPr>
        <p:txBody>
          <a:bodyPr spcFirstLastPara="1" wrap="square" lIns="72000" tIns="144000" rIns="72000" bIns="144000" anchor="ctr" anchorCtr="0">
            <a:noAutofit/>
          </a:bodyPr>
          <a:lstStyle/>
          <a:p>
            <a:pPr marL="0" marR="0" lvl="0" indent="0" algn="ctr" defTabSz="914400" rtl="0" eaLnBrk="1" fontAlgn="base" latinLnBrk="0" hangingPunct="1">
              <a:lnSpc>
                <a:spcPts val="118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Sans Display" pitchFamily="2" charset="0"/>
                <a:ea typeface="DM Sans 14pt"/>
                <a:cs typeface="Segoe Sans Display" pitchFamily="2" charset="0"/>
                <a:sym typeface="DM Sans"/>
              </a:rPr>
              <a:t> Ingest customer behavioral, demographic, and purchase data from CRM</a:t>
            </a:r>
            <a:endParaRPr kumimoji="0" lang="en-GB" sz="900" b="0" i="0" u="none" strike="noStrike" kern="0" cap="none" spc="0" normalizeH="0" baseline="0" noProof="0">
              <a:ln>
                <a:noFill/>
              </a:ln>
              <a:solidFill>
                <a:srgbClr val="000000"/>
              </a:solidFill>
              <a:effectLst/>
              <a:uLnTx/>
              <a:uFillTx/>
              <a:latin typeface="Segoe Sans Display" pitchFamily="2" charset="0"/>
              <a:ea typeface="DM Sans 14pt"/>
              <a:cs typeface="Segoe Sans Display" pitchFamily="2" charset="0"/>
              <a:sym typeface="DM Sans"/>
            </a:endParaRPr>
          </a:p>
        </p:txBody>
      </p:sp>
      <p:sp>
        <p:nvSpPr>
          <p:cNvPr id="19" name="Google Shape;523;p32">
            <a:extLst>
              <a:ext uri="{FF2B5EF4-FFF2-40B4-BE49-F238E27FC236}">
                <a16:creationId xmlns:a16="http://schemas.microsoft.com/office/drawing/2014/main" id="{9AFEB589-DA71-6495-9BCB-249DEDF5B0B8}"/>
              </a:ext>
            </a:extLst>
          </p:cNvPr>
          <p:cNvSpPr/>
          <p:nvPr/>
        </p:nvSpPr>
        <p:spPr>
          <a:xfrm>
            <a:off x="6215591" y="4749397"/>
            <a:ext cx="2099734" cy="786384"/>
          </a:xfrm>
          <a:prstGeom prst="roundRect">
            <a:avLst>
              <a:gd name="adj" fmla="val 9670"/>
            </a:avLst>
          </a:prstGeom>
          <a:solidFill>
            <a:srgbClr val="FFFFFF">
              <a:lumMod val="85000"/>
              <a:alpha val="20000"/>
            </a:srgbClr>
          </a:solidFill>
          <a:ln>
            <a:noFill/>
          </a:ln>
        </p:spPr>
        <p:txBody>
          <a:bodyPr spcFirstLastPara="1" wrap="square" lIns="72000" tIns="144000" rIns="72000" bIns="144000" anchor="ctr" anchorCtr="0">
            <a:noAutofit/>
          </a:bodyPr>
          <a:lstStyle/>
          <a:p>
            <a:pPr marL="0" marR="0" lvl="0" indent="0" algn="ctr" defTabSz="914400" rtl="0" eaLnBrk="1" fontAlgn="base" latinLnBrk="0" hangingPunct="1">
              <a:lnSpc>
                <a:spcPts val="118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Sans Display" pitchFamily="2" charset="0"/>
                <a:ea typeface="DM Sans 14pt"/>
                <a:cs typeface="Segoe Sans Display" pitchFamily="2" charset="0"/>
                <a:sym typeface="DM Sans"/>
              </a:rPr>
              <a:t>Create tailored email messages/SMS, customized to the recipient’s needs</a:t>
            </a:r>
          </a:p>
        </p:txBody>
      </p:sp>
      <p:sp>
        <p:nvSpPr>
          <p:cNvPr id="20" name="Google Shape;523;p32">
            <a:extLst>
              <a:ext uri="{FF2B5EF4-FFF2-40B4-BE49-F238E27FC236}">
                <a16:creationId xmlns:a16="http://schemas.microsoft.com/office/drawing/2014/main" id="{C3FCC999-B853-AD65-3CD8-AA8A6A267455}"/>
              </a:ext>
            </a:extLst>
          </p:cNvPr>
          <p:cNvSpPr/>
          <p:nvPr/>
        </p:nvSpPr>
        <p:spPr>
          <a:xfrm>
            <a:off x="6164502" y="3872428"/>
            <a:ext cx="2099734" cy="786384"/>
          </a:xfrm>
          <a:prstGeom prst="roundRect">
            <a:avLst>
              <a:gd name="adj" fmla="val 9670"/>
            </a:avLst>
          </a:prstGeom>
          <a:solidFill>
            <a:srgbClr val="FFFFFF">
              <a:lumMod val="85000"/>
              <a:alpha val="20000"/>
            </a:srgbClr>
          </a:solidFill>
          <a:ln>
            <a:noFill/>
          </a:ln>
        </p:spPr>
        <p:txBody>
          <a:bodyPr spcFirstLastPara="1" wrap="square" lIns="72000" tIns="144000" rIns="72000" bIns="144000" anchor="ctr" anchorCtr="0">
            <a:noAutofit/>
          </a:bodyPr>
          <a:lstStyle/>
          <a:p>
            <a:pPr marL="0" marR="0" lvl="0" indent="0" algn="ctr" defTabSz="914400" rtl="0" eaLnBrk="1" fontAlgn="base" latinLnBrk="0" hangingPunct="1">
              <a:lnSpc>
                <a:spcPts val="118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Sans Display" pitchFamily="2" charset="0"/>
                <a:ea typeface="+mn-ea"/>
                <a:cs typeface="Segoe Sans Display" pitchFamily="2" charset="0"/>
                <a:sym typeface="DM Sans"/>
              </a:rPr>
              <a:t>S</a:t>
            </a:r>
            <a:r>
              <a:rPr kumimoji="0" lang="en-US" sz="900" b="0" i="0" u="none" strike="noStrike" kern="0" cap="none" spc="0" normalizeH="0" baseline="0" noProof="0" err="1">
                <a:ln>
                  <a:noFill/>
                </a:ln>
                <a:solidFill>
                  <a:srgbClr val="000000"/>
                </a:solidFill>
                <a:effectLst/>
                <a:uLnTx/>
                <a:uFillTx/>
                <a:latin typeface="Segoe Sans Display" pitchFamily="2" charset="0"/>
                <a:ea typeface="+mn-ea"/>
                <a:cs typeface="Segoe Sans Display" pitchFamily="2" charset="0"/>
                <a:sym typeface="DM Sans"/>
              </a:rPr>
              <a:t>egment</a:t>
            </a:r>
            <a:r>
              <a:rPr kumimoji="0" lang="en-US" sz="900" b="0" i="0" u="none" strike="noStrike" kern="0" cap="none" spc="0" normalizeH="0" baseline="0" noProof="0">
                <a:ln>
                  <a:noFill/>
                </a:ln>
                <a:solidFill>
                  <a:srgbClr val="000000"/>
                </a:solidFill>
                <a:effectLst/>
                <a:uLnTx/>
                <a:uFillTx/>
                <a:latin typeface="Segoe Sans Display" pitchFamily="2" charset="0"/>
                <a:ea typeface="+mn-ea"/>
                <a:cs typeface="Segoe Sans Display" pitchFamily="2" charset="0"/>
                <a:sym typeface="DM Sans"/>
              </a:rPr>
              <a:t> customers based on their engagement preferences</a:t>
            </a:r>
            <a:endParaRPr kumimoji="0" lang="en-GB" sz="900" b="0" i="0" u="none" strike="noStrike" kern="0" cap="none" spc="0" normalizeH="0" baseline="0" noProof="0">
              <a:ln>
                <a:noFill/>
              </a:ln>
              <a:solidFill>
                <a:srgbClr val="000000"/>
              </a:solidFill>
              <a:effectLst/>
              <a:uLnTx/>
              <a:uFillTx/>
              <a:latin typeface="Segoe Sans Display" pitchFamily="2" charset="0"/>
              <a:ea typeface="+mn-ea"/>
              <a:cs typeface="Segoe Sans Display" pitchFamily="2" charset="0"/>
              <a:sym typeface="DM Sans"/>
            </a:endParaRPr>
          </a:p>
        </p:txBody>
      </p:sp>
      <p:sp>
        <p:nvSpPr>
          <p:cNvPr id="33" name="Google Shape;519;p32">
            <a:extLst>
              <a:ext uri="{FF2B5EF4-FFF2-40B4-BE49-F238E27FC236}">
                <a16:creationId xmlns:a16="http://schemas.microsoft.com/office/drawing/2014/main" id="{05F09F57-B3B1-09F4-78F1-ACB461143DB6}"/>
              </a:ext>
            </a:extLst>
          </p:cNvPr>
          <p:cNvSpPr txBox="1"/>
          <p:nvPr/>
        </p:nvSpPr>
        <p:spPr>
          <a:xfrm>
            <a:off x="774440" y="4615424"/>
            <a:ext cx="2858865" cy="1925518"/>
          </a:xfrm>
          <a:prstGeom prst="rect">
            <a:avLst/>
          </a:prstGeom>
          <a:noFill/>
          <a:ln>
            <a:noFill/>
          </a:ln>
        </p:spPr>
        <p:txBody>
          <a:bodyPr spcFirstLastPara="1" wrap="square" lIns="121803" tIns="60868" rIns="121803" bIns="60868" anchor="t" anchorCtr="0">
            <a:noAutofit/>
          </a:bodyPr>
          <a:lstStyle/>
          <a:p>
            <a:pPr marL="0" marR="0" lvl="0" indent="0" algn="l" defTabSz="914400" rtl="0" eaLnBrk="1" fontAlgn="base" latinLnBrk="0" hangingPunct="1">
              <a:lnSpc>
                <a:spcPct val="100000"/>
              </a:lnSpc>
              <a:spcBef>
                <a:spcPct val="0"/>
              </a:spcBef>
              <a:spcAft>
                <a:spcPct val="0"/>
              </a:spcAft>
              <a:buClr>
                <a:srgbClr val="000000"/>
              </a:buClr>
              <a:buSzPts val="500"/>
              <a:buFontTx/>
              <a:buNone/>
              <a:tabLst/>
              <a:defRPr/>
            </a:pPr>
            <a:r>
              <a:rPr kumimoji="0" lang="en-US" sz="1400" b="0" i="0" u="none" strike="noStrike" kern="1200" cap="none" spc="0" normalizeH="0" baseline="0" noProof="0">
                <a:ln>
                  <a:noFill/>
                </a:ln>
                <a:solidFill>
                  <a:srgbClr val="FFFFFF"/>
                </a:solidFill>
                <a:effectLst/>
                <a:uLnTx/>
                <a:uFillTx/>
                <a:latin typeface="Segoe UI Variable Display" pitchFamily="2" charset="0"/>
                <a:ea typeface="DM Sans 14pt Light"/>
                <a:cs typeface="Segoe UI Variable Display" pitchFamily="2" charset="0"/>
                <a:sym typeface="DM Sans Light"/>
              </a:rPr>
              <a:t>AI Agent drives real-time intent identification, intelligent routing, and hyper-personalized recommendations </a:t>
            </a:r>
            <a:endParaRPr kumimoji="0" lang="en-GB" sz="1400" b="0" i="0" u="none" strike="noStrike" kern="1200" cap="none" spc="0" normalizeH="0" baseline="0" noProof="0">
              <a:ln>
                <a:noFill/>
              </a:ln>
              <a:solidFill>
                <a:srgbClr val="FFFFFF"/>
              </a:solidFill>
              <a:effectLst/>
              <a:uLnTx/>
              <a:uFillTx/>
              <a:latin typeface="Segoe UI Variable Display" pitchFamily="2" charset="0"/>
              <a:ea typeface="DM Sans 14pt Light"/>
              <a:cs typeface="Segoe UI Variable Display" pitchFamily="2" charset="0"/>
              <a:sym typeface="DM Sans Light"/>
            </a:endParaRPr>
          </a:p>
        </p:txBody>
      </p:sp>
      <p:cxnSp>
        <p:nvCxnSpPr>
          <p:cNvPr id="34" name="Straight Connector 33">
            <a:extLst>
              <a:ext uri="{FF2B5EF4-FFF2-40B4-BE49-F238E27FC236}">
                <a16:creationId xmlns:a16="http://schemas.microsoft.com/office/drawing/2014/main" id="{CF6DF943-1258-999A-3B77-238FD0F4B769}"/>
              </a:ext>
            </a:extLst>
          </p:cNvPr>
          <p:cNvCxnSpPr>
            <a:cxnSpLocks/>
          </p:cNvCxnSpPr>
          <p:nvPr/>
        </p:nvCxnSpPr>
        <p:spPr>
          <a:xfrm>
            <a:off x="2180838" y="3794114"/>
            <a:ext cx="0" cy="156629"/>
          </a:xfrm>
          <a:prstGeom prst="line">
            <a:avLst/>
          </a:prstGeom>
          <a:noFill/>
          <a:ln w="12700" cap="flat" cmpd="sng" algn="ctr">
            <a:solidFill>
              <a:srgbClr val="0078D4"/>
            </a:solidFill>
            <a:prstDash val="solid"/>
            <a:miter lim="800000"/>
          </a:ln>
          <a:effectLst/>
        </p:spPr>
      </p:cxnSp>
      <p:sp>
        <p:nvSpPr>
          <p:cNvPr id="10" name="TextBox 9">
            <a:extLst>
              <a:ext uri="{FF2B5EF4-FFF2-40B4-BE49-F238E27FC236}">
                <a16:creationId xmlns:a16="http://schemas.microsoft.com/office/drawing/2014/main" id="{7BABDBF6-7F13-883E-E2AC-49E0448A2934}"/>
              </a:ext>
            </a:extLst>
          </p:cNvPr>
          <p:cNvSpPr txBox="1"/>
          <p:nvPr/>
        </p:nvSpPr>
        <p:spPr>
          <a:xfrm>
            <a:off x="11007097" y="5747180"/>
            <a:ext cx="0" cy="0"/>
          </a:xfrm>
          <a:prstGeom prst="rect">
            <a:avLst/>
          </a:prstGeom>
          <a:noFill/>
        </p:spPr>
        <p:txBody>
          <a:bodyPr wrap="none" lIns="0" tIns="0" rIns="0" bIns="0" rtlCol="0">
            <a:noAutofit/>
          </a:bodyPr>
          <a:lstStyle/>
          <a:p>
            <a:pPr marL="0" marR="0" lvl="0" indent="0" algn="l" defTabSz="228600" rtl="0" eaLnBrk="1" fontAlgn="base" latinLnBrk="0" hangingPunct="1">
              <a:lnSpc>
                <a:spcPct val="100000"/>
              </a:lnSpc>
              <a:spcBef>
                <a:spcPct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 name="Google Shape;498;p32">
            <a:extLst>
              <a:ext uri="{FF2B5EF4-FFF2-40B4-BE49-F238E27FC236}">
                <a16:creationId xmlns:a16="http://schemas.microsoft.com/office/drawing/2014/main" id="{F3D4E395-D2AC-9019-40B6-86F669CFA2CB}"/>
              </a:ext>
            </a:extLst>
          </p:cNvPr>
          <p:cNvSpPr/>
          <p:nvPr/>
        </p:nvSpPr>
        <p:spPr>
          <a:xfrm>
            <a:off x="8558347" y="4294928"/>
            <a:ext cx="3057247" cy="2246014"/>
          </a:xfrm>
          <a:prstGeom prst="roundRect">
            <a:avLst>
              <a:gd name="adj" fmla="val 4215"/>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sym typeface="DM Sans Light"/>
              </a:rPr>
              <a:t>Key User(s)</a:t>
            </a:r>
          </a:p>
        </p:txBody>
      </p:sp>
      <p:sp>
        <p:nvSpPr>
          <p:cNvPr id="22" name="Google Shape;498;p32">
            <a:extLst>
              <a:ext uri="{FF2B5EF4-FFF2-40B4-BE49-F238E27FC236}">
                <a16:creationId xmlns:a16="http://schemas.microsoft.com/office/drawing/2014/main" id="{8B1162D0-F610-5289-36FA-3D33395CB29F}"/>
              </a:ext>
            </a:extLst>
          </p:cNvPr>
          <p:cNvSpPr/>
          <p:nvPr/>
        </p:nvSpPr>
        <p:spPr>
          <a:xfrm>
            <a:off x="8558349" y="1740227"/>
            <a:ext cx="3057246" cy="2469658"/>
          </a:xfrm>
          <a:prstGeom prst="roundRect">
            <a:avLst>
              <a:gd name="adj" fmla="val 2947"/>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sym typeface="DM Sans Light"/>
              </a:rPr>
              <a:t>Business Impact</a:t>
            </a:r>
          </a:p>
        </p:txBody>
      </p:sp>
      <p:sp>
        <p:nvSpPr>
          <p:cNvPr id="4" name="Google Shape;506;p32">
            <a:extLst>
              <a:ext uri="{FF2B5EF4-FFF2-40B4-BE49-F238E27FC236}">
                <a16:creationId xmlns:a16="http://schemas.microsoft.com/office/drawing/2014/main" id="{7175C661-0621-E8F7-47F5-F0CBB0E68890}"/>
              </a:ext>
            </a:extLst>
          </p:cNvPr>
          <p:cNvSpPr/>
          <p:nvPr/>
        </p:nvSpPr>
        <p:spPr>
          <a:xfrm>
            <a:off x="8982034" y="835703"/>
            <a:ext cx="736840" cy="185365"/>
          </a:xfrm>
          <a:prstGeom prst="roundRect">
            <a:avLst>
              <a:gd name="adj" fmla="val 7496"/>
            </a:avLst>
          </a:prstGeom>
          <a:noFill/>
          <a:ln>
            <a:noFill/>
          </a:ln>
        </p:spPr>
        <p:txBody>
          <a:bodyPr spcFirstLastPara="1" wrap="square" lIns="0" tIns="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Segoe Sans Display" pitchFamily="2" charset="0"/>
                <a:ea typeface="DM Sans 14pt ExtraLight"/>
                <a:cs typeface="Segoe Sans Display" pitchFamily="2" charset="0"/>
                <a:sym typeface="DM Sans ExtraLight"/>
              </a:rPr>
              <a:t>Subfunction</a:t>
            </a:r>
          </a:p>
        </p:txBody>
      </p:sp>
      <p:sp>
        <p:nvSpPr>
          <p:cNvPr id="44" name="Google Shape;506;p32">
            <a:extLst>
              <a:ext uri="{FF2B5EF4-FFF2-40B4-BE49-F238E27FC236}">
                <a16:creationId xmlns:a16="http://schemas.microsoft.com/office/drawing/2014/main" id="{41965C58-D483-30C7-E4C6-5F2D9F07DD9F}"/>
              </a:ext>
            </a:extLst>
          </p:cNvPr>
          <p:cNvSpPr/>
          <p:nvPr/>
        </p:nvSpPr>
        <p:spPr>
          <a:xfrm>
            <a:off x="8955020" y="1363183"/>
            <a:ext cx="1021798" cy="146921"/>
          </a:xfrm>
          <a:prstGeom prst="roundRect">
            <a:avLst>
              <a:gd name="adj" fmla="val 7496"/>
            </a:avLst>
          </a:prstGeom>
          <a:noFill/>
          <a:ln>
            <a:noFill/>
          </a:ln>
        </p:spPr>
        <p:txBody>
          <a:bodyPr spcFirstLastPara="1" wrap="square" lIns="0" tIns="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a:ln>
                  <a:noFill/>
                </a:ln>
                <a:solidFill>
                  <a:srgbClr val="0078D4"/>
                </a:solidFill>
                <a:effectLst/>
                <a:uLnTx/>
                <a:uFillTx/>
                <a:latin typeface="Segoe Sans Display" pitchFamily="2" charset="0"/>
                <a:ea typeface="DM Sans 14pt ExtraLight"/>
                <a:cs typeface="Segoe Sans Display" pitchFamily="2" charset="0"/>
                <a:sym typeface="DM Sans ExtraLight"/>
              </a:rPr>
              <a:t>Customer Marketing &amp; Data Monetization</a:t>
            </a:r>
          </a:p>
        </p:txBody>
      </p:sp>
      <p:grpSp>
        <p:nvGrpSpPr>
          <p:cNvPr id="66" name="Google Shape;2181;p75">
            <a:extLst>
              <a:ext uri="{FF2B5EF4-FFF2-40B4-BE49-F238E27FC236}">
                <a16:creationId xmlns:a16="http://schemas.microsoft.com/office/drawing/2014/main" id="{D45A0639-8CCE-D000-2BF2-3AE303A5D783}"/>
              </a:ext>
            </a:extLst>
          </p:cNvPr>
          <p:cNvGrpSpPr/>
          <p:nvPr/>
        </p:nvGrpSpPr>
        <p:grpSpPr>
          <a:xfrm>
            <a:off x="9247193" y="1055887"/>
            <a:ext cx="206522" cy="260407"/>
            <a:chOff x="2436" y="1723"/>
            <a:chExt cx="355" cy="426"/>
          </a:xfrm>
          <a:solidFill>
            <a:srgbClr val="0078D4"/>
          </a:solidFill>
        </p:grpSpPr>
        <p:sp>
          <p:nvSpPr>
            <p:cNvPr id="67" name="Google Shape;2182;p75">
              <a:extLst>
                <a:ext uri="{FF2B5EF4-FFF2-40B4-BE49-F238E27FC236}">
                  <a16:creationId xmlns:a16="http://schemas.microsoft.com/office/drawing/2014/main" id="{258BF258-3619-F505-8575-EE2D5D8D2756}"/>
                </a:ext>
              </a:extLst>
            </p:cNvPr>
            <p:cNvSpPr/>
            <p:nvPr/>
          </p:nvSpPr>
          <p:spPr>
            <a:xfrm>
              <a:off x="2436" y="1777"/>
              <a:ext cx="355" cy="372"/>
            </a:xfrm>
            <a:custGeom>
              <a:avLst/>
              <a:gdLst/>
              <a:ahLst/>
              <a:cxnLst/>
              <a:rect l="l" t="t" r="r" b="b"/>
              <a:pathLst>
                <a:path w="240" h="252" extrusionOk="0">
                  <a:moveTo>
                    <a:pt x="234" y="252"/>
                  </a:moveTo>
                  <a:cubicBezTo>
                    <a:pt x="6" y="252"/>
                    <a:pt x="6" y="252"/>
                    <a:pt x="6" y="252"/>
                  </a:cubicBezTo>
                  <a:cubicBezTo>
                    <a:pt x="3" y="252"/>
                    <a:pt x="0" y="250"/>
                    <a:pt x="0" y="246"/>
                  </a:cubicBezTo>
                  <a:cubicBezTo>
                    <a:pt x="0" y="6"/>
                    <a:pt x="0" y="6"/>
                    <a:pt x="0" y="6"/>
                  </a:cubicBezTo>
                  <a:cubicBezTo>
                    <a:pt x="0" y="3"/>
                    <a:pt x="3" y="0"/>
                    <a:pt x="6" y="0"/>
                  </a:cubicBezTo>
                  <a:cubicBezTo>
                    <a:pt x="72" y="0"/>
                    <a:pt x="72" y="0"/>
                    <a:pt x="72" y="0"/>
                  </a:cubicBezTo>
                  <a:cubicBezTo>
                    <a:pt x="75" y="0"/>
                    <a:pt x="78" y="3"/>
                    <a:pt x="78" y="6"/>
                  </a:cubicBezTo>
                  <a:cubicBezTo>
                    <a:pt x="78" y="10"/>
                    <a:pt x="75" y="12"/>
                    <a:pt x="72" y="12"/>
                  </a:cubicBezTo>
                  <a:cubicBezTo>
                    <a:pt x="12" y="12"/>
                    <a:pt x="12" y="12"/>
                    <a:pt x="12" y="12"/>
                  </a:cubicBezTo>
                  <a:cubicBezTo>
                    <a:pt x="12" y="240"/>
                    <a:pt x="12" y="240"/>
                    <a:pt x="12" y="240"/>
                  </a:cubicBezTo>
                  <a:cubicBezTo>
                    <a:pt x="228" y="240"/>
                    <a:pt x="228" y="240"/>
                    <a:pt x="228" y="240"/>
                  </a:cubicBezTo>
                  <a:cubicBezTo>
                    <a:pt x="228" y="12"/>
                    <a:pt x="228" y="12"/>
                    <a:pt x="228" y="12"/>
                  </a:cubicBezTo>
                  <a:cubicBezTo>
                    <a:pt x="168" y="12"/>
                    <a:pt x="168" y="12"/>
                    <a:pt x="168" y="12"/>
                  </a:cubicBezTo>
                  <a:cubicBezTo>
                    <a:pt x="165" y="12"/>
                    <a:pt x="162" y="10"/>
                    <a:pt x="162" y="6"/>
                  </a:cubicBezTo>
                  <a:cubicBezTo>
                    <a:pt x="162" y="3"/>
                    <a:pt x="165" y="0"/>
                    <a:pt x="168" y="0"/>
                  </a:cubicBezTo>
                  <a:cubicBezTo>
                    <a:pt x="234" y="0"/>
                    <a:pt x="234" y="0"/>
                    <a:pt x="234" y="0"/>
                  </a:cubicBezTo>
                  <a:cubicBezTo>
                    <a:pt x="237" y="0"/>
                    <a:pt x="240" y="3"/>
                    <a:pt x="240" y="6"/>
                  </a:cubicBezTo>
                  <a:cubicBezTo>
                    <a:pt x="240" y="246"/>
                    <a:pt x="240" y="246"/>
                    <a:pt x="240" y="246"/>
                  </a:cubicBezTo>
                  <a:cubicBezTo>
                    <a:pt x="240" y="250"/>
                    <a:pt x="237" y="252"/>
                    <a:pt x="234" y="252"/>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68" name="Google Shape;2183;p75">
              <a:extLst>
                <a:ext uri="{FF2B5EF4-FFF2-40B4-BE49-F238E27FC236}">
                  <a16:creationId xmlns:a16="http://schemas.microsoft.com/office/drawing/2014/main" id="{3DC89AEE-7C31-3BD6-5FD7-042C77789051}"/>
                </a:ext>
              </a:extLst>
            </p:cNvPr>
            <p:cNvSpPr/>
            <p:nvPr/>
          </p:nvSpPr>
          <p:spPr>
            <a:xfrm>
              <a:off x="2534" y="1723"/>
              <a:ext cx="159" cy="125"/>
            </a:xfrm>
            <a:custGeom>
              <a:avLst/>
              <a:gdLst/>
              <a:ahLst/>
              <a:cxnLst/>
              <a:rect l="l" t="t" r="r" b="b"/>
              <a:pathLst>
                <a:path w="108" h="84" extrusionOk="0">
                  <a:moveTo>
                    <a:pt x="102" y="84"/>
                  </a:moveTo>
                  <a:cubicBezTo>
                    <a:pt x="6" y="84"/>
                    <a:pt x="6" y="84"/>
                    <a:pt x="6" y="84"/>
                  </a:cubicBezTo>
                  <a:cubicBezTo>
                    <a:pt x="3" y="84"/>
                    <a:pt x="0" y="82"/>
                    <a:pt x="0" y="78"/>
                  </a:cubicBezTo>
                  <a:cubicBezTo>
                    <a:pt x="0" y="30"/>
                    <a:pt x="0" y="30"/>
                    <a:pt x="0" y="30"/>
                  </a:cubicBezTo>
                  <a:cubicBezTo>
                    <a:pt x="0" y="27"/>
                    <a:pt x="3" y="24"/>
                    <a:pt x="6" y="24"/>
                  </a:cubicBezTo>
                  <a:cubicBezTo>
                    <a:pt x="25" y="24"/>
                    <a:pt x="25" y="24"/>
                    <a:pt x="25" y="24"/>
                  </a:cubicBezTo>
                  <a:cubicBezTo>
                    <a:pt x="27" y="11"/>
                    <a:pt x="40" y="0"/>
                    <a:pt x="54" y="0"/>
                  </a:cubicBezTo>
                  <a:cubicBezTo>
                    <a:pt x="69" y="0"/>
                    <a:pt x="81" y="11"/>
                    <a:pt x="83" y="24"/>
                  </a:cubicBezTo>
                  <a:cubicBezTo>
                    <a:pt x="102" y="24"/>
                    <a:pt x="102" y="24"/>
                    <a:pt x="102" y="24"/>
                  </a:cubicBezTo>
                  <a:cubicBezTo>
                    <a:pt x="105" y="24"/>
                    <a:pt x="108" y="27"/>
                    <a:pt x="108" y="30"/>
                  </a:cubicBezTo>
                  <a:cubicBezTo>
                    <a:pt x="108" y="78"/>
                    <a:pt x="108" y="78"/>
                    <a:pt x="108" y="78"/>
                  </a:cubicBezTo>
                  <a:cubicBezTo>
                    <a:pt x="108" y="82"/>
                    <a:pt x="105" y="84"/>
                    <a:pt x="102" y="84"/>
                  </a:cubicBezTo>
                  <a:close/>
                  <a:moveTo>
                    <a:pt x="12" y="72"/>
                  </a:moveTo>
                  <a:cubicBezTo>
                    <a:pt x="96" y="72"/>
                    <a:pt x="96" y="72"/>
                    <a:pt x="96" y="72"/>
                  </a:cubicBezTo>
                  <a:cubicBezTo>
                    <a:pt x="96" y="36"/>
                    <a:pt x="96" y="36"/>
                    <a:pt x="96" y="36"/>
                  </a:cubicBezTo>
                  <a:cubicBezTo>
                    <a:pt x="78" y="36"/>
                    <a:pt x="78" y="36"/>
                    <a:pt x="78" y="36"/>
                  </a:cubicBezTo>
                  <a:cubicBezTo>
                    <a:pt x="75" y="36"/>
                    <a:pt x="72" y="34"/>
                    <a:pt x="72" y="30"/>
                  </a:cubicBezTo>
                  <a:cubicBezTo>
                    <a:pt x="72" y="21"/>
                    <a:pt x="64" y="12"/>
                    <a:pt x="54" y="12"/>
                  </a:cubicBezTo>
                  <a:cubicBezTo>
                    <a:pt x="44" y="12"/>
                    <a:pt x="36" y="21"/>
                    <a:pt x="36" y="30"/>
                  </a:cubicBezTo>
                  <a:cubicBezTo>
                    <a:pt x="36" y="34"/>
                    <a:pt x="33" y="36"/>
                    <a:pt x="30" y="36"/>
                  </a:cubicBezTo>
                  <a:cubicBezTo>
                    <a:pt x="12" y="36"/>
                    <a:pt x="12" y="36"/>
                    <a:pt x="12" y="36"/>
                  </a:cubicBezTo>
                  <a:lnTo>
                    <a:pt x="12" y="72"/>
                  </a:lnTo>
                  <a:close/>
                  <a:moveTo>
                    <a:pt x="84" y="30"/>
                  </a:moveTo>
                  <a:cubicBezTo>
                    <a:pt x="84" y="30"/>
                    <a:pt x="84" y="30"/>
                    <a:pt x="84" y="30"/>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69" name="Google Shape;2184;p75">
              <a:extLst>
                <a:ext uri="{FF2B5EF4-FFF2-40B4-BE49-F238E27FC236}">
                  <a16:creationId xmlns:a16="http://schemas.microsoft.com/office/drawing/2014/main" id="{28BA76C5-4FDD-CB1D-BFEA-A78FFFA69A43}"/>
                </a:ext>
              </a:extLst>
            </p:cNvPr>
            <p:cNvSpPr/>
            <p:nvPr/>
          </p:nvSpPr>
          <p:spPr>
            <a:xfrm>
              <a:off x="2471" y="1812"/>
              <a:ext cx="285" cy="302"/>
            </a:xfrm>
            <a:custGeom>
              <a:avLst/>
              <a:gdLst/>
              <a:ahLst/>
              <a:cxnLst/>
              <a:rect l="l" t="t" r="r" b="b"/>
              <a:pathLst>
                <a:path w="192" h="204" extrusionOk="0">
                  <a:moveTo>
                    <a:pt x="144" y="204"/>
                  </a:moveTo>
                  <a:cubicBezTo>
                    <a:pt x="144" y="204"/>
                    <a:pt x="144" y="204"/>
                    <a:pt x="144" y="204"/>
                  </a:cubicBezTo>
                  <a:cubicBezTo>
                    <a:pt x="6" y="204"/>
                    <a:pt x="6" y="204"/>
                    <a:pt x="6" y="204"/>
                  </a:cubicBezTo>
                  <a:cubicBezTo>
                    <a:pt x="3" y="204"/>
                    <a:pt x="0" y="202"/>
                    <a:pt x="0" y="198"/>
                  </a:cubicBezTo>
                  <a:cubicBezTo>
                    <a:pt x="0" y="6"/>
                    <a:pt x="0" y="6"/>
                    <a:pt x="0" y="6"/>
                  </a:cubicBezTo>
                  <a:cubicBezTo>
                    <a:pt x="0" y="3"/>
                    <a:pt x="3" y="0"/>
                    <a:pt x="6" y="0"/>
                  </a:cubicBezTo>
                  <a:cubicBezTo>
                    <a:pt x="48" y="0"/>
                    <a:pt x="48" y="0"/>
                    <a:pt x="48" y="0"/>
                  </a:cubicBezTo>
                  <a:cubicBezTo>
                    <a:pt x="51" y="0"/>
                    <a:pt x="54" y="3"/>
                    <a:pt x="54" y="6"/>
                  </a:cubicBezTo>
                  <a:cubicBezTo>
                    <a:pt x="54" y="10"/>
                    <a:pt x="51" y="12"/>
                    <a:pt x="48" y="12"/>
                  </a:cubicBezTo>
                  <a:cubicBezTo>
                    <a:pt x="12" y="12"/>
                    <a:pt x="12" y="12"/>
                    <a:pt x="12" y="12"/>
                  </a:cubicBezTo>
                  <a:cubicBezTo>
                    <a:pt x="12" y="192"/>
                    <a:pt x="12" y="192"/>
                    <a:pt x="12" y="192"/>
                  </a:cubicBezTo>
                  <a:cubicBezTo>
                    <a:pt x="141" y="192"/>
                    <a:pt x="141" y="192"/>
                    <a:pt x="141" y="192"/>
                  </a:cubicBezTo>
                  <a:cubicBezTo>
                    <a:pt x="180" y="148"/>
                    <a:pt x="180" y="148"/>
                    <a:pt x="180" y="148"/>
                  </a:cubicBezTo>
                  <a:cubicBezTo>
                    <a:pt x="180" y="12"/>
                    <a:pt x="180" y="12"/>
                    <a:pt x="180" y="12"/>
                  </a:cubicBezTo>
                  <a:cubicBezTo>
                    <a:pt x="144" y="12"/>
                    <a:pt x="144" y="12"/>
                    <a:pt x="144" y="12"/>
                  </a:cubicBezTo>
                  <a:cubicBezTo>
                    <a:pt x="141" y="12"/>
                    <a:pt x="138" y="10"/>
                    <a:pt x="138" y="6"/>
                  </a:cubicBezTo>
                  <a:cubicBezTo>
                    <a:pt x="138" y="3"/>
                    <a:pt x="141" y="0"/>
                    <a:pt x="144" y="0"/>
                  </a:cubicBezTo>
                  <a:cubicBezTo>
                    <a:pt x="186" y="0"/>
                    <a:pt x="186" y="0"/>
                    <a:pt x="186" y="0"/>
                  </a:cubicBezTo>
                  <a:cubicBezTo>
                    <a:pt x="189" y="0"/>
                    <a:pt x="192" y="3"/>
                    <a:pt x="192" y="6"/>
                  </a:cubicBezTo>
                  <a:cubicBezTo>
                    <a:pt x="192" y="150"/>
                    <a:pt x="192" y="150"/>
                    <a:pt x="192" y="150"/>
                  </a:cubicBezTo>
                  <a:cubicBezTo>
                    <a:pt x="192" y="152"/>
                    <a:pt x="192" y="153"/>
                    <a:pt x="191" y="154"/>
                  </a:cubicBezTo>
                  <a:cubicBezTo>
                    <a:pt x="149" y="202"/>
                    <a:pt x="149" y="202"/>
                    <a:pt x="149" y="202"/>
                  </a:cubicBezTo>
                  <a:cubicBezTo>
                    <a:pt x="147" y="204"/>
                    <a:pt x="146" y="204"/>
                    <a:pt x="144" y="204"/>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0" name="Google Shape;2185;p75">
              <a:extLst>
                <a:ext uri="{FF2B5EF4-FFF2-40B4-BE49-F238E27FC236}">
                  <a16:creationId xmlns:a16="http://schemas.microsoft.com/office/drawing/2014/main" id="{1C848233-3F2D-564B-1A34-7C587C0EA046}"/>
                </a:ext>
              </a:extLst>
            </p:cNvPr>
            <p:cNvSpPr/>
            <p:nvPr/>
          </p:nvSpPr>
          <p:spPr>
            <a:xfrm>
              <a:off x="2539" y="1895"/>
              <a:ext cx="147" cy="121"/>
            </a:xfrm>
            <a:custGeom>
              <a:avLst/>
              <a:gdLst/>
              <a:ahLst/>
              <a:cxnLst/>
              <a:rect l="l" t="t" r="r" b="b"/>
              <a:pathLst>
                <a:path w="99" h="82" extrusionOk="0">
                  <a:moveTo>
                    <a:pt x="37" y="82"/>
                  </a:moveTo>
                  <a:cubicBezTo>
                    <a:pt x="35" y="82"/>
                    <a:pt x="33" y="82"/>
                    <a:pt x="32" y="81"/>
                  </a:cubicBezTo>
                  <a:cubicBezTo>
                    <a:pt x="2" y="51"/>
                    <a:pt x="2" y="51"/>
                    <a:pt x="2" y="51"/>
                  </a:cubicBezTo>
                  <a:cubicBezTo>
                    <a:pt x="0" y="48"/>
                    <a:pt x="0" y="45"/>
                    <a:pt x="2" y="42"/>
                  </a:cubicBezTo>
                  <a:cubicBezTo>
                    <a:pt x="5" y="40"/>
                    <a:pt x="8" y="40"/>
                    <a:pt x="11" y="42"/>
                  </a:cubicBezTo>
                  <a:cubicBezTo>
                    <a:pt x="36" y="67"/>
                    <a:pt x="36" y="67"/>
                    <a:pt x="36" y="67"/>
                  </a:cubicBezTo>
                  <a:cubicBezTo>
                    <a:pt x="87" y="3"/>
                    <a:pt x="87" y="3"/>
                    <a:pt x="87" y="3"/>
                  </a:cubicBezTo>
                  <a:cubicBezTo>
                    <a:pt x="89" y="1"/>
                    <a:pt x="93" y="0"/>
                    <a:pt x="96" y="2"/>
                  </a:cubicBezTo>
                  <a:cubicBezTo>
                    <a:pt x="98" y="4"/>
                    <a:pt x="99" y="8"/>
                    <a:pt x="97" y="11"/>
                  </a:cubicBezTo>
                  <a:cubicBezTo>
                    <a:pt x="41" y="80"/>
                    <a:pt x="41" y="80"/>
                    <a:pt x="41" y="80"/>
                  </a:cubicBezTo>
                  <a:cubicBezTo>
                    <a:pt x="40" y="82"/>
                    <a:pt x="39" y="82"/>
                    <a:pt x="37" y="82"/>
                  </a:cubicBezTo>
                  <a:cubicBezTo>
                    <a:pt x="37" y="82"/>
                    <a:pt x="37" y="82"/>
                    <a:pt x="37" y="82"/>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1" name="Google Shape;2186;p75">
              <a:extLst>
                <a:ext uri="{FF2B5EF4-FFF2-40B4-BE49-F238E27FC236}">
                  <a16:creationId xmlns:a16="http://schemas.microsoft.com/office/drawing/2014/main" id="{1458AE3C-8DE0-FD98-07A5-6E315DE5C932}"/>
                </a:ext>
              </a:extLst>
            </p:cNvPr>
            <p:cNvSpPr/>
            <p:nvPr/>
          </p:nvSpPr>
          <p:spPr>
            <a:xfrm>
              <a:off x="2676" y="2016"/>
              <a:ext cx="80" cy="98"/>
            </a:xfrm>
            <a:custGeom>
              <a:avLst/>
              <a:gdLst/>
              <a:ahLst/>
              <a:cxnLst/>
              <a:rect l="l" t="t" r="r" b="b"/>
              <a:pathLst>
                <a:path w="54" h="66" extrusionOk="0">
                  <a:moveTo>
                    <a:pt x="6" y="66"/>
                  </a:moveTo>
                  <a:cubicBezTo>
                    <a:pt x="3" y="66"/>
                    <a:pt x="0" y="64"/>
                    <a:pt x="0" y="60"/>
                  </a:cubicBezTo>
                  <a:cubicBezTo>
                    <a:pt x="0" y="6"/>
                    <a:pt x="0" y="6"/>
                    <a:pt x="0" y="6"/>
                  </a:cubicBezTo>
                  <a:cubicBezTo>
                    <a:pt x="0" y="3"/>
                    <a:pt x="3" y="0"/>
                    <a:pt x="6" y="0"/>
                  </a:cubicBezTo>
                  <a:cubicBezTo>
                    <a:pt x="48" y="0"/>
                    <a:pt x="48" y="0"/>
                    <a:pt x="48" y="0"/>
                  </a:cubicBezTo>
                  <a:cubicBezTo>
                    <a:pt x="51" y="0"/>
                    <a:pt x="54" y="3"/>
                    <a:pt x="54" y="6"/>
                  </a:cubicBezTo>
                  <a:cubicBezTo>
                    <a:pt x="54" y="10"/>
                    <a:pt x="51" y="12"/>
                    <a:pt x="48" y="12"/>
                  </a:cubicBezTo>
                  <a:cubicBezTo>
                    <a:pt x="12" y="12"/>
                    <a:pt x="12" y="12"/>
                    <a:pt x="12" y="12"/>
                  </a:cubicBezTo>
                  <a:cubicBezTo>
                    <a:pt x="12" y="60"/>
                    <a:pt x="12" y="60"/>
                    <a:pt x="12" y="60"/>
                  </a:cubicBezTo>
                  <a:cubicBezTo>
                    <a:pt x="12" y="64"/>
                    <a:pt x="9" y="66"/>
                    <a:pt x="6" y="66"/>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grpSp>
      <p:sp>
        <p:nvSpPr>
          <p:cNvPr id="8" name="Google Shape;506;p32">
            <a:extLst>
              <a:ext uri="{FF2B5EF4-FFF2-40B4-BE49-F238E27FC236}">
                <a16:creationId xmlns:a16="http://schemas.microsoft.com/office/drawing/2014/main" id="{7945C077-919F-E090-EBDD-5926C2912225}"/>
              </a:ext>
            </a:extLst>
          </p:cNvPr>
          <p:cNvSpPr/>
          <p:nvPr/>
        </p:nvSpPr>
        <p:spPr>
          <a:xfrm>
            <a:off x="10564000" y="836097"/>
            <a:ext cx="574568" cy="185365"/>
          </a:xfrm>
          <a:prstGeom prst="roundRect">
            <a:avLst>
              <a:gd name="adj" fmla="val 7496"/>
            </a:avLst>
          </a:prstGeom>
          <a:noFill/>
          <a:ln>
            <a:noFill/>
          </a:ln>
        </p:spPr>
        <p:txBody>
          <a:bodyPr spcFirstLastPara="1" wrap="square" lIns="0" tIns="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Segoe Sans Display" pitchFamily="2" charset="0"/>
                <a:ea typeface="DM Sans 14pt ExtraLight"/>
                <a:cs typeface="Segoe Sans Display" pitchFamily="2" charset="0"/>
                <a:sym typeface="DM Sans ExtraLight"/>
              </a:rPr>
              <a:t>Maturity</a:t>
            </a:r>
          </a:p>
        </p:txBody>
      </p:sp>
      <p:sp>
        <p:nvSpPr>
          <p:cNvPr id="9" name="Google Shape;506;p32">
            <a:extLst>
              <a:ext uri="{FF2B5EF4-FFF2-40B4-BE49-F238E27FC236}">
                <a16:creationId xmlns:a16="http://schemas.microsoft.com/office/drawing/2014/main" id="{68B41F0B-78E5-63CA-C2CC-4AEBA8B4561A}"/>
              </a:ext>
            </a:extLst>
          </p:cNvPr>
          <p:cNvSpPr/>
          <p:nvPr/>
        </p:nvSpPr>
        <p:spPr>
          <a:xfrm>
            <a:off x="10692448" y="1416790"/>
            <a:ext cx="446119" cy="137401"/>
          </a:xfrm>
          <a:prstGeom prst="roundRect">
            <a:avLst>
              <a:gd name="adj" fmla="val 7496"/>
            </a:avLst>
          </a:prstGeom>
          <a:noFill/>
          <a:ln>
            <a:noFill/>
          </a:ln>
        </p:spPr>
        <p:txBody>
          <a:bodyPr spcFirstLastPara="1" wrap="square" lIns="0" tIns="0" rIns="0" bIns="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a:ln>
                  <a:noFill/>
                </a:ln>
                <a:solidFill>
                  <a:srgbClr val="0078D4"/>
                </a:solidFill>
                <a:effectLst/>
                <a:uLnTx/>
                <a:uFillTx/>
                <a:latin typeface="Segoe Sans Display" pitchFamily="2" charset="0"/>
                <a:ea typeface="DM Sans 14pt ExtraLight"/>
                <a:cs typeface="Segoe Sans Display" pitchFamily="2" charset="0"/>
                <a:sym typeface="DM Sans ExtraLight"/>
              </a:rPr>
              <a:t>Homerun</a:t>
            </a:r>
          </a:p>
        </p:txBody>
      </p:sp>
      <p:grpSp>
        <p:nvGrpSpPr>
          <p:cNvPr id="72" name="Google Shape;2175;p75">
            <a:extLst>
              <a:ext uri="{FF2B5EF4-FFF2-40B4-BE49-F238E27FC236}">
                <a16:creationId xmlns:a16="http://schemas.microsoft.com/office/drawing/2014/main" id="{A57946A1-B1D3-52F1-CCE0-022661BC77B4}"/>
              </a:ext>
            </a:extLst>
          </p:cNvPr>
          <p:cNvGrpSpPr/>
          <p:nvPr/>
        </p:nvGrpSpPr>
        <p:grpSpPr>
          <a:xfrm>
            <a:off x="10741119" y="1080306"/>
            <a:ext cx="220331" cy="231440"/>
            <a:chOff x="380" y="473"/>
            <a:chExt cx="362" cy="361"/>
          </a:xfrm>
          <a:solidFill>
            <a:srgbClr val="0078D4"/>
          </a:solidFill>
        </p:grpSpPr>
        <p:sp>
          <p:nvSpPr>
            <p:cNvPr id="73" name="Google Shape;2176;p75">
              <a:extLst>
                <a:ext uri="{FF2B5EF4-FFF2-40B4-BE49-F238E27FC236}">
                  <a16:creationId xmlns:a16="http://schemas.microsoft.com/office/drawing/2014/main" id="{83F8183F-E776-24BC-A130-BA4C1A0505B3}"/>
                </a:ext>
              </a:extLst>
            </p:cNvPr>
            <p:cNvSpPr/>
            <p:nvPr/>
          </p:nvSpPr>
          <p:spPr>
            <a:xfrm>
              <a:off x="545" y="473"/>
              <a:ext cx="197" cy="197"/>
            </a:xfrm>
            <a:custGeom>
              <a:avLst/>
              <a:gdLst/>
              <a:ahLst/>
              <a:cxnLst/>
              <a:rect l="l" t="t" r="r" b="b"/>
              <a:pathLst>
                <a:path w="133" h="133" extrusionOk="0">
                  <a:moveTo>
                    <a:pt x="11" y="111"/>
                  </a:moveTo>
                  <a:cubicBezTo>
                    <a:pt x="5" y="111"/>
                    <a:pt x="0" y="116"/>
                    <a:pt x="0" y="122"/>
                  </a:cubicBezTo>
                  <a:cubicBezTo>
                    <a:pt x="0" y="128"/>
                    <a:pt x="5" y="133"/>
                    <a:pt x="11" y="133"/>
                  </a:cubicBezTo>
                  <a:cubicBezTo>
                    <a:pt x="17" y="133"/>
                    <a:pt x="22" y="128"/>
                    <a:pt x="22" y="122"/>
                  </a:cubicBezTo>
                  <a:cubicBezTo>
                    <a:pt x="22" y="122"/>
                    <a:pt x="22" y="121"/>
                    <a:pt x="21" y="120"/>
                  </a:cubicBezTo>
                  <a:cubicBezTo>
                    <a:pt x="73" y="68"/>
                    <a:pt x="73" y="68"/>
                    <a:pt x="73" y="68"/>
                  </a:cubicBezTo>
                  <a:cubicBezTo>
                    <a:pt x="99" y="68"/>
                    <a:pt x="99" y="68"/>
                    <a:pt x="99" y="68"/>
                  </a:cubicBezTo>
                  <a:cubicBezTo>
                    <a:pt x="100" y="68"/>
                    <a:pt x="102" y="68"/>
                    <a:pt x="103" y="67"/>
                  </a:cubicBezTo>
                  <a:cubicBezTo>
                    <a:pt x="131" y="39"/>
                    <a:pt x="131" y="39"/>
                    <a:pt x="131" y="39"/>
                  </a:cubicBezTo>
                  <a:cubicBezTo>
                    <a:pt x="133" y="37"/>
                    <a:pt x="133" y="34"/>
                    <a:pt x="132" y="32"/>
                  </a:cubicBezTo>
                  <a:cubicBezTo>
                    <a:pt x="131" y="30"/>
                    <a:pt x="129" y="28"/>
                    <a:pt x="126" y="28"/>
                  </a:cubicBezTo>
                  <a:cubicBezTo>
                    <a:pt x="105" y="28"/>
                    <a:pt x="105" y="28"/>
                    <a:pt x="105" y="28"/>
                  </a:cubicBezTo>
                  <a:cubicBezTo>
                    <a:pt x="105" y="7"/>
                    <a:pt x="105" y="7"/>
                    <a:pt x="105" y="7"/>
                  </a:cubicBezTo>
                  <a:cubicBezTo>
                    <a:pt x="105" y="4"/>
                    <a:pt x="103" y="2"/>
                    <a:pt x="101" y="1"/>
                  </a:cubicBezTo>
                  <a:cubicBezTo>
                    <a:pt x="99" y="0"/>
                    <a:pt x="96" y="0"/>
                    <a:pt x="94" y="2"/>
                  </a:cubicBezTo>
                  <a:cubicBezTo>
                    <a:pt x="66" y="30"/>
                    <a:pt x="66" y="30"/>
                    <a:pt x="66" y="30"/>
                  </a:cubicBezTo>
                  <a:cubicBezTo>
                    <a:pt x="65" y="31"/>
                    <a:pt x="64" y="33"/>
                    <a:pt x="64" y="34"/>
                  </a:cubicBezTo>
                  <a:cubicBezTo>
                    <a:pt x="64" y="59"/>
                    <a:pt x="64" y="59"/>
                    <a:pt x="64" y="59"/>
                  </a:cubicBezTo>
                  <a:cubicBezTo>
                    <a:pt x="12" y="111"/>
                    <a:pt x="12" y="111"/>
                    <a:pt x="12" y="111"/>
                  </a:cubicBezTo>
                  <a:cubicBezTo>
                    <a:pt x="12" y="111"/>
                    <a:pt x="11" y="111"/>
                    <a:pt x="11" y="111"/>
                  </a:cubicBezTo>
                  <a:close/>
                  <a:moveTo>
                    <a:pt x="94" y="39"/>
                  </a:moveTo>
                  <a:cubicBezTo>
                    <a:pt x="95" y="40"/>
                    <a:pt x="97" y="41"/>
                    <a:pt x="99" y="41"/>
                  </a:cubicBezTo>
                  <a:cubicBezTo>
                    <a:pt x="111" y="41"/>
                    <a:pt x="111" y="41"/>
                    <a:pt x="111" y="41"/>
                  </a:cubicBezTo>
                  <a:cubicBezTo>
                    <a:pt x="96" y="56"/>
                    <a:pt x="96" y="56"/>
                    <a:pt x="96" y="56"/>
                  </a:cubicBezTo>
                  <a:cubicBezTo>
                    <a:pt x="77" y="56"/>
                    <a:pt x="77" y="56"/>
                    <a:pt x="77" y="56"/>
                  </a:cubicBezTo>
                  <a:cubicBezTo>
                    <a:pt x="77" y="37"/>
                    <a:pt x="77" y="37"/>
                    <a:pt x="77" y="37"/>
                  </a:cubicBezTo>
                  <a:cubicBezTo>
                    <a:pt x="92" y="22"/>
                    <a:pt x="92" y="22"/>
                    <a:pt x="92" y="22"/>
                  </a:cubicBezTo>
                  <a:cubicBezTo>
                    <a:pt x="92" y="34"/>
                    <a:pt x="92" y="34"/>
                    <a:pt x="92" y="34"/>
                  </a:cubicBezTo>
                  <a:cubicBezTo>
                    <a:pt x="92" y="36"/>
                    <a:pt x="93" y="38"/>
                    <a:pt x="94" y="39"/>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4" name="Google Shape;2177;p75">
              <a:extLst>
                <a:ext uri="{FF2B5EF4-FFF2-40B4-BE49-F238E27FC236}">
                  <a16:creationId xmlns:a16="http://schemas.microsoft.com/office/drawing/2014/main" id="{736F0D16-680A-7CBC-E826-9B8BCC656BD4}"/>
                </a:ext>
              </a:extLst>
            </p:cNvPr>
            <p:cNvSpPr/>
            <p:nvPr/>
          </p:nvSpPr>
          <p:spPr>
            <a:xfrm>
              <a:off x="435" y="528"/>
              <a:ext cx="252" cy="251"/>
            </a:xfrm>
            <a:custGeom>
              <a:avLst/>
              <a:gdLst/>
              <a:ahLst/>
              <a:cxnLst/>
              <a:rect l="l" t="t" r="r" b="b"/>
              <a:pathLst>
                <a:path w="170" h="170" extrusionOk="0">
                  <a:moveTo>
                    <a:pt x="123" y="16"/>
                  </a:moveTo>
                  <a:cubicBezTo>
                    <a:pt x="124" y="13"/>
                    <a:pt x="123" y="9"/>
                    <a:pt x="120" y="8"/>
                  </a:cubicBezTo>
                  <a:cubicBezTo>
                    <a:pt x="119" y="8"/>
                    <a:pt x="119" y="8"/>
                    <a:pt x="119" y="8"/>
                  </a:cubicBezTo>
                  <a:cubicBezTo>
                    <a:pt x="108" y="3"/>
                    <a:pt x="97" y="0"/>
                    <a:pt x="85" y="0"/>
                  </a:cubicBezTo>
                  <a:cubicBezTo>
                    <a:pt x="38" y="0"/>
                    <a:pt x="0" y="38"/>
                    <a:pt x="0" y="85"/>
                  </a:cubicBezTo>
                  <a:cubicBezTo>
                    <a:pt x="0" y="132"/>
                    <a:pt x="38" y="170"/>
                    <a:pt x="85" y="170"/>
                  </a:cubicBezTo>
                  <a:cubicBezTo>
                    <a:pt x="131" y="170"/>
                    <a:pt x="170" y="132"/>
                    <a:pt x="170" y="85"/>
                  </a:cubicBezTo>
                  <a:cubicBezTo>
                    <a:pt x="170" y="73"/>
                    <a:pt x="167" y="61"/>
                    <a:pt x="162" y="50"/>
                  </a:cubicBezTo>
                  <a:cubicBezTo>
                    <a:pt x="161" y="49"/>
                    <a:pt x="160" y="48"/>
                    <a:pt x="158" y="47"/>
                  </a:cubicBezTo>
                  <a:cubicBezTo>
                    <a:pt x="157" y="46"/>
                    <a:pt x="155" y="46"/>
                    <a:pt x="154" y="47"/>
                  </a:cubicBezTo>
                  <a:cubicBezTo>
                    <a:pt x="152" y="48"/>
                    <a:pt x="151" y="49"/>
                    <a:pt x="150" y="51"/>
                  </a:cubicBezTo>
                  <a:cubicBezTo>
                    <a:pt x="150" y="52"/>
                    <a:pt x="150" y="54"/>
                    <a:pt x="151" y="55"/>
                  </a:cubicBezTo>
                  <a:cubicBezTo>
                    <a:pt x="155" y="65"/>
                    <a:pt x="157" y="75"/>
                    <a:pt x="157" y="85"/>
                  </a:cubicBezTo>
                  <a:cubicBezTo>
                    <a:pt x="157" y="125"/>
                    <a:pt x="124" y="158"/>
                    <a:pt x="85" y="158"/>
                  </a:cubicBezTo>
                  <a:cubicBezTo>
                    <a:pt x="45" y="158"/>
                    <a:pt x="12" y="125"/>
                    <a:pt x="12" y="85"/>
                  </a:cubicBezTo>
                  <a:cubicBezTo>
                    <a:pt x="12" y="45"/>
                    <a:pt x="45" y="13"/>
                    <a:pt x="85" y="13"/>
                  </a:cubicBezTo>
                  <a:cubicBezTo>
                    <a:pt x="95" y="13"/>
                    <a:pt x="105" y="15"/>
                    <a:pt x="114" y="19"/>
                  </a:cubicBezTo>
                  <a:cubicBezTo>
                    <a:pt x="118" y="21"/>
                    <a:pt x="121" y="19"/>
                    <a:pt x="123" y="16"/>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5" name="Google Shape;2178;p75">
              <a:extLst>
                <a:ext uri="{FF2B5EF4-FFF2-40B4-BE49-F238E27FC236}">
                  <a16:creationId xmlns:a16="http://schemas.microsoft.com/office/drawing/2014/main" id="{84C2FF51-1E7A-5994-75AA-C0A06BC333A8}"/>
                </a:ext>
              </a:extLst>
            </p:cNvPr>
            <p:cNvSpPr/>
            <p:nvPr/>
          </p:nvSpPr>
          <p:spPr>
            <a:xfrm>
              <a:off x="490" y="583"/>
              <a:ext cx="142" cy="141"/>
            </a:xfrm>
            <a:custGeom>
              <a:avLst/>
              <a:gdLst/>
              <a:ahLst/>
              <a:cxnLst/>
              <a:rect l="l" t="t" r="r" b="b"/>
              <a:pathLst>
                <a:path w="96" h="96" extrusionOk="0">
                  <a:moveTo>
                    <a:pt x="48" y="13"/>
                  </a:moveTo>
                  <a:cubicBezTo>
                    <a:pt x="50" y="13"/>
                    <a:pt x="53" y="13"/>
                    <a:pt x="55" y="14"/>
                  </a:cubicBezTo>
                  <a:cubicBezTo>
                    <a:pt x="59" y="15"/>
                    <a:pt x="62" y="12"/>
                    <a:pt x="63" y="9"/>
                  </a:cubicBezTo>
                  <a:cubicBezTo>
                    <a:pt x="64" y="6"/>
                    <a:pt x="62" y="2"/>
                    <a:pt x="58" y="2"/>
                  </a:cubicBezTo>
                  <a:cubicBezTo>
                    <a:pt x="55" y="1"/>
                    <a:pt x="51" y="0"/>
                    <a:pt x="48" y="0"/>
                  </a:cubicBezTo>
                  <a:cubicBezTo>
                    <a:pt x="21" y="0"/>
                    <a:pt x="0" y="22"/>
                    <a:pt x="0" y="48"/>
                  </a:cubicBezTo>
                  <a:cubicBezTo>
                    <a:pt x="0" y="75"/>
                    <a:pt x="21" y="96"/>
                    <a:pt x="48" y="96"/>
                  </a:cubicBezTo>
                  <a:cubicBezTo>
                    <a:pt x="74" y="96"/>
                    <a:pt x="96" y="75"/>
                    <a:pt x="96" y="48"/>
                  </a:cubicBezTo>
                  <a:cubicBezTo>
                    <a:pt x="96" y="45"/>
                    <a:pt x="95" y="41"/>
                    <a:pt x="94" y="38"/>
                  </a:cubicBezTo>
                  <a:cubicBezTo>
                    <a:pt x="94" y="36"/>
                    <a:pt x="93" y="35"/>
                    <a:pt x="92" y="34"/>
                  </a:cubicBezTo>
                  <a:cubicBezTo>
                    <a:pt x="90" y="33"/>
                    <a:pt x="88" y="32"/>
                    <a:pt x="87" y="33"/>
                  </a:cubicBezTo>
                  <a:cubicBezTo>
                    <a:pt x="85" y="33"/>
                    <a:pt x="84" y="34"/>
                    <a:pt x="83" y="36"/>
                  </a:cubicBezTo>
                  <a:cubicBezTo>
                    <a:pt x="82" y="37"/>
                    <a:pt x="82" y="39"/>
                    <a:pt x="82" y="40"/>
                  </a:cubicBezTo>
                  <a:cubicBezTo>
                    <a:pt x="83" y="43"/>
                    <a:pt x="83" y="46"/>
                    <a:pt x="83" y="48"/>
                  </a:cubicBezTo>
                  <a:cubicBezTo>
                    <a:pt x="83" y="68"/>
                    <a:pt x="67" y="84"/>
                    <a:pt x="48" y="84"/>
                  </a:cubicBezTo>
                  <a:cubicBezTo>
                    <a:pt x="28" y="84"/>
                    <a:pt x="12" y="68"/>
                    <a:pt x="12" y="48"/>
                  </a:cubicBezTo>
                  <a:cubicBezTo>
                    <a:pt x="12" y="29"/>
                    <a:pt x="28" y="13"/>
                    <a:pt x="48" y="13"/>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sp>
          <p:nvSpPr>
            <p:cNvPr id="76" name="Google Shape;2179;p75">
              <a:extLst>
                <a:ext uri="{FF2B5EF4-FFF2-40B4-BE49-F238E27FC236}">
                  <a16:creationId xmlns:a16="http://schemas.microsoft.com/office/drawing/2014/main" id="{DE971C91-AA7A-E5CC-FC9A-B56AAABFA4B3}"/>
                </a:ext>
              </a:extLst>
            </p:cNvPr>
            <p:cNvSpPr/>
            <p:nvPr/>
          </p:nvSpPr>
          <p:spPr>
            <a:xfrm>
              <a:off x="380" y="473"/>
              <a:ext cx="362" cy="361"/>
            </a:xfrm>
            <a:custGeom>
              <a:avLst/>
              <a:gdLst/>
              <a:ahLst/>
              <a:cxnLst/>
              <a:rect l="l" t="t" r="r" b="b"/>
              <a:pathLst>
                <a:path w="244" h="244" extrusionOk="0">
                  <a:moveTo>
                    <a:pt x="234" y="74"/>
                  </a:moveTo>
                  <a:cubicBezTo>
                    <a:pt x="233" y="72"/>
                    <a:pt x="232" y="71"/>
                    <a:pt x="230" y="70"/>
                  </a:cubicBezTo>
                  <a:cubicBezTo>
                    <a:pt x="229" y="70"/>
                    <a:pt x="227" y="70"/>
                    <a:pt x="225" y="70"/>
                  </a:cubicBezTo>
                  <a:cubicBezTo>
                    <a:pt x="222" y="72"/>
                    <a:pt x="221" y="76"/>
                    <a:pt x="222" y="79"/>
                  </a:cubicBezTo>
                  <a:cubicBezTo>
                    <a:pt x="228" y="93"/>
                    <a:pt x="231" y="107"/>
                    <a:pt x="231" y="122"/>
                  </a:cubicBezTo>
                  <a:cubicBezTo>
                    <a:pt x="231" y="182"/>
                    <a:pt x="182" y="232"/>
                    <a:pt x="122" y="232"/>
                  </a:cubicBezTo>
                  <a:cubicBezTo>
                    <a:pt x="61" y="232"/>
                    <a:pt x="12" y="182"/>
                    <a:pt x="12" y="122"/>
                  </a:cubicBezTo>
                  <a:cubicBezTo>
                    <a:pt x="12" y="62"/>
                    <a:pt x="61" y="13"/>
                    <a:pt x="122" y="13"/>
                  </a:cubicBezTo>
                  <a:cubicBezTo>
                    <a:pt x="137" y="13"/>
                    <a:pt x="151" y="16"/>
                    <a:pt x="165" y="22"/>
                  </a:cubicBezTo>
                  <a:cubicBezTo>
                    <a:pt x="167" y="23"/>
                    <a:pt x="168" y="23"/>
                    <a:pt x="170" y="22"/>
                  </a:cubicBezTo>
                  <a:cubicBezTo>
                    <a:pt x="172" y="21"/>
                    <a:pt x="173" y="20"/>
                    <a:pt x="173" y="19"/>
                  </a:cubicBezTo>
                  <a:cubicBezTo>
                    <a:pt x="174" y="17"/>
                    <a:pt x="174" y="15"/>
                    <a:pt x="174" y="14"/>
                  </a:cubicBezTo>
                  <a:cubicBezTo>
                    <a:pt x="173" y="12"/>
                    <a:pt x="172" y="11"/>
                    <a:pt x="170" y="10"/>
                  </a:cubicBezTo>
                  <a:cubicBezTo>
                    <a:pt x="155" y="4"/>
                    <a:pt x="138" y="0"/>
                    <a:pt x="122" y="0"/>
                  </a:cubicBezTo>
                  <a:cubicBezTo>
                    <a:pt x="54" y="0"/>
                    <a:pt x="0" y="55"/>
                    <a:pt x="0" y="122"/>
                  </a:cubicBezTo>
                  <a:cubicBezTo>
                    <a:pt x="0" y="189"/>
                    <a:pt x="54" y="244"/>
                    <a:pt x="122" y="244"/>
                  </a:cubicBezTo>
                  <a:cubicBezTo>
                    <a:pt x="189" y="244"/>
                    <a:pt x="244" y="189"/>
                    <a:pt x="244" y="122"/>
                  </a:cubicBezTo>
                  <a:cubicBezTo>
                    <a:pt x="244" y="105"/>
                    <a:pt x="240" y="89"/>
                    <a:pt x="234" y="74"/>
                  </a:cubicBezTo>
                  <a:close/>
                </a:path>
              </a:pathLst>
            </a:custGeom>
            <a:grpFill/>
            <a:ln>
              <a:noFill/>
            </a:ln>
          </p:spPr>
          <p:txBody>
            <a:bodyPr spcFirstLastPara="1" wrap="square" lIns="91310" tIns="45638" rIns="91310" bIns="45638" anchor="ctr" anchorCtr="0">
              <a:noAutofit/>
            </a:bodyPr>
            <a:lstStyle/>
            <a:p>
              <a:pPr marL="0" marR="0" lvl="0" indent="0" algn="l" defTabSz="913485" rtl="0" eaLnBrk="1" fontAlgn="auto" latinLnBrk="0" hangingPunct="1">
                <a:lnSpc>
                  <a:spcPct val="100000"/>
                </a:lnSpc>
                <a:spcBef>
                  <a:spcPts val="0"/>
                </a:spcBef>
                <a:spcAft>
                  <a:spcPts val="0"/>
                </a:spcAft>
                <a:buClrTx/>
                <a:buSzTx/>
                <a:buFontTx/>
                <a:buNone/>
                <a:tabLst/>
                <a:defRPr/>
              </a:pPr>
              <a:endParaRPr kumimoji="0" sz="1797" b="0" i="0" u="none" strike="noStrike" kern="1200" cap="none" spc="0" normalizeH="0" baseline="0" noProof="0">
                <a:ln>
                  <a:noFill/>
                </a:ln>
                <a:solidFill>
                  <a:srgbClr val="000000"/>
                </a:solidFill>
                <a:effectLst/>
                <a:uLnTx/>
                <a:uFillTx/>
                <a:latin typeface="Graphik Regular" panose="020B0503030202060203" pitchFamily="34" charset="77"/>
                <a:ea typeface="Inter"/>
                <a:cs typeface="Inter"/>
                <a:sym typeface="Inter"/>
              </a:endParaRPr>
            </a:p>
          </p:txBody>
        </p:sp>
      </p:grpSp>
      <p:sp>
        <p:nvSpPr>
          <p:cNvPr id="24" name="Google Shape;523;p32">
            <a:extLst>
              <a:ext uri="{FF2B5EF4-FFF2-40B4-BE49-F238E27FC236}">
                <a16:creationId xmlns:a16="http://schemas.microsoft.com/office/drawing/2014/main" id="{CEAEA43B-1873-A0F6-D92E-420AA45ABB2B}"/>
              </a:ext>
            </a:extLst>
          </p:cNvPr>
          <p:cNvSpPr/>
          <p:nvPr/>
        </p:nvSpPr>
        <p:spPr>
          <a:xfrm>
            <a:off x="6215591" y="3035263"/>
            <a:ext cx="2099734" cy="786384"/>
          </a:xfrm>
          <a:prstGeom prst="roundRect">
            <a:avLst>
              <a:gd name="adj" fmla="val 9670"/>
            </a:avLst>
          </a:prstGeom>
          <a:solidFill>
            <a:srgbClr val="FFFFFF">
              <a:lumMod val="85000"/>
              <a:alpha val="20000"/>
            </a:srgbClr>
          </a:solidFill>
          <a:ln>
            <a:noFill/>
          </a:ln>
        </p:spPr>
        <p:txBody>
          <a:bodyPr spcFirstLastPara="1" wrap="square" lIns="72000" tIns="144000" rIns="72000" bIns="144000" anchor="ctr" anchorCtr="0">
            <a:noAutofit/>
          </a:bodyPr>
          <a:lstStyle/>
          <a:p>
            <a:pPr marL="0" marR="0" lvl="0" indent="0" algn="ctr" defTabSz="914400" rtl="0" eaLnBrk="1" fontAlgn="base" latinLnBrk="0" hangingPunct="1">
              <a:lnSpc>
                <a:spcPts val="118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Sans Display" pitchFamily="2" charset="0"/>
                <a:ea typeface="DM Sans 14pt"/>
                <a:cs typeface="Segoe Sans Display" pitchFamily="2" charset="0"/>
                <a:sym typeface="DM Sans"/>
              </a:rPr>
              <a:t>Analyze past communication trends to identify patterns to drive engagement</a:t>
            </a:r>
          </a:p>
        </p:txBody>
      </p:sp>
      <p:sp>
        <p:nvSpPr>
          <p:cNvPr id="30" name="Google Shape;115;p20">
            <a:extLst>
              <a:ext uri="{FF2B5EF4-FFF2-40B4-BE49-F238E27FC236}">
                <a16:creationId xmlns:a16="http://schemas.microsoft.com/office/drawing/2014/main" id="{0F3B4B68-559F-05D9-0892-586ABA3FBA4B}"/>
              </a:ext>
            </a:extLst>
          </p:cNvPr>
          <p:cNvSpPr txBox="1"/>
          <p:nvPr/>
        </p:nvSpPr>
        <p:spPr>
          <a:xfrm>
            <a:off x="695995" y="472952"/>
            <a:ext cx="2376571" cy="159085"/>
          </a:xfrm>
          <a:prstGeom prst="rect">
            <a:avLst/>
          </a:prstGeom>
          <a:noFill/>
          <a:ln>
            <a:noFill/>
          </a:ln>
        </p:spPr>
        <p:txBody>
          <a:bodyPr spcFirstLastPara="1" wrap="square" lIns="0" tIns="0" rIns="0" bIns="0" anchor="ctr"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78D4"/>
                </a:solidFill>
                <a:effectLst/>
                <a:uLnTx/>
                <a:uFillTx/>
                <a:latin typeface="Segoe Sans Display" pitchFamily="2" charset="0"/>
                <a:ea typeface="DM Sans 14pt"/>
                <a:cs typeface="Segoe Sans Display" pitchFamily="2" charset="0"/>
                <a:sym typeface="DM Sans"/>
              </a:rPr>
              <a:t>RETAIL INDUSTRY</a:t>
            </a:r>
          </a:p>
        </p:txBody>
      </p:sp>
      <p:sp>
        <p:nvSpPr>
          <p:cNvPr id="31" name="Google Shape;163;p22">
            <a:extLst>
              <a:ext uri="{FF2B5EF4-FFF2-40B4-BE49-F238E27FC236}">
                <a16:creationId xmlns:a16="http://schemas.microsoft.com/office/drawing/2014/main" id="{F8A308A6-09FF-C0FD-9BD7-BA43D708921F}"/>
              </a:ext>
            </a:extLst>
          </p:cNvPr>
          <p:cNvSpPr/>
          <p:nvPr/>
        </p:nvSpPr>
        <p:spPr>
          <a:xfrm>
            <a:off x="695995" y="710974"/>
            <a:ext cx="5356785" cy="369332"/>
          </a:xfrm>
          <a:prstGeom prst="rect">
            <a:avLst/>
          </a:prstGeom>
          <a:noFill/>
          <a:ln>
            <a:noFill/>
          </a:ln>
        </p:spPr>
        <p:txBody>
          <a:bodyPr spcFirstLastPara="1" wrap="square" lIns="0" tIns="0" rIns="0" bIns="0" anchor="t" anchorCtr="0">
            <a:spAutoFit/>
          </a:bodyPr>
          <a:lstStyle/>
          <a:p>
            <a:pPr marL="0" marR="0" lvl="0" indent="0" algn="l" defTabSz="1218712"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0" cap="none" spc="0" normalizeH="0" baseline="0" noProof="0">
                <a:ln>
                  <a:noFill/>
                </a:ln>
                <a:solidFill>
                  <a:srgbClr val="000000"/>
                </a:solidFill>
                <a:effectLst/>
                <a:uLnTx/>
                <a:uFillTx/>
                <a:latin typeface="Segoe Sans Display Semibold" pitchFamily="2" charset="0"/>
                <a:ea typeface="DM Sans 14pt ExtraLight"/>
                <a:cs typeface="Segoe Sans Display Semibold" pitchFamily="2" charset="0"/>
                <a:sym typeface="DM Sans ExtraLight"/>
              </a:rPr>
              <a:t>Personalized Promotion Agent</a:t>
            </a:r>
          </a:p>
        </p:txBody>
      </p:sp>
      <p:sp>
        <p:nvSpPr>
          <p:cNvPr id="36" name="TextBox 35">
            <a:extLst>
              <a:ext uri="{FF2B5EF4-FFF2-40B4-BE49-F238E27FC236}">
                <a16:creationId xmlns:a16="http://schemas.microsoft.com/office/drawing/2014/main" id="{D195EC98-8875-A672-B9A6-BD1B53E69E49}"/>
              </a:ext>
            </a:extLst>
          </p:cNvPr>
          <p:cNvSpPr txBox="1"/>
          <p:nvPr/>
        </p:nvSpPr>
        <p:spPr>
          <a:xfrm>
            <a:off x="695994" y="1098881"/>
            <a:ext cx="7752203" cy="30777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992563" algn="l"/>
              </a:tabLst>
              <a:defRPr/>
            </a:pPr>
            <a:r>
              <a:rPr kumimoji="0" lang="en-US" sz="1400" b="1" i="0" u="none" strike="noStrike" kern="1200" cap="none" spc="0" normalizeH="0" baseline="0" noProof="0">
                <a:ln>
                  <a:noFill/>
                </a:ln>
                <a:solidFill>
                  <a:prstClr val="black"/>
                </a:solidFill>
                <a:effectLst/>
                <a:uLnTx/>
                <a:uFillTx/>
                <a:latin typeface="Segoe Sans Display Semibold" pitchFamily="2" charset="0"/>
                <a:ea typeface="+mn-ea"/>
                <a:cs typeface="Segoe Sans Display Semibold" pitchFamily="2" charset="0"/>
              </a:rPr>
              <a:t>Delivers tailored promotions to customers based on behavior and past purchases</a:t>
            </a:r>
          </a:p>
        </p:txBody>
      </p:sp>
      <p:sp>
        <p:nvSpPr>
          <p:cNvPr id="37" name="Google Shape;498;p32">
            <a:extLst>
              <a:ext uri="{FF2B5EF4-FFF2-40B4-BE49-F238E27FC236}">
                <a16:creationId xmlns:a16="http://schemas.microsoft.com/office/drawing/2014/main" id="{71A58810-1289-BE1E-0044-117EAD0F5A4B}"/>
              </a:ext>
            </a:extLst>
          </p:cNvPr>
          <p:cNvSpPr/>
          <p:nvPr/>
        </p:nvSpPr>
        <p:spPr>
          <a:xfrm>
            <a:off x="700558" y="3948051"/>
            <a:ext cx="2942106" cy="2584501"/>
          </a:xfrm>
          <a:prstGeom prst="roundRect">
            <a:avLst>
              <a:gd name="adj" fmla="val 4215"/>
            </a:avLst>
          </a:prstGeom>
          <a:gradFill flip="none" rotWithShape="1">
            <a:gsLst>
              <a:gs pos="79000">
                <a:srgbClr val="EAE0D7"/>
              </a:gs>
              <a:gs pos="33000">
                <a:srgbClr val="D1F1FE"/>
              </a:gs>
              <a:gs pos="100000">
                <a:srgbClr val="FDDDC1"/>
              </a:gs>
              <a:gs pos="18000">
                <a:srgbClr val="C9EFFE"/>
              </a:gs>
              <a:gs pos="0">
                <a:srgbClr val="A0D9F3"/>
              </a:gs>
            </a:gsLst>
            <a:path path="circle">
              <a:fillToRect l="100000" b="100000"/>
            </a:path>
            <a:tileRect t="-100000" r="-100000"/>
          </a:gradFill>
          <a:ln w="9525" cap="flat" cmpd="sng" algn="ctr">
            <a:noFill/>
            <a:prstDash val="solid"/>
            <a:headEnd type="none" w="med" len="med"/>
            <a:tailEnd type="none" w="med" len="med"/>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ts val="178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rPr>
              <a:t>Balances short-term promos with long-term value by targeting high-LTV segments and personalizing offers to boost ROI and loyalty</a:t>
            </a:r>
            <a:endParaRPr kumimoji="0" lang="en-GB" sz="140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sym typeface="DM Sans Light"/>
            </a:endParaRPr>
          </a:p>
        </p:txBody>
      </p:sp>
      <p:sp>
        <p:nvSpPr>
          <p:cNvPr id="43" name="Google Shape;523;p32">
            <a:extLst>
              <a:ext uri="{FF2B5EF4-FFF2-40B4-BE49-F238E27FC236}">
                <a16:creationId xmlns:a16="http://schemas.microsoft.com/office/drawing/2014/main" id="{5CD034A4-FFC5-7BDD-FEAE-1BEED9F07942}"/>
              </a:ext>
            </a:extLst>
          </p:cNvPr>
          <p:cNvSpPr/>
          <p:nvPr/>
        </p:nvSpPr>
        <p:spPr>
          <a:xfrm>
            <a:off x="883241" y="4123180"/>
            <a:ext cx="574433" cy="242052"/>
          </a:xfrm>
          <a:prstGeom prst="roundRect">
            <a:avLst>
              <a:gd name="adj" fmla="val 50000"/>
            </a:avLst>
          </a:prstGeom>
          <a:solidFill>
            <a:srgbClr val="0078D4"/>
          </a:solidFill>
          <a:ln>
            <a:noFill/>
          </a:ln>
        </p:spPr>
        <p:txBody>
          <a:bodyPr spcFirstLastPara="1" wrap="square" lIns="0" tIns="121837" rIns="0" bIns="121837"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0" cap="none" spc="0" normalizeH="0" baseline="0" noProof="0">
                <a:ln>
                  <a:noFill/>
                </a:ln>
                <a:solidFill>
                  <a:prstClr val="white"/>
                </a:solidFill>
                <a:effectLst/>
                <a:uLnTx/>
                <a:uFillTx/>
                <a:latin typeface="Segoe Sans Display" pitchFamily="2" charset="0"/>
                <a:ea typeface="DM Sans 14pt"/>
                <a:cs typeface="Segoe Sans Display" pitchFamily="2" charset="0"/>
                <a:sym typeface="DM Sans"/>
              </a:rPr>
              <a:t>To</a:t>
            </a:r>
          </a:p>
        </p:txBody>
      </p:sp>
      <p:sp>
        <p:nvSpPr>
          <p:cNvPr id="2" name="Google Shape;516;p32">
            <a:extLst>
              <a:ext uri="{FF2B5EF4-FFF2-40B4-BE49-F238E27FC236}">
                <a16:creationId xmlns:a16="http://schemas.microsoft.com/office/drawing/2014/main" id="{58879B81-2492-A034-2AC3-A3D4F5744073}"/>
              </a:ext>
            </a:extLst>
          </p:cNvPr>
          <p:cNvSpPr/>
          <p:nvPr/>
        </p:nvSpPr>
        <p:spPr>
          <a:xfrm>
            <a:off x="8692106" y="4827657"/>
            <a:ext cx="1283109" cy="636112"/>
          </a:xfrm>
          <a:prstGeom prst="roundRect">
            <a:avLst>
              <a:gd name="adj" fmla="val 15197"/>
            </a:avLst>
          </a:prstGeom>
          <a:solidFill>
            <a:srgbClr val="F7F7F7"/>
          </a:solidFill>
          <a:ln>
            <a:noFill/>
          </a:ln>
        </p:spPr>
        <p:txBody>
          <a:bodyPr spcFirstLastPara="1" wrap="square" lIns="0" tIns="0" rIns="0" bIns="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Segoe Sans Display" pitchFamily="2" charset="0"/>
                <a:ea typeface="DM Sans 14pt Medium"/>
                <a:cs typeface="Segoe Sans Display" pitchFamily="2" charset="0"/>
                <a:sym typeface="DM Sans Medium"/>
              </a:rPr>
              <a:t>Marketing T</a:t>
            </a:r>
            <a:r>
              <a:rPr kumimoji="0" lang="en-GB" sz="900" b="0" i="0" u="none" strike="noStrike" kern="1200" cap="none" spc="0" normalizeH="0" baseline="0" noProof="0" err="1">
                <a:ln>
                  <a:noFill/>
                </a:ln>
                <a:solidFill>
                  <a:srgbClr val="000000"/>
                </a:solidFill>
                <a:effectLst/>
                <a:uLnTx/>
                <a:uFillTx/>
                <a:latin typeface="Segoe Sans Display" pitchFamily="2" charset="0"/>
                <a:ea typeface="DM Sans 14pt Medium"/>
                <a:cs typeface="Segoe Sans Display" pitchFamily="2" charset="0"/>
                <a:sym typeface="DM Sans Medium"/>
              </a:rPr>
              <a:t>eam</a:t>
            </a:r>
            <a:endParaRPr kumimoji="0" lang="en-GB" sz="900" b="0" i="0" u="none" strike="noStrike" kern="1200" cap="none" spc="0" normalizeH="0" baseline="0" noProof="0">
              <a:ln>
                <a:noFill/>
              </a:ln>
              <a:solidFill>
                <a:srgbClr val="000000"/>
              </a:solidFill>
              <a:effectLst/>
              <a:uLnTx/>
              <a:uFillTx/>
              <a:latin typeface="Segoe Sans Display" pitchFamily="2" charset="0"/>
              <a:ea typeface="DM Sans 14pt Medium"/>
              <a:cs typeface="Segoe Sans Display" pitchFamily="2" charset="0"/>
              <a:sym typeface="DM Sans Medium"/>
            </a:endParaRPr>
          </a:p>
        </p:txBody>
      </p:sp>
      <p:sp>
        <p:nvSpPr>
          <p:cNvPr id="13" name="Google Shape;523;p32">
            <a:extLst>
              <a:ext uri="{FF2B5EF4-FFF2-40B4-BE49-F238E27FC236}">
                <a16:creationId xmlns:a16="http://schemas.microsoft.com/office/drawing/2014/main" id="{BB7103A9-828D-8620-46E6-92D1F3A516EF}"/>
              </a:ext>
            </a:extLst>
          </p:cNvPr>
          <p:cNvSpPr/>
          <p:nvPr/>
        </p:nvSpPr>
        <p:spPr>
          <a:xfrm>
            <a:off x="6228415" y="5626367"/>
            <a:ext cx="2099734" cy="786384"/>
          </a:xfrm>
          <a:prstGeom prst="roundRect">
            <a:avLst>
              <a:gd name="adj" fmla="val 9670"/>
            </a:avLst>
          </a:prstGeom>
          <a:solidFill>
            <a:srgbClr val="FFFFFF">
              <a:lumMod val="85000"/>
              <a:alpha val="20000"/>
            </a:srgbClr>
          </a:solidFill>
          <a:ln>
            <a:noFill/>
          </a:ln>
        </p:spPr>
        <p:txBody>
          <a:bodyPr spcFirstLastPara="1" wrap="square" lIns="72000" tIns="144000" rIns="72000" bIns="144000" anchor="ctr" anchorCtr="0">
            <a:noAutofit/>
          </a:bodyPr>
          <a:lstStyle/>
          <a:p>
            <a:pPr marL="0" marR="0" lvl="0" indent="0" algn="ctr" defTabSz="914400" rtl="0" eaLnBrk="1" fontAlgn="base" latinLnBrk="0" hangingPunct="1">
              <a:lnSpc>
                <a:spcPts val="1180"/>
              </a:lnSpc>
              <a:spcBef>
                <a:spcPct val="0"/>
              </a:spcBef>
              <a:spcAft>
                <a:spcPct val="0"/>
              </a:spcAft>
              <a:buClrTx/>
              <a:buSzTx/>
              <a:buFontTx/>
              <a:buNone/>
              <a:tabLst/>
              <a:defRPr/>
            </a:pPr>
            <a:r>
              <a:rPr kumimoji="0" lang="en-US" sz="900" b="0" i="0" u="none" strike="noStrike" kern="0" cap="none" spc="0" normalizeH="0" baseline="0" noProof="0">
                <a:ln>
                  <a:noFill/>
                </a:ln>
                <a:solidFill>
                  <a:srgbClr val="000000"/>
                </a:solidFill>
                <a:effectLst/>
                <a:uLnTx/>
                <a:uFillTx/>
                <a:latin typeface="Segoe Sans Display" pitchFamily="2" charset="0"/>
                <a:ea typeface="DM Sans 14pt"/>
                <a:cs typeface="Segoe Sans Display" pitchFamily="2" charset="0"/>
                <a:sym typeface="DM Sans"/>
              </a:rPr>
              <a:t>Deliver via email, app, or SMS with time-sensitive CTAs</a:t>
            </a:r>
          </a:p>
        </p:txBody>
      </p:sp>
      <p:sp>
        <p:nvSpPr>
          <p:cNvPr id="16" name="Google Shape;516;p32">
            <a:extLst>
              <a:ext uri="{FF2B5EF4-FFF2-40B4-BE49-F238E27FC236}">
                <a16:creationId xmlns:a16="http://schemas.microsoft.com/office/drawing/2014/main" id="{536DC717-D578-5625-423E-480C2E49E78B}"/>
              </a:ext>
            </a:extLst>
          </p:cNvPr>
          <p:cNvSpPr/>
          <p:nvPr/>
        </p:nvSpPr>
        <p:spPr>
          <a:xfrm>
            <a:off x="10153850" y="4827657"/>
            <a:ext cx="1283109" cy="636112"/>
          </a:xfrm>
          <a:prstGeom prst="roundRect">
            <a:avLst>
              <a:gd name="adj" fmla="val 15197"/>
            </a:avLst>
          </a:prstGeom>
          <a:solidFill>
            <a:srgbClr val="F7F7F7"/>
          </a:solidFill>
          <a:ln>
            <a:noFill/>
          </a:ln>
        </p:spPr>
        <p:txBody>
          <a:bodyPr spcFirstLastPara="1" wrap="square" lIns="0" tIns="0" rIns="0" bIns="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Segoe Sans Display" pitchFamily="2" charset="0"/>
                <a:ea typeface="DM Sans 14pt Medium"/>
                <a:cs typeface="Segoe Sans Display" pitchFamily="2" charset="0"/>
                <a:sym typeface="DM Sans Medium"/>
              </a:rPr>
              <a:t>CRM Managers</a:t>
            </a:r>
          </a:p>
        </p:txBody>
      </p:sp>
      <p:grpSp>
        <p:nvGrpSpPr>
          <p:cNvPr id="27" name="Group 26">
            <a:extLst>
              <a:ext uri="{FF2B5EF4-FFF2-40B4-BE49-F238E27FC236}">
                <a16:creationId xmlns:a16="http://schemas.microsoft.com/office/drawing/2014/main" id="{8CC1AD20-FB4D-31DE-6A15-7869F614BF85}"/>
              </a:ext>
            </a:extLst>
          </p:cNvPr>
          <p:cNvGrpSpPr/>
          <p:nvPr/>
        </p:nvGrpSpPr>
        <p:grpSpPr>
          <a:xfrm>
            <a:off x="8646441" y="2173792"/>
            <a:ext cx="2790518" cy="1949388"/>
            <a:chOff x="8700923" y="2229263"/>
            <a:chExt cx="2790518" cy="1949388"/>
          </a:xfrm>
        </p:grpSpPr>
        <p:grpSp>
          <p:nvGrpSpPr>
            <p:cNvPr id="26" name="Group 25">
              <a:extLst>
                <a:ext uri="{FF2B5EF4-FFF2-40B4-BE49-F238E27FC236}">
                  <a16:creationId xmlns:a16="http://schemas.microsoft.com/office/drawing/2014/main" id="{BE2DED6D-0299-FCFD-7350-583F791109EE}"/>
                </a:ext>
              </a:extLst>
            </p:cNvPr>
            <p:cNvGrpSpPr/>
            <p:nvPr/>
          </p:nvGrpSpPr>
          <p:grpSpPr>
            <a:xfrm>
              <a:off x="8700923" y="2229263"/>
              <a:ext cx="2790518" cy="1461772"/>
              <a:chOff x="8700923" y="2229263"/>
              <a:chExt cx="2790518" cy="1461772"/>
            </a:xfrm>
          </p:grpSpPr>
          <p:sp>
            <p:nvSpPr>
              <p:cNvPr id="45" name="Rounded Rectangle 44">
                <a:extLst>
                  <a:ext uri="{FF2B5EF4-FFF2-40B4-BE49-F238E27FC236}">
                    <a16:creationId xmlns:a16="http://schemas.microsoft.com/office/drawing/2014/main" id="{875CAB94-47CE-3692-0A02-CF9F9DA3238C}"/>
                  </a:ext>
                </a:extLst>
              </p:cNvPr>
              <p:cNvSpPr/>
              <p:nvPr/>
            </p:nvSpPr>
            <p:spPr>
              <a:xfrm>
                <a:off x="8700923" y="2229263"/>
                <a:ext cx="2790518" cy="425698"/>
              </a:xfrm>
              <a:prstGeom prst="roundRect">
                <a:avLst/>
              </a:prstGeom>
              <a:solidFill>
                <a:srgbClr val="DDEEF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Sans Display Semibold" pitchFamily="2" charset="0"/>
                    <a:ea typeface="+mn-ea"/>
                    <a:cs typeface="Segoe Sans Display Semibold" pitchFamily="2" charset="0"/>
                  </a:rPr>
                  <a:t>Promotion Engagement Rate → </a:t>
                </a:r>
                <a:r>
                  <a:rPr kumimoji="0" lang="en-US" sz="90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rPr>
                  <a:t>H</a:t>
                </a:r>
                <a:r>
                  <a:rPr kumimoji="0" lang="en-US" sz="900" b="0" i="0" u="none" strike="noStrike" kern="1200" cap="none" spc="0" normalizeH="0" baseline="0" noProof="0" err="1">
                    <a:ln>
                      <a:noFill/>
                    </a:ln>
                    <a:solidFill>
                      <a:prstClr val="black"/>
                    </a:solidFill>
                    <a:effectLst/>
                    <a:uLnTx/>
                    <a:uFillTx/>
                    <a:latin typeface="Segoe Sans Display" pitchFamily="2" charset="0"/>
                    <a:ea typeface="+mn-ea"/>
                    <a:cs typeface="Segoe Sans Display" pitchFamily="2" charset="0"/>
                  </a:rPr>
                  <a:t>igher</a:t>
                </a:r>
                <a:r>
                  <a:rPr kumimoji="0" lang="en-US" sz="90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rPr>
                  <a:t> open and click rates from personalized messaging</a:t>
                </a:r>
              </a:p>
            </p:txBody>
          </p:sp>
          <p:sp>
            <p:nvSpPr>
              <p:cNvPr id="48" name="Arrow: Up 56">
                <a:extLst>
                  <a:ext uri="{FF2B5EF4-FFF2-40B4-BE49-F238E27FC236}">
                    <a16:creationId xmlns:a16="http://schemas.microsoft.com/office/drawing/2014/main" id="{CBEB41C1-8AA4-0188-171D-49B4B568B9C0}"/>
                  </a:ext>
                </a:extLst>
              </p:cNvPr>
              <p:cNvSpPr/>
              <p:nvPr/>
            </p:nvSpPr>
            <p:spPr>
              <a:xfrm>
                <a:off x="8794754" y="2335898"/>
                <a:ext cx="134695" cy="216225"/>
              </a:xfrm>
              <a:prstGeom prst="upArrow">
                <a:avLst/>
              </a:prstGeom>
              <a:solidFill>
                <a:srgbClr val="007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9" name="Rounded Rectangle 48">
                <a:extLst>
                  <a:ext uri="{FF2B5EF4-FFF2-40B4-BE49-F238E27FC236}">
                    <a16:creationId xmlns:a16="http://schemas.microsoft.com/office/drawing/2014/main" id="{B3E69681-C1BB-4833-5B61-0821748C75A9}"/>
                  </a:ext>
                </a:extLst>
              </p:cNvPr>
              <p:cNvSpPr/>
              <p:nvPr/>
            </p:nvSpPr>
            <p:spPr>
              <a:xfrm>
                <a:off x="8700923" y="2750843"/>
                <a:ext cx="2790518" cy="425698"/>
              </a:xfrm>
              <a:prstGeom prst="roundRect">
                <a:avLst/>
              </a:prstGeom>
              <a:solidFill>
                <a:srgbClr val="DDEEF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Sans Display Semibold" pitchFamily="2" charset="0"/>
                    <a:ea typeface="+mn-ea"/>
                    <a:cs typeface="Segoe Sans Display Semibold" pitchFamily="2" charset="0"/>
                  </a:rPr>
                  <a:t>Conversion Rate → </a:t>
                </a:r>
                <a:r>
                  <a:rPr kumimoji="0" lang="en-US" sz="90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rPr>
                  <a:t>I</a:t>
                </a:r>
                <a:r>
                  <a:rPr kumimoji="0" lang="en-US" sz="900" b="0" i="0" u="none" strike="noStrike" kern="1200" cap="none" spc="0" normalizeH="0" baseline="0" noProof="0" err="1">
                    <a:ln>
                      <a:noFill/>
                    </a:ln>
                    <a:solidFill>
                      <a:prstClr val="black"/>
                    </a:solidFill>
                    <a:effectLst/>
                    <a:uLnTx/>
                    <a:uFillTx/>
                    <a:latin typeface="Segoe Sans Display" pitchFamily="2" charset="0"/>
                    <a:ea typeface="+mn-ea"/>
                    <a:cs typeface="Segoe Sans Display" pitchFamily="2" charset="0"/>
                  </a:rPr>
                  <a:t>mproves</a:t>
                </a:r>
                <a:r>
                  <a:rPr kumimoji="0" lang="en-US" sz="90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rPr>
                  <a:t> performance through targeting based on customer preferences</a:t>
                </a:r>
              </a:p>
            </p:txBody>
          </p:sp>
          <p:sp>
            <p:nvSpPr>
              <p:cNvPr id="51" name="Rounded Rectangle 50">
                <a:extLst>
                  <a:ext uri="{FF2B5EF4-FFF2-40B4-BE49-F238E27FC236}">
                    <a16:creationId xmlns:a16="http://schemas.microsoft.com/office/drawing/2014/main" id="{5C6184BF-F1D0-1216-007A-950D0CA9A725}"/>
                  </a:ext>
                </a:extLst>
              </p:cNvPr>
              <p:cNvSpPr/>
              <p:nvPr/>
            </p:nvSpPr>
            <p:spPr>
              <a:xfrm>
                <a:off x="8700923" y="3265337"/>
                <a:ext cx="2790518" cy="425698"/>
              </a:xfrm>
              <a:prstGeom prst="roundRect">
                <a:avLst/>
              </a:prstGeom>
              <a:solidFill>
                <a:srgbClr val="DDEEF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Sans Display Semibold" pitchFamily="2" charset="0"/>
                    <a:ea typeface="+mn-ea"/>
                    <a:cs typeface="Segoe Sans Display Semibold" pitchFamily="2" charset="0"/>
                  </a:rPr>
                  <a:t>Customer Acquisition Cost →</a:t>
                </a:r>
                <a:r>
                  <a:rPr kumimoji="0" lang="en-US" sz="90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rPr>
                  <a:t> Reduces spend from broad, inefficient campaigns to targeted marketing efforts</a:t>
                </a:r>
              </a:p>
            </p:txBody>
          </p:sp>
          <p:sp>
            <p:nvSpPr>
              <p:cNvPr id="5" name="Arrow: Up 56">
                <a:extLst>
                  <a:ext uri="{FF2B5EF4-FFF2-40B4-BE49-F238E27FC236}">
                    <a16:creationId xmlns:a16="http://schemas.microsoft.com/office/drawing/2014/main" id="{639A3FCB-2AB0-1645-4AD7-B646ED84A7B3}"/>
                  </a:ext>
                </a:extLst>
              </p:cNvPr>
              <p:cNvSpPr/>
              <p:nvPr/>
            </p:nvSpPr>
            <p:spPr>
              <a:xfrm>
                <a:off x="8794753" y="2855579"/>
                <a:ext cx="134695" cy="216225"/>
              </a:xfrm>
              <a:prstGeom prst="upArrow">
                <a:avLst/>
              </a:prstGeom>
              <a:solidFill>
                <a:srgbClr val="007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Arrow: Up 56">
                <a:extLst>
                  <a:ext uri="{FF2B5EF4-FFF2-40B4-BE49-F238E27FC236}">
                    <a16:creationId xmlns:a16="http://schemas.microsoft.com/office/drawing/2014/main" id="{994A68E3-2AD7-362E-2437-E2AF6E7AED79}"/>
                  </a:ext>
                </a:extLst>
              </p:cNvPr>
              <p:cNvSpPr/>
              <p:nvPr/>
            </p:nvSpPr>
            <p:spPr>
              <a:xfrm flipV="1">
                <a:off x="8820325" y="3372380"/>
                <a:ext cx="134695" cy="216225"/>
              </a:xfrm>
              <a:prstGeom prst="upArrow">
                <a:avLst/>
              </a:prstGeom>
              <a:solidFill>
                <a:srgbClr val="007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3" name="Rounded Rectangle 50">
              <a:extLst>
                <a:ext uri="{FF2B5EF4-FFF2-40B4-BE49-F238E27FC236}">
                  <a16:creationId xmlns:a16="http://schemas.microsoft.com/office/drawing/2014/main" id="{40987F1C-2BFA-7B7C-248A-42AA112FB18D}"/>
                </a:ext>
              </a:extLst>
            </p:cNvPr>
            <p:cNvSpPr/>
            <p:nvPr/>
          </p:nvSpPr>
          <p:spPr>
            <a:xfrm>
              <a:off x="8700923" y="3752953"/>
              <a:ext cx="2790518" cy="425698"/>
            </a:xfrm>
            <a:prstGeom prst="roundRect">
              <a:avLst/>
            </a:prstGeom>
            <a:solidFill>
              <a:srgbClr val="DDEEF8"/>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Sans Display Semibold" pitchFamily="2" charset="0"/>
                  <a:ea typeface="+mn-ea"/>
                  <a:cs typeface="Segoe Sans Display Semibold" pitchFamily="2" charset="0"/>
                </a:rPr>
                <a:t>Revenue Uplift → </a:t>
              </a:r>
              <a:r>
                <a:rPr kumimoji="0" lang="en-US" sz="90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rPr>
                <a:t>Increases revenue though personalized offers, cross-sell and upsell promotions</a:t>
              </a:r>
            </a:p>
          </p:txBody>
        </p:sp>
        <p:sp>
          <p:nvSpPr>
            <p:cNvPr id="25" name="Arrow: Up 56">
              <a:extLst>
                <a:ext uri="{FF2B5EF4-FFF2-40B4-BE49-F238E27FC236}">
                  <a16:creationId xmlns:a16="http://schemas.microsoft.com/office/drawing/2014/main" id="{10F93371-A366-4B88-B284-A854A368B6E9}"/>
                </a:ext>
              </a:extLst>
            </p:cNvPr>
            <p:cNvSpPr/>
            <p:nvPr/>
          </p:nvSpPr>
          <p:spPr>
            <a:xfrm>
              <a:off x="8820325" y="3859996"/>
              <a:ext cx="134695" cy="216225"/>
            </a:xfrm>
            <a:prstGeom prst="upArrow">
              <a:avLst/>
            </a:prstGeom>
            <a:solidFill>
              <a:srgbClr val="0078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1" name="Google Shape;516;p32">
            <a:extLst>
              <a:ext uri="{FF2B5EF4-FFF2-40B4-BE49-F238E27FC236}">
                <a16:creationId xmlns:a16="http://schemas.microsoft.com/office/drawing/2014/main" id="{65A3A214-CEA9-DA6A-03CE-C9F093D0617B}"/>
              </a:ext>
            </a:extLst>
          </p:cNvPr>
          <p:cNvSpPr/>
          <p:nvPr/>
        </p:nvSpPr>
        <p:spPr>
          <a:xfrm>
            <a:off x="9465919" y="5669419"/>
            <a:ext cx="1283109" cy="636112"/>
          </a:xfrm>
          <a:prstGeom prst="roundRect">
            <a:avLst>
              <a:gd name="adj" fmla="val 15197"/>
            </a:avLst>
          </a:prstGeom>
          <a:solidFill>
            <a:srgbClr val="F7F7F7"/>
          </a:solidFill>
          <a:ln>
            <a:noFill/>
          </a:ln>
        </p:spPr>
        <p:txBody>
          <a:bodyPr spcFirstLastPara="1" wrap="square" lIns="0" tIns="0" rIns="0" bIns="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Segoe Sans Display" pitchFamily="2" charset="0"/>
                <a:ea typeface="DM Sans 14pt Medium"/>
                <a:cs typeface="Segoe Sans Display" pitchFamily="2" charset="0"/>
                <a:sym typeface="DM Sans Medium"/>
              </a:rPr>
              <a:t>Loyalty Program Leads</a:t>
            </a:r>
          </a:p>
        </p:txBody>
      </p:sp>
    </p:spTree>
    <p:extLst>
      <p:ext uri="{BB962C8B-B14F-4D97-AF65-F5344CB8AC3E}">
        <p14:creationId xmlns:p14="http://schemas.microsoft.com/office/powerpoint/2010/main" val="39365661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FB50-391A-D169-4FE5-FD0759526322}"/>
            </a:ext>
          </a:extLst>
        </p:cNvPr>
        <p:cNvGrpSpPr/>
        <p:nvPr/>
      </p:nvGrpSpPr>
      <p:grpSpPr>
        <a:xfrm>
          <a:off x="0" y="0"/>
          <a:ext cx="0" cy="0"/>
          <a:chOff x="0" y="0"/>
          <a:chExt cx="0" cy="0"/>
        </a:xfrm>
      </p:grpSpPr>
      <p:sp>
        <p:nvSpPr>
          <p:cNvPr id="48" name="Rectangle: Rounded Corners 28">
            <a:extLst>
              <a:ext uri="{FF2B5EF4-FFF2-40B4-BE49-F238E27FC236}">
                <a16:creationId xmlns:a16="http://schemas.microsoft.com/office/drawing/2014/main" id="{9082155B-97D7-D24B-5769-9940669FD2B2}"/>
              </a:ext>
            </a:extLst>
          </p:cNvPr>
          <p:cNvSpPr>
            <a:spLocks/>
          </p:cNvSpPr>
          <p:nvPr/>
        </p:nvSpPr>
        <p:spPr bwMode="auto">
          <a:xfrm>
            <a:off x="2341944" y="931521"/>
            <a:ext cx="9617839" cy="5768909"/>
          </a:xfrm>
          <a:prstGeom prst="roundRect">
            <a:avLst>
              <a:gd name="adj" fmla="val 2074"/>
            </a:avLst>
          </a:prstGeom>
          <a:solidFill>
            <a:srgbClr val="FFFFFF">
              <a:alpha val="75000"/>
            </a:srgbClr>
          </a:solidFill>
          <a:ln w="15875" cap="flat" cmpd="sng" algn="ctr">
            <a:noFill/>
            <a:prstDash val="solid"/>
            <a:headEnd type="none" w="med" len="med"/>
            <a:tailEnd type="none" w="med" len="med"/>
          </a:ln>
          <a:effectLst>
            <a:outerShdw blurRad="279400" algn="ctr" rotWithShape="0">
              <a:prstClr val="black">
                <a:alpha val="1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100" b="0" i="0" u="none" strike="noStrike" kern="0" cap="none" spc="0" normalizeH="0" baseline="0" noProof="0">
                <a:ln>
                  <a:noFill/>
                </a:ln>
                <a:solidFill>
                  <a:srgbClr val="FFFFFF"/>
                </a:solidFill>
                <a:effectLst/>
                <a:uLnTx/>
                <a:uFillTx/>
                <a:latin typeface="Segoe UI"/>
                <a:ea typeface="+mn-ea"/>
                <a:cs typeface="+mn-cs"/>
              </a:rPr>
              <a:t>Email Structure &amp; CTA Recommendation</a:t>
            </a:r>
          </a:p>
        </p:txBody>
      </p:sp>
      <p:sp>
        <p:nvSpPr>
          <p:cNvPr id="13" name="Text Placeholder 11">
            <a:extLst>
              <a:ext uri="{FF2B5EF4-FFF2-40B4-BE49-F238E27FC236}">
                <a16:creationId xmlns:a16="http://schemas.microsoft.com/office/drawing/2014/main" id="{DCECB85E-4CCE-7E78-1A01-6DAB6A3DA6E6}"/>
              </a:ext>
            </a:extLst>
          </p:cNvPr>
          <p:cNvSpPr txBox="1">
            <a:spLocks/>
          </p:cNvSpPr>
          <p:nvPr/>
        </p:nvSpPr>
        <p:spPr>
          <a:xfrm>
            <a:off x="3036797" y="2017071"/>
            <a:ext cx="2572262" cy="1018877"/>
          </a:xfrm>
          <a:prstGeom prst="round2SameRect">
            <a:avLst>
              <a:gd name="adj1" fmla="val 7620"/>
              <a:gd name="adj2" fmla="val 0"/>
            </a:avLst>
          </a:prstGeom>
          <a:solidFill>
            <a:srgbClr val="FFFFFF">
              <a:alpha val="50000"/>
            </a:srgb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40" name="Text Placeholder 11">
            <a:extLst>
              <a:ext uri="{FF2B5EF4-FFF2-40B4-BE49-F238E27FC236}">
                <a16:creationId xmlns:a16="http://schemas.microsoft.com/office/drawing/2014/main" id="{CB5856B5-5669-0E4B-ADE6-FA14C52F32E7}"/>
              </a:ext>
            </a:extLst>
          </p:cNvPr>
          <p:cNvSpPr txBox="1">
            <a:spLocks/>
          </p:cNvSpPr>
          <p:nvPr/>
        </p:nvSpPr>
        <p:spPr>
          <a:xfrm flipV="1">
            <a:off x="3036797" y="3034603"/>
            <a:ext cx="2572262" cy="635465"/>
          </a:xfrm>
          <a:prstGeom prst="round2SameRect">
            <a:avLst/>
          </a:prstGeom>
          <a:solidFill>
            <a:schemeClr val="accent5">
              <a:lumMod val="20000"/>
              <a:lumOff val="80000"/>
            </a:scheme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10" name="Rectangle: Rounded Corners 9">
            <a:extLst>
              <a:ext uri="{FF2B5EF4-FFF2-40B4-BE49-F238E27FC236}">
                <a16:creationId xmlns:a16="http://schemas.microsoft.com/office/drawing/2014/main" id="{2B5B4FA1-4E48-8649-C270-22C2F2F4AABC}"/>
              </a:ext>
            </a:extLst>
          </p:cNvPr>
          <p:cNvSpPr>
            <a:spLocks/>
          </p:cNvSpPr>
          <p:nvPr/>
        </p:nvSpPr>
        <p:spPr bwMode="auto">
          <a:xfrm>
            <a:off x="1971041" y="371288"/>
            <a:ext cx="3720605" cy="425399"/>
          </a:xfrm>
          <a:prstGeom prst="roundRect">
            <a:avLst>
              <a:gd name="adj" fmla="val 50000"/>
            </a:avLst>
          </a:prstGeom>
          <a:solidFill>
            <a:srgbClr val="FFFFFF">
              <a:alpha val="50000"/>
            </a:srgbClr>
          </a:solidFill>
          <a:ln>
            <a:solidFill>
              <a:schemeClr val="bg1"/>
            </a:solidFill>
          </a:ln>
        </p:spPr>
        <p:txBody>
          <a:bodyPr lIns="365760" tIns="0" rIns="0" bIns="0" anchor="ctr">
            <a:noAutofit/>
          </a:bodyPr>
          <a:lstStyle/>
          <a:p>
            <a:pPr marL="0" marR="0" lvl="0" indent="0" algn="l" defTabSz="932742" rtl="0" eaLnBrk="1" fontAlgn="auto" latinLnBrk="0" hangingPunct="1">
              <a:lnSpc>
                <a:spcPct val="100000"/>
              </a:lnSpc>
              <a:spcBef>
                <a:spcPts val="0"/>
              </a:spcBef>
              <a:spcAft>
                <a:spcPts val="100"/>
              </a:spcAft>
              <a:buClrTx/>
              <a:buSzPct val="90000"/>
              <a:buFontTx/>
              <a:buNone/>
              <a:tabLst/>
              <a:defRPr/>
            </a:pPr>
            <a:r>
              <a:rPr kumimoji="0" lang="en-US" sz="1400" b="0" i="0" u="none" strike="noStrike" kern="1200" cap="none" spc="0" normalizeH="0" baseline="0" noProof="0" dirty="0">
                <a:ln>
                  <a:noFill/>
                </a:ln>
                <a:solidFill>
                  <a:srgbClr val="091F2C"/>
                </a:solidFill>
                <a:effectLst/>
                <a:uLnTx/>
                <a:uFillTx/>
                <a:latin typeface="Segoe Sans Display Semibold"/>
                <a:ea typeface="+mn-ea"/>
                <a:cs typeface="Segoe Sans Display" pitchFamily="2" charset="0"/>
              </a:rPr>
              <a:t>Personalized promotion agent</a:t>
            </a:r>
          </a:p>
        </p:txBody>
      </p:sp>
      <p:sp>
        <p:nvSpPr>
          <p:cNvPr id="57" name="Rectangle: Top Corners Rounded 56">
            <a:extLst>
              <a:ext uri="{FF2B5EF4-FFF2-40B4-BE49-F238E27FC236}">
                <a16:creationId xmlns:a16="http://schemas.microsoft.com/office/drawing/2014/main" id="{C35E866A-DA6F-6AE3-489F-1D5364FDC658}"/>
              </a:ext>
            </a:extLst>
          </p:cNvPr>
          <p:cNvSpPr/>
          <p:nvPr/>
        </p:nvSpPr>
        <p:spPr bwMode="auto">
          <a:xfrm rot="16200000" flipH="1">
            <a:off x="-1017808" y="2768899"/>
            <a:ext cx="4602877" cy="2116628"/>
          </a:xfrm>
          <a:prstGeom prst="round2SameRect">
            <a:avLst>
              <a:gd name="adj1" fmla="val 9794"/>
              <a:gd name="adj2" fmla="val 0"/>
            </a:avLst>
          </a:prstGeom>
          <a:solidFill>
            <a:srgbClr val="FFFFFF">
              <a:alpha val="59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Segoe Sans Display"/>
              <a:ea typeface="Segoe UI" pitchFamily="34" charset="0"/>
              <a:cs typeface="Segoe UI" pitchFamily="34" charset="0"/>
            </a:endParaRPr>
          </a:p>
        </p:txBody>
      </p:sp>
      <p:sp>
        <p:nvSpPr>
          <p:cNvPr id="9" name="Available with">
            <a:extLst>
              <a:ext uri="{FF2B5EF4-FFF2-40B4-BE49-F238E27FC236}">
                <a16:creationId xmlns:a16="http://schemas.microsoft.com/office/drawing/2014/main" id="{9E7E657E-2520-D95D-E399-97B13C7F054C}"/>
              </a:ext>
            </a:extLst>
          </p:cNvPr>
          <p:cNvSpPr txBox="1"/>
          <p:nvPr/>
        </p:nvSpPr>
        <p:spPr>
          <a:xfrm>
            <a:off x="9126798" y="358721"/>
            <a:ext cx="992247"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91F2C"/>
                </a:solidFill>
                <a:effectLst/>
                <a:uLnTx/>
                <a:uFillTx/>
                <a:latin typeface="Segoe Sans Display Semibold"/>
                <a:ea typeface="+mn-ea"/>
                <a:cs typeface="Segoe UI Semibold" panose="020B0502040204020203" pitchFamily="34" charset="0"/>
              </a:rPr>
              <a:t>Available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8D4"/>
                </a:solidFill>
                <a:effectLst/>
                <a:uLnTx/>
                <a:uFillTx/>
                <a:latin typeface="Segoe Sans Display Semibold"/>
                <a:ea typeface="+mn-ea"/>
                <a:cs typeface="Segoe UI Semibold" panose="020B0502040204020203" pitchFamily="34" charset="0"/>
              </a:rPr>
              <a:t>Copilot Studio</a:t>
            </a:r>
          </a:p>
        </p:txBody>
      </p:sp>
      <p:cxnSp>
        <p:nvCxnSpPr>
          <p:cNvPr id="11" name="Straight Connector 10">
            <a:extLst>
              <a:ext uri="{FF2B5EF4-FFF2-40B4-BE49-F238E27FC236}">
                <a16:creationId xmlns:a16="http://schemas.microsoft.com/office/drawing/2014/main" id="{75EBB8E7-F9AA-119C-8FC4-54756F039AED}"/>
              </a:ext>
            </a:extLst>
          </p:cNvPr>
          <p:cNvCxnSpPr/>
          <p:nvPr/>
        </p:nvCxnSpPr>
        <p:spPr>
          <a:xfrm>
            <a:off x="10486514" y="358721"/>
            <a:ext cx="0" cy="331655"/>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5" name="Rectangle: Top Corners Rounded 54">
            <a:extLst>
              <a:ext uri="{FF2B5EF4-FFF2-40B4-BE49-F238E27FC236}">
                <a16:creationId xmlns:a16="http://schemas.microsoft.com/office/drawing/2014/main" id="{B598F787-CFED-61C5-915F-4959DAA5F586}"/>
              </a:ext>
            </a:extLst>
          </p:cNvPr>
          <p:cNvSpPr/>
          <p:nvPr/>
        </p:nvSpPr>
        <p:spPr bwMode="auto">
          <a:xfrm rot="5400000">
            <a:off x="795072" y="-530208"/>
            <a:ext cx="638245" cy="2228391"/>
          </a:xfrm>
          <a:prstGeom prst="round2SameRect">
            <a:avLst>
              <a:gd name="adj1" fmla="val 11477"/>
              <a:gd name="adj2"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Sans Display"/>
              <a:ea typeface="Segoe UI" pitchFamily="34" charset="0"/>
              <a:cs typeface="Segoe UI" pitchFamily="34" charset="0"/>
            </a:endParaRPr>
          </a:p>
        </p:txBody>
      </p:sp>
      <p:sp>
        <p:nvSpPr>
          <p:cNvPr id="56" name="TextBox 55">
            <a:extLst>
              <a:ext uri="{FF2B5EF4-FFF2-40B4-BE49-F238E27FC236}">
                <a16:creationId xmlns:a16="http://schemas.microsoft.com/office/drawing/2014/main" id="{E02EE0C9-524B-62C6-05D9-E6840AF8D74C}"/>
              </a:ext>
            </a:extLst>
          </p:cNvPr>
          <p:cNvSpPr txBox="1"/>
          <p:nvPr/>
        </p:nvSpPr>
        <p:spPr>
          <a:xfrm>
            <a:off x="116061" y="445487"/>
            <a:ext cx="1996267"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Sans Display Semibold"/>
                <a:ea typeface="+mn-ea"/>
                <a:cs typeface="+mn-cs"/>
              </a:rPr>
              <a:t>Retail</a:t>
            </a:r>
          </a:p>
        </p:txBody>
      </p:sp>
      <p:sp>
        <p:nvSpPr>
          <p:cNvPr id="4" name="Available with">
            <a:extLst>
              <a:ext uri="{FF2B5EF4-FFF2-40B4-BE49-F238E27FC236}">
                <a16:creationId xmlns:a16="http://schemas.microsoft.com/office/drawing/2014/main" id="{F3D2F063-8D33-1508-C44F-2F28E5F83086}"/>
              </a:ext>
            </a:extLst>
          </p:cNvPr>
          <p:cNvSpPr txBox="1"/>
          <p:nvPr/>
        </p:nvSpPr>
        <p:spPr>
          <a:xfrm>
            <a:off x="10853982" y="358721"/>
            <a:ext cx="992247"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91F2C"/>
                </a:solidFill>
                <a:effectLst/>
                <a:uLnTx/>
                <a:uFillTx/>
                <a:latin typeface="Segoe Sans Display Semibold"/>
                <a:ea typeface="+mn-ea"/>
                <a:cs typeface="Segoe UI Semibold" panose="020B0502040204020203" pitchFamily="34" charset="0"/>
              </a:rPr>
              <a:t>Scenario level: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78D4"/>
                </a:solidFill>
                <a:effectLst/>
                <a:uLnTx/>
                <a:uFillTx/>
                <a:latin typeface="Segoe Sans Display Semibold"/>
                <a:ea typeface="+mn-ea"/>
                <a:cs typeface="Segoe UI Semibold" panose="020B0502040204020203" pitchFamily="34" charset="0"/>
              </a:rPr>
              <a:t>Extend</a:t>
            </a:r>
          </a:p>
        </p:txBody>
      </p:sp>
      <p:graphicFrame>
        <p:nvGraphicFramePr>
          <p:cNvPr id="12" name="Table 11">
            <a:extLst>
              <a:ext uri="{FF2B5EF4-FFF2-40B4-BE49-F238E27FC236}">
                <a16:creationId xmlns:a16="http://schemas.microsoft.com/office/drawing/2014/main" id="{43BFE910-C4A5-723B-639D-8ECDC86DEA82}"/>
              </a:ext>
            </a:extLst>
          </p:cNvPr>
          <p:cNvGraphicFramePr>
            <a:graphicFrameLocks noGrp="1"/>
          </p:cNvGraphicFramePr>
          <p:nvPr>
            <p:extLst>
              <p:ext uri="{D42A27DB-BD31-4B8C-83A1-F6EECF244321}">
                <p14:modId xmlns:p14="http://schemas.microsoft.com/office/powerpoint/2010/main" val="3640091685"/>
              </p:ext>
            </p:extLst>
          </p:nvPr>
        </p:nvGraphicFramePr>
        <p:xfrm>
          <a:off x="316788" y="1608472"/>
          <a:ext cx="1907446" cy="3767361"/>
        </p:xfrm>
        <a:graphic>
          <a:graphicData uri="http://schemas.openxmlformats.org/drawingml/2006/table">
            <a:tbl>
              <a:tblPr>
                <a:tableStyleId>{5C22544A-7EE6-4342-B048-85BDC9FD1C3A}</a:tableStyleId>
              </a:tblPr>
              <a:tblGrid>
                <a:gridCol w="1907446">
                  <a:extLst>
                    <a:ext uri="{9D8B030D-6E8A-4147-A177-3AD203B41FA5}">
                      <a16:colId xmlns:a16="http://schemas.microsoft.com/office/drawing/2014/main" val="297064152"/>
                    </a:ext>
                  </a:extLst>
                </a:gridCol>
              </a:tblGrid>
              <a:tr h="815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91F2C"/>
                          </a:solidFill>
                          <a:effectLst/>
                          <a:uLnTx/>
                          <a:uFillTx/>
                          <a:latin typeface="+mn-lt"/>
                          <a:ea typeface="+mn-ea"/>
                          <a:cs typeface="+mn-cs"/>
                        </a:rPr>
                        <a:t>Delivers tailored promotions to customers based on behavior and past purchases.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7740856"/>
                  </a:ext>
                </a:extLst>
              </a:tr>
              <a:tr h="185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91F2C"/>
                        </a:solidFill>
                        <a:effectLst/>
                        <a:uLnTx/>
                        <a:uFillTx/>
                        <a:latin typeface="Segoe Sans Display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91F2C"/>
                        </a:solidFill>
                        <a:effectLst/>
                        <a:uLnTx/>
                        <a:uFillTx/>
                        <a:latin typeface="Segoe Sans Display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91F2C"/>
                        </a:solidFill>
                        <a:effectLst/>
                        <a:uLnTx/>
                        <a:uFillTx/>
                        <a:latin typeface="Segoe Sans Display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91F2C"/>
                        </a:solidFill>
                        <a:effectLst/>
                        <a:uLnTx/>
                        <a:uFillTx/>
                        <a:latin typeface="Segoe Sans Display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91F2C"/>
                        </a:solidFill>
                        <a:effectLst/>
                        <a:uLnTx/>
                        <a:uFillTx/>
                        <a:latin typeface="Segoe Sans Display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91F2C"/>
                        </a:solidFill>
                        <a:effectLst/>
                        <a:uLnTx/>
                        <a:uFillTx/>
                        <a:latin typeface="Segoe Sans Display Semibold"/>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6556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latin typeface="Segoe Sans Display Semibold"/>
                          <a:ea typeface="+mn-ea"/>
                          <a:cs typeface="+mn-cs"/>
                        </a:rPr>
                        <a:t>KPIs impacted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3414688"/>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91F2C"/>
                        </a:solidFill>
                        <a:effectLst/>
                        <a:uLnTx/>
                        <a:uFillTx/>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4806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91F2C"/>
                        </a:solidFill>
                        <a:effectLst/>
                        <a:uLnTx/>
                        <a:uFillTx/>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44777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2"/>
                          </a:solidFill>
                          <a:effectLst/>
                          <a:uLnTx/>
                          <a:uFillTx/>
                          <a:latin typeface="Segoe Sans Display Semibold"/>
                          <a:ea typeface="+mn-ea"/>
                          <a:cs typeface="+mn-cs"/>
                        </a:rPr>
                        <a:t>Value benefit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1255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srgbClr val="091F2C"/>
                        </a:solidFill>
                        <a:effectLst/>
                        <a:uLnTx/>
                        <a:uFillTx/>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1641558"/>
                  </a:ext>
                </a:extLst>
              </a:tr>
            </a:tbl>
          </a:graphicData>
        </a:graphic>
      </p:graphicFrame>
      <p:sp>
        <p:nvSpPr>
          <p:cNvPr id="25" name="Step 1 Title">
            <a:extLst>
              <a:ext uri="{FF2B5EF4-FFF2-40B4-BE49-F238E27FC236}">
                <a16:creationId xmlns:a16="http://schemas.microsoft.com/office/drawing/2014/main" id="{118C5D52-2E83-3023-4898-7740717AFD4E}"/>
              </a:ext>
            </a:extLst>
          </p:cNvPr>
          <p:cNvSpPr txBox="1">
            <a:spLocks/>
          </p:cNvSpPr>
          <p:nvPr/>
        </p:nvSpPr>
        <p:spPr>
          <a:xfrm>
            <a:off x="5920589" y="1135201"/>
            <a:ext cx="2572262" cy="153888"/>
          </a:xfrm>
          <a:prstGeom prst="rect">
            <a:avLst/>
          </a:prstGeom>
          <a:noFill/>
          <a:effectLst/>
        </p:spPr>
        <p:txBody>
          <a:bodyPr lIns="0" tIns="0" rIns="0" bIns="0" anchor="ctr" anchorCtr="0">
            <a:spAutoFit/>
          </a:bodyPr>
          <a:lstStyle>
            <a:lvl1pPr marL="114300" marR="0" indent="-114300" algn="l" defTabSz="932742" rtl="0" eaLnBrk="1" fontAlgn="auto" latinLnBrk="0" hangingPunct="1">
              <a:lnSpc>
                <a:spcPct val="100000"/>
              </a:lnSpc>
              <a:spcBef>
                <a:spcPct val="20000"/>
              </a:spcBef>
              <a:spcAft>
                <a:spcPts val="0"/>
              </a:spcAft>
              <a:buClrTx/>
              <a:buSzPct val="90000"/>
              <a:buFont typeface="+mj-lt"/>
              <a:buAutoNum type="arabicPeriod" startAt="2"/>
              <a:tabLst/>
              <a:defRPr sz="1000" b="0" i="0" kern="1200" spc="0" baseline="0">
                <a:solidFill>
                  <a:schemeClr val="tx1"/>
                </a:solidFill>
                <a:latin typeface="+mj-lt"/>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742" rtl="0" eaLnBrk="1" fontAlgn="auto" latinLnBrk="0" hangingPunct="1">
              <a:lnSpc>
                <a:spcPct val="100000"/>
              </a:lnSpc>
              <a:spcBef>
                <a:spcPct val="20000"/>
              </a:spcBef>
              <a:spcAft>
                <a:spcPts val="0"/>
              </a:spcAft>
              <a:buClrTx/>
              <a:buSzPct val="90000"/>
              <a:buFont typeface="+mj-lt"/>
              <a:buAutoNum type="arabicPeriod" startAt="2"/>
              <a:tabLst/>
              <a:defRPr/>
            </a:pPr>
            <a:r>
              <a:rPr kumimoji="0" lang="en-US" sz="1000" b="0" i="0" u="none" strike="noStrike" kern="1200" cap="none" spc="0" normalizeH="0" baseline="0" noProof="0" dirty="0">
                <a:ln>
                  <a:noFill/>
                </a:ln>
                <a:solidFill>
                  <a:srgbClr val="091F2C"/>
                </a:solidFill>
                <a:effectLst/>
                <a:uLnTx/>
                <a:uFillTx/>
                <a:latin typeface="Segoe Sans Display Semibold"/>
                <a:ea typeface="+mn-ea"/>
                <a:cs typeface="Segoe UI Semibold" panose="020B0502040204020203" pitchFamily="34" charset="0"/>
              </a:rPr>
              <a:t>Analyze previous patterns</a:t>
            </a:r>
          </a:p>
        </p:txBody>
      </p:sp>
      <p:sp>
        <p:nvSpPr>
          <p:cNvPr id="26" name="Step 1 Top">
            <a:extLst>
              <a:ext uri="{FF2B5EF4-FFF2-40B4-BE49-F238E27FC236}">
                <a16:creationId xmlns:a16="http://schemas.microsoft.com/office/drawing/2014/main" id="{9055B269-45EF-C193-C61E-D3B5E823750C}"/>
              </a:ext>
            </a:extLst>
          </p:cNvPr>
          <p:cNvSpPr txBox="1">
            <a:spLocks/>
          </p:cNvSpPr>
          <p:nvPr/>
        </p:nvSpPr>
        <p:spPr>
          <a:xfrm>
            <a:off x="5918795" y="1461438"/>
            <a:ext cx="2572262" cy="626701"/>
          </a:xfrm>
          <a:prstGeom prst="rect">
            <a:avLst/>
          </a:prstGeom>
        </p:spPr>
        <p:txBody>
          <a:bodyPr lIns="0" tIns="0" rIns="0" bIns="0">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Pct val="90000"/>
              <a:buFont typeface="Wingdings" panose="05000000000000000000" pitchFamily="2" charset="2"/>
              <a:buNone/>
              <a:tabLst/>
              <a:defRPr/>
            </a:pPr>
            <a:r>
              <a:rPr kumimoji="0" lang="en-US" sz="800" b="0" i="0" u="none" strike="noStrike" kern="0" cap="none" spc="0" normalizeH="0" baseline="0" noProof="0" dirty="0">
                <a:ln>
                  <a:noFill/>
                </a:ln>
                <a:solidFill>
                  <a:srgbClr val="000000"/>
                </a:solidFill>
                <a:effectLst/>
                <a:uLnTx/>
                <a:uFillTx/>
                <a:latin typeface="Segoe Sans Display"/>
                <a:ea typeface="DM Sans 14pt"/>
                <a:cs typeface="DM Sans 14pt"/>
                <a:sym typeface="DM Sans"/>
              </a:rPr>
              <a:t>Analyzes past communication trends like </a:t>
            </a:r>
            <a:r>
              <a:rPr kumimoji="0" lang="en-US" sz="800" b="0" i="0" u="none" strike="noStrike" kern="1200" cap="none" spc="0" normalizeH="0" baseline="0" noProof="0" dirty="0">
                <a:ln>
                  <a:noFill/>
                </a:ln>
                <a:solidFill>
                  <a:srgbClr val="000000"/>
                </a:solidFill>
                <a:effectLst/>
                <a:uLnTx/>
                <a:uFillTx/>
                <a:latin typeface="Segoe Sans Display"/>
                <a:ea typeface="+mn-ea"/>
                <a:cs typeface="Segoe Sans Display" pitchFamily="2" charset="0"/>
              </a:rPr>
              <a:t>each customer's preferred communication channel, optimal time of day, and preferred day of the week </a:t>
            </a:r>
            <a:r>
              <a:rPr kumimoji="0" lang="en-US" sz="800" b="0" i="0" u="none" strike="noStrike" kern="0" cap="none" spc="0" normalizeH="0" baseline="0" noProof="0" dirty="0">
                <a:ln>
                  <a:noFill/>
                </a:ln>
                <a:solidFill>
                  <a:srgbClr val="000000"/>
                </a:solidFill>
                <a:effectLst/>
                <a:uLnTx/>
                <a:uFillTx/>
                <a:latin typeface="Segoe Sans Display"/>
                <a:ea typeface="DM Sans 14pt"/>
                <a:cs typeface="DM Sans 14pt"/>
                <a:sym typeface="DM Sans"/>
              </a:rPr>
              <a:t>to drive engagement.</a:t>
            </a:r>
          </a:p>
        </p:txBody>
      </p:sp>
      <p:sp>
        <p:nvSpPr>
          <p:cNvPr id="63" name="Rectangle: Rounded Corners 62">
            <a:extLst>
              <a:ext uri="{FF2B5EF4-FFF2-40B4-BE49-F238E27FC236}">
                <a16:creationId xmlns:a16="http://schemas.microsoft.com/office/drawing/2014/main" id="{5759DC34-512F-8F8C-2718-D4A48C2A480D}"/>
              </a:ext>
            </a:extLst>
          </p:cNvPr>
          <p:cNvSpPr/>
          <p:nvPr/>
        </p:nvSpPr>
        <p:spPr bwMode="auto">
          <a:xfrm>
            <a:off x="314228" y="3878116"/>
            <a:ext cx="1851282"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pitchFamily="34" charset="0"/>
              </a:rPr>
              <a:t>Increases Promotion Engagement Rate</a:t>
            </a:r>
          </a:p>
        </p:txBody>
      </p:sp>
      <p:sp>
        <p:nvSpPr>
          <p:cNvPr id="5" name="Rectangle: Rounded Corners 4">
            <a:extLst>
              <a:ext uri="{FF2B5EF4-FFF2-40B4-BE49-F238E27FC236}">
                <a16:creationId xmlns:a16="http://schemas.microsoft.com/office/drawing/2014/main" id="{E22D7D92-968F-1B7D-5DAC-7F2FF63FEFF6}"/>
              </a:ext>
            </a:extLst>
          </p:cNvPr>
          <p:cNvSpPr/>
          <p:nvPr/>
        </p:nvSpPr>
        <p:spPr bwMode="auto">
          <a:xfrm>
            <a:off x="314228" y="4164887"/>
            <a:ext cx="1851282"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pitchFamily="34" charset="0"/>
              </a:rPr>
              <a:t>Improves Conversion rate</a:t>
            </a:r>
          </a:p>
        </p:txBody>
      </p:sp>
      <p:sp>
        <p:nvSpPr>
          <p:cNvPr id="7" name="Rectangle: Rounded Corners 6">
            <a:extLst>
              <a:ext uri="{FF2B5EF4-FFF2-40B4-BE49-F238E27FC236}">
                <a16:creationId xmlns:a16="http://schemas.microsoft.com/office/drawing/2014/main" id="{CC84B45F-BE31-3A02-83AB-8E4426C9AAF0}"/>
              </a:ext>
            </a:extLst>
          </p:cNvPr>
          <p:cNvSpPr/>
          <p:nvPr/>
        </p:nvSpPr>
        <p:spPr bwMode="auto">
          <a:xfrm>
            <a:off x="327722" y="5048660"/>
            <a:ext cx="1851282"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pitchFamily="34" charset="0"/>
              </a:rPr>
              <a:t>Customer Experience</a:t>
            </a:r>
          </a:p>
        </p:txBody>
      </p:sp>
      <p:sp>
        <p:nvSpPr>
          <p:cNvPr id="23" name="Step 1 Title">
            <a:extLst>
              <a:ext uri="{FF2B5EF4-FFF2-40B4-BE49-F238E27FC236}">
                <a16:creationId xmlns:a16="http://schemas.microsoft.com/office/drawing/2014/main" id="{E08946E4-EA3E-985D-F18E-AC76DF7E975F}"/>
              </a:ext>
            </a:extLst>
          </p:cNvPr>
          <p:cNvSpPr txBox="1">
            <a:spLocks/>
          </p:cNvSpPr>
          <p:nvPr/>
        </p:nvSpPr>
        <p:spPr>
          <a:xfrm>
            <a:off x="3036797" y="1135201"/>
            <a:ext cx="2572262" cy="153888"/>
          </a:xfrm>
          <a:prstGeom prst="rect">
            <a:avLst/>
          </a:prstGeom>
          <a:noFill/>
          <a:effectLst/>
        </p:spPr>
        <p:txBody>
          <a:bodyPr wrap="square" lIns="0" tIns="0" rIns="0" bIns="0" anchor="ctr" anchorCtr="0">
            <a:spAutoFit/>
          </a:bodyPr>
          <a:lstStyle>
            <a:lvl1pPr marL="114300" marR="0" indent="-114300" algn="l" defTabSz="932742" rtl="0" eaLnBrk="1" fontAlgn="auto" latinLnBrk="0" hangingPunct="1">
              <a:lnSpc>
                <a:spcPct val="100000"/>
              </a:lnSpc>
              <a:spcBef>
                <a:spcPct val="20000"/>
              </a:spcBef>
              <a:spcAft>
                <a:spcPts val="0"/>
              </a:spcAft>
              <a:buClrTx/>
              <a:buSzPct val="90000"/>
              <a:buFont typeface="+mj-lt"/>
              <a:buAutoNum type="arabicPeriod"/>
              <a:tabLst/>
              <a:defRPr sz="1000" b="0" i="0" kern="1200" spc="0" baseline="0">
                <a:solidFill>
                  <a:schemeClr val="tx1"/>
                </a:solidFill>
                <a:latin typeface="+mj-lt"/>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742" rtl="0" eaLnBrk="1" fontAlgn="auto" latinLnBrk="0" hangingPunct="1">
              <a:lnSpc>
                <a:spcPct val="100000"/>
              </a:lnSpc>
              <a:spcBef>
                <a:spcPct val="20000"/>
              </a:spcBef>
              <a:spcAft>
                <a:spcPts val="0"/>
              </a:spcAft>
              <a:buClrTx/>
              <a:buSzPct val="90000"/>
              <a:buFont typeface="+mj-lt"/>
              <a:buAutoNum type="arabicPeriod"/>
              <a:tabLst/>
              <a:defRPr/>
            </a:pPr>
            <a:r>
              <a:rPr kumimoji="0" lang="en-US" sz="1000" b="0" i="0" u="none" strike="noStrike" kern="1200" cap="none" spc="0" normalizeH="0" baseline="0" noProof="0" dirty="0">
                <a:ln>
                  <a:noFill/>
                </a:ln>
                <a:solidFill>
                  <a:srgbClr val="091F2C"/>
                </a:solidFill>
                <a:effectLst/>
                <a:uLnTx/>
                <a:uFillTx/>
                <a:latin typeface="Segoe Sans Display Semibold"/>
                <a:ea typeface="+mn-ea"/>
                <a:cs typeface="Segoe UI Semibold" panose="020B0502040204020203" pitchFamily="34" charset="0"/>
              </a:rPr>
              <a:t>Ingest data</a:t>
            </a:r>
          </a:p>
        </p:txBody>
      </p:sp>
      <p:sp>
        <p:nvSpPr>
          <p:cNvPr id="24" name="Step 1 Top">
            <a:extLst>
              <a:ext uri="{FF2B5EF4-FFF2-40B4-BE49-F238E27FC236}">
                <a16:creationId xmlns:a16="http://schemas.microsoft.com/office/drawing/2014/main" id="{8A5C3F1C-1ABD-1C7E-94A6-B5D9FB32DF1F}"/>
              </a:ext>
            </a:extLst>
          </p:cNvPr>
          <p:cNvSpPr txBox="1">
            <a:spLocks/>
          </p:cNvSpPr>
          <p:nvPr/>
        </p:nvSpPr>
        <p:spPr>
          <a:xfrm>
            <a:off x="3035003" y="1461438"/>
            <a:ext cx="2572262" cy="626701"/>
          </a:xfrm>
          <a:prstGeom prst="rect">
            <a:avLst/>
          </a:prstGeom>
        </p:spPr>
        <p:txBody>
          <a:bodyPr lIns="0" tIns="0" rIns="0" bIns="0">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Pct val="90000"/>
              <a:buFont typeface="Wingdings" panose="05000000000000000000" pitchFamily="2" charset="2"/>
              <a:buNone/>
              <a:tabLst/>
              <a:defRPr/>
            </a:pPr>
            <a:endParaRPr kumimoji="0" lang="en-US" sz="800" b="0" i="0" u="none" strike="noStrike" kern="0" cap="none" spc="0" normalizeH="0" baseline="0" noProof="0">
              <a:ln>
                <a:noFill/>
              </a:ln>
              <a:solidFill>
                <a:srgbClr val="000000"/>
              </a:solidFill>
              <a:effectLst/>
              <a:uLnTx/>
              <a:uFillTx/>
              <a:latin typeface="Segoe Sans Display"/>
              <a:ea typeface="DM Sans 14pt"/>
              <a:cs typeface="DM Sans 14pt"/>
              <a:sym typeface="DM Sans"/>
            </a:endParaRPr>
          </a:p>
        </p:txBody>
      </p:sp>
      <p:sp>
        <p:nvSpPr>
          <p:cNvPr id="45" name="TextBox 44">
            <a:extLst>
              <a:ext uri="{FF2B5EF4-FFF2-40B4-BE49-F238E27FC236}">
                <a16:creationId xmlns:a16="http://schemas.microsoft.com/office/drawing/2014/main" id="{68A8DFD1-2F8C-D80A-6139-F53F9CD85C6A}"/>
              </a:ext>
              <a:ext uri="{C183D7F6-B498-43B3-948B-1728B52AA6E4}">
                <adec:decorative xmlns:adec="http://schemas.microsoft.com/office/drawing/2017/decorative" val="0"/>
              </a:ext>
            </a:extLst>
          </p:cNvPr>
          <p:cNvSpPr txBox="1"/>
          <p:nvPr/>
        </p:nvSpPr>
        <p:spPr>
          <a:xfrm>
            <a:off x="3223018" y="2331584"/>
            <a:ext cx="2199820" cy="38985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Sans Display Semibold"/>
                <a:ea typeface="+mn-ea"/>
                <a:cs typeface="+mn-cs"/>
              </a:rPr>
              <a:t>AI Agent </a:t>
            </a:r>
            <a:endParaRPr kumimoji="0" lang="en-US" sz="800" b="0" i="0" u="none" strike="noStrike" kern="1200" cap="none" spc="0" normalizeH="0" baseline="0" noProof="0">
              <a:ln>
                <a:noFill/>
              </a:ln>
              <a:solidFill>
                <a:srgbClr val="0078D4"/>
              </a:solidFill>
              <a:effectLst/>
              <a:uLnTx/>
              <a:uFillTx/>
              <a:latin typeface="Segoe Sans Display"/>
              <a:ea typeface="+mn-ea"/>
              <a:cs typeface="+mn-cs"/>
            </a:endParaRP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mn-cs"/>
              </a:rPr>
              <a:t>Connection to CDP (Dynamics 365) for customer data download</a:t>
            </a:r>
          </a:p>
        </p:txBody>
      </p:sp>
      <p:pic>
        <p:nvPicPr>
          <p:cNvPr id="49" name="Picture 48">
            <a:extLst>
              <a:ext uri="{FF2B5EF4-FFF2-40B4-BE49-F238E27FC236}">
                <a16:creationId xmlns:a16="http://schemas.microsoft.com/office/drawing/2014/main" id="{78253BB2-19F4-546D-A970-3C85D6D81E1D}"/>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a:ext>
            </a:extLst>
          </a:blip>
          <a:srcRect b="3736"/>
          <a:stretch/>
        </p:blipFill>
        <p:spPr>
          <a:xfrm>
            <a:off x="5307344" y="2071355"/>
            <a:ext cx="219971" cy="211752"/>
          </a:xfrm>
          <a:prstGeom prst="rect">
            <a:avLst/>
          </a:prstGeom>
          <a:ln w="6657" cap="flat">
            <a:noFill/>
            <a:prstDash val="solid"/>
            <a:miter/>
          </a:ln>
          <a:effectLst/>
        </p:spPr>
      </p:pic>
      <p:sp>
        <p:nvSpPr>
          <p:cNvPr id="28" name="Step 1 Title">
            <a:extLst>
              <a:ext uri="{FF2B5EF4-FFF2-40B4-BE49-F238E27FC236}">
                <a16:creationId xmlns:a16="http://schemas.microsoft.com/office/drawing/2014/main" id="{D8192405-A2C5-DDBA-B9F2-81D6BAF3BB65}"/>
              </a:ext>
            </a:extLst>
          </p:cNvPr>
          <p:cNvSpPr txBox="1">
            <a:spLocks/>
          </p:cNvSpPr>
          <p:nvPr/>
        </p:nvSpPr>
        <p:spPr>
          <a:xfrm>
            <a:off x="8804382" y="1135201"/>
            <a:ext cx="2572262" cy="153888"/>
          </a:xfrm>
          <a:prstGeom prst="rect">
            <a:avLst/>
          </a:prstGeom>
          <a:noFill/>
          <a:effectLst/>
        </p:spPr>
        <p:txBody>
          <a:bodyPr lIns="0" tIns="0" rIns="0" bIns="0" anchor="ctr" anchorCtr="0">
            <a:spAutoFit/>
          </a:bodyPr>
          <a:lstStyle>
            <a:lvl1pPr marL="114300" marR="0" indent="-114300" algn="l" defTabSz="932742" rtl="0" eaLnBrk="1" fontAlgn="auto" latinLnBrk="0" hangingPunct="1">
              <a:lnSpc>
                <a:spcPct val="100000"/>
              </a:lnSpc>
              <a:spcBef>
                <a:spcPct val="20000"/>
              </a:spcBef>
              <a:spcAft>
                <a:spcPts val="0"/>
              </a:spcAft>
              <a:buClrTx/>
              <a:buSzPct val="90000"/>
              <a:buFont typeface="+mj-lt"/>
              <a:buAutoNum type="arabicPeriod" startAt="3"/>
              <a:tabLst/>
              <a:defRPr sz="1000" b="0" i="0" kern="1200" spc="0" baseline="0">
                <a:solidFill>
                  <a:schemeClr val="tx1"/>
                </a:solidFill>
                <a:latin typeface="+mj-lt"/>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l" defTabSz="932742" rtl="0" eaLnBrk="1" fontAlgn="auto" latinLnBrk="0" hangingPunct="1">
              <a:lnSpc>
                <a:spcPct val="100000"/>
              </a:lnSpc>
              <a:spcBef>
                <a:spcPct val="20000"/>
              </a:spcBef>
              <a:spcAft>
                <a:spcPts val="0"/>
              </a:spcAft>
              <a:buClrTx/>
              <a:buSzPct val="90000"/>
              <a:buFont typeface="+mj-lt"/>
              <a:buAutoNum type="arabicPeriod" startAt="3"/>
              <a:tabLst/>
              <a:defRPr/>
            </a:pPr>
            <a:r>
              <a:rPr kumimoji="0" lang="en-US" sz="1000" b="0" i="0" u="none" strike="noStrike" kern="1200" cap="none" spc="0" normalizeH="0" baseline="0" noProof="0" dirty="0">
                <a:ln>
                  <a:noFill/>
                </a:ln>
                <a:solidFill>
                  <a:srgbClr val="091F2C"/>
                </a:solidFill>
                <a:effectLst/>
                <a:uLnTx/>
                <a:uFillTx/>
                <a:latin typeface="Segoe Sans Display Semibold"/>
                <a:ea typeface="+mn-ea"/>
                <a:cs typeface="Segoe UI Semibold" panose="020B0502040204020203" pitchFamily="34" charset="0"/>
              </a:rPr>
              <a:t>Segment customer base</a:t>
            </a:r>
          </a:p>
        </p:txBody>
      </p:sp>
      <p:sp>
        <p:nvSpPr>
          <p:cNvPr id="29" name="Step 1 Top">
            <a:extLst>
              <a:ext uri="{FF2B5EF4-FFF2-40B4-BE49-F238E27FC236}">
                <a16:creationId xmlns:a16="http://schemas.microsoft.com/office/drawing/2014/main" id="{948E0E6A-88A2-E738-A790-5714CE953DB2}"/>
              </a:ext>
            </a:extLst>
          </p:cNvPr>
          <p:cNvSpPr txBox="1">
            <a:spLocks/>
          </p:cNvSpPr>
          <p:nvPr/>
        </p:nvSpPr>
        <p:spPr>
          <a:xfrm>
            <a:off x="8804382" y="1461438"/>
            <a:ext cx="2572262" cy="626701"/>
          </a:xfrm>
          <a:prstGeom prst="rect">
            <a:avLst/>
          </a:prstGeom>
        </p:spPr>
        <p:txBody>
          <a:bodyPr lIns="0" tIns="0" rIns="0" bIns="0">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800" b="0" i="0" u="none" strike="noStrike" kern="1200" cap="none" spc="0" normalizeH="0" baseline="0" noProof="0" dirty="0">
                <a:ln>
                  <a:noFill/>
                </a:ln>
                <a:solidFill>
                  <a:srgbClr val="091F2C"/>
                </a:solidFill>
                <a:effectLst/>
                <a:uLnTx/>
                <a:uFillTx/>
                <a:latin typeface="Segoe Sans Display"/>
                <a:ea typeface="+mn-ea"/>
                <a:cs typeface="Segoe Sans Display" pitchFamily="2" charset="0"/>
              </a:rPr>
              <a:t>Leverages an ML model to segment customers based on their engagement preferences, campaign objectives and revenue goals.</a:t>
            </a:r>
          </a:p>
        </p:txBody>
      </p:sp>
      <p:sp>
        <p:nvSpPr>
          <p:cNvPr id="38" name="Step 1 Top">
            <a:extLst>
              <a:ext uri="{FF2B5EF4-FFF2-40B4-BE49-F238E27FC236}">
                <a16:creationId xmlns:a16="http://schemas.microsoft.com/office/drawing/2014/main" id="{D69749FE-A9E2-C5D7-5C76-74F1EB0F26F7}"/>
              </a:ext>
            </a:extLst>
          </p:cNvPr>
          <p:cNvSpPr txBox="1">
            <a:spLocks/>
          </p:cNvSpPr>
          <p:nvPr/>
        </p:nvSpPr>
        <p:spPr>
          <a:xfrm>
            <a:off x="8804382" y="4275090"/>
            <a:ext cx="2572262" cy="626701"/>
          </a:xfrm>
          <a:prstGeom prst="rect">
            <a:avLst/>
          </a:prstGeom>
        </p:spPr>
        <p:txBody>
          <a:bodyPr lIns="0" tIns="0" rIns="0" bIns="0">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800" b="0" i="0" u="none" strike="noStrike" kern="1200" cap="none" spc="0" normalizeH="0" baseline="0" noProof="0" dirty="0">
                <a:ln>
                  <a:noFill/>
                </a:ln>
                <a:solidFill>
                  <a:srgbClr val="091F2C"/>
                </a:solidFill>
                <a:effectLst/>
                <a:uLnTx/>
                <a:uFillTx/>
                <a:latin typeface="Segoe Sans Display"/>
                <a:ea typeface="+mn-ea"/>
                <a:cs typeface="Segoe Sans Display" pitchFamily="2" charset="0"/>
              </a:rPr>
              <a:t>Creates tailored email messages/SMS, customized to the recipient’s needs.</a:t>
            </a:r>
          </a:p>
        </p:txBody>
      </p:sp>
      <p:sp>
        <p:nvSpPr>
          <p:cNvPr id="8" name="Rectangle: Rounded Corners 7">
            <a:extLst>
              <a:ext uri="{FF2B5EF4-FFF2-40B4-BE49-F238E27FC236}">
                <a16:creationId xmlns:a16="http://schemas.microsoft.com/office/drawing/2014/main" id="{D5C3D3B4-60C0-A01F-BB51-1F90D2BEA52E}"/>
              </a:ext>
            </a:extLst>
          </p:cNvPr>
          <p:cNvSpPr/>
          <p:nvPr/>
        </p:nvSpPr>
        <p:spPr bwMode="auto">
          <a:xfrm>
            <a:off x="318636" y="5322182"/>
            <a:ext cx="1851282"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pitchFamily="34" charset="0"/>
              </a:rPr>
              <a:t>Revenue Growth</a:t>
            </a:r>
          </a:p>
        </p:txBody>
      </p:sp>
      <p:sp>
        <p:nvSpPr>
          <p:cNvPr id="16" name="Rectangle: Rounded Corners 15">
            <a:extLst>
              <a:ext uri="{FF2B5EF4-FFF2-40B4-BE49-F238E27FC236}">
                <a16:creationId xmlns:a16="http://schemas.microsoft.com/office/drawing/2014/main" id="{1C80BD72-FFEF-6AE5-13F8-F4D42DBEBAF1}"/>
              </a:ext>
            </a:extLst>
          </p:cNvPr>
          <p:cNvSpPr/>
          <p:nvPr/>
        </p:nvSpPr>
        <p:spPr bwMode="auto">
          <a:xfrm>
            <a:off x="310742" y="4446291"/>
            <a:ext cx="1851281" cy="200517"/>
          </a:xfrm>
          <a:prstGeom prst="roundRect">
            <a:avLst>
              <a:gd name="adj"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64008" tIns="0" rIns="64008"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Segoe Sans Display Semibold"/>
                <a:ea typeface="Segoe UI" pitchFamily="34" charset="0"/>
                <a:cs typeface="Segoe UI" pitchFamily="34" charset="0"/>
              </a:rPr>
              <a:t>Decline in Customer Acquisition Cost</a:t>
            </a:r>
          </a:p>
        </p:txBody>
      </p:sp>
      <p:sp>
        <p:nvSpPr>
          <p:cNvPr id="46" name="Text Placeholder 11">
            <a:extLst>
              <a:ext uri="{FF2B5EF4-FFF2-40B4-BE49-F238E27FC236}">
                <a16:creationId xmlns:a16="http://schemas.microsoft.com/office/drawing/2014/main" id="{D20AEAC6-2BA9-8EDA-E597-A35655B21C32}"/>
              </a:ext>
            </a:extLst>
          </p:cNvPr>
          <p:cNvSpPr txBox="1">
            <a:spLocks/>
          </p:cNvSpPr>
          <p:nvPr/>
        </p:nvSpPr>
        <p:spPr>
          <a:xfrm>
            <a:off x="5915514" y="2017071"/>
            <a:ext cx="2572262" cy="1018877"/>
          </a:xfrm>
          <a:prstGeom prst="round2SameRect">
            <a:avLst>
              <a:gd name="adj1" fmla="val 7620"/>
              <a:gd name="adj2" fmla="val 0"/>
            </a:avLst>
          </a:prstGeom>
          <a:solidFill>
            <a:srgbClr val="FFFFFF">
              <a:alpha val="50000"/>
            </a:srgb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47" name="Text Placeholder 11">
            <a:extLst>
              <a:ext uri="{FF2B5EF4-FFF2-40B4-BE49-F238E27FC236}">
                <a16:creationId xmlns:a16="http://schemas.microsoft.com/office/drawing/2014/main" id="{DBAF1E87-8758-AB88-4470-9E9AECAF9407}"/>
              </a:ext>
            </a:extLst>
          </p:cNvPr>
          <p:cNvSpPr txBox="1">
            <a:spLocks/>
          </p:cNvSpPr>
          <p:nvPr/>
        </p:nvSpPr>
        <p:spPr>
          <a:xfrm flipV="1">
            <a:off x="5915514" y="3034603"/>
            <a:ext cx="2572262" cy="635465"/>
          </a:xfrm>
          <a:prstGeom prst="round2SameRect">
            <a:avLst/>
          </a:prstGeom>
          <a:solidFill>
            <a:schemeClr val="accent5">
              <a:lumMod val="20000"/>
              <a:lumOff val="80000"/>
            </a:scheme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61" name="TextBox 60">
            <a:extLst>
              <a:ext uri="{FF2B5EF4-FFF2-40B4-BE49-F238E27FC236}">
                <a16:creationId xmlns:a16="http://schemas.microsoft.com/office/drawing/2014/main" id="{8C0FC34E-05EC-91B4-FA76-D2CA8650E5F7}"/>
              </a:ext>
              <a:ext uri="{C183D7F6-B498-43B3-948B-1728B52AA6E4}">
                <adec:decorative xmlns:adec="http://schemas.microsoft.com/office/drawing/2017/decorative" val="0"/>
              </a:ext>
            </a:extLst>
          </p:cNvPr>
          <p:cNvSpPr txBox="1"/>
          <p:nvPr/>
        </p:nvSpPr>
        <p:spPr>
          <a:xfrm>
            <a:off x="6101735" y="2198214"/>
            <a:ext cx="2199820" cy="65659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Sans Display Semibold"/>
                <a:ea typeface="+mn-ea"/>
                <a:cs typeface="+mn-cs"/>
              </a:rPr>
              <a:t>AI Agent </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mn-cs"/>
              </a:rPr>
              <a:t>Connects to the CRM system (Dynamics 365) for customer engagement data analysis</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mn-cs"/>
              </a:rPr>
              <a:t>Connection to Analyzing Tools (Excel) to analyze previous engagement data of customers</a:t>
            </a:r>
          </a:p>
        </p:txBody>
      </p:sp>
      <p:pic>
        <p:nvPicPr>
          <p:cNvPr id="62" name="Picture 61">
            <a:extLst>
              <a:ext uri="{FF2B5EF4-FFF2-40B4-BE49-F238E27FC236}">
                <a16:creationId xmlns:a16="http://schemas.microsoft.com/office/drawing/2014/main" id="{0518E76C-22F4-39AA-C1DA-8FFDF9D3F88D}"/>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a:ext>
            </a:extLst>
          </a:blip>
          <a:srcRect b="3736"/>
          <a:stretch/>
        </p:blipFill>
        <p:spPr>
          <a:xfrm>
            <a:off x="8179189" y="2071355"/>
            <a:ext cx="219971" cy="211752"/>
          </a:xfrm>
          <a:prstGeom prst="rect">
            <a:avLst/>
          </a:prstGeom>
          <a:ln w="6657" cap="flat">
            <a:noFill/>
            <a:prstDash val="solid"/>
            <a:miter/>
          </a:ln>
          <a:effectLst/>
        </p:spPr>
      </p:pic>
      <p:sp>
        <p:nvSpPr>
          <p:cNvPr id="65" name="Text Placeholder 11">
            <a:extLst>
              <a:ext uri="{FF2B5EF4-FFF2-40B4-BE49-F238E27FC236}">
                <a16:creationId xmlns:a16="http://schemas.microsoft.com/office/drawing/2014/main" id="{713A399D-8202-AD3D-0D09-84A259463CF6}"/>
              </a:ext>
            </a:extLst>
          </p:cNvPr>
          <p:cNvSpPr txBox="1">
            <a:spLocks/>
          </p:cNvSpPr>
          <p:nvPr/>
        </p:nvSpPr>
        <p:spPr>
          <a:xfrm>
            <a:off x="8804381" y="2017071"/>
            <a:ext cx="2572262" cy="1018877"/>
          </a:xfrm>
          <a:prstGeom prst="round2SameRect">
            <a:avLst>
              <a:gd name="adj1" fmla="val 7620"/>
              <a:gd name="adj2" fmla="val 0"/>
            </a:avLst>
          </a:prstGeom>
          <a:solidFill>
            <a:srgbClr val="FFFFFF">
              <a:alpha val="50000"/>
            </a:srgb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66" name="Text Placeholder 11">
            <a:extLst>
              <a:ext uri="{FF2B5EF4-FFF2-40B4-BE49-F238E27FC236}">
                <a16:creationId xmlns:a16="http://schemas.microsoft.com/office/drawing/2014/main" id="{1A741E59-A8A0-0BAD-35A1-52D6C4568F05}"/>
              </a:ext>
            </a:extLst>
          </p:cNvPr>
          <p:cNvSpPr txBox="1">
            <a:spLocks/>
          </p:cNvSpPr>
          <p:nvPr/>
        </p:nvSpPr>
        <p:spPr>
          <a:xfrm flipV="1">
            <a:off x="8804381" y="3034603"/>
            <a:ext cx="2572262" cy="635465"/>
          </a:xfrm>
          <a:prstGeom prst="round2SameRect">
            <a:avLst/>
          </a:prstGeom>
          <a:solidFill>
            <a:schemeClr val="accent5">
              <a:lumMod val="20000"/>
              <a:lumOff val="80000"/>
            </a:scheme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59" name="TextBox 58">
            <a:extLst>
              <a:ext uri="{FF2B5EF4-FFF2-40B4-BE49-F238E27FC236}">
                <a16:creationId xmlns:a16="http://schemas.microsoft.com/office/drawing/2014/main" id="{7D86DA62-9663-29F9-AF5A-D4E655177F03}"/>
              </a:ext>
              <a:ext uri="{C183D7F6-B498-43B3-948B-1728B52AA6E4}">
                <adec:decorative xmlns:adec="http://schemas.microsoft.com/office/drawing/2017/decorative" val="0"/>
              </a:ext>
            </a:extLst>
          </p:cNvPr>
          <p:cNvSpPr txBox="1"/>
          <p:nvPr/>
        </p:nvSpPr>
        <p:spPr>
          <a:xfrm>
            <a:off x="8990602" y="2277723"/>
            <a:ext cx="2199820" cy="497572"/>
          </a:xfrm>
          <a:prstGeom prst="rect">
            <a:avLst/>
          </a:prstGeom>
          <a:noFill/>
        </p:spPr>
        <p:txBody>
          <a:bodyPr wrap="square" lIns="0" tIns="0" rIns="0" bIns="0" rtlCol="0" anchor="ctr">
            <a:spAutoFit/>
          </a:bodyPr>
          <a:lstStyle>
            <a:defPPr>
              <a:defRPr lang="en-US"/>
            </a:defPPr>
            <a:lvl1pPr marR="0" lvl="0" indent="0" defTabSz="914367" fontAlgn="auto">
              <a:lnSpc>
                <a:spcPct val="100000"/>
              </a:lnSpc>
              <a:spcBef>
                <a:spcPts val="0"/>
              </a:spcBef>
              <a:spcAft>
                <a:spcPts val="600"/>
              </a:spcAft>
              <a:buClrTx/>
              <a:buSzTx/>
              <a:buFontTx/>
              <a:buNone/>
              <a:tabLst/>
              <a:defRPr kumimoji="0" sz="800" b="0" i="0" u="none" strike="noStrike" cap="none" spc="0" normalizeH="0" baseline="0">
                <a:ln>
                  <a:noFill/>
                </a:ln>
                <a:solidFill>
                  <a:srgbClr val="000000"/>
                </a:solidFill>
                <a:effectLst/>
                <a:uLnTx/>
                <a:uFillTx/>
                <a:latin typeface="Segoe Sans Display Semibold"/>
              </a:defRPr>
            </a:lvl1pPr>
          </a:lstStyle>
          <a:p>
            <a:pPr marL="0" marR="0" lvl="0" indent="0" algn="l" defTabSz="914367"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Sans Display Semibold"/>
                <a:ea typeface="+mn-ea"/>
                <a:cs typeface="+mn-cs"/>
              </a:rPr>
              <a:t>AI Agent</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mn-cs"/>
              </a:rPr>
              <a:t>Connects to the CRM (Dynamics 365) for customer data, campaign objectives, available promotions etc.</a:t>
            </a:r>
            <a:endParaRPr kumimoji="0" lang="en-US" sz="700" b="0" i="0" u="none" strike="noStrike" kern="1200" cap="none" spc="0" normalizeH="0" baseline="0" noProof="0">
              <a:ln>
                <a:noFill/>
              </a:ln>
              <a:solidFill>
                <a:srgbClr val="000000"/>
              </a:solidFill>
              <a:effectLst/>
              <a:highlight>
                <a:srgbClr val="FFFF00"/>
              </a:highlight>
              <a:uLnTx/>
              <a:uFillTx/>
              <a:latin typeface="Segoe Sans Display"/>
              <a:ea typeface="+mn-ea"/>
              <a:cs typeface="+mn-cs"/>
            </a:endParaRPr>
          </a:p>
        </p:txBody>
      </p:sp>
      <p:pic>
        <p:nvPicPr>
          <p:cNvPr id="60" name="Picture 59">
            <a:extLst>
              <a:ext uri="{FF2B5EF4-FFF2-40B4-BE49-F238E27FC236}">
                <a16:creationId xmlns:a16="http://schemas.microsoft.com/office/drawing/2014/main" id="{7E2ECF0D-7B5D-122A-1218-0968113DB9B0}"/>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a:ext>
            </a:extLst>
          </a:blip>
          <a:srcRect b="3736"/>
          <a:stretch/>
        </p:blipFill>
        <p:spPr>
          <a:xfrm>
            <a:off x="11071339" y="2071355"/>
            <a:ext cx="219971" cy="211752"/>
          </a:xfrm>
          <a:prstGeom prst="rect">
            <a:avLst/>
          </a:prstGeom>
          <a:ln w="6657" cap="flat">
            <a:noFill/>
            <a:prstDash val="solid"/>
            <a:miter/>
          </a:ln>
          <a:effectLst/>
        </p:spPr>
      </p:pic>
      <p:sp>
        <p:nvSpPr>
          <p:cNvPr id="73" name="TextBox 72">
            <a:extLst>
              <a:ext uri="{FF2B5EF4-FFF2-40B4-BE49-F238E27FC236}">
                <a16:creationId xmlns:a16="http://schemas.microsoft.com/office/drawing/2014/main" id="{1A8543F7-AE0C-2419-2374-E3B2CECD3877}"/>
              </a:ext>
            </a:extLst>
          </p:cNvPr>
          <p:cNvSpPr txBox="1"/>
          <p:nvPr/>
        </p:nvSpPr>
        <p:spPr>
          <a:xfrm>
            <a:off x="3223018" y="3192285"/>
            <a:ext cx="219982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Sans Display Semibold"/>
                <a:ea typeface="+mn-ea"/>
                <a:cs typeface="+mn-cs"/>
              </a:rPr>
              <a:t>Benefit: </a:t>
            </a:r>
            <a:r>
              <a:rPr kumimoji="0" lang="en-US" sz="700" b="0" i="0" u="none" strike="noStrike" kern="1200" cap="none" spc="0" normalizeH="0" baseline="0" noProof="0" dirty="0">
                <a:ln>
                  <a:noFill/>
                </a:ln>
                <a:solidFill>
                  <a:srgbClr val="000000"/>
                </a:solidFill>
                <a:effectLst/>
                <a:uLnTx/>
                <a:uFillTx/>
                <a:latin typeface="Segoe Sans Display"/>
                <a:ea typeface="+mn-ea"/>
                <a:cs typeface="+mn-cs"/>
              </a:rPr>
              <a:t>Helps streamline data intake from multiple sources to save time.</a:t>
            </a:r>
          </a:p>
        </p:txBody>
      </p:sp>
      <p:sp>
        <p:nvSpPr>
          <p:cNvPr id="74" name="TextBox 73">
            <a:extLst>
              <a:ext uri="{FF2B5EF4-FFF2-40B4-BE49-F238E27FC236}">
                <a16:creationId xmlns:a16="http://schemas.microsoft.com/office/drawing/2014/main" id="{AF84B1B4-BACD-F799-C43B-23B6DB74504B}"/>
              </a:ext>
            </a:extLst>
          </p:cNvPr>
          <p:cNvSpPr txBox="1"/>
          <p:nvPr/>
        </p:nvSpPr>
        <p:spPr>
          <a:xfrm>
            <a:off x="6089354" y="3133948"/>
            <a:ext cx="2199820"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Sans Display Semibold"/>
                <a:ea typeface="+mn-ea"/>
                <a:cs typeface="+mn-cs"/>
              </a:rPr>
              <a:t>Benefit: </a:t>
            </a:r>
            <a:r>
              <a:rPr kumimoji="0" lang="en-US" sz="700" b="0" i="0" u="none" strike="noStrike" kern="1200" cap="none" spc="0" normalizeH="0" baseline="0" noProof="0" dirty="0">
                <a:ln>
                  <a:noFill/>
                </a:ln>
                <a:solidFill>
                  <a:srgbClr val="000000"/>
                </a:solidFill>
                <a:effectLst/>
                <a:uLnTx/>
                <a:uFillTx/>
                <a:latin typeface="Segoe Sans Display"/>
                <a:ea typeface="+mn-ea"/>
                <a:cs typeface="+mn-cs"/>
              </a:rPr>
              <a:t>Analyzes past communication trends, to help in more precise and timely targeting for improved engagement.</a:t>
            </a:r>
          </a:p>
        </p:txBody>
      </p:sp>
      <p:grpSp>
        <p:nvGrpSpPr>
          <p:cNvPr id="93" name="Group 92">
            <a:extLst>
              <a:ext uri="{FF2B5EF4-FFF2-40B4-BE49-F238E27FC236}">
                <a16:creationId xmlns:a16="http://schemas.microsoft.com/office/drawing/2014/main" id="{A8BFFF7C-7A50-DEF6-891A-023EE6A83777}"/>
              </a:ext>
            </a:extLst>
          </p:cNvPr>
          <p:cNvGrpSpPr/>
          <p:nvPr/>
        </p:nvGrpSpPr>
        <p:grpSpPr>
          <a:xfrm>
            <a:off x="8804381" y="4789654"/>
            <a:ext cx="2572262" cy="1652997"/>
            <a:chOff x="8804381" y="4827756"/>
            <a:chExt cx="2572262" cy="1652997"/>
          </a:xfrm>
        </p:grpSpPr>
        <p:sp>
          <p:nvSpPr>
            <p:cNvPr id="70" name="Text Placeholder 11">
              <a:extLst>
                <a:ext uri="{FF2B5EF4-FFF2-40B4-BE49-F238E27FC236}">
                  <a16:creationId xmlns:a16="http://schemas.microsoft.com/office/drawing/2014/main" id="{D056B0DF-7072-D908-891B-F49ACA9FA461}"/>
                </a:ext>
              </a:extLst>
            </p:cNvPr>
            <p:cNvSpPr txBox="1">
              <a:spLocks/>
            </p:cNvSpPr>
            <p:nvPr/>
          </p:nvSpPr>
          <p:spPr>
            <a:xfrm>
              <a:off x="8804381" y="4827756"/>
              <a:ext cx="2572262" cy="1018877"/>
            </a:xfrm>
            <a:prstGeom prst="round2SameRect">
              <a:avLst>
                <a:gd name="adj1" fmla="val 7620"/>
                <a:gd name="adj2" fmla="val 0"/>
              </a:avLst>
            </a:prstGeom>
            <a:solidFill>
              <a:srgbClr val="FFFFFF">
                <a:alpha val="50000"/>
              </a:srgb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71" name="Text Placeholder 11">
              <a:extLst>
                <a:ext uri="{FF2B5EF4-FFF2-40B4-BE49-F238E27FC236}">
                  <a16:creationId xmlns:a16="http://schemas.microsoft.com/office/drawing/2014/main" id="{57FFE81F-3B25-25EE-215E-CEF49AD077C1}"/>
                </a:ext>
              </a:extLst>
            </p:cNvPr>
            <p:cNvSpPr txBox="1">
              <a:spLocks/>
            </p:cNvSpPr>
            <p:nvPr/>
          </p:nvSpPr>
          <p:spPr>
            <a:xfrm flipV="1">
              <a:off x="8804381" y="5845288"/>
              <a:ext cx="2572262" cy="635465"/>
            </a:xfrm>
            <a:prstGeom prst="round2SameRect">
              <a:avLst/>
            </a:prstGeom>
            <a:solidFill>
              <a:schemeClr val="accent5">
                <a:lumMod val="20000"/>
                <a:lumOff val="80000"/>
              </a:scheme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67" name="TextBox 66">
              <a:extLst>
                <a:ext uri="{FF2B5EF4-FFF2-40B4-BE49-F238E27FC236}">
                  <a16:creationId xmlns:a16="http://schemas.microsoft.com/office/drawing/2014/main" id="{954E5C2F-F0DF-948E-DB20-DBBFEDFC1783}"/>
                </a:ext>
                <a:ext uri="{C183D7F6-B498-43B3-948B-1728B52AA6E4}">
                  <adec:decorative xmlns:adec="http://schemas.microsoft.com/office/drawing/2017/decorative" val="0"/>
                </a:ext>
              </a:extLst>
            </p:cNvPr>
            <p:cNvSpPr txBox="1"/>
            <p:nvPr/>
          </p:nvSpPr>
          <p:spPr>
            <a:xfrm>
              <a:off x="8990602" y="5142270"/>
              <a:ext cx="2199820" cy="389850"/>
            </a:xfrm>
            <a:prstGeom prst="rect">
              <a:avLst/>
            </a:prstGeom>
            <a:noFill/>
          </p:spPr>
          <p:txBody>
            <a:bodyPr wrap="square" lIns="0" tIns="0" rIns="0" bIns="0" rtlCol="0" anchor="ctr">
              <a:spAutoFit/>
            </a:bodyPr>
            <a:lstStyle>
              <a:defPPr>
                <a:defRPr lang="en-US"/>
              </a:defPPr>
              <a:lvl1pPr marR="0" lvl="0" indent="0" defTabSz="914367" fontAlgn="auto">
                <a:lnSpc>
                  <a:spcPct val="100000"/>
                </a:lnSpc>
                <a:spcBef>
                  <a:spcPts val="0"/>
                </a:spcBef>
                <a:spcAft>
                  <a:spcPts val="600"/>
                </a:spcAft>
                <a:buClrTx/>
                <a:buSzTx/>
                <a:buFontTx/>
                <a:buNone/>
                <a:tabLst/>
                <a:defRPr kumimoji="0" sz="800" b="0" i="0" u="none" strike="noStrike" cap="none" spc="0" normalizeH="0" baseline="0">
                  <a:ln>
                    <a:noFill/>
                  </a:ln>
                  <a:solidFill>
                    <a:srgbClr val="000000"/>
                  </a:solidFill>
                  <a:effectLst/>
                  <a:uLnTx/>
                  <a:uFillTx/>
                  <a:latin typeface="Segoe Sans Display Semibold"/>
                </a:defRPr>
              </a:lvl1pPr>
            </a:lstStyle>
            <a:p>
              <a:pPr marL="0" marR="0" lvl="0" indent="0" algn="l" defTabSz="914367"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Sans Display Semibold"/>
                  <a:ea typeface="+mn-ea"/>
                  <a:cs typeface="+mn-cs"/>
                </a:rPr>
                <a:t>AI Agent </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mn-cs"/>
                </a:rPr>
                <a:t>Connection to CRM (Dynamics 365) for content generation that are tailored to the recipient</a:t>
              </a:r>
            </a:p>
          </p:txBody>
        </p:sp>
        <p:pic>
          <p:nvPicPr>
            <p:cNvPr id="68" name="Picture 67">
              <a:extLst>
                <a:ext uri="{FF2B5EF4-FFF2-40B4-BE49-F238E27FC236}">
                  <a16:creationId xmlns:a16="http://schemas.microsoft.com/office/drawing/2014/main" id="{05E9BEE3-0F39-3ECB-3A9E-6C252CA198E6}"/>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a:ext>
              </a:extLst>
            </a:blip>
            <a:srcRect b="3736"/>
            <a:stretch/>
          </p:blipFill>
          <p:spPr>
            <a:xfrm>
              <a:off x="11071339" y="4898725"/>
              <a:ext cx="219971" cy="211752"/>
            </a:xfrm>
            <a:prstGeom prst="rect">
              <a:avLst/>
            </a:prstGeom>
            <a:ln w="6657" cap="flat">
              <a:noFill/>
              <a:prstDash val="solid"/>
              <a:miter/>
            </a:ln>
            <a:effectLst/>
          </p:spPr>
        </p:pic>
        <p:sp>
          <p:nvSpPr>
            <p:cNvPr id="76" name="TextBox 75">
              <a:extLst>
                <a:ext uri="{FF2B5EF4-FFF2-40B4-BE49-F238E27FC236}">
                  <a16:creationId xmlns:a16="http://schemas.microsoft.com/office/drawing/2014/main" id="{2E19EF19-1096-DA72-3C9D-B3238E1A3FD5}"/>
                </a:ext>
              </a:extLst>
            </p:cNvPr>
            <p:cNvSpPr txBox="1"/>
            <p:nvPr/>
          </p:nvSpPr>
          <p:spPr>
            <a:xfrm>
              <a:off x="8990602" y="6010318"/>
              <a:ext cx="219982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Sans Display Semibold"/>
                  <a:ea typeface="+mn-ea"/>
                  <a:cs typeface="+mn-cs"/>
                </a:rPr>
                <a:t>Benefit: </a:t>
              </a:r>
              <a:r>
                <a:rPr kumimoji="0" lang="en-US" sz="700" b="0" i="0" u="none" strike="noStrike" kern="1200" cap="none" spc="0" normalizeH="0" baseline="0" noProof="0" dirty="0">
                  <a:ln>
                    <a:noFill/>
                  </a:ln>
                  <a:solidFill>
                    <a:srgbClr val="000000"/>
                  </a:solidFill>
                  <a:effectLst/>
                  <a:uLnTx/>
                  <a:uFillTx/>
                  <a:latin typeface="Segoe Sans Display"/>
                  <a:ea typeface="+mn-ea"/>
                  <a:cs typeface="+mn-cs"/>
                </a:rPr>
                <a:t>Creates tailored emails or SMS to enhance content quality and reduce manual effort.</a:t>
              </a:r>
            </a:p>
          </p:txBody>
        </p:sp>
      </p:grpSp>
      <p:sp>
        <p:nvSpPr>
          <p:cNvPr id="6" name="Text Placeholder 290">
            <a:extLst>
              <a:ext uri="{FF2B5EF4-FFF2-40B4-BE49-F238E27FC236}">
                <a16:creationId xmlns:a16="http://schemas.microsoft.com/office/drawing/2014/main" id="{ED52AD3F-5D4E-3554-333A-7BBF0E5EC5D5}"/>
              </a:ext>
            </a:extLst>
          </p:cNvPr>
          <p:cNvSpPr txBox="1">
            <a:spLocks/>
          </p:cNvSpPr>
          <p:nvPr/>
        </p:nvSpPr>
        <p:spPr>
          <a:xfrm>
            <a:off x="3026647" y="1458087"/>
            <a:ext cx="2572262" cy="62670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Segoe Sans Display"/>
                <a:ea typeface="DM Sans 14pt"/>
                <a:cs typeface="DM Sans 14pt"/>
                <a:sym typeface="DM Sans"/>
              </a:rPr>
              <a:t>Ingests customer base with behavioral, demographic, and purchase data from CDP.</a:t>
            </a:r>
          </a:p>
        </p:txBody>
      </p:sp>
      <p:sp>
        <p:nvSpPr>
          <p:cNvPr id="3" name="TextBox 2">
            <a:extLst>
              <a:ext uri="{FF2B5EF4-FFF2-40B4-BE49-F238E27FC236}">
                <a16:creationId xmlns:a16="http://schemas.microsoft.com/office/drawing/2014/main" id="{823D3A36-A177-156A-80FC-BBBA64E800FA}"/>
              </a:ext>
            </a:extLst>
          </p:cNvPr>
          <p:cNvSpPr txBox="1"/>
          <p:nvPr/>
        </p:nvSpPr>
        <p:spPr>
          <a:xfrm>
            <a:off x="8990602" y="3140451"/>
            <a:ext cx="219982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Sans Display Semibold"/>
                <a:ea typeface="+mn-ea"/>
                <a:cs typeface="+mn-cs"/>
              </a:rPr>
              <a:t>Benefit: </a:t>
            </a:r>
            <a:r>
              <a:rPr kumimoji="0" lang="en-US" sz="700" b="0" i="0" u="none" strike="noStrike" kern="1200" cap="none" spc="0" normalizeH="0" baseline="0" noProof="0" dirty="0">
                <a:ln>
                  <a:noFill/>
                </a:ln>
                <a:solidFill>
                  <a:srgbClr val="000000"/>
                </a:solidFill>
                <a:effectLst/>
                <a:uLnTx/>
                <a:uFillTx/>
                <a:latin typeface="Segoe Sans Display"/>
                <a:ea typeface="+mn-ea"/>
                <a:cs typeface="+mn-cs"/>
              </a:rPr>
              <a:t>Segments customer base, helps in effective customer targeting.</a:t>
            </a:r>
          </a:p>
        </p:txBody>
      </p:sp>
      <p:sp>
        <p:nvSpPr>
          <p:cNvPr id="19" name="Rectangle: Top Corners Rounded 73">
            <a:extLst>
              <a:ext uri="{FF2B5EF4-FFF2-40B4-BE49-F238E27FC236}">
                <a16:creationId xmlns:a16="http://schemas.microsoft.com/office/drawing/2014/main" id="{19325C2F-F0F3-00BA-DA93-7AE82DDE7AD3}"/>
              </a:ext>
            </a:extLst>
          </p:cNvPr>
          <p:cNvSpPr>
            <a:spLocks/>
          </p:cNvSpPr>
          <p:nvPr/>
        </p:nvSpPr>
        <p:spPr bwMode="auto">
          <a:xfrm rot="16200000" flipV="1">
            <a:off x="5567065" y="-1844256"/>
            <a:ext cx="2819523" cy="9269766"/>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412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31" name="Group 30">
            <a:extLst>
              <a:ext uri="{FF2B5EF4-FFF2-40B4-BE49-F238E27FC236}">
                <a16:creationId xmlns:a16="http://schemas.microsoft.com/office/drawing/2014/main" id="{CFDBE2DC-0F6A-4C2D-CDF1-A010C20A153D}"/>
              </a:ext>
            </a:extLst>
          </p:cNvPr>
          <p:cNvGrpSpPr/>
          <p:nvPr/>
        </p:nvGrpSpPr>
        <p:grpSpPr>
          <a:xfrm>
            <a:off x="5648740" y="1269937"/>
            <a:ext cx="210652" cy="210652"/>
            <a:chOff x="5627224" y="1615899"/>
            <a:chExt cx="210652" cy="210652"/>
          </a:xfrm>
        </p:grpSpPr>
        <p:sp>
          <p:nvSpPr>
            <p:cNvPr id="14" name="Oval 13">
              <a:extLst>
                <a:ext uri="{FF2B5EF4-FFF2-40B4-BE49-F238E27FC236}">
                  <a16:creationId xmlns:a16="http://schemas.microsoft.com/office/drawing/2014/main" id="{93F9935C-4FA9-5149-5598-22F7E83A7D4F}"/>
                </a:ext>
              </a:extLst>
            </p:cNvPr>
            <p:cNvSpPr/>
            <p:nvPr/>
          </p:nvSpPr>
          <p:spPr bwMode="auto">
            <a:xfrm>
              <a:off x="5627224" y="1615899"/>
              <a:ext cx="210652" cy="210652"/>
            </a:xfrm>
            <a:prstGeom prst="ellipse">
              <a:avLst/>
            </a:prstGeom>
            <a:solidFill>
              <a:srgbClr val="0078D4"/>
            </a:soli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Sans Display Semibold"/>
                <a:ea typeface="+mn-ea"/>
                <a:cs typeface="Segoe UI Semibold" panose="020B0502040204020203" pitchFamily="34" charset="0"/>
              </a:endParaRPr>
            </a:p>
          </p:txBody>
        </p:sp>
        <p:sp>
          <p:nvSpPr>
            <p:cNvPr id="15" name="Rectangle 89">
              <a:extLst>
                <a:ext uri="{FF2B5EF4-FFF2-40B4-BE49-F238E27FC236}">
                  <a16:creationId xmlns:a16="http://schemas.microsoft.com/office/drawing/2014/main" id="{248B080D-C21F-4536-C067-B5016083D290}"/>
                </a:ext>
              </a:extLst>
            </p:cNvPr>
            <p:cNvSpPr/>
            <p:nvPr/>
          </p:nvSpPr>
          <p:spPr bwMode="auto">
            <a:xfrm rot="2700000">
              <a:off x="5685428" y="1684980"/>
              <a:ext cx="72489" cy="724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2" name="Group 21">
            <a:extLst>
              <a:ext uri="{FF2B5EF4-FFF2-40B4-BE49-F238E27FC236}">
                <a16:creationId xmlns:a16="http://schemas.microsoft.com/office/drawing/2014/main" id="{2F9CB19C-A15C-D1DC-0833-37B88A83B561}"/>
              </a:ext>
            </a:extLst>
          </p:cNvPr>
          <p:cNvGrpSpPr/>
          <p:nvPr/>
        </p:nvGrpSpPr>
        <p:grpSpPr>
          <a:xfrm>
            <a:off x="8532533" y="1269937"/>
            <a:ext cx="210652" cy="210652"/>
            <a:chOff x="8511017" y="1615899"/>
            <a:chExt cx="210652" cy="210652"/>
          </a:xfrm>
        </p:grpSpPr>
        <p:sp>
          <p:nvSpPr>
            <p:cNvPr id="17" name="Oval 16">
              <a:extLst>
                <a:ext uri="{FF2B5EF4-FFF2-40B4-BE49-F238E27FC236}">
                  <a16:creationId xmlns:a16="http://schemas.microsoft.com/office/drawing/2014/main" id="{6AC59F79-55C6-DB69-09BC-BFDA75C49764}"/>
                </a:ext>
              </a:extLst>
            </p:cNvPr>
            <p:cNvSpPr/>
            <p:nvPr/>
          </p:nvSpPr>
          <p:spPr bwMode="auto">
            <a:xfrm>
              <a:off x="8511017" y="1615899"/>
              <a:ext cx="210652" cy="210652"/>
            </a:xfrm>
            <a:prstGeom prst="ellipse">
              <a:avLst/>
            </a:prstGeom>
            <a:solidFill>
              <a:schemeClr val="accent1"/>
            </a:soli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Sans Display Semibold"/>
                <a:ea typeface="+mn-ea"/>
                <a:cs typeface="Segoe UI Semibold" panose="020B0502040204020203" pitchFamily="34" charset="0"/>
              </a:endParaRPr>
            </a:p>
          </p:txBody>
        </p:sp>
        <p:sp>
          <p:nvSpPr>
            <p:cNvPr id="18" name="Rectangle 89">
              <a:extLst>
                <a:ext uri="{FF2B5EF4-FFF2-40B4-BE49-F238E27FC236}">
                  <a16:creationId xmlns:a16="http://schemas.microsoft.com/office/drawing/2014/main" id="{524129EF-185A-9468-3D25-E0EDAD2AACDE}"/>
                </a:ext>
              </a:extLst>
            </p:cNvPr>
            <p:cNvSpPr/>
            <p:nvPr/>
          </p:nvSpPr>
          <p:spPr bwMode="auto">
            <a:xfrm rot="2700000">
              <a:off x="8569221" y="1684980"/>
              <a:ext cx="72489" cy="724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36" name="Group 35">
            <a:extLst>
              <a:ext uri="{FF2B5EF4-FFF2-40B4-BE49-F238E27FC236}">
                <a16:creationId xmlns:a16="http://schemas.microsoft.com/office/drawing/2014/main" id="{6E78A082-0C92-A2A0-9B81-063B938103D2}"/>
              </a:ext>
            </a:extLst>
          </p:cNvPr>
          <p:cNvGrpSpPr/>
          <p:nvPr/>
        </p:nvGrpSpPr>
        <p:grpSpPr>
          <a:xfrm>
            <a:off x="11502472" y="2685301"/>
            <a:ext cx="210652" cy="210652"/>
            <a:chOff x="11470198" y="3558643"/>
            <a:chExt cx="210652" cy="210652"/>
          </a:xfrm>
        </p:grpSpPr>
        <p:sp>
          <p:nvSpPr>
            <p:cNvPr id="20" name="Oval 19">
              <a:extLst>
                <a:ext uri="{FF2B5EF4-FFF2-40B4-BE49-F238E27FC236}">
                  <a16:creationId xmlns:a16="http://schemas.microsoft.com/office/drawing/2014/main" id="{888D6FB6-6BA6-4A30-8B29-D81173A6C4C0}"/>
                </a:ext>
              </a:extLst>
            </p:cNvPr>
            <p:cNvSpPr/>
            <p:nvPr/>
          </p:nvSpPr>
          <p:spPr bwMode="auto">
            <a:xfrm rot="5400000">
              <a:off x="11470198" y="3558643"/>
              <a:ext cx="210652" cy="210652"/>
            </a:xfrm>
            <a:prstGeom prst="ellipse">
              <a:avLst/>
            </a:prstGeom>
            <a:solidFill>
              <a:schemeClr val="accent1"/>
            </a:soli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Sans Display Semibold"/>
                <a:ea typeface="+mn-ea"/>
                <a:cs typeface="Segoe UI Semibold" panose="020B0502040204020203" pitchFamily="34" charset="0"/>
              </a:endParaRPr>
            </a:p>
          </p:txBody>
        </p:sp>
        <p:sp>
          <p:nvSpPr>
            <p:cNvPr id="21" name="Rectangle 89">
              <a:extLst>
                <a:ext uri="{FF2B5EF4-FFF2-40B4-BE49-F238E27FC236}">
                  <a16:creationId xmlns:a16="http://schemas.microsoft.com/office/drawing/2014/main" id="{E27B5C10-7E52-1FD3-6DA2-8A1873043A58}"/>
                </a:ext>
              </a:extLst>
            </p:cNvPr>
            <p:cNvSpPr/>
            <p:nvPr/>
          </p:nvSpPr>
          <p:spPr bwMode="auto">
            <a:xfrm rot="8100000">
              <a:off x="11539280" y="3627007"/>
              <a:ext cx="72489" cy="724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2" name="Step 1 Title">
            <a:extLst>
              <a:ext uri="{FF2B5EF4-FFF2-40B4-BE49-F238E27FC236}">
                <a16:creationId xmlns:a16="http://schemas.microsoft.com/office/drawing/2014/main" id="{A8CD3D40-D521-E087-096D-A4439DD624B8}"/>
              </a:ext>
            </a:extLst>
          </p:cNvPr>
          <p:cNvSpPr txBox="1">
            <a:spLocks/>
          </p:cNvSpPr>
          <p:nvPr/>
        </p:nvSpPr>
        <p:spPr>
          <a:xfrm>
            <a:off x="8828055" y="3949085"/>
            <a:ext cx="2572262" cy="153888"/>
          </a:xfrm>
          <a:prstGeom prst="rect">
            <a:avLst/>
          </a:prstGeom>
          <a:noFill/>
          <a:effectLst/>
        </p:spPr>
        <p:txBody>
          <a:bodyPr lIns="0" tIns="0" rIns="0" bIns="0" anchor="ctr" anchorCtr="0">
            <a:spAutoFit/>
          </a:bodyPr>
          <a:lstStyle>
            <a:lvl1pPr marL="114300" marR="0" indent="-114300" algn="l" defTabSz="932742" rtl="0" eaLnBrk="1" fontAlgn="auto" latinLnBrk="0" hangingPunct="1">
              <a:lnSpc>
                <a:spcPct val="100000"/>
              </a:lnSpc>
              <a:spcBef>
                <a:spcPct val="20000"/>
              </a:spcBef>
              <a:spcAft>
                <a:spcPts val="0"/>
              </a:spcAft>
              <a:buClrTx/>
              <a:buSzPct val="90000"/>
              <a:buFont typeface="+mj-lt"/>
              <a:buAutoNum type="arabicPeriod" startAt="3"/>
              <a:tabLst/>
              <a:defRPr sz="1000" b="0" i="0" kern="1200" spc="0" baseline="0">
                <a:solidFill>
                  <a:schemeClr val="tx1"/>
                </a:solidFill>
                <a:latin typeface="+mj-lt"/>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mj-lt"/>
              <a:buNone/>
              <a:tabLst/>
              <a:defRPr/>
            </a:pPr>
            <a:r>
              <a:rPr kumimoji="0" lang="en-US" sz="1000" b="0" i="0" u="none" strike="noStrike" kern="1200" cap="none" spc="0" normalizeH="0" baseline="0" noProof="0" dirty="0">
                <a:ln>
                  <a:noFill/>
                </a:ln>
                <a:solidFill>
                  <a:srgbClr val="091F2C"/>
                </a:solidFill>
                <a:effectLst/>
                <a:uLnTx/>
                <a:uFillTx/>
                <a:latin typeface="Segoe Sans Display Semibold"/>
                <a:ea typeface="+mn-ea"/>
                <a:cs typeface="Segoe UI Semibold" panose="020B0502040204020203" pitchFamily="34" charset="0"/>
              </a:rPr>
              <a:t>4. Draft email/SMS structure</a:t>
            </a:r>
          </a:p>
        </p:txBody>
      </p:sp>
      <p:sp>
        <p:nvSpPr>
          <p:cNvPr id="27" name="Step 1 Top">
            <a:extLst>
              <a:ext uri="{FF2B5EF4-FFF2-40B4-BE49-F238E27FC236}">
                <a16:creationId xmlns:a16="http://schemas.microsoft.com/office/drawing/2014/main" id="{2DA8CA9B-C04B-1890-04BF-50038AE52B8D}"/>
              </a:ext>
            </a:extLst>
          </p:cNvPr>
          <p:cNvSpPr txBox="1">
            <a:spLocks/>
          </p:cNvSpPr>
          <p:nvPr/>
        </p:nvSpPr>
        <p:spPr>
          <a:xfrm>
            <a:off x="5936598" y="4261096"/>
            <a:ext cx="2572262" cy="626701"/>
          </a:xfrm>
          <a:prstGeom prst="rect">
            <a:avLst/>
          </a:prstGeom>
        </p:spPr>
        <p:txBody>
          <a:bodyPr lIns="0" tIns="0" rIns="0" bIns="0">
            <a:no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800" b="0" i="0" u="none" strike="noStrike" kern="1200" cap="none" spc="0" normalizeH="0" baseline="0" noProof="0" dirty="0">
                <a:ln>
                  <a:noFill/>
                </a:ln>
                <a:solidFill>
                  <a:srgbClr val="091F2C"/>
                </a:solidFill>
                <a:effectLst/>
                <a:uLnTx/>
                <a:uFillTx/>
                <a:latin typeface="Segoe Sans Display"/>
                <a:ea typeface="+mn-ea"/>
                <a:cs typeface="Segoe Sans Display" pitchFamily="2" charset="0"/>
              </a:rPr>
              <a:t>Delivers via email, app, or SMS with time-sensitive call to action.</a:t>
            </a:r>
          </a:p>
        </p:txBody>
      </p:sp>
      <p:grpSp>
        <p:nvGrpSpPr>
          <p:cNvPr id="30" name="Group 29">
            <a:extLst>
              <a:ext uri="{FF2B5EF4-FFF2-40B4-BE49-F238E27FC236}">
                <a16:creationId xmlns:a16="http://schemas.microsoft.com/office/drawing/2014/main" id="{BA441304-06FA-099E-C435-5D1DE9BC2537}"/>
              </a:ext>
            </a:extLst>
          </p:cNvPr>
          <p:cNvGrpSpPr/>
          <p:nvPr/>
        </p:nvGrpSpPr>
        <p:grpSpPr>
          <a:xfrm>
            <a:off x="5936597" y="4775660"/>
            <a:ext cx="2572262" cy="1652997"/>
            <a:chOff x="8804381" y="4827756"/>
            <a:chExt cx="2572262" cy="1652997"/>
          </a:xfrm>
        </p:grpSpPr>
        <p:sp>
          <p:nvSpPr>
            <p:cNvPr id="32" name="Text Placeholder 11">
              <a:extLst>
                <a:ext uri="{FF2B5EF4-FFF2-40B4-BE49-F238E27FC236}">
                  <a16:creationId xmlns:a16="http://schemas.microsoft.com/office/drawing/2014/main" id="{2533C1E1-0D14-F938-5DCF-6C8D5A28598C}"/>
                </a:ext>
              </a:extLst>
            </p:cNvPr>
            <p:cNvSpPr txBox="1">
              <a:spLocks/>
            </p:cNvSpPr>
            <p:nvPr/>
          </p:nvSpPr>
          <p:spPr>
            <a:xfrm>
              <a:off x="8804381" y="4827756"/>
              <a:ext cx="2572262" cy="1018877"/>
            </a:xfrm>
            <a:prstGeom prst="round2SameRect">
              <a:avLst>
                <a:gd name="adj1" fmla="val 7620"/>
                <a:gd name="adj2" fmla="val 0"/>
              </a:avLst>
            </a:prstGeom>
            <a:solidFill>
              <a:srgbClr val="FFFFFF">
                <a:alpha val="50000"/>
              </a:srgb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33" name="Text Placeholder 11">
              <a:extLst>
                <a:ext uri="{FF2B5EF4-FFF2-40B4-BE49-F238E27FC236}">
                  <a16:creationId xmlns:a16="http://schemas.microsoft.com/office/drawing/2014/main" id="{9016E7F0-580E-4396-B14B-16B0D4AB94BD}"/>
                </a:ext>
              </a:extLst>
            </p:cNvPr>
            <p:cNvSpPr txBox="1">
              <a:spLocks/>
            </p:cNvSpPr>
            <p:nvPr/>
          </p:nvSpPr>
          <p:spPr>
            <a:xfrm flipV="1">
              <a:off x="8804381" y="5845288"/>
              <a:ext cx="2572262" cy="635465"/>
            </a:xfrm>
            <a:prstGeom prst="round2SameRect">
              <a:avLst/>
            </a:prstGeom>
            <a:solidFill>
              <a:schemeClr val="accent5">
                <a:lumMod val="20000"/>
                <a:lumOff val="80000"/>
              </a:schemeClr>
            </a:solidFill>
            <a:ln>
              <a:solidFill>
                <a:schemeClr val="bg1"/>
              </a:solidFill>
            </a:ln>
          </p:spPr>
          <p:txBody>
            <a:bodyPr lIns="0" tIns="0" rIns="0" bIns="0" anchor="b">
              <a:noAutofit/>
            </a:bodyPr>
            <a:lstStyle>
              <a:lvl1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n-lt"/>
                  <a:ea typeface="+mn-ea"/>
                  <a:cs typeface="Segoe Sans Display" pitchFamily="2" charset="0"/>
                </a:defRPr>
              </a:lvl1pPr>
              <a:lvl2pPr marL="0" marR="0" indent="0" algn="l" defTabSz="932742" rtl="0" eaLnBrk="1" fontAlgn="auto" latinLnBrk="0" hangingPunct="1">
                <a:lnSpc>
                  <a:spcPct val="100000"/>
                </a:lnSpc>
                <a:spcBef>
                  <a:spcPts val="0"/>
                </a:spcBef>
                <a:spcAft>
                  <a:spcPts val="200"/>
                </a:spcAft>
                <a:buClrTx/>
                <a:buSzPct val="90000"/>
                <a:buFont typeface="Wingdings" panose="05000000000000000000" pitchFamily="2" charset="2"/>
                <a:buNone/>
                <a:tabLst/>
                <a:defRPr sz="900" kern="1200" spc="0" baseline="0">
                  <a:solidFill>
                    <a:schemeClr val="tx1"/>
                  </a:solidFill>
                  <a:latin typeface="+mn-lt"/>
                  <a:ea typeface="+mn-ea"/>
                  <a:cs typeface="+mn-cs"/>
                </a:defRPr>
              </a:lvl2pPr>
              <a:lvl3pPr marL="0" marR="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sz="900" kern="1200" spc="0" baseline="0">
                  <a:solidFill>
                    <a:schemeClr val="tx1"/>
                  </a:solidFill>
                  <a:latin typeface="+mj-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100"/>
                </a:spcAft>
                <a:buClrTx/>
                <a:buSzPct val="90000"/>
                <a:buFont typeface="Wingdings" panose="05000000000000000000" pitchFamily="2" charset="2"/>
                <a:buNone/>
                <a:tabLst/>
                <a:defRPr/>
              </a:pPr>
              <a:endParaRPr kumimoji="0" lang="en-US" sz="900" b="0" i="0" u="none" strike="noStrike" kern="1200" cap="none" spc="0" normalizeH="0" baseline="0" noProof="0">
                <a:ln>
                  <a:noFill/>
                </a:ln>
                <a:solidFill>
                  <a:srgbClr val="091F2C"/>
                </a:solidFill>
                <a:effectLst/>
                <a:uLnTx/>
                <a:uFillTx/>
                <a:latin typeface="Segoe Sans Display"/>
                <a:ea typeface="+mn-ea"/>
                <a:cs typeface="Segoe Sans Display" pitchFamily="2" charset="0"/>
              </a:endParaRPr>
            </a:p>
          </p:txBody>
        </p:sp>
        <p:sp>
          <p:nvSpPr>
            <p:cNvPr id="34" name="TextBox 33">
              <a:extLst>
                <a:ext uri="{FF2B5EF4-FFF2-40B4-BE49-F238E27FC236}">
                  <a16:creationId xmlns:a16="http://schemas.microsoft.com/office/drawing/2014/main" id="{34709330-BC5A-2E6B-5116-2F94FA4DC51D}"/>
                </a:ext>
                <a:ext uri="{C183D7F6-B498-43B3-948B-1728B52AA6E4}">
                  <adec:decorative xmlns:adec="http://schemas.microsoft.com/office/drawing/2017/decorative" val="0"/>
                </a:ext>
              </a:extLst>
            </p:cNvPr>
            <p:cNvSpPr txBox="1"/>
            <p:nvPr/>
          </p:nvSpPr>
          <p:spPr>
            <a:xfrm>
              <a:off x="8990602" y="5142270"/>
              <a:ext cx="2199820" cy="389850"/>
            </a:xfrm>
            <a:prstGeom prst="rect">
              <a:avLst/>
            </a:prstGeom>
            <a:noFill/>
          </p:spPr>
          <p:txBody>
            <a:bodyPr wrap="square" lIns="0" tIns="0" rIns="0" bIns="0" rtlCol="0" anchor="ctr">
              <a:spAutoFit/>
            </a:bodyPr>
            <a:lstStyle>
              <a:defPPr>
                <a:defRPr lang="en-US"/>
              </a:defPPr>
              <a:lvl1pPr marR="0" lvl="0" indent="0" defTabSz="914367" fontAlgn="auto">
                <a:lnSpc>
                  <a:spcPct val="100000"/>
                </a:lnSpc>
                <a:spcBef>
                  <a:spcPts val="0"/>
                </a:spcBef>
                <a:spcAft>
                  <a:spcPts val="600"/>
                </a:spcAft>
                <a:buClrTx/>
                <a:buSzTx/>
                <a:buFontTx/>
                <a:buNone/>
                <a:tabLst/>
                <a:defRPr kumimoji="0" sz="800" b="0" i="0" u="none" strike="noStrike" cap="none" spc="0" normalizeH="0" baseline="0">
                  <a:ln>
                    <a:noFill/>
                  </a:ln>
                  <a:solidFill>
                    <a:srgbClr val="000000"/>
                  </a:solidFill>
                  <a:effectLst/>
                  <a:uLnTx/>
                  <a:uFillTx/>
                  <a:latin typeface="Segoe Sans Display Semibold"/>
                </a:defRPr>
              </a:lvl1pPr>
            </a:lstStyle>
            <a:p>
              <a:pPr marL="0" marR="0" lvl="0" indent="0" algn="l" defTabSz="914367" rtl="0" eaLnBrk="1" fontAlgn="auto" latinLnBrk="0" hangingPunct="1">
                <a:lnSpc>
                  <a:spcPct val="100000"/>
                </a:lnSpc>
                <a:spcBef>
                  <a:spcPts val="0"/>
                </a:spcBef>
                <a:spcAft>
                  <a:spcPts val="40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Sans Display Semibold"/>
                  <a:ea typeface="+mn-ea"/>
                  <a:cs typeface="+mn-cs"/>
                </a:rPr>
                <a:t>AI Agent </a:t>
              </a:r>
            </a:p>
            <a:p>
              <a:pPr marL="171450" marR="0" lvl="0" indent="-171450" algn="l" defTabSz="914367" rtl="0" eaLnBrk="1" fontAlgn="auto" latinLnBrk="0" hangingPunct="1">
                <a:lnSpc>
                  <a:spcPct val="100000"/>
                </a:lnSpc>
                <a:spcBef>
                  <a:spcPts val="0"/>
                </a:spcBef>
                <a:spcAft>
                  <a:spcPts val="400"/>
                </a:spcAft>
                <a:buClr>
                  <a:srgbClr val="0078D4"/>
                </a:buClr>
                <a:buSzPct val="130000"/>
                <a:buFont typeface="Segoe Sans Display" pitchFamily="2" charset="0"/>
                <a:buChar char="+"/>
                <a:tabLst/>
                <a:defRPr/>
              </a:pPr>
              <a:r>
                <a:rPr kumimoji="0" lang="en-US" sz="700" b="0" i="0" u="none" strike="noStrike" kern="1200" cap="none" spc="0" normalizeH="0" baseline="0" noProof="0">
                  <a:ln>
                    <a:noFill/>
                  </a:ln>
                  <a:solidFill>
                    <a:srgbClr val="000000"/>
                  </a:solidFill>
                  <a:effectLst/>
                  <a:uLnTx/>
                  <a:uFillTx/>
                  <a:latin typeface="Segoe Sans Display"/>
                  <a:ea typeface="+mn-ea"/>
                  <a:cs typeface="+mn-cs"/>
                </a:rPr>
                <a:t>Connection via API to cloud communication platforms for SMS/email delivery</a:t>
              </a:r>
            </a:p>
          </p:txBody>
        </p:sp>
        <p:pic>
          <p:nvPicPr>
            <p:cNvPr id="35" name="Picture 34">
              <a:extLst>
                <a:ext uri="{FF2B5EF4-FFF2-40B4-BE49-F238E27FC236}">
                  <a16:creationId xmlns:a16="http://schemas.microsoft.com/office/drawing/2014/main" id="{37A38FFE-4CD7-F234-A32E-3605EC72020E}"/>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a:ext>
              </a:extLst>
            </a:blip>
            <a:srcRect b="3736"/>
            <a:stretch/>
          </p:blipFill>
          <p:spPr>
            <a:xfrm>
              <a:off x="11071339" y="4898725"/>
              <a:ext cx="219971" cy="211752"/>
            </a:xfrm>
            <a:prstGeom prst="rect">
              <a:avLst/>
            </a:prstGeom>
            <a:ln w="6657" cap="flat">
              <a:noFill/>
              <a:prstDash val="solid"/>
              <a:miter/>
            </a:ln>
            <a:effectLst/>
          </p:spPr>
        </p:pic>
        <p:sp>
          <p:nvSpPr>
            <p:cNvPr id="39" name="TextBox 38">
              <a:extLst>
                <a:ext uri="{FF2B5EF4-FFF2-40B4-BE49-F238E27FC236}">
                  <a16:creationId xmlns:a16="http://schemas.microsoft.com/office/drawing/2014/main" id="{DD205A05-DC5D-EBA6-9ECF-7FB2D35F5765}"/>
                </a:ext>
              </a:extLst>
            </p:cNvPr>
            <p:cNvSpPr txBox="1"/>
            <p:nvPr/>
          </p:nvSpPr>
          <p:spPr>
            <a:xfrm>
              <a:off x="8990602" y="6010318"/>
              <a:ext cx="219982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Sans Display Semibold"/>
                  <a:ea typeface="+mn-ea"/>
                  <a:cs typeface="+mn-cs"/>
                </a:rPr>
                <a:t>Benefit: </a:t>
              </a:r>
              <a:r>
                <a:rPr kumimoji="0" lang="en-US" sz="700" b="0" i="0" u="none" strike="noStrike" kern="1200" cap="none" spc="0" normalizeH="0" baseline="0" noProof="0" dirty="0">
                  <a:ln>
                    <a:noFill/>
                  </a:ln>
                  <a:solidFill>
                    <a:srgbClr val="000000"/>
                  </a:solidFill>
                  <a:effectLst/>
                  <a:uLnTx/>
                  <a:uFillTx/>
                  <a:latin typeface="Segoe Sans Display"/>
                  <a:ea typeface="+mn-ea"/>
                  <a:cs typeface="+mn-cs"/>
                </a:rPr>
                <a:t>Enables timely delivery of promotions via app, email or SMS to boost conversion rates.</a:t>
              </a:r>
            </a:p>
          </p:txBody>
        </p:sp>
      </p:grpSp>
      <p:sp>
        <p:nvSpPr>
          <p:cNvPr id="41" name="Step 1 Title">
            <a:extLst>
              <a:ext uri="{FF2B5EF4-FFF2-40B4-BE49-F238E27FC236}">
                <a16:creationId xmlns:a16="http://schemas.microsoft.com/office/drawing/2014/main" id="{65EB85DA-AAE6-89C9-8797-EBEFD13455BE}"/>
              </a:ext>
            </a:extLst>
          </p:cNvPr>
          <p:cNvSpPr txBox="1">
            <a:spLocks/>
          </p:cNvSpPr>
          <p:nvPr/>
        </p:nvSpPr>
        <p:spPr>
          <a:xfrm>
            <a:off x="5960271" y="3935091"/>
            <a:ext cx="2572262" cy="153888"/>
          </a:xfrm>
          <a:prstGeom prst="rect">
            <a:avLst/>
          </a:prstGeom>
          <a:noFill/>
          <a:effectLst/>
        </p:spPr>
        <p:txBody>
          <a:bodyPr lIns="0" tIns="0" rIns="0" bIns="0" anchor="ctr" anchorCtr="0">
            <a:spAutoFit/>
          </a:bodyPr>
          <a:lstStyle>
            <a:lvl1pPr marL="114300" marR="0" indent="-114300" algn="l" defTabSz="932742" rtl="0" eaLnBrk="1" fontAlgn="auto" latinLnBrk="0" hangingPunct="1">
              <a:lnSpc>
                <a:spcPct val="100000"/>
              </a:lnSpc>
              <a:spcBef>
                <a:spcPct val="20000"/>
              </a:spcBef>
              <a:spcAft>
                <a:spcPts val="0"/>
              </a:spcAft>
              <a:buClrTx/>
              <a:buSzPct val="90000"/>
              <a:buFont typeface="+mj-lt"/>
              <a:buAutoNum type="arabicPeriod" startAt="3"/>
              <a:tabLst/>
              <a:defRPr sz="1000" b="0" i="0" kern="1200" spc="0" baseline="0">
                <a:solidFill>
                  <a:schemeClr val="tx1"/>
                </a:solidFill>
                <a:latin typeface="+mj-lt"/>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mj-lt"/>
              <a:buNone/>
              <a:tabLst/>
              <a:defRPr/>
            </a:pPr>
            <a:r>
              <a:rPr kumimoji="0" lang="en-US" sz="1000" b="0" i="0" u="none" strike="noStrike" kern="1200" cap="none" spc="0" normalizeH="0" baseline="0" noProof="0" dirty="0">
                <a:ln>
                  <a:noFill/>
                </a:ln>
                <a:solidFill>
                  <a:srgbClr val="091F2C"/>
                </a:solidFill>
                <a:effectLst/>
                <a:uLnTx/>
                <a:uFillTx/>
                <a:latin typeface="Segoe Sans Display Semibold"/>
                <a:ea typeface="+mn-ea"/>
                <a:cs typeface="Segoe UI Semibold" panose="020B0502040204020203" pitchFamily="34" charset="0"/>
              </a:rPr>
              <a:t>5. Recommend CTA</a:t>
            </a:r>
          </a:p>
        </p:txBody>
      </p:sp>
      <p:grpSp>
        <p:nvGrpSpPr>
          <p:cNvPr id="42" name="Group 41">
            <a:extLst>
              <a:ext uri="{FF2B5EF4-FFF2-40B4-BE49-F238E27FC236}">
                <a16:creationId xmlns:a16="http://schemas.microsoft.com/office/drawing/2014/main" id="{5B9CC242-BC17-43D5-1F21-7C85E4CC11B3}"/>
              </a:ext>
            </a:extLst>
          </p:cNvPr>
          <p:cNvGrpSpPr/>
          <p:nvPr/>
        </p:nvGrpSpPr>
        <p:grpSpPr>
          <a:xfrm flipH="1">
            <a:off x="8532533" y="4119147"/>
            <a:ext cx="210652" cy="210652"/>
            <a:chOff x="8511017" y="1615899"/>
            <a:chExt cx="210652" cy="210652"/>
          </a:xfrm>
        </p:grpSpPr>
        <p:sp>
          <p:nvSpPr>
            <p:cNvPr id="43" name="Oval 42">
              <a:extLst>
                <a:ext uri="{FF2B5EF4-FFF2-40B4-BE49-F238E27FC236}">
                  <a16:creationId xmlns:a16="http://schemas.microsoft.com/office/drawing/2014/main" id="{D87940D5-E033-8750-A434-C10E772F9023}"/>
                </a:ext>
              </a:extLst>
            </p:cNvPr>
            <p:cNvSpPr/>
            <p:nvPr/>
          </p:nvSpPr>
          <p:spPr bwMode="auto">
            <a:xfrm>
              <a:off x="8511017" y="1615899"/>
              <a:ext cx="210652" cy="210652"/>
            </a:xfrm>
            <a:prstGeom prst="ellipse">
              <a:avLst/>
            </a:prstGeom>
            <a:solidFill>
              <a:schemeClr val="accent1"/>
            </a:soli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Sans Display Semibold"/>
                <a:ea typeface="+mn-ea"/>
                <a:cs typeface="Segoe UI Semibold" panose="020B0502040204020203" pitchFamily="34" charset="0"/>
              </a:endParaRPr>
            </a:p>
          </p:txBody>
        </p:sp>
        <p:sp>
          <p:nvSpPr>
            <p:cNvPr id="44" name="Rectangle 89">
              <a:extLst>
                <a:ext uri="{FF2B5EF4-FFF2-40B4-BE49-F238E27FC236}">
                  <a16:creationId xmlns:a16="http://schemas.microsoft.com/office/drawing/2014/main" id="{23520F93-9EDA-61B1-FDB2-25F2E80D5DBD}"/>
                </a:ext>
              </a:extLst>
            </p:cNvPr>
            <p:cNvSpPr/>
            <p:nvPr/>
          </p:nvSpPr>
          <p:spPr bwMode="auto">
            <a:xfrm rot="2700000">
              <a:off x="8569221" y="1684980"/>
              <a:ext cx="72489" cy="724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Tree>
    <p:extLst>
      <p:ext uri="{BB962C8B-B14F-4D97-AF65-F5344CB8AC3E}">
        <p14:creationId xmlns:p14="http://schemas.microsoft.com/office/powerpoint/2010/main" val="25137146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68641-D200-1637-D5C1-758E85CFF818}"/>
            </a:ext>
          </a:extLst>
        </p:cNvPr>
        <p:cNvGrpSpPr/>
        <p:nvPr/>
      </p:nvGrpSpPr>
      <p:grpSpPr>
        <a:xfrm>
          <a:off x="0" y="0"/>
          <a:ext cx="0" cy="0"/>
          <a:chOff x="0" y="0"/>
          <a:chExt cx="0" cy="0"/>
        </a:xfrm>
      </p:grpSpPr>
      <p:pic>
        <p:nvPicPr>
          <p:cNvPr id="233" name="Graphic 232">
            <a:extLst>
              <a:ext uri="{FF2B5EF4-FFF2-40B4-BE49-F238E27FC236}">
                <a16:creationId xmlns:a16="http://schemas.microsoft.com/office/drawing/2014/main" id="{70E68B85-D169-F388-FA4A-C2A556249D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5400000">
            <a:off x="9509919" y="2743200"/>
            <a:ext cx="6858000" cy="1371600"/>
          </a:xfrm>
          <a:prstGeom prst="rect">
            <a:avLst/>
          </a:prstGeom>
        </p:spPr>
      </p:pic>
      <p:sp>
        <p:nvSpPr>
          <p:cNvPr id="223" name="Rounded Rectangle 19">
            <a:extLst>
              <a:ext uri="{FF2B5EF4-FFF2-40B4-BE49-F238E27FC236}">
                <a16:creationId xmlns:a16="http://schemas.microsoft.com/office/drawing/2014/main" id="{C36211DF-92F9-B972-5494-8948C7993DD8}"/>
              </a:ext>
            </a:extLst>
          </p:cNvPr>
          <p:cNvSpPr/>
          <p:nvPr/>
        </p:nvSpPr>
        <p:spPr>
          <a:xfrm>
            <a:off x="677056" y="4933632"/>
            <a:ext cx="3705033" cy="548183"/>
          </a:xfrm>
          <a:prstGeom prst="roundRect">
            <a:avLst>
              <a:gd name="adj" fmla="val 8528"/>
            </a:avLst>
          </a:prstGeom>
          <a:solidFill>
            <a:srgbClr val="FFFFFF">
              <a:alpha val="11373"/>
            </a:srgbClr>
          </a:solidFill>
          <a:ln w="9525" cap="flat" cmpd="sng">
            <a:solidFill>
              <a:srgbClr val="FFFFFF">
                <a:lumMod val="85000"/>
              </a:srgbClr>
            </a:solid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sz="1050" b="0" i="0" u="none" strike="noStrike" kern="1200" cap="none" spc="0" normalizeH="0" baseline="0" noProof="0">
              <a:ln>
                <a:noFill/>
              </a:ln>
              <a:solidFill>
                <a:srgbClr val="A100FF"/>
              </a:solidFill>
              <a:effectLst/>
              <a:uLnTx/>
              <a:uFillTx/>
              <a:latin typeface="Segoe UI Variable Display" pitchFamily="2" charset="0"/>
              <a:ea typeface="+mn-ea"/>
              <a:cs typeface="Segoe UI Variable Display" pitchFamily="2" charset="0"/>
            </a:endParaRPr>
          </a:p>
        </p:txBody>
      </p:sp>
      <p:sp>
        <p:nvSpPr>
          <p:cNvPr id="218" name="Google Shape;498;p32">
            <a:extLst>
              <a:ext uri="{FF2B5EF4-FFF2-40B4-BE49-F238E27FC236}">
                <a16:creationId xmlns:a16="http://schemas.microsoft.com/office/drawing/2014/main" id="{86946B38-2D9E-02E3-B565-47A1B1A3AAD6}"/>
              </a:ext>
            </a:extLst>
          </p:cNvPr>
          <p:cNvSpPr/>
          <p:nvPr/>
        </p:nvSpPr>
        <p:spPr>
          <a:xfrm>
            <a:off x="677018" y="1412477"/>
            <a:ext cx="3693840" cy="3428193"/>
          </a:xfrm>
          <a:prstGeom prst="roundRect">
            <a:avLst>
              <a:gd name="adj" fmla="val 2332"/>
            </a:avLst>
          </a:prstGeom>
          <a:solidFill>
            <a:srgbClr val="DDEEF9"/>
          </a:solidFill>
          <a:ln w="9525" cap="flat" cmpd="sng">
            <a:noFill/>
            <a:prstDash val="solid"/>
            <a:round/>
            <a:headEnd type="none" w="sm" len="sm"/>
            <a:tailEnd type="none" w="sm" len="sm"/>
          </a:ln>
        </p:spPr>
        <p:txBody>
          <a:bodyPr spcFirstLastPara="1" wrap="square" lIns="182880" tIns="91440" rIns="91440" bIns="3017520" anchor="t" anchorCtr="0">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GB" sz="105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sym typeface="DM Sans Light"/>
              </a:rPr>
              <a:t>Key Considerations to Address</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GB" sz="10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sym typeface="DM Sans Light"/>
            </a:endParaRPr>
          </a:p>
          <a:p>
            <a:pPr marL="171450" indent="-171450" fontAlgn="base">
              <a:spcAft>
                <a:spcPct val="0"/>
              </a:spcAft>
              <a:buFont typeface="Arial" panose="020B0604020202020204" pitchFamily="34" charset="0"/>
              <a:buChar char="•"/>
              <a:defRPr/>
            </a:pPr>
            <a:r>
              <a:rPr kumimoji="0" lang="en-US" sz="105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sym typeface="DM Sans Light"/>
              </a:rPr>
              <a:t>Integrate with CDP (Dynamics 365) for customer engagement data </a:t>
            </a:r>
            <a:r>
              <a:rPr lang="en-US" sz="1050">
                <a:solidFill>
                  <a:prstClr val="black"/>
                </a:solidFill>
                <a:latin typeface="Segoe Sans Display" pitchFamily="2" charset="0"/>
                <a:cs typeface="Segoe Sans Display" pitchFamily="2" charset="0"/>
                <a:sym typeface="DM Sans Light"/>
              </a:rPr>
              <a:t>in PDF, DOCX or image (JPEG, PNG) format for analyzing patterns in customer’s past engagement data</a:t>
            </a:r>
            <a:endParaRPr kumimoji="0" lang="en-US" sz="105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sym typeface="DM Sans Light"/>
            </a:endParaRPr>
          </a:p>
          <a:p>
            <a:pPr marL="171450" marR="0" lvl="0" indent="-171450" algn="l" defTabSz="914400" rtl="0" eaLnBrk="1" fontAlgn="base" latinLnBrk="0" hangingPunct="1">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sym typeface="DM Sans Light"/>
              </a:rPr>
              <a:t>Integrate with CRM (Dynamics 365) to push campaign features, available promotions, product on offers etc. by CRM managers.</a:t>
            </a:r>
          </a:p>
          <a:p>
            <a:pPr marL="171450" indent="-171450" fontAlgn="base">
              <a:spcBef>
                <a:spcPts val="600"/>
              </a:spcBef>
              <a:spcAft>
                <a:spcPct val="0"/>
              </a:spcAft>
              <a:buFont typeface="Arial" panose="020B0604020202020204" pitchFamily="34" charset="0"/>
              <a:buChar char="•"/>
              <a:defRPr/>
            </a:pPr>
            <a:r>
              <a:rPr lang="en-US" sz="1050">
                <a:solidFill>
                  <a:prstClr val="black"/>
                </a:solidFill>
                <a:latin typeface="Segoe Sans Display" pitchFamily="2" charset="0"/>
                <a:cs typeface="Segoe Sans Display" pitchFamily="2" charset="0"/>
                <a:sym typeface="DM Sans Light"/>
              </a:rPr>
              <a:t>Integrate with  AI Builder models for customer data segmentation </a:t>
            </a:r>
          </a:p>
          <a:p>
            <a:pPr marL="171450" marR="0" lvl="0" indent="-171450" algn="l" defTabSz="914400" rtl="0" eaLnBrk="1" fontAlgn="base" latinLnBrk="0" hangingPunct="1">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sym typeface="DM Sans Light"/>
              </a:rPr>
              <a:t>Integrate with Dataverse as knowledge to define promotion rule, SharePoint to share email templates</a:t>
            </a:r>
          </a:p>
          <a:p>
            <a:pPr marL="171450" marR="0" lvl="0" indent="-171450" algn="l" defTabSz="914400" rtl="0" eaLnBrk="1" fontAlgn="base" latinLnBrk="0" hangingPunct="1">
              <a:spcBef>
                <a:spcPts val="600"/>
              </a:spcBef>
              <a:spcAft>
                <a:spcPct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sym typeface="DM Sans Light"/>
              </a:rPr>
              <a:t>Integrate with APIs </a:t>
            </a:r>
            <a:r>
              <a:rPr lang="en-US" sz="1050">
                <a:solidFill>
                  <a:prstClr val="black"/>
                </a:solidFill>
                <a:latin typeface="Segoe Sans Display" pitchFamily="2" charset="0"/>
                <a:cs typeface="Segoe Sans Display" pitchFamily="2" charset="0"/>
                <a:sym typeface="DM Sans Light"/>
              </a:rPr>
              <a:t>to cloud communication platforms</a:t>
            </a:r>
            <a:r>
              <a:rPr kumimoji="0" lang="en-US" sz="105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sym typeface="DM Sans Light"/>
              </a:rPr>
              <a:t> to send SMS/email</a:t>
            </a:r>
          </a:p>
          <a:p>
            <a:pPr marL="171450" marR="0" lvl="0" indent="-171450" algn="l" defTabSz="914400" rtl="0" eaLnBrk="1" fontAlgn="base" latinLnBrk="0" hangingPunct="1">
              <a:spcBef>
                <a:spcPts val="600"/>
              </a:spcBef>
              <a:spcAft>
                <a:spcPct val="0"/>
              </a:spcAft>
              <a:buClrTx/>
              <a:buSzTx/>
              <a:buFont typeface="Arial" panose="020B0604020202020204" pitchFamily="34" charset="0"/>
              <a:buChar char="•"/>
              <a:tabLst/>
              <a:defRPr/>
            </a:pPr>
            <a:r>
              <a:rPr lang="en-US" sz="1050">
                <a:solidFill>
                  <a:prstClr val="black"/>
                </a:solidFill>
                <a:latin typeface="Segoe Sans Display" pitchFamily="2" charset="0"/>
                <a:cs typeface="Segoe Sans Display" pitchFamily="2" charset="0"/>
                <a:sym typeface="DM Sans Light"/>
              </a:rPr>
              <a:t>PII includes customer data (name, contact information, customer service requests etc.)</a:t>
            </a:r>
            <a:endParaRPr kumimoji="0" lang="en-US" sz="1050" b="0" i="0" u="none" strike="noStrike" kern="1200" cap="none" spc="0" normalizeH="0" baseline="0" noProof="0">
              <a:ln>
                <a:noFill/>
              </a:ln>
              <a:solidFill>
                <a:prstClr val="black"/>
              </a:solidFill>
              <a:effectLst/>
              <a:uLnTx/>
              <a:uFillTx/>
              <a:latin typeface="Segoe Sans Display" pitchFamily="2" charset="0"/>
              <a:ea typeface="+mn-ea"/>
              <a:cs typeface="Segoe Sans Display" pitchFamily="2" charset="0"/>
              <a:sym typeface="DM Sans Light"/>
            </a:endParaRPr>
          </a:p>
        </p:txBody>
      </p:sp>
      <p:sp>
        <p:nvSpPr>
          <p:cNvPr id="7" name="TextBox 6">
            <a:extLst>
              <a:ext uri="{FF2B5EF4-FFF2-40B4-BE49-F238E27FC236}">
                <a16:creationId xmlns:a16="http://schemas.microsoft.com/office/drawing/2014/main" id="{3883D66C-5B32-5376-138A-785A494EBFED}"/>
              </a:ext>
            </a:extLst>
          </p:cNvPr>
          <p:cNvSpPr txBox="1"/>
          <p:nvPr/>
        </p:nvSpPr>
        <p:spPr>
          <a:xfrm>
            <a:off x="740520" y="5007214"/>
            <a:ext cx="1287791" cy="430887"/>
          </a:xfrm>
          <a:prstGeom prst="rect">
            <a:avLst/>
          </a:prstGeom>
          <a:noFill/>
        </p:spPr>
        <p:txBody>
          <a:bodyPr wrap="square">
            <a:spAutoFit/>
          </a:bodyPr>
          <a:lstStyle/>
          <a:p>
            <a:pPr marL="91440" marR="0" lvl="0" indent="-9144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rPr>
              <a:t>Agent-to-Agent</a:t>
            </a:r>
          </a:p>
          <a:p>
            <a:pPr marL="91440" marR="0" lvl="0" indent="-9144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4"/>
                </a:solidFill>
                <a:effectLst/>
                <a:uLnTx/>
                <a:uFillTx/>
                <a:latin typeface="Segoe Sans Display" pitchFamily="2" charset="0"/>
                <a:ea typeface="+mn-ea"/>
                <a:cs typeface="Segoe Sans Display" pitchFamily="2" charset="0"/>
              </a:rPr>
              <a:t>Workflow</a:t>
            </a:r>
          </a:p>
        </p:txBody>
      </p:sp>
      <p:sp>
        <p:nvSpPr>
          <p:cNvPr id="8" name="TextBox 7">
            <a:extLst>
              <a:ext uri="{FF2B5EF4-FFF2-40B4-BE49-F238E27FC236}">
                <a16:creationId xmlns:a16="http://schemas.microsoft.com/office/drawing/2014/main" id="{7DC9141B-3B95-B242-4C31-A6C15EF2B82E}"/>
              </a:ext>
            </a:extLst>
          </p:cNvPr>
          <p:cNvSpPr txBox="1"/>
          <p:nvPr/>
        </p:nvSpPr>
        <p:spPr>
          <a:xfrm>
            <a:off x="1967517" y="5063991"/>
            <a:ext cx="2298101" cy="219932"/>
          </a:xfrm>
          <a:prstGeom prst="rect">
            <a:avLst/>
          </a:prstGeom>
          <a:noFill/>
        </p:spPr>
        <p:txBody>
          <a:bodyPr wrap="square">
            <a:spAutoFit/>
          </a:bodyPr>
          <a:lstStyle/>
          <a:p>
            <a:pPr marL="171450" marR="0" lvl="0" indent="-171450" algn="l" defTabSz="914400" rtl="0" eaLnBrk="1" fontAlgn="auto" latinLnBrk="0" hangingPunct="1">
              <a:lnSpc>
                <a:spcPts val="106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Segoe Sans Display" pitchFamily="2" charset="0"/>
                <a:ea typeface="+mn-ea"/>
                <a:cs typeface="Segoe Sans Display" pitchFamily="2" charset="0"/>
              </a:rPr>
              <a:t>Customer Lifetime Value Prediction Agent</a:t>
            </a:r>
          </a:p>
        </p:txBody>
      </p:sp>
      <p:sp>
        <p:nvSpPr>
          <p:cNvPr id="3" name="Google Shape;115;p20">
            <a:extLst>
              <a:ext uri="{FF2B5EF4-FFF2-40B4-BE49-F238E27FC236}">
                <a16:creationId xmlns:a16="http://schemas.microsoft.com/office/drawing/2014/main" id="{BDC4A2DD-0DF7-313A-6663-7125B35694C8}"/>
              </a:ext>
            </a:extLst>
          </p:cNvPr>
          <p:cNvSpPr txBox="1"/>
          <p:nvPr/>
        </p:nvSpPr>
        <p:spPr>
          <a:xfrm>
            <a:off x="695995" y="472952"/>
            <a:ext cx="2376571" cy="159085"/>
          </a:xfrm>
          <a:prstGeom prst="rect">
            <a:avLst/>
          </a:prstGeom>
          <a:noFill/>
          <a:ln>
            <a:noFill/>
          </a:ln>
        </p:spPr>
        <p:txBody>
          <a:bodyPr spcFirstLastPara="1" wrap="square" lIns="0" tIns="0" rIns="0" bIns="0" anchor="ctr"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a:solidFill>
                  <a:srgbClr val="0078D4"/>
                </a:solidFill>
                <a:latin typeface="Segoe Sans Display" pitchFamily="2" charset="0"/>
                <a:ea typeface="DM Sans 14pt"/>
                <a:cs typeface="Segoe Sans Display" pitchFamily="2" charset="0"/>
                <a:sym typeface="DM Sans"/>
              </a:rPr>
              <a:t>RETAIL </a:t>
            </a:r>
            <a:r>
              <a:rPr kumimoji="0" lang="en-GB" sz="1200" b="0" i="0" u="none" strike="noStrike" kern="1200" cap="none" spc="0" normalizeH="0" baseline="0" noProof="0">
                <a:ln>
                  <a:noFill/>
                </a:ln>
                <a:solidFill>
                  <a:srgbClr val="0078D4"/>
                </a:solidFill>
                <a:effectLst/>
                <a:uLnTx/>
                <a:uFillTx/>
                <a:latin typeface="Segoe Sans Display" pitchFamily="2" charset="0"/>
                <a:ea typeface="DM Sans 14pt"/>
                <a:cs typeface="Segoe Sans Display" pitchFamily="2" charset="0"/>
                <a:sym typeface="DM Sans"/>
              </a:rPr>
              <a:t>INDUSTRY</a:t>
            </a:r>
          </a:p>
        </p:txBody>
      </p:sp>
      <p:sp>
        <p:nvSpPr>
          <p:cNvPr id="6" name="Google Shape;163;p22">
            <a:extLst>
              <a:ext uri="{FF2B5EF4-FFF2-40B4-BE49-F238E27FC236}">
                <a16:creationId xmlns:a16="http://schemas.microsoft.com/office/drawing/2014/main" id="{DCF58695-9B6E-D050-B5AB-ECA5F18B5B13}"/>
              </a:ext>
            </a:extLst>
          </p:cNvPr>
          <p:cNvSpPr/>
          <p:nvPr/>
        </p:nvSpPr>
        <p:spPr>
          <a:xfrm>
            <a:off x="695995" y="710974"/>
            <a:ext cx="5356785" cy="382156"/>
          </a:xfrm>
          <a:prstGeom prst="rect">
            <a:avLst/>
          </a:prstGeom>
          <a:noFill/>
          <a:ln>
            <a:noFill/>
          </a:ln>
        </p:spPr>
        <p:txBody>
          <a:bodyPr spcFirstLastPara="1" wrap="square" lIns="0" tIns="0" rIns="0" bIns="0" anchor="t" anchorCtr="0">
            <a:spAutoFit/>
          </a:bodyPr>
          <a:lstStyle/>
          <a:p>
            <a:pPr marL="0" marR="0" lvl="0" indent="0" algn="l" defTabSz="932742" rtl="0" eaLnBrk="1" fontAlgn="auto" latinLnBrk="0" hangingPunct="1">
              <a:lnSpc>
                <a:spcPct val="100000"/>
              </a:lnSpc>
              <a:spcBef>
                <a:spcPts val="0"/>
              </a:spcBef>
              <a:spcAft>
                <a:spcPts val="100"/>
              </a:spcAft>
              <a:buClrTx/>
              <a:buSzPct val="90000"/>
              <a:buFontTx/>
              <a:buNone/>
              <a:tabLst/>
              <a:defRPr/>
            </a:pPr>
            <a:r>
              <a:rPr kumimoji="0" lang="en-US" sz="2400" b="0" i="0" u="none" strike="noStrike" kern="1200" cap="none" spc="0" normalizeH="0" baseline="0" noProof="0">
                <a:ln>
                  <a:noFill/>
                </a:ln>
                <a:solidFill>
                  <a:srgbClr val="091F2C"/>
                </a:solidFill>
                <a:effectLst/>
                <a:uLnTx/>
                <a:uFillTx/>
                <a:latin typeface="Segoe Sans Display Semibold"/>
                <a:ea typeface="+mn-ea"/>
                <a:cs typeface="Segoe Sans Display" pitchFamily="2" charset="0"/>
              </a:rPr>
              <a:t>Personalized Promotion Agent</a:t>
            </a:r>
          </a:p>
        </p:txBody>
      </p:sp>
      <p:sp>
        <p:nvSpPr>
          <p:cNvPr id="9" name="TextBox 8">
            <a:extLst>
              <a:ext uri="{FF2B5EF4-FFF2-40B4-BE49-F238E27FC236}">
                <a16:creationId xmlns:a16="http://schemas.microsoft.com/office/drawing/2014/main" id="{0292C027-1122-9830-5889-DAAD0FCA7B1C}"/>
              </a:ext>
            </a:extLst>
          </p:cNvPr>
          <p:cNvSpPr txBox="1"/>
          <p:nvPr/>
        </p:nvSpPr>
        <p:spPr>
          <a:xfrm>
            <a:off x="695994" y="1098881"/>
            <a:ext cx="10960603" cy="30777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992563" algn="l"/>
              </a:tabLst>
              <a:defRPr/>
            </a:pPr>
            <a:r>
              <a:rPr kumimoji="0" lang="en-US" sz="1400" b="1" i="0" u="none" strike="noStrike" kern="1200" cap="none" spc="0" normalizeH="0" baseline="0" noProof="0">
                <a:ln>
                  <a:noFill/>
                </a:ln>
                <a:solidFill>
                  <a:prstClr val="black"/>
                </a:solidFill>
                <a:effectLst/>
                <a:uLnTx/>
                <a:uFillTx/>
                <a:latin typeface="Segoe Sans Display Semibold" pitchFamily="2" charset="0"/>
                <a:ea typeface="+mn-ea"/>
                <a:cs typeface="Segoe Sans Display Semibold" pitchFamily="2" charset="0"/>
              </a:rPr>
              <a:t>Delivers tailored promotions to customers based on behavior and past purchases</a:t>
            </a:r>
          </a:p>
        </p:txBody>
      </p:sp>
      <p:sp>
        <p:nvSpPr>
          <p:cNvPr id="35" name="Rounded Rectangle 19">
            <a:extLst>
              <a:ext uri="{FF2B5EF4-FFF2-40B4-BE49-F238E27FC236}">
                <a16:creationId xmlns:a16="http://schemas.microsoft.com/office/drawing/2014/main" id="{98859D08-FA9D-2E08-2E42-13CC10A4B228}"/>
              </a:ext>
            </a:extLst>
          </p:cNvPr>
          <p:cNvSpPr/>
          <p:nvPr/>
        </p:nvSpPr>
        <p:spPr>
          <a:xfrm>
            <a:off x="695994" y="5551956"/>
            <a:ext cx="3705033" cy="1026394"/>
          </a:xfrm>
          <a:prstGeom prst="roundRect">
            <a:avLst>
              <a:gd name="adj" fmla="val 8528"/>
            </a:avLst>
          </a:prstGeom>
          <a:solidFill>
            <a:srgbClr val="D9D9D9">
              <a:alpha val="20000"/>
            </a:srgbClr>
          </a:solidFill>
          <a:ln w="9525" cap="flat" cmpd="sng">
            <a:noFill/>
            <a:prstDash val="solid"/>
            <a:round/>
            <a:headEnd type="none" w="sm" len="sm"/>
            <a:tailEnd type="none" w="sm" len="sm"/>
          </a:ln>
        </p:spPr>
        <p:txBody>
          <a:bodyPr spcFirstLastPara="1" wrap="square" lIns="91440" tIns="91440" rIns="91440" bIns="335092" anchor="t" anchorCtr="0">
            <a:noAutofit/>
          </a:bodyPr>
          <a:lstStyle/>
          <a:p>
            <a:pPr marL="0" marR="0" lvl="0" indent="0" algn="l" defTabSz="914400" rtl="0" eaLnBrk="1" fontAlgn="base" latinLnBrk="0" hangingPunct="1">
              <a:lnSpc>
                <a:spcPct val="100000"/>
              </a:lnSpc>
              <a:spcBef>
                <a:spcPct val="0"/>
              </a:spcBef>
              <a:spcAft>
                <a:spcPct val="0"/>
              </a:spcAft>
              <a:buClr>
                <a:srgbClr val="000000"/>
              </a:buClr>
              <a:buSzPts val="500"/>
              <a:buFontTx/>
              <a:buNone/>
              <a:tabLst/>
              <a:defRPr/>
            </a:pPr>
            <a:r>
              <a:rPr kumimoji="0" lang="en-GB" sz="800" b="1" i="0" u="none" strike="noStrike" kern="1200" cap="none" spc="0" normalizeH="0" baseline="0" noProof="0">
                <a:ln>
                  <a:noFill/>
                </a:ln>
                <a:solidFill>
                  <a:srgbClr val="D8D9DC">
                    <a:lumMod val="25000"/>
                  </a:srgbClr>
                </a:solidFill>
                <a:effectLst/>
                <a:uLnTx/>
                <a:uFillTx/>
                <a:latin typeface="Segoe Sans Display Semibold" pitchFamily="2" charset="0"/>
                <a:ea typeface="DM Sans 14pt Light"/>
                <a:cs typeface="Segoe Sans Display Semibold" pitchFamily="2" charset="0"/>
                <a:sym typeface="DM Sans Light"/>
              </a:rPr>
              <a:t>Reference Architecture Assumptions</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kumimoji="0" lang="en-US" sz="700" b="0" i="0" u="none" strike="noStrike" kern="1200" cap="none" spc="0" normalizeH="0" baseline="0" noProof="0">
                <a:ln>
                  <a:noFill/>
                </a:ln>
                <a:solidFill>
                  <a:srgbClr val="D8D9DC">
                    <a:lumMod val="25000"/>
                  </a:srgbClr>
                </a:solidFill>
                <a:effectLst/>
                <a:uLnTx/>
                <a:uFillTx/>
                <a:latin typeface="Segoe Sans Display" pitchFamily="2" charset="0"/>
                <a:ea typeface="DM Sans 14pt Light"/>
                <a:cs typeface="Segoe Sans Display" pitchFamily="2" charset="0"/>
                <a:sym typeface="DM Sans Light"/>
              </a:rPr>
              <a:t>Agent will be hosted on Teams channel with Microsoft authentication</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kumimoji="0" lang="en-US" sz="700" b="0" i="0" u="none" strike="noStrike" kern="1200" cap="none" spc="0" normalizeH="0" baseline="0" noProof="0">
                <a:ln>
                  <a:noFill/>
                </a:ln>
                <a:solidFill>
                  <a:srgbClr val="D8D9DC">
                    <a:lumMod val="25000"/>
                  </a:srgbClr>
                </a:solidFill>
                <a:effectLst/>
                <a:uLnTx/>
                <a:uFillTx/>
                <a:latin typeface="Segoe Sans Display" pitchFamily="2" charset="0"/>
                <a:ea typeface="DM Sans 14pt Light"/>
                <a:cs typeface="Segoe Sans Display" pitchFamily="2" charset="0"/>
                <a:sym typeface="DM Sans Light"/>
              </a:rPr>
              <a:t>Marketing team will be M365 license to access the agent </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lang="en-US" sz="700">
                <a:solidFill>
                  <a:srgbClr val="D8D9DC">
                    <a:lumMod val="25000"/>
                  </a:srgbClr>
                </a:solidFill>
                <a:latin typeface="Segoe Sans Display" pitchFamily="2" charset="0"/>
                <a:ea typeface="DM Sans 14pt Light"/>
                <a:cs typeface="Segoe Sans Display" pitchFamily="2" charset="0"/>
                <a:sym typeface="DM Sans Light"/>
              </a:rPr>
              <a:t>Customer will get communication from Agent, but no chat feature</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lang="en-US" sz="700">
                <a:solidFill>
                  <a:srgbClr val="D8D9DC">
                    <a:lumMod val="25000"/>
                  </a:srgbClr>
                </a:solidFill>
                <a:latin typeface="Segoe Sans Display" pitchFamily="2" charset="0"/>
                <a:ea typeface="DM Sans 14pt Light"/>
                <a:cs typeface="Segoe Sans Display" pitchFamily="2" charset="0"/>
                <a:sym typeface="DM Sans Light"/>
              </a:rPr>
              <a:t>WhatsApp channel is in preview now</a:t>
            </a:r>
          </a:p>
          <a:p>
            <a:pPr marL="171450" marR="0" lvl="0" indent="-171450" algn="l" defTabSz="914400" rtl="0" eaLnBrk="1" fontAlgn="base" latinLnBrk="0" hangingPunct="1">
              <a:lnSpc>
                <a:spcPts val="1040"/>
              </a:lnSpc>
              <a:spcBef>
                <a:spcPct val="0"/>
              </a:spcBef>
              <a:spcAft>
                <a:spcPct val="0"/>
              </a:spcAft>
              <a:buClr>
                <a:srgbClr val="000000"/>
              </a:buClr>
              <a:buSzPts val="500"/>
              <a:buFont typeface="Arial" panose="020B0604020202020204" pitchFamily="34" charset="0"/>
              <a:buChar char="•"/>
              <a:tabLst/>
              <a:defRPr/>
            </a:pPr>
            <a:r>
              <a:rPr lang="en-US" sz="700">
                <a:solidFill>
                  <a:srgbClr val="D8D9DC">
                    <a:lumMod val="25000"/>
                  </a:srgbClr>
                </a:solidFill>
                <a:latin typeface="Segoe Sans Display" pitchFamily="2" charset="0"/>
                <a:ea typeface="DM Sans 14pt Light"/>
                <a:cs typeface="Segoe Sans Display" pitchFamily="2" charset="0"/>
                <a:sym typeface="DM Sans Light"/>
              </a:rPr>
              <a:t>Other dependent agents should be ready and discoverable to be associated with this agent</a:t>
            </a:r>
            <a:endParaRPr kumimoji="0" lang="en-US" sz="700" b="0" i="0" u="none" strike="noStrike" kern="1200" cap="none" spc="0" normalizeH="0" baseline="0" noProof="0">
              <a:ln>
                <a:noFill/>
              </a:ln>
              <a:solidFill>
                <a:srgbClr val="D8D9DC">
                  <a:lumMod val="25000"/>
                </a:srgbClr>
              </a:solidFill>
              <a:effectLst/>
              <a:uLnTx/>
              <a:uFillTx/>
              <a:latin typeface="Segoe Sans Display" pitchFamily="2" charset="0"/>
              <a:ea typeface="DM Sans 14pt Light"/>
              <a:cs typeface="Segoe Sans Display" pitchFamily="2" charset="0"/>
              <a:sym typeface="DM Sans Light"/>
            </a:endParaRPr>
          </a:p>
        </p:txBody>
      </p:sp>
      <p:sp>
        <p:nvSpPr>
          <p:cNvPr id="2" name="Rectangle 1">
            <a:extLst>
              <a:ext uri="{FF2B5EF4-FFF2-40B4-BE49-F238E27FC236}">
                <a16:creationId xmlns:a16="http://schemas.microsoft.com/office/drawing/2014/main" id="{0BE5A1FF-8B8E-6ABF-6BB3-2B91A9D2B795}"/>
              </a:ext>
            </a:extLst>
          </p:cNvPr>
          <p:cNvSpPr/>
          <p:nvPr/>
        </p:nvSpPr>
        <p:spPr bwMode="auto">
          <a:xfrm>
            <a:off x="5810389" y="1972825"/>
            <a:ext cx="4637553" cy="887680"/>
          </a:xfrm>
          <a:prstGeom prst="rect">
            <a:avLst/>
          </a:prstGeom>
          <a:solidFill>
            <a:srgbClr val="B9DCD2"/>
          </a:solidFill>
          <a:ln w="9525" cap="flat" cmpd="sng" algn="ctr">
            <a:solidFill>
              <a:schemeClr val="tx1">
                <a:lumMod val="25000"/>
                <a:lumOff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4" name="Rectangle 3">
            <a:extLst>
              <a:ext uri="{FF2B5EF4-FFF2-40B4-BE49-F238E27FC236}">
                <a16:creationId xmlns:a16="http://schemas.microsoft.com/office/drawing/2014/main" id="{0A85E9C3-18EB-8602-BA74-BD91578C5CF1}"/>
              </a:ext>
            </a:extLst>
          </p:cNvPr>
          <p:cNvSpPr/>
          <p:nvPr/>
        </p:nvSpPr>
        <p:spPr bwMode="auto">
          <a:xfrm>
            <a:off x="5809847" y="4641128"/>
            <a:ext cx="4637553" cy="732172"/>
          </a:xfrm>
          <a:prstGeom prst="rect">
            <a:avLst/>
          </a:prstGeom>
          <a:solidFill>
            <a:schemeClr val="tx1">
              <a:lumMod val="10000"/>
              <a:lumOff val="90000"/>
            </a:schemeClr>
          </a:solidFill>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5" name="Rectangle: Rounded Corners 4">
            <a:extLst>
              <a:ext uri="{FF2B5EF4-FFF2-40B4-BE49-F238E27FC236}">
                <a16:creationId xmlns:a16="http://schemas.microsoft.com/office/drawing/2014/main" id="{CFBE113C-E8D7-0B76-3AE4-B9C6CEE432B6}"/>
              </a:ext>
            </a:extLst>
          </p:cNvPr>
          <p:cNvSpPr/>
          <p:nvPr/>
        </p:nvSpPr>
        <p:spPr bwMode="auto">
          <a:xfrm>
            <a:off x="6216342" y="2947724"/>
            <a:ext cx="1612232" cy="659331"/>
          </a:xfrm>
          <a:prstGeom prst="roundRect">
            <a:avLst/>
          </a:prstGeom>
          <a:noFill/>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1" name="Rectangle: Rounded Corners 10">
            <a:extLst>
              <a:ext uri="{FF2B5EF4-FFF2-40B4-BE49-F238E27FC236}">
                <a16:creationId xmlns:a16="http://schemas.microsoft.com/office/drawing/2014/main" id="{017AEA47-AF2B-FF94-6FD6-8AA32C77329F}"/>
              </a:ext>
            </a:extLst>
          </p:cNvPr>
          <p:cNvSpPr/>
          <p:nvPr/>
        </p:nvSpPr>
        <p:spPr bwMode="auto">
          <a:xfrm>
            <a:off x="8797942" y="3991809"/>
            <a:ext cx="940069" cy="427661"/>
          </a:xfrm>
          <a:prstGeom prst="roundRect">
            <a:avLst/>
          </a:prstGeom>
          <a:noFill/>
          <a:ln w="9525" cap="flat" cmpd="sng" algn="ctr">
            <a:solidFill>
              <a:schemeClr val="bg2">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42" name="Graphic 41">
            <a:extLst>
              <a:ext uri="{FF2B5EF4-FFF2-40B4-BE49-F238E27FC236}">
                <a16:creationId xmlns:a16="http://schemas.microsoft.com/office/drawing/2014/main" id="{72584368-9F55-EB34-E43B-5B7C20BA8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5549" y="3060560"/>
            <a:ext cx="303542" cy="303542"/>
          </a:xfrm>
          <a:prstGeom prst="rect">
            <a:avLst/>
          </a:prstGeom>
        </p:spPr>
      </p:pic>
      <p:sp>
        <p:nvSpPr>
          <p:cNvPr id="43" name="TextBox 42">
            <a:extLst>
              <a:ext uri="{FF2B5EF4-FFF2-40B4-BE49-F238E27FC236}">
                <a16:creationId xmlns:a16="http://schemas.microsoft.com/office/drawing/2014/main" id="{F5757192-3CA6-5C8F-C803-A9420A2A39E6}"/>
              </a:ext>
            </a:extLst>
          </p:cNvPr>
          <p:cNvSpPr txBox="1"/>
          <p:nvPr/>
        </p:nvSpPr>
        <p:spPr>
          <a:xfrm>
            <a:off x="9623466" y="1999499"/>
            <a:ext cx="901263" cy="153888"/>
          </a:xfrm>
          <a:prstGeom prst="rect">
            <a:avLst/>
          </a:prstGeom>
          <a:noFill/>
        </p:spPr>
        <p:txBody>
          <a:bodyPr wrap="square" lIns="0" tIns="0" rIns="0" bIns="0" rtlCol="0">
            <a:spAutoFit/>
          </a:bodyPr>
          <a:lstStyle/>
          <a:p>
            <a:pPr algn="l"/>
            <a:r>
              <a:rPr lang="en-US" sz="1000" b="1"/>
              <a:t>Orchestrator</a:t>
            </a:r>
          </a:p>
        </p:txBody>
      </p:sp>
      <p:sp>
        <p:nvSpPr>
          <p:cNvPr id="44" name="TextBox 43">
            <a:extLst>
              <a:ext uri="{FF2B5EF4-FFF2-40B4-BE49-F238E27FC236}">
                <a16:creationId xmlns:a16="http://schemas.microsoft.com/office/drawing/2014/main" id="{FB71E7F5-D8A2-1B97-E2A8-1B6DDEAC90AE}"/>
              </a:ext>
            </a:extLst>
          </p:cNvPr>
          <p:cNvSpPr txBox="1"/>
          <p:nvPr/>
        </p:nvSpPr>
        <p:spPr>
          <a:xfrm>
            <a:off x="9099424" y="5041430"/>
            <a:ext cx="1332265" cy="246221"/>
          </a:xfrm>
          <a:prstGeom prst="rect">
            <a:avLst/>
          </a:prstGeom>
          <a:noFill/>
        </p:spPr>
        <p:txBody>
          <a:bodyPr wrap="square" lIns="0" tIns="0" rIns="0" bIns="0" rtlCol="0">
            <a:spAutoFit/>
          </a:bodyPr>
          <a:lstStyle/>
          <a:p>
            <a:pPr algn="ctr"/>
            <a:r>
              <a:rPr lang="en-US" sz="800" b="1"/>
              <a:t>Agent Ops (logging, audit, observability)</a:t>
            </a:r>
          </a:p>
        </p:txBody>
      </p:sp>
      <p:sp>
        <p:nvSpPr>
          <p:cNvPr id="46" name="TextBox 45">
            <a:extLst>
              <a:ext uri="{FF2B5EF4-FFF2-40B4-BE49-F238E27FC236}">
                <a16:creationId xmlns:a16="http://schemas.microsoft.com/office/drawing/2014/main" id="{A76B2333-9D8B-662B-F5BE-7EFFC5F93469}"/>
              </a:ext>
            </a:extLst>
          </p:cNvPr>
          <p:cNvSpPr txBox="1"/>
          <p:nvPr/>
        </p:nvSpPr>
        <p:spPr>
          <a:xfrm>
            <a:off x="5858463" y="2012714"/>
            <a:ext cx="3168481" cy="92333"/>
          </a:xfrm>
          <a:prstGeom prst="rect">
            <a:avLst/>
          </a:prstGeom>
          <a:noFill/>
        </p:spPr>
        <p:txBody>
          <a:bodyPr wrap="square" lIns="0" tIns="0" rIns="0" bIns="0" rtlCol="0">
            <a:spAutoFit/>
          </a:bodyPr>
          <a:lstStyle/>
          <a:p>
            <a:pPr algn="l"/>
            <a:r>
              <a:rPr lang="en-US" sz="600"/>
              <a:t>Base Pre-trained OpenAI Models / custom Open AI models (preview)</a:t>
            </a:r>
          </a:p>
        </p:txBody>
      </p:sp>
      <p:pic>
        <p:nvPicPr>
          <p:cNvPr id="48" name="Graphic 47">
            <a:extLst>
              <a:ext uri="{FF2B5EF4-FFF2-40B4-BE49-F238E27FC236}">
                <a16:creationId xmlns:a16="http://schemas.microsoft.com/office/drawing/2014/main" id="{6730D0A9-7729-468D-EA41-526FC513E9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93466" y="4893474"/>
            <a:ext cx="252900" cy="227480"/>
          </a:xfrm>
          <a:prstGeom prst="rect">
            <a:avLst/>
          </a:prstGeom>
        </p:spPr>
      </p:pic>
      <p:cxnSp>
        <p:nvCxnSpPr>
          <p:cNvPr id="49" name="Straight Arrow Connector 48">
            <a:extLst>
              <a:ext uri="{FF2B5EF4-FFF2-40B4-BE49-F238E27FC236}">
                <a16:creationId xmlns:a16="http://schemas.microsoft.com/office/drawing/2014/main" id="{0C8C8255-75CC-C216-124C-73C51F92A71F}"/>
              </a:ext>
            </a:extLst>
          </p:cNvPr>
          <p:cNvCxnSpPr>
            <a:cxnSpLocks/>
            <a:endCxn id="48" idx="3"/>
          </p:cNvCxnSpPr>
          <p:nvPr/>
        </p:nvCxnSpPr>
        <p:spPr>
          <a:xfrm flipH="1">
            <a:off x="6146366" y="5007214"/>
            <a:ext cx="932861" cy="0"/>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AA8F083-740C-BB50-D79C-2C172A3A1CC8}"/>
              </a:ext>
            </a:extLst>
          </p:cNvPr>
          <p:cNvSpPr txBox="1"/>
          <p:nvPr/>
        </p:nvSpPr>
        <p:spPr>
          <a:xfrm>
            <a:off x="5919853" y="3421537"/>
            <a:ext cx="574934" cy="76944"/>
          </a:xfrm>
          <a:prstGeom prst="rect">
            <a:avLst/>
          </a:prstGeom>
          <a:noFill/>
        </p:spPr>
        <p:txBody>
          <a:bodyPr wrap="square" lIns="0" tIns="0" rIns="0" bIns="0" rtlCol="0">
            <a:spAutoFit/>
          </a:bodyPr>
          <a:lstStyle/>
          <a:p>
            <a:pPr algn="ctr"/>
            <a:r>
              <a:rPr lang="en-US" sz="500"/>
              <a:t>Structured Records</a:t>
            </a:r>
          </a:p>
        </p:txBody>
      </p:sp>
      <p:sp>
        <p:nvSpPr>
          <p:cNvPr id="53" name="Rectangle 52">
            <a:extLst>
              <a:ext uri="{FF2B5EF4-FFF2-40B4-BE49-F238E27FC236}">
                <a16:creationId xmlns:a16="http://schemas.microsoft.com/office/drawing/2014/main" id="{981C07E9-1264-0B63-9CEB-EF177476A32D}"/>
              </a:ext>
            </a:extLst>
          </p:cNvPr>
          <p:cNvSpPr/>
          <p:nvPr/>
        </p:nvSpPr>
        <p:spPr bwMode="auto">
          <a:xfrm>
            <a:off x="5809847" y="2845656"/>
            <a:ext cx="4637553" cy="1788898"/>
          </a:xfrm>
          <a:prstGeom prst="rect">
            <a:avLst/>
          </a:prstGeom>
          <a:solidFill>
            <a:srgbClr val="E1D3C7"/>
          </a:solidFill>
          <a:ln w="9525" cap="flat" cmpd="sng" algn="ctr">
            <a:solidFill>
              <a:schemeClr val="bg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56" name="Rectangle: Rounded Corners 55">
            <a:extLst>
              <a:ext uri="{FF2B5EF4-FFF2-40B4-BE49-F238E27FC236}">
                <a16:creationId xmlns:a16="http://schemas.microsoft.com/office/drawing/2014/main" id="{ED4655C0-3A0A-1753-58BD-33FBCD249F14}"/>
              </a:ext>
            </a:extLst>
          </p:cNvPr>
          <p:cNvSpPr/>
          <p:nvPr/>
        </p:nvSpPr>
        <p:spPr bwMode="auto">
          <a:xfrm>
            <a:off x="9525948" y="3317219"/>
            <a:ext cx="884993" cy="427661"/>
          </a:xfrm>
          <a:prstGeom prst="roundRect">
            <a:avLst/>
          </a:prstGeom>
          <a:noFill/>
          <a:ln w="9525" cap="flat" cmpd="sng" algn="ctr">
            <a:solidFill>
              <a:schemeClr val="bg2">
                <a:lumMod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59" name="Graphic 58">
            <a:extLst>
              <a:ext uri="{FF2B5EF4-FFF2-40B4-BE49-F238E27FC236}">
                <a16:creationId xmlns:a16="http://schemas.microsoft.com/office/drawing/2014/main" id="{468C7AE7-92FC-3A60-44CF-CF2F13C168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95700" y="3274419"/>
            <a:ext cx="423824" cy="423824"/>
          </a:xfrm>
          <a:prstGeom prst="rect">
            <a:avLst/>
          </a:prstGeom>
        </p:spPr>
      </p:pic>
      <p:sp>
        <p:nvSpPr>
          <p:cNvPr id="65" name="TextBox 64">
            <a:extLst>
              <a:ext uri="{FF2B5EF4-FFF2-40B4-BE49-F238E27FC236}">
                <a16:creationId xmlns:a16="http://schemas.microsoft.com/office/drawing/2014/main" id="{836B660B-4DB8-2139-9B0F-664BF10F214D}"/>
              </a:ext>
            </a:extLst>
          </p:cNvPr>
          <p:cNvSpPr txBox="1"/>
          <p:nvPr/>
        </p:nvSpPr>
        <p:spPr>
          <a:xfrm>
            <a:off x="9605001" y="3303961"/>
            <a:ext cx="746801" cy="123111"/>
          </a:xfrm>
          <a:prstGeom prst="rect">
            <a:avLst/>
          </a:prstGeom>
          <a:noFill/>
        </p:spPr>
        <p:txBody>
          <a:bodyPr wrap="square" lIns="0" tIns="0" rIns="0" bIns="0" rtlCol="0">
            <a:spAutoFit/>
          </a:bodyPr>
          <a:lstStyle/>
          <a:p>
            <a:pPr algn="ctr"/>
            <a:r>
              <a:rPr lang="en-US" sz="800" b="1"/>
              <a:t>Channels</a:t>
            </a:r>
          </a:p>
        </p:txBody>
      </p:sp>
      <p:sp>
        <p:nvSpPr>
          <p:cNvPr id="66" name="Rectangle 65">
            <a:extLst>
              <a:ext uri="{FF2B5EF4-FFF2-40B4-BE49-F238E27FC236}">
                <a16:creationId xmlns:a16="http://schemas.microsoft.com/office/drawing/2014/main" id="{929C882B-0841-6FC9-9B20-982244901119}"/>
              </a:ext>
            </a:extLst>
          </p:cNvPr>
          <p:cNvSpPr/>
          <p:nvPr/>
        </p:nvSpPr>
        <p:spPr bwMode="auto">
          <a:xfrm>
            <a:off x="11169525" y="4054995"/>
            <a:ext cx="773546" cy="591956"/>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67" name="TextBox 66">
            <a:extLst>
              <a:ext uri="{FF2B5EF4-FFF2-40B4-BE49-F238E27FC236}">
                <a16:creationId xmlns:a16="http://schemas.microsoft.com/office/drawing/2014/main" id="{6F6C477D-692C-AA20-6A8F-803A47C08C74}"/>
              </a:ext>
            </a:extLst>
          </p:cNvPr>
          <p:cNvSpPr txBox="1"/>
          <p:nvPr/>
        </p:nvSpPr>
        <p:spPr>
          <a:xfrm>
            <a:off x="11200094" y="4470768"/>
            <a:ext cx="712408" cy="123111"/>
          </a:xfrm>
          <a:prstGeom prst="rect">
            <a:avLst/>
          </a:prstGeom>
          <a:noFill/>
        </p:spPr>
        <p:txBody>
          <a:bodyPr wrap="square" lIns="0" tIns="0" rIns="0" bIns="0" rtlCol="0">
            <a:spAutoFit/>
          </a:bodyPr>
          <a:lstStyle/>
          <a:p>
            <a:pPr algn="ctr"/>
            <a:r>
              <a:rPr lang="en-US" sz="800" b="1"/>
              <a:t>Customers</a:t>
            </a:r>
          </a:p>
        </p:txBody>
      </p:sp>
      <p:pic>
        <p:nvPicPr>
          <p:cNvPr id="68" name="Graphic 67" descr="Group of people with solid fill">
            <a:extLst>
              <a:ext uri="{FF2B5EF4-FFF2-40B4-BE49-F238E27FC236}">
                <a16:creationId xmlns:a16="http://schemas.microsoft.com/office/drawing/2014/main" id="{BB5207E3-C91F-AB81-FEE2-33A7C41F37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370122" y="4091471"/>
            <a:ext cx="372352" cy="372352"/>
          </a:xfrm>
          <a:prstGeom prst="rect">
            <a:avLst/>
          </a:prstGeom>
        </p:spPr>
      </p:pic>
      <p:sp>
        <p:nvSpPr>
          <p:cNvPr id="69" name="Rectangle 68">
            <a:extLst>
              <a:ext uri="{FF2B5EF4-FFF2-40B4-BE49-F238E27FC236}">
                <a16:creationId xmlns:a16="http://schemas.microsoft.com/office/drawing/2014/main" id="{1FC20CB9-0058-AF14-6B46-2B29C6AB3AE0}"/>
              </a:ext>
            </a:extLst>
          </p:cNvPr>
          <p:cNvSpPr/>
          <p:nvPr/>
        </p:nvSpPr>
        <p:spPr bwMode="auto">
          <a:xfrm>
            <a:off x="11169525" y="1994256"/>
            <a:ext cx="773546" cy="1428746"/>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70" name="TextBox 69">
            <a:extLst>
              <a:ext uri="{FF2B5EF4-FFF2-40B4-BE49-F238E27FC236}">
                <a16:creationId xmlns:a16="http://schemas.microsoft.com/office/drawing/2014/main" id="{12A72175-B07F-9892-200B-22EF8804EA83}"/>
              </a:ext>
            </a:extLst>
          </p:cNvPr>
          <p:cNvSpPr txBox="1"/>
          <p:nvPr/>
        </p:nvSpPr>
        <p:spPr>
          <a:xfrm>
            <a:off x="11131413" y="3894929"/>
            <a:ext cx="826198" cy="123111"/>
          </a:xfrm>
          <a:prstGeom prst="rect">
            <a:avLst/>
          </a:prstGeom>
          <a:noFill/>
        </p:spPr>
        <p:txBody>
          <a:bodyPr wrap="square" lIns="0" tIns="0" rIns="0" bIns="0" rtlCol="0">
            <a:spAutoFit/>
          </a:bodyPr>
          <a:lstStyle/>
          <a:p>
            <a:pPr algn="ctr"/>
            <a:r>
              <a:rPr lang="en-US" sz="800" b="1"/>
              <a:t>Unlicensed Users</a:t>
            </a:r>
          </a:p>
        </p:txBody>
      </p:sp>
      <p:sp>
        <p:nvSpPr>
          <p:cNvPr id="71" name="TextBox 70">
            <a:extLst>
              <a:ext uri="{FF2B5EF4-FFF2-40B4-BE49-F238E27FC236}">
                <a16:creationId xmlns:a16="http://schemas.microsoft.com/office/drawing/2014/main" id="{535916DF-B5FC-9149-6F10-E0B0B9E7D8F2}"/>
              </a:ext>
            </a:extLst>
          </p:cNvPr>
          <p:cNvSpPr txBox="1"/>
          <p:nvPr/>
        </p:nvSpPr>
        <p:spPr>
          <a:xfrm>
            <a:off x="11128660" y="1834190"/>
            <a:ext cx="826198" cy="123111"/>
          </a:xfrm>
          <a:prstGeom prst="rect">
            <a:avLst/>
          </a:prstGeom>
          <a:noFill/>
        </p:spPr>
        <p:txBody>
          <a:bodyPr wrap="square" lIns="0" tIns="0" rIns="0" bIns="0" rtlCol="0">
            <a:spAutoFit/>
          </a:bodyPr>
          <a:lstStyle/>
          <a:p>
            <a:pPr algn="ctr"/>
            <a:r>
              <a:rPr lang="en-US" sz="800" b="1"/>
              <a:t>Licensed Users</a:t>
            </a:r>
          </a:p>
        </p:txBody>
      </p:sp>
      <p:pic>
        <p:nvPicPr>
          <p:cNvPr id="72" name="Graphic 71" descr="Users outline">
            <a:extLst>
              <a:ext uri="{FF2B5EF4-FFF2-40B4-BE49-F238E27FC236}">
                <a16:creationId xmlns:a16="http://schemas.microsoft.com/office/drawing/2014/main" id="{9CEFDB6F-8061-AF9B-6E89-99DCEA5A53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390328" y="1995342"/>
            <a:ext cx="331940" cy="331940"/>
          </a:xfrm>
          <a:prstGeom prst="rect">
            <a:avLst/>
          </a:prstGeom>
        </p:spPr>
      </p:pic>
      <p:sp>
        <p:nvSpPr>
          <p:cNvPr id="74" name="TextBox 73">
            <a:extLst>
              <a:ext uri="{FF2B5EF4-FFF2-40B4-BE49-F238E27FC236}">
                <a16:creationId xmlns:a16="http://schemas.microsoft.com/office/drawing/2014/main" id="{8CC35610-AF5A-283A-19E4-B695393E47D2}"/>
              </a:ext>
            </a:extLst>
          </p:cNvPr>
          <p:cNvSpPr txBox="1"/>
          <p:nvPr/>
        </p:nvSpPr>
        <p:spPr>
          <a:xfrm>
            <a:off x="11200094" y="2327282"/>
            <a:ext cx="712408" cy="246221"/>
          </a:xfrm>
          <a:prstGeom prst="rect">
            <a:avLst/>
          </a:prstGeom>
          <a:noFill/>
        </p:spPr>
        <p:txBody>
          <a:bodyPr wrap="square" lIns="0" tIns="0" rIns="0" bIns="0" rtlCol="0">
            <a:spAutoFit/>
          </a:bodyPr>
          <a:lstStyle/>
          <a:p>
            <a:pPr algn="ctr"/>
            <a:r>
              <a:rPr lang="en-US" sz="800" b="1"/>
              <a:t>Marketing Team</a:t>
            </a:r>
          </a:p>
        </p:txBody>
      </p:sp>
      <p:pic>
        <p:nvPicPr>
          <p:cNvPr id="75" name="Graphic 74" descr="Users outline">
            <a:extLst>
              <a:ext uri="{FF2B5EF4-FFF2-40B4-BE49-F238E27FC236}">
                <a16:creationId xmlns:a16="http://schemas.microsoft.com/office/drawing/2014/main" id="{2934F63F-ACFC-4C2D-E011-46EF5DEBC8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402115" y="2642304"/>
            <a:ext cx="331940" cy="331940"/>
          </a:xfrm>
          <a:prstGeom prst="rect">
            <a:avLst/>
          </a:prstGeom>
        </p:spPr>
      </p:pic>
      <p:sp>
        <p:nvSpPr>
          <p:cNvPr id="77" name="TextBox 76">
            <a:extLst>
              <a:ext uri="{FF2B5EF4-FFF2-40B4-BE49-F238E27FC236}">
                <a16:creationId xmlns:a16="http://schemas.microsoft.com/office/drawing/2014/main" id="{C7BB6B7C-6289-97DF-6D04-0FBDAC3A7C0F}"/>
              </a:ext>
            </a:extLst>
          </p:cNvPr>
          <p:cNvSpPr txBox="1"/>
          <p:nvPr/>
        </p:nvSpPr>
        <p:spPr>
          <a:xfrm>
            <a:off x="11211881" y="2989276"/>
            <a:ext cx="712408" cy="246221"/>
          </a:xfrm>
          <a:prstGeom prst="rect">
            <a:avLst/>
          </a:prstGeom>
          <a:noFill/>
        </p:spPr>
        <p:txBody>
          <a:bodyPr wrap="square" lIns="0" tIns="0" rIns="0" bIns="0" rtlCol="0">
            <a:spAutoFit/>
          </a:bodyPr>
          <a:lstStyle/>
          <a:p>
            <a:pPr algn="ctr"/>
            <a:r>
              <a:rPr lang="en-US" sz="800" b="1"/>
              <a:t>CRM Managers</a:t>
            </a:r>
          </a:p>
        </p:txBody>
      </p:sp>
      <p:pic>
        <p:nvPicPr>
          <p:cNvPr id="78" name="Graphic 77">
            <a:extLst>
              <a:ext uri="{FF2B5EF4-FFF2-40B4-BE49-F238E27FC236}">
                <a16:creationId xmlns:a16="http://schemas.microsoft.com/office/drawing/2014/main" id="{B6B19BEE-A76E-9EED-D246-CF8E776FB75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61775" y="2149275"/>
            <a:ext cx="534781" cy="534781"/>
          </a:xfrm>
          <a:prstGeom prst="rect">
            <a:avLst/>
          </a:prstGeom>
        </p:spPr>
      </p:pic>
      <p:cxnSp>
        <p:nvCxnSpPr>
          <p:cNvPr id="132" name="Connector: Elbow 131">
            <a:extLst>
              <a:ext uri="{FF2B5EF4-FFF2-40B4-BE49-F238E27FC236}">
                <a16:creationId xmlns:a16="http://schemas.microsoft.com/office/drawing/2014/main" id="{2FA72283-596E-34F6-40B9-111EAB7CD582}"/>
              </a:ext>
            </a:extLst>
          </p:cNvPr>
          <p:cNvCxnSpPr>
            <a:cxnSpLocks/>
          </p:cNvCxnSpPr>
          <p:nvPr/>
        </p:nvCxnSpPr>
        <p:spPr>
          <a:xfrm rot="10800000">
            <a:off x="4997549" y="1741619"/>
            <a:ext cx="6171977" cy="347483"/>
          </a:xfrm>
          <a:prstGeom prst="bentConnector3">
            <a:avLst>
              <a:gd name="adj1" fmla="val 2781"/>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97441AC-F951-A296-9CF3-6F582F73B4D1}"/>
              </a:ext>
            </a:extLst>
          </p:cNvPr>
          <p:cNvCxnSpPr>
            <a:cxnSpLocks/>
            <a:endCxn id="59" idx="0"/>
          </p:cNvCxnSpPr>
          <p:nvPr/>
        </p:nvCxnSpPr>
        <p:spPr>
          <a:xfrm>
            <a:off x="5007612" y="1741616"/>
            <a:ext cx="0" cy="1532803"/>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643AFA9F-7E71-AD63-625B-EDD411D4B197}"/>
              </a:ext>
            </a:extLst>
          </p:cNvPr>
          <p:cNvSpPr txBox="1"/>
          <p:nvPr/>
        </p:nvSpPr>
        <p:spPr>
          <a:xfrm>
            <a:off x="6680631" y="1583504"/>
            <a:ext cx="2441395" cy="76944"/>
          </a:xfrm>
          <a:prstGeom prst="rect">
            <a:avLst/>
          </a:prstGeom>
          <a:noFill/>
        </p:spPr>
        <p:txBody>
          <a:bodyPr wrap="square" lIns="0" tIns="0" rIns="0" bIns="0" rtlCol="0">
            <a:spAutoFit/>
          </a:bodyPr>
          <a:lstStyle/>
          <a:p>
            <a:pPr algn="ctr"/>
            <a:r>
              <a:rPr lang="en-US" sz="500"/>
              <a:t>1. Marketing Team and CRM managers launch new campaign with promotional offers</a:t>
            </a:r>
          </a:p>
        </p:txBody>
      </p:sp>
      <p:sp>
        <p:nvSpPr>
          <p:cNvPr id="142" name="TextBox 141">
            <a:extLst>
              <a:ext uri="{FF2B5EF4-FFF2-40B4-BE49-F238E27FC236}">
                <a16:creationId xmlns:a16="http://schemas.microsoft.com/office/drawing/2014/main" id="{312F1B06-DA69-9589-480E-B98AA2840D68}"/>
              </a:ext>
            </a:extLst>
          </p:cNvPr>
          <p:cNvSpPr txBox="1"/>
          <p:nvPr/>
        </p:nvSpPr>
        <p:spPr>
          <a:xfrm>
            <a:off x="4452404" y="3783409"/>
            <a:ext cx="1110415" cy="230832"/>
          </a:xfrm>
          <a:prstGeom prst="rect">
            <a:avLst/>
          </a:prstGeom>
          <a:noFill/>
        </p:spPr>
        <p:txBody>
          <a:bodyPr wrap="square" lIns="0" tIns="0" rIns="0" bIns="0" rtlCol="0">
            <a:spAutoFit/>
          </a:bodyPr>
          <a:lstStyle/>
          <a:p>
            <a:pPr algn="ctr"/>
            <a:r>
              <a:rPr lang="en-US" sz="500"/>
              <a:t>2. CRM already contains  customer profile, past purchase and demographic data</a:t>
            </a:r>
          </a:p>
        </p:txBody>
      </p:sp>
      <p:cxnSp>
        <p:nvCxnSpPr>
          <p:cNvPr id="144" name="Straight Arrow Connector 143">
            <a:extLst>
              <a:ext uri="{FF2B5EF4-FFF2-40B4-BE49-F238E27FC236}">
                <a16:creationId xmlns:a16="http://schemas.microsoft.com/office/drawing/2014/main" id="{F274FFA7-2B66-7157-D30F-DC50F49B5DD8}"/>
              </a:ext>
            </a:extLst>
          </p:cNvPr>
          <p:cNvCxnSpPr>
            <a:cxnSpLocks/>
            <a:endCxn id="111" idx="1"/>
          </p:cNvCxnSpPr>
          <p:nvPr/>
        </p:nvCxnSpPr>
        <p:spPr>
          <a:xfrm>
            <a:off x="5219524" y="3486331"/>
            <a:ext cx="861126" cy="9985"/>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0B87DFD5-BDCE-50EC-C7F9-7B7935318EE3}"/>
              </a:ext>
            </a:extLst>
          </p:cNvPr>
          <p:cNvSpPr txBox="1"/>
          <p:nvPr/>
        </p:nvSpPr>
        <p:spPr>
          <a:xfrm>
            <a:off x="5188526" y="3195325"/>
            <a:ext cx="639980" cy="230832"/>
          </a:xfrm>
          <a:prstGeom prst="rect">
            <a:avLst/>
          </a:prstGeom>
          <a:noFill/>
        </p:spPr>
        <p:txBody>
          <a:bodyPr wrap="square" lIns="0" tIns="0" rIns="0" bIns="0" rtlCol="0">
            <a:spAutoFit/>
          </a:bodyPr>
          <a:lstStyle/>
          <a:p>
            <a:pPr algn="ctr"/>
            <a:r>
              <a:rPr lang="en-US" sz="500"/>
              <a:t>3. New promotions/ offers pushed to Dataverse</a:t>
            </a:r>
          </a:p>
        </p:txBody>
      </p:sp>
      <p:sp>
        <p:nvSpPr>
          <p:cNvPr id="154" name="TextBox 153">
            <a:extLst>
              <a:ext uri="{FF2B5EF4-FFF2-40B4-BE49-F238E27FC236}">
                <a16:creationId xmlns:a16="http://schemas.microsoft.com/office/drawing/2014/main" id="{99181C4B-8DC2-3284-C2E3-9AAA4515B56C}"/>
              </a:ext>
            </a:extLst>
          </p:cNvPr>
          <p:cNvSpPr txBox="1"/>
          <p:nvPr/>
        </p:nvSpPr>
        <p:spPr>
          <a:xfrm>
            <a:off x="6181959" y="2895414"/>
            <a:ext cx="1072387" cy="76944"/>
          </a:xfrm>
          <a:prstGeom prst="rect">
            <a:avLst/>
          </a:prstGeom>
          <a:noFill/>
        </p:spPr>
        <p:txBody>
          <a:bodyPr wrap="square" lIns="0" tIns="0" rIns="0" bIns="0" rtlCol="0">
            <a:spAutoFit/>
          </a:bodyPr>
          <a:lstStyle/>
          <a:p>
            <a:pPr algn="ctr"/>
            <a:r>
              <a:rPr lang="en-US" sz="500"/>
              <a:t>4. New promotion triggers workflow</a:t>
            </a:r>
          </a:p>
        </p:txBody>
      </p:sp>
      <p:pic>
        <p:nvPicPr>
          <p:cNvPr id="177" name="Graphic 176">
            <a:extLst>
              <a:ext uri="{FF2B5EF4-FFF2-40B4-BE49-F238E27FC236}">
                <a16:creationId xmlns:a16="http://schemas.microsoft.com/office/drawing/2014/main" id="{4F5C8DFC-151F-5495-29B7-893746581CA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03309" y="3231051"/>
            <a:ext cx="227480" cy="227480"/>
          </a:xfrm>
          <a:prstGeom prst="rect">
            <a:avLst/>
          </a:prstGeom>
        </p:spPr>
      </p:pic>
      <p:sp>
        <p:nvSpPr>
          <p:cNvPr id="216" name="TextBox 215">
            <a:extLst>
              <a:ext uri="{FF2B5EF4-FFF2-40B4-BE49-F238E27FC236}">
                <a16:creationId xmlns:a16="http://schemas.microsoft.com/office/drawing/2014/main" id="{A5F515D5-F9A6-DF58-5F28-9D94EB98C765}"/>
              </a:ext>
            </a:extLst>
          </p:cNvPr>
          <p:cNvSpPr txBox="1"/>
          <p:nvPr/>
        </p:nvSpPr>
        <p:spPr>
          <a:xfrm>
            <a:off x="5924625" y="4699799"/>
            <a:ext cx="1072387" cy="153888"/>
          </a:xfrm>
          <a:prstGeom prst="rect">
            <a:avLst/>
          </a:prstGeom>
          <a:noFill/>
        </p:spPr>
        <p:txBody>
          <a:bodyPr wrap="square" lIns="0" tIns="0" rIns="0" bIns="0" rtlCol="0">
            <a:spAutoFit/>
          </a:bodyPr>
          <a:lstStyle/>
          <a:p>
            <a:pPr algn="ctr"/>
            <a:r>
              <a:rPr lang="en-US" sz="500"/>
              <a:t>8. Agent logs are shown on Copilot Studio Kit</a:t>
            </a:r>
          </a:p>
        </p:txBody>
      </p:sp>
      <p:sp>
        <p:nvSpPr>
          <p:cNvPr id="220" name="TextBox 219">
            <a:extLst>
              <a:ext uri="{FF2B5EF4-FFF2-40B4-BE49-F238E27FC236}">
                <a16:creationId xmlns:a16="http://schemas.microsoft.com/office/drawing/2014/main" id="{C1F6BC71-45D9-7C77-E8FB-762EF2F92E19}"/>
              </a:ext>
            </a:extLst>
          </p:cNvPr>
          <p:cNvSpPr txBox="1"/>
          <p:nvPr/>
        </p:nvSpPr>
        <p:spPr>
          <a:xfrm>
            <a:off x="6120974" y="5799896"/>
            <a:ext cx="3792150" cy="153888"/>
          </a:xfrm>
          <a:prstGeom prst="rect">
            <a:avLst/>
          </a:prstGeom>
          <a:noFill/>
        </p:spPr>
        <p:txBody>
          <a:bodyPr wrap="square" lIns="0" tIns="0" rIns="0" bIns="0" rtlCol="0">
            <a:spAutoFit/>
          </a:bodyPr>
          <a:lstStyle/>
          <a:p>
            <a:pPr algn="ctr"/>
            <a:r>
              <a:rPr lang="en-US" sz="500" b="1"/>
              <a:t>*Please Note: </a:t>
            </a:r>
            <a:r>
              <a:rPr lang="en-US" sz="500"/>
              <a:t>The WhatsApp channel uses Azure Communication Services (ACS) as the bridge between agents you create in Copilot Studio and your WhatsApp endpoint, the chat or group that the users of your agent will use to interact with the agent. It is in Preview now.</a:t>
            </a:r>
          </a:p>
        </p:txBody>
      </p:sp>
      <p:sp>
        <p:nvSpPr>
          <p:cNvPr id="28" name="Rectangle 27">
            <a:extLst>
              <a:ext uri="{FF2B5EF4-FFF2-40B4-BE49-F238E27FC236}">
                <a16:creationId xmlns:a16="http://schemas.microsoft.com/office/drawing/2014/main" id="{5FE891A3-34AB-6FCC-3088-D1CA44D074EB}"/>
              </a:ext>
            </a:extLst>
          </p:cNvPr>
          <p:cNvSpPr/>
          <p:nvPr/>
        </p:nvSpPr>
        <p:spPr bwMode="auto">
          <a:xfrm>
            <a:off x="4476814" y="4182515"/>
            <a:ext cx="1077121" cy="2462144"/>
          </a:xfrm>
          <a:prstGeom prst="rect">
            <a:avLst/>
          </a:prstGeom>
          <a:noFill/>
          <a:ln w="9525" cap="flat" cmpd="sng" algn="ctr">
            <a:solidFill>
              <a:schemeClr val="tx1">
                <a:lumMod val="25000"/>
                <a:lumOff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29" name="Graphic 28">
            <a:extLst>
              <a:ext uri="{FF2B5EF4-FFF2-40B4-BE49-F238E27FC236}">
                <a16:creationId xmlns:a16="http://schemas.microsoft.com/office/drawing/2014/main" id="{800AE20E-F931-05B1-E6E0-E7223A13B20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33677" y="5140060"/>
            <a:ext cx="227480" cy="227480"/>
          </a:xfrm>
          <a:prstGeom prst="rect">
            <a:avLst/>
          </a:prstGeom>
        </p:spPr>
      </p:pic>
      <p:pic>
        <p:nvPicPr>
          <p:cNvPr id="30" name="Graphic 29">
            <a:extLst>
              <a:ext uri="{FF2B5EF4-FFF2-40B4-BE49-F238E27FC236}">
                <a16:creationId xmlns:a16="http://schemas.microsoft.com/office/drawing/2014/main" id="{C9A334F0-748C-3600-89B5-B6B086F898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33677" y="4547364"/>
            <a:ext cx="227480" cy="227480"/>
          </a:xfrm>
          <a:prstGeom prst="rect">
            <a:avLst/>
          </a:prstGeom>
        </p:spPr>
      </p:pic>
      <p:pic>
        <p:nvPicPr>
          <p:cNvPr id="31" name="Graphic 30">
            <a:extLst>
              <a:ext uri="{FF2B5EF4-FFF2-40B4-BE49-F238E27FC236}">
                <a16:creationId xmlns:a16="http://schemas.microsoft.com/office/drawing/2014/main" id="{B3874178-03BA-B7DC-14E7-5F0D6FEA2A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33677" y="4251015"/>
            <a:ext cx="227481" cy="227481"/>
          </a:xfrm>
          <a:prstGeom prst="rect">
            <a:avLst/>
          </a:prstGeom>
        </p:spPr>
      </p:pic>
      <p:pic>
        <p:nvPicPr>
          <p:cNvPr id="32" name="Graphic 31">
            <a:extLst>
              <a:ext uri="{FF2B5EF4-FFF2-40B4-BE49-F238E27FC236}">
                <a16:creationId xmlns:a16="http://schemas.microsoft.com/office/drawing/2014/main" id="{BEF6BCC8-475B-7614-28C6-471A7A72D8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20967" y="5758176"/>
            <a:ext cx="252900" cy="227480"/>
          </a:xfrm>
          <a:prstGeom prst="rect">
            <a:avLst/>
          </a:prstGeom>
        </p:spPr>
      </p:pic>
      <p:pic>
        <p:nvPicPr>
          <p:cNvPr id="36" name="Graphic 35">
            <a:extLst>
              <a:ext uri="{FF2B5EF4-FFF2-40B4-BE49-F238E27FC236}">
                <a16:creationId xmlns:a16="http://schemas.microsoft.com/office/drawing/2014/main" id="{A7A46F25-7E56-06EA-E98F-120A3838779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533677" y="6054523"/>
            <a:ext cx="227480" cy="227480"/>
          </a:xfrm>
          <a:prstGeom prst="rect">
            <a:avLst/>
          </a:prstGeom>
        </p:spPr>
      </p:pic>
      <p:sp>
        <p:nvSpPr>
          <p:cNvPr id="37" name="TextBox 36">
            <a:extLst>
              <a:ext uri="{FF2B5EF4-FFF2-40B4-BE49-F238E27FC236}">
                <a16:creationId xmlns:a16="http://schemas.microsoft.com/office/drawing/2014/main" id="{8ED5A4A6-D356-34D9-090D-5A418A67BF33}"/>
              </a:ext>
            </a:extLst>
          </p:cNvPr>
          <p:cNvSpPr txBox="1"/>
          <p:nvPr/>
        </p:nvSpPr>
        <p:spPr>
          <a:xfrm>
            <a:off x="4865546" y="4326283"/>
            <a:ext cx="622369" cy="76944"/>
          </a:xfrm>
          <a:prstGeom prst="rect">
            <a:avLst/>
          </a:prstGeom>
          <a:noFill/>
        </p:spPr>
        <p:txBody>
          <a:bodyPr wrap="square" lIns="0" tIns="0" rIns="0" bIns="0" rtlCol="0">
            <a:spAutoFit/>
          </a:bodyPr>
          <a:lstStyle/>
          <a:p>
            <a:pPr algn="ctr"/>
            <a:r>
              <a:rPr lang="en-US" sz="500"/>
              <a:t>D365 Customer Portal</a:t>
            </a:r>
          </a:p>
        </p:txBody>
      </p:sp>
      <p:sp>
        <p:nvSpPr>
          <p:cNvPr id="38" name="TextBox 37">
            <a:extLst>
              <a:ext uri="{FF2B5EF4-FFF2-40B4-BE49-F238E27FC236}">
                <a16:creationId xmlns:a16="http://schemas.microsoft.com/office/drawing/2014/main" id="{9D39ABBA-E1BC-CEB9-D0FC-740405A5D087}"/>
              </a:ext>
            </a:extLst>
          </p:cNvPr>
          <p:cNvSpPr txBox="1"/>
          <p:nvPr/>
        </p:nvSpPr>
        <p:spPr>
          <a:xfrm>
            <a:off x="5034505" y="4622632"/>
            <a:ext cx="284451" cy="76944"/>
          </a:xfrm>
          <a:prstGeom prst="rect">
            <a:avLst/>
          </a:prstGeom>
          <a:noFill/>
        </p:spPr>
        <p:txBody>
          <a:bodyPr wrap="square" lIns="0" tIns="0" rIns="0" bIns="0" rtlCol="0">
            <a:spAutoFit/>
          </a:bodyPr>
          <a:lstStyle/>
          <a:p>
            <a:pPr algn="ctr"/>
            <a:r>
              <a:rPr lang="en-US" sz="500"/>
              <a:t>Dataverse</a:t>
            </a:r>
          </a:p>
        </p:txBody>
      </p:sp>
      <p:sp>
        <p:nvSpPr>
          <p:cNvPr id="39" name="TextBox 38">
            <a:extLst>
              <a:ext uri="{FF2B5EF4-FFF2-40B4-BE49-F238E27FC236}">
                <a16:creationId xmlns:a16="http://schemas.microsoft.com/office/drawing/2014/main" id="{C1E16478-DA38-C683-3B1C-FED48D14C3A1}"/>
              </a:ext>
            </a:extLst>
          </p:cNvPr>
          <p:cNvSpPr txBox="1"/>
          <p:nvPr/>
        </p:nvSpPr>
        <p:spPr>
          <a:xfrm>
            <a:off x="4876433" y="5214804"/>
            <a:ext cx="600594" cy="77992"/>
          </a:xfrm>
          <a:prstGeom prst="rect">
            <a:avLst/>
          </a:prstGeom>
          <a:noFill/>
        </p:spPr>
        <p:txBody>
          <a:bodyPr wrap="square" lIns="0" tIns="0" rIns="0" bIns="0" rtlCol="0">
            <a:spAutoFit/>
          </a:bodyPr>
          <a:lstStyle/>
          <a:p>
            <a:pPr algn="ctr"/>
            <a:r>
              <a:rPr lang="en-US" sz="500"/>
              <a:t>Copilot Studio Agent</a:t>
            </a:r>
          </a:p>
        </p:txBody>
      </p:sp>
      <p:sp>
        <p:nvSpPr>
          <p:cNvPr id="47" name="TextBox 46">
            <a:extLst>
              <a:ext uri="{FF2B5EF4-FFF2-40B4-BE49-F238E27FC236}">
                <a16:creationId xmlns:a16="http://schemas.microsoft.com/office/drawing/2014/main" id="{7AE7692C-05B2-C727-7659-DB5B9A3489A6}"/>
              </a:ext>
            </a:extLst>
          </p:cNvPr>
          <p:cNvSpPr txBox="1"/>
          <p:nvPr/>
        </p:nvSpPr>
        <p:spPr>
          <a:xfrm>
            <a:off x="4812177" y="5832920"/>
            <a:ext cx="729106" cy="77992"/>
          </a:xfrm>
          <a:prstGeom prst="rect">
            <a:avLst/>
          </a:prstGeom>
          <a:noFill/>
        </p:spPr>
        <p:txBody>
          <a:bodyPr wrap="square" lIns="0" tIns="0" rIns="0" bIns="0" rtlCol="0">
            <a:spAutoFit/>
          </a:bodyPr>
          <a:lstStyle/>
          <a:p>
            <a:pPr algn="ctr"/>
            <a:r>
              <a:rPr lang="en-US" sz="500"/>
              <a:t>Copilot Studio Kit - Extend</a:t>
            </a:r>
          </a:p>
        </p:txBody>
      </p:sp>
      <p:sp>
        <p:nvSpPr>
          <p:cNvPr id="50" name="TextBox 49">
            <a:extLst>
              <a:ext uri="{FF2B5EF4-FFF2-40B4-BE49-F238E27FC236}">
                <a16:creationId xmlns:a16="http://schemas.microsoft.com/office/drawing/2014/main" id="{FD43E557-0A82-1271-12A3-0610735C24E1}"/>
              </a:ext>
            </a:extLst>
          </p:cNvPr>
          <p:cNvSpPr txBox="1"/>
          <p:nvPr/>
        </p:nvSpPr>
        <p:spPr>
          <a:xfrm>
            <a:off x="4928602" y="6129267"/>
            <a:ext cx="496256" cy="77992"/>
          </a:xfrm>
          <a:prstGeom prst="rect">
            <a:avLst/>
          </a:prstGeom>
          <a:noFill/>
        </p:spPr>
        <p:txBody>
          <a:bodyPr wrap="square" lIns="0" tIns="0" rIns="0" bIns="0" rtlCol="0">
            <a:spAutoFit/>
          </a:bodyPr>
          <a:lstStyle/>
          <a:p>
            <a:pPr algn="ctr"/>
            <a:r>
              <a:rPr lang="en-US" sz="500"/>
              <a:t>Flow / Connector</a:t>
            </a:r>
          </a:p>
        </p:txBody>
      </p:sp>
      <p:sp>
        <p:nvSpPr>
          <p:cNvPr id="73" name="TextBox 72">
            <a:extLst>
              <a:ext uri="{FF2B5EF4-FFF2-40B4-BE49-F238E27FC236}">
                <a16:creationId xmlns:a16="http://schemas.microsoft.com/office/drawing/2014/main" id="{C20EE862-A4FE-3E79-5E29-83C782E5A263}"/>
              </a:ext>
            </a:extLst>
          </p:cNvPr>
          <p:cNvSpPr txBox="1"/>
          <p:nvPr/>
        </p:nvSpPr>
        <p:spPr>
          <a:xfrm>
            <a:off x="4649516" y="4029193"/>
            <a:ext cx="773546" cy="138499"/>
          </a:xfrm>
          <a:prstGeom prst="rect">
            <a:avLst/>
          </a:prstGeom>
          <a:noFill/>
        </p:spPr>
        <p:txBody>
          <a:bodyPr wrap="square" lIns="0" tIns="0" rIns="0" bIns="0" rtlCol="0">
            <a:spAutoFit/>
          </a:bodyPr>
          <a:lstStyle/>
          <a:p>
            <a:pPr algn="ctr"/>
            <a:r>
              <a:rPr lang="en-US" sz="900" b="1"/>
              <a:t>LEGEND</a:t>
            </a:r>
          </a:p>
        </p:txBody>
      </p:sp>
      <p:pic>
        <p:nvPicPr>
          <p:cNvPr id="76" name="Graphic 75">
            <a:extLst>
              <a:ext uri="{FF2B5EF4-FFF2-40B4-BE49-F238E27FC236}">
                <a16:creationId xmlns:a16="http://schemas.microsoft.com/office/drawing/2014/main" id="{C19A299D-17A6-CCEA-0AF4-2EDA984204B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520967" y="5436408"/>
            <a:ext cx="252900" cy="252900"/>
          </a:xfrm>
          <a:prstGeom prst="rect">
            <a:avLst/>
          </a:prstGeom>
        </p:spPr>
      </p:pic>
      <p:pic>
        <p:nvPicPr>
          <p:cNvPr id="86" name="Graphic 85">
            <a:extLst>
              <a:ext uri="{FF2B5EF4-FFF2-40B4-BE49-F238E27FC236}">
                <a16:creationId xmlns:a16="http://schemas.microsoft.com/office/drawing/2014/main" id="{FE734950-4E08-48CE-8280-2BF2974764F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533677" y="4843712"/>
            <a:ext cx="227480" cy="227480"/>
          </a:xfrm>
          <a:prstGeom prst="rect">
            <a:avLst/>
          </a:prstGeom>
        </p:spPr>
      </p:pic>
      <p:sp>
        <p:nvSpPr>
          <p:cNvPr id="88" name="TextBox 87">
            <a:extLst>
              <a:ext uri="{FF2B5EF4-FFF2-40B4-BE49-F238E27FC236}">
                <a16:creationId xmlns:a16="http://schemas.microsoft.com/office/drawing/2014/main" id="{D58DDC0A-7DF2-FA17-B39D-41DEA3CF2D26}"/>
              </a:ext>
            </a:extLst>
          </p:cNvPr>
          <p:cNvSpPr txBox="1"/>
          <p:nvPr/>
        </p:nvSpPr>
        <p:spPr>
          <a:xfrm>
            <a:off x="5022435" y="4918980"/>
            <a:ext cx="308590" cy="76944"/>
          </a:xfrm>
          <a:prstGeom prst="rect">
            <a:avLst/>
          </a:prstGeom>
          <a:noFill/>
        </p:spPr>
        <p:txBody>
          <a:bodyPr wrap="square" lIns="0" tIns="0" rIns="0" bIns="0" rtlCol="0">
            <a:spAutoFit/>
          </a:bodyPr>
          <a:lstStyle/>
          <a:p>
            <a:pPr algn="ctr"/>
            <a:r>
              <a:rPr lang="en-US" sz="500"/>
              <a:t>SharePoint</a:t>
            </a:r>
          </a:p>
        </p:txBody>
      </p:sp>
      <p:sp>
        <p:nvSpPr>
          <p:cNvPr id="89" name="TextBox 88">
            <a:extLst>
              <a:ext uri="{FF2B5EF4-FFF2-40B4-BE49-F238E27FC236}">
                <a16:creationId xmlns:a16="http://schemas.microsoft.com/office/drawing/2014/main" id="{DFFE2CD0-42DD-2774-5186-59F04DC59F9F}"/>
              </a:ext>
            </a:extLst>
          </p:cNvPr>
          <p:cNvSpPr txBox="1"/>
          <p:nvPr/>
        </p:nvSpPr>
        <p:spPr>
          <a:xfrm>
            <a:off x="5000240" y="5524386"/>
            <a:ext cx="352981" cy="76944"/>
          </a:xfrm>
          <a:prstGeom prst="rect">
            <a:avLst/>
          </a:prstGeom>
          <a:noFill/>
        </p:spPr>
        <p:txBody>
          <a:bodyPr wrap="square" lIns="0" tIns="0" rIns="0" bIns="0" rtlCol="0">
            <a:spAutoFit/>
          </a:bodyPr>
          <a:lstStyle/>
          <a:p>
            <a:pPr algn="ctr"/>
            <a:r>
              <a:rPr lang="en-US" sz="500"/>
              <a:t>App Insights</a:t>
            </a:r>
          </a:p>
        </p:txBody>
      </p:sp>
      <p:pic>
        <p:nvPicPr>
          <p:cNvPr id="90" name="Graphic 89">
            <a:extLst>
              <a:ext uri="{FF2B5EF4-FFF2-40B4-BE49-F238E27FC236}">
                <a16:creationId xmlns:a16="http://schemas.microsoft.com/office/drawing/2014/main" id="{4DA48E2F-A625-62AB-7D10-98D7BBE79A9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533677" y="6350870"/>
            <a:ext cx="227480" cy="227480"/>
          </a:xfrm>
          <a:prstGeom prst="rect">
            <a:avLst/>
          </a:prstGeom>
        </p:spPr>
      </p:pic>
      <p:sp>
        <p:nvSpPr>
          <p:cNvPr id="92" name="TextBox 91">
            <a:extLst>
              <a:ext uri="{FF2B5EF4-FFF2-40B4-BE49-F238E27FC236}">
                <a16:creationId xmlns:a16="http://schemas.microsoft.com/office/drawing/2014/main" id="{C8EEA3DA-2080-AEA9-C548-634BEF5EDB68}"/>
              </a:ext>
            </a:extLst>
          </p:cNvPr>
          <p:cNvSpPr txBox="1"/>
          <p:nvPr/>
        </p:nvSpPr>
        <p:spPr>
          <a:xfrm>
            <a:off x="4928602" y="6425614"/>
            <a:ext cx="496256" cy="77992"/>
          </a:xfrm>
          <a:prstGeom prst="rect">
            <a:avLst/>
          </a:prstGeom>
          <a:noFill/>
        </p:spPr>
        <p:txBody>
          <a:bodyPr wrap="square" lIns="0" tIns="0" rIns="0" bIns="0" rtlCol="0">
            <a:spAutoFit/>
          </a:bodyPr>
          <a:lstStyle/>
          <a:p>
            <a:pPr algn="ctr"/>
            <a:r>
              <a:rPr lang="en-US" sz="500"/>
              <a:t>MS Teams</a:t>
            </a:r>
          </a:p>
        </p:txBody>
      </p:sp>
      <p:sp>
        <p:nvSpPr>
          <p:cNvPr id="104" name="Rectangle 103">
            <a:extLst>
              <a:ext uri="{FF2B5EF4-FFF2-40B4-BE49-F238E27FC236}">
                <a16:creationId xmlns:a16="http://schemas.microsoft.com/office/drawing/2014/main" id="{F26ACE5B-3DCA-47A1-C87F-C6A9451AF333}"/>
              </a:ext>
            </a:extLst>
          </p:cNvPr>
          <p:cNvSpPr/>
          <p:nvPr/>
        </p:nvSpPr>
        <p:spPr bwMode="auto">
          <a:xfrm>
            <a:off x="7079227" y="4727252"/>
            <a:ext cx="2004486" cy="577008"/>
          </a:xfrm>
          <a:prstGeom prst="rect">
            <a:avLst/>
          </a:prstGeom>
          <a:noFill/>
          <a:ln w="9525"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pic>
        <p:nvPicPr>
          <p:cNvPr id="105" name="Graphic 104">
            <a:extLst>
              <a:ext uri="{FF2B5EF4-FFF2-40B4-BE49-F238E27FC236}">
                <a16:creationId xmlns:a16="http://schemas.microsoft.com/office/drawing/2014/main" id="{E7EA322D-165C-9B9B-1D03-9DCFE98308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0196" y="4772798"/>
            <a:ext cx="390341" cy="390341"/>
          </a:xfrm>
          <a:prstGeom prst="rect">
            <a:avLst/>
          </a:prstGeom>
        </p:spPr>
      </p:pic>
      <p:pic>
        <p:nvPicPr>
          <p:cNvPr id="106" name="Graphic 105">
            <a:extLst>
              <a:ext uri="{FF2B5EF4-FFF2-40B4-BE49-F238E27FC236}">
                <a16:creationId xmlns:a16="http://schemas.microsoft.com/office/drawing/2014/main" id="{E52957A9-5AB6-A1B7-7BAF-B3CAC204335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382403" y="4772798"/>
            <a:ext cx="390341" cy="390341"/>
          </a:xfrm>
          <a:prstGeom prst="rect">
            <a:avLst/>
          </a:prstGeom>
        </p:spPr>
      </p:pic>
      <p:sp>
        <p:nvSpPr>
          <p:cNvPr id="107" name="TextBox 106">
            <a:extLst>
              <a:ext uri="{FF2B5EF4-FFF2-40B4-BE49-F238E27FC236}">
                <a16:creationId xmlns:a16="http://schemas.microsoft.com/office/drawing/2014/main" id="{67D087B3-C602-2D27-457D-A1DB837819BA}"/>
              </a:ext>
            </a:extLst>
          </p:cNvPr>
          <p:cNvSpPr txBox="1"/>
          <p:nvPr/>
        </p:nvSpPr>
        <p:spPr>
          <a:xfrm>
            <a:off x="8178175" y="5150793"/>
            <a:ext cx="822598" cy="92333"/>
          </a:xfrm>
          <a:prstGeom prst="rect">
            <a:avLst/>
          </a:prstGeom>
          <a:noFill/>
        </p:spPr>
        <p:txBody>
          <a:bodyPr wrap="square" lIns="0" tIns="0" rIns="0" bIns="0" rtlCol="0">
            <a:spAutoFit/>
          </a:bodyPr>
          <a:lstStyle/>
          <a:p>
            <a:pPr algn="ctr"/>
            <a:r>
              <a:rPr lang="en-US" sz="600"/>
              <a:t>Conversation Transcript</a:t>
            </a:r>
          </a:p>
        </p:txBody>
      </p:sp>
      <p:sp>
        <p:nvSpPr>
          <p:cNvPr id="108" name="Rectangle: Rounded Corners 107">
            <a:extLst>
              <a:ext uri="{FF2B5EF4-FFF2-40B4-BE49-F238E27FC236}">
                <a16:creationId xmlns:a16="http://schemas.microsoft.com/office/drawing/2014/main" id="{52EC8D73-D407-6014-532A-57803C24F091}"/>
              </a:ext>
            </a:extLst>
          </p:cNvPr>
          <p:cNvSpPr/>
          <p:nvPr/>
        </p:nvSpPr>
        <p:spPr bwMode="auto">
          <a:xfrm>
            <a:off x="5861699" y="3175082"/>
            <a:ext cx="1612232" cy="732172"/>
          </a:xfrm>
          <a:prstGeom prst="roundRect">
            <a:avLst/>
          </a:prstGeom>
          <a:noFill/>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09" name="TextBox 108">
            <a:extLst>
              <a:ext uri="{FF2B5EF4-FFF2-40B4-BE49-F238E27FC236}">
                <a16:creationId xmlns:a16="http://schemas.microsoft.com/office/drawing/2014/main" id="{35A444D4-9081-91CB-F811-F43889BF959D}"/>
              </a:ext>
            </a:extLst>
          </p:cNvPr>
          <p:cNvSpPr txBox="1"/>
          <p:nvPr/>
        </p:nvSpPr>
        <p:spPr>
          <a:xfrm>
            <a:off x="6257866" y="3189679"/>
            <a:ext cx="819898" cy="123111"/>
          </a:xfrm>
          <a:prstGeom prst="rect">
            <a:avLst/>
          </a:prstGeom>
          <a:noFill/>
        </p:spPr>
        <p:txBody>
          <a:bodyPr wrap="square" lIns="0" tIns="0" rIns="0" bIns="0" rtlCol="0">
            <a:spAutoFit/>
          </a:bodyPr>
          <a:lstStyle/>
          <a:p>
            <a:pPr algn="ctr"/>
            <a:r>
              <a:rPr lang="en-US" sz="800" b="1"/>
              <a:t>Knowledge Base</a:t>
            </a:r>
          </a:p>
        </p:txBody>
      </p:sp>
      <p:pic>
        <p:nvPicPr>
          <p:cNvPr id="111" name="Graphic 110">
            <a:extLst>
              <a:ext uri="{FF2B5EF4-FFF2-40B4-BE49-F238E27FC236}">
                <a16:creationId xmlns:a16="http://schemas.microsoft.com/office/drawing/2014/main" id="{AB6BCC16-3DB7-42DC-932D-CED4353713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80650" y="3301019"/>
            <a:ext cx="390593" cy="390593"/>
          </a:xfrm>
          <a:prstGeom prst="rect">
            <a:avLst/>
          </a:prstGeom>
        </p:spPr>
      </p:pic>
      <p:sp>
        <p:nvSpPr>
          <p:cNvPr id="112" name="TextBox 111">
            <a:extLst>
              <a:ext uri="{FF2B5EF4-FFF2-40B4-BE49-F238E27FC236}">
                <a16:creationId xmlns:a16="http://schemas.microsoft.com/office/drawing/2014/main" id="{F1991B47-C314-1877-54D4-A6AC6DEE6FEA}"/>
              </a:ext>
            </a:extLst>
          </p:cNvPr>
          <p:cNvSpPr txBox="1"/>
          <p:nvPr/>
        </p:nvSpPr>
        <p:spPr>
          <a:xfrm>
            <a:off x="5972262" y="3689675"/>
            <a:ext cx="607369" cy="76944"/>
          </a:xfrm>
          <a:prstGeom prst="rect">
            <a:avLst/>
          </a:prstGeom>
          <a:noFill/>
        </p:spPr>
        <p:txBody>
          <a:bodyPr wrap="square" lIns="0" tIns="0" rIns="0" bIns="0" rtlCol="0">
            <a:spAutoFit/>
          </a:bodyPr>
          <a:lstStyle/>
          <a:p>
            <a:pPr algn="ctr"/>
            <a:r>
              <a:rPr lang="en-US" sz="500"/>
              <a:t>Structured Records</a:t>
            </a:r>
          </a:p>
        </p:txBody>
      </p:sp>
      <p:sp>
        <p:nvSpPr>
          <p:cNvPr id="113" name="TextBox 112">
            <a:extLst>
              <a:ext uri="{FF2B5EF4-FFF2-40B4-BE49-F238E27FC236}">
                <a16:creationId xmlns:a16="http://schemas.microsoft.com/office/drawing/2014/main" id="{501D37DA-F15D-B596-5B0F-429B1AF15EEB}"/>
              </a:ext>
            </a:extLst>
          </p:cNvPr>
          <p:cNvSpPr txBox="1"/>
          <p:nvPr/>
        </p:nvSpPr>
        <p:spPr>
          <a:xfrm>
            <a:off x="6691399" y="3689675"/>
            <a:ext cx="779662" cy="153888"/>
          </a:xfrm>
          <a:prstGeom prst="rect">
            <a:avLst/>
          </a:prstGeom>
          <a:noFill/>
        </p:spPr>
        <p:txBody>
          <a:bodyPr wrap="square" lIns="0" tIns="0" rIns="0" bIns="0" rtlCol="0">
            <a:spAutoFit/>
          </a:bodyPr>
          <a:lstStyle/>
          <a:p>
            <a:pPr algn="ctr"/>
            <a:r>
              <a:rPr lang="en-US" sz="500"/>
              <a:t>Unstructured Documents (versioned)</a:t>
            </a:r>
          </a:p>
        </p:txBody>
      </p:sp>
      <p:pic>
        <p:nvPicPr>
          <p:cNvPr id="114" name="Graphic 113">
            <a:extLst>
              <a:ext uri="{FF2B5EF4-FFF2-40B4-BE49-F238E27FC236}">
                <a16:creationId xmlns:a16="http://schemas.microsoft.com/office/drawing/2014/main" id="{557BFAD9-A384-FC06-E0CB-D9179FC0C87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885934" y="3301019"/>
            <a:ext cx="390593" cy="390593"/>
          </a:xfrm>
          <a:prstGeom prst="rect">
            <a:avLst/>
          </a:prstGeom>
        </p:spPr>
      </p:pic>
      <p:pic>
        <p:nvPicPr>
          <p:cNvPr id="13" name="Graphic 12">
            <a:extLst>
              <a:ext uri="{FF2B5EF4-FFF2-40B4-BE49-F238E27FC236}">
                <a16:creationId xmlns:a16="http://schemas.microsoft.com/office/drawing/2014/main" id="{6C6A0825-0705-831B-53CB-5693C9F8F97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649567" y="3465321"/>
            <a:ext cx="227480" cy="227480"/>
          </a:xfrm>
          <a:prstGeom prst="rect">
            <a:avLst/>
          </a:prstGeom>
        </p:spPr>
      </p:pic>
      <p:pic>
        <p:nvPicPr>
          <p:cNvPr id="14" name="Picture 13" descr="A blue rectangle with white text">
            <a:extLst>
              <a:ext uri="{FF2B5EF4-FFF2-40B4-BE49-F238E27FC236}">
                <a16:creationId xmlns:a16="http://schemas.microsoft.com/office/drawing/2014/main" id="{B1697788-D3DD-A00F-BAAE-13BCF99A21D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72339" y="3596936"/>
            <a:ext cx="154560" cy="107833"/>
          </a:xfrm>
          <a:prstGeom prst="rect">
            <a:avLst/>
          </a:prstGeom>
        </p:spPr>
      </p:pic>
      <p:pic>
        <p:nvPicPr>
          <p:cNvPr id="16" name="Graphic 15">
            <a:extLst>
              <a:ext uri="{FF2B5EF4-FFF2-40B4-BE49-F238E27FC236}">
                <a16:creationId xmlns:a16="http://schemas.microsoft.com/office/drawing/2014/main" id="{DDD20F3E-71A8-B48F-EFDE-E57BC0DF3F3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081923" y="3465321"/>
            <a:ext cx="226223" cy="227480"/>
          </a:xfrm>
          <a:prstGeom prst="rect">
            <a:avLst/>
          </a:prstGeom>
        </p:spPr>
      </p:pic>
      <p:sp>
        <p:nvSpPr>
          <p:cNvPr id="17" name="Rectangle: Rounded Corners 16">
            <a:extLst>
              <a:ext uri="{FF2B5EF4-FFF2-40B4-BE49-F238E27FC236}">
                <a16:creationId xmlns:a16="http://schemas.microsoft.com/office/drawing/2014/main" id="{F0BDBC32-6F33-7B03-C2AF-344DD323426E}"/>
              </a:ext>
            </a:extLst>
          </p:cNvPr>
          <p:cNvSpPr/>
          <p:nvPr/>
        </p:nvSpPr>
        <p:spPr bwMode="auto">
          <a:xfrm>
            <a:off x="7693823" y="3175082"/>
            <a:ext cx="1612232" cy="732172"/>
          </a:xfrm>
          <a:prstGeom prst="roundRect">
            <a:avLst/>
          </a:prstGeom>
          <a:noFill/>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8" name="TextBox 17">
            <a:extLst>
              <a:ext uri="{FF2B5EF4-FFF2-40B4-BE49-F238E27FC236}">
                <a16:creationId xmlns:a16="http://schemas.microsoft.com/office/drawing/2014/main" id="{1F0BE1D4-70C2-7A81-F307-A7A991E5925B}"/>
              </a:ext>
            </a:extLst>
          </p:cNvPr>
          <p:cNvSpPr txBox="1"/>
          <p:nvPr/>
        </p:nvSpPr>
        <p:spPr>
          <a:xfrm>
            <a:off x="8333504" y="3762581"/>
            <a:ext cx="332869" cy="123111"/>
          </a:xfrm>
          <a:prstGeom prst="rect">
            <a:avLst/>
          </a:prstGeom>
          <a:noFill/>
        </p:spPr>
        <p:txBody>
          <a:bodyPr wrap="square" lIns="0" tIns="0" rIns="0" bIns="0" rtlCol="0">
            <a:spAutoFit/>
          </a:bodyPr>
          <a:lstStyle/>
          <a:p>
            <a:pPr algn="ctr"/>
            <a:r>
              <a:rPr lang="en-US" sz="800" b="1"/>
              <a:t>Tools</a:t>
            </a:r>
          </a:p>
        </p:txBody>
      </p:sp>
      <p:pic>
        <p:nvPicPr>
          <p:cNvPr id="19" name="Graphic 18">
            <a:extLst>
              <a:ext uri="{FF2B5EF4-FFF2-40B4-BE49-F238E27FC236}">
                <a16:creationId xmlns:a16="http://schemas.microsoft.com/office/drawing/2014/main" id="{1BE06E9B-63FA-BE52-29ED-7541545AD1C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842973" y="3619409"/>
            <a:ext cx="227480" cy="227480"/>
          </a:xfrm>
          <a:prstGeom prst="rect">
            <a:avLst/>
          </a:prstGeom>
        </p:spPr>
      </p:pic>
      <p:cxnSp>
        <p:nvCxnSpPr>
          <p:cNvPr id="25" name="Straight Arrow Connector 24">
            <a:extLst>
              <a:ext uri="{FF2B5EF4-FFF2-40B4-BE49-F238E27FC236}">
                <a16:creationId xmlns:a16="http://schemas.microsoft.com/office/drawing/2014/main" id="{4EE9EF62-4863-CA78-DD98-94FF7E79D4A9}"/>
              </a:ext>
            </a:extLst>
          </p:cNvPr>
          <p:cNvCxnSpPr>
            <a:cxnSpLocks/>
          </p:cNvCxnSpPr>
          <p:nvPr/>
        </p:nvCxnSpPr>
        <p:spPr>
          <a:xfrm flipH="1" flipV="1">
            <a:off x="8120515" y="3251233"/>
            <a:ext cx="688290"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6AD1C060-85A6-6E5B-0A94-63AEDD35381E}"/>
              </a:ext>
            </a:extLst>
          </p:cNvPr>
          <p:cNvCxnSpPr>
            <a:cxnSpLocks/>
            <a:endCxn id="78" idx="1"/>
          </p:cNvCxnSpPr>
          <p:nvPr/>
        </p:nvCxnSpPr>
        <p:spPr>
          <a:xfrm flipV="1">
            <a:off x="6146365" y="2416666"/>
            <a:ext cx="1715410" cy="758416"/>
          </a:xfrm>
          <a:prstGeom prst="bentConnector3">
            <a:avLst>
              <a:gd name="adj1" fmla="val -488"/>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AB2ED3E-5BD8-63B4-61B4-D0B096122B37}"/>
              </a:ext>
            </a:extLst>
          </p:cNvPr>
          <p:cNvCxnSpPr>
            <a:cxnSpLocks/>
          </p:cNvCxnSpPr>
          <p:nvPr/>
        </p:nvCxnSpPr>
        <p:spPr>
          <a:xfrm>
            <a:off x="7932270" y="2598727"/>
            <a:ext cx="0" cy="613604"/>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AA1148A-8B34-32BC-367B-4D5CC5A4E6B5}"/>
              </a:ext>
            </a:extLst>
          </p:cNvPr>
          <p:cNvSpPr txBox="1"/>
          <p:nvPr/>
        </p:nvSpPr>
        <p:spPr>
          <a:xfrm>
            <a:off x="7950034" y="2672041"/>
            <a:ext cx="822598" cy="153888"/>
          </a:xfrm>
          <a:prstGeom prst="rect">
            <a:avLst/>
          </a:prstGeom>
          <a:noFill/>
        </p:spPr>
        <p:txBody>
          <a:bodyPr wrap="square" lIns="0" tIns="0" rIns="0" bIns="0" rtlCol="0">
            <a:spAutoFit/>
          </a:bodyPr>
          <a:lstStyle/>
          <a:p>
            <a:pPr algn="ctr"/>
            <a:r>
              <a:rPr lang="en-US" sz="500"/>
              <a:t>5. Invokes tools based on instructions</a:t>
            </a:r>
          </a:p>
        </p:txBody>
      </p:sp>
      <p:sp>
        <p:nvSpPr>
          <p:cNvPr id="60" name="TextBox 59">
            <a:extLst>
              <a:ext uri="{FF2B5EF4-FFF2-40B4-BE49-F238E27FC236}">
                <a16:creationId xmlns:a16="http://schemas.microsoft.com/office/drawing/2014/main" id="{13C375F9-1B2D-6ECA-83DD-39739F5E51CE}"/>
              </a:ext>
            </a:extLst>
          </p:cNvPr>
          <p:cNvSpPr txBox="1"/>
          <p:nvPr/>
        </p:nvSpPr>
        <p:spPr>
          <a:xfrm>
            <a:off x="8081469" y="3016029"/>
            <a:ext cx="822598" cy="153888"/>
          </a:xfrm>
          <a:prstGeom prst="rect">
            <a:avLst/>
          </a:prstGeom>
          <a:noFill/>
        </p:spPr>
        <p:txBody>
          <a:bodyPr wrap="square" lIns="0" tIns="0" rIns="0" bIns="0" rtlCol="0">
            <a:spAutoFit/>
          </a:bodyPr>
          <a:lstStyle/>
          <a:p>
            <a:pPr algn="ctr"/>
            <a:r>
              <a:rPr lang="en-US" sz="500"/>
              <a:t>5a. Categories promotions</a:t>
            </a:r>
          </a:p>
          <a:p>
            <a:pPr algn="ctr"/>
            <a:r>
              <a:rPr lang="en-US" sz="500"/>
              <a:t>5b. Evaluates customers</a:t>
            </a:r>
          </a:p>
        </p:txBody>
      </p:sp>
      <p:cxnSp>
        <p:nvCxnSpPr>
          <p:cNvPr id="93" name="Connector: Elbow 92">
            <a:extLst>
              <a:ext uri="{FF2B5EF4-FFF2-40B4-BE49-F238E27FC236}">
                <a16:creationId xmlns:a16="http://schemas.microsoft.com/office/drawing/2014/main" id="{6D3B7188-B496-F312-A266-FA1F5E9EE773}"/>
              </a:ext>
            </a:extLst>
          </p:cNvPr>
          <p:cNvCxnSpPr>
            <a:cxnSpLocks/>
            <a:stCxn id="177" idx="2"/>
            <a:endCxn id="19" idx="3"/>
          </p:cNvCxnSpPr>
          <p:nvPr/>
        </p:nvCxnSpPr>
        <p:spPr>
          <a:xfrm rot="16200000" flipH="1">
            <a:off x="7906442" y="3569138"/>
            <a:ext cx="274618" cy="53404"/>
          </a:xfrm>
          <a:prstGeom prst="bentConnector4">
            <a:avLst>
              <a:gd name="adj1" fmla="val 45856"/>
              <a:gd name="adj2" fmla="val 394000"/>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38FD52AE-8717-7081-78BA-C81F2FA92D74}"/>
              </a:ext>
            </a:extLst>
          </p:cNvPr>
          <p:cNvSpPr txBox="1"/>
          <p:nvPr/>
        </p:nvSpPr>
        <p:spPr>
          <a:xfrm>
            <a:off x="8219906" y="3544355"/>
            <a:ext cx="495610" cy="153888"/>
          </a:xfrm>
          <a:prstGeom prst="rect">
            <a:avLst/>
          </a:prstGeom>
          <a:noFill/>
        </p:spPr>
        <p:txBody>
          <a:bodyPr wrap="square" lIns="0" tIns="0" rIns="0" bIns="0" rtlCol="0">
            <a:spAutoFit/>
          </a:bodyPr>
          <a:lstStyle/>
          <a:p>
            <a:pPr algn="ctr"/>
            <a:r>
              <a:rPr lang="en-US" sz="500"/>
              <a:t>5c. Derives eligibility score</a:t>
            </a:r>
          </a:p>
        </p:txBody>
      </p:sp>
      <p:cxnSp>
        <p:nvCxnSpPr>
          <p:cNvPr id="98" name="Connector: Elbow 97">
            <a:extLst>
              <a:ext uri="{FF2B5EF4-FFF2-40B4-BE49-F238E27FC236}">
                <a16:creationId xmlns:a16="http://schemas.microsoft.com/office/drawing/2014/main" id="{B5B88909-8143-F880-D48C-5C84FA42725C}"/>
              </a:ext>
            </a:extLst>
          </p:cNvPr>
          <p:cNvCxnSpPr>
            <a:cxnSpLocks/>
            <a:stCxn id="114" idx="3"/>
            <a:endCxn id="177" idx="1"/>
          </p:cNvCxnSpPr>
          <p:nvPr/>
        </p:nvCxnSpPr>
        <p:spPr>
          <a:xfrm flipV="1">
            <a:off x="7276527" y="3344791"/>
            <a:ext cx="626782" cy="151525"/>
          </a:xfrm>
          <a:prstGeom prst="bentConnector3">
            <a:avLst>
              <a:gd name="adj1" fmla="val 50000"/>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4BA3A05-273E-D0E7-96B6-AA12C48F4F3D}"/>
              </a:ext>
            </a:extLst>
          </p:cNvPr>
          <p:cNvSpPr txBox="1"/>
          <p:nvPr/>
        </p:nvSpPr>
        <p:spPr>
          <a:xfrm>
            <a:off x="7077764" y="3910029"/>
            <a:ext cx="661341" cy="153888"/>
          </a:xfrm>
          <a:prstGeom prst="rect">
            <a:avLst/>
          </a:prstGeom>
          <a:noFill/>
        </p:spPr>
        <p:txBody>
          <a:bodyPr wrap="square" lIns="0" tIns="0" rIns="0" bIns="0" rtlCol="0">
            <a:spAutoFit/>
          </a:bodyPr>
          <a:lstStyle/>
          <a:p>
            <a:pPr algn="ctr"/>
            <a:r>
              <a:rPr lang="en-US" sz="500"/>
              <a:t>5d. Pulls promotion templates</a:t>
            </a:r>
          </a:p>
        </p:txBody>
      </p:sp>
      <p:cxnSp>
        <p:nvCxnSpPr>
          <p:cNvPr id="116" name="Connector: Elbow 115">
            <a:extLst>
              <a:ext uri="{FF2B5EF4-FFF2-40B4-BE49-F238E27FC236}">
                <a16:creationId xmlns:a16="http://schemas.microsoft.com/office/drawing/2014/main" id="{07F11900-D63F-4455-2009-B7A07A9C03D5}"/>
              </a:ext>
            </a:extLst>
          </p:cNvPr>
          <p:cNvCxnSpPr>
            <a:cxnSpLocks/>
            <a:endCxn id="66" idx="1"/>
          </p:cNvCxnSpPr>
          <p:nvPr/>
        </p:nvCxnSpPr>
        <p:spPr>
          <a:xfrm rot="16200000" flipH="1">
            <a:off x="9824271" y="3005719"/>
            <a:ext cx="482628" cy="2207879"/>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4625B5B7-5715-3B61-F1C5-70E4537A45C3}"/>
              </a:ext>
            </a:extLst>
          </p:cNvPr>
          <p:cNvSpPr txBox="1"/>
          <p:nvPr/>
        </p:nvSpPr>
        <p:spPr>
          <a:xfrm>
            <a:off x="9038385" y="4384119"/>
            <a:ext cx="1649188" cy="153888"/>
          </a:xfrm>
          <a:prstGeom prst="rect">
            <a:avLst/>
          </a:prstGeom>
          <a:noFill/>
        </p:spPr>
        <p:txBody>
          <a:bodyPr wrap="square" lIns="0" tIns="0" rIns="0" bIns="0" rtlCol="0">
            <a:spAutoFit/>
          </a:bodyPr>
          <a:lstStyle/>
          <a:p>
            <a:pPr algn="ctr"/>
            <a:r>
              <a:rPr lang="en-US" sz="500"/>
              <a:t>6-a-1. </a:t>
            </a:r>
            <a:r>
              <a:rPr lang="en-US" sz="500" err="1"/>
              <a:t>eligibility_score</a:t>
            </a:r>
            <a:r>
              <a:rPr lang="en-US" sz="500"/>
              <a:t> &gt;0.8, sends promotional messages via SMS (</a:t>
            </a:r>
            <a:r>
              <a:rPr lang="en-US" sz="500" err="1"/>
              <a:t>Twillio</a:t>
            </a:r>
            <a:r>
              <a:rPr lang="en-US" sz="500"/>
              <a:t>) &amp; emails</a:t>
            </a:r>
          </a:p>
        </p:txBody>
      </p:sp>
      <p:cxnSp>
        <p:nvCxnSpPr>
          <p:cNvPr id="120" name="Connector: Elbow 119">
            <a:extLst>
              <a:ext uri="{FF2B5EF4-FFF2-40B4-BE49-F238E27FC236}">
                <a16:creationId xmlns:a16="http://schemas.microsoft.com/office/drawing/2014/main" id="{35476C12-E3BE-2078-041D-F2E5C84B2EB1}"/>
              </a:ext>
            </a:extLst>
          </p:cNvPr>
          <p:cNvCxnSpPr>
            <a:cxnSpLocks/>
            <a:endCxn id="13" idx="2"/>
          </p:cNvCxnSpPr>
          <p:nvPr/>
        </p:nvCxnSpPr>
        <p:spPr>
          <a:xfrm>
            <a:off x="9100118" y="3676448"/>
            <a:ext cx="663189" cy="16353"/>
          </a:xfrm>
          <a:prstGeom prst="bentConnector4">
            <a:avLst>
              <a:gd name="adj1" fmla="val 9165"/>
              <a:gd name="adj2" fmla="val 1497909"/>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904B1F85-3A98-BF3D-56F4-701FCE6183B9}"/>
              </a:ext>
            </a:extLst>
          </p:cNvPr>
          <p:cNvSpPr txBox="1"/>
          <p:nvPr/>
        </p:nvSpPr>
        <p:spPr>
          <a:xfrm>
            <a:off x="9083712" y="3951182"/>
            <a:ext cx="766066" cy="153888"/>
          </a:xfrm>
          <a:prstGeom prst="rect">
            <a:avLst/>
          </a:prstGeom>
          <a:noFill/>
        </p:spPr>
        <p:txBody>
          <a:bodyPr wrap="square" lIns="0" tIns="0" rIns="0" bIns="0" rtlCol="0">
            <a:spAutoFit/>
          </a:bodyPr>
          <a:lstStyle/>
          <a:p>
            <a:pPr algn="ctr"/>
            <a:r>
              <a:rPr lang="en-US" sz="500"/>
              <a:t>6b. </a:t>
            </a:r>
            <a:r>
              <a:rPr lang="en-US" sz="500" err="1"/>
              <a:t>eligibility_score</a:t>
            </a:r>
            <a:r>
              <a:rPr lang="en-US" sz="500"/>
              <a:t> &lt;0.2, sends review message</a:t>
            </a:r>
          </a:p>
        </p:txBody>
      </p:sp>
      <p:cxnSp>
        <p:nvCxnSpPr>
          <p:cNvPr id="125" name="Connector: Elbow 124">
            <a:extLst>
              <a:ext uri="{FF2B5EF4-FFF2-40B4-BE49-F238E27FC236}">
                <a16:creationId xmlns:a16="http://schemas.microsoft.com/office/drawing/2014/main" id="{C4D4D3EB-C8F8-6B1B-050A-DF336C774AA7}"/>
              </a:ext>
            </a:extLst>
          </p:cNvPr>
          <p:cNvCxnSpPr>
            <a:cxnSpLocks/>
            <a:stCxn id="16" idx="2"/>
          </p:cNvCxnSpPr>
          <p:nvPr/>
        </p:nvCxnSpPr>
        <p:spPr>
          <a:xfrm rot="16200000" flipH="1">
            <a:off x="10437423" y="3450413"/>
            <a:ext cx="489714" cy="974490"/>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55805811-5650-A622-0DB9-E78F68923D2C}"/>
              </a:ext>
            </a:extLst>
          </p:cNvPr>
          <p:cNvSpPr txBox="1"/>
          <p:nvPr/>
        </p:nvSpPr>
        <p:spPr>
          <a:xfrm>
            <a:off x="10278606" y="4054995"/>
            <a:ext cx="773546" cy="76944"/>
          </a:xfrm>
          <a:prstGeom prst="rect">
            <a:avLst/>
          </a:prstGeom>
          <a:noFill/>
        </p:spPr>
        <p:txBody>
          <a:bodyPr wrap="square" lIns="0" tIns="0" rIns="0" bIns="0" rtlCol="0">
            <a:spAutoFit/>
          </a:bodyPr>
          <a:lstStyle/>
          <a:p>
            <a:pPr algn="ctr"/>
            <a:r>
              <a:rPr lang="en-US" sz="500"/>
              <a:t>6-a-2. sends promotions</a:t>
            </a:r>
          </a:p>
        </p:txBody>
      </p:sp>
      <p:cxnSp>
        <p:nvCxnSpPr>
          <p:cNvPr id="129" name="Connector: Elbow 128">
            <a:extLst>
              <a:ext uri="{FF2B5EF4-FFF2-40B4-BE49-F238E27FC236}">
                <a16:creationId xmlns:a16="http://schemas.microsoft.com/office/drawing/2014/main" id="{C4EBBAA8-20B0-7478-190D-E9EAAC5EF225}"/>
              </a:ext>
            </a:extLst>
          </p:cNvPr>
          <p:cNvCxnSpPr>
            <a:cxnSpLocks/>
          </p:cNvCxnSpPr>
          <p:nvPr/>
        </p:nvCxnSpPr>
        <p:spPr>
          <a:xfrm flipV="1">
            <a:off x="10410941" y="2894132"/>
            <a:ext cx="758584" cy="636917"/>
          </a:xfrm>
          <a:prstGeom prst="bentConnector3">
            <a:avLst>
              <a:gd name="adj1" fmla="val 85544"/>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82871EA4-BBB6-F70E-9F3F-415CC36A6A55}"/>
              </a:ext>
            </a:extLst>
          </p:cNvPr>
          <p:cNvSpPr txBox="1"/>
          <p:nvPr/>
        </p:nvSpPr>
        <p:spPr>
          <a:xfrm>
            <a:off x="10521843" y="3234489"/>
            <a:ext cx="464587" cy="230832"/>
          </a:xfrm>
          <a:prstGeom prst="rect">
            <a:avLst/>
          </a:prstGeom>
          <a:noFill/>
        </p:spPr>
        <p:txBody>
          <a:bodyPr wrap="square" lIns="0" tIns="0" rIns="0" bIns="0" rtlCol="0">
            <a:spAutoFit/>
          </a:bodyPr>
          <a:lstStyle/>
          <a:p>
            <a:pPr algn="ctr"/>
            <a:r>
              <a:rPr lang="en-US" sz="500"/>
              <a:t>7. Teams notification on review </a:t>
            </a:r>
          </a:p>
        </p:txBody>
      </p:sp>
      <p:cxnSp>
        <p:nvCxnSpPr>
          <p:cNvPr id="152" name="Connector: Elbow 151">
            <a:extLst>
              <a:ext uri="{FF2B5EF4-FFF2-40B4-BE49-F238E27FC236}">
                <a16:creationId xmlns:a16="http://schemas.microsoft.com/office/drawing/2014/main" id="{FE015455-AFC1-A8AF-C927-94D3DFDC689C}"/>
              </a:ext>
            </a:extLst>
          </p:cNvPr>
          <p:cNvCxnSpPr>
            <a:cxnSpLocks/>
            <a:stCxn id="48" idx="2"/>
          </p:cNvCxnSpPr>
          <p:nvPr/>
        </p:nvCxnSpPr>
        <p:spPr>
          <a:xfrm rot="16200000" flipH="1">
            <a:off x="8808241" y="2332629"/>
            <a:ext cx="471611" cy="6048260"/>
          </a:xfrm>
          <a:prstGeom prst="bentConnector2">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A834F150-5D16-D2B9-65EB-4E8D72CB2EB1}"/>
              </a:ext>
            </a:extLst>
          </p:cNvPr>
          <p:cNvCxnSpPr>
            <a:cxnSpLocks/>
            <a:endCxn id="69" idx="3"/>
          </p:cNvCxnSpPr>
          <p:nvPr/>
        </p:nvCxnSpPr>
        <p:spPr>
          <a:xfrm rot="16200000" flipV="1">
            <a:off x="10567755" y="4083946"/>
            <a:ext cx="2879371" cy="128737"/>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2914A5E9-6073-F017-3055-AD305FF319D3}"/>
              </a:ext>
            </a:extLst>
          </p:cNvPr>
          <p:cNvSpPr txBox="1"/>
          <p:nvPr/>
        </p:nvSpPr>
        <p:spPr>
          <a:xfrm>
            <a:off x="9113373" y="5457400"/>
            <a:ext cx="1072387" cy="76944"/>
          </a:xfrm>
          <a:prstGeom prst="rect">
            <a:avLst/>
          </a:prstGeom>
          <a:noFill/>
        </p:spPr>
        <p:txBody>
          <a:bodyPr wrap="square" lIns="0" tIns="0" rIns="0" bIns="0" rtlCol="0">
            <a:spAutoFit/>
          </a:bodyPr>
          <a:lstStyle/>
          <a:p>
            <a:pPr algn="ctr"/>
            <a:r>
              <a:rPr lang="en-US" sz="500"/>
              <a:t>9a. Agent logs are reviewed</a:t>
            </a:r>
          </a:p>
        </p:txBody>
      </p:sp>
      <p:cxnSp>
        <p:nvCxnSpPr>
          <p:cNvPr id="170" name="Straight Arrow Connector 169">
            <a:extLst>
              <a:ext uri="{FF2B5EF4-FFF2-40B4-BE49-F238E27FC236}">
                <a16:creationId xmlns:a16="http://schemas.microsoft.com/office/drawing/2014/main" id="{86E4B4D5-D5F9-6D88-3E47-2B16D8E32EAF}"/>
              </a:ext>
            </a:extLst>
          </p:cNvPr>
          <p:cNvCxnSpPr>
            <a:cxnSpLocks/>
            <a:endCxn id="78" idx="3"/>
          </p:cNvCxnSpPr>
          <p:nvPr/>
        </p:nvCxnSpPr>
        <p:spPr>
          <a:xfrm flipH="1" flipV="1">
            <a:off x="8396556" y="2416666"/>
            <a:ext cx="2772969" cy="2958"/>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C372826C-2572-29F3-2A58-A1D386BFF17B}"/>
              </a:ext>
            </a:extLst>
          </p:cNvPr>
          <p:cNvSpPr txBox="1"/>
          <p:nvPr/>
        </p:nvSpPr>
        <p:spPr>
          <a:xfrm>
            <a:off x="8585365" y="2288925"/>
            <a:ext cx="1746797" cy="76944"/>
          </a:xfrm>
          <a:prstGeom prst="rect">
            <a:avLst/>
          </a:prstGeom>
          <a:noFill/>
        </p:spPr>
        <p:txBody>
          <a:bodyPr wrap="square" lIns="0" tIns="0" rIns="0" bIns="0" rtlCol="0">
            <a:spAutoFit/>
          </a:bodyPr>
          <a:lstStyle/>
          <a:p>
            <a:pPr algn="ctr"/>
            <a:r>
              <a:rPr lang="en-US" sz="500"/>
              <a:t>9b. Feedback – updates instructions and eligibility thresholds</a:t>
            </a:r>
          </a:p>
        </p:txBody>
      </p:sp>
      <p:cxnSp>
        <p:nvCxnSpPr>
          <p:cNvPr id="178" name="Straight Arrow Connector 177">
            <a:extLst>
              <a:ext uri="{FF2B5EF4-FFF2-40B4-BE49-F238E27FC236}">
                <a16:creationId xmlns:a16="http://schemas.microsoft.com/office/drawing/2014/main" id="{1408E8A1-A12E-AAFE-542A-E6A2B0C29822}"/>
              </a:ext>
            </a:extLst>
          </p:cNvPr>
          <p:cNvCxnSpPr>
            <a:cxnSpLocks/>
          </p:cNvCxnSpPr>
          <p:nvPr/>
        </p:nvCxnSpPr>
        <p:spPr>
          <a:xfrm>
            <a:off x="9082210" y="2629870"/>
            <a:ext cx="102882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51D65A0C-44B4-ECC3-5794-59F1FC4BF9B5}"/>
              </a:ext>
            </a:extLst>
          </p:cNvPr>
          <p:cNvSpPr txBox="1"/>
          <p:nvPr/>
        </p:nvSpPr>
        <p:spPr>
          <a:xfrm>
            <a:off x="9346348" y="2533157"/>
            <a:ext cx="500553" cy="76944"/>
          </a:xfrm>
          <a:prstGeom prst="rect">
            <a:avLst/>
          </a:prstGeom>
          <a:noFill/>
        </p:spPr>
        <p:txBody>
          <a:bodyPr wrap="square" lIns="0" tIns="0" rIns="0" bIns="0" rtlCol="0">
            <a:spAutoFit/>
          </a:bodyPr>
          <a:lstStyle/>
          <a:p>
            <a:pPr algn="ctr"/>
            <a:r>
              <a:rPr lang="en-US" sz="500" dirty="0"/>
              <a:t>Eligibility score</a:t>
            </a:r>
          </a:p>
        </p:txBody>
      </p:sp>
      <p:sp>
        <p:nvSpPr>
          <p:cNvPr id="182" name="TextBox 181">
            <a:extLst>
              <a:ext uri="{FF2B5EF4-FFF2-40B4-BE49-F238E27FC236}">
                <a16:creationId xmlns:a16="http://schemas.microsoft.com/office/drawing/2014/main" id="{D1CF5FB7-9BA5-326A-14EF-FC20AB4C4400}"/>
              </a:ext>
            </a:extLst>
          </p:cNvPr>
          <p:cNvSpPr txBox="1"/>
          <p:nvPr/>
        </p:nvSpPr>
        <p:spPr>
          <a:xfrm>
            <a:off x="9921777" y="2494632"/>
            <a:ext cx="259394" cy="76944"/>
          </a:xfrm>
          <a:prstGeom prst="rect">
            <a:avLst/>
          </a:prstGeom>
          <a:noFill/>
        </p:spPr>
        <p:txBody>
          <a:bodyPr wrap="square" lIns="0" tIns="0" rIns="0" bIns="0" rtlCol="0">
            <a:spAutoFit/>
          </a:bodyPr>
          <a:lstStyle/>
          <a:p>
            <a:pPr algn="ctr"/>
            <a:r>
              <a:rPr lang="en-US" sz="500"/>
              <a:t>High</a:t>
            </a:r>
          </a:p>
        </p:txBody>
      </p:sp>
      <p:sp>
        <p:nvSpPr>
          <p:cNvPr id="183" name="TextBox 182">
            <a:extLst>
              <a:ext uri="{FF2B5EF4-FFF2-40B4-BE49-F238E27FC236}">
                <a16:creationId xmlns:a16="http://schemas.microsoft.com/office/drawing/2014/main" id="{3A73ED46-3966-E946-EC7E-B81F436C5EED}"/>
              </a:ext>
            </a:extLst>
          </p:cNvPr>
          <p:cNvSpPr txBox="1"/>
          <p:nvPr/>
        </p:nvSpPr>
        <p:spPr>
          <a:xfrm>
            <a:off x="9026786" y="2494632"/>
            <a:ext cx="259394" cy="76944"/>
          </a:xfrm>
          <a:prstGeom prst="rect">
            <a:avLst/>
          </a:prstGeom>
          <a:noFill/>
        </p:spPr>
        <p:txBody>
          <a:bodyPr wrap="square" lIns="0" tIns="0" rIns="0" bIns="0" rtlCol="0">
            <a:spAutoFit/>
          </a:bodyPr>
          <a:lstStyle/>
          <a:p>
            <a:pPr algn="ctr"/>
            <a:r>
              <a:rPr lang="en-US" sz="500"/>
              <a:t>Low</a:t>
            </a:r>
          </a:p>
        </p:txBody>
      </p:sp>
      <p:sp>
        <p:nvSpPr>
          <p:cNvPr id="184" name="TextBox 183">
            <a:extLst>
              <a:ext uri="{FF2B5EF4-FFF2-40B4-BE49-F238E27FC236}">
                <a16:creationId xmlns:a16="http://schemas.microsoft.com/office/drawing/2014/main" id="{3840DFBC-7BD9-E5C7-4CB9-5041883A38BA}"/>
              </a:ext>
            </a:extLst>
          </p:cNvPr>
          <p:cNvSpPr txBox="1"/>
          <p:nvPr/>
        </p:nvSpPr>
        <p:spPr>
          <a:xfrm>
            <a:off x="9133624" y="2693042"/>
            <a:ext cx="45719" cy="76944"/>
          </a:xfrm>
          <a:prstGeom prst="rect">
            <a:avLst/>
          </a:prstGeom>
          <a:noFill/>
        </p:spPr>
        <p:txBody>
          <a:bodyPr wrap="square" lIns="0" tIns="0" rIns="0" bIns="0" rtlCol="0">
            <a:spAutoFit/>
          </a:bodyPr>
          <a:lstStyle/>
          <a:p>
            <a:pPr algn="ctr"/>
            <a:r>
              <a:rPr lang="en-US" sz="500"/>
              <a:t>0</a:t>
            </a:r>
          </a:p>
        </p:txBody>
      </p:sp>
      <p:sp>
        <p:nvSpPr>
          <p:cNvPr id="185" name="TextBox 184">
            <a:extLst>
              <a:ext uri="{FF2B5EF4-FFF2-40B4-BE49-F238E27FC236}">
                <a16:creationId xmlns:a16="http://schemas.microsoft.com/office/drawing/2014/main" id="{878A021C-15FD-020C-D63B-E4B78135A0B5}"/>
              </a:ext>
            </a:extLst>
          </p:cNvPr>
          <p:cNvSpPr txBox="1"/>
          <p:nvPr/>
        </p:nvSpPr>
        <p:spPr>
          <a:xfrm>
            <a:off x="10028615" y="2693042"/>
            <a:ext cx="45719" cy="76944"/>
          </a:xfrm>
          <a:prstGeom prst="rect">
            <a:avLst/>
          </a:prstGeom>
          <a:noFill/>
        </p:spPr>
        <p:txBody>
          <a:bodyPr wrap="square" lIns="0" tIns="0" rIns="0" bIns="0" rtlCol="0">
            <a:spAutoFit/>
          </a:bodyPr>
          <a:lstStyle/>
          <a:p>
            <a:pPr algn="ctr"/>
            <a:r>
              <a:rPr lang="en-US" sz="500"/>
              <a:t>1</a:t>
            </a:r>
          </a:p>
        </p:txBody>
      </p:sp>
      <p:pic>
        <p:nvPicPr>
          <p:cNvPr id="12" name="Graphic 11">
            <a:extLst>
              <a:ext uri="{FF2B5EF4-FFF2-40B4-BE49-F238E27FC236}">
                <a16:creationId xmlns:a16="http://schemas.microsoft.com/office/drawing/2014/main" id="{BF2D4341-98BA-149A-428F-B3F6C26B64E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816345" y="3201151"/>
            <a:ext cx="287279" cy="287279"/>
          </a:xfrm>
          <a:prstGeom prst="rect">
            <a:avLst/>
          </a:prstGeom>
        </p:spPr>
      </p:pic>
      <p:pic>
        <p:nvPicPr>
          <p:cNvPr id="10" name="Graphic 9">
            <a:extLst>
              <a:ext uri="{FF2B5EF4-FFF2-40B4-BE49-F238E27FC236}">
                <a16:creationId xmlns:a16="http://schemas.microsoft.com/office/drawing/2014/main" id="{1E3FFCF1-507E-AB18-6343-BA4B029B6A8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819465" y="3530545"/>
            <a:ext cx="281039" cy="281039"/>
          </a:xfrm>
          <a:prstGeom prst="rect">
            <a:avLst/>
          </a:prstGeom>
        </p:spPr>
      </p:pic>
      <p:sp>
        <p:nvSpPr>
          <p:cNvPr id="15" name="TextBox 14">
            <a:extLst>
              <a:ext uri="{FF2B5EF4-FFF2-40B4-BE49-F238E27FC236}">
                <a16:creationId xmlns:a16="http://schemas.microsoft.com/office/drawing/2014/main" id="{F54E50C0-3D9F-A7A5-906A-BB92DBE4AC5C}"/>
              </a:ext>
            </a:extLst>
          </p:cNvPr>
          <p:cNvSpPr txBox="1"/>
          <p:nvPr/>
        </p:nvSpPr>
        <p:spPr>
          <a:xfrm>
            <a:off x="8839453" y="3473439"/>
            <a:ext cx="241062" cy="76944"/>
          </a:xfrm>
          <a:prstGeom prst="rect">
            <a:avLst/>
          </a:prstGeom>
          <a:noFill/>
        </p:spPr>
        <p:txBody>
          <a:bodyPr wrap="square" lIns="0" tIns="0" rIns="0" bIns="0" rtlCol="0">
            <a:spAutoFit/>
          </a:bodyPr>
          <a:lstStyle/>
          <a:p>
            <a:pPr algn="ctr"/>
            <a:r>
              <a:rPr lang="en-US" sz="500" dirty="0"/>
              <a:t>Prompts</a:t>
            </a:r>
          </a:p>
        </p:txBody>
      </p:sp>
      <p:sp>
        <p:nvSpPr>
          <p:cNvPr id="20" name="TextBox 19">
            <a:extLst>
              <a:ext uri="{FF2B5EF4-FFF2-40B4-BE49-F238E27FC236}">
                <a16:creationId xmlns:a16="http://schemas.microsoft.com/office/drawing/2014/main" id="{28A5326B-5596-54A4-ACF5-655ED0DF57D1}"/>
              </a:ext>
            </a:extLst>
          </p:cNvPr>
          <p:cNvSpPr txBox="1"/>
          <p:nvPr/>
        </p:nvSpPr>
        <p:spPr>
          <a:xfrm>
            <a:off x="8807697" y="3776725"/>
            <a:ext cx="304574" cy="76944"/>
          </a:xfrm>
          <a:prstGeom prst="rect">
            <a:avLst/>
          </a:prstGeom>
          <a:noFill/>
        </p:spPr>
        <p:txBody>
          <a:bodyPr wrap="square" lIns="0" tIns="0" rIns="0" bIns="0" rtlCol="0">
            <a:spAutoFit/>
          </a:bodyPr>
          <a:lstStyle/>
          <a:p>
            <a:pPr algn="ctr"/>
            <a:r>
              <a:rPr lang="en-US" sz="500" dirty="0"/>
              <a:t>Connector</a:t>
            </a:r>
          </a:p>
        </p:txBody>
      </p:sp>
    </p:spTree>
    <p:extLst>
      <p:ext uri="{BB962C8B-B14F-4D97-AF65-F5344CB8AC3E}">
        <p14:creationId xmlns:p14="http://schemas.microsoft.com/office/powerpoint/2010/main" val="1832262285"/>
      </p:ext>
    </p:extLst>
  </p:cSld>
  <p:clrMapOvr>
    <a:masterClrMapping/>
  </p:clrMapOvr>
  <p:transition>
    <p:fade/>
  </p:transition>
</p:sld>
</file>

<file path=ppt/theme/theme1.xml><?xml version="1.0" encoding="utf-8"?>
<a:theme xmlns:a="http://schemas.openxmlformats.org/drawingml/2006/main" name="Microsoft 365 Copilot Template">
  <a:themeElements>
    <a:clrScheme name="Microsoft 365 Copilot">
      <a:dk1>
        <a:srgbClr val="091F2C"/>
      </a:dk1>
      <a:lt1>
        <a:srgbClr val="FFFFFF"/>
      </a:lt1>
      <a:dk2>
        <a:srgbClr val="000000"/>
      </a:dk2>
      <a:lt2>
        <a:srgbClr val="FFF8F5"/>
      </a:lt2>
      <a:accent1>
        <a:srgbClr val="0078D4"/>
      </a:accent1>
      <a:accent2>
        <a:srgbClr val="C03BC4"/>
      </a:accent2>
      <a:accent3>
        <a:srgbClr val="FFA38B"/>
      </a:accent3>
      <a:accent4>
        <a:srgbClr val="8661C5"/>
      </a:accent4>
      <a:accent5>
        <a:srgbClr val="8DC8E8"/>
      </a:accent5>
      <a:accent6>
        <a:srgbClr val="FF5C39"/>
      </a:accent6>
      <a:hlink>
        <a:srgbClr val="0078D4"/>
      </a:hlink>
      <a:folHlink>
        <a:srgbClr val="C03BC4"/>
      </a:folHlink>
    </a:clrScheme>
    <a:fontScheme name="FantasyxMSFT">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a:solidFill>
              <a:schemeClr val="bg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Presentation1" id="{37823CB9-DC0F-DE49-A7F7-325A4228CCF9}" vid="{6CB80000-F9EA-4D40-9817-2B5CD0D7D2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52E84E0A4B594BAE73A92866FC44AB" ma:contentTypeVersion="145" ma:contentTypeDescription="Create a new document." ma:contentTypeScope="" ma:versionID="00ec6f7c76ec4d35dbfc7cefa43f67d0">
  <xsd:schema xmlns:xsd="http://www.w3.org/2001/XMLSchema" xmlns:xs="http://www.w3.org/2001/XMLSchema" xmlns:p="http://schemas.microsoft.com/office/2006/metadata/properties" xmlns:ns2="b89df779-34ae-475b-8f68-1e14ad50874e" xmlns:ns3="ff4aa7a8-f214-4e5b-8210-f35866a47391" targetNamespace="http://schemas.microsoft.com/office/2006/metadata/properties" ma:root="true" ma:fieldsID="2755c834ed210a6a912e148fb00e9474" ns2:_="" ns3:_="">
    <xsd:import namespace="b89df779-34ae-475b-8f68-1e14ad50874e"/>
    <xsd:import namespace="ff4aa7a8-f214-4e5b-8210-f35866a473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3:TaxCatchAll"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9df779-34ae-475b-8f68-1e14ad5087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6"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4aa7a8-f214-4e5b-8210-f35866a4739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d1e5b3-8759-4616-acc8-1fde5b8fda56}" ma:internalName="TaxCatchAll" ma:showField="CatchAllData" ma:web="ff4aa7a8-f214-4e5b-8210-f35866a473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9df779-34ae-475b-8f68-1e14ad50874e" xsi:nil="true"/>
    <TaxCatchAll xmlns="ff4aa7a8-f214-4e5b-8210-f35866a47391"/>
  </documentManagement>
</p:properties>
</file>

<file path=customXml/itemProps1.xml><?xml version="1.0" encoding="utf-8"?>
<ds:datastoreItem xmlns:ds="http://schemas.openxmlformats.org/officeDocument/2006/customXml" ds:itemID="{35B07699-0C7D-4342-827B-DF1379B46E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9df779-34ae-475b-8f68-1e14ad50874e"/>
    <ds:schemaRef ds:uri="ff4aa7a8-f214-4e5b-8210-f35866a47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211855-A08B-40C8-8F27-8885F2946BA6}">
  <ds:schemaRefs>
    <ds:schemaRef ds:uri="http://schemas.microsoft.com/sharepoint/v3/contenttype/forms"/>
  </ds:schemaRefs>
</ds:datastoreItem>
</file>

<file path=customXml/itemProps3.xml><?xml version="1.0" encoding="utf-8"?>
<ds:datastoreItem xmlns:ds="http://schemas.openxmlformats.org/officeDocument/2006/customXml" ds:itemID="{B57649BF-CFAB-436E-A7D3-6465438565AD}">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http://www.w3.org/XML/1998/namespace"/>
    <ds:schemaRef ds:uri="ff4aa7a8-f214-4e5b-8210-f35866a47391"/>
    <ds:schemaRef ds:uri="b89df779-34ae-475b-8f68-1e14ad50874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TotalTime>
  <Words>1051</Words>
  <Application>Microsoft Office PowerPoint</Application>
  <PresentationFormat>Widescreen</PresentationFormat>
  <Paragraphs>153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Arial</vt:lpstr>
      <vt:lpstr>Graphik Regular</vt:lpstr>
      <vt:lpstr>Segoe Sans Display</vt:lpstr>
      <vt:lpstr>Segoe Sans Display Semibold</vt:lpstr>
      <vt:lpstr>Segoe UI</vt:lpstr>
      <vt:lpstr>Segoe UI Variable Display</vt:lpstr>
      <vt:lpstr>Wingdings</vt:lpstr>
      <vt:lpstr>Microsoft 365 Copilot Template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Singhal, Akshita</dc:creator>
  <cp:lastModifiedBy>Daryl Schaal</cp:lastModifiedBy>
  <cp:revision>5</cp:revision>
  <dcterms:created xsi:type="dcterms:W3CDTF">2025-06-30T08:51:41Z</dcterms:created>
  <dcterms:modified xsi:type="dcterms:W3CDTF">2025-07-20T20:46:04Z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0x0101002652E84E0A4B594BAE73A92866FC44AB</vt:lpwstr>
  </property>
</Properties>
</file>