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147483182" r:id="rId5"/>
    <p:sldId id="2147483183" r:id="rId6"/>
    <p:sldId id="21474833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19B24-E01B-42D9-B532-750740A82E6A}" v="1" dt="2025-07-10T01:22:34.210"/>
    <p1510:client id="{6AD05367-D1C3-0F9D-8097-D61FCF80ED12}" v="2" dt="2025-07-09T22:11:40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78" y="-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ali, Mohamed" userId="S::mohamed.mohamedali@accenture.com::c34bb293-32f5-4b81-974b-dd0646678ac5" providerId="AD" clId="Web-{A392DEFA-6E91-28D0-803A-66E90A21770A}"/>
    <pc:docChg chg="addSld delSld">
      <pc:chgData name="Mohamedali, Mohamed" userId="S::mohamed.mohamedali@accenture.com::c34bb293-32f5-4b81-974b-dd0646678ac5" providerId="AD" clId="Web-{A392DEFA-6E91-28D0-803A-66E90A21770A}" dt="2025-07-07T22:10:25.294" v="1"/>
      <pc:docMkLst>
        <pc:docMk/>
      </pc:docMkLst>
      <pc:sldChg chg="add">
        <pc:chgData name="Mohamedali, Mohamed" userId="S::mohamed.mohamedali@accenture.com::c34bb293-32f5-4b81-974b-dd0646678ac5" providerId="AD" clId="Web-{A392DEFA-6E91-28D0-803A-66E90A21770A}" dt="2025-07-07T22:10:11.169" v="0"/>
        <pc:sldMkLst>
          <pc:docMk/>
          <pc:sldMk cId="2771063557" sldId="2147483369"/>
        </pc:sldMkLst>
      </pc:sldChg>
      <pc:sldChg chg="del">
        <pc:chgData name="Mohamedali, Mohamed" userId="S::mohamed.mohamedali@accenture.com::c34bb293-32f5-4b81-974b-dd0646678ac5" providerId="AD" clId="Web-{A392DEFA-6E91-28D0-803A-66E90A21770A}" dt="2025-07-07T22:10:25.294" v="1"/>
        <pc:sldMkLst>
          <pc:docMk/>
          <pc:sldMk cId="2069753500" sldId="2147483370"/>
        </pc:sldMkLst>
      </pc:sldChg>
    </pc:docChg>
  </pc:docChgLst>
  <pc:docChgLst>
    <pc:chgData name="Mohamedali, Mohamed" userId="S::mohamed.mohamedali@accenture.com::c34bb293-32f5-4b81-974b-dd0646678ac5" providerId="AD" clId="Web-{A58FCDAD-3027-AA84-7E52-002760E3D46C}"/>
    <pc:docChg chg="addSld delSld modSld addMainMaster">
      <pc:chgData name="Mohamedali, Mohamed" userId="S::mohamed.mohamedali@accenture.com::c34bb293-32f5-4b81-974b-dd0646678ac5" providerId="AD" clId="Web-{A58FCDAD-3027-AA84-7E52-002760E3D46C}" dt="2025-06-30T22:23:40.435" v="2"/>
      <pc:docMkLst>
        <pc:docMk/>
      </pc:docMkLst>
      <pc:sldChg chg="del">
        <pc:chgData name="Mohamedali, Mohamed" userId="S::mohamed.mohamedali@accenture.com::c34bb293-32f5-4b81-974b-dd0646678ac5" providerId="AD" clId="Web-{A58FCDAD-3027-AA84-7E52-002760E3D46C}" dt="2025-06-30T22:23:40.435" v="2"/>
        <pc:sldMkLst>
          <pc:docMk/>
          <pc:sldMk cId="2771063557" sldId="2147483369"/>
        </pc:sldMkLst>
      </pc:sldChg>
      <pc:sldChg chg="modSp add">
        <pc:chgData name="Mohamedali, Mohamed" userId="S::mohamed.mohamedali@accenture.com::c34bb293-32f5-4b81-974b-dd0646678ac5" providerId="AD" clId="Web-{A58FCDAD-3027-AA84-7E52-002760E3D46C}" dt="2025-06-30T22:23:35.185" v="1" actId="1076"/>
        <pc:sldMkLst>
          <pc:docMk/>
          <pc:sldMk cId="2069753500" sldId="2147483370"/>
        </pc:sldMkLst>
      </pc:sldChg>
      <pc:sldMasterChg chg="add addSldLayout">
        <pc:chgData name="Mohamedali, Mohamed" userId="S::mohamed.mohamedali@accenture.com::c34bb293-32f5-4b81-974b-dd0646678ac5" providerId="AD" clId="Web-{A58FCDAD-3027-AA84-7E52-002760E3D46C}" dt="2025-06-30T22:23:11.248" v="0"/>
        <pc:sldMasterMkLst>
          <pc:docMk/>
          <pc:sldMasterMk cId="2578602228" sldId="2147484919"/>
        </pc:sldMasterMkLst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481786144" sldId="2147484920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05571577" sldId="2147484921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753918689" sldId="2147484922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40522215" sldId="2147484923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445818881" sldId="2147484924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980218531" sldId="2147484925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214874685" sldId="2147484926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549019178" sldId="2147484927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552180932" sldId="2147484928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238466402" sldId="2147484929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737796322" sldId="2147484930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199762581" sldId="2147484931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611052429" sldId="2147484932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871958891" sldId="2147484933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738006832" sldId="2147484934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265065485" sldId="2147484935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150580100" sldId="2147484936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85216663" sldId="2147484937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140838360" sldId="2147484938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459894337" sldId="2147484939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366929517" sldId="2147484940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273752494" sldId="2147484941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623495997" sldId="2147484942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892560823" sldId="2147484943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94411294" sldId="2147484944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606832603" sldId="2147484945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689056583" sldId="2147484946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436076832" sldId="2147484947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413539944" sldId="2147484948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330062519" sldId="2147484949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4261008965" sldId="2147484950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4284102714" sldId="2147484951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672796242" sldId="2147484952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74545879" sldId="2147484953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345471156" sldId="2147484954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4080281030" sldId="2147484955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784840667" sldId="2147484956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693204307" sldId="2147484957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659677299" sldId="2147484958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783844293" sldId="2147484959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961235512" sldId="2147484960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439164173" sldId="2147484961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597903492" sldId="2147484962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936421187" sldId="2147484963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697644177" sldId="2147484964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372641952" sldId="2147484965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763878636" sldId="2147484966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409197431" sldId="2147484967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647844084" sldId="2147484968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4172508549" sldId="2147484969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385003671" sldId="2147484970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047841402" sldId="2147484971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245839821" sldId="2147484972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165167250" sldId="2147484973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762295475" sldId="2147484974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894188391" sldId="2147484975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522231335" sldId="2147484976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799620199" sldId="2147484977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442142324" sldId="2147484978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795577091" sldId="2147484979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525695635" sldId="2147484980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095910865" sldId="2147484981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77051676" sldId="2147484982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733303708" sldId="2147484983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753815271" sldId="2147484984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217408746" sldId="2147484985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825934176" sldId="2147484986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2246856731" sldId="2147484987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719452837" sldId="2147484988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958042711" sldId="2147484989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861984152" sldId="2147484990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120677539" sldId="2147484991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895441310" sldId="2147484992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3292252358" sldId="2147484993"/>
          </pc:sldLayoutMkLst>
        </pc:sldLayoutChg>
        <pc:sldLayoutChg chg="add">
          <pc:chgData name="Mohamedali, Mohamed" userId="S::mohamed.mohamedali@accenture.com::c34bb293-32f5-4b81-974b-dd0646678ac5" providerId="AD" clId="Web-{A58FCDAD-3027-AA84-7E52-002760E3D46C}" dt="2025-06-30T22:23:11.248" v="0"/>
          <pc:sldLayoutMkLst>
            <pc:docMk/>
            <pc:sldMasterMk cId="2578602228" sldId="2147484919"/>
            <pc:sldLayoutMk cId="641401512" sldId="2147485025"/>
          </pc:sldLayoutMkLst>
        </pc:sldLayoutChg>
      </pc:sldMasterChg>
    </pc:docChg>
  </pc:docChgLst>
  <pc:docChgLst>
    <pc:chgData name="Truong, Linda" userId="ccf1549b-a28c-4fe3-8c7c-7b7ef78110c0" providerId="ADAL" clId="{5D019B24-E01B-42D9-B532-750740A82E6A}"/>
    <pc:docChg chg="undo redo custSel modSld">
      <pc:chgData name="Truong, Linda" userId="ccf1549b-a28c-4fe3-8c7c-7b7ef78110c0" providerId="ADAL" clId="{5D019B24-E01B-42D9-B532-750740A82E6A}" dt="2025-07-10T01:23:11.322" v="29" actId="20577"/>
      <pc:docMkLst>
        <pc:docMk/>
      </pc:docMkLst>
      <pc:sldChg chg="modSp mod">
        <pc:chgData name="Truong, Linda" userId="ccf1549b-a28c-4fe3-8c7c-7b7ef78110c0" providerId="ADAL" clId="{5D019B24-E01B-42D9-B532-750740A82E6A}" dt="2025-06-30T23:36:10.355" v="14" actId="20577"/>
        <pc:sldMkLst>
          <pc:docMk/>
          <pc:sldMk cId="2069753500" sldId="2147483370"/>
        </pc:sldMkLst>
      </pc:sldChg>
      <pc:sldChg chg="modSp mod">
        <pc:chgData name="Truong, Linda" userId="ccf1549b-a28c-4fe3-8c7c-7b7ef78110c0" providerId="ADAL" clId="{5D019B24-E01B-42D9-B532-750740A82E6A}" dt="2025-07-10T01:23:11.322" v="29" actId="20577"/>
        <pc:sldMkLst>
          <pc:docMk/>
          <pc:sldMk cId="3454787622" sldId="2147483370"/>
        </pc:sldMkLst>
        <pc:spChg chg="mod">
          <ac:chgData name="Truong, Linda" userId="ccf1549b-a28c-4fe3-8c7c-7b7ef78110c0" providerId="ADAL" clId="{5D019B24-E01B-42D9-B532-750740A82E6A}" dt="2025-07-10T01:23:11.322" v="29" actId="20577"/>
          <ac:spMkLst>
            <pc:docMk/>
            <pc:sldMk cId="3454787622" sldId="2147483370"/>
            <ac:spMk id="198" creationId="{3D4D8EC9-5482-4ACA-C0B4-9CE4E2729E07}"/>
          </ac:spMkLst>
        </pc:spChg>
        <pc:cxnChg chg="mod">
          <ac:chgData name="Truong, Linda" userId="ccf1549b-a28c-4fe3-8c7c-7b7ef78110c0" providerId="ADAL" clId="{5D019B24-E01B-42D9-B532-750740A82E6A}" dt="2025-07-10T01:21:12.387" v="18" actId="1035"/>
          <ac:cxnSpMkLst>
            <pc:docMk/>
            <pc:sldMk cId="3454787622" sldId="2147483370"/>
            <ac:cxnSpMk id="203" creationId="{34E80288-A67B-EA81-37C1-9116EFB4C48F}"/>
          </ac:cxnSpMkLst>
        </pc:cxnChg>
        <pc:cxnChg chg="mod">
          <ac:chgData name="Truong, Linda" userId="ccf1549b-a28c-4fe3-8c7c-7b7ef78110c0" providerId="ADAL" clId="{5D019B24-E01B-42D9-B532-750740A82E6A}" dt="2025-07-10T01:22:24.327" v="24" actId="14100"/>
          <ac:cxnSpMkLst>
            <pc:docMk/>
            <pc:sldMk cId="3454787622" sldId="2147483370"/>
            <ac:cxnSpMk id="206" creationId="{702244DF-577E-4F3D-1B63-007B6171DD1C}"/>
          </ac:cxnSpMkLst>
        </pc:cxnChg>
      </pc:sldChg>
    </pc:docChg>
  </pc:docChgLst>
  <pc:docChgLst>
    <pc:chgData name="Mohamedali, Mohamed" userId="S::mohamed.mohamedali@accenture.com::c34bb293-32f5-4b81-974b-dd0646678ac5" providerId="AD" clId="Web-{6AD05367-D1C3-0F9D-8097-D61FCF80ED12}"/>
    <pc:docChg chg="addSld delSld">
      <pc:chgData name="Mohamedali, Mohamed" userId="S::mohamed.mohamedali@accenture.com::c34bb293-32f5-4b81-974b-dd0646678ac5" providerId="AD" clId="Web-{6AD05367-D1C3-0F9D-8097-D61FCF80ED12}" dt="2025-07-09T22:11:40.644" v="1"/>
      <pc:docMkLst>
        <pc:docMk/>
      </pc:docMkLst>
      <pc:sldChg chg="del">
        <pc:chgData name="Mohamedali, Mohamed" userId="S::mohamed.mohamedali@accenture.com::c34bb293-32f5-4b81-974b-dd0646678ac5" providerId="AD" clId="Web-{6AD05367-D1C3-0F9D-8097-D61FCF80ED12}" dt="2025-07-09T22:11:40.644" v="1"/>
        <pc:sldMkLst>
          <pc:docMk/>
          <pc:sldMk cId="2771063557" sldId="2147483369"/>
        </pc:sldMkLst>
      </pc:sldChg>
      <pc:sldChg chg="add">
        <pc:chgData name="Mohamedali, Mohamed" userId="S::mohamed.mohamedali@accenture.com::c34bb293-32f5-4b81-974b-dd0646678ac5" providerId="AD" clId="Web-{6AD05367-D1C3-0F9D-8097-D61FCF80ED12}" dt="2025-07-09T22:11:26.503" v="0"/>
        <pc:sldMkLst>
          <pc:docMk/>
          <pc:sldMk cId="3454787622" sldId="21474833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40CEF-2B5A-4287-BCA4-65D056FBA54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CBE9-B929-4CE5-86AD-147E415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7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13ECF-4407-0F57-1EAF-B6F73CD72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D40722-B68E-A73F-3915-AFB0522C7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0ED106-6A0D-D22C-9214-D3583D840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7A117-1523-70E2-9AC1-B2F1617C8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2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58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668AF-B400-7068-6084-1D01E5500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204E04-50EA-1032-1D32-F011329E98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E9F8C-F38A-457A-9CEE-E7EB076DA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E5CB2-1737-C453-21D7-6C7502DE1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10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5789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9503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8351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0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C0ED-8B39-3CCD-12BF-5A6885AD2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36D9CFA6-E25E-3A54-C721-D10E289363B4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0322DB-9EF3-FCF6-2AB9-939DBF241C41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5D3A2259-3A72-5A8E-97CA-5DD3761DC984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/>
                <a:ea typeface="+mn-ea"/>
                <a:cs typeface="Segoe UI" pitchFamily="34" charset="0"/>
              </a:rPr>
              <a:t>Manual, static inventory planning slows response to demand shifts, causing stockouts or overstock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/>
              <a:ea typeface="+mn-ea"/>
              <a:cs typeface="Segoe UI" pitchFamily="34" charset="0"/>
              <a:sym typeface="DM Sans Light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4F03468B-A4A5-A627-9E66-5A5E3FD9F738}"/>
              </a:ext>
            </a:extLst>
          </p:cNvPr>
          <p:cNvSpPr/>
          <p:nvPr/>
        </p:nvSpPr>
        <p:spPr>
          <a:xfrm>
            <a:off x="883240" y="182359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48A0E439-6F87-18D6-EE07-CECCA925B5AE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SemiBold"/>
                <a:cs typeface="Segoe Sans Display" pitchFamily="2" charset="0"/>
                <a:sym typeface="DM Sans Light"/>
              </a:rPr>
              <a:t>Current Workflow Challenges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Store-level granularity are often missed in forecasts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Poor demand prediction leads to overstock and understock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Manual adjustments are needed to account for local events or promotions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Infrequent forecast updates leads to outdated stock plans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Limited integration between sales forecasts and supply chain systems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Inability to factor in multi-channel demand (e.g., online and in-store) cohesively</a:t>
            </a:r>
            <a:endParaRPr kumimoji="0" lang="en-DE" sz="900" b="0" i="0" u="none" strike="noStrike" kern="0" cap="none" spc="0" normalizeH="0" baseline="0" noProof="0">
              <a:ln>
                <a:noFill/>
              </a:ln>
              <a:solidFill>
                <a:srgbClr val="943BF6"/>
              </a:solidFill>
              <a:effectLst/>
              <a:uLnTx/>
              <a:uFillTx/>
              <a:latin typeface="Segoe Sans Display" pitchFamily="2" charset="0"/>
              <a:ea typeface="Inter"/>
              <a:cs typeface="Segoe Sans Display" pitchFamily="2" charset="0"/>
              <a:sym typeface="Inter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B62D62A5-09AF-3DAA-6565-685B01852871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18" name="Google Shape;523;p32">
            <a:extLst>
              <a:ext uri="{FF2B5EF4-FFF2-40B4-BE49-F238E27FC236}">
                <a16:creationId xmlns:a16="http://schemas.microsoft.com/office/drawing/2014/main" id="{D8F0687F-D230-DAE8-B8D3-B0D7A43E18DC}"/>
              </a:ext>
            </a:extLst>
          </p:cNvPr>
          <p:cNvSpPr/>
          <p:nvPr/>
        </p:nvSpPr>
        <p:spPr>
          <a:xfrm>
            <a:off x="6248885" y="2233080"/>
            <a:ext cx="2066440" cy="409198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Ingest logistics info from ERP, SharePoint, emails </a:t>
            </a: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19" name="Google Shape;523;p32">
            <a:extLst>
              <a:ext uri="{FF2B5EF4-FFF2-40B4-BE49-F238E27FC236}">
                <a16:creationId xmlns:a16="http://schemas.microsoft.com/office/drawing/2014/main" id="{6C556ACE-9453-D510-E4FD-EF4660EF4A0C}"/>
              </a:ext>
            </a:extLst>
          </p:cNvPr>
          <p:cNvSpPr/>
          <p:nvPr/>
        </p:nvSpPr>
        <p:spPr>
          <a:xfrm>
            <a:off x="6170930" y="4294928"/>
            <a:ext cx="2099734" cy="433470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Generate replenishment orders for approval</a:t>
            </a:r>
          </a:p>
        </p:txBody>
      </p:sp>
      <p:sp>
        <p:nvSpPr>
          <p:cNvPr id="20" name="Google Shape;523;p32">
            <a:extLst>
              <a:ext uri="{FF2B5EF4-FFF2-40B4-BE49-F238E27FC236}">
                <a16:creationId xmlns:a16="http://schemas.microsoft.com/office/drawing/2014/main" id="{5A54CE9E-7C2F-8D97-AAE4-7217B5D90E56}"/>
              </a:ext>
            </a:extLst>
          </p:cNvPr>
          <p:cNvSpPr/>
          <p:nvPr/>
        </p:nvSpPr>
        <p:spPr>
          <a:xfrm>
            <a:off x="6170930" y="3251136"/>
            <a:ext cx="2099734" cy="433470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Optimize inventory levels by applying demand-driven inventory models</a:t>
            </a: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A6F16E5C-A33A-D80F-85CB-EC46AE8AF4D1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42514F-C4F6-04E8-24DA-4F11D290ACB3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5F942A-2BC8-4B96-0F57-B4D9DBFC4290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FDC94EAD-8DFE-4EEF-240A-206F0F97F4C3}"/>
              </a:ext>
            </a:extLst>
          </p:cNvPr>
          <p:cNvSpPr/>
          <p:nvPr/>
        </p:nvSpPr>
        <p:spPr>
          <a:xfrm>
            <a:off x="8558347" y="4294928"/>
            <a:ext cx="3057247" cy="2246014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77D55D96-5695-3E47-646D-9C7C4008CEA9}"/>
              </a:ext>
            </a:extLst>
          </p:cNvPr>
          <p:cNvSpPr/>
          <p:nvPr/>
        </p:nvSpPr>
        <p:spPr>
          <a:xfrm>
            <a:off x="8558349" y="1740227"/>
            <a:ext cx="3057246" cy="2469658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6F593BE8-8448-E362-F25B-B02F6FBE5B5B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Subfunction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41B25BC0-FC9A-5F11-D169-8D76BD57D507}"/>
              </a:ext>
            </a:extLst>
          </p:cNvPr>
          <p:cNvSpPr/>
          <p:nvPr/>
        </p:nvSpPr>
        <p:spPr>
          <a:xfrm>
            <a:off x="8955020" y="1363183"/>
            <a:ext cx="1012511" cy="14692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Supply chain &amp; operations</a:t>
            </a: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7EFDD6A5-0190-A7F9-E2E4-80E49FBEDEA5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E1D3C542-933F-581D-7DDB-337C425B4A45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B0842A05-89CA-2694-D3B9-3DCC6C86E1CA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4AC3B9D7-8D55-346A-07C1-008A2C05C660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CFD12DA2-AF11-B20B-3908-01ED7FC9B8CE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234D9219-AD66-B98C-5DD7-B87FC962A59B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E8FD60F2-B7F3-4EE7-C3E0-AF1765A91C2D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sp>
        <p:nvSpPr>
          <p:cNvPr id="9" name="Google Shape;506;p32">
            <a:extLst>
              <a:ext uri="{FF2B5EF4-FFF2-40B4-BE49-F238E27FC236}">
                <a16:creationId xmlns:a16="http://schemas.microsoft.com/office/drawing/2014/main" id="{5C35BF2C-5C6C-8F76-B436-A9264423EA20}"/>
              </a:ext>
            </a:extLst>
          </p:cNvPr>
          <p:cNvSpPr/>
          <p:nvPr/>
        </p:nvSpPr>
        <p:spPr>
          <a:xfrm>
            <a:off x="10364203" y="1411100"/>
            <a:ext cx="1042589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Strategic Imperatives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DM Sans 14pt ExtraLight"/>
              <a:cs typeface="Segoe Sans Display" pitchFamily="2" charset="0"/>
              <a:sym typeface="DM Sans ExtraLigh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highlight>
                <a:srgbClr val="FFFF00"/>
              </a:highlight>
              <a:uLnTx/>
              <a:uFillTx/>
              <a:latin typeface="Segoe Sans Display" pitchFamily="2" charset="0"/>
              <a:ea typeface="DM Sans 14pt ExtraLight"/>
              <a:cs typeface="Segoe Sans Display" pitchFamily="2" charset="0"/>
              <a:sym typeface="DM Sans ExtraLight"/>
            </a:endParaRP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4254B99F-6698-51F8-6EB2-53ACEC59EEB9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0CA88620-6E72-234D-E51E-A709873B94E6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492B138C-D716-2ED6-16AB-AF19E808BBAC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C0CCCA66-6FDF-750B-72A0-CE007521782A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990C92F6-C2A9-11CB-94E4-B9E4195A6A77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523;p32">
            <a:extLst>
              <a:ext uri="{FF2B5EF4-FFF2-40B4-BE49-F238E27FC236}">
                <a16:creationId xmlns:a16="http://schemas.microsoft.com/office/drawing/2014/main" id="{03CE4A98-26C6-F654-45BB-4604C5D5D65C}"/>
              </a:ext>
            </a:extLst>
          </p:cNvPr>
          <p:cNvSpPr/>
          <p:nvPr/>
        </p:nvSpPr>
        <p:spPr>
          <a:xfrm>
            <a:off x="6215591" y="2729972"/>
            <a:ext cx="2099734" cy="433470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Use AI Builder to forecast demand at store, product level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and adjust forecasts based on events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9622FE1C-065F-427E-3090-7461CDC662A1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RETAIL INDUSTRY</a:t>
            </a: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A8F1FA21-4B61-285C-7147-1A05575CC134}"/>
              </a:ext>
            </a:extLst>
          </p:cNvPr>
          <p:cNvSpPr/>
          <p:nvPr/>
        </p:nvSpPr>
        <p:spPr>
          <a:xfrm>
            <a:off x="695995" y="710974"/>
            <a:ext cx="60228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Inventory Replenishment Planning Agent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 pitchFamily="2" charset="0"/>
              <a:ea typeface="DM Sans 14pt ExtraLight"/>
              <a:cs typeface="Segoe Sans Display Semibold" pitchFamily="2" charset="0"/>
              <a:sym typeface="DM Sans ExtraLigh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87213A-FE15-C52A-E0C0-F7BF95C8A6B4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Optimizes stock ordering based on demand, sales velocity, and forecasts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DEAA0D6B-F8EC-323B-2BFB-39F413C1096F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Ingests ERP demand data to trigger replenishment workflows, guiding reorder approvals, markdowns, and inventory checks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/>
              <a:ea typeface="+mn-ea"/>
              <a:cs typeface="Segoe UI" pitchFamily="34" charset="0"/>
              <a:sym typeface="DM Sans Light"/>
            </a:endParaRP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E18C29F7-49EA-A5C0-A054-DE97DCD61C30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6E6094-D54A-75D3-4D5C-6A2F0946E5FA}"/>
              </a:ext>
            </a:extLst>
          </p:cNvPr>
          <p:cNvGrpSpPr/>
          <p:nvPr/>
        </p:nvGrpSpPr>
        <p:grpSpPr>
          <a:xfrm>
            <a:off x="8700923" y="2229264"/>
            <a:ext cx="2790518" cy="396188"/>
            <a:chOff x="8700923" y="2229264"/>
            <a:chExt cx="2790518" cy="396188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56BB429A-976E-94E8-5F6D-CCD083A9F403}"/>
                </a:ext>
              </a:extLst>
            </p:cNvPr>
            <p:cNvSpPr/>
            <p:nvPr/>
          </p:nvSpPr>
          <p:spPr>
            <a:xfrm>
              <a:off x="8700923" y="2229264"/>
              <a:ext cx="2790518" cy="396188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Stockout Rate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Improved availability through more accurate replenishment</a:t>
              </a:r>
            </a:p>
          </p:txBody>
        </p:sp>
        <p:sp>
          <p:nvSpPr>
            <p:cNvPr id="48" name="Arrow: Up 56">
              <a:extLst>
                <a:ext uri="{FF2B5EF4-FFF2-40B4-BE49-F238E27FC236}">
                  <a16:creationId xmlns:a16="http://schemas.microsoft.com/office/drawing/2014/main" id="{40AC6F55-A82E-AE71-C38C-E6BF77A5C436}"/>
                </a:ext>
              </a:extLst>
            </p:cNvPr>
            <p:cNvSpPr/>
            <p:nvPr/>
          </p:nvSpPr>
          <p:spPr>
            <a:xfrm flipV="1">
              <a:off x="8794754" y="2365223"/>
              <a:ext cx="134695" cy="201236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1A018A-3E7F-A6F6-CC96-E300DE7BDDA7}"/>
              </a:ext>
            </a:extLst>
          </p:cNvPr>
          <p:cNvGrpSpPr/>
          <p:nvPr/>
        </p:nvGrpSpPr>
        <p:grpSpPr>
          <a:xfrm>
            <a:off x="8700923" y="2689619"/>
            <a:ext cx="2790518" cy="396188"/>
            <a:chOff x="8700923" y="2894282"/>
            <a:chExt cx="2790518" cy="396188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78BDC496-A52D-1653-B85C-15A35A09D1F7}"/>
                </a:ext>
              </a:extLst>
            </p:cNvPr>
            <p:cNvSpPr/>
            <p:nvPr/>
          </p:nvSpPr>
          <p:spPr>
            <a:xfrm>
              <a:off x="8700923" y="2894282"/>
              <a:ext cx="2790518" cy="396188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Working Capital Efficiency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O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ptimized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 inventory holding reduces cost</a:t>
              </a:r>
            </a:p>
          </p:txBody>
        </p:sp>
        <p:sp>
          <p:nvSpPr>
            <p:cNvPr id="5" name="Arrow: Up 56">
              <a:extLst>
                <a:ext uri="{FF2B5EF4-FFF2-40B4-BE49-F238E27FC236}">
                  <a16:creationId xmlns:a16="http://schemas.microsoft.com/office/drawing/2014/main" id="{724463A4-4D24-D076-B04A-AA7C3FFF21D1}"/>
                </a:ext>
              </a:extLst>
            </p:cNvPr>
            <p:cNvSpPr/>
            <p:nvPr/>
          </p:nvSpPr>
          <p:spPr>
            <a:xfrm>
              <a:off x="8794753" y="3002970"/>
              <a:ext cx="134695" cy="201236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D2151A-DD9B-DACC-FBB8-FE8CA151A417}"/>
              </a:ext>
            </a:extLst>
          </p:cNvPr>
          <p:cNvGrpSpPr/>
          <p:nvPr/>
        </p:nvGrpSpPr>
        <p:grpSpPr>
          <a:xfrm>
            <a:off x="8700923" y="3160934"/>
            <a:ext cx="2790518" cy="396188"/>
            <a:chOff x="8700923" y="3550265"/>
            <a:chExt cx="2790518" cy="396188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07859492-BA01-52A4-72D9-2755C1BF9903}"/>
                </a:ext>
              </a:extLst>
            </p:cNvPr>
            <p:cNvSpPr/>
            <p:nvPr/>
          </p:nvSpPr>
          <p:spPr>
            <a:xfrm>
              <a:off x="8700923" y="3550265"/>
              <a:ext cx="2790518" cy="396188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Inventory Holding Costs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Reduces excess inventory, lowering storage, insurance and obsolescence costs</a:t>
              </a:r>
            </a:p>
          </p:txBody>
        </p:sp>
        <p:sp>
          <p:nvSpPr>
            <p:cNvPr id="6" name="Arrow: Up 56">
              <a:extLst>
                <a:ext uri="{FF2B5EF4-FFF2-40B4-BE49-F238E27FC236}">
                  <a16:creationId xmlns:a16="http://schemas.microsoft.com/office/drawing/2014/main" id="{0D5F58A5-D514-7DF6-2BF6-BA07BC4B1B94}"/>
                </a:ext>
              </a:extLst>
            </p:cNvPr>
            <p:cNvSpPr/>
            <p:nvPr/>
          </p:nvSpPr>
          <p:spPr>
            <a:xfrm flipV="1">
              <a:off x="8820325" y="3656924"/>
              <a:ext cx="134695" cy="201236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Google Shape;516;p32">
            <a:extLst>
              <a:ext uri="{FF2B5EF4-FFF2-40B4-BE49-F238E27FC236}">
                <a16:creationId xmlns:a16="http://schemas.microsoft.com/office/drawing/2014/main" id="{D0F88772-8884-AF7F-6EB3-BCB76EEEA71F}"/>
              </a:ext>
            </a:extLst>
          </p:cNvPr>
          <p:cNvSpPr/>
          <p:nvPr/>
        </p:nvSpPr>
        <p:spPr>
          <a:xfrm>
            <a:off x="8684422" y="4827657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Inventory M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anagers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Medium"/>
              <a:cs typeface="Segoe Sans Display" pitchFamily="2" charset="0"/>
              <a:sym typeface="DM Sans Medium"/>
            </a:endParaRPr>
          </a:p>
        </p:txBody>
      </p:sp>
      <p:sp>
        <p:nvSpPr>
          <p:cNvPr id="13" name="Google Shape;523;p32">
            <a:extLst>
              <a:ext uri="{FF2B5EF4-FFF2-40B4-BE49-F238E27FC236}">
                <a16:creationId xmlns:a16="http://schemas.microsoft.com/office/drawing/2014/main" id="{6405211B-C124-9050-C1A6-A0D3FD3A426B}"/>
              </a:ext>
            </a:extLst>
          </p:cNvPr>
          <p:cNvSpPr/>
          <p:nvPr/>
        </p:nvSpPr>
        <p:spPr>
          <a:xfrm>
            <a:off x="6196810" y="3770838"/>
            <a:ext cx="2099734" cy="433470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Identify slow-moving or overstocked items for markdowns and trigger alerts when exceeds safety threshold</a:t>
            </a:r>
          </a:p>
        </p:txBody>
      </p:sp>
      <p:sp>
        <p:nvSpPr>
          <p:cNvPr id="16" name="Google Shape;523;p32">
            <a:extLst>
              <a:ext uri="{FF2B5EF4-FFF2-40B4-BE49-F238E27FC236}">
                <a16:creationId xmlns:a16="http://schemas.microsoft.com/office/drawing/2014/main" id="{7E97310B-D2EE-1CB0-D2F4-C7ACDD5AC71B}"/>
              </a:ext>
            </a:extLst>
          </p:cNvPr>
          <p:cNvSpPr/>
          <p:nvPr/>
        </p:nvSpPr>
        <p:spPr>
          <a:xfrm>
            <a:off x="6215591" y="4814630"/>
            <a:ext cx="2099734" cy="433470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Push approved orders to ERP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5ED8F5-7D98-913A-B909-D335C60DA36C}"/>
              </a:ext>
            </a:extLst>
          </p:cNvPr>
          <p:cNvGrpSpPr/>
          <p:nvPr/>
        </p:nvGrpSpPr>
        <p:grpSpPr>
          <a:xfrm>
            <a:off x="8700923" y="3644840"/>
            <a:ext cx="2790518" cy="396188"/>
            <a:chOff x="8700923" y="3550265"/>
            <a:chExt cx="2790518" cy="396188"/>
          </a:xfrm>
        </p:grpSpPr>
        <p:sp>
          <p:nvSpPr>
            <p:cNvPr id="27" name="Rounded Rectangle 50">
              <a:extLst>
                <a:ext uri="{FF2B5EF4-FFF2-40B4-BE49-F238E27FC236}">
                  <a16:creationId xmlns:a16="http://schemas.microsoft.com/office/drawing/2014/main" id="{91D3551B-0DA1-9DDE-F3E6-23358F7435DC}"/>
                </a:ext>
              </a:extLst>
            </p:cNvPr>
            <p:cNvSpPr/>
            <p:nvPr/>
          </p:nvSpPr>
          <p:spPr>
            <a:xfrm>
              <a:off x="8700923" y="3550265"/>
              <a:ext cx="2790518" cy="396188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Store Revenue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Improves store revenue by eliminating overstocks and markdowns</a:t>
              </a:r>
            </a:p>
          </p:txBody>
        </p:sp>
        <p:sp>
          <p:nvSpPr>
            <p:cNvPr id="28" name="Arrow: Up 56">
              <a:extLst>
                <a:ext uri="{FF2B5EF4-FFF2-40B4-BE49-F238E27FC236}">
                  <a16:creationId xmlns:a16="http://schemas.microsoft.com/office/drawing/2014/main" id="{D990A47B-49F1-8F80-CF18-EAC10CF13C85}"/>
                </a:ext>
              </a:extLst>
            </p:cNvPr>
            <p:cNvSpPr/>
            <p:nvPr/>
          </p:nvSpPr>
          <p:spPr>
            <a:xfrm>
              <a:off x="8820325" y="3632074"/>
              <a:ext cx="134695" cy="201236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Google Shape;516;p32">
            <a:extLst>
              <a:ext uri="{FF2B5EF4-FFF2-40B4-BE49-F238E27FC236}">
                <a16:creationId xmlns:a16="http://schemas.microsoft.com/office/drawing/2014/main" id="{F2075440-1808-4AD9-23A3-1520A2E613DD}"/>
              </a:ext>
            </a:extLst>
          </p:cNvPr>
          <p:cNvSpPr/>
          <p:nvPr/>
        </p:nvSpPr>
        <p:spPr>
          <a:xfrm>
            <a:off x="10208332" y="4827657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Supply Chain Planners</a:t>
            </a:r>
          </a:p>
        </p:txBody>
      </p:sp>
    </p:spTree>
    <p:extLst>
      <p:ext uri="{BB962C8B-B14F-4D97-AF65-F5344CB8AC3E}">
        <p14:creationId xmlns:p14="http://schemas.microsoft.com/office/powerpoint/2010/main" val="3800119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B1EA1-7B84-35B5-78A2-404E5327A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CC3A79A0-38E1-557D-3199-2525E5BC82B5}"/>
              </a:ext>
            </a:extLst>
          </p:cNvPr>
          <p:cNvSpPr>
            <a:spLocks/>
          </p:cNvSpPr>
          <p:nvPr/>
        </p:nvSpPr>
        <p:spPr bwMode="auto">
          <a:xfrm>
            <a:off x="2341944" y="931521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Email Structure &amp; CTA Recommendation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19DA3E3-A0B5-D5CD-AC3C-B0ACCF1BEC2D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D4A7125-0DA9-40BA-5F2A-F5189DD62F6E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E16BC6-2F35-F474-E2B8-D765788D583C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4151777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Inventory replenishment planning agent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 pitchFamily="2" charset="0"/>
              <a:ea typeface="DM Sans 14pt ExtraLight"/>
              <a:cs typeface="Segoe Sans Display Semibold" pitchFamily="2" charset="0"/>
              <a:sym typeface="DM Sans ExtraLight"/>
            </a:endParaRP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88E5136E-48BD-A979-C46C-61881FBCBFDE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9FA61D8F-45F9-D7D0-D640-C229E7CE460C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86DDEF-2189-680D-FEC4-F1A3D144735A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0446B8D-17D8-88CA-4C65-C4D11AABF1D0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01A4D3-BF0C-4ED1-DF76-BEB422612E8D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Retail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417C6822-7052-B67E-C79E-54B310A019FE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AB3A2B-EF25-143A-89C1-E92A13353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40009"/>
              </p:ext>
            </p:extLst>
          </p:nvPr>
        </p:nvGraphicFramePr>
        <p:xfrm>
          <a:off x="316788" y="1608472"/>
          <a:ext cx="1907446" cy="4158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Optimizes stock ordering based on demand, sales velocity, and forecasts.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967EF578-3D4B-3ECE-A07D-BBA5B0D0EDEC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Demand forecasting</a:t>
            </a: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78C045F4-90F0-A2A3-806B-BA9D53D056F3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Uses ML to forecast demand at store, product level and adjust forecasts based on events like upcoming campaigns.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46C3879-7B4B-6618-FC34-149A2A307067}"/>
              </a:ext>
            </a:extLst>
          </p:cNvPr>
          <p:cNvSpPr/>
          <p:nvPr/>
        </p:nvSpPr>
        <p:spPr bwMode="auto">
          <a:xfrm>
            <a:off x="314228" y="3878116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Decreases Stockout Rate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3E2C06-BD35-1BCC-06EF-F42B15768311}"/>
              </a:ext>
            </a:extLst>
          </p:cNvPr>
          <p:cNvSpPr/>
          <p:nvPr/>
        </p:nvSpPr>
        <p:spPr bwMode="auto">
          <a:xfrm>
            <a:off x="314228" y="4164887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Improves Working Capital Efficiency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9BEE54-8A1D-1E4B-ECEF-8A0B118FFD97}"/>
              </a:ext>
            </a:extLst>
          </p:cNvPr>
          <p:cNvSpPr/>
          <p:nvPr/>
        </p:nvSpPr>
        <p:spPr bwMode="auto">
          <a:xfrm>
            <a:off x="327722" y="5416960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Cost Saving</a:t>
            </a: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DE1E9144-6F3A-DD95-E64B-0DC93F7ABCAC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Ingest logistics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57198491-170D-B0C4-65C3-56BB9A50868C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DM Sans 14pt"/>
              <a:cs typeface="DM Sans 14pt"/>
              <a:sym typeface="DM San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ABEE7D-E19B-9658-BF8F-C74ABB9420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010984"/>
            <a:ext cx="2199820" cy="103105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knowledge base (SharePoint) for logistics documents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Communication Tool (Outlook) to download relevant materials, emails to one single place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ERP (Dynamics 365, for real time inventory data)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E92E5B4-F3D2-60A3-F8A9-4F9A67159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0003A9A6-0962-8594-C3B7-959028E89EAB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Optimize inventory levels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81200F7A-D072-495B-F08D-D15B0C0D6F5F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Applies demand-driven inventory models to ensure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right stock is available at the right time, reducing excess inventory and minimizing stockouts.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22FEE0D5-EBCC-FF19-ABC1-AE8A7B414EE5}"/>
              </a:ext>
            </a:extLst>
          </p:cNvPr>
          <p:cNvSpPr txBox="1">
            <a:spLocks/>
          </p:cNvSpPr>
          <p:nvPr/>
        </p:nvSpPr>
        <p:spPr>
          <a:xfrm>
            <a:off x="5990665" y="4243743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Drafts and generates replenishment orders for approval from concerned inventory managers.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838379-1356-FB21-23E2-48E0A841DB75}"/>
              </a:ext>
            </a:extLst>
          </p:cNvPr>
          <p:cNvSpPr/>
          <p:nvPr/>
        </p:nvSpPr>
        <p:spPr bwMode="auto">
          <a:xfrm>
            <a:off x="318636" y="569048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Revenue Growth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FF8C44-337B-BC1A-02FF-4B75686F91F3}"/>
              </a:ext>
            </a:extLst>
          </p:cNvPr>
          <p:cNvSpPr/>
          <p:nvPr/>
        </p:nvSpPr>
        <p:spPr bwMode="auto">
          <a:xfrm>
            <a:off x="310742" y="4446291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Decline in Inventory Holding Costs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C0907171-A84D-12DA-CE33-9C98583644A2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8431B55A-2FD0-1585-DE86-58A86C7E8BDD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28EAF5C-85EE-1F40-5A42-501766C802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2331584"/>
            <a:ext cx="2199820" cy="3898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ERP (Dynamics 365) to forecast demand and generate reports considering sales etc.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5442E3-1DD4-23FF-B2BD-78D9F580D6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0D8A4A33-9DFC-F81E-DCA6-DF5A271842FD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B43F7A23-D184-E8E7-5F92-D3AB8E75CB08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48DAB1-DA82-0D2E-A357-44C1311B22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223862"/>
            <a:ext cx="2199820" cy="60529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ERP (Dynamics 365) to apply demand-driven models on real-time inventory data using business rules like reorder points, lead times, and sales velocity to optimize stock levels.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2BFC197-38C8-2D5A-7D26-FF07172424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B3AC4F06-01F4-C11B-B70E-F6A95CC6B5C4}"/>
              </a:ext>
            </a:extLst>
          </p:cNvPr>
          <p:cNvSpPr txBox="1"/>
          <p:nvPr/>
        </p:nvSpPr>
        <p:spPr>
          <a:xfrm>
            <a:off x="3223018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Reviews critical issues from ERP, Knowledge Base, which impacts supply and ensures timely delivery.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F1A72D6-B1B5-6043-E7FE-BAE711EF3CC9}"/>
              </a:ext>
            </a:extLst>
          </p:cNvPr>
          <p:cNvSpPr txBox="1"/>
          <p:nvPr/>
        </p:nvSpPr>
        <p:spPr>
          <a:xfrm>
            <a:off x="6089354" y="3133948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Forecasts demand that helps in managing demand accurately, so that supply planning is faster.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7E85D3D-76E1-6FA6-B917-D02E30D652BD}"/>
              </a:ext>
            </a:extLst>
          </p:cNvPr>
          <p:cNvGrpSpPr/>
          <p:nvPr/>
        </p:nvGrpSpPr>
        <p:grpSpPr>
          <a:xfrm>
            <a:off x="5990664" y="4758307"/>
            <a:ext cx="2572262" cy="1652997"/>
            <a:chOff x="8804381" y="4827756"/>
            <a:chExt cx="2572262" cy="1652997"/>
          </a:xfrm>
        </p:grpSpPr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6351A842-FF41-88D0-FA2A-073C5E1CD5C8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71" name="Text Placeholder 11">
              <a:extLst>
                <a:ext uri="{FF2B5EF4-FFF2-40B4-BE49-F238E27FC236}">
                  <a16:creationId xmlns:a16="http://schemas.microsoft.com/office/drawing/2014/main" id="{59375294-AB1A-B1D7-F220-7A534C7EA504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DA7ADA3-B44A-E5F6-713C-30411A5830D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5142270"/>
              <a:ext cx="2199820" cy="38985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Tool (Outlook) to draft replenishment orders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EF2C557-E86C-35DC-D362-BB100800893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D92B590-BB53-E1F7-1549-46A7549636F2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Generates replenishment orders to save time by eliminating manual effort and ensures consistency and accuracy.</a:t>
              </a:r>
            </a:p>
          </p:txBody>
        </p:sp>
      </p:grpSp>
      <p:sp>
        <p:nvSpPr>
          <p:cNvPr id="6" name="Text Placeholder 290">
            <a:extLst>
              <a:ext uri="{FF2B5EF4-FFF2-40B4-BE49-F238E27FC236}">
                <a16:creationId xmlns:a16="http://schemas.microsoft.com/office/drawing/2014/main" id="{9329EB20-3EE5-7AB8-A0F7-78123EEC036B}"/>
              </a:ext>
            </a:extLst>
          </p:cNvPr>
          <p:cNvSpPr txBox="1">
            <a:spLocks/>
          </p:cNvSpPr>
          <p:nvPr/>
        </p:nvSpPr>
        <p:spPr>
          <a:xfrm>
            <a:off x="3026647" y="1458087"/>
            <a:ext cx="2572262" cy="626701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Ingests logistics info from ERP,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knowledge base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SharePoint), emails (Outlook).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A59AEA-86A1-74BD-3B9A-97EC67EE8509}"/>
              </a:ext>
            </a:extLst>
          </p:cNvPr>
          <p:cNvSpPr txBox="1"/>
          <p:nvPr/>
        </p:nvSpPr>
        <p:spPr>
          <a:xfrm>
            <a:off x="8990602" y="3140451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Applies inventory models to improve working capital efficiency across the supply chain.</a:t>
            </a:r>
          </a:p>
        </p:txBody>
      </p:sp>
      <p:sp>
        <p:nvSpPr>
          <p:cNvPr id="19" name="Rectangle: Top Corners Rounded 73">
            <a:extLst>
              <a:ext uri="{FF2B5EF4-FFF2-40B4-BE49-F238E27FC236}">
                <a16:creationId xmlns:a16="http://schemas.microsoft.com/office/drawing/2014/main" id="{C22309B2-4273-1094-E96A-CA1C1330BF76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287EF1-AD86-8D0A-3072-105A8D87E1E9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C1247C-E463-F7F8-5A91-2077100E2497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AA33A2D7-B337-0F2D-50ED-4588CEA3FE57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43B0CD-587F-E450-F7CB-724B9975804E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8E45C3-B749-7541-8100-27DA15D21196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FA8A33B7-D63D-04E9-4B09-E08FAD4E22F9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06C5D9C-9D62-C66C-C567-74C180387D6A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A761FEA-5202-A0BB-1148-C9D5376F4E22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1C9B93D0-5EA5-EB2B-061B-EED173B35D74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2" name="Step 1 Title">
            <a:extLst>
              <a:ext uri="{FF2B5EF4-FFF2-40B4-BE49-F238E27FC236}">
                <a16:creationId xmlns:a16="http://schemas.microsoft.com/office/drawing/2014/main" id="{B9BFD517-0C71-A6E8-1285-4C0820941322}"/>
              </a:ext>
            </a:extLst>
          </p:cNvPr>
          <p:cNvSpPr txBox="1">
            <a:spLocks/>
          </p:cNvSpPr>
          <p:nvPr/>
        </p:nvSpPr>
        <p:spPr>
          <a:xfrm>
            <a:off x="6014338" y="391773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4. Generate replenishment orders</a:t>
            </a:r>
          </a:p>
        </p:txBody>
      </p:sp>
      <p:sp>
        <p:nvSpPr>
          <p:cNvPr id="27" name="Step 1 Top">
            <a:extLst>
              <a:ext uri="{FF2B5EF4-FFF2-40B4-BE49-F238E27FC236}">
                <a16:creationId xmlns:a16="http://schemas.microsoft.com/office/drawing/2014/main" id="{A03EA39F-1AF3-BB3C-5CF5-3E8D57DE26BF}"/>
              </a:ext>
            </a:extLst>
          </p:cNvPr>
          <p:cNvSpPr txBox="1">
            <a:spLocks/>
          </p:cNvSpPr>
          <p:nvPr/>
        </p:nvSpPr>
        <p:spPr>
          <a:xfrm>
            <a:off x="8870695" y="423721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Flags slow movers for markdowns and adjusts inventory using demand and shelf metrics.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392E6A-6CC5-7486-98ED-ACA409AEC6D8}"/>
              </a:ext>
            </a:extLst>
          </p:cNvPr>
          <p:cNvGrpSpPr/>
          <p:nvPr/>
        </p:nvGrpSpPr>
        <p:grpSpPr>
          <a:xfrm>
            <a:off x="8870694" y="4751782"/>
            <a:ext cx="2572262" cy="1652997"/>
            <a:chOff x="8804381" y="4827756"/>
            <a:chExt cx="2572262" cy="1652997"/>
          </a:xfrm>
        </p:grpSpPr>
        <p:sp>
          <p:nvSpPr>
            <p:cNvPr id="32" name="Text Placeholder 11">
              <a:extLst>
                <a:ext uri="{FF2B5EF4-FFF2-40B4-BE49-F238E27FC236}">
                  <a16:creationId xmlns:a16="http://schemas.microsoft.com/office/drawing/2014/main" id="{B7A480B2-0E2B-456D-2DE6-42591FD1E6BC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3" name="Text Placeholder 11">
              <a:extLst>
                <a:ext uri="{FF2B5EF4-FFF2-40B4-BE49-F238E27FC236}">
                  <a16:creationId xmlns:a16="http://schemas.microsoft.com/office/drawing/2014/main" id="{B8368C58-FB56-AD3D-4E14-D68709DA02F9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16D169-9E97-6938-711A-1B4305553B0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901178"/>
              <a:ext cx="2199820" cy="87203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ERP (Dynamics 365) to identify products that are getting overstocked or are not generating enough sales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Tool (Outlook/Teams) to trigger alerts when items cross safety threshold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E3F097B-E38A-BC48-14C4-CB82AFFCD80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C65BC08-A2E6-5B3D-B016-6902C2177F62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Identifies risk items from ERP to enable timely decisions which helps to optimize inventory levels.</a:t>
              </a:r>
            </a:p>
          </p:txBody>
        </p:sp>
      </p:grpSp>
      <p:sp>
        <p:nvSpPr>
          <p:cNvPr id="41" name="Step 1 Title">
            <a:extLst>
              <a:ext uri="{FF2B5EF4-FFF2-40B4-BE49-F238E27FC236}">
                <a16:creationId xmlns:a16="http://schemas.microsoft.com/office/drawing/2014/main" id="{2ABDDD0B-2EE4-A9FD-7D02-2E5E31C92D26}"/>
              </a:ext>
            </a:extLst>
          </p:cNvPr>
          <p:cNvSpPr txBox="1">
            <a:spLocks/>
          </p:cNvSpPr>
          <p:nvPr/>
        </p:nvSpPr>
        <p:spPr>
          <a:xfrm>
            <a:off x="8894368" y="391121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5. Inventory health check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9D2B53-DA92-4D1D-BFEB-409B245A2919}"/>
              </a:ext>
            </a:extLst>
          </p:cNvPr>
          <p:cNvGrpSpPr/>
          <p:nvPr/>
        </p:nvGrpSpPr>
        <p:grpSpPr>
          <a:xfrm flipH="1">
            <a:off x="8521655" y="4087898"/>
            <a:ext cx="210652" cy="210652"/>
            <a:chOff x="8511017" y="1615899"/>
            <a:chExt cx="210652" cy="21065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FAC3559-BDD7-5121-5DA7-63B3DD745845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DC84162F-B7E1-18B8-6943-229EEE72553B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74F62A-D827-9B43-69E9-3961A1E00E75}"/>
              </a:ext>
            </a:extLst>
          </p:cNvPr>
          <p:cNvGrpSpPr/>
          <p:nvPr/>
        </p:nvGrpSpPr>
        <p:grpSpPr>
          <a:xfrm flipH="1">
            <a:off x="5655171" y="4078497"/>
            <a:ext cx="210652" cy="210652"/>
            <a:chOff x="8511017" y="1615899"/>
            <a:chExt cx="210652" cy="21065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9B765CB-9D09-BA57-B35A-50EA5C3CA7F6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1" name="Rectangle 89">
              <a:extLst>
                <a:ext uri="{FF2B5EF4-FFF2-40B4-BE49-F238E27FC236}">
                  <a16:creationId xmlns:a16="http://schemas.microsoft.com/office/drawing/2014/main" id="{5FAA8C5C-96DA-6445-CA4C-4A49E1C2E6BE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2" name="Step 1 Top">
            <a:extLst>
              <a:ext uri="{FF2B5EF4-FFF2-40B4-BE49-F238E27FC236}">
                <a16:creationId xmlns:a16="http://schemas.microsoft.com/office/drawing/2014/main" id="{A9BE2D6F-3CC8-C286-AB2D-26CF92731130}"/>
              </a:ext>
            </a:extLst>
          </p:cNvPr>
          <p:cNvSpPr txBox="1">
            <a:spLocks/>
          </p:cNvSpPr>
          <p:nvPr/>
        </p:nvSpPr>
        <p:spPr>
          <a:xfrm>
            <a:off x="3105948" y="4275090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Pushes validated replenishment orders into ERP for procurement and fulfillment.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F080A5B-F01A-2362-6736-5D0341440174}"/>
              </a:ext>
            </a:extLst>
          </p:cNvPr>
          <p:cNvGrpSpPr/>
          <p:nvPr/>
        </p:nvGrpSpPr>
        <p:grpSpPr>
          <a:xfrm>
            <a:off x="3105947" y="4789654"/>
            <a:ext cx="2572262" cy="1652997"/>
            <a:chOff x="8804381" y="4827756"/>
            <a:chExt cx="2572262" cy="1652997"/>
          </a:xfrm>
        </p:grpSpPr>
        <p:sp>
          <p:nvSpPr>
            <p:cNvPr id="54" name="Text Placeholder 11">
              <a:extLst>
                <a:ext uri="{FF2B5EF4-FFF2-40B4-BE49-F238E27FC236}">
                  <a16:creationId xmlns:a16="http://schemas.microsoft.com/office/drawing/2014/main" id="{D9E97D25-BA89-5D52-D27C-DDCABC1B2119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58" name="Text Placeholder 11">
              <a:extLst>
                <a:ext uri="{FF2B5EF4-FFF2-40B4-BE49-F238E27FC236}">
                  <a16:creationId xmlns:a16="http://schemas.microsoft.com/office/drawing/2014/main" id="{30A03966-DA47-C727-CC8F-250D10CEB332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446B88-ABCA-EBCA-C42A-92FC81B0B19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5088409"/>
              <a:ext cx="2199820" cy="49757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ERP (Dynamics 365, make changes to the approved orders and push the updated data online)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7CECCE5-ED1C-28B5-DE13-1EE7DB1547E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94113E2-F702-B885-943A-8D25AA23BBF3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Automates transfer of data to ERP, which reduces manual errors and accelerates order process.</a:t>
              </a:r>
            </a:p>
          </p:txBody>
        </p:sp>
      </p:grpSp>
      <p:sp>
        <p:nvSpPr>
          <p:cNvPr id="75" name="Step 1 Title">
            <a:extLst>
              <a:ext uri="{FF2B5EF4-FFF2-40B4-BE49-F238E27FC236}">
                <a16:creationId xmlns:a16="http://schemas.microsoft.com/office/drawing/2014/main" id="{4CD32BB8-F707-9C5D-D0DF-67C847DDD2DA}"/>
              </a:ext>
            </a:extLst>
          </p:cNvPr>
          <p:cNvSpPr txBox="1">
            <a:spLocks/>
          </p:cNvSpPr>
          <p:nvPr/>
        </p:nvSpPr>
        <p:spPr>
          <a:xfrm>
            <a:off x="3129621" y="3949085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5. Push data to ERP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EEBCDB8-B2C0-7937-EFBE-6532FD39C7CD}"/>
              </a:ext>
            </a:extLst>
          </p:cNvPr>
          <p:cNvSpPr/>
          <p:nvPr/>
        </p:nvSpPr>
        <p:spPr bwMode="auto">
          <a:xfrm>
            <a:off x="310742" y="4725691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Improves Store Revenue</a:t>
            </a:r>
          </a:p>
        </p:txBody>
      </p:sp>
    </p:spTree>
    <p:extLst>
      <p:ext uri="{BB962C8B-B14F-4D97-AF65-F5344CB8AC3E}">
        <p14:creationId xmlns:p14="http://schemas.microsoft.com/office/powerpoint/2010/main" val="23997087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6EF6D-1C0E-6955-0C48-2B504A44F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5A051492-206E-F312-1C0E-9F38BBE10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AC9C69F9-AF8F-2F22-F1A7-12E813DF018E}"/>
              </a:ext>
            </a:extLst>
          </p:cNvPr>
          <p:cNvSpPr txBox="1"/>
          <p:nvPr/>
        </p:nvSpPr>
        <p:spPr>
          <a:xfrm>
            <a:off x="695994" y="185493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0078D4"/>
                </a:solidFill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RETAIL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INDUSTRY</a:t>
            </a: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82EBD5C8-1EC9-0D8A-2E3E-47E73F5401D8}"/>
              </a:ext>
            </a:extLst>
          </p:cNvPr>
          <p:cNvSpPr/>
          <p:nvPr/>
        </p:nvSpPr>
        <p:spPr>
          <a:xfrm>
            <a:off x="707400" y="481436"/>
            <a:ext cx="7120239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Inventory Replenishment Planning Agent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F2879-6FCF-6820-C243-5C910FF9021B}"/>
              </a:ext>
            </a:extLst>
          </p:cNvPr>
          <p:cNvSpPr txBox="1"/>
          <p:nvPr/>
        </p:nvSpPr>
        <p:spPr>
          <a:xfrm>
            <a:off x="707400" y="891919"/>
            <a:ext cx="109606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Optimizes stock ordering based on demand, sales velocity, and forecasts</a:t>
            </a:r>
          </a:p>
        </p:txBody>
      </p:sp>
      <p:sp>
        <p:nvSpPr>
          <p:cNvPr id="16" name="Rounded Rectangle 19">
            <a:extLst>
              <a:ext uri="{FF2B5EF4-FFF2-40B4-BE49-F238E27FC236}">
                <a16:creationId xmlns:a16="http://schemas.microsoft.com/office/drawing/2014/main" id="{50263715-A8F5-C80B-01FF-41B96F2B5A8A}"/>
              </a:ext>
            </a:extLst>
          </p:cNvPr>
          <p:cNvSpPr/>
          <p:nvPr/>
        </p:nvSpPr>
        <p:spPr>
          <a:xfrm>
            <a:off x="729706" y="4550870"/>
            <a:ext cx="3705033" cy="684501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32A79E6A-04F1-8A36-98E1-D52E04DF6CFE}"/>
              </a:ext>
            </a:extLst>
          </p:cNvPr>
          <p:cNvSpPr/>
          <p:nvPr/>
        </p:nvSpPr>
        <p:spPr>
          <a:xfrm>
            <a:off x="708017" y="1504231"/>
            <a:ext cx="3693840" cy="2936387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Considerations to Address</a:t>
            </a:r>
            <a:endParaRPr lang="en-US" sz="1050">
              <a:solidFill>
                <a:prstClr val="black"/>
              </a:solidFill>
              <a:latin typeface="Segoe Sans Display" pitchFamily="2" charset="0"/>
              <a:cs typeface="Segoe Sans Display" pitchFamily="2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</a:rPr>
              <a:t>Seamless ERP integration (e.g., Dynamics 365) to access/update real-time inventory, orders, and logistics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</a:rPr>
              <a:t>AI builder driven analysis using historical sales data to forecast requirement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</a:rPr>
              <a:t>Integration with communication platforms (Outlook/Teams) for drafting replenishment orders and trigger real time alerts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</a:rPr>
              <a:t>Automated order generation to push to ERP system to minimize manual effort and boost accuracy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PII includes customer data (name, contact information, customer service requests etc.)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11B5E5-E5F3-CCFC-051A-849EBD7AB42E}"/>
              </a:ext>
            </a:extLst>
          </p:cNvPr>
          <p:cNvSpPr txBox="1"/>
          <p:nvPr/>
        </p:nvSpPr>
        <p:spPr>
          <a:xfrm>
            <a:off x="770644" y="4658598"/>
            <a:ext cx="1287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Agent-to-Agent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Workflow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BE2EE8-BDDE-78FB-A93F-51746AE0C921}"/>
              </a:ext>
            </a:extLst>
          </p:cNvPr>
          <p:cNvSpPr txBox="1"/>
          <p:nvPr/>
        </p:nvSpPr>
        <p:spPr>
          <a:xfrm>
            <a:off x="2084605" y="4686980"/>
            <a:ext cx="2298101" cy="36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Price, Promotion &amp; Markdown Optimization Agent</a:t>
            </a:r>
          </a:p>
        </p:txBody>
      </p: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5C3228AD-A26B-C902-9311-2F5B18224971}"/>
              </a:ext>
            </a:extLst>
          </p:cNvPr>
          <p:cNvSpPr/>
          <p:nvPr/>
        </p:nvSpPr>
        <p:spPr>
          <a:xfrm>
            <a:off x="687014" y="5345623"/>
            <a:ext cx="3705033" cy="1240915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*Reference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be hosted on Teams channel with Microsoft authentication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Inventory managers will be M365 license to access the agent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PDF, PPTX and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DOCx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 are the supported knowledge in SharePoint.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Dataverse knowledge can be max two with max 15 tables each.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ERP data sources would expose APIs or have connectors to  fetch inventory data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‘Price Promotion &amp; Markdown Optimization Agent’ should be ready and discoverable to be associated with this agent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79D3AD-9B92-9578-A446-FB7927617BB0}"/>
              </a:ext>
            </a:extLst>
          </p:cNvPr>
          <p:cNvSpPr/>
          <p:nvPr/>
        </p:nvSpPr>
        <p:spPr bwMode="auto">
          <a:xfrm>
            <a:off x="5893888" y="1971287"/>
            <a:ext cx="5042581" cy="887680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7236D6-C6B3-40AC-1C30-F3CC5C99AD6A}"/>
              </a:ext>
            </a:extLst>
          </p:cNvPr>
          <p:cNvSpPr/>
          <p:nvPr/>
        </p:nvSpPr>
        <p:spPr bwMode="auto">
          <a:xfrm>
            <a:off x="5893888" y="4305123"/>
            <a:ext cx="5042581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1CD0547-FA46-0BBA-C1A6-85D3440C5E79}"/>
              </a:ext>
            </a:extLst>
          </p:cNvPr>
          <p:cNvSpPr/>
          <p:nvPr/>
        </p:nvSpPr>
        <p:spPr bwMode="auto">
          <a:xfrm>
            <a:off x="6300112" y="2946186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89E2742C-4CFB-5D88-076B-475E3E5C2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4366" y="3060486"/>
            <a:ext cx="303542" cy="30354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4651A9E-EA99-0FE1-050A-813A7670A673}"/>
              </a:ext>
            </a:extLst>
          </p:cNvPr>
          <p:cNvSpPr txBox="1"/>
          <p:nvPr/>
        </p:nvSpPr>
        <p:spPr>
          <a:xfrm>
            <a:off x="9757929" y="1997961"/>
            <a:ext cx="7998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F5A3C6-15A6-A6FE-1813-C0770138B8A8}"/>
              </a:ext>
            </a:extLst>
          </p:cNvPr>
          <p:cNvSpPr txBox="1"/>
          <p:nvPr/>
        </p:nvSpPr>
        <p:spPr>
          <a:xfrm>
            <a:off x="9491734" y="4754566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4CED4613-CCA2-8116-510B-C73FEE9A9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77236" y="4557469"/>
            <a:ext cx="252900" cy="227480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F284528-54B1-A3A3-B34D-0CEF3894A697}"/>
              </a:ext>
            </a:extLst>
          </p:cNvPr>
          <p:cNvCxnSpPr>
            <a:cxnSpLocks/>
            <a:endCxn id="85" idx="3"/>
          </p:cNvCxnSpPr>
          <p:nvPr/>
        </p:nvCxnSpPr>
        <p:spPr>
          <a:xfrm flipH="1">
            <a:off x="6230136" y="4671209"/>
            <a:ext cx="118279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20C331FB-1A58-F198-CD5F-4D02F5279DB2}"/>
              </a:ext>
            </a:extLst>
          </p:cNvPr>
          <p:cNvSpPr txBox="1"/>
          <p:nvPr/>
        </p:nvSpPr>
        <p:spPr>
          <a:xfrm>
            <a:off x="6348670" y="3421463"/>
            <a:ext cx="57493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D845BB1-1CBD-0EBA-9FF1-C918D4181FF0}"/>
              </a:ext>
            </a:extLst>
          </p:cNvPr>
          <p:cNvSpPr/>
          <p:nvPr/>
        </p:nvSpPr>
        <p:spPr bwMode="auto">
          <a:xfrm>
            <a:off x="5893888" y="2844118"/>
            <a:ext cx="5042581" cy="1461005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B04FA27-A2BD-8A9E-4860-C3A0768CDE26}"/>
              </a:ext>
            </a:extLst>
          </p:cNvPr>
          <p:cNvSpPr/>
          <p:nvPr/>
        </p:nvSpPr>
        <p:spPr bwMode="auto">
          <a:xfrm>
            <a:off x="6075312" y="3062480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E4D1C803-902E-DC9A-FC46-ECFE18E2CC0D}"/>
              </a:ext>
            </a:extLst>
          </p:cNvPr>
          <p:cNvSpPr/>
          <p:nvPr/>
        </p:nvSpPr>
        <p:spPr bwMode="auto">
          <a:xfrm>
            <a:off x="9947199" y="3165802"/>
            <a:ext cx="884993" cy="427661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1EB903A-C592-1B95-45E6-00C3CA147B49}"/>
              </a:ext>
            </a:extLst>
          </p:cNvPr>
          <p:cNvSpPr txBox="1"/>
          <p:nvPr/>
        </p:nvSpPr>
        <p:spPr>
          <a:xfrm>
            <a:off x="6714993" y="3077652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7502F1F-E307-EA03-C994-B45D33C87F81}"/>
              </a:ext>
            </a:extLst>
          </p:cNvPr>
          <p:cNvSpPr txBox="1"/>
          <p:nvPr/>
        </p:nvSpPr>
        <p:spPr>
          <a:xfrm>
            <a:off x="10085877" y="3174774"/>
            <a:ext cx="6076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pic>
        <p:nvPicPr>
          <p:cNvPr id="103" name="Graphic 102">
            <a:extLst>
              <a:ext uri="{FF2B5EF4-FFF2-40B4-BE49-F238E27FC236}">
                <a16:creationId xmlns:a16="http://schemas.microsoft.com/office/drawing/2014/main" id="{2F6D7150-A3D6-EBFA-F361-D5BDB8016B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36386" y="3158707"/>
            <a:ext cx="227480" cy="227480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1C4A69A7-9AD6-A875-E8A7-1833FB43AEB5}"/>
              </a:ext>
            </a:extLst>
          </p:cNvPr>
          <p:cNvSpPr/>
          <p:nvPr/>
        </p:nvSpPr>
        <p:spPr bwMode="auto">
          <a:xfrm>
            <a:off x="11225832" y="1992718"/>
            <a:ext cx="877931" cy="8514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6ABEEB-B137-1C9F-2447-BA4FA009AB0E}"/>
              </a:ext>
            </a:extLst>
          </p:cNvPr>
          <p:cNvSpPr txBox="1"/>
          <p:nvPr/>
        </p:nvSpPr>
        <p:spPr>
          <a:xfrm>
            <a:off x="11226969" y="1832173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2837E70-2C30-0BEC-8145-7AF1E1FBD52D}"/>
              </a:ext>
            </a:extLst>
          </p:cNvPr>
          <p:cNvSpPr txBox="1"/>
          <p:nvPr/>
        </p:nvSpPr>
        <p:spPr>
          <a:xfrm>
            <a:off x="11209736" y="2461038"/>
            <a:ext cx="9101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Inventory Managers</a:t>
            </a:r>
          </a:p>
        </p:txBody>
      </p:sp>
      <p:pic>
        <p:nvPicPr>
          <p:cNvPr id="109" name="Graphic 108" descr="Users outline">
            <a:extLst>
              <a:ext uri="{FF2B5EF4-FFF2-40B4-BE49-F238E27FC236}">
                <a16:creationId xmlns:a16="http://schemas.microsoft.com/office/drawing/2014/main" id="{BD151F6F-4056-BC98-2775-63A14C9FDE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98827" y="2074905"/>
            <a:ext cx="331940" cy="331940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53C35277-C9FA-C70A-A3EC-F4595D3DC8BB}"/>
              </a:ext>
            </a:extLst>
          </p:cNvPr>
          <p:cNvSpPr txBox="1"/>
          <p:nvPr/>
        </p:nvSpPr>
        <p:spPr>
          <a:xfrm>
            <a:off x="5942233" y="1999612"/>
            <a:ext cx="230514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1D5ACF5-F594-5316-AD28-61406D3A00C5}"/>
              </a:ext>
            </a:extLst>
          </p:cNvPr>
          <p:cNvSpPr/>
          <p:nvPr/>
        </p:nvSpPr>
        <p:spPr bwMode="auto">
          <a:xfrm>
            <a:off x="4589585" y="1977365"/>
            <a:ext cx="1013504" cy="86675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A7105E2-1817-7A39-52EA-F527F061DD13}"/>
              </a:ext>
            </a:extLst>
          </p:cNvPr>
          <p:cNvSpPr txBox="1"/>
          <p:nvPr/>
        </p:nvSpPr>
        <p:spPr>
          <a:xfrm>
            <a:off x="4693478" y="2318408"/>
            <a:ext cx="80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ERP System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A383E5B-1384-59A9-67E4-29F79116B0FE}"/>
              </a:ext>
            </a:extLst>
          </p:cNvPr>
          <p:cNvSpPr txBox="1"/>
          <p:nvPr/>
        </p:nvSpPr>
        <p:spPr>
          <a:xfrm>
            <a:off x="6350109" y="4445369"/>
            <a:ext cx="8153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8. Agent logs are displayed on Copilot Studio Kit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17D71D3-CC5C-EFE1-8C30-F610624DD57E}"/>
              </a:ext>
            </a:extLst>
          </p:cNvPr>
          <p:cNvSpPr txBox="1"/>
          <p:nvPr/>
        </p:nvSpPr>
        <p:spPr>
          <a:xfrm>
            <a:off x="4534502" y="3696307"/>
            <a:ext cx="135737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1a. Inventory details, product demands are fetched periodically</a:t>
            </a:r>
          </a:p>
        </p:txBody>
      </p:sp>
      <p:pic>
        <p:nvPicPr>
          <p:cNvPr id="118" name="Graphic 117">
            <a:extLst>
              <a:ext uri="{FF2B5EF4-FFF2-40B4-BE49-F238E27FC236}">
                <a16:creationId xmlns:a16="http://schemas.microsoft.com/office/drawing/2014/main" id="{07788EAC-A22B-9913-F89B-44A31D68E3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46218" y="2139509"/>
            <a:ext cx="534781" cy="534781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B97CCDD9-3B20-24CE-3B57-72A2DAADCE87}"/>
              </a:ext>
            </a:extLst>
          </p:cNvPr>
          <p:cNvSpPr/>
          <p:nvPr/>
        </p:nvSpPr>
        <p:spPr bwMode="auto">
          <a:xfrm>
            <a:off x="7415541" y="4390968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F03DAFBB-0D97-78C5-7D6B-EE54C2725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6510" y="4436514"/>
            <a:ext cx="390341" cy="390341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1F31B577-BAB0-0470-E7B3-1570C02794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18717" y="4436514"/>
            <a:ext cx="390341" cy="390341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FF832A76-E3D3-E357-E466-84DCC0A5C42C}"/>
              </a:ext>
            </a:extLst>
          </p:cNvPr>
          <p:cNvSpPr txBox="1"/>
          <p:nvPr/>
        </p:nvSpPr>
        <p:spPr>
          <a:xfrm>
            <a:off x="8514489" y="4814509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pic>
        <p:nvPicPr>
          <p:cNvPr id="124" name="Graphic 123">
            <a:extLst>
              <a:ext uri="{FF2B5EF4-FFF2-40B4-BE49-F238E27FC236}">
                <a16:creationId xmlns:a16="http://schemas.microsoft.com/office/drawing/2014/main" id="{B8A50B2C-F3E3-7DFD-16C8-C7CAA77E93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75955" y="3317326"/>
            <a:ext cx="227480" cy="227480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5628374B-E55E-E5B8-818B-C484AE4F518A}"/>
              </a:ext>
            </a:extLst>
          </p:cNvPr>
          <p:cNvSpPr/>
          <p:nvPr/>
        </p:nvSpPr>
        <p:spPr bwMode="auto">
          <a:xfrm>
            <a:off x="4560584" y="4180977"/>
            <a:ext cx="1077121" cy="246214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id="{7238F568-4487-394B-BBE7-8E4C1A917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17447" y="5138522"/>
            <a:ext cx="227480" cy="227480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AE28B255-F670-AE70-974D-11C5D6B74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7447" y="4545826"/>
            <a:ext cx="227480" cy="227480"/>
          </a:xfrm>
          <a:prstGeom prst="rect">
            <a:avLst/>
          </a:prstGeom>
        </p:spPr>
      </p:pic>
      <p:pic>
        <p:nvPicPr>
          <p:cNvPr id="137" name="Graphic 136">
            <a:extLst>
              <a:ext uri="{FF2B5EF4-FFF2-40B4-BE49-F238E27FC236}">
                <a16:creationId xmlns:a16="http://schemas.microsoft.com/office/drawing/2014/main" id="{C9C2D50E-D2A0-BBC9-0EBC-3BEF4F2F03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17447" y="4249477"/>
            <a:ext cx="227481" cy="227481"/>
          </a:xfrm>
          <a:prstGeom prst="rect">
            <a:avLst/>
          </a:prstGeom>
        </p:spPr>
      </p:pic>
      <p:pic>
        <p:nvPicPr>
          <p:cNvPr id="149" name="Graphic 148">
            <a:extLst>
              <a:ext uri="{FF2B5EF4-FFF2-40B4-BE49-F238E27FC236}">
                <a16:creationId xmlns:a16="http://schemas.microsoft.com/office/drawing/2014/main" id="{60F5F0FC-3038-959C-DF87-8B191B0A49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04737" y="5756638"/>
            <a:ext cx="252900" cy="227480"/>
          </a:xfrm>
          <a:prstGeom prst="rect">
            <a:avLst/>
          </a:prstGeom>
        </p:spPr>
      </p:pic>
      <p:pic>
        <p:nvPicPr>
          <p:cNvPr id="150" name="Graphic 149">
            <a:extLst>
              <a:ext uri="{FF2B5EF4-FFF2-40B4-BE49-F238E27FC236}">
                <a16:creationId xmlns:a16="http://schemas.microsoft.com/office/drawing/2014/main" id="{A7EBD5B1-6C88-FAFC-0197-469A361F92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7447" y="6052985"/>
            <a:ext cx="227480" cy="227480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5CA95327-5B5F-6577-9C7F-AC61AAF43768}"/>
              </a:ext>
            </a:extLst>
          </p:cNvPr>
          <p:cNvSpPr txBox="1"/>
          <p:nvPr/>
        </p:nvSpPr>
        <p:spPr>
          <a:xfrm>
            <a:off x="4949316" y="4324745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0F1C4D4-2589-0E06-6880-0D5508ABD02C}"/>
              </a:ext>
            </a:extLst>
          </p:cNvPr>
          <p:cNvSpPr txBox="1"/>
          <p:nvPr/>
        </p:nvSpPr>
        <p:spPr>
          <a:xfrm>
            <a:off x="5118275" y="4621094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AB39574-2509-B2A3-4593-4BA8C4F90A08}"/>
              </a:ext>
            </a:extLst>
          </p:cNvPr>
          <p:cNvSpPr txBox="1"/>
          <p:nvPr/>
        </p:nvSpPr>
        <p:spPr>
          <a:xfrm>
            <a:off x="4960203" y="5213266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0F9D02E-AB44-DED5-B76C-560304D754E1}"/>
              </a:ext>
            </a:extLst>
          </p:cNvPr>
          <p:cNvSpPr txBox="1"/>
          <p:nvPr/>
        </p:nvSpPr>
        <p:spPr>
          <a:xfrm>
            <a:off x="4895947" y="5831382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A41B976-42FF-D085-B8F9-881CA02FD607}"/>
              </a:ext>
            </a:extLst>
          </p:cNvPr>
          <p:cNvSpPr txBox="1"/>
          <p:nvPr/>
        </p:nvSpPr>
        <p:spPr>
          <a:xfrm>
            <a:off x="5012372" y="6127729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EFBB1E8-4CD8-08F4-B9BD-314D0A471CFE}"/>
              </a:ext>
            </a:extLst>
          </p:cNvPr>
          <p:cNvSpPr txBox="1"/>
          <p:nvPr/>
        </p:nvSpPr>
        <p:spPr>
          <a:xfrm>
            <a:off x="4733286" y="4027655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36196E72-C2FE-9E11-4245-8C7BDA9547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04737" y="5434870"/>
            <a:ext cx="252900" cy="252900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9F445783-F2C6-3B3B-7359-CF16E3367F2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617447" y="4842174"/>
            <a:ext cx="227480" cy="227480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F9C6F474-E470-17D0-8BF1-A4C7F9FCE5F2}"/>
              </a:ext>
            </a:extLst>
          </p:cNvPr>
          <p:cNvSpPr txBox="1"/>
          <p:nvPr/>
        </p:nvSpPr>
        <p:spPr>
          <a:xfrm>
            <a:off x="5106205" y="4917442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SharePoint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0060D20-E445-D457-B7CB-BC6001425323}"/>
              </a:ext>
            </a:extLst>
          </p:cNvPr>
          <p:cNvSpPr txBox="1"/>
          <p:nvPr/>
        </p:nvSpPr>
        <p:spPr>
          <a:xfrm>
            <a:off x="5084010" y="5522848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App Insights</a:t>
            </a:r>
          </a:p>
        </p:txBody>
      </p:sp>
      <p:pic>
        <p:nvPicPr>
          <p:cNvPr id="164" name="Graphic 163">
            <a:extLst>
              <a:ext uri="{FF2B5EF4-FFF2-40B4-BE49-F238E27FC236}">
                <a16:creationId xmlns:a16="http://schemas.microsoft.com/office/drawing/2014/main" id="{F4B654A0-35AA-D450-EA22-58014B75C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17447" y="6349332"/>
            <a:ext cx="227480" cy="227480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949E3AD5-EE4E-BB8F-E09E-A3E9C6BE030D}"/>
              </a:ext>
            </a:extLst>
          </p:cNvPr>
          <p:cNvSpPr txBox="1"/>
          <p:nvPr/>
        </p:nvSpPr>
        <p:spPr>
          <a:xfrm>
            <a:off x="5012372" y="6424076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MS Teams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1E45608A-C30F-15FF-B19C-07D88F28409A}"/>
              </a:ext>
            </a:extLst>
          </p:cNvPr>
          <p:cNvSpPr/>
          <p:nvPr/>
        </p:nvSpPr>
        <p:spPr bwMode="auto">
          <a:xfrm>
            <a:off x="8011255" y="3052284"/>
            <a:ext cx="1612232" cy="909487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69956AD-2888-704C-932A-042B75781F97}"/>
              </a:ext>
            </a:extLst>
          </p:cNvPr>
          <p:cNvSpPr txBox="1"/>
          <p:nvPr/>
        </p:nvSpPr>
        <p:spPr>
          <a:xfrm>
            <a:off x="8407422" y="3079207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pic>
        <p:nvPicPr>
          <p:cNvPr id="168" name="Graphic 167">
            <a:extLst>
              <a:ext uri="{FF2B5EF4-FFF2-40B4-BE49-F238E27FC236}">
                <a16:creationId xmlns:a16="http://schemas.microsoft.com/office/drawing/2014/main" id="{21C277B1-93EA-8CE9-EB97-015320A95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7437" y="3190547"/>
            <a:ext cx="390593" cy="390593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F1C1644A-722A-5A9F-BA06-85D6D18477A4}"/>
              </a:ext>
            </a:extLst>
          </p:cNvPr>
          <p:cNvSpPr txBox="1"/>
          <p:nvPr/>
        </p:nvSpPr>
        <p:spPr>
          <a:xfrm>
            <a:off x="8119049" y="3579203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28E02AA-11A7-DC01-96E4-8264F18E9008}"/>
              </a:ext>
            </a:extLst>
          </p:cNvPr>
          <p:cNvSpPr txBox="1"/>
          <p:nvPr/>
        </p:nvSpPr>
        <p:spPr>
          <a:xfrm>
            <a:off x="8838186" y="3579203"/>
            <a:ext cx="7796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Documents (versioned)</a:t>
            </a:r>
          </a:p>
        </p:txBody>
      </p:sp>
      <p:pic>
        <p:nvPicPr>
          <p:cNvPr id="171" name="Graphic 170">
            <a:extLst>
              <a:ext uri="{FF2B5EF4-FFF2-40B4-BE49-F238E27FC236}">
                <a16:creationId xmlns:a16="http://schemas.microsoft.com/office/drawing/2014/main" id="{9EC96CF8-C1D2-CC0E-F0D5-2AB1FA53993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032721" y="3190547"/>
            <a:ext cx="390593" cy="390593"/>
          </a:xfrm>
          <a:prstGeom prst="rect">
            <a:avLst/>
          </a:prstGeom>
        </p:spPr>
      </p:pic>
      <p:pic>
        <p:nvPicPr>
          <p:cNvPr id="172" name="Picture 171" descr="A blue rectangle with white text">
            <a:extLst>
              <a:ext uri="{FF2B5EF4-FFF2-40B4-BE49-F238E27FC236}">
                <a16:creationId xmlns:a16="http://schemas.microsoft.com/office/drawing/2014/main" id="{3C6E28F9-5096-3201-3FEE-34F2C179447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60" y="3454594"/>
            <a:ext cx="132256" cy="92272"/>
          </a:xfrm>
          <a:prstGeom prst="rect">
            <a:avLst/>
          </a:prstGeom>
        </p:spPr>
      </p:pic>
      <p:pic>
        <p:nvPicPr>
          <p:cNvPr id="173" name="Graphic 172">
            <a:extLst>
              <a:ext uri="{FF2B5EF4-FFF2-40B4-BE49-F238E27FC236}">
                <a16:creationId xmlns:a16="http://schemas.microsoft.com/office/drawing/2014/main" id="{EDF7A67A-83DA-1019-3F5E-A8A0DB9751B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370310" y="3547837"/>
            <a:ext cx="227480" cy="227480"/>
          </a:xfrm>
          <a:prstGeom prst="rect">
            <a:avLst/>
          </a:prstGeom>
        </p:spPr>
      </p:pic>
      <p:cxnSp>
        <p:nvCxnSpPr>
          <p:cNvPr id="174" name="Connector: Elbow 173">
            <a:extLst>
              <a:ext uri="{FF2B5EF4-FFF2-40B4-BE49-F238E27FC236}">
                <a16:creationId xmlns:a16="http://schemas.microsoft.com/office/drawing/2014/main" id="{B2053697-8EF3-AAC2-B4C9-98946317BEB8}"/>
              </a:ext>
            </a:extLst>
          </p:cNvPr>
          <p:cNvCxnSpPr>
            <a:cxnSpLocks/>
            <a:stCxn id="112" idx="2"/>
          </p:cNvCxnSpPr>
          <p:nvPr/>
        </p:nvCxnSpPr>
        <p:spPr>
          <a:xfrm rot="16200000" flipH="1">
            <a:off x="5247485" y="2692970"/>
            <a:ext cx="814176" cy="1116472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0081BF44-80DD-06E0-BE92-60331B0B3C3A}"/>
              </a:ext>
            </a:extLst>
          </p:cNvPr>
          <p:cNvSpPr txBox="1"/>
          <p:nvPr/>
        </p:nvSpPr>
        <p:spPr>
          <a:xfrm>
            <a:off x="5380463" y="3387276"/>
            <a:ext cx="4504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1b. Invoice data extraction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A45C13CD-A832-E0B7-B4F8-809B2A68F7F2}"/>
              </a:ext>
            </a:extLst>
          </p:cNvPr>
          <p:cNvCxnSpPr>
            <a:cxnSpLocks/>
            <a:stCxn id="103" idx="3"/>
          </p:cNvCxnSpPr>
          <p:nvPr/>
        </p:nvCxnSpPr>
        <p:spPr>
          <a:xfrm>
            <a:off x="7463866" y="3272447"/>
            <a:ext cx="826043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57AC4129-27D1-3759-2885-DE474CA9A213}"/>
              </a:ext>
            </a:extLst>
          </p:cNvPr>
          <p:cNvSpPr txBox="1"/>
          <p:nvPr/>
        </p:nvSpPr>
        <p:spPr>
          <a:xfrm>
            <a:off x="7494730" y="3056808"/>
            <a:ext cx="73270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2. ERP entries and invoice metadata pushed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3B855FC-2692-2572-B624-89A202B0D41E}"/>
              </a:ext>
            </a:extLst>
          </p:cNvPr>
          <p:cNvSpPr txBox="1"/>
          <p:nvPr/>
        </p:nvSpPr>
        <p:spPr>
          <a:xfrm>
            <a:off x="8208195" y="3766966"/>
            <a:ext cx="121835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3. Safety stock percentage per SKU defined by managers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7BC31574-5EDD-1F8F-9FE9-37EE9841972C}"/>
              </a:ext>
            </a:extLst>
          </p:cNvPr>
          <p:cNvCxnSpPr>
            <a:cxnSpLocks/>
          </p:cNvCxnSpPr>
          <p:nvPr/>
        </p:nvCxnSpPr>
        <p:spPr>
          <a:xfrm flipH="1">
            <a:off x="8680999" y="2240875"/>
            <a:ext cx="2544833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ACA13F7E-73C9-8103-6372-C87F6AF67A2C}"/>
              </a:ext>
            </a:extLst>
          </p:cNvPr>
          <p:cNvSpPr txBox="1"/>
          <p:nvPr/>
        </p:nvSpPr>
        <p:spPr>
          <a:xfrm>
            <a:off x="9339451" y="2151720"/>
            <a:ext cx="121835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4. Asks about replenishment requirement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BD84454F-FF69-1F30-9258-3F1854D5F742}"/>
              </a:ext>
            </a:extLst>
          </p:cNvPr>
          <p:cNvSpPr txBox="1"/>
          <p:nvPr/>
        </p:nvSpPr>
        <p:spPr>
          <a:xfrm>
            <a:off x="9339451" y="2296010"/>
            <a:ext cx="15938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9b. Feedback – updates instruction, safety stock percentage rules and confidence threshold</a:t>
            </a:r>
          </a:p>
        </p:txBody>
      </p:sp>
      <p:cxnSp>
        <p:nvCxnSpPr>
          <p:cNvPr id="183" name="Connector: Elbow 182">
            <a:extLst>
              <a:ext uri="{FF2B5EF4-FFF2-40B4-BE49-F238E27FC236}">
                <a16:creationId xmlns:a16="http://schemas.microsoft.com/office/drawing/2014/main" id="{D21311F0-C20F-7886-A0DE-15D7E9A58A2D}"/>
              </a:ext>
            </a:extLst>
          </p:cNvPr>
          <p:cNvCxnSpPr>
            <a:cxnSpLocks/>
            <a:stCxn id="118" idx="1"/>
            <a:endCxn id="103" idx="0"/>
          </p:cNvCxnSpPr>
          <p:nvPr/>
        </p:nvCxnSpPr>
        <p:spPr>
          <a:xfrm rot="10800000" flipV="1">
            <a:off x="7350126" y="2406899"/>
            <a:ext cx="796092" cy="751807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406D9DCF-6D28-E2D1-FBF5-D72702F0279A}"/>
              </a:ext>
            </a:extLst>
          </p:cNvPr>
          <p:cNvSpPr txBox="1"/>
          <p:nvPr/>
        </p:nvSpPr>
        <p:spPr>
          <a:xfrm>
            <a:off x="7387554" y="2458031"/>
            <a:ext cx="73270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5. Invokes tools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80A535E3-A913-D8D8-EAB1-F5C22FD8DEBE}"/>
              </a:ext>
            </a:extLst>
          </p:cNvPr>
          <p:cNvCxnSpPr>
            <a:cxnSpLocks/>
          </p:cNvCxnSpPr>
          <p:nvPr/>
        </p:nvCxnSpPr>
        <p:spPr>
          <a:xfrm flipH="1">
            <a:off x="7701540" y="3483050"/>
            <a:ext cx="309715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B20D03E9-014D-9ADE-5722-17A6D2CFAC7F}"/>
              </a:ext>
            </a:extLst>
          </p:cNvPr>
          <p:cNvSpPr txBox="1"/>
          <p:nvPr/>
        </p:nvSpPr>
        <p:spPr>
          <a:xfrm>
            <a:off x="7607592" y="3546361"/>
            <a:ext cx="50213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6a. Rules and records are pulled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18B81D88-3C5D-4F49-6195-D98C7EC16397}"/>
              </a:ext>
            </a:extLst>
          </p:cNvPr>
          <p:cNvSpPr txBox="1"/>
          <p:nvPr/>
        </p:nvSpPr>
        <p:spPr>
          <a:xfrm>
            <a:off x="6880715" y="3421463"/>
            <a:ext cx="4314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6b. Derives a forecast score</a:t>
            </a:r>
          </a:p>
        </p:txBody>
      </p:sp>
      <p:cxnSp>
        <p:nvCxnSpPr>
          <p:cNvPr id="189" name="Connector: Elbow 188">
            <a:extLst>
              <a:ext uri="{FF2B5EF4-FFF2-40B4-BE49-F238E27FC236}">
                <a16:creationId xmlns:a16="http://schemas.microsoft.com/office/drawing/2014/main" id="{FF046389-2A86-771F-AACB-92AEBA1A797A}"/>
              </a:ext>
            </a:extLst>
          </p:cNvPr>
          <p:cNvCxnSpPr>
            <a:cxnSpLocks/>
            <a:stCxn id="103" idx="0"/>
            <a:endCxn id="112" idx="0"/>
          </p:cNvCxnSpPr>
          <p:nvPr/>
        </p:nvCxnSpPr>
        <p:spPr>
          <a:xfrm rot="16200000" flipV="1">
            <a:off x="5632561" y="1441141"/>
            <a:ext cx="1181342" cy="2253789"/>
          </a:xfrm>
          <a:prstGeom prst="bentConnector3">
            <a:avLst>
              <a:gd name="adj1" fmla="val 119351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84295DDB-ADD3-CAC9-2A14-A534729C4F04}"/>
              </a:ext>
            </a:extLst>
          </p:cNvPr>
          <p:cNvSpPr txBox="1"/>
          <p:nvPr/>
        </p:nvSpPr>
        <p:spPr>
          <a:xfrm>
            <a:off x="5509771" y="1758023"/>
            <a:ext cx="11310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7a. Confidence score &gt;0.8, places order</a:t>
            </a:r>
          </a:p>
        </p:txBody>
      </p:sp>
      <p:cxnSp>
        <p:nvCxnSpPr>
          <p:cNvPr id="191" name="Connector: Elbow 190">
            <a:extLst>
              <a:ext uri="{FF2B5EF4-FFF2-40B4-BE49-F238E27FC236}">
                <a16:creationId xmlns:a16="http://schemas.microsoft.com/office/drawing/2014/main" id="{043BCF96-71A7-80BA-121D-0E28770C38FC}"/>
              </a:ext>
            </a:extLst>
          </p:cNvPr>
          <p:cNvCxnSpPr>
            <a:cxnSpLocks/>
            <a:endCxn id="124" idx="2"/>
          </p:cNvCxnSpPr>
          <p:nvPr/>
        </p:nvCxnSpPr>
        <p:spPr>
          <a:xfrm>
            <a:off x="7310660" y="3395159"/>
            <a:ext cx="3079035" cy="149647"/>
          </a:xfrm>
          <a:prstGeom prst="bentConnector4">
            <a:avLst>
              <a:gd name="adj1" fmla="val 26743"/>
              <a:gd name="adj2" fmla="val 430386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3A23691E-4D79-0AA0-B3E5-140A33C37373}"/>
              </a:ext>
            </a:extLst>
          </p:cNvPr>
          <p:cNvSpPr txBox="1"/>
          <p:nvPr/>
        </p:nvSpPr>
        <p:spPr>
          <a:xfrm>
            <a:off x="8680999" y="4045712"/>
            <a:ext cx="15735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7b. Confidence score &lt;0.8, notifications on Teams Channel</a:t>
            </a:r>
          </a:p>
        </p:txBody>
      </p: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5612581B-3D6D-6D59-43F2-7489BBF9BFDB}"/>
              </a:ext>
            </a:extLst>
          </p:cNvPr>
          <p:cNvCxnSpPr>
            <a:cxnSpLocks/>
            <a:stCxn id="96" idx="3"/>
            <a:endCxn id="108" idx="1"/>
          </p:cNvCxnSpPr>
          <p:nvPr/>
        </p:nvCxnSpPr>
        <p:spPr>
          <a:xfrm flipV="1">
            <a:off x="10832192" y="2584149"/>
            <a:ext cx="377544" cy="795484"/>
          </a:xfrm>
          <a:prstGeom prst="bentConnector3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AC135A6A-E779-BB04-3D56-8A922273BBB6}"/>
              </a:ext>
            </a:extLst>
          </p:cNvPr>
          <p:cNvSpPr txBox="1"/>
          <p:nvPr/>
        </p:nvSpPr>
        <p:spPr>
          <a:xfrm>
            <a:off x="10236163" y="2891463"/>
            <a:ext cx="70441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7c. Reviews request</a:t>
            </a:r>
          </a:p>
        </p:txBody>
      </p:sp>
      <p:cxnSp>
        <p:nvCxnSpPr>
          <p:cNvPr id="195" name="Connector: Elbow 194">
            <a:extLst>
              <a:ext uri="{FF2B5EF4-FFF2-40B4-BE49-F238E27FC236}">
                <a16:creationId xmlns:a16="http://schemas.microsoft.com/office/drawing/2014/main" id="{93BFCB7F-C982-B2D2-A5EB-1FA98D9522DE}"/>
              </a:ext>
            </a:extLst>
          </p:cNvPr>
          <p:cNvCxnSpPr>
            <a:cxnSpLocks/>
            <a:stCxn id="85" idx="2"/>
            <a:endCxn id="104" idx="2"/>
          </p:cNvCxnSpPr>
          <p:nvPr/>
        </p:nvCxnSpPr>
        <p:spPr>
          <a:xfrm rot="5400000" flipH="1" flipV="1">
            <a:off x="7913826" y="1033978"/>
            <a:ext cx="1940831" cy="5561112"/>
          </a:xfrm>
          <a:prstGeom prst="bentConnector3">
            <a:avLst>
              <a:gd name="adj1" fmla="val -20132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A1EDDAE6-0F2D-085D-FF3B-390BCCB44434}"/>
              </a:ext>
            </a:extLst>
          </p:cNvPr>
          <p:cNvSpPr txBox="1"/>
          <p:nvPr/>
        </p:nvSpPr>
        <p:spPr>
          <a:xfrm>
            <a:off x="8384320" y="5069654"/>
            <a:ext cx="129680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9a. Logs are reviewed by admins and managers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1D1E7285-1956-3130-07DE-7FB3AA24D92F}"/>
              </a:ext>
            </a:extLst>
          </p:cNvPr>
          <p:cNvCxnSpPr>
            <a:cxnSpLocks/>
          </p:cNvCxnSpPr>
          <p:nvPr/>
        </p:nvCxnSpPr>
        <p:spPr>
          <a:xfrm>
            <a:off x="9373150" y="2652656"/>
            <a:ext cx="116598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D4D8EC9-5482-4ACA-C0B4-9CE4E2729E07}"/>
              </a:ext>
            </a:extLst>
          </p:cNvPr>
          <p:cNvSpPr txBox="1"/>
          <p:nvPr/>
        </p:nvSpPr>
        <p:spPr>
          <a:xfrm>
            <a:off x="9525260" y="2549956"/>
            <a:ext cx="86679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Forecast confidence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0663AFC-32EB-E4DE-F820-4CFAD43CF39D}"/>
              </a:ext>
            </a:extLst>
          </p:cNvPr>
          <p:cNvSpPr txBox="1"/>
          <p:nvPr/>
        </p:nvSpPr>
        <p:spPr>
          <a:xfrm>
            <a:off x="10370623" y="2515996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High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A666FBFC-CBAA-7E89-2950-54D744672EF0}"/>
              </a:ext>
            </a:extLst>
          </p:cNvPr>
          <p:cNvSpPr txBox="1"/>
          <p:nvPr/>
        </p:nvSpPr>
        <p:spPr>
          <a:xfrm>
            <a:off x="9308056" y="2515996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Low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665386FC-1958-A5A9-8E70-96C7D5E5FC2B}"/>
              </a:ext>
            </a:extLst>
          </p:cNvPr>
          <p:cNvSpPr txBox="1"/>
          <p:nvPr/>
        </p:nvSpPr>
        <p:spPr>
          <a:xfrm>
            <a:off x="9424564" y="2714325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0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5F2D5FF1-DFC7-EA1B-7C23-A427A2E6E22E}"/>
              </a:ext>
            </a:extLst>
          </p:cNvPr>
          <p:cNvSpPr txBox="1"/>
          <p:nvPr/>
        </p:nvSpPr>
        <p:spPr>
          <a:xfrm>
            <a:off x="10454596" y="2714325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34E80288-A67B-EA81-37C1-9116EFB4C48F}"/>
              </a:ext>
            </a:extLst>
          </p:cNvPr>
          <p:cNvCxnSpPr>
            <a:cxnSpLocks/>
          </p:cNvCxnSpPr>
          <p:nvPr/>
        </p:nvCxnSpPr>
        <p:spPr>
          <a:xfrm flipV="1">
            <a:off x="6334972" y="3372739"/>
            <a:ext cx="0" cy="154977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ABD0BC64-0597-F69D-5E55-8D83AE6B0C38}"/>
              </a:ext>
            </a:extLst>
          </p:cNvPr>
          <p:cNvCxnSpPr>
            <a:cxnSpLocks/>
            <a:endCxn id="103" idx="1"/>
          </p:cNvCxnSpPr>
          <p:nvPr/>
        </p:nvCxnSpPr>
        <p:spPr>
          <a:xfrm>
            <a:off x="6458198" y="3264753"/>
            <a:ext cx="778188" cy="7694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or: Elbow 204">
            <a:extLst>
              <a:ext uri="{FF2B5EF4-FFF2-40B4-BE49-F238E27FC236}">
                <a16:creationId xmlns:a16="http://schemas.microsoft.com/office/drawing/2014/main" id="{46CB71D8-5F5A-05EE-F97C-D71081BC4B23}"/>
              </a:ext>
            </a:extLst>
          </p:cNvPr>
          <p:cNvCxnSpPr>
            <a:stCxn id="103" idx="1"/>
          </p:cNvCxnSpPr>
          <p:nvPr/>
        </p:nvCxnSpPr>
        <p:spPr>
          <a:xfrm rot="10800000" flipV="1">
            <a:off x="6438264" y="3272447"/>
            <a:ext cx="798123" cy="383700"/>
          </a:xfrm>
          <a:prstGeom prst="bent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or: Elbow 205">
            <a:extLst>
              <a:ext uri="{FF2B5EF4-FFF2-40B4-BE49-F238E27FC236}">
                <a16:creationId xmlns:a16="http://schemas.microsoft.com/office/drawing/2014/main" id="{702244DF-577E-4F3D-1B63-007B6171DD1C}"/>
              </a:ext>
            </a:extLst>
          </p:cNvPr>
          <p:cNvCxnSpPr>
            <a:cxnSpLocks/>
            <a:endCxn id="103" idx="2"/>
          </p:cNvCxnSpPr>
          <p:nvPr/>
        </p:nvCxnSpPr>
        <p:spPr>
          <a:xfrm rot="16200000" flipV="1">
            <a:off x="7204158" y="3532155"/>
            <a:ext cx="313892" cy="21956"/>
          </a:xfrm>
          <a:prstGeom prst="bentConnector3">
            <a:avLst>
              <a:gd name="adj1" fmla="val 60162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" name="Graphic 206">
            <a:extLst>
              <a:ext uri="{FF2B5EF4-FFF2-40B4-BE49-F238E27FC236}">
                <a16:creationId xmlns:a16="http://schemas.microsoft.com/office/drawing/2014/main" id="{250A7A79-C95E-9EBB-C007-090F62DCE89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212567" y="3076807"/>
            <a:ext cx="227480" cy="22748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2FB0C11-A575-FA8C-1939-3F4591DB2D0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212567" y="3518553"/>
            <a:ext cx="227480" cy="227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D23952-82F9-1171-2E09-52383A1239D7}"/>
              </a:ext>
            </a:extLst>
          </p:cNvPr>
          <p:cNvSpPr txBox="1"/>
          <p:nvPr/>
        </p:nvSpPr>
        <p:spPr>
          <a:xfrm>
            <a:off x="6168249" y="3714389"/>
            <a:ext cx="31611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Connector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A4654-B378-406A-84FA-1290AD4767AF}"/>
              </a:ext>
            </a:extLst>
          </p:cNvPr>
          <p:cNvSpPr txBox="1"/>
          <p:nvPr/>
        </p:nvSpPr>
        <p:spPr>
          <a:xfrm>
            <a:off x="6207531" y="3297146"/>
            <a:ext cx="23755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Prompts</a:t>
            </a:r>
          </a:p>
        </p:txBody>
      </p:sp>
    </p:spTree>
    <p:extLst>
      <p:ext uri="{BB962C8B-B14F-4D97-AF65-F5344CB8AC3E}">
        <p14:creationId xmlns:p14="http://schemas.microsoft.com/office/powerpoint/2010/main" val="34547876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Props1.xml><?xml version="1.0" encoding="utf-8"?>
<ds:datastoreItem xmlns:ds="http://schemas.openxmlformats.org/officeDocument/2006/customXml" ds:itemID="{30839137-0E13-4B95-8EE8-236DF19FE3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E27925-DD14-4BFF-9AAB-865CB56E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163DEC-F6CC-4105-809B-CAB46F9AE252}">
  <ds:schemaRefs>
    <ds:schemaRef ds:uri="http://purl.org/dc/dcmitype/"/>
    <ds:schemaRef ds:uri="ff4aa7a8-f214-4e5b-8210-f35866a47391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89df779-34ae-475b-8f68-1e14ad50874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1080</Words>
  <Application>Microsoft Office PowerPoint</Application>
  <PresentationFormat>Widescreen</PresentationFormat>
  <Paragraphs>157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6</cp:revision>
  <dcterms:created xsi:type="dcterms:W3CDTF">2025-06-30T08:55:50Z</dcterms:created>
  <dcterms:modified xsi:type="dcterms:W3CDTF">2025-07-20T21:07:44Z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