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147483180" r:id="rId5"/>
    <p:sldId id="2147483181" r:id="rId6"/>
    <p:sldId id="21474833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EA864-E6C9-9F49-6B7D-A67BEAC7E35F}" v="3" dt="2025-06-30T22:22:04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78" y="-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uong, Linda" userId="ccf1549b-a28c-4fe3-8c7c-7b7ef78110c0" providerId="ADAL" clId="{D3C40E77-9108-4AAC-BB82-46052ECBC3B4}"/>
    <pc:docChg chg="undo custSel modSld">
      <pc:chgData name="Truong, Linda" userId="ccf1549b-a28c-4fe3-8c7c-7b7ef78110c0" providerId="ADAL" clId="{D3C40E77-9108-4AAC-BB82-46052ECBC3B4}" dt="2025-06-30T23:34:14.360" v="3" actId="20577"/>
      <pc:docMkLst>
        <pc:docMk/>
      </pc:docMkLst>
      <pc:sldChg chg="modSp mod">
        <pc:chgData name="Truong, Linda" userId="ccf1549b-a28c-4fe3-8c7c-7b7ef78110c0" providerId="ADAL" clId="{D3C40E77-9108-4AAC-BB82-46052ECBC3B4}" dt="2025-06-30T23:34:14.360" v="3" actId="20577"/>
        <pc:sldMkLst>
          <pc:docMk/>
          <pc:sldMk cId="4260662809" sldId="2147483368"/>
        </pc:sldMkLst>
        <pc:spChg chg="mod">
          <ac:chgData name="Truong, Linda" userId="ccf1549b-a28c-4fe3-8c7c-7b7ef78110c0" providerId="ADAL" clId="{D3C40E77-9108-4AAC-BB82-46052ECBC3B4}" dt="2025-06-30T23:34:14.360" v="3" actId="20577"/>
          <ac:spMkLst>
            <pc:docMk/>
            <pc:sldMk cId="4260662809" sldId="2147483368"/>
            <ac:spMk id="41" creationId="{C6866171-47F0-BBD6-C983-B79D5F271A1C}"/>
          </ac:spMkLst>
        </pc:spChg>
        <pc:cxnChg chg="mod">
          <ac:chgData name="Truong, Linda" userId="ccf1549b-a28c-4fe3-8c7c-7b7ef78110c0" providerId="ADAL" clId="{D3C40E77-9108-4AAC-BB82-46052ECBC3B4}" dt="2025-06-30T23:34:09.801" v="1" actId="14100"/>
          <ac:cxnSpMkLst>
            <pc:docMk/>
            <pc:sldMk cId="4260662809" sldId="2147483368"/>
            <ac:cxnSpMk id="136" creationId="{574501EA-E17F-47E0-B817-AC38CFADA8D8}"/>
          </ac:cxnSpMkLst>
        </pc:cxnChg>
      </pc:sldChg>
    </pc:docChg>
  </pc:docChgLst>
  <pc:docChgLst>
    <pc:chgData name="Mohamedali, Mohamed" userId="S::mohamed.mohamedali@accenture.com::c34bb293-32f5-4b81-974b-dd0646678ac5" providerId="AD" clId="Web-{DF7EA864-E6C9-9F49-6B7D-A67BEAC7E35F}"/>
    <pc:docChg chg="addSld delSld modSld">
      <pc:chgData name="Mohamedali, Mohamed" userId="S::mohamed.mohamedali@accenture.com::c34bb293-32f5-4b81-974b-dd0646678ac5" providerId="AD" clId="Web-{DF7EA864-E6C9-9F49-6B7D-A67BEAC7E35F}" dt="2025-06-30T22:22:04.245" v="2" actId="14100"/>
      <pc:docMkLst>
        <pc:docMk/>
      </pc:docMkLst>
      <pc:sldChg chg="modSp">
        <pc:chgData name="Mohamedali, Mohamed" userId="S::mohamed.mohamedali@accenture.com::c34bb293-32f5-4b81-974b-dd0646678ac5" providerId="AD" clId="Web-{DF7EA864-E6C9-9F49-6B7D-A67BEAC7E35F}" dt="2025-06-30T22:22:04.245" v="2" actId="14100"/>
        <pc:sldMkLst>
          <pc:docMk/>
          <pc:sldMk cId="4260662809" sldId="2147483368"/>
        </pc:sldMkLst>
        <pc:cxnChg chg="mod">
          <ac:chgData name="Mohamedali, Mohamed" userId="S::mohamed.mohamedali@accenture.com::c34bb293-32f5-4b81-974b-dd0646678ac5" providerId="AD" clId="Web-{DF7EA864-E6C9-9F49-6B7D-A67BEAC7E35F}" dt="2025-06-30T22:22:04.245" v="2" actId="14100"/>
          <ac:cxnSpMkLst>
            <pc:docMk/>
            <pc:sldMk cId="4260662809" sldId="2147483368"/>
            <ac:cxnSpMk id="143" creationId="{D5478140-A460-9155-2919-BEDE3AD7AF74}"/>
          </ac:cxnSpMkLst>
        </pc:cxnChg>
      </pc:sldChg>
      <pc:sldChg chg="add del">
        <pc:chgData name="Mohamedali, Mohamed" userId="S::mohamed.mohamedali@accenture.com::c34bb293-32f5-4b81-974b-dd0646678ac5" providerId="AD" clId="Web-{DF7EA864-E6C9-9F49-6B7D-A67BEAC7E35F}" dt="2025-06-30T22:21:41.807" v="1"/>
        <pc:sldMkLst>
          <pc:docMk/>
          <pc:sldMk cId="1929875369" sldId="21474833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2DD11-DCA5-4F6B-8D90-DC329A13CFB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6180E-037F-4CAF-A5D3-B60E4FF9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7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59953-47C8-3AC8-B0B9-FA95CE6FA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9A0C6F-DB4D-3197-931A-58F1B7009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AA576A-1E00-44D2-9A96-E023CE80A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F887A-1BBA-7CC5-57F0-47A09B7A7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8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5BD8F-CE2F-48EA-AEBA-C11214319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28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DBDF3-DC34-E058-1277-45B284439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C13281-B398-2EE2-0A4F-F8D9F73035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F97C40-D467-1815-101C-16DBC7E9D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1107C-EFFA-030E-FD0B-E957288A1F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64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806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122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2199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pn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B370E-959E-C3CB-13C1-0E2BA9BE2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3;p32">
            <a:extLst>
              <a:ext uri="{FF2B5EF4-FFF2-40B4-BE49-F238E27FC236}">
                <a16:creationId xmlns:a16="http://schemas.microsoft.com/office/drawing/2014/main" id="{00D525CB-8B8D-577A-C151-5CD4093F5FEE}"/>
              </a:ext>
            </a:extLst>
          </p:cNvPr>
          <p:cNvSpPr/>
          <p:nvPr/>
        </p:nvSpPr>
        <p:spPr>
          <a:xfrm>
            <a:off x="8558348" y="776224"/>
            <a:ext cx="3057248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 panose="020B0503030202060203" pitchFamily="34" charset="77"/>
              <a:ea typeface="DM Sans 14pt"/>
              <a:cs typeface="DM Sans 14pt"/>
              <a:sym typeface="DM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2B805D-EFD0-3F4B-A336-10204B8BD795}"/>
              </a:ext>
            </a:extLst>
          </p:cNvPr>
          <p:cNvCxnSpPr>
            <a:cxnSpLocks/>
          </p:cNvCxnSpPr>
          <p:nvPr/>
        </p:nvCxnSpPr>
        <p:spPr>
          <a:xfrm>
            <a:off x="10086972" y="776224"/>
            <a:ext cx="0" cy="848737"/>
          </a:xfrm>
          <a:prstGeom prst="line">
            <a:avLst/>
          </a:prstGeom>
          <a:noFill/>
          <a:ln w="6350" cap="flat" cmpd="sng" algn="ctr">
            <a:solidFill>
              <a:srgbClr val="E6E6DC"/>
            </a:solidFill>
            <a:prstDash val="solid"/>
            <a:miter lim="800000"/>
          </a:ln>
          <a:effectLst/>
        </p:spPr>
      </p:cxnSp>
      <p:sp>
        <p:nvSpPr>
          <p:cNvPr id="12" name="Google Shape;498;p32">
            <a:extLst>
              <a:ext uri="{FF2B5EF4-FFF2-40B4-BE49-F238E27FC236}">
                <a16:creationId xmlns:a16="http://schemas.microsoft.com/office/drawing/2014/main" id="{974E9D98-63A5-6FBA-316F-4804C856EF94}"/>
              </a:ext>
            </a:extLst>
          </p:cNvPr>
          <p:cNvSpPr/>
          <p:nvPr/>
        </p:nvSpPr>
        <p:spPr>
          <a:xfrm>
            <a:off x="700558" y="1738027"/>
            <a:ext cx="2942106" cy="2056088"/>
          </a:xfrm>
          <a:prstGeom prst="roundRect">
            <a:avLst>
              <a:gd name="adj" fmla="val 4215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CLTV estimation is missing or not data-driven, limiting effective segmentation by long-term customer value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+mn-cs"/>
              <a:sym typeface="DM Sans Light"/>
            </a:endParaRPr>
          </a:p>
        </p:txBody>
      </p:sp>
      <p:sp>
        <p:nvSpPr>
          <p:cNvPr id="14" name="Google Shape;523;p32">
            <a:extLst>
              <a:ext uri="{FF2B5EF4-FFF2-40B4-BE49-F238E27FC236}">
                <a16:creationId xmlns:a16="http://schemas.microsoft.com/office/drawing/2014/main" id="{DE02A7EB-2D1A-FE69-E25E-420C5B37E55F}"/>
              </a:ext>
            </a:extLst>
          </p:cNvPr>
          <p:cNvSpPr/>
          <p:nvPr/>
        </p:nvSpPr>
        <p:spPr>
          <a:xfrm>
            <a:off x="883240" y="182359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From</a:t>
            </a:r>
          </a:p>
        </p:txBody>
      </p:sp>
      <p:sp>
        <p:nvSpPr>
          <p:cNvPr id="15" name="Google Shape;498;p32">
            <a:extLst>
              <a:ext uri="{FF2B5EF4-FFF2-40B4-BE49-F238E27FC236}">
                <a16:creationId xmlns:a16="http://schemas.microsoft.com/office/drawing/2014/main" id="{1C552692-8ACD-40B7-D15C-FBBE7EC3DC61}"/>
              </a:ext>
            </a:extLst>
          </p:cNvPr>
          <p:cNvSpPr/>
          <p:nvPr/>
        </p:nvSpPr>
        <p:spPr>
          <a:xfrm>
            <a:off x="3754550" y="1738027"/>
            <a:ext cx="2243664" cy="4802915"/>
          </a:xfrm>
          <a:prstGeom prst="roundRect">
            <a:avLst>
              <a:gd name="adj" fmla="val 3353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SemiBold"/>
                <a:cs typeface="Segoe Sans Display" pitchFamily="2" charset="0"/>
                <a:sym typeface="DM Sans Light"/>
              </a:rPr>
              <a:t>Current Workflow Challenges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Limited use of predictive modeling in customer valuation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One-size-fits-all offers instead of value-based segmentation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Inaccurate CLTV from limited data leads to missed promo and loyalty opportunities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Isolated decisions without market context miss chances to adapt to industry shifts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Lack of real-time updates to reflect changing customer behavior or market conditions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Inability to link CLTV insights to actionable strategies across marketing, sales, and retention efforts</a:t>
            </a:r>
            <a:endParaRPr kumimoji="0" lang="en-DE" sz="900" b="0" i="0" u="none" strike="noStrike" kern="0" cap="none" spc="0" normalizeH="0" baseline="0" noProof="0">
              <a:ln>
                <a:noFill/>
              </a:ln>
              <a:solidFill>
                <a:srgbClr val="943BF6"/>
              </a:solidFill>
              <a:effectLst/>
              <a:uLnTx/>
              <a:uFillTx/>
              <a:latin typeface="Segoe Sans Display" pitchFamily="2" charset="0"/>
              <a:ea typeface="Inter"/>
              <a:cs typeface="Segoe Sans Display" pitchFamily="2" charset="0"/>
              <a:sym typeface="Inter"/>
            </a:endParaRPr>
          </a:p>
        </p:txBody>
      </p:sp>
      <p:sp>
        <p:nvSpPr>
          <p:cNvPr id="17" name="Google Shape;498;p32">
            <a:extLst>
              <a:ext uri="{FF2B5EF4-FFF2-40B4-BE49-F238E27FC236}">
                <a16:creationId xmlns:a16="http://schemas.microsoft.com/office/drawing/2014/main" id="{9B4AE02F-5CB5-093E-7B63-899147DF536B}"/>
              </a:ext>
            </a:extLst>
          </p:cNvPr>
          <p:cNvSpPr/>
          <p:nvPr/>
        </p:nvSpPr>
        <p:spPr>
          <a:xfrm>
            <a:off x="6108367" y="1738027"/>
            <a:ext cx="2339831" cy="4805115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Features</a:t>
            </a:r>
          </a:p>
        </p:txBody>
      </p:sp>
      <p:sp>
        <p:nvSpPr>
          <p:cNvPr id="18" name="Google Shape;523;p32">
            <a:extLst>
              <a:ext uri="{FF2B5EF4-FFF2-40B4-BE49-F238E27FC236}">
                <a16:creationId xmlns:a16="http://schemas.microsoft.com/office/drawing/2014/main" id="{82C8771D-7F60-8874-F976-F401B9C2C15D}"/>
              </a:ext>
            </a:extLst>
          </p:cNvPr>
          <p:cNvSpPr/>
          <p:nvPr/>
        </p:nvSpPr>
        <p:spPr>
          <a:xfrm>
            <a:off x="6248885" y="2233080"/>
            <a:ext cx="2066440" cy="742350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Analyze purchase and engagement history from CDP and POS</a:t>
            </a: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"/>
              <a:cs typeface="Segoe Sans Display" pitchFamily="2" charset="0"/>
              <a:sym typeface="DM Sans"/>
            </a:endParaRPr>
          </a:p>
        </p:txBody>
      </p:sp>
      <p:sp>
        <p:nvSpPr>
          <p:cNvPr id="19" name="Google Shape;523;p32">
            <a:extLst>
              <a:ext uri="{FF2B5EF4-FFF2-40B4-BE49-F238E27FC236}">
                <a16:creationId xmlns:a16="http://schemas.microsoft.com/office/drawing/2014/main" id="{4EF1274D-28B9-C41A-ECD5-AEB9F0AAED12}"/>
              </a:ext>
            </a:extLst>
          </p:cNvPr>
          <p:cNvSpPr/>
          <p:nvPr/>
        </p:nvSpPr>
        <p:spPr>
          <a:xfrm>
            <a:off x="6215591" y="4749397"/>
            <a:ext cx="2099734" cy="786384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Score customer CLTV using prompt flow/ AI builder and incorporate purchase frequency, average order value, and engagement trends</a:t>
            </a:r>
          </a:p>
        </p:txBody>
      </p:sp>
      <p:sp>
        <p:nvSpPr>
          <p:cNvPr id="20" name="Google Shape;523;p32">
            <a:extLst>
              <a:ext uri="{FF2B5EF4-FFF2-40B4-BE49-F238E27FC236}">
                <a16:creationId xmlns:a16="http://schemas.microsoft.com/office/drawing/2014/main" id="{AF8F653B-4AAF-1B51-C517-EA44599DC174}"/>
              </a:ext>
            </a:extLst>
          </p:cNvPr>
          <p:cNvSpPr/>
          <p:nvPr/>
        </p:nvSpPr>
        <p:spPr>
          <a:xfrm>
            <a:off x="6164502" y="3872428"/>
            <a:ext cx="2099734" cy="786384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Forecast future cash flows from each customer</a:t>
            </a:r>
          </a:p>
        </p:txBody>
      </p:sp>
      <p:sp>
        <p:nvSpPr>
          <p:cNvPr id="33" name="Google Shape;519;p32">
            <a:extLst>
              <a:ext uri="{FF2B5EF4-FFF2-40B4-BE49-F238E27FC236}">
                <a16:creationId xmlns:a16="http://schemas.microsoft.com/office/drawing/2014/main" id="{C9E5C561-EE8D-D36D-32AC-0A740C0BEFC4}"/>
              </a:ext>
            </a:extLst>
          </p:cNvPr>
          <p:cNvSpPr txBox="1"/>
          <p:nvPr/>
        </p:nvSpPr>
        <p:spPr>
          <a:xfrm>
            <a:off x="774440" y="4615424"/>
            <a:ext cx="2858865" cy="192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3" tIns="60868" rIns="121803" bIns="60868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DM Sans 14pt Light"/>
                <a:cs typeface="Segoe UI Variable Display" pitchFamily="2" charset="0"/>
                <a:sym typeface="DM Sans Light"/>
              </a:rPr>
              <a:t>AI Agent drives real-time intent identification, intelligent routing, and hyper-personalized recommendations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" pitchFamily="2" charset="0"/>
              <a:ea typeface="DM Sans 14pt Light"/>
              <a:cs typeface="Segoe UI Variable Display" pitchFamily="2" charset="0"/>
              <a:sym typeface="DM Sans Ligh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E65D36-A366-064C-B567-5367A71722E8}"/>
              </a:ext>
            </a:extLst>
          </p:cNvPr>
          <p:cNvCxnSpPr>
            <a:cxnSpLocks/>
          </p:cNvCxnSpPr>
          <p:nvPr/>
        </p:nvCxnSpPr>
        <p:spPr>
          <a:xfrm>
            <a:off x="2180838" y="3794114"/>
            <a:ext cx="0" cy="156629"/>
          </a:xfrm>
          <a:prstGeom prst="line">
            <a:avLst/>
          </a:prstGeom>
          <a:noFill/>
          <a:ln w="12700" cap="flat" cmpd="sng" algn="ctr">
            <a:solidFill>
              <a:srgbClr val="0078D4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12A7F11-E38F-B47F-129C-BA70EFAB0062}"/>
              </a:ext>
            </a:extLst>
          </p:cNvPr>
          <p:cNvSpPr txBox="1"/>
          <p:nvPr/>
        </p:nvSpPr>
        <p:spPr>
          <a:xfrm>
            <a:off x="11007097" y="57471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Google Shape;498;p32">
            <a:extLst>
              <a:ext uri="{FF2B5EF4-FFF2-40B4-BE49-F238E27FC236}">
                <a16:creationId xmlns:a16="http://schemas.microsoft.com/office/drawing/2014/main" id="{C27639DA-A922-147D-542B-B157A5BA16FD}"/>
              </a:ext>
            </a:extLst>
          </p:cNvPr>
          <p:cNvSpPr/>
          <p:nvPr/>
        </p:nvSpPr>
        <p:spPr>
          <a:xfrm>
            <a:off x="8558347" y="4294928"/>
            <a:ext cx="3057247" cy="2246014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User(s)</a:t>
            </a:r>
          </a:p>
        </p:txBody>
      </p:sp>
      <p:sp>
        <p:nvSpPr>
          <p:cNvPr id="22" name="Google Shape;498;p32">
            <a:extLst>
              <a:ext uri="{FF2B5EF4-FFF2-40B4-BE49-F238E27FC236}">
                <a16:creationId xmlns:a16="http://schemas.microsoft.com/office/drawing/2014/main" id="{3DAB6F4F-53F1-0372-E556-BE494E61033C}"/>
              </a:ext>
            </a:extLst>
          </p:cNvPr>
          <p:cNvSpPr/>
          <p:nvPr/>
        </p:nvSpPr>
        <p:spPr>
          <a:xfrm>
            <a:off x="8558349" y="1740227"/>
            <a:ext cx="3057246" cy="2469658"/>
          </a:xfrm>
          <a:prstGeom prst="roundRect">
            <a:avLst>
              <a:gd name="adj" fmla="val 2947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Business Impact</a:t>
            </a:r>
          </a:p>
        </p:txBody>
      </p:sp>
      <p:sp>
        <p:nvSpPr>
          <p:cNvPr id="4" name="Google Shape;506;p32">
            <a:extLst>
              <a:ext uri="{FF2B5EF4-FFF2-40B4-BE49-F238E27FC236}">
                <a16:creationId xmlns:a16="http://schemas.microsoft.com/office/drawing/2014/main" id="{F7670DBE-1EFD-2CFA-50F4-AB6F6AE3A1C2}"/>
              </a:ext>
            </a:extLst>
          </p:cNvPr>
          <p:cNvSpPr/>
          <p:nvPr/>
        </p:nvSpPr>
        <p:spPr>
          <a:xfrm>
            <a:off x="8982034" y="835703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Subfunction</a:t>
            </a:r>
          </a:p>
        </p:txBody>
      </p:sp>
      <p:sp>
        <p:nvSpPr>
          <p:cNvPr id="44" name="Google Shape;506;p32">
            <a:extLst>
              <a:ext uri="{FF2B5EF4-FFF2-40B4-BE49-F238E27FC236}">
                <a16:creationId xmlns:a16="http://schemas.microsoft.com/office/drawing/2014/main" id="{3966738F-20DC-2177-17F0-89C947625943}"/>
              </a:ext>
            </a:extLst>
          </p:cNvPr>
          <p:cNvSpPr/>
          <p:nvPr/>
        </p:nvSpPr>
        <p:spPr>
          <a:xfrm>
            <a:off x="8955020" y="1363183"/>
            <a:ext cx="1012511" cy="14692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Customer Marketing &amp; Data Monetization</a:t>
            </a:r>
          </a:p>
        </p:txBody>
      </p:sp>
      <p:grpSp>
        <p:nvGrpSpPr>
          <p:cNvPr id="66" name="Google Shape;2181;p75">
            <a:extLst>
              <a:ext uri="{FF2B5EF4-FFF2-40B4-BE49-F238E27FC236}">
                <a16:creationId xmlns:a16="http://schemas.microsoft.com/office/drawing/2014/main" id="{2EB2A8C7-386B-7AC1-B4B3-93D487F7B9BE}"/>
              </a:ext>
            </a:extLst>
          </p:cNvPr>
          <p:cNvGrpSpPr/>
          <p:nvPr/>
        </p:nvGrpSpPr>
        <p:grpSpPr>
          <a:xfrm>
            <a:off x="9247193" y="1055887"/>
            <a:ext cx="206522" cy="260407"/>
            <a:chOff x="2436" y="1723"/>
            <a:chExt cx="355" cy="426"/>
          </a:xfrm>
          <a:solidFill>
            <a:srgbClr val="0078D4"/>
          </a:solidFill>
        </p:grpSpPr>
        <p:sp>
          <p:nvSpPr>
            <p:cNvPr id="67" name="Google Shape;2182;p75">
              <a:extLst>
                <a:ext uri="{FF2B5EF4-FFF2-40B4-BE49-F238E27FC236}">
                  <a16:creationId xmlns:a16="http://schemas.microsoft.com/office/drawing/2014/main" id="{0C917132-537C-A6A5-0430-001688BB4E33}"/>
                </a:ext>
              </a:extLst>
            </p:cNvPr>
            <p:cNvSpPr/>
            <p:nvPr/>
          </p:nvSpPr>
          <p:spPr>
            <a:xfrm>
              <a:off x="2436" y="1777"/>
              <a:ext cx="355" cy="372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23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50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8" y="6"/>
                  </a:cubicBezTo>
                  <a:cubicBezTo>
                    <a:pt x="78" y="10"/>
                    <a:pt x="75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12"/>
                    <a:pt x="228" y="12"/>
                    <a:pt x="22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5" y="12"/>
                    <a:pt x="162" y="10"/>
                    <a:pt x="162" y="6"/>
                  </a:cubicBezTo>
                  <a:cubicBezTo>
                    <a:pt x="162" y="3"/>
                    <a:pt x="165" y="0"/>
                    <a:pt x="168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7" y="0"/>
                    <a:pt x="240" y="3"/>
                    <a:pt x="240" y="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0" y="250"/>
                    <a:pt x="237" y="252"/>
                    <a:pt x="234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2183;p75">
              <a:extLst>
                <a:ext uri="{FF2B5EF4-FFF2-40B4-BE49-F238E27FC236}">
                  <a16:creationId xmlns:a16="http://schemas.microsoft.com/office/drawing/2014/main" id="{8C83E71B-1793-86BC-2E7D-D1B01E126216}"/>
                </a:ext>
              </a:extLst>
            </p:cNvPr>
            <p:cNvSpPr/>
            <p:nvPr/>
          </p:nvSpPr>
          <p:spPr>
            <a:xfrm>
              <a:off x="2534" y="1723"/>
              <a:ext cx="159" cy="125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10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11"/>
                    <a:pt x="40" y="0"/>
                    <a:pt x="54" y="0"/>
                  </a:cubicBezTo>
                  <a:cubicBezTo>
                    <a:pt x="69" y="0"/>
                    <a:pt x="81" y="11"/>
                    <a:pt x="8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5" y="24"/>
                    <a:pt x="108" y="27"/>
                    <a:pt x="108" y="3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82"/>
                    <a:pt x="105" y="84"/>
                    <a:pt x="102" y="84"/>
                  </a:cubicBezTo>
                  <a:close/>
                  <a:moveTo>
                    <a:pt x="1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5" y="36"/>
                    <a:pt x="72" y="34"/>
                    <a:pt x="72" y="30"/>
                  </a:cubicBezTo>
                  <a:cubicBezTo>
                    <a:pt x="72" y="21"/>
                    <a:pt x="64" y="12"/>
                    <a:pt x="54" y="12"/>
                  </a:cubicBezTo>
                  <a:cubicBezTo>
                    <a:pt x="44" y="12"/>
                    <a:pt x="36" y="21"/>
                    <a:pt x="36" y="30"/>
                  </a:cubicBezTo>
                  <a:cubicBezTo>
                    <a:pt x="36" y="34"/>
                    <a:pt x="33" y="36"/>
                    <a:pt x="3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72"/>
                  </a:lnTo>
                  <a:close/>
                  <a:moveTo>
                    <a:pt x="84" y="30"/>
                  </a:moveTo>
                  <a:cubicBezTo>
                    <a:pt x="84" y="30"/>
                    <a:pt x="84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9" name="Google Shape;2184;p75">
              <a:extLst>
                <a:ext uri="{FF2B5EF4-FFF2-40B4-BE49-F238E27FC236}">
                  <a16:creationId xmlns:a16="http://schemas.microsoft.com/office/drawing/2014/main" id="{1B97C2A5-5599-A09B-5CC4-AD8C5B6B3910}"/>
                </a:ext>
              </a:extLst>
            </p:cNvPr>
            <p:cNvSpPr/>
            <p:nvPr/>
          </p:nvSpPr>
          <p:spPr>
            <a:xfrm>
              <a:off x="2471" y="1812"/>
              <a:ext cx="285" cy="302"/>
            </a:xfrm>
            <a:custGeom>
              <a:avLst/>
              <a:gdLst/>
              <a:ahLst/>
              <a:cxnLst/>
              <a:rect l="l" t="t" r="r" b="b"/>
              <a:pathLst>
                <a:path w="192" h="204" extrusionOk="0">
                  <a:moveTo>
                    <a:pt x="144" y="204"/>
                  </a:moveTo>
                  <a:cubicBezTo>
                    <a:pt x="144" y="204"/>
                    <a:pt x="144" y="204"/>
                    <a:pt x="144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2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1" y="12"/>
                    <a:pt x="138" y="10"/>
                    <a:pt x="138" y="6"/>
                  </a:cubicBezTo>
                  <a:cubicBezTo>
                    <a:pt x="138" y="3"/>
                    <a:pt x="141" y="0"/>
                    <a:pt x="14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2"/>
                    <a:pt x="192" y="153"/>
                    <a:pt x="191" y="154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7" y="204"/>
                    <a:pt x="146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0" name="Google Shape;2185;p75">
              <a:extLst>
                <a:ext uri="{FF2B5EF4-FFF2-40B4-BE49-F238E27FC236}">
                  <a16:creationId xmlns:a16="http://schemas.microsoft.com/office/drawing/2014/main" id="{BEAFFE7F-749B-3FA8-84D8-1519AB9A0513}"/>
                </a:ext>
              </a:extLst>
            </p:cNvPr>
            <p:cNvSpPr/>
            <p:nvPr/>
          </p:nvSpPr>
          <p:spPr>
            <a:xfrm>
              <a:off x="2539" y="1895"/>
              <a:ext cx="147" cy="121"/>
            </a:xfrm>
            <a:custGeom>
              <a:avLst/>
              <a:gdLst/>
              <a:ahLst/>
              <a:cxnLst/>
              <a:rect l="l" t="t" r="r" b="b"/>
              <a:pathLst>
                <a:path w="99" h="82" extrusionOk="0">
                  <a:moveTo>
                    <a:pt x="37" y="82"/>
                  </a:moveTo>
                  <a:cubicBezTo>
                    <a:pt x="35" y="82"/>
                    <a:pt x="33" y="82"/>
                    <a:pt x="32" y="8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8"/>
                    <a:pt x="0" y="45"/>
                    <a:pt x="2" y="42"/>
                  </a:cubicBezTo>
                  <a:cubicBezTo>
                    <a:pt x="5" y="40"/>
                    <a:pt x="8" y="40"/>
                    <a:pt x="11" y="4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1"/>
                    <a:pt x="93" y="0"/>
                    <a:pt x="96" y="2"/>
                  </a:cubicBezTo>
                  <a:cubicBezTo>
                    <a:pt x="98" y="4"/>
                    <a:pt x="99" y="8"/>
                    <a:pt x="97" y="1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9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1" name="Google Shape;2186;p75">
              <a:extLst>
                <a:ext uri="{FF2B5EF4-FFF2-40B4-BE49-F238E27FC236}">
                  <a16:creationId xmlns:a16="http://schemas.microsoft.com/office/drawing/2014/main" id="{31D7B40B-3D41-8EE7-2807-3FF1FA50BA8E}"/>
                </a:ext>
              </a:extLst>
            </p:cNvPr>
            <p:cNvSpPr/>
            <p:nvPr/>
          </p:nvSpPr>
          <p:spPr>
            <a:xfrm>
              <a:off x="2676" y="2016"/>
              <a:ext cx="80" cy="98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6" y="66"/>
                  </a:moveTo>
                  <a:cubicBezTo>
                    <a:pt x="3" y="66"/>
                    <a:pt x="0" y="64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4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" name="Google Shape;506;p32">
            <a:extLst>
              <a:ext uri="{FF2B5EF4-FFF2-40B4-BE49-F238E27FC236}">
                <a16:creationId xmlns:a16="http://schemas.microsoft.com/office/drawing/2014/main" id="{C356E554-D317-CB89-3BE4-E6155A67B372}"/>
              </a:ext>
            </a:extLst>
          </p:cNvPr>
          <p:cNvSpPr/>
          <p:nvPr/>
        </p:nvSpPr>
        <p:spPr>
          <a:xfrm>
            <a:off x="10564000" y="836097"/>
            <a:ext cx="574568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Maturity</a:t>
            </a:r>
          </a:p>
        </p:txBody>
      </p:sp>
      <p:sp>
        <p:nvSpPr>
          <p:cNvPr id="9" name="Google Shape;506;p32">
            <a:extLst>
              <a:ext uri="{FF2B5EF4-FFF2-40B4-BE49-F238E27FC236}">
                <a16:creationId xmlns:a16="http://schemas.microsoft.com/office/drawing/2014/main" id="{762CB402-07C6-10B9-3127-DC5674723AD0}"/>
              </a:ext>
            </a:extLst>
          </p:cNvPr>
          <p:cNvSpPr/>
          <p:nvPr/>
        </p:nvSpPr>
        <p:spPr>
          <a:xfrm>
            <a:off x="10348310" y="1404502"/>
            <a:ext cx="1160522" cy="201186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Strategic Imperatives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DM Sans 14pt ExtraLight"/>
              <a:cs typeface="Segoe Sans Display" pitchFamily="2" charset="0"/>
              <a:sym typeface="DM Sans ExtraLight"/>
            </a:endParaRPr>
          </a:p>
        </p:txBody>
      </p:sp>
      <p:grpSp>
        <p:nvGrpSpPr>
          <p:cNvPr id="72" name="Google Shape;2175;p75">
            <a:extLst>
              <a:ext uri="{FF2B5EF4-FFF2-40B4-BE49-F238E27FC236}">
                <a16:creationId xmlns:a16="http://schemas.microsoft.com/office/drawing/2014/main" id="{8634F9E2-EC8E-356C-BD58-DF5A63C38617}"/>
              </a:ext>
            </a:extLst>
          </p:cNvPr>
          <p:cNvGrpSpPr/>
          <p:nvPr/>
        </p:nvGrpSpPr>
        <p:grpSpPr>
          <a:xfrm>
            <a:off x="10741119" y="1080306"/>
            <a:ext cx="220331" cy="231440"/>
            <a:chOff x="380" y="473"/>
            <a:chExt cx="362" cy="361"/>
          </a:xfrm>
          <a:solidFill>
            <a:srgbClr val="0078D4"/>
          </a:solidFill>
        </p:grpSpPr>
        <p:sp>
          <p:nvSpPr>
            <p:cNvPr id="73" name="Google Shape;2176;p75">
              <a:extLst>
                <a:ext uri="{FF2B5EF4-FFF2-40B4-BE49-F238E27FC236}">
                  <a16:creationId xmlns:a16="http://schemas.microsoft.com/office/drawing/2014/main" id="{F1C2FD9E-8EEB-ED04-1D6D-2DDEA67047D7}"/>
                </a:ext>
              </a:extLst>
            </p:cNvPr>
            <p:cNvSpPr/>
            <p:nvPr/>
          </p:nvSpPr>
          <p:spPr>
            <a:xfrm>
              <a:off x="545" y="473"/>
              <a:ext cx="197" cy="197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4" name="Google Shape;2177;p75">
              <a:extLst>
                <a:ext uri="{FF2B5EF4-FFF2-40B4-BE49-F238E27FC236}">
                  <a16:creationId xmlns:a16="http://schemas.microsoft.com/office/drawing/2014/main" id="{86012941-7EF5-BCE8-3F9F-C5624E41B2B7}"/>
                </a:ext>
              </a:extLst>
            </p:cNvPr>
            <p:cNvSpPr/>
            <p:nvPr/>
          </p:nvSpPr>
          <p:spPr>
            <a:xfrm>
              <a:off x="435" y="528"/>
              <a:ext cx="252" cy="2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2178;p75">
              <a:extLst>
                <a:ext uri="{FF2B5EF4-FFF2-40B4-BE49-F238E27FC236}">
                  <a16:creationId xmlns:a16="http://schemas.microsoft.com/office/drawing/2014/main" id="{47D679FF-3755-57B5-6604-122544E4F1E2}"/>
                </a:ext>
              </a:extLst>
            </p:cNvPr>
            <p:cNvSpPr/>
            <p:nvPr/>
          </p:nvSpPr>
          <p:spPr>
            <a:xfrm>
              <a:off x="490" y="583"/>
              <a:ext cx="142" cy="14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2179;p75">
              <a:extLst>
                <a:ext uri="{FF2B5EF4-FFF2-40B4-BE49-F238E27FC236}">
                  <a16:creationId xmlns:a16="http://schemas.microsoft.com/office/drawing/2014/main" id="{D60D10E7-D7FB-6900-FD87-B0C6953C1A5F}"/>
                </a:ext>
              </a:extLst>
            </p:cNvPr>
            <p:cNvSpPr/>
            <p:nvPr/>
          </p:nvSpPr>
          <p:spPr>
            <a:xfrm>
              <a:off x="380" y="473"/>
              <a:ext cx="362" cy="361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4" name="Google Shape;523;p32">
            <a:extLst>
              <a:ext uri="{FF2B5EF4-FFF2-40B4-BE49-F238E27FC236}">
                <a16:creationId xmlns:a16="http://schemas.microsoft.com/office/drawing/2014/main" id="{5FD3E447-73F3-3A73-009A-BCB5098962CF}"/>
              </a:ext>
            </a:extLst>
          </p:cNvPr>
          <p:cNvSpPr/>
          <p:nvPr/>
        </p:nvSpPr>
        <p:spPr>
          <a:xfrm>
            <a:off x="6215591" y="3035263"/>
            <a:ext cx="2099734" cy="786384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Use predictive models to estimate how likely customers are to stay and keep buying</a:t>
            </a:r>
          </a:p>
        </p:txBody>
      </p:sp>
      <p:sp>
        <p:nvSpPr>
          <p:cNvPr id="30" name="Google Shape;115;p20">
            <a:extLst>
              <a:ext uri="{FF2B5EF4-FFF2-40B4-BE49-F238E27FC236}">
                <a16:creationId xmlns:a16="http://schemas.microsoft.com/office/drawing/2014/main" id="{5DAD3AC6-F0F0-7FD4-1E30-DECFDABF6433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RETAIL INDUSTRY</a:t>
            </a:r>
          </a:p>
        </p:txBody>
      </p:sp>
      <p:sp>
        <p:nvSpPr>
          <p:cNvPr id="31" name="Google Shape;163;p22">
            <a:extLst>
              <a:ext uri="{FF2B5EF4-FFF2-40B4-BE49-F238E27FC236}">
                <a16:creationId xmlns:a16="http://schemas.microsoft.com/office/drawing/2014/main" id="{57504965-0124-4C44-6833-BE7C1220651A}"/>
              </a:ext>
            </a:extLst>
          </p:cNvPr>
          <p:cNvSpPr/>
          <p:nvPr/>
        </p:nvSpPr>
        <p:spPr>
          <a:xfrm>
            <a:off x="695995" y="710974"/>
            <a:ext cx="60228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Customer Lifetime Value Prediction Agent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 Semibold" pitchFamily="2" charset="0"/>
              <a:ea typeface="DM Sans 14pt ExtraLight"/>
              <a:cs typeface="Segoe Sans Display Semibold" pitchFamily="2" charset="0"/>
              <a:sym typeface="DM Sans ExtraLigh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2CD11B-B4F1-C3AC-FB4B-0BEC2F9BB94B}"/>
              </a:ext>
            </a:extLst>
          </p:cNvPr>
          <p:cNvSpPr txBox="1"/>
          <p:nvPr/>
        </p:nvSpPr>
        <p:spPr>
          <a:xfrm>
            <a:off x="695994" y="1098881"/>
            <a:ext cx="77522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Predicts customer value and recommends offers to retain high-potential users</a:t>
            </a:r>
          </a:p>
        </p:txBody>
      </p:sp>
      <p:sp>
        <p:nvSpPr>
          <p:cNvPr id="37" name="Google Shape;498;p32">
            <a:extLst>
              <a:ext uri="{FF2B5EF4-FFF2-40B4-BE49-F238E27FC236}">
                <a16:creationId xmlns:a16="http://schemas.microsoft.com/office/drawing/2014/main" id="{1C1BF7E1-0A1D-BB90-7C62-853717FE5B69}"/>
              </a:ext>
            </a:extLst>
          </p:cNvPr>
          <p:cNvSpPr/>
          <p:nvPr/>
        </p:nvSpPr>
        <p:spPr>
          <a:xfrm>
            <a:off x="700558" y="3956440"/>
            <a:ext cx="2942106" cy="2584501"/>
          </a:xfrm>
          <a:prstGeom prst="roundRect">
            <a:avLst>
              <a:gd name="adj" fmla="val 4215"/>
            </a:avLst>
          </a:prstGeom>
          <a:gradFill flip="none" rotWithShape="1">
            <a:gsLst>
              <a:gs pos="79000">
                <a:srgbClr val="EAE0D7"/>
              </a:gs>
              <a:gs pos="33000">
                <a:srgbClr val="D1F1FE"/>
              </a:gs>
              <a:gs pos="100000">
                <a:srgbClr val="FDDDC1"/>
              </a:gs>
              <a:gs pos="18000">
                <a:srgbClr val="C9EFFE"/>
              </a:gs>
              <a:gs pos="0">
                <a:srgbClr val="A0D9F3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Uses CLV scores from CRM/CDP to prioritize high-value customers and drive tailored, data-driven retention and marketing actions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+mn-cs"/>
              <a:sym typeface="DM Sans Light"/>
            </a:endParaRPr>
          </a:p>
        </p:txBody>
      </p:sp>
      <p:sp>
        <p:nvSpPr>
          <p:cNvPr id="43" name="Google Shape;523;p32">
            <a:extLst>
              <a:ext uri="{FF2B5EF4-FFF2-40B4-BE49-F238E27FC236}">
                <a16:creationId xmlns:a16="http://schemas.microsoft.com/office/drawing/2014/main" id="{A9FC8DF7-17A9-7EEF-0706-1A9133A84087}"/>
              </a:ext>
            </a:extLst>
          </p:cNvPr>
          <p:cNvSpPr/>
          <p:nvPr/>
        </p:nvSpPr>
        <p:spPr>
          <a:xfrm>
            <a:off x="883241" y="412318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To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3F3ABB-7B57-A890-E00C-04C18997FE68}"/>
              </a:ext>
            </a:extLst>
          </p:cNvPr>
          <p:cNvGrpSpPr/>
          <p:nvPr/>
        </p:nvGrpSpPr>
        <p:grpSpPr>
          <a:xfrm>
            <a:off x="8700923" y="2229264"/>
            <a:ext cx="2790518" cy="1461774"/>
            <a:chOff x="8700923" y="2229263"/>
            <a:chExt cx="2790518" cy="1863768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A4144329-CA66-A616-B9E9-471C97A7D02A}"/>
                </a:ext>
              </a:extLst>
            </p:cNvPr>
            <p:cNvSpPr/>
            <p:nvPr/>
          </p:nvSpPr>
          <p:spPr>
            <a:xfrm>
              <a:off x="8700923" y="2229263"/>
              <a:ext cx="2790518" cy="542767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CLTV Accuracy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B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etter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 ability to segment and prioritize high-value customers</a:t>
              </a:r>
            </a:p>
          </p:txBody>
        </p:sp>
        <p:sp>
          <p:nvSpPr>
            <p:cNvPr id="48" name="Arrow: Up 56">
              <a:extLst>
                <a:ext uri="{FF2B5EF4-FFF2-40B4-BE49-F238E27FC236}">
                  <a16:creationId xmlns:a16="http://schemas.microsoft.com/office/drawing/2014/main" id="{402FB34B-76E7-C506-3832-C9164481DEBB}"/>
                </a:ext>
              </a:extLst>
            </p:cNvPr>
            <p:cNvSpPr/>
            <p:nvPr/>
          </p:nvSpPr>
          <p:spPr>
            <a:xfrm>
              <a:off x="8794754" y="2365223"/>
              <a:ext cx="134695" cy="275688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AC3D6AD0-12D0-0710-E557-D25932A06DCA}"/>
                </a:ext>
              </a:extLst>
            </p:cNvPr>
            <p:cNvSpPr/>
            <p:nvPr/>
          </p:nvSpPr>
          <p:spPr>
            <a:xfrm>
              <a:off x="8700923" y="2894281"/>
              <a:ext cx="2790518" cy="542767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Retention Campaign ROI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More effective retention strategies based on predicted value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41EADF6B-68DB-4049-0031-CA34F9646DF0}"/>
                </a:ext>
              </a:extLst>
            </p:cNvPr>
            <p:cNvSpPr/>
            <p:nvPr/>
          </p:nvSpPr>
          <p:spPr>
            <a:xfrm>
              <a:off x="8700923" y="3550264"/>
              <a:ext cx="2790518" cy="542767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Customer Churn Rate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T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argeted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 retention efforts leads to reduced churn rate</a:t>
              </a:r>
            </a:p>
          </p:txBody>
        </p:sp>
        <p:sp>
          <p:nvSpPr>
            <p:cNvPr id="5" name="Arrow: Up 56">
              <a:extLst>
                <a:ext uri="{FF2B5EF4-FFF2-40B4-BE49-F238E27FC236}">
                  <a16:creationId xmlns:a16="http://schemas.microsoft.com/office/drawing/2014/main" id="{4360E048-FCF3-1840-9A5C-285994616293}"/>
                </a:ext>
              </a:extLst>
            </p:cNvPr>
            <p:cNvSpPr/>
            <p:nvPr/>
          </p:nvSpPr>
          <p:spPr>
            <a:xfrm>
              <a:off x="8794753" y="3027820"/>
              <a:ext cx="134695" cy="275688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Arrow: Up 56">
              <a:extLst>
                <a:ext uri="{FF2B5EF4-FFF2-40B4-BE49-F238E27FC236}">
                  <a16:creationId xmlns:a16="http://schemas.microsoft.com/office/drawing/2014/main" id="{0566F553-C4FE-8949-75C9-8A63DEA0CE20}"/>
                </a:ext>
              </a:extLst>
            </p:cNvPr>
            <p:cNvSpPr/>
            <p:nvPr/>
          </p:nvSpPr>
          <p:spPr>
            <a:xfrm flipV="1">
              <a:off x="8820325" y="3686744"/>
              <a:ext cx="134695" cy="275688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Google Shape;516;p32">
            <a:extLst>
              <a:ext uri="{FF2B5EF4-FFF2-40B4-BE49-F238E27FC236}">
                <a16:creationId xmlns:a16="http://schemas.microsoft.com/office/drawing/2014/main" id="{059E4041-49C5-9DB1-B629-27E7BA76E0D4}"/>
              </a:ext>
            </a:extLst>
          </p:cNvPr>
          <p:cNvSpPr/>
          <p:nvPr/>
        </p:nvSpPr>
        <p:spPr>
          <a:xfrm>
            <a:off x="8684422" y="4827657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Loyalty Program Owners</a:t>
            </a:r>
          </a:p>
        </p:txBody>
      </p:sp>
      <p:sp>
        <p:nvSpPr>
          <p:cNvPr id="13" name="Google Shape;523;p32">
            <a:extLst>
              <a:ext uri="{FF2B5EF4-FFF2-40B4-BE49-F238E27FC236}">
                <a16:creationId xmlns:a16="http://schemas.microsoft.com/office/drawing/2014/main" id="{240DBD9E-EB1D-7023-F528-9ACF0D68DBDF}"/>
              </a:ext>
            </a:extLst>
          </p:cNvPr>
          <p:cNvSpPr/>
          <p:nvPr/>
        </p:nvSpPr>
        <p:spPr>
          <a:xfrm>
            <a:off x="6228415" y="5626367"/>
            <a:ext cx="2099734" cy="786384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Recommend targeted offers or loyalty actions per customer and prioritizes those with high CLTV and high churn risk over lower-value segments</a:t>
            </a:r>
          </a:p>
        </p:txBody>
      </p:sp>
      <p:sp>
        <p:nvSpPr>
          <p:cNvPr id="16" name="Google Shape;516;p32">
            <a:extLst>
              <a:ext uri="{FF2B5EF4-FFF2-40B4-BE49-F238E27FC236}">
                <a16:creationId xmlns:a16="http://schemas.microsoft.com/office/drawing/2014/main" id="{8DD7CD7E-F4C9-43BE-D293-D882A9F4B50A}"/>
              </a:ext>
            </a:extLst>
          </p:cNvPr>
          <p:cNvSpPr/>
          <p:nvPr/>
        </p:nvSpPr>
        <p:spPr>
          <a:xfrm>
            <a:off x="10128880" y="4827657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Marketing Analytics Teams</a:t>
            </a:r>
          </a:p>
        </p:txBody>
      </p:sp>
      <p:sp>
        <p:nvSpPr>
          <p:cNvPr id="23" name="Rounded Rectangle 48">
            <a:extLst>
              <a:ext uri="{FF2B5EF4-FFF2-40B4-BE49-F238E27FC236}">
                <a16:creationId xmlns:a16="http://schemas.microsoft.com/office/drawing/2014/main" id="{94BBE3D1-9770-327B-F4E3-137A892D0146}"/>
              </a:ext>
            </a:extLst>
          </p:cNvPr>
          <p:cNvSpPr/>
          <p:nvPr/>
        </p:nvSpPr>
        <p:spPr>
          <a:xfrm>
            <a:off x="8691713" y="3733603"/>
            <a:ext cx="2790518" cy="425698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Customer Satisfaction Score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Personalized strategies boost customer satisfaction scores</a:t>
            </a:r>
          </a:p>
        </p:txBody>
      </p:sp>
      <p:sp>
        <p:nvSpPr>
          <p:cNvPr id="25" name="Arrow: Up 56">
            <a:extLst>
              <a:ext uri="{FF2B5EF4-FFF2-40B4-BE49-F238E27FC236}">
                <a16:creationId xmlns:a16="http://schemas.microsoft.com/office/drawing/2014/main" id="{70B66F8B-DA4F-EB45-02A0-6414872506D5}"/>
              </a:ext>
            </a:extLst>
          </p:cNvPr>
          <p:cNvSpPr/>
          <p:nvPr/>
        </p:nvSpPr>
        <p:spPr>
          <a:xfrm>
            <a:off x="8785543" y="3838339"/>
            <a:ext cx="134695" cy="216225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5430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A7ADC-35A1-E42C-0014-E9CD68EEE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8">
            <a:extLst>
              <a:ext uri="{FF2B5EF4-FFF2-40B4-BE49-F238E27FC236}">
                <a16:creationId xmlns:a16="http://schemas.microsoft.com/office/drawing/2014/main" id="{EAD98EE2-CD88-2FE3-C2AB-AF43D3C3EE48}"/>
              </a:ext>
            </a:extLst>
          </p:cNvPr>
          <p:cNvSpPr>
            <a:spLocks/>
          </p:cNvSpPr>
          <p:nvPr/>
        </p:nvSpPr>
        <p:spPr bwMode="auto">
          <a:xfrm>
            <a:off x="2341944" y="931521"/>
            <a:ext cx="9617839" cy="5768909"/>
          </a:xfrm>
          <a:prstGeom prst="roundRect">
            <a:avLst>
              <a:gd name="adj" fmla="val 2074"/>
            </a:avLst>
          </a:prstGeom>
          <a:solidFill>
            <a:srgbClr val="FFFFFF">
              <a:alpha val="75000"/>
            </a:srgbClr>
          </a:soli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794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Email Structure &amp; CTA Recommendation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209CE7D-0A79-F5F8-590F-AB195F86C346}"/>
              </a:ext>
            </a:extLst>
          </p:cNvPr>
          <p:cNvSpPr txBox="1">
            <a:spLocks/>
          </p:cNvSpPr>
          <p:nvPr/>
        </p:nvSpPr>
        <p:spPr>
          <a:xfrm>
            <a:off x="3036797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F14A3D55-8E3E-8DEA-AC36-0FB91FB11CE0}"/>
              </a:ext>
            </a:extLst>
          </p:cNvPr>
          <p:cNvSpPr txBox="1">
            <a:spLocks/>
          </p:cNvSpPr>
          <p:nvPr/>
        </p:nvSpPr>
        <p:spPr>
          <a:xfrm flipV="1">
            <a:off x="3036797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3D8D19-8B52-5BE6-9B85-9B9514BE3301}"/>
              </a:ext>
            </a:extLst>
          </p:cNvPr>
          <p:cNvSpPr>
            <a:spLocks/>
          </p:cNvSpPr>
          <p:nvPr/>
        </p:nvSpPr>
        <p:spPr bwMode="auto">
          <a:xfrm>
            <a:off x="1971041" y="371288"/>
            <a:ext cx="4151777" cy="425399"/>
          </a:xfrm>
          <a:prstGeom prst="roundRect">
            <a:avLst>
              <a:gd name="adj" fmla="val 5000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365760" tIns="0" rIns="0" bIns="0" anchor="ctr">
            <a:no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Customer lifetime value prediction agent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 Semibold" pitchFamily="2" charset="0"/>
              <a:ea typeface="DM Sans 14pt ExtraLight"/>
              <a:cs typeface="Segoe Sans Display Semibold" pitchFamily="2" charset="0"/>
              <a:sym typeface="DM Sans ExtraLight"/>
            </a:endParaRP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496BBAA9-63E6-058E-BB5C-F9DA73FD025A}"/>
              </a:ext>
            </a:extLst>
          </p:cNvPr>
          <p:cNvSpPr/>
          <p:nvPr/>
        </p:nvSpPr>
        <p:spPr bwMode="auto">
          <a:xfrm rot="16200000" flipH="1">
            <a:off x="-1017808" y="2768899"/>
            <a:ext cx="4602877" cy="2116628"/>
          </a:xfrm>
          <a:prstGeom prst="round2SameRect">
            <a:avLst>
              <a:gd name="adj1" fmla="val 9794"/>
              <a:gd name="adj2" fmla="val 0"/>
            </a:avLst>
          </a:prstGeom>
          <a:solidFill>
            <a:srgbClr val="FFFFFF">
              <a:alpha val="59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vailable with">
            <a:extLst>
              <a:ext uri="{FF2B5EF4-FFF2-40B4-BE49-F238E27FC236}">
                <a16:creationId xmlns:a16="http://schemas.microsoft.com/office/drawing/2014/main" id="{D7388DA8-CCDC-21DD-0E62-F15D9BC9A2EC}"/>
              </a:ext>
            </a:extLst>
          </p:cNvPr>
          <p:cNvSpPr txBox="1"/>
          <p:nvPr/>
        </p:nvSpPr>
        <p:spPr>
          <a:xfrm>
            <a:off x="9126798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Available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Copilot Studio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5E2E71-D6CD-D9F2-0496-B3751F762C40}"/>
              </a:ext>
            </a:extLst>
          </p:cNvPr>
          <p:cNvCxnSpPr/>
          <p:nvPr/>
        </p:nvCxnSpPr>
        <p:spPr>
          <a:xfrm>
            <a:off x="10486514" y="358721"/>
            <a:ext cx="0" cy="331655"/>
          </a:xfrm>
          <a:prstGeom prst="line">
            <a:avLst/>
          </a:prstGeom>
          <a:ln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F1417CAC-3670-BAAC-590E-F04391FFAE5B}"/>
              </a:ext>
            </a:extLst>
          </p:cNvPr>
          <p:cNvSpPr/>
          <p:nvPr/>
        </p:nvSpPr>
        <p:spPr bwMode="auto">
          <a:xfrm rot="5400000">
            <a:off x="795072" y="-530208"/>
            <a:ext cx="638245" cy="2228391"/>
          </a:xfrm>
          <a:prstGeom prst="round2SameRect">
            <a:avLst>
              <a:gd name="adj1" fmla="val 11477"/>
              <a:gd name="adj2" fmla="val 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13931B9-43A8-6090-16AA-1152F9661190}"/>
              </a:ext>
            </a:extLst>
          </p:cNvPr>
          <p:cNvSpPr txBox="1"/>
          <p:nvPr/>
        </p:nvSpPr>
        <p:spPr>
          <a:xfrm>
            <a:off x="116061" y="445487"/>
            <a:ext cx="19962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Retail</a:t>
            </a:r>
          </a:p>
        </p:txBody>
      </p:sp>
      <p:sp>
        <p:nvSpPr>
          <p:cNvPr id="4" name="Available with">
            <a:extLst>
              <a:ext uri="{FF2B5EF4-FFF2-40B4-BE49-F238E27FC236}">
                <a16:creationId xmlns:a16="http://schemas.microsoft.com/office/drawing/2014/main" id="{3EDF053C-4C8A-270B-032D-1D07AE551867}"/>
              </a:ext>
            </a:extLst>
          </p:cNvPr>
          <p:cNvSpPr txBox="1"/>
          <p:nvPr/>
        </p:nvSpPr>
        <p:spPr>
          <a:xfrm>
            <a:off x="10853982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Scenario level: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Extend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FB0AB0-F292-B9E5-7E02-FE6A8ABE5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46004"/>
              </p:ext>
            </p:extLst>
          </p:nvPr>
        </p:nvGraphicFramePr>
        <p:xfrm>
          <a:off x="316788" y="1608472"/>
          <a:ext cx="1907446" cy="393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446">
                  <a:extLst>
                    <a:ext uri="{9D8B030D-6E8A-4147-A177-3AD203B41FA5}">
                      <a16:colId xmlns:a16="http://schemas.microsoft.com/office/drawing/2014/main" val="297064152"/>
                    </a:ext>
                  </a:extLst>
                </a:gridCol>
              </a:tblGrid>
              <a:tr h="815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Predicts customer value and recommends offers to retain high-potential users, driving increased loyalty and revenue growth.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40856"/>
                  </a:ext>
                </a:extLst>
              </a:tr>
              <a:tr h="185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KPIs impacted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1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48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7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Value benefit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41558"/>
                  </a:ext>
                </a:extLst>
              </a:tr>
            </a:tbl>
          </a:graphicData>
        </a:graphic>
      </p:graphicFrame>
      <p:sp>
        <p:nvSpPr>
          <p:cNvPr id="25" name="Step 1 Title">
            <a:extLst>
              <a:ext uri="{FF2B5EF4-FFF2-40B4-BE49-F238E27FC236}">
                <a16:creationId xmlns:a16="http://schemas.microsoft.com/office/drawing/2014/main" id="{E08892DE-1EE4-3DEA-241B-4300E7DFDBDF}"/>
              </a:ext>
            </a:extLst>
          </p:cNvPr>
          <p:cNvSpPr txBox="1">
            <a:spLocks/>
          </p:cNvSpPr>
          <p:nvPr/>
        </p:nvSpPr>
        <p:spPr>
          <a:xfrm>
            <a:off x="5920589" y="1058257"/>
            <a:ext cx="2572262" cy="307777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Predicts customer retention and purchase likelihood </a:t>
            </a:r>
          </a:p>
        </p:txBody>
      </p:sp>
      <p:sp>
        <p:nvSpPr>
          <p:cNvPr id="26" name="Step 1 Top">
            <a:extLst>
              <a:ext uri="{FF2B5EF4-FFF2-40B4-BE49-F238E27FC236}">
                <a16:creationId xmlns:a16="http://schemas.microsoft.com/office/drawing/2014/main" id="{AD0534E0-5EAF-84EF-CC5E-D6D75F69284A}"/>
              </a:ext>
            </a:extLst>
          </p:cNvPr>
          <p:cNvSpPr txBox="1">
            <a:spLocks/>
          </p:cNvSpPr>
          <p:nvPr/>
        </p:nvSpPr>
        <p:spPr>
          <a:xfrm>
            <a:off x="5918795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Uses predictive models to estimate how likely customers are to stay and keep buying.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2401AFE-9356-6481-2AA3-EFB6E0E8B748}"/>
              </a:ext>
            </a:extLst>
          </p:cNvPr>
          <p:cNvSpPr/>
          <p:nvPr/>
        </p:nvSpPr>
        <p:spPr bwMode="auto">
          <a:xfrm>
            <a:off x="327722" y="3924472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Increases CLTV Accuracy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1F4A26-9BD2-8D40-3E1E-39D605109DED}"/>
              </a:ext>
            </a:extLst>
          </p:cNvPr>
          <p:cNvSpPr/>
          <p:nvPr/>
        </p:nvSpPr>
        <p:spPr bwMode="auto">
          <a:xfrm>
            <a:off x="314228" y="4164887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Improves Retention Campaign ROI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F568C0-43A3-EB1F-3457-A832B3396822}"/>
              </a:ext>
            </a:extLst>
          </p:cNvPr>
          <p:cNvSpPr/>
          <p:nvPr/>
        </p:nvSpPr>
        <p:spPr bwMode="auto">
          <a:xfrm>
            <a:off x="323996" y="5149269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Customer Experience</a:t>
            </a:r>
          </a:p>
        </p:txBody>
      </p:sp>
      <p:sp>
        <p:nvSpPr>
          <p:cNvPr id="23" name="Step 1 Title">
            <a:extLst>
              <a:ext uri="{FF2B5EF4-FFF2-40B4-BE49-F238E27FC236}">
                <a16:creationId xmlns:a16="http://schemas.microsoft.com/office/drawing/2014/main" id="{771FF3CD-2B07-0150-797F-D06F4191BF2F}"/>
              </a:ext>
            </a:extLst>
          </p:cNvPr>
          <p:cNvSpPr txBox="1">
            <a:spLocks/>
          </p:cNvSpPr>
          <p:nvPr/>
        </p:nvSpPr>
        <p:spPr>
          <a:xfrm>
            <a:off x="3036797" y="1135201"/>
            <a:ext cx="2572262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Analyze customer data</a:t>
            </a:r>
          </a:p>
        </p:txBody>
      </p:sp>
      <p:sp>
        <p:nvSpPr>
          <p:cNvPr id="24" name="Step 1 Top">
            <a:extLst>
              <a:ext uri="{FF2B5EF4-FFF2-40B4-BE49-F238E27FC236}">
                <a16:creationId xmlns:a16="http://schemas.microsoft.com/office/drawing/2014/main" id="{E7C0C2B3-3CC8-699F-4949-E5AA90D13D33}"/>
              </a:ext>
            </a:extLst>
          </p:cNvPr>
          <p:cNvSpPr txBox="1">
            <a:spLocks/>
          </p:cNvSpPr>
          <p:nvPr/>
        </p:nvSpPr>
        <p:spPr>
          <a:xfrm>
            <a:off x="3035003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ea typeface="DM Sans 14pt"/>
              <a:cs typeface="DM Sans 14pt"/>
              <a:sym typeface="DM San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AC435B-665D-20DC-B6C0-F459D9D119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23018" y="2198214"/>
            <a:ext cx="2199820" cy="65659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CDP (Dynamics 365) for customer data ingestion and analysis on buying behavior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CRM System (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Dynamics 365) for data analysis on customer’s engagement patterns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04405A7-FBA5-2942-E0EB-1B706BB07B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5307344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8" name="Step 1 Title">
            <a:extLst>
              <a:ext uri="{FF2B5EF4-FFF2-40B4-BE49-F238E27FC236}">
                <a16:creationId xmlns:a16="http://schemas.microsoft.com/office/drawing/2014/main" id="{487EE949-E703-148B-AF05-3F445A22A227}"/>
              </a:ext>
            </a:extLst>
          </p:cNvPr>
          <p:cNvSpPr txBox="1">
            <a:spLocks/>
          </p:cNvSpPr>
          <p:nvPr/>
        </p:nvSpPr>
        <p:spPr>
          <a:xfrm>
            <a:off x="8804382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Compute NPV from future cash flows</a:t>
            </a:r>
          </a:p>
        </p:txBody>
      </p:sp>
      <p:sp>
        <p:nvSpPr>
          <p:cNvPr id="29" name="Step 1 Top">
            <a:extLst>
              <a:ext uri="{FF2B5EF4-FFF2-40B4-BE49-F238E27FC236}">
                <a16:creationId xmlns:a16="http://schemas.microsoft.com/office/drawing/2014/main" id="{8A6A9518-0035-25C2-8F24-63C75B241073}"/>
              </a:ext>
            </a:extLst>
          </p:cNvPr>
          <p:cNvSpPr txBox="1">
            <a:spLocks/>
          </p:cNvSpPr>
          <p:nvPr/>
        </p:nvSpPr>
        <p:spPr>
          <a:xfrm>
            <a:off x="8804382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Forecasts future cash flows from each customer to compute customer-level Net Present Value (NPV).</a:t>
            </a:r>
          </a:p>
        </p:txBody>
      </p:sp>
      <p:sp>
        <p:nvSpPr>
          <p:cNvPr id="38" name="Step 1 Top">
            <a:extLst>
              <a:ext uri="{FF2B5EF4-FFF2-40B4-BE49-F238E27FC236}">
                <a16:creationId xmlns:a16="http://schemas.microsoft.com/office/drawing/2014/main" id="{EC899F4C-18D0-1876-0B20-EBBC6E535A7C}"/>
              </a:ext>
            </a:extLst>
          </p:cNvPr>
          <p:cNvSpPr txBox="1">
            <a:spLocks/>
          </p:cNvSpPr>
          <p:nvPr/>
        </p:nvSpPr>
        <p:spPr>
          <a:xfrm>
            <a:off x="8804382" y="4275090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Scores customer CLTV using ML incorporating survivability scores, NPV, purchase frequency, average order value, and engagement trends.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4242EA-E1B4-D74D-39B1-B18AEF28D9F6}"/>
              </a:ext>
            </a:extLst>
          </p:cNvPr>
          <p:cNvSpPr/>
          <p:nvPr/>
        </p:nvSpPr>
        <p:spPr bwMode="auto">
          <a:xfrm>
            <a:off x="314910" y="5422791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Revenue Growth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3C2992C-1C9F-01AF-60F2-29D49EAAB0C9}"/>
              </a:ext>
            </a:extLst>
          </p:cNvPr>
          <p:cNvSpPr/>
          <p:nvPr/>
        </p:nvSpPr>
        <p:spPr bwMode="auto">
          <a:xfrm>
            <a:off x="314228" y="4405302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Decline in Customer Churn Rate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8B2355AE-5EF6-B164-F520-8F8FC0871298}"/>
              </a:ext>
            </a:extLst>
          </p:cNvPr>
          <p:cNvSpPr txBox="1">
            <a:spLocks/>
          </p:cNvSpPr>
          <p:nvPr/>
        </p:nvSpPr>
        <p:spPr>
          <a:xfrm>
            <a:off x="5915514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53934CA3-C8E1-D22C-A91F-752F3BE8AA21}"/>
              </a:ext>
            </a:extLst>
          </p:cNvPr>
          <p:cNvSpPr txBox="1">
            <a:spLocks/>
          </p:cNvSpPr>
          <p:nvPr/>
        </p:nvSpPr>
        <p:spPr>
          <a:xfrm flipV="1">
            <a:off x="5915514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4BEA7E-C5D4-AE61-F57E-622AB06320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101735" y="2277723"/>
            <a:ext cx="2199820" cy="49757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to CRM (Dynamics 365)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to develop predictive models which can help forecast customer’s average frequency and transaction value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CC6B59D-8218-36F4-AC05-8D04A2879C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817918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33F03B29-B3E5-56B7-8CB8-4D38D9661441}"/>
              </a:ext>
            </a:extLst>
          </p:cNvPr>
          <p:cNvSpPr txBox="1">
            <a:spLocks/>
          </p:cNvSpPr>
          <p:nvPr/>
        </p:nvSpPr>
        <p:spPr>
          <a:xfrm>
            <a:off x="8804381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B2B380A1-AEAD-0D50-6E4C-1F9EFE7F60FB}"/>
              </a:ext>
            </a:extLst>
          </p:cNvPr>
          <p:cNvSpPr txBox="1">
            <a:spLocks/>
          </p:cNvSpPr>
          <p:nvPr/>
        </p:nvSpPr>
        <p:spPr>
          <a:xfrm flipV="1">
            <a:off x="8804381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A39FA8B-347B-E912-CB21-658876AA38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2331584"/>
            <a:ext cx="2199820" cy="3898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CRM (Dynamics 365) to develop predictive models to forecast customer’s NPV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69ADE23-AEB6-0439-BF37-B2125FDF83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07133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AE827E3A-9109-592E-85EB-BFF559380DD1}"/>
              </a:ext>
            </a:extLst>
          </p:cNvPr>
          <p:cNvSpPr txBox="1"/>
          <p:nvPr/>
        </p:nvSpPr>
        <p:spPr>
          <a:xfrm>
            <a:off x="3223018" y="3192285"/>
            <a:ext cx="219982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Easily collects customer data from POS/ ecommerce systems and quickly analyzes.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60C2EA7-12DB-FDA5-49CA-2BE72961E52D}"/>
              </a:ext>
            </a:extLst>
          </p:cNvPr>
          <p:cNvSpPr txBox="1"/>
          <p:nvPr/>
        </p:nvSpPr>
        <p:spPr>
          <a:xfrm>
            <a:off x="6089354" y="3133948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Improves CLTV accuracy to estimate how likely customers are to stay and keep buying.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C536DCD-A399-CF77-872D-E3A565839225}"/>
              </a:ext>
            </a:extLst>
          </p:cNvPr>
          <p:cNvGrpSpPr/>
          <p:nvPr/>
        </p:nvGrpSpPr>
        <p:grpSpPr>
          <a:xfrm>
            <a:off x="8804381" y="4789654"/>
            <a:ext cx="2572262" cy="1652997"/>
            <a:chOff x="8804381" y="4827756"/>
            <a:chExt cx="2572262" cy="1652997"/>
          </a:xfrm>
        </p:grpSpPr>
        <p:sp>
          <p:nvSpPr>
            <p:cNvPr id="70" name="Text Placeholder 11">
              <a:extLst>
                <a:ext uri="{FF2B5EF4-FFF2-40B4-BE49-F238E27FC236}">
                  <a16:creationId xmlns:a16="http://schemas.microsoft.com/office/drawing/2014/main" id="{56536AF7-6919-99C4-E1A8-DC736E36484B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71" name="Text Placeholder 11">
              <a:extLst>
                <a:ext uri="{FF2B5EF4-FFF2-40B4-BE49-F238E27FC236}">
                  <a16:creationId xmlns:a16="http://schemas.microsoft.com/office/drawing/2014/main" id="{C57C8D33-2FC7-9535-B0B2-8B2BE78344CE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98D43C1-2749-AA5F-36D2-CEFCF8678CA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4955039"/>
              <a:ext cx="2199820" cy="76431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Segoe Sans Display"/>
                <a:ea typeface="+mn-ea"/>
                <a:cs typeface="+mn-cs"/>
              </a:endParaRP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ML platform for model scoring using customer data which includes web and loyalty activities, purchase frequency and value etc.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CRM (Dynamics 365) for customer’s CLTV, loyalty activities data upload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Segoe Sans Display"/>
                <a:ea typeface="+mn-ea"/>
                <a:cs typeface="+mn-cs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EB27B27-4D20-2DB4-F9B0-7644CA41F74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A755F69-8F39-1C5B-602C-9A6A70A1776F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Scores CLTV to enable smarter segmentation, helping maximize long-term revenue and retention.</a:t>
              </a:r>
            </a:p>
          </p:txBody>
        </p:sp>
      </p:grpSp>
      <p:sp>
        <p:nvSpPr>
          <p:cNvPr id="6" name="Text Placeholder 290">
            <a:extLst>
              <a:ext uri="{FF2B5EF4-FFF2-40B4-BE49-F238E27FC236}">
                <a16:creationId xmlns:a16="http://schemas.microsoft.com/office/drawing/2014/main" id="{7F2C19E1-EE0E-55F6-F312-18EC5B6896DC}"/>
              </a:ext>
            </a:extLst>
          </p:cNvPr>
          <p:cNvSpPr txBox="1">
            <a:spLocks/>
          </p:cNvSpPr>
          <p:nvPr/>
        </p:nvSpPr>
        <p:spPr>
          <a:xfrm>
            <a:off x="3026647" y="1458087"/>
            <a:ext cx="2572262" cy="626701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Analyzes purchase and engagement history from customer data platform.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ea typeface="DM Sans 14pt"/>
              <a:cs typeface="DM Sans 14pt"/>
              <a:sym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5541B9-105D-FAE9-0648-EE56A978A08C}"/>
              </a:ext>
            </a:extLst>
          </p:cNvPr>
          <p:cNvSpPr txBox="1"/>
          <p:nvPr/>
        </p:nvSpPr>
        <p:spPr>
          <a:xfrm>
            <a:off x="8990602" y="3140451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Individually tailors customer NPV to provide a more accurate view of value.</a:t>
            </a:r>
          </a:p>
        </p:txBody>
      </p:sp>
      <p:sp>
        <p:nvSpPr>
          <p:cNvPr id="19" name="Rectangle: Top Corners Rounded 73">
            <a:extLst>
              <a:ext uri="{FF2B5EF4-FFF2-40B4-BE49-F238E27FC236}">
                <a16:creationId xmlns:a16="http://schemas.microsoft.com/office/drawing/2014/main" id="{58BC1A70-5F49-1936-FA26-BE2BB80E2B8B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67065" y="-1844256"/>
            <a:ext cx="2819523" cy="9269766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412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FA9C9E5-F22B-3BA9-AF6F-2AB3B0D1F705}"/>
              </a:ext>
            </a:extLst>
          </p:cNvPr>
          <p:cNvGrpSpPr/>
          <p:nvPr/>
        </p:nvGrpSpPr>
        <p:grpSpPr>
          <a:xfrm>
            <a:off x="5648740" y="1269937"/>
            <a:ext cx="210652" cy="210652"/>
            <a:chOff x="5627224" y="1615899"/>
            <a:chExt cx="210652" cy="2106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FE9602-5840-185C-111A-75F27E0598F6}"/>
                </a:ext>
              </a:extLst>
            </p:cNvPr>
            <p:cNvSpPr/>
            <p:nvPr/>
          </p:nvSpPr>
          <p:spPr bwMode="auto">
            <a:xfrm>
              <a:off x="5627224" y="1615899"/>
              <a:ext cx="210652" cy="210652"/>
            </a:xfrm>
            <a:prstGeom prst="ellipse">
              <a:avLst/>
            </a:prstGeom>
            <a:solidFill>
              <a:srgbClr val="0078D4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5" name="Rectangle 89">
              <a:extLst>
                <a:ext uri="{FF2B5EF4-FFF2-40B4-BE49-F238E27FC236}">
                  <a16:creationId xmlns:a16="http://schemas.microsoft.com/office/drawing/2014/main" id="{6A0A9CD1-618C-4656-5331-8E73BB64DC74}"/>
                </a:ext>
              </a:extLst>
            </p:cNvPr>
            <p:cNvSpPr/>
            <p:nvPr/>
          </p:nvSpPr>
          <p:spPr bwMode="auto">
            <a:xfrm rot="2700000">
              <a:off x="5685428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A5E899-BBBA-1CC5-09F7-1ED0A06BC992}"/>
              </a:ext>
            </a:extLst>
          </p:cNvPr>
          <p:cNvGrpSpPr/>
          <p:nvPr/>
        </p:nvGrpSpPr>
        <p:grpSpPr>
          <a:xfrm>
            <a:off x="8532533" y="1269937"/>
            <a:ext cx="210652" cy="210652"/>
            <a:chOff x="8511017" y="1615899"/>
            <a:chExt cx="210652" cy="2106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F1581D0-16E3-93D1-AC5F-7CECE4008630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8" name="Rectangle 89">
              <a:extLst>
                <a:ext uri="{FF2B5EF4-FFF2-40B4-BE49-F238E27FC236}">
                  <a16:creationId xmlns:a16="http://schemas.microsoft.com/office/drawing/2014/main" id="{BB50951D-05C1-F542-BA89-436D5A8182BF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B195952-5FC0-BFAC-35CD-0A18E6032C92}"/>
              </a:ext>
            </a:extLst>
          </p:cNvPr>
          <p:cNvGrpSpPr/>
          <p:nvPr/>
        </p:nvGrpSpPr>
        <p:grpSpPr>
          <a:xfrm>
            <a:off x="11502472" y="2685301"/>
            <a:ext cx="210652" cy="210652"/>
            <a:chOff x="11470198" y="3558643"/>
            <a:chExt cx="210652" cy="2106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D0F524D-BC05-62DD-A2D3-CFBD7D5D542E}"/>
                </a:ext>
              </a:extLst>
            </p:cNvPr>
            <p:cNvSpPr/>
            <p:nvPr/>
          </p:nvSpPr>
          <p:spPr bwMode="auto">
            <a:xfrm rot="5400000">
              <a:off x="11470198" y="355864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21" name="Rectangle 89">
              <a:extLst>
                <a:ext uri="{FF2B5EF4-FFF2-40B4-BE49-F238E27FC236}">
                  <a16:creationId xmlns:a16="http://schemas.microsoft.com/office/drawing/2014/main" id="{4D1E2CD9-93E9-BAE3-DC0F-72DC90CA4751}"/>
                </a:ext>
              </a:extLst>
            </p:cNvPr>
            <p:cNvSpPr/>
            <p:nvPr/>
          </p:nvSpPr>
          <p:spPr bwMode="auto">
            <a:xfrm rot="8100000">
              <a:off x="11539280" y="3627007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2" name="Step 1 Title">
            <a:extLst>
              <a:ext uri="{FF2B5EF4-FFF2-40B4-BE49-F238E27FC236}">
                <a16:creationId xmlns:a16="http://schemas.microsoft.com/office/drawing/2014/main" id="{2A008F88-2918-6349-62E0-9C5C47FEBF51}"/>
              </a:ext>
            </a:extLst>
          </p:cNvPr>
          <p:cNvSpPr txBox="1">
            <a:spLocks/>
          </p:cNvSpPr>
          <p:nvPr/>
        </p:nvSpPr>
        <p:spPr>
          <a:xfrm>
            <a:off x="8828055" y="3949085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4. Score the customer base</a:t>
            </a:r>
          </a:p>
        </p:txBody>
      </p:sp>
      <p:sp>
        <p:nvSpPr>
          <p:cNvPr id="27" name="Step 1 Top">
            <a:extLst>
              <a:ext uri="{FF2B5EF4-FFF2-40B4-BE49-F238E27FC236}">
                <a16:creationId xmlns:a16="http://schemas.microsoft.com/office/drawing/2014/main" id="{B177C129-2D7F-E26A-F16C-135BDDAEE6C5}"/>
              </a:ext>
            </a:extLst>
          </p:cNvPr>
          <p:cNvSpPr txBox="1">
            <a:spLocks/>
          </p:cNvSpPr>
          <p:nvPr/>
        </p:nvSpPr>
        <p:spPr>
          <a:xfrm>
            <a:off x="5936598" y="4261096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Recommends targeted offers or loyalty actions and prioritizes those with high CLTV and high churn risk over lower-value segments to maximize impact and retention.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A8813B-B080-15D4-1CA6-E5620F68462E}"/>
              </a:ext>
            </a:extLst>
          </p:cNvPr>
          <p:cNvGrpSpPr/>
          <p:nvPr/>
        </p:nvGrpSpPr>
        <p:grpSpPr>
          <a:xfrm>
            <a:off x="5936597" y="4775660"/>
            <a:ext cx="2572262" cy="1652997"/>
            <a:chOff x="8804381" y="4827756"/>
            <a:chExt cx="2572262" cy="1652997"/>
          </a:xfrm>
        </p:grpSpPr>
        <p:sp>
          <p:nvSpPr>
            <p:cNvPr id="32" name="Text Placeholder 11">
              <a:extLst>
                <a:ext uri="{FF2B5EF4-FFF2-40B4-BE49-F238E27FC236}">
                  <a16:creationId xmlns:a16="http://schemas.microsoft.com/office/drawing/2014/main" id="{93B57C72-0DC6-EF2E-0637-1EE41D9F05B0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33" name="Text Placeholder 11">
              <a:extLst>
                <a:ext uri="{FF2B5EF4-FFF2-40B4-BE49-F238E27FC236}">
                  <a16:creationId xmlns:a16="http://schemas.microsoft.com/office/drawing/2014/main" id="{03906CE0-880D-53B0-7744-1CE702F07093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2942F4D-82F5-7289-8D77-7D429F80CEC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5008900"/>
              <a:ext cx="2199820" cy="65659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endParaRP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Communication tool (Outlook) for loyalty actions recommendation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CRM (Dynamics 365) for loyalty actions data integration with customer contact info)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6E87644-A004-68C9-452D-6C447FC9485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3122D02-0226-D95B-C04F-1791C3E3FF6B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Enables personalized outreach with data-led targeting of high-value customers to boost retention.</a:t>
              </a:r>
            </a:p>
          </p:txBody>
        </p:sp>
      </p:grpSp>
      <p:sp>
        <p:nvSpPr>
          <p:cNvPr id="41" name="Step 1 Title">
            <a:extLst>
              <a:ext uri="{FF2B5EF4-FFF2-40B4-BE49-F238E27FC236}">
                <a16:creationId xmlns:a16="http://schemas.microsoft.com/office/drawing/2014/main" id="{F6AC22A4-9DEE-74CD-67B6-0CB628029FE6}"/>
              </a:ext>
            </a:extLst>
          </p:cNvPr>
          <p:cNvSpPr txBox="1">
            <a:spLocks/>
          </p:cNvSpPr>
          <p:nvPr/>
        </p:nvSpPr>
        <p:spPr>
          <a:xfrm>
            <a:off x="5960271" y="393509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5. Recommend loyalty actions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4A4139B-5932-5B01-C99F-69F29D0D3DFF}"/>
              </a:ext>
            </a:extLst>
          </p:cNvPr>
          <p:cNvGrpSpPr/>
          <p:nvPr/>
        </p:nvGrpSpPr>
        <p:grpSpPr>
          <a:xfrm flipH="1">
            <a:off x="8529817" y="4078633"/>
            <a:ext cx="210652" cy="210652"/>
            <a:chOff x="8511017" y="1615899"/>
            <a:chExt cx="210652" cy="21065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E3D309-BF02-E8C9-97E9-A885C3BA8E02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EEBBE60D-F063-909F-6486-54678AFD2B28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A09EEFE-13E5-9DFB-82CE-4CDE04D601E0}"/>
              </a:ext>
            </a:extLst>
          </p:cNvPr>
          <p:cNvSpPr/>
          <p:nvPr/>
        </p:nvSpPr>
        <p:spPr bwMode="auto">
          <a:xfrm>
            <a:off x="295831" y="4645717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Boosts Customer Satisfaction Score</a:t>
            </a:r>
          </a:p>
        </p:txBody>
      </p:sp>
    </p:spTree>
    <p:extLst>
      <p:ext uri="{BB962C8B-B14F-4D97-AF65-F5344CB8AC3E}">
        <p14:creationId xmlns:p14="http://schemas.microsoft.com/office/powerpoint/2010/main" val="25578941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407D1-D01B-8E58-23B6-883A63EC0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raphic 232">
            <a:extLst>
              <a:ext uri="{FF2B5EF4-FFF2-40B4-BE49-F238E27FC236}">
                <a16:creationId xmlns:a16="http://schemas.microsoft.com/office/drawing/2014/main" id="{41D7E806-A677-F944-D299-F86F156DB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223" name="Rounded Rectangle 19">
            <a:extLst>
              <a:ext uri="{FF2B5EF4-FFF2-40B4-BE49-F238E27FC236}">
                <a16:creationId xmlns:a16="http://schemas.microsoft.com/office/drawing/2014/main" id="{DE42DCE5-0A54-3BA2-F2E4-A63BE0BBC6EF}"/>
              </a:ext>
            </a:extLst>
          </p:cNvPr>
          <p:cNvSpPr/>
          <p:nvPr/>
        </p:nvSpPr>
        <p:spPr>
          <a:xfrm>
            <a:off x="700890" y="4321569"/>
            <a:ext cx="3705033" cy="534805"/>
          </a:xfrm>
          <a:prstGeom prst="roundRect">
            <a:avLst>
              <a:gd name="adj" fmla="val 8528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UI Variable Display" pitchFamily="2" charset="0"/>
            </a:endParaRPr>
          </a:p>
        </p:txBody>
      </p:sp>
      <p:sp>
        <p:nvSpPr>
          <p:cNvPr id="218" name="Google Shape;498;p32">
            <a:extLst>
              <a:ext uri="{FF2B5EF4-FFF2-40B4-BE49-F238E27FC236}">
                <a16:creationId xmlns:a16="http://schemas.microsoft.com/office/drawing/2014/main" id="{ADF379F9-FA8B-975B-43C0-2263A2792D2F}"/>
              </a:ext>
            </a:extLst>
          </p:cNvPr>
          <p:cNvSpPr/>
          <p:nvPr/>
        </p:nvSpPr>
        <p:spPr>
          <a:xfrm>
            <a:off x="706595" y="1382307"/>
            <a:ext cx="3693840" cy="2902126"/>
          </a:xfrm>
          <a:prstGeom prst="roundRect">
            <a:avLst>
              <a:gd name="adj" fmla="val 2332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91440" rIns="91440" bIns="30175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Considerations to Address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Seamless data ingestion from CDP and CRM systems (Dynamics 365) to get unified analysis of purchase history and engagement behavior of customer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Integration to CRM (Dynamics 365 to estimate customer profile, customer frequency and value metrics, improving CLTV forecast accuracy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Integration of CRM with AI Builder platform for advanced and scoring, leveraging behavioral signals like purchase frequency, order value, and loyalty data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CRM and communication platform integration (e.g., Outlook) in HTML format to trigger automated, personalized loyalty outreach for customer retention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PII includes customer data (name, contact information, customer service requests etc.)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3B0DE-B6B9-1B0F-DB05-94A49BEC1FC6}"/>
              </a:ext>
            </a:extLst>
          </p:cNvPr>
          <p:cNvSpPr txBox="1"/>
          <p:nvPr/>
        </p:nvSpPr>
        <p:spPr>
          <a:xfrm>
            <a:off x="793908" y="4390571"/>
            <a:ext cx="12877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Agent-to-Agent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Workflow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2983AA-54A8-AD9B-0F4D-0B967273C97C}"/>
              </a:ext>
            </a:extLst>
          </p:cNvPr>
          <p:cNvSpPr txBox="1"/>
          <p:nvPr/>
        </p:nvSpPr>
        <p:spPr>
          <a:xfrm>
            <a:off x="2161766" y="4493661"/>
            <a:ext cx="2298101" cy="219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Personalized Promotion Agent</a:t>
            </a:r>
          </a:p>
        </p:txBody>
      </p:sp>
      <p:sp>
        <p:nvSpPr>
          <p:cNvPr id="3" name="Google Shape;115;p20">
            <a:extLst>
              <a:ext uri="{FF2B5EF4-FFF2-40B4-BE49-F238E27FC236}">
                <a16:creationId xmlns:a16="http://schemas.microsoft.com/office/drawing/2014/main" id="{7F1F7603-62F3-DB7D-8276-D64A84C49A34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RETAIL INDUSTRY</a:t>
            </a:r>
          </a:p>
        </p:txBody>
      </p:sp>
      <p:sp>
        <p:nvSpPr>
          <p:cNvPr id="6" name="Google Shape;163;p22">
            <a:extLst>
              <a:ext uri="{FF2B5EF4-FFF2-40B4-BE49-F238E27FC236}">
                <a16:creationId xmlns:a16="http://schemas.microsoft.com/office/drawing/2014/main" id="{76514EBD-EE85-F3BA-EA27-BD1C7164C23E}"/>
              </a:ext>
            </a:extLst>
          </p:cNvPr>
          <p:cNvSpPr/>
          <p:nvPr/>
        </p:nvSpPr>
        <p:spPr>
          <a:xfrm>
            <a:off x="695995" y="710974"/>
            <a:ext cx="7120239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Customer Lifetime Value Prediction Agent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 Semibold" pitchFamily="2" charset="0"/>
              <a:ea typeface="DM Sans 14pt ExtraLight"/>
              <a:cs typeface="Segoe Sans Display Semibold" pitchFamily="2" charset="0"/>
              <a:sym typeface="DM Sans Extra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B635FB-7D3B-5298-9626-2134418FA203}"/>
              </a:ext>
            </a:extLst>
          </p:cNvPr>
          <p:cNvSpPr txBox="1"/>
          <p:nvPr/>
        </p:nvSpPr>
        <p:spPr>
          <a:xfrm>
            <a:off x="695994" y="1098881"/>
            <a:ext cx="109606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Predicts customer value and recommends offers to retain high-potential users, driving increased loyalty and revenue growth</a:t>
            </a: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2AD2C56C-7E87-B032-13B1-D3ABDFE2B4CF}"/>
              </a:ext>
            </a:extLst>
          </p:cNvPr>
          <p:cNvSpPr/>
          <p:nvPr/>
        </p:nvSpPr>
        <p:spPr>
          <a:xfrm>
            <a:off x="677699" y="4900634"/>
            <a:ext cx="3705033" cy="1524980"/>
          </a:xfrm>
          <a:prstGeom prst="roundRect">
            <a:avLst>
              <a:gd name="adj" fmla="val 8528"/>
            </a:avLst>
          </a:prstGeom>
          <a:solidFill>
            <a:srgbClr val="D9D9D9">
              <a:alpha val="2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 Semibold" pitchFamily="2" charset="0"/>
                <a:ea typeface="DM Sans 14pt Light"/>
                <a:cs typeface="Segoe Sans Display Semibold" pitchFamily="2" charset="0"/>
                <a:sym typeface="DM Sans Light"/>
              </a:rPr>
              <a:t>*Reference Architecture Assumptions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 will be hosted on Teams channel with Microsoft authentication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.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Loyalty program owners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will be M365 license to access the agent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.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PDF, PPTX and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DOCx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 are the supported knowledge in SharePoint.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Dataverse knowledge can be max two with max 15 tables each.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Customer purchased pattern is analyzed, but no communication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between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and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customer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CDP and CRM data sources would expose APIs to  fetch customer data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or have connectors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Dependent agents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 should be ready and discoverable to be associated with this agent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E50E35-A45E-C5A3-42B5-1D1C459DC7A1}"/>
              </a:ext>
            </a:extLst>
          </p:cNvPr>
          <p:cNvSpPr/>
          <p:nvPr/>
        </p:nvSpPr>
        <p:spPr bwMode="auto">
          <a:xfrm>
            <a:off x="5810118" y="1972825"/>
            <a:ext cx="5042581" cy="887680"/>
          </a:xfrm>
          <a:prstGeom prst="rect">
            <a:avLst/>
          </a:prstGeom>
          <a:solidFill>
            <a:srgbClr val="B9DCD2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31DCB0-2639-C46D-B003-BCF2BCC4398A}"/>
              </a:ext>
            </a:extLst>
          </p:cNvPr>
          <p:cNvSpPr/>
          <p:nvPr/>
        </p:nvSpPr>
        <p:spPr bwMode="auto">
          <a:xfrm>
            <a:off x="5810118" y="4306661"/>
            <a:ext cx="5042581" cy="7321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EE5723-D50C-2D55-F660-E65858955327}"/>
              </a:ext>
            </a:extLst>
          </p:cNvPr>
          <p:cNvSpPr/>
          <p:nvPr/>
        </p:nvSpPr>
        <p:spPr bwMode="auto">
          <a:xfrm>
            <a:off x="6216342" y="2947724"/>
            <a:ext cx="1612232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90C88CE-8887-0160-D4B0-0CF2E3425D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0596" y="3062024"/>
            <a:ext cx="303542" cy="303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2B1802-F5FD-2D69-5CB9-033A4E108091}"/>
              </a:ext>
            </a:extLst>
          </p:cNvPr>
          <p:cNvSpPr txBox="1"/>
          <p:nvPr/>
        </p:nvSpPr>
        <p:spPr>
          <a:xfrm>
            <a:off x="9674159" y="1999499"/>
            <a:ext cx="79987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Orchestrator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44FE92-DB9E-3A39-8D32-02491AFFB372}"/>
              </a:ext>
            </a:extLst>
          </p:cNvPr>
          <p:cNvSpPr txBox="1"/>
          <p:nvPr/>
        </p:nvSpPr>
        <p:spPr>
          <a:xfrm>
            <a:off x="9407964" y="4756104"/>
            <a:ext cx="13322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Agent Ops (logging, audit, observability)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F81C0EE-DE20-B6BD-9D94-D4E7D8751D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93466" y="4559007"/>
            <a:ext cx="252900" cy="22748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F45869F-6E27-1834-7BBB-A7A9D20EE9E4}"/>
              </a:ext>
            </a:extLst>
          </p:cNvPr>
          <p:cNvCxnSpPr>
            <a:cxnSpLocks/>
            <a:endCxn id="25" idx="3"/>
          </p:cNvCxnSpPr>
          <p:nvPr/>
        </p:nvCxnSpPr>
        <p:spPr>
          <a:xfrm flipH="1">
            <a:off x="6146366" y="4672747"/>
            <a:ext cx="1182799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BB12A81-FDE5-6E20-AA11-2C501E22313B}"/>
              </a:ext>
            </a:extLst>
          </p:cNvPr>
          <p:cNvSpPr txBox="1"/>
          <p:nvPr/>
        </p:nvSpPr>
        <p:spPr>
          <a:xfrm>
            <a:off x="6264900" y="3423001"/>
            <a:ext cx="57493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Structured Records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620674-3493-B292-8697-0C30756543BE}"/>
              </a:ext>
            </a:extLst>
          </p:cNvPr>
          <p:cNvSpPr/>
          <p:nvPr/>
        </p:nvSpPr>
        <p:spPr bwMode="auto">
          <a:xfrm>
            <a:off x="5810118" y="2845656"/>
            <a:ext cx="5042581" cy="1461005"/>
          </a:xfrm>
          <a:prstGeom prst="rect">
            <a:avLst/>
          </a:prstGeom>
          <a:solidFill>
            <a:srgbClr val="E1D3C7"/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1C2ABA9-59A6-A78D-1A5B-00F7495CC4F0}"/>
              </a:ext>
            </a:extLst>
          </p:cNvPr>
          <p:cNvSpPr/>
          <p:nvPr/>
        </p:nvSpPr>
        <p:spPr bwMode="auto">
          <a:xfrm>
            <a:off x="5939483" y="3168673"/>
            <a:ext cx="1142192" cy="42766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424991D-AAF3-73DA-D7F9-E0AEBDBB4E37}"/>
              </a:ext>
            </a:extLst>
          </p:cNvPr>
          <p:cNvSpPr/>
          <p:nvPr/>
        </p:nvSpPr>
        <p:spPr bwMode="auto">
          <a:xfrm>
            <a:off x="9561481" y="3168673"/>
            <a:ext cx="884993" cy="427661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6409D1-5C7A-689B-8069-DB8E08BD5B1D}"/>
              </a:ext>
            </a:extLst>
          </p:cNvPr>
          <p:cNvSpPr txBox="1"/>
          <p:nvPr/>
        </p:nvSpPr>
        <p:spPr>
          <a:xfrm>
            <a:off x="7921459" y="3079760"/>
            <a:ext cx="819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Knowledge Base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2DE7AC-F037-6D2A-3F73-1BEEEB8CE089}"/>
              </a:ext>
            </a:extLst>
          </p:cNvPr>
          <p:cNvSpPr txBox="1"/>
          <p:nvPr/>
        </p:nvSpPr>
        <p:spPr>
          <a:xfrm>
            <a:off x="6468317" y="3186836"/>
            <a:ext cx="3328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Tools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13E753A-358F-9A88-E380-BDF87E6DA502}"/>
              </a:ext>
            </a:extLst>
          </p:cNvPr>
          <p:cNvSpPr txBox="1"/>
          <p:nvPr/>
        </p:nvSpPr>
        <p:spPr>
          <a:xfrm>
            <a:off x="9700159" y="3177645"/>
            <a:ext cx="60763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Channels</a:t>
            </a: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DA3C2125-28A8-69A1-2895-23049E6CFF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15837" y="3310960"/>
            <a:ext cx="227480" cy="22748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597E6D2-7597-7B7C-8F7E-687ACE1CE93B}"/>
              </a:ext>
            </a:extLst>
          </p:cNvPr>
          <p:cNvSpPr/>
          <p:nvPr/>
        </p:nvSpPr>
        <p:spPr bwMode="auto">
          <a:xfrm>
            <a:off x="4718535" y="1944628"/>
            <a:ext cx="773546" cy="5919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3B09BE9-48EC-50F2-A06A-6AB7B3864A14}"/>
              </a:ext>
            </a:extLst>
          </p:cNvPr>
          <p:cNvSpPr txBox="1"/>
          <p:nvPr/>
        </p:nvSpPr>
        <p:spPr>
          <a:xfrm>
            <a:off x="4749104" y="2360401"/>
            <a:ext cx="71240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Customers</a:t>
            </a:r>
          </a:p>
        </p:txBody>
      </p:sp>
      <p:pic>
        <p:nvPicPr>
          <p:cNvPr id="56" name="Graphic 55" descr="Group of people with solid fill">
            <a:extLst>
              <a:ext uri="{FF2B5EF4-FFF2-40B4-BE49-F238E27FC236}">
                <a16:creationId xmlns:a16="http://schemas.microsoft.com/office/drawing/2014/main" id="{C94287BB-CFE2-D571-4A70-798A0FB49C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19132" y="1981104"/>
            <a:ext cx="372352" cy="37235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42530829-D336-8007-6C08-8C82DFFD72CE}"/>
              </a:ext>
            </a:extLst>
          </p:cNvPr>
          <p:cNvSpPr/>
          <p:nvPr/>
        </p:nvSpPr>
        <p:spPr bwMode="auto">
          <a:xfrm>
            <a:off x="11142062" y="1994255"/>
            <a:ext cx="877931" cy="137131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8A217B-F597-0B72-569B-89CB0B51892E}"/>
              </a:ext>
            </a:extLst>
          </p:cNvPr>
          <p:cNvSpPr txBox="1"/>
          <p:nvPr/>
        </p:nvSpPr>
        <p:spPr>
          <a:xfrm>
            <a:off x="4692209" y="1784562"/>
            <a:ext cx="8261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Unlicensed Users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47E247-3131-FC91-913A-D5EB5E229D94}"/>
              </a:ext>
            </a:extLst>
          </p:cNvPr>
          <p:cNvSpPr txBox="1"/>
          <p:nvPr/>
        </p:nvSpPr>
        <p:spPr>
          <a:xfrm>
            <a:off x="11143199" y="1833711"/>
            <a:ext cx="8261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Licensed Users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95EC00-07FD-FB6D-8151-A318D470ECC2}"/>
              </a:ext>
            </a:extLst>
          </p:cNvPr>
          <p:cNvSpPr txBox="1"/>
          <p:nvPr/>
        </p:nvSpPr>
        <p:spPr>
          <a:xfrm>
            <a:off x="11125966" y="2358562"/>
            <a:ext cx="9101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Loyalty Program Owners</a:t>
            </a:r>
          </a:p>
        </p:txBody>
      </p:sp>
      <p:pic>
        <p:nvPicPr>
          <p:cNvPr id="61" name="Graphic 60" descr="Users outline">
            <a:extLst>
              <a:ext uri="{FF2B5EF4-FFF2-40B4-BE49-F238E27FC236}">
                <a16:creationId xmlns:a16="http://schemas.microsoft.com/office/drawing/2014/main" id="{AD0EA145-25B8-D8DE-A410-A050E6E60E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15057" y="2628870"/>
            <a:ext cx="331940" cy="33194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8FEDACA2-348D-A686-FCC8-51D264767B65}"/>
              </a:ext>
            </a:extLst>
          </p:cNvPr>
          <p:cNvSpPr txBox="1"/>
          <p:nvPr/>
        </p:nvSpPr>
        <p:spPr>
          <a:xfrm>
            <a:off x="11194255" y="2989276"/>
            <a:ext cx="7735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Marketing Analytics Team</a:t>
            </a:r>
          </a:p>
        </p:txBody>
      </p:sp>
      <p:pic>
        <p:nvPicPr>
          <p:cNvPr id="82" name="Graphic 81" descr="Users outline">
            <a:extLst>
              <a:ext uri="{FF2B5EF4-FFF2-40B4-BE49-F238E27FC236}">
                <a16:creationId xmlns:a16="http://schemas.microsoft.com/office/drawing/2014/main" id="{78ED8BEA-2504-17D2-1A1D-8DDF82C295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15057" y="1993777"/>
            <a:ext cx="331940" cy="331940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1F95D58D-F52B-2D8B-CA7B-E2C8EF2226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90886" y="2908065"/>
            <a:ext cx="423824" cy="423824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AA987F49-71A8-114A-D652-A12441A152EC}"/>
              </a:ext>
            </a:extLst>
          </p:cNvPr>
          <p:cNvSpPr txBox="1"/>
          <p:nvPr/>
        </p:nvSpPr>
        <p:spPr>
          <a:xfrm>
            <a:off x="4442878" y="2597975"/>
            <a:ext cx="6912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1. Customer purchases in D365 customer portal (ecommerce websites)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B53FD36-18B1-C036-DCF8-EA733919AE31}"/>
              </a:ext>
            </a:extLst>
          </p:cNvPr>
          <p:cNvSpPr txBox="1"/>
          <p:nvPr/>
        </p:nvSpPr>
        <p:spPr>
          <a:xfrm>
            <a:off x="5858463" y="2001150"/>
            <a:ext cx="230514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Base Pre-trained OpenAI Models / custom Open AI models (preview)</a:t>
            </a:r>
          </a:p>
        </p:txBody>
      </p:sp>
      <p:pic>
        <p:nvPicPr>
          <p:cNvPr id="133" name="Graphic 132">
            <a:extLst>
              <a:ext uri="{FF2B5EF4-FFF2-40B4-BE49-F238E27FC236}">
                <a16:creationId xmlns:a16="http://schemas.microsoft.com/office/drawing/2014/main" id="{41607B03-B161-7FD7-47F8-62A52D288D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30529" y="2114822"/>
            <a:ext cx="601758" cy="601758"/>
          </a:xfrm>
          <a:prstGeom prst="rect">
            <a:avLst/>
          </a:prstGeom>
        </p:spPr>
      </p:pic>
      <p:cxnSp>
        <p:nvCxnSpPr>
          <p:cNvPr id="136" name="Connector: Elbow 135">
            <a:extLst>
              <a:ext uri="{FF2B5EF4-FFF2-40B4-BE49-F238E27FC236}">
                <a16:creationId xmlns:a16="http://schemas.microsoft.com/office/drawing/2014/main" id="{574501EA-E17F-47E0-B817-AC38CFADA8D8}"/>
              </a:ext>
            </a:extLst>
          </p:cNvPr>
          <p:cNvCxnSpPr>
            <a:cxnSpLocks/>
            <a:stCxn id="130" idx="3"/>
          </p:cNvCxnSpPr>
          <p:nvPr/>
        </p:nvCxnSpPr>
        <p:spPr>
          <a:xfrm flipV="1">
            <a:off x="5314710" y="3117569"/>
            <a:ext cx="2589976" cy="2408"/>
          </a:xfrm>
          <a:prstGeom prst="bentConnector3">
            <a:avLst>
              <a:gd name="adj1" fmla="val 47332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79C66191-6F63-6E1D-A96C-FD84A846DF51}"/>
              </a:ext>
            </a:extLst>
          </p:cNvPr>
          <p:cNvSpPr txBox="1"/>
          <p:nvPr/>
        </p:nvSpPr>
        <p:spPr>
          <a:xfrm>
            <a:off x="5723444" y="2921322"/>
            <a:ext cx="150308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2. Purchase pattern, past cash flow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stored as records </a:t>
            </a: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F5DF27B-1B5F-C0AA-FF45-5847C1BD7BE3}"/>
              </a:ext>
            </a:extLst>
          </p:cNvPr>
          <p:cNvSpPr txBox="1"/>
          <p:nvPr/>
        </p:nvSpPr>
        <p:spPr>
          <a:xfrm>
            <a:off x="7693472" y="2946825"/>
            <a:ext cx="126363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3. CLTV rule defined by SMEs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D5478140-A460-9155-2919-BEDE3AD7AF74}"/>
              </a:ext>
            </a:extLst>
          </p:cNvPr>
          <p:cNvCxnSpPr>
            <a:cxnSpLocks/>
            <a:endCxn id="133" idx="3"/>
          </p:cNvCxnSpPr>
          <p:nvPr/>
        </p:nvCxnSpPr>
        <p:spPr>
          <a:xfrm flipH="1" flipV="1">
            <a:off x="8650007" y="2415701"/>
            <a:ext cx="2455582" cy="553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AF7DFEF5-A8BC-999A-1733-025080E980C9}"/>
              </a:ext>
            </a:extLst>
          </p:cNvPr>
          <p:cNvSpPr txBox="1"/>
          <p:nvPr/>
        </p:nvSpPr>
        <p:spPr>
          <a:xfrm>
            <a:off x="8823104" y="2274219"/>
            <a:ext cx="126363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4. Asks for list of loyalty customers</a:t>
            </a:r>
          </a:p>
        </p:txBody>
      </p:sp>
      <p:cxnSp>
        <p:nvCxnSpPr>
          <p:cNvPr id="180" name="Connector: Elbow 179">
            <a:extLst>
              <a:ext uri="{FF2B5EF4-FFF2-40B4-BE49-F238E27FC236}">
                <a16:creationId xmlns:a16="http://schemas.microsoft.com/office/drawing/2014/main" id="{7E1DBA96-138F-13AD-4EDE-F47299434BC1}"/>
              </a:ext>
            </a:extLst>
          </p:cNvPr>
          <p:cNvCxnSpPr>
            <a:cxnSpLocks/>
            <a:stCxn id="133" idx="1"/>
          </p:cNvCxnSpPr>
          <p:nvPr/>
        </p:nvCxnSpPr>
        <p:spPr>
          <a:xfrm rot="10800000" flipV="1">
            <a:off x="6751559" y="2415700"/>
            <a:ext cx="1278970" cy="96543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6EF5A78D-2E6C-1995-165C-A991630CA222}"/>
              </a:ext>
            </a:extLst>
          </p:cNvPr>
          <p:cNvSpPr txBox="1"/>
          <p:nvPr/>
        </p:nvSpPr>
        <p:spPr>
          <a:xfrm>
            <a:off x="7115096" y="2214181"/>
            <a:ext cx="81533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5. Invokes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tools</a:t>
            </a: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cxnSp>
        <p:nvCxnSpPr>
          <p:cNvPr id="185" name="Connector: Elbow 184">
            <a:extLst>
              <a:ext uri="{FF2B5EF4-FFF2-40B4-BE49-F238E27FC236}">
                <a16:creationId xmlns:a16="http://schemas.microsoft.com/office/drawing/2014/main" id="{DF5353CF-B77B-009A-BDCD-E01EF602F0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54442" y="3476860"/>
            <a:ext cx="899892" cy="1"/>
          </a:xfrm>
          <a:prstGeom prst="bentConnector3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0B0974ED-0E51-9AD6-BC18-8818F5F69179}"/>
              </a:ext>
            </a:extLst>
          </p:cNvPr>
          <p:cNvSpPr txBox="1"/>
          <p:nvPr/>
        </p:nvSpPr>
        <p:spPr>
          <a:xfrm>
            <a:off x="6769950" y="3503263"/>
            <a:ext cx="81533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6a</a:t>
            </a: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. customer data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C798858-CF99-194D-D55C-CB37B46C545A}"/>
              </a:ext>
            </a:extLst>
          </p:cNvPr>
          <p:cNvSpPr txBox="1"/>
          <p:nvPr/>
        </p:nvSpPr>
        <p:spPr>
          <a:xfrm>
            <a:off x="7573372" y="4018040"/>
            <a:ext cx="171469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7. Publishes the list of customers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&amp; </a:t>
            </a: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CLTV</a:t>
            </a:r>
          </a:p>
        </p:txBody>
      </p:sp>
      <p:cxnSp>
        <p:nvCxnSpPr>
          <p:cNvPr id="199" name="Connector: Elbow 198">
            <a:extLst>
              <a:ext uri="{FF2B5EF4-FFF2-40B4-BE49-F238E27FC236}">
                <a16:creationId xmlns:a16="http://schemas.microsoft.com/office/drawing/2014/main" id="{038C0844-87E1-6C21-59E6-5DE04C1D34CB}"/>
              </a:ext>
            </a:extLst>
          </p:cNvPr>
          <p:cNvCxnSpPr>
            <a:cxnSpLocks/>
            <a:stCxn id="52" idx="2"/>
            <a:endCxn id="43" idx="2"/>
          </p:cNvCxnSpPr>
          <p:nvPr/>
        </p:nvCxnSpPr>
        <p:spPr>
          <a:xfrm rot="16200000" flipH="1">
            <a:off x="8287830" y="1880186"/>
            <a:ext cx="57894" cy="3374401"/>
          </a:xfrm>
          <a:prstGeom prst="bentConnector3">
            <a:avLst>
              <a:gd name="adj1" fmla="val 999706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or: Elbow 215">
            <a:extLst>
              <a:ext uri="{FF2B5EF4-FFF2-40B4-BE49-F238E27FC236}">
                <a16:creationId xmlns:a16="http://schemas.microsoft.com/office/drawing/2014/main" id="{0EACE11A-7251-D73F-2F72-6451A4E56664}"/>
              </a:ext>
            </a:extLst>
          </p:cNvPr>
          <p:cNvCxnSpPr>
            <a:cxnSpLocks/>
          </p:cNvCxnSpPr>
          <p:nvPr/>
        </p:nvCxnSpPr>
        <p:spPr>
          <a:xfrm flipV="1">
            <a:off x="10446473" y="3239200"/>
            <a:ext cx="695589" cy="2977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>
            <a:extLst>
              <a:ext uri="{FF2B5EF4-FFF2-40B4-BE49-F238E27FC236}">
                <a16:creationId xmlns:a16="http://schemas.microsoft.com/office/drawing/2014/main" id="{1244980E-0AF8-4FA8-EE74-F9774BEFC677}"/>
              </a:ext>
            </a:extLst>
          </p:cNvPr>
          <p:cNvSpPr txBox="1"/>
          <p:nvPr/>
        </p:nvSpPr>
        <p:spPr>
          <a:xfrm>
            <a:off x="10529138" y="3088958"/>
            <a:ext cx="57054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8. Review requested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E8BEF1ED-C446-91B0-D1DD-904EB00E6F2C}"/>
              </a:ext>
            </a:extLst>
          </p:cNvPr>
          <p:cNvSpPr txBox="1"/>
          <p:nvPr/>
        </p:nvSpPr>
        <p:spPr>
          <a:xfrm>
            <a:off x="6266339" y="4446907"/>
            <a:ext cx="8153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9a. Agent logs are displayed on Copilot Studio Kit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524DAE-D51D-D621-D61A-468A9B7A9A1D}"/>
              </a:ext>
            </a:extLst>
          </p:cNvPr>
          <p:cNvSpPr/>
          <p:nvPr/>
        </p:nvSpPr>
        <p:spPr bwMode="auto">
          <a:xfrm>
            <a:off x="7331771" y="4392506"/>
            <a:ext cx="2004486" cy="577008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B48A397-699F-DCC0-A9CB-246E4E03E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42740" y="4438052"/>
            <a:ext cx="390341" cy="39034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3CA38A4-CA15-D0D3-B756-A5327619AC0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34947" y="4438052"/>
            <a:ext cx="390341" cy="3903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50B8FC-554C-E8E7-30DF-BAC60D16C635}"/>
              </a:ext>
            </a:extLst>
          </p:cNvPr>
          <p:cNvSpPr txBox="1"/>
          <p:nvPr/>
        </p:nvSpPr>
        <p:spPr>
          <a:xfrm>
            <a:off x="8430719" y="4816047"/>
            <a:ext cx="822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Conversation Transcript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29D6FD4-2822-CF21-AB23-5D9F79E7540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890237" y="3321910"/>
            <a:ext cx="227480" cy="22748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58F122C8-0876-8CF3-C063-91BF78BF671E}"/>
              </a:ext>
            </a:extLst>
          </p:cNvPr>
          <p:cNvSpPr/>
          <p:nvPr/>
        </p:nvSpPr>
        <p:spPr bwMode="auto">
          <a:xfrm>
            <a:off x="4476814" y="4182515"/>
            <a:ext cx="1077121" cy="2462144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A267F3F8-5E69-0B1D-F337-25CA7A345F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33677" y="5140060"/>
            <a:ext cx="227480" cy="22748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A9840346-EB2E-1D75-C984-3DB3E27011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33677" y="4547364"/>
            <a:ext cx="227480" cy="227480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104510A0-F66F-84D1-812C-1CD4C95C60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33677" y="4251015"/>
            <a:ext cx="227481" cy="227481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2C857742-99ED-149D-31E2-9A30580CD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0967" y="5758176"/>
            <a:ext cx="252900" cy="227480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44CDCA48-95D0-B4D3-3D1A-260D889DDE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33677" y="6054523"/>
            <a:ext cx="227480" cy="22748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32029CD-B694-8633-EFFC-6E30F21F6364}"/>
              </a:ext>
            </a:extLst>
          </p:cNvPr>
          <p:cNvSpPr txBox="1"/>
          <p:nvPr/>
        </p:nvSpPr>
        <p:spPr>
          <a:xfrm>
            <a:off x="4865546" y="4326283"/>
            <a:ext cx="622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D365 Customer Portal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7F38CBD-4CE1-F9E7-437D-BB7CFB54068B}"/>
              </a:ext>
            </a:extLst>
          </p:cNvPr>
          <p:cNvSpPr txBox="1"/>
          <p:nvPr/>
        </p:nvSpPr>
        <p:spPr>
          <a:xfrm>
            <a:off x="5034505" y="4622632"/>
            <a:ext cx="28445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Dataverse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EFF8A4A-9E6F-9B94-B900-5F6AECD0B7E6}"/>
              </a:ext>
            </a:extLst>
          </p:cNvPr>
          <p:cNvSpPr txBox="1"/>
          <p:nvPr/>
        </p:nvSpPr>
        <p:spPr>
          <a:xfrm>
            <a:off x="4876433" y="5214804"/>
            <a:ext cx="600594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Copilot Studio Agent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04C268-DD32-30CC-F695-81178917A3D5}"/>
              </a:ext>
            </a:extLst>
          </p:cNvPr>
          <p:cNvSpPr txBox="1"/>
          <p:nvPr/>
        </p:nvSpPr>
        <p:spPr>
          <a:xfrm>
            <a:off x="4812177" y="5832920"/>
            <a:ext cx="72910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Copilot Studio Kit - Extend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8FF2A3F-EEE0-A2B2-6C81-6AE2265BE530}"/>
              </a:ext>
            </a:extLst>
          </p:cNvPr>
          <p:cNvSpPr txBox="1"/>
          <p:nvPr/>
        </p:nvSpPr>
        <p:spPr>
          <a:xfrm>
            <a:off x="4928602" y="6129267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Flow / Connector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B8661A3-11D8-E58A-7CD4-57A32F8B4E0C}"/>
              </a:ext>
            </a:extLst>
          </p:cNvPr>
          <p:cNvSpPr txBox="1"/>
          <p:nvPr/>
        </p:nvSpPr>
        <p:spPr>
          <a:xfrm>
            <a:off x="4649516" y="4029193"/>
            <a:ext cx="7735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LEGEND</a:t>
            </a:r>
          </a:p>
        </p:txBody>
      </p:sp>
      <p:pic>
        <p:nvPicPr>
          <p:cNvPr id="81" name="Graphic 80">
            <a:extLst>
              <a:ext uri="{FF2B5EF4-FFF2-40B4-BE49-F238E27FC236}">
                <a16:creationId xmlns:a16="http://schemas.microsoft.com/office/drawing/2014/main" id="{AFEA74B7-1E3D-31A5-6C9A-831D627E48A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520967" y="5436408"/>
            <a:ext cx="252900" cy="252900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9935AD63-4A1E-20CB-A47D-BBBC0F40D05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533677" y="4843712"/>
            <a:ext cx="227480" cy="22748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22924FED-0B18-C480-0E44-38DD1D3E8B26}"/>
              </a:ext>
            </a:extLst>
          </p:cNvPr>
          <p:cNvSpPr txBox="1"/>
          <p:nvPr/>
        </p:nvSpPr>
        <p:spPr>
          <a:xfrm>
            <a:off x="5022435" y="4918980"/>
            <a:ext cx="3085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SharePoint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80C9B69-EBA8-C22D-E255-1FB84E2B9383}"/>
              </a:ext>
            </a:extLst>
          </p:cNvPr>
          <p:cNvSpPr txBox="1"/>
          <p:nvPr/>
        </p:nvSpPr>
        <p:spPr>
          <a:xfrm>
            <a:off x="5000240" y="5524386"/>
            <a:ext cx="35298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App Insights</a:t>
            </a:r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AB563548-FBEE-832B-3280-778660B31E4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33677" y="6350870"/>
            <a:ext cx="227480" cy="22748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6A308322-1774-9C44-F3F6-3F490DF956D7}"/>
              </a:ext>
            </a:extLst>
          </p:cNvPr>
          <p:cNvSpPr txBox="1"/>
          <p:nvPr/>
        </p:nvSpPr>
        <p:spPr>
          <a:xfrm>
            <a:off x="4928602" y="6425614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MS Teams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C100A41-2F65-8F2B-3BED-12013119865B}"/>
              </a:ext>
            </a:extLst>
          </p:cNvPr>
          <p:cNvSpPr/>
          <p:nvPr/>
        </p:nvSpPr>
        <p:spPr bwMode="auto">
          <a:xfrm>
            <a:off x="7525292" y="3052838"/>
            <a:ext cx="1612232" cy="73217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454AD0-7772-9BA1-E622-22438240541B}"/>
              </a:ext>
            </a:extLst>
          </p:cNvPr>
          <p:cNvSpPr txBox="1"/>
          <p:nvPr/>
        </p:nvSpPr>
        <p:spPr>
          <a:xfrm>
            <a:off x="7921459" y="3079760"/>
            <a:ext cx="819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Knowledge Base</a:t>
            </a:r>
          </a:p>
        </p:txBody>
      </p:sp>
      <p:pic>
        <p:nvPicPr>
          <p:cNvPr id="91" name="Graphic 90">
            <a:extLst>
              <a:ext uri="{FF2B5EF4-FFF2-40B4-BE49-F238E27FC236}">
                <a16:creationId xmlns:a16="http://schemas.microsoft.com/office/drawing/2014/main" id="{CA80A36E-F4CB-56D0-A3C1-DF64CF760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44243" y="3191100"/>
            <a:ext cx="390593" cy="390593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F4E79AF9-3C48-6CE2-C305-059B26DFA461}"/>
              </a:ext>
            </a:extLst>
          </p:cNvPr>
          <p:cNvSpPr txBox="1"/>
          <p:nvPr/>
        </p:nvSpPr>
        <p:spPr>
          <a:xfrm>
            <a:off x="7635855" y="3579756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Structured Records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090390-7185-0612-FDD9-7066B6F71D47}"/>
              </a:ext>
            </a:extLst>
          </p:cNvPr>
          <p:cNvSpPr txBox="1"/>
          <p:nvPr/>
        </p:nvSpPr>
        <p:spPr>
          <a:xfrm>
            <a:off x="8354992" y="3579756"/>
            <a:ext cx="7796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Unstructured Documents (versioned)</a:t>
            </a:r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B27F064E-0C61-CF53-9FFE-96592CE07A9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549527" y="3191100"/>
            <a:ext cx="390593" cy="390593"/>
          </a:xfrm>
          <a:prstGeom prst="rect">
            <a:avLst/>
          </a:prstGeom>
        </p:spPr>
      </p:pic>
      <p:pic>
        <p:nvPicPr>
          <p:cNvPr id="19" name="Picture 18" descr="A blue rectangle with white text">
            <a:extLst>
              <a:ext uri="{FF2B5EF4-FFF2-40B4-BE49-F238E27FC236}">
                <a16:creationId xmlns:a16="http://schemas.microsoft.com/office/drawing/2014/main" id="{6744AD75-5856-D45B-0497-3F047446BFF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70" y="3453905"/>
            <a:ext cx="132256" cy="92272"/>
          </a:xfrm>
          <a:prstGeom prst="rect">
            <a:avLst/>
          </a:prstGeom>
        </p:spPr>
      </p:pic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42370385-B15A-B565-707C-0588D283D2A5}"/>
              </a:ext>
            </a:extLst>
          </p:cNvPr>
          <p:cNvCxnSpPr>
            <a:cxnSpLocks/>
            <a:stCxn id="25" idx="2"/>
            <a:endCxn id="57" idx="2"/>
          </p:cNvCxnSpPr>
          <p:nvPr/>
        </p:nvCxnSpPr>
        <p:spPr>
          <a:xfrm rot="5400000" flipH="1" flipV="1">
            <a:off x="8090011" y="1295471"/>
            <a:ext cx="1420921" cy="5561112"/>
          </a:xfrm>
          <a:prstGeom prst="bentConnector3">
            <a:avLst>
              <a:gd name="adj1" fmla="val -33647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484C305-08A4-E3F3-0FB3-83B14647FA76}"/>
              </a:ext>
            </a:extLst>
          </p:cNvPr>
          <p:cNvSpPr txBox="1"/>
          <p:nvPr/>
        </p:nvSpPr>
        <p:spPr>
          <a:xfrm>
            <a:off x="8243637" y="5137860"/>
            <a:ext cx="142693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9b. Logs are reviewed by admins and analytics team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DC4CC5-B28F-AEF8-554E-B4ACD5A79EF1}"/>
              </a:ext>
            </a:extLst>
          </p:cNvPr>
          <p:cNvSpPr txBox="1"/>
          <p:nvPr/>
        </p:nvSpPr>
        <p:spPr>
          <a:xfrm>
            <a:off x="8741454" y="2505519"/>
            <a:ext cx="14269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9c. Feedback – updates instructions, or redefine loyalty rules or policy documents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39959EC-E557-969B-9840-3B2B6F4BBD2B}"/>
              </a:ext>
            </a:extLst>
          </p:cNvPr>
          <p:cNvCxnSpPr>
            <a:cxnSpLocks/>
            <a:stCxn id="54" idx="2"/>
            <a:endCxn id="130" idx="0"/>
          </p:cNvCxnSpPr>
          <p:nvPr/>
        </p:nvCxnSpPr>
        <p:spPr>
          <a:xfrm flipH="1">
            <a:off x="5102798" y="2536584"/>
            <a:ext cx="2510" cy="371481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AD6C339A-16BE-7096-5B87-CABD64A354A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997006" y="3300756"/>
            <a:ext cx="252901" cy="252901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4E25BA-2840-D257-E8B1-1AE83FB58915}"/>
              </a:ext>
            </a:extLst>
          </p:cNvPr>
          <p:cNvCxnSpPr>
            <a:stCxn id="17" idx="3"/>
            <a:endCxn id="52" idx="1"/>
          </p:cNvCxnSpPr>
          <p:nvPr/>
        </p:nvCxnSpPr>
        <p:spPr>
          <a:xfrm flipV="1">
            <a:off x="6249907" y="3424700"/>
            <a:ext cx="265930" cy="25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6866171-47F0-BBD6-C983-B79D5F271A1C}"/>
              </a:ext>
            </a:extLst>
          </p:cNvPr>
          <p:cNvSpPr txBox="1"/>
          <p:nvPr/>
        </p:nvSpPr>
        <p:spPr>
          <a:xfrm>
            <a:off x="5833460" y="3586638"/>
            <a:ext cx="81533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6b. </a:t>
            </a: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Derives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CLTV score</a:t>
            </a:r>
          </a:p>
        </p:txBody>
      </p:sp>
    </p:spTree>
    <p:extLst>
      <p:ext uri="{BB962C8B-B14F-4D97-AF65-F5344CB8AC3E}">
        <p14:creationId xmlns:p14="http://schemas.microsoft.com/office/powerpoint/2010/main" val="426066280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365 Copilot Template">
  <a:themeElements>
    <a:clrScheme name="Microsoft 365 Copilot">
      <a:dk1>
        <a:srgbClr val="091F2C"/>
      </a:dk1>
      <a:lt1>
        <a:srgbClr val="FFFFFF"/>
      </a:lt1>
      <a:dk2>
        <a:srgbClr val="000000"/>
      </a:dk2>
      <a:lt2>
        <a:srgbClr val="FFF8F5"/>
      </a:lt2>
      <a:accent1>
        <a:srgbClr val="0078D4"/>
      </a:accent1>
      <a:accent2>
        <a:srgbClr val="C03BC4"/>
      </a:accent2>
      <a:accent3>
        <a:srgbClr val="FFA38B"/>
      </a:accent3>
      <a:accent4>
        <a:srgbClr val="8661C5"/>
      </a:accent4>
      <a:accent5>
        <a:srgbClr val="8DC8E8"/>
      </a:accent5>
      <a:accent6>
        <a:srgbClr val="FF5C39"/>
      </a:accent6>
      <a:hlink>
        <a:srgbClr val="0078D4"/>
      </a:hlink>
      <a:folHlink>
        <a:srgbClr val="C03BC4"/>
      </a:folHlink>
    </a:clrScheme>
    <a:fontScheme name="FantasyxMSFT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1" id="{37823CB9-DC0F-DE49-A7F7-325A4228CCF9}" vid="{6CB80000-F9EA-4D40-9817-2B5CD0D7D2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df779-34ae-475b-8f68-1e14ad50874e" xsi:nil="true"/>
    <TaxCatchAll xmlns="ff4aa7a8-f214-4e5b-8210-f35866a47391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2E84E0A4B594BAE73A92866FC44AB" ma:contentTypeVersion="145" ma:contentTypeDescription="Create a new document." ma:contentTypeScope="" ma:versionID="00ec6f7c76ec4d35dbfc7cefa43f67d0">
  <xsd:schema xmlns:xsd="http://www.w3.org/2001/XMLSchema" xmlns:xs="http://www.w3.org/2001/XMLSchema" xmlns:p="http://schemas.microsoft.com/office/2006/metadata/properties" xmlns:ns2="b89df779-34ae-475b-8f68-1e14ad50874e" xmlns:ns3="ff4aa7a8-f214-4e5b-8210-f35866a47391" targetNamespace="http://schemas.microsoft.com/office/2006/metadata/properties" ma:root="true" ma:fieldsID="2755c834ed210a6a912e148fb00e9474" ns2:_="" ns3:_="">
    <xsd:import namespace="b89df779-34ae-475b-8f68-1e14ad50874e"/>
    <xsd:import namespace="ff4aa7a8-f214-4e5b-8210-f35866a47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df779-34ae-475b-8f68-1e14ad5087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aa7a8-f214-4e5b-8210-f35866a473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d1e5b3-8759-4616-acc8-1fde5b8fda56}" ma:internalName="TaxCatchAll" ma:showField="CatchAllData" ma:web="ff4aa7a8-f214-4e5b-8210-f35866a47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D0727A-87FF-4DB1-8147-6F3C5850D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2DA22F-082D-495C-9377-BAEE259E6892}">
  <ds:schemaRefs>
    <ds:schemaRef ds:uri="ff4aa7a8-f214-4e5b-8210-f35866a47391"/>
    <ds:schemaRef ds:uri="http://purl.org/dc/elements/1.1/"/>
    <ds:schemaRef ds:uri="http://schemas.microsoft.com/office/2006/metadata/properties"/>
    <ds:schemaRef ds:uri="http://schemas.microsoft.com/office/infopath/2007/PartnerControls"/>
    <ds:schemaRef ds:uri="b89df779-34ae-475b-8f68-1e14ad50874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9DA9C77-A0EC-4C40-9C30-E5B1F5E8EF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df779-34ae-475b-8f68-1e14ad50874e"/>
    <ds:schemaRef ds:uri="ff4aa7a8-f214-4e5b-8210-f35866a47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1081</Words>
  <Application>Microsoft Office PowerPoint</Application>
  <PresentationFormat>Widescreen</PresentationFormat>
  <Paragraphs>144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Graphik Regular</vt:lpstr>
      <vt:lpstr>Segoe Sans Display</vt:lpstr>
      <vt:lpstr>Segoe Sans Display Semibold</vt:lpstr>
      <vt:lpstr>Segoe UI</vt:lpstr>
      <vt:lpstr>Segoe UI Variable Display</vt:lpstr>
      <vt:lpstr>Wingdings</vt:lpstr>
      <vt:lpstr>Microsoft 365 Copilot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Singhal, Akshita</dc:creator>
  <cp:lastModifiedBy>Daryl Schaal</cp:lastModifiedBy>
  <cp:revision>6</cp:revision>
  <dcterms:created xsi:type="dcterms:W3CDTF">2025-06-30T08:54:43Z</dcterms:created>
  <dcterms:modified xsi:type="dcterms:W3CDTF">2025-07-20T21:01:08Z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0x0101002652E84E0A4B594BAE73A92866FC44AB</vt:lpwstr>
  </property>
</Properties>
</file>