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8"/>
  </p:notesMasterIdLst>
  <p:sldIdLst>
    <p:sldId id="2147483190" r:id="rId5"/>
    <p:sldId id="2147483191" r:id="rId6"/>
    <p:sldId id="21474833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78" y="-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uong, Linda" userId="ccf1549b-a28c-4fe3-8c7c-7b7ef78110c0" providerId="ADAL" clId="{026916B7-0AB1-4F25-AA4F-82B4772A6434}"/>
    <pc:docChg chg="modSld">
      <pc:chgData name="Truong, Linda" userId="ccf1549b-a28c-4fe3-8c7c-7b7ef78110c0" providerId="ADAL" clId="{026916B7-0AB1-4F25-AA4F-82B4772A6434}" dt="2025-07-10T01:18:56.430" v="17" actId="20577"/>
      <pc:docMkLst>
        <pc:docMk/>
      </pc:docMkLst>
      <pc:sldChg chg="modSp mod">
        <pc:chgData name="Truong, Linda" userId="ccf1549b-a28c-4fe3-8c7c-7b7ef78110c0" providerId="ADAL" clId="{026916B7-0AB1-4F25-AA4F-82B4772A6434}" dt="2025-07-10T01:18:56.430" v="17" actId="20577"/>
        <pc:sldMkLst>
          <pc:docMk/>
          <pc:sldMk cId="3018068756" sldId="2147483374"/>
        </pc:sldMkLst>
        <pc:spChg chg="mod">
          <ac:chgData name="Truong, Linda" userId="ccf1549b-a28c-4fe3-8c7c-7b7ef78110c0" providerId="ADAL" clId="{026916B7-0AB1-4F25-AA4F-82B4772A6434}" dt="2025-06-30T23:33:12.703" v="8" actId="1076"/>
          <ac:spMkLst>
            <pc:docMk/>
            <pc:sldMk cId="3018068756" sldId="2147483374"/>
            <ac:spMk id="5" creationId="{D2ABF060-18B4-61CE-89C0-8AAE75944F5E}"/>
          </ac:spMkLst>
        </pc:spChg>
        <pc:spChg chg="mod">
          <ac:chgData name="Truong, Linda" userId="ccf1549b-a28c-4fe3-8c7c-7b7ef78110c0" providerId="ADAL" clId="{026916B7-0AB1-4F25-AA4F-82B4772A6434}" dt="2025-06-30T23:33:12.703" v="8" actId="1076"/>
          <ac:spMkLst>
            <pc:docMk/>
            <pc:sldMk cId="3018068756" sldId="2147483374"/>
            <ac:spMk id="19" creationId="{67A3F743-FA66-8D47-32BD-1656659D8515}"/>
          </ac:spMkLst>
        </pc:spChg>
        <pc:spChg chg="mod">
          <ac:chgData name="Truong, Linda" userId="ccf1549b-a28c-4fe3-8c7c-7b7ef78110c0" providerId="ADAL" clId="{026916B7-0AB1-4F25-AA4F-82B4772A6434}" dt="2025-06-30T23:33:12.703" v="8" actId="1076"/>
          <ac:spMkLst>
            <pc:docMk/>
            <pc:sldMk cId="3018068756" sldId="2147483374"/>
            <ac:spMk id="24" creationId="{F56279AB-CEDC-AFA8-433E-5330CEA50DAB}"/>
          </ac:spMkLst>
        </pc:spChg>
        <pc:spChg chg="mod">
          <ac:chgData name="Truong, Linda" userId="ccf1549b-a28c-4fe3-8c7c-7b7ef78110c0" providerId="ADAL" clId="{026916B7-0AB1-4F25-AA4F-82B4772A6434}" dt="2025-06-30T23:33:12.703" v="8" actId="1076"/>
          <ac:spMkLst>
            <pc:docMk/>
            <pc:sldMk cId="3018068756" sldId="2147483374"/>
            <ac:spMk id="25" creationId="{F7A128E2-F0AF-14FA-C325-2881F7871BCC}"/>
          </ac:spMkLst>
        </pc:spChg>
        <pc:spChg chg="mod">
          <ac:chgData name="Truong, Linda" userId="ccf1549b-a28c-4fe3-8c7c-7b7ef78110c0" providerId="ADAL" clId="{026916B7-0AB1-4F25-AA4F-82B4772A6434}" dt="2025-06-30T23:33:12.703" v="8" actId="1076"/>
          <ac:spMkLst>
            <pc:docMk/>
            <pc:sldMk cId="3018068756" sldId="2147483374"/>
            <ac:spMk id="34" creationId="{ED086749-7F29-BD18-AB8F-5914EEA39F45}"/>
          </ac:spMkLst>
        </pc:spChg>
        <pc:spChg chg="mod">
          <ac:chgData name="Truong, Linda" userId="ccf1549b-a28c-4fe3-8c7c-7b7ef78110c0" providerId="ADAL" clId="{026916B7-0AB1-4F25-AA4F-82B4772A6434}" dt="2025-06-30T23:33:12.703" v="8" actId="1076"/>
          <ac:spMkLst>
            <pc:docMk/>
            <pc:sldMk cId="3018068756" sldId="2147483374"/>
            <ac:spMk id="40" creationId="{DA903895-236A-BA89-8169-59FEA3C96993}"/>
          </ac:spMkLst>
        </pc:spChg>
        <pc:spChg chg="mod">
          <ac:chgData name="Truong, Linda" userId="ccf1549b-a28c-4fe3-8c7c-7b7ef78110c0" providerId="ADAL" clId="{026916B7-0AB1-4F25-AA4F-82B4772A6434}" dt="2025-06-30T23:33:03.943" v="7" actId="20577"/>
          <ac:spMkLst>
            <pc:docMk/>
            <pc:sldMk cId="3018068756" sldId="2147483374"/>
            <ac:spMk id="81" creationId="{3CC42E0E-E47A-7292-25C5-C3F7AE3A9A60}"/>
          </ac:spMkLst>
        </pc:spChg>
        <pc:spChg chg="mod">
          <ac:chgData name="Truong, Linda" userId="ccf1549b-a28c-4fe3-8c7c-7b7ef78110c0" providerId="ADAL" clId="{026916B7-0AB1-4F25-AA4F-82B4772A6434}" dt="2025-06-30T23:33:12.703" v="8" actId="1076"/>
          <ac:spMkLst>
            <pc:docMk/>
            <pc:sldMk cId="3018068756" sldId="2147483374"/>
            <ac:spMk id="88" creationId="{5D0BDDA1-55DD-A1D6-C9ED-310E565F91D1}"/>
          </ac:spMkLst>
        </pc:spChg>
        <pc:spChg chg="mod">
          <ac:chgData name="Truong, Linda" userId="ccf1549b-a28c-4fe3-8c7c-7b7ef78110c0" providerId="ADAL" clId="{026916B7-0AB1-4F25-AA4F-82B4772A6434}" dt="2025-06-30T23:33:12.703" v="8" actId="1076"/>
          <ac:spMkLst>
            <pc:docMk/>
            <pc:sldMk cId="3018068756" sldId="2147483374"/>
            <ac:spMk id="103" creationId="{31183256-0A5A-E034-79EE-C342988EE1AE}"/>
          </ac:spMkLst>
        </pc:spChg>
        <pc:spChg chg="mod">
          <ac:chgData name="Truong, Linda" userId="ccf1549b-a28c-4fe3-8c7c-7b7ef78110c0" providerId="ADAL" clId="{026916B7-0AB1-4F25-AA4F-82B4772A6434}" dt="2025-07-10T01:18:56.430" v="17" actId="20577"/>
          <ac:spMkLst>
            <pc:docMk/>
            <pc:sldMk cId="3018068756" sldId="2147483374"/>
            <ac:spMk id="110" creationId="{87609392-8768-590A-AA6B-339F72BDE15E}"/>
          </ac:spMkLst>
        </pc:spChg>
        <pc:spChg chg="mod">
          <ac:chgData name="Truong, Linda" userId="ccf1549b-a28c-4fe3-8c7c-7b7ef78110c0" providerId="ADAL" clId="{026916B7-0AB1-4F25-AA4F-82B4772A6434}" dt="2025-06-30T23:33:12.703" v="8" actId="1076"/>
          <ac:spMkLst>
            <pc:docMk/>
            <pc:sldMk cId="3018068756" sldId="2147483374"/>
            <ac:spMk id="124" creationId="{AA430F83-EE24-8AF0-6EAB-8D8FD35AD90A}"/>
          </ac:spMkLst>
        </pc:spChg>
        <pc:spChg chg="mod">
          <ac:chgData name="Truong, Linda" userId="ccf1549b-a28c-4fe3-8c7c-7b7ef78110c0" providerId="ADAL" clId="{026916B7-0AB1-4F25-AA4F-82B4772A6434}" dt="2025-07-10T01:18:40.302" v="13" actId="20577"/>
          <ac:spMkLst>
            <pc:docMk/>
            <pc:sldMk cId="3018068756" sldId="2147483374"/>
            <ac:spMk id="152" creationId="{4B528928-698A-7B0C-2ADF-B1A823EB98DE}"/>
          </ac:spMkLst>
        </pc:spChg>
        <pc:spChg chg="mod">
          <ac:chgData name="Truong, Linda" userId="ccf1549b-a28c-4fe3-8c7c-7b7ef78110c0" providerId="ADAL" clId="{026916B7-0AB1-4F25-AA4F-82B4772A6434}" dt="2025-06-30T23:33:12.703" v="8" actId="1076"/>
          <ac:spMkLst>
            <pc:docMk/>
            <pc:sldMk cId="3018068756" sldId="2147483374"/>
            <ac:spMk id="157" creationId="{61D2BFF9-9647-E359-0146-1F7E1D13E1B2}"/>
          </ac:spMkLst>
        </pc:spChg>
        <pc:cxnChg chg="mod">
          <ac:chgData name="Truong, Linda" userId="ccf1549b-a28c-4fe3-8c7c-7b7ef78110c0" providerId="ADAL" clId="{026916B7-0AB1-4F25-AA4F-82B4772A6434}" dt="2025-06-30T23:32:35.621" v="1" actId="14100"/>
          <ac:cxnSpMkLst>
            <pc:docMk/>
            <pc:sldMk cId="3018068756" sldId="2147483374"/>
            <ac:cxnSpMk id="75" creationId="{90D37BE7-B19E-73B4-F2A7-621A018220C0}"/>
          </ac:cxnSpMkLst>
        </pc:cxnChg>
      </pc:sldChg>
    </pc:docChg>
  </pc:docChgLst>
  <pc:docChgLst>
    <pc:chgData name="Mohamedali, Mohamed" userId="S::mohamed.mohamedali@accenture.com::c34bb293-32f5-4b81-974b-dd0646678ac5" providerId="AD" clId="Web-{01BD7BAC-B2E9-BE34-FE87-30F20AAFD0BF}"/>
    <pc:docChg chg="addSld delSld">
      <pc:chgData name="Mohamedali, Mohamed" userId="S::mohamed.mohamedali@accenture.com::c34bb293-32f5-4b81-974b-dd0646678ac5" providerId="AD" clId="Web-{01BD7BAC-B2E9-BE34-FE87-30F20AAFD0BF}" dt="2025-06-30T22:08:29.916" v="1"/>
      <pc:docMkLst>
        <pc:docMk/>
      </pc:docMkLst>
      <pc:sldChg chg="del">
        <pc:chgData name="Mohamedali, Mohamed" userId="S::mohamed.mohamedali@accenture.com::c34bb293-32f5-4b81-974b-dd0646678ac5" providerId="AD" clId="Web-{01BD7BAC-B2E9-BE34-FE87-30F20AAFD0BF}" dt="2025-06-30T22:08:29.916" v="1"/>
        <pc:sldMkLst>
          <pc:docMk/>
          <pc:sldMk cId="1769229984" sldId="2147483373"/>
        </pc:sldMkLst>
      </pc:sldChg>
      <pc:sldChg chg="add">
        <pc:chgData name="Mohamedali, Mohamed" userId="S::mohamed.mohamedali@accenture.com::c34bb293-32f5-4b81-974b-dd0646678ac5" providerId="AD" clId="Web-{01BD7BAC-B2E9-BE34-FE87-30F20AAFD0BF}" dt="2025-06-30T22:08:03.525" v="0"/>
        <pc:sldMkLst>
          <pc:docMk/>
          <pc:sldMk cId="3018068756" sldId="2147483374"/>
        </pc:sldMkLst>
      </pc:sldChg>
    </pc:docChg>
  </pc:docChgLst>
  <pc:docChgLst>
    <pc:chgData name="Singhal, Akshita" userId="5756b00f-2298-4202-a087-368d6ed616f7" providerId="ADAL" clId="{D6BEADD0-B5CC-4E06-A340-3E22B413115C}"/>
    <pc:docChg chg="addSld delSld modSld delMainMaster">
      <pc:chgData name="Singhal, Akshita" userId="5756b00f-2298-4202-a087-368d6ed616f7" providerId="ADAL" clId="{D6BEADD0-B5CC-4E06-A340-3E22B413115C}" dt="2025-06-30T08:43:21.987" v="1"/>
      <pc:docMkLst>
        <pc:docMk/>
      </pc:docMkLst>
      <pc:sldChg chg="add del">
        <pc:chgData name="Singhal, Akshita" userId="5756b00f-2298-4202-a087-368d6ed616f7" providerId="ADAL" clId="{D6BEADD0-B5CC-4E06-A340-3E22B413115C}" dt="2025-06-30T08:43:21.987" v="1"/>
        <pc:sldMkLst>
          <pc:docMk/>
          <pc:sldMk cId="3778791409" sldId="2147483190"/>
        </pc:sldMkLst>
      </pc:sldChg>
      <pc:sldChg chg="add del">
        <pc:chgData name="Singhal, Akshita" userId="5756b00f-2298-4202-a087-368d6ed616f7" providerId="ADAL" clId="{D6BEADD0-B5CC-4E06-A340-3E22B413115C}" dt="2025-06-30T08:43:21.987" v="1"/>
        <pc:sldMkLst>
          <pc:docMk/>
          <pc:sldMk cId="991610859" sldId="2147483191"/>
        </pc:sldMkLst>
      </pc:sldChg>
      <pc:sldChg chg="add del">
        <pc:chgData name="Singhal, Akshita" userId="5756b00f-2298-4202-a087-368d6ed616f7" providerId="ADAL" clId="{D6BEADD0-B5CC-4E06-A340-3E22B413115C}" dt="2025-06-30T08:43:21.987" v="1"/>
        <pc:sldMkLst>
          <pc:docMk/>
          <pc:sldMk cId="1769229984" sldId="2147483373"/>
        </pc:sldMkLst>
      </pc:sldChg>
      <pc:sldMasterChg chg="del delSldLayout">
        <pc:chgData name="Singhal, Akshita" userId="5756b00f-2298-4202-a087-368d6ed616f7" providerId="ADAL" clId="{D6BEADD0-B5CC-4E06-A340-3E22B413115C}" dt="2025-06-30T08:43:19.602" v="0" actId="47"/>
        <pc:sldMasterMkLst>
          <pc:docMk/>
          <pc:sldMasterMk cId="2079593940" sldId="2147483660"/>
        </pc:sldMasterMkLst>
        <pc:sldLayoutChg chg="del">
          <pc:chgData name="Singhal, Akshita" userId="5756b00f-2298-4202-a087-368d6ed616f7" providerId="ADAL" clId="{D6BEADD0-B5CC-4E06-A340-3E22B413115C}" dt="2025-06-30T08:43:19.602" v="0" actId="47"/>
          <pc:sldLayoutMkLst>
            <pc:docMk/>
            <pc:sldMasterMk cId="2079593940" sldId="2147483660"/>
            <pc:sldLayoutMk cId="844511444" sldId="2147483661"/>
          </pc:sldLayoutMkLst>
        </pc:sldLayoutChg>
        <pc:sldLayoutChg chg="del">
          <pc:chgData name="Singhal, Akshita" userId="5756b00f-2298-4202-a087-368d6ed616f7" providerId="ADAL" clId="{D6BEADD0-B5CC-4E06-A340-3E22B413115C}" dt="2025-06-30T08:43:19.602" v="0" actId="47"/>
          <pc:sldLayoutMkLst>
            <pc:docMk/>
            <pc:sldMasterMk cId="2079593940" sldId="2147483660"/>
            <pc:sldLayoutMk cId="2477372310" sldId="2147483662"/>
          </pc:sldLayoutMkLst>
        </pc:sldLayoutChg>
        <pc:sldLayoutChg chg="del">
          <pc:chgData name="Singhal, Akshita" userId="5756b00f-2298-4202-a087-368d6ed616f7" providerId="ADAL" clId="{D6BEADD0-B5CC-4E06-A340-3E22B413115C}" dt="2025-06-30T08:43:19.602" v="0" actId="47"/>
          <pc:sldLayoutMkLst>
            <pc:docMk/>
            <pc:sldMasterMk cId="2079593940" sldId="2147483660"/>
            <pc:sldLayoutMk cId="3713411295" sldId="2147483663"/>
          </pc:sldLayoutMkLst>
        </pc:sldLayoutChg>
        <pc:sldLayoutChg chg="del">
          <pc:chgData name="Singhal, Akshita" userId="5756b00f-2298-4202-a087-368d6ed616f7" providerId="ADAL" clId="{D6BEADD0-B5CC-4E06-A340-3E22B413115C}" dt="2025-06-30T08:43:19.602" v="0" actId="47"/>
          <pc:sldLayoutMkLst>
            <pc:docMk/>
            <pc:sldMasterMk cId="2079593940" sldId="2147483660"/>
            <pc:sldLayoutMk cId="3789284558" sldId="2147483664"/>
          </pc:sldLayoutMkLst>
        </pc:sldLayoutChg>
        <pc:sldLayoutChg chg="del">
          <pc:chgData name="Singhal, Akshita" userId="5756b00f-2298-4202-a087-368d6ed616f7" providerId="ADAL" clId="{D6BEADD0-B5CC-4E06-A340-3E22B413115C}" dt="2025-06-30T08:43:19.602" v="0" actId="47"/>
          <pc:sldLayoutMkLst>
            <pc:docMk/>
            <pc:sldMasterMk cId="2079593940" sldId="2147483660"/>
            <pc:sldLayoutMk cId="754398490" sldId="2147483665"/>
          </pc:sldLayoutMkLst>
        </pc:sldLayoutChg>
        <pc:sldLayoutChg chg="del">
          <pc:chgData name="Singhal, Akshita" userId="5756b00f-2298-4202-a087-368d6ed616f7" providerId="ADAL" clId="{D6BEADD0-B5CC-4E06-A340-3E22B413115C}" dt="2025-06-30T08:43:19.602" v="0" actId="47"/>
          <pc:sldLayoutMkLst>
            <pc:docMk/>
            <pc:sldMasterMk cId="2079593940" sldId="2147483660"/>
            <pc:sldLayoutMk cId="3413396343" sldId="2147483666"/>
          </pc:sldLayoutMkLst>
        </pc:sldLayoutChg>
        <pc:sldLayoutChg chg="del">
          <pc:chgData name="Singhal, Akshita" userId="5756b00f-2298-4202-a087-368d6ed616f7" providerId="ADAL" clId="{D6BEADD0-B5CC-4E06-A340-3E22B413115C}" dt="2025-06-30T08:43:19.602" v="0" actId="47"/>
          <pc:sldLayoutMkLst>
            <pc:docMk/>
            <pc:sldMasterMk cId="2079593940" sldId="2147483660"/>
            <pc:sldLayoutMk cId="2378460919" sldId="2147483667"/>
          </pc:sldLayoutMkLst>
        </pc:sldLayoutChg>
        <pc:sldLayoutChg chg="del">
          <pc:chgData name="Singhal, Akshita" userId="5756b00f-2298-4202-a087-368d6ed616f7" providerId="ADAL" clId="{D6BEADD0-B5CC-4E06-A340-3E22B413115C}" dt="2025-06-30T08:43:19.602" v="0" actId="47"/>
          <pc:sldLayoutMkLst>
            <pc:docMk/>
            <pc:sldMasterMk cId="2079593940" sldId="2147483660"/>
            <pc:sldLayoutMk cId="1319687352" sldId="2147483668"/>
          </pc:sldLayoutMkLst>
        </pc:sldLayoutChg>
        <pc:sldLayoutChg chg="del">
          <pc:chgData name="Singhal, Akshita" userId="5756b00f-2298-4202-a087-368d6ed616f7" providerId="ADAL" clId="{D6BEADD0-B5CC-4E06-A340-3E22B413115C}" dt="2025-06-30T08:43:19.602" v="0" actId="47"/>
          <pc:sldLayoutMkLst>
            <pc:docMk/>
            <pc:sldMasterMk cId="2079593940" sldId="2147483660"/>
            <pc:sldLayoutMk cId="2571803416" sldId="2147483669"/>
          </pc:sldLayoutMkLst>
        </pc:sldLayoutChg>
        <pc:sldLayoutChg chg="del">
          <pc:chgData name="Singhal, Akshita" userId="5756b00f-2298-4202-a087-368d6ed616f7" providerId="ADAL" clId="{D6BEADD0-B5CC-4E06-A340-3E22B413115C}" dt="2025-06-30T08:43:19.602" v="0" actId="47"/>
          <pc:sldLayoutMkLst>
            <pc:docMk/>
            <pc:sldMasterMk cId="2079593940" sldId="2147483660"/>
            <pc:sldLayoutMk cId="3907980342" sldId="2147483670"/>
          </pc:sldLayoutMkLst>
        </pc:sldLayoutChg>
        <pc:sldLayoutChg chg="del">
          <pc:chgData name="Singhal, Akshita" userId="5756b00f-2298-4202-a087-368d6ed616f7" providerId="ADAL" clId="{D6BEADD0-B5CC-4E06-A340-3E22B413115C}" dt="2025-06-30T08:43:19.602" v="0" actId="47"/>
          <pc:sldLayoutMkLst>
            <pc:docMk/>
            <pc:sldMasterMk cId="2079593940" sldId="2147483660"/>
            <pc:sldLayoutMk cId="3394034582" sldId="2147483671"/>
          </pc:sldLayoutMkLst>
        </pc:sldLayoutChg>
        <pc:sldLayoutChg chg="del">
          <pc:chgData name="Singhal, Akshita" userId="5756b00f-2298-4202-a087-368d6ed616f7" providerId="ADAL" clId="{D6BEADD0-B5CC-4E06-A340-3E22B413115C}" dt="2025-06-30T08:43:19.602" v="0" actId="47"/>
          <pc:sldLayoutMkLst>
            <pc:docMk/>
            <pc:sldMasterMk cId="2079593940" sldId="2147483660"/>
            <pc:sldLayoutMk cId="2850805985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DB640-A008-487E-A119-BDB378E2172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7BA02-0572-4578-BAB4-A8A2FECE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EECD1-C632-4C60-7563-0CAAF90F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4A4166-1E9C-C12B-637A-5F6CD2B5C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8820B5-1D51-6949-5F52-890D1DD67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F4430-A26C-B9EE-8B79-DF97E68F6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22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5BD8F-CE2F-48EA-AEBA-C11214319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165C5-0041-95AC-1C10-C001C10BF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C695B2-783E-0A54-CC1E-CFDEAD74E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F52F45-70CE-B588-A8AE-7C37FEF79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A40EF-338E-7377-5143-4B20008EB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89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0093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4140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9436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2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87A17-A320-2DB5-25A8-D7881CAEA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E093FDA8-AE8C-A10A-80CD-1459FE77FF6A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369509-2CD5-28E6-5EA4-D31F5B191419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A929DB9A-CD96-BB0A-6AFF-3DCAF3CF0806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Manual resume and training reviews rely on static course suggestions, with no outcome tracking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CDB1A7E2-EA2C-232C-181A-F890E29AACDA}"/>
              </a:ext>
            </a:extLst>
          </p:cNvPr>
          <p:cNvSpPr/>
          <p:nvPr/>
        </p:nvSpPr>
        <p:spPr>
          <a:xfrm>
            <a:off x="883241" y="1904766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D585DE47-A127-1BAB-F1F9-1D1369F040E1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SemiBold"/>
                <a:cs typeface="Segoe Sans Display" pitchFamily="2" charset="0"/>
                <a:sym typeface="DM Sans Light"/>
              </a:rPr>
              <a:t>Current Workflow Challenges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Current one-size-fits-all advice fails to address specific skill gaps, hindering effective workforce development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Outdated content and inconsistent tagging hinder access to relevant training resources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Citizens navigate large role and training databases without guidance, leading to poor decisions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Counselors spend too much time manually compiling data, limiting personalized support</a:t>
            </a:r>
            <a:endParaRPr kumimoji="0" lang="en-DE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Inter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E62E4C0C-C86F-3720-27F1-9FEB5B73A0C6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18" name="Google Shape;523;p32">
            <a:extLst>
              <a:ext uri="{FF2B5EF4-FFF2-40B4-BE49-F238E27FC236}">
                <a16:creationId xmlns:a16="http://schemas.microsoft.com/office/drawing/2014/main" id="{DA42812C-599F-18D8-0594-988E9DD67E8D}"/>
              </a:ext>
            </a:extLst>
          </p:cNvPr>
          <p:cNvSpPr/>
          <p:nvPr/>
        </p:nvSpPr>
        <p:spPr>
          <a:xfrm>
            <a:off x="6238650" y="2233079"/>
            <a:ext cx="2066440" cy="34778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Ingest resumes uploaded by Citizen</a:t>
            </a:r>
          </a:p>
        </p:txBody>
      </p:sp>
      <p:sp>
        <p:nvSpPr>
          <p:cNvPr id="19" name="Google Shape;523;p32">
            <a:extLst>
              <a:ext uri="{FF2B5EF4-FFF2-40B4-BE49-F238E27FC236}">
                <a16:creationId xmlns:a16="http://schemas.microsoft.com/office/drawing/2014/main" id="{27A2A294-CD73-C1FE-42A1-8289AFEBF5AE}"/>
              </a:ext>
            </a:extLst>
          </p:cNvPr>
          <p:cNvSpPr/>
          <p:nvPr/>
        </p:nvSpPr>
        <p:spPr>
          <a:xfrm>
            <a:off x="6222003" y="4121658"/>
            <a:ext cx="2099734" cy="741536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Delivering personalized training and job alerts via Teams or email through no-code agent workflows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"/>
            </a:endParaRPr>
          </a:p>
        </p:txBody>
      </p:sp>
      <p:sp>
        <p:nvSpPr>
          <p:cNvPr id="20" name="Google Shape;523;p32">
            <a:extLst>
              <a:ext uri="{FF2B5EF4-FFF2-40B4-BE49-F238E27FC236}">
                <a16:creationId xmlns:a16="http://schemas.microsoft.com/office/drawing/2014/main" id="{894FA727-3717-632B-F953-F756AB27474D}"/>
              </a:ext>
            </a:extLst>
          </p:cNvPr>
          <p:cNvSpPr/>
          <p:nvPr/>
        </p:nvSpPr>
        <p:spPr>
          <a:xfrm>
            <a:off x="6222003" y="3476795"/>
            <a:ext cx="2099734" cy="475577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Analyzes uploaded resumes and compares skills to live role requirements &amp; Skill Gaps</a:t>
            </a: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68A3AC2B-75D2-0ADE-C74B-401AC32A6308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1A8977-F8DB-DC2A-6CE7-75DEE0101625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3211C5-9558-8A4E-623F-67228BE67EC9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C171F10F-2E26-5006-36B9-7AB10842E1E6}"/>
              </a:ext>
            </a:extLst>
          </p:cNvPr>
          <p:cNvSpPr/>
          <p:nvPr/>
        </p:nvSpPr>
        <p:spPr>
          <a:xfrm>
            <a:off x="8558347" y="4294928"/>
            <a:ext cx="3057247" cy="2246014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6" name="Google Shape;516;p32">
            <a:extLst>
              <a:ext uri="{FF2B5EF4-FFF2-40B4-BE49-F238E27FC236}">
                <a16:creationId xmlns:a16="http://schemas.microsoft.com/office/drawing/2014/main" id="{634F88C7-4C7B-EA49-193E-750A8074FAC3}"/>
              </a:ext>
            </a:extLst>
          </p:cNvPr>
          <p:cNvSpPr/>
          <p:nvPr/>
        </p:nvSpPr>
        <p:spPr>
          <a:xfrm>
            <a:off x="8682389" y="4807002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Career Counsellors</a:t>
            </a: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10B1121A-0CF0-2CF3-7288-4B41D15A35D2}"/>
              </a:ext>
            </a:extLst>
          </p:cNvPr>
          <p:cNvSpPr/>
          <p:nvPr/>
        </p:nvSpPr>
        <p:spPr>
          <a:xfrm>
            <a:off x="8558349" y="1740227"/>
            <a:ext cx="3057246" cy="2469658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DCEFE77E-9735-BCAB-9CD0-45AE81AEADB8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Subindustry</a:t>
            </a:r>
          </a:p>
        </p:txBody>
      </p:sp>
      <p:sp>
        <p:nvSpPr>
          <p:cNvPr id="44" name="Google Shape;506;p32">
            <a:extLst>
              <a:ext uri="{FF2B5EF4-FFF2-40B4-BE49-F238E27FC236}">
                <a16:creationId xmlns:a16="http://schemas.microsoft.com/office/drawing/2014/main" id="{71244FE6-850E-AB9E-8CF4-F979DBFE9485}"/>
              </a:ext>
            </a:extLst>
          </p:cNvPr>
          <p:cNvSpPr/>
          <p:nvPr/>
        </p:nvSpPr>
        <p:spPr>
          <a:xfrm>
            <a:off x="8955020" y="1406727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Education</a:t>
            </a: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4ACE7CD2-C36B-1B76-755A-A510705B1E9C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3945C2B0-D7A9-1631-4BA9-27BC72FBFE72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7A5C601A-460E-12D7-904C-037E3C4D9A81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02808718-22D5-5317-919D-655070FA834A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E36571ED-BCAB-CDAA-BAD1-3E452FB16104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0BC054B1-48F1-CD4B-2EDA-14EDE286832D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Google Shape;506;p32">
            <a:extLst>
              <a:ext uri="{FF2B5EF4-FFF2-40B4-BE49-F238E27FC236}">
                <a16:creationId xmlns:a16="http://schemas.microsoft.com/office/drawing/2014/main" id="{DE4D3CA1-6792-AFD4-1201-EA57F0B8BF7A}"/>
              </a:ext>
            </a:extLst>
          </p:cNvPr>
          <p:cNvSpPr/>
          <p:nvPr/>
        </p:nvSpPr>
        <p:spPr>
          <a:xfrm>
            <a:off x="10564000" y="836097"/>
            <a:ext cx="574568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Maturity</a:t>
            </a:r>
          </a:p>
        </p:txBody>
      </p:sp>
      <p:sp>
        <p:nvSpPr>
          <p:cNvPr id="9" name="Google Shape;506;p32">
            <a:extLst>
              <a:ext uri="{FF2B5EF4-FFF2-40B4-BE49-F238E27FC236}">
                <a16:creationId xmlns:a16="http://schemas.microsoft.com/office/drawing/2014/main" id="{CB69720D-5BE8-CB47-8016-51C0813F25B2}"/>
              </a:ext>
            </a:extLst>
          </p:cNvPr>
          <p:cNvSpPr/>
          <p:nvPr/>
        </p:nvSpPr>
        <p:spPr>
          <a:xfrm>
            <a:off x="10376561" y="1416790"/>
            <a:ext cx="1005840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Strategic Imperatives</a:t>
            </a:r>
          </a:p>
        </p:txBody>
      </p: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5B134B3E-0F55-480F-D2AF-8D32BF48CFB5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E33EEB4D-9BC0-95E7-69DE-E866DBAA0872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27D713A9-D813-D41F-EC8A-DD9F845A63F1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B224FBC3-EE80-C15F-C4F7-83C8EB127CDE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7CAA043C-D65A-1041-B202-83A85584701D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" name="Google Shape;523;p32">
            <a:extLst>
              <a:ext uri="{FF2B5EF4-FFF2-40B4-BE49-F238E27FC236}">
                <a16:creationId xmlns:a16="http://schemas.microsoft.com/office/drawing/2014/main" id="{8C261D16-BD88-3144-6880-B7D3FAE5BA30}"/>
              </a:ext>
            </a:extLst>
          </p:cNvPr>
          <p:cNvSpPr/>
          <p:nvPr/>
        </p:nvSpPr>
        <p:spPr>
          <a:xfrm>
            <a:off x="6222003" y="2750154"/>
            <a:ext cx="2099734" cy="557355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Compare skills on resume to skills for target roles selected by user</a:t>
            </a:r>
          </a:p>
        </p:txBody>
      </p: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2BB3AA8A-F615-0F7A-A67C-4C39BE657C4E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PUBLIC SECTOR INDUSTRY</a:t>
            </a: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C867C943-780E-F12B-2E83-524D8C7BABF8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Upskilling Recommendation Agent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ADC7C9-C484-DC27-888F-9D532CDF83B3}"/>
              </a:ext>
            </a:extLst>
          </p:cNvPr>
          <p:cNvSpPr txBox="1"/>
          <p:nvPr/>
        </p:nvSpPr>
        <p:spPr>
          <a:xfrm>
            <a:off x="695994" y="1098881"/>
            <a:ext cx="77522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Analyzes citizen’s skills to recommend targeted training and job opportunities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93461888-B1E9-2386-1F54-62114FB4912C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Agents identify and score citizens’ skill gaps against job requirements to recommend upskilling and roles matching current skills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2BD1229C-758F-D998-B40E-04EC502A9742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832E0D8-9F99-1D16-8D5C-01A26947EB20}"/>
              </a:ext>
            </a:extLst>
          </p:cNvPr>
          <p:cNvSpPr/>
          <p:nvPr/>
        </p:nvSpPr>
        <p:spPr>
          <a:xfrm>
            <a:off x="8700923" y="2229264"/>
            <a:ext cx="2790518" cy="684600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Number Of Skills Mastered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UI Variable Display" pitchFamily="2" charset="0"/>
              </a:rPr>
              <a:t>→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 By providing personalized, targeted training pathways, it increases the number of relevant skills citizens acquire and effectively master</a:t>
            </a:r>
          </a:p>
        </p:txBody>
      </p:sp>
      <p:sp>
        <p:nvSpPr>
          <p:cNvPr id="48" name="Arrow: Up 56">
            <a:extLst>
              <a:ext uri="{FF2B5EF4-FFF2-40B4-BE49-F238E27FC236}">
                <a16:creationId xmlns:a16="http://schemas.microsoft.com/office/drawing/2014/main" id="{10BC8265-A77E-A9D2-D78E-1A7CFD34F1AC}"/>
              </a:ext>
            </a:extLst>
          </p:cNvPr>
          <p:cNvSpPr/>
          <p:nvPr/>
        </p:nvSpPr>
        <p:spPr>
          <a:xfrm>
            <a:off x="8794754" y="2365223"/>
            <a:ext cx="134695" cy="365760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45C57CA-0EB4-0F6F-C7DF-5E276AD6924A}"/>
              </a:ext>
            </a:extLst>
          </p:cNvPr>
          <p:cNvSpPr/>
          <p:nvPr/>
        </p:nvSpPr>
        <p:spPr>
          <a:xfrm>
            <a:off x="8700923" y="2957383"/>
            <a:ext cx="2790518" cy="548458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Learning Completion Rate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Tailored course recommendations and ongoing outcome monitoring motivate citizens, leading to a higher successful completion rate</a:t>
            </a:r>
          </a:p>
        </p:txBody>
      </p:sp>
      <p:sp>
        <p:nvSpPr>
          <p:cNvPr id="5" name="Google Shape;516;p32">
            <a:extLst>
              <a:ext uri="{FF2B5EF4-FFF2-40B4-BE49-F238E27FC236}">
                <a16:creationId xmlns:a16="http://schemas.microsoft.com/office/drawing/2014/main" id="{BD0DE46B-CE14-EA42-885A-3CA418D45D58}"/>
              </a:ext>
            </a:extLst>
          </p:cNvPr>
          <p:cNvSpPr/>
          <p:nvPr/>
        </p:nvSpPr>
        <p:spPr>
          <a:xfrm>
            <a:off x="10099564" y="4807002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Job Coaches / Training P</a:t>
            </a: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rogram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 M</a:t>
            </a: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anagers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 \ HRs</a:t>
            </a:r>
          </a:p>
        </p:txBody>
      </p:sp>
      <p:sp>
        <p:nvSpPr>
          <p:cNvPr id="6" name="Google Shape;523;p32">
            <a:extLst>
              <a:ext uri="{FF2B5EF4-FFF2-40B4-BE49-F238E27FC236}">
                <a16:creationId xmlns:a16="http://schemas.microsoft.com/office/drawing/2014/main" id="{CEF96592-3322-5854-A488-0129985E6C79}"/>
              </a:ext>
            </a:extLst>
          </p:cNvPr>
          <p:cNvSpPr/>
          <p:nvPr/>
        </p:nvSpPr>
        <p:spPr>
          <a:xfrm>
            <a:off x="6222003" y="5759119"/>
            <a:ext cx="2099734" cy="667565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Escalates edge cases (e.g., low alignment with any career paths) to human counselors with a summary of gaps and role-fit analysis</a:t>
            </a:r>
          </a:p>
        </p:txBody>
      </p:sp>
      <p:sp>
        <p:nvSpPr>
          <p:cNvPr id="13" name="Arrow: Up 56">
            <a:extLst>
              <a:ext uri="{FF2B5EF4-FFF2-40B4-BE49-F238E27FC236}">
                <a16:creationId xmlns:a16="http://schemas.microsoft.com/office/drawing/2014/main" id="{32894FCF-1810-CE73-82E2-980FE360D9AF}"/>
              </a:ext>
            </a:extLst>
          </p:cNvPr>
          <p:cNvSpPr/>
          <p:nvPr/>
        </p:nvSpPr>
        <p:spPr>
          <a:xfrm>
            <a:off x="8794754" y="3042931"/>
            <a:ext cx="134695" cy="365760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Google Shape;523;p32">
            <a:extLst>
              <a:ext uri="{FF2B5EF4-FFF2-40B4-BE49-F238E27FC236}">
                <a16:creationId xmlns:a16="http://schemas.microsoft.com/office/drawing/2014/main" id="{C5A60808-6B61-16B3-F4F5-A340BD489218}"/>
              </a:ext>
            </a:extLst>
          </p:cNvPr>
          <p:cNvSpPr/>
          <p:nvPr/>
        </p:nvSpPr>
        <p:spPr>
          <a:xfrm>
            <a:off x="6222003" y="5032480"/>
            <a:ext cx="2099734" cy="557355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Automatically curates learning playlists aligned to target roles and tracks progress over time</a:t>
            </a:r>
          </a:p>
        </p:txBody>
      </p:sp>
      <p:sp>
        <p:nvSpPr>
          <p:cNvPr id="21" name="Rounded Rectangle 48">
            <a:extLst>
              <a:ext uri="{FF2B5EF4-FFF2-40B4-BE49-F238E27FC236}">
                <a16:creationId xmlns:a16="http://schemas.microsoft.com/office/drawing/2014/main" id="{C254F50D-3344-8612-F2ED-31A10CEFDCD7}"/>
              </a:ext>
            </a:extLst>
          </p:cNvPr>
          <p:cNvSpPr/>
          <p:nvPr/>
        </p:nvSpPr>
        <p:spPr>
          <a:xfrm>
            <a:off x="8704305" y="3583634"/>
            <a:ext cx="2790518" cy="548458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Student Satisfaction Score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Enhances success in learning and career progression, while improving overall Upskilling journey</a:t>
            </a:r>
          </a:p>
        </p:txBody>
      </p:sp>
      <p:sp>
        <p:nvSpPr>
          <p:cNvPr id="23" name="Arrow: Up 56">
            <a:extLst>
              <a:ext uri="{FF2B5EF4-FFF2-40B4-BE49-F238E27FC236}">
                <a16:creationId xmlns:a16="http://schemas.microsoft.com/office/drawing/2014/main" id="{09128C4A-6DD3-D03D-4DC1-153C3874D126}"/>
              </a:ext>
            </a:extLst>
          </p:cNvPr>
          <p:cNvSpPr/>
          <p:nvPr/>
        </p:nvSpPr>
        <p:spPr>
          <a:xfrm>
            <a:off x="8798136" y="3669182"/>
            <a:ext cx="134695" cy="365760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7914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E0B87-B0A8-8551-B838-E052C2F2B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2E76CE57-0B08-0EE6-81F3-BB6F831F5DD0}"/>
              </a:ext>
            </a:extLst>
          </p:cNvPr>
          <p:cNvSpPr>
            <a:spLocks/>
          </p:cNvSpPr>
          <p:nvPr/>
        </p:nvSpPr>
        <p:spPr bwMode="auto">
          <a:xfrm>
            <a:off x="2341944" y="931521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8B269DA-8BE4-5AC2-917F-23EC9615B38C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32D19C07-692C-DA00-85EA-9B91FAE32D70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06503C-0460-DAB1-8E7B-602EA63F236A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372060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Upskilling recommendation agent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8309FC09-5C4F-82BE-3C1C-CB85D6BA08A9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5E831BA2-CC43-48CC-B191-745345CDD96A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004CD9-8153-0359-8EFA-768EDC889D74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73">
            <a:extLst>
              <a:ext uri="{FF2B5EF4-FFF2-40B4-BE49-F238E27FC236}">
                <a16:creationId xmlns:a16="http://schemas.microsoft.com/office/drawing/2014/main" id="{D2BFADBC-462D-A1C2-81BF-D68DA5C75EB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B0CD674-55A9-A6E1-9436-F49ADEFD5FB9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35E0B47-3BAE-BEA6-8CC7-9CE273994799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A46F3775-92AA-A7B0-2237-B85497686009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688389-A720-A5C9-3C25-275A028E19CD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9421BBE-C54B-CF55-AE98-C1F0909C47ED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D989E80B-2F60-B0F6-E4FE-C9B535155C7C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ACB455-0215-A6D8-F146-63F1F1A3A835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BFD6D51-79E8-1666-3F20-3D829662FE0B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03920682-3E62-0173-BC76-DD3121601713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AED6DD0-0CAC-ABF0-B199-F0D61D0003AE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AB4095-088A-01E2-41F2-883EE2FBA4FB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Public Sector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E7397DAA-1D79-713C-6BA0-885709EA18B8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9B3449-F08A-2AFF-37A0-C5E58E1E9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01148"/>
              </p:ext>
            </p:extLst>
          </p:nvPr>
        </p:nvGraphicFramePr>
        <p:xfrm>
          <a:off x="316788" y="1608472"/>
          <a:ext cx="1907446" cy="385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Analyzes citizen’s skills to recommend targeted training and job opportunities.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2DB96651-04D0-9CC4-F1AE-CEB5E2033AED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Map skills to target roles</a:t>
            </a: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B0A2611D-FC25-5144-DA5F-8A612A8489E6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Maps extracted skills to target role requirements by cross-referencing the internal job catalog.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  <a:sym typeface="DM San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DD0EF14-41ED-B84F-574A-5B2D9949D39C}"/>
              </a:ext>
            </a:extLst>
          </p:cNvPr>
          <p:cNvSpPr/>
          <p:nvPr/>
        </p:nvSpPr>
        <p:spPr bwMode="auto">
          <a:xfrm>
            <a:off x="372952" y="3662494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 in the number of skills mastered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65D461-AF3B-F9AE-E3B1-9CAC50069005}"/>
              </a:ext>
            </a:extLst>
          </p:cNvPr>
          <p:cNvSpPr/>
          <p:nvPr/>
        </p:nvSpPr>
        <p:spPr bwMode="auto">
          <a:xfrm>
            <a:off x="372952" y="3949265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 in learning completion rate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AEC6A9-DE33-1874-4E63-FA9E6E059D1A}"/>
              </a:ext>
            </a:extLst>
          </p:cNvPr>
          <p:cNvSpPr/>
          <p:nvPr/>
        </p:nvSpPr>
        <p:spPr bwMode="auto">
          <a:xfrm>
            <a:off x="368101" y="5125021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Employee Experience</a:t>
            </a: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B3CD3977-D3EF-7834-B019-D7F0E6AE6F8C}"/>
              </a:ext>
            </a:extLst>
          </p:cNvPr>
          <p:cNvSpPr txBox="1">
            <a:spLocks/>
          </p:cNvSpPr>
          <p:nvPr/>
        </p:nvSpPr>
        <p:spPr>
          <a:xfrm>
            <a:off x="3035003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Ingest resumes uploaded</a:t>
            </a: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B19B49D8-BA8D-8C4C-228C-C956463AF0DE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Collects resumes securely and extracts relevant skill details for analysis.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3DF27A-9174-1830-1153-E20847F371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2090492"/>
            <a:ext cx="2081045" cy="8720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content management system (SharePoint) for document storage and user uploads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(Dynamics 365) if resumes are part of a citizen's profile within a CRM/case management system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2017399-1331-55A5-5D74-2F5303C827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65CAD0A5-8BEF-3F8D-2433-8BCEF5CE6B27}"/>
              </a:ext>
            </a:extLst>
          </p:cNvPr>
          <p:cNvSpPr txBox="1">
            <a:spLocks/>
          </p:cNvSpPr>
          <p:nvPr/>
        </p:nvSpPr>
        <p:spPr>
          <a:xfrm>
            <a:off x="8804382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Identify skill gaps</a:t>
            </a: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C23B5D0E-7B14-EA68-9D77-384636D1D4B8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Analyzes uploaded resumes and compares skills to live role requirements &amp; Skill Gaps.</a:t>
            </a:r>
          </a:p>
        </p:txBody>
      </p:sp>
      <p:sp>
        <p:nvSpPr>
          <p:cNvPr id="37" name="Step 1 Title">
            <a:extLst>
              <a:ext uri="{FF2B5EF4-FFF2-40B4-BE49-F238E27FC236}">
                <a16:creationId xmlns:a16="http://schemas.microsoft.com/office/drawing/2014/main" id="{9A252D86-D180-E716-3703-BB5AD8E3118C}"/>
              </a:ext>
            </a:extLst>
          </p:cNvPr>
          <p:cNvSpPr txBox="1">
            <a:spLocks/>
          </p:cNvSpPr>
          <p:nvPr/>
        </p:nvSpPr>
        <p:spPr>
          <a:xfrm>
            <a:off x="8804382" y="3801172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t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Recommend courses &amp; resources</a:t>
            </a: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7B8D1F01-99B7-DBF6-5607-D81AE29E656E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Recommends personalized training and job opportunities via Teams or email, powered by no-code agent workflows.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CB81A7-6186-A9C9-7526-BC9CEC446E30}"/>
              </a:ext>
            </a:extLst>
          </p:cNvPr>
          <p:cNvSpPr/>
          <p:nvPr/>
        </p:nvSpPr>
        <p:spPr bwMode="auto">
          <a:xfrm>
            <a:off x="364133" y="5399222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Customer Experience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CEE195A0-105D-2D08-646A-0BA70166DE20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3ECA9523-A955-E19E-CD51-B281845CF504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3C696D8-9869-5FA5-B03C-CF3D786DB7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01735" y="2198214"/>
            <a:ext cx="2199820" cy="6565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Knowledge Base (SharePoint) for list of target roles and their skill requirements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(Dynamics 365) where citizens select desired roles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17A55B3-6EFF-3D2C-1021-DFF7380739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8E5DCE57-7DE2-E00A-9D68-FA6092A030B2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81556760-C35A-1ED9-9938-5DFDFA0B5197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772BF5-5852-F897-13B4-5D81004E1B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331584"/>
            <a:ext cx="2199820" cy="3898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Databases (Dataverse) to store the calculated skill gap scores and analysis results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072B131-8748-9D90-A974-E78F694A2A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A70FA21C-0E12-7AAC-F98F-199B432B9E59}"/>
              </a:ext>
            </a:extLst>
          </p:cNvPr>
          <p:cNvSpPr txBox="1"/>
          <p:nvPr/>
        </p:nvSpPr>
        <p:spPr>
          <a:xfrm>
            <a:off x="3223018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Collects resumes to automate extraction of relevant skills.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5F9A198-E5E5-6F15-4E33-15473551BD9F}"/>
              </a:ext>
            </a:extLst>
          </p:cNvPr>
          <p:cNvSpPr txBox="1"/>
          <p:nvPr/>
        </p:nvSpPr>
        <p:spPr>
          <a:xfrm>
            <a:off x="6128274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Maps existing candidate skills from internal job catalog to target role’s required skills.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B536EEA-E122-2B53-9260-F74531EDB83F}"/>
              </a:ext>
            </a:extLst>
          </p:cNvPr>
          <p:cNvSpPr txBox="1"/>
          <p:nvPr/>
        </p:nvSpPr>
        <p:spPr>
          <a:xfrm>
            <a:off x="8990601" y="3192285"/>
            <a:ext cx="23595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Identifies gaps in current skills from uploaded resumes and provides recommendations for areas to upskill.</a:t>
            </a:r>
          </a:p>
        </p:txBody>
      </p:sp>
      <p:sp>
        <p:nvSpPr>
          <p:cNvPr id="70" name="Text Placeholder 11">
            <a:extLst>
              <a:ext uri="{FF2B5EF4-FFF2-40B4-BE49-F238E27FC236}">
                <a16:creationId xmlns:a16="http://schemas.microsoft.com/office/drawing/2014/main" id="{2D58E4AC-D946-6BB0-D162-1D115C408FF7}"/>
              </a:ext>
            </a:extLst>
          </p:cNvPr>
          <p:cNvSpPr txBox="1">
            <a:spLocks/>
          </p:cNvSpPr>
          <p:nvPr/>
        </p:nvSpPr>
        <p:spPr>
          <a:xfrm>
            <a:off x="8804381" y="4827756"/>
            <a:ext cx="2572261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id="{C5C5040F-E315-CED6-1A34-7FE29187F42D}"/>
              </a:ext>
            </a:extLst>
          </p:cNvPr>
          <p:cNvSpPr txBox="1">
            <a:spLocks/>
          </p:cNvSpPr>
          <p:nvPr/>
        </p:nvSpPr>
        <p:spPr>
          <a:xfrm flipV="1">
            <a:off x="8804381" y="5845288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373EE7B-F912-D75F-DE11-14EC3BD6B5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5088409"/>
            <a:ext cx="2080736" cy="49757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Content Management System (SharePoint) for course catalogs – course/training catalog and learning resources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E8F61C7-0EE5-54BD-DB91-60282AC536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130134" y="4861523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66CB6F85-EAF8-CBCA-29BE-F61080EBDF66}"/>
              </a:ext>
            </a:extLst>
          </p:cNvPr>
          <p:cNvSpPr txBox="1"/>
          <p:nvPr/>
        </p:nvSpPr>
        <p:spPr>
          <a:xfrm>
            <a:off x="8990602" y="6010318"/>
            <a:ext cx="23007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Delivers personalized learning options via Teams and emails.</a:t>
            </a:r>
          </a:p>
        </p:txBody>
      </p:sp>
      <p:sp>
        <p:nvSpPr>
          <p:cNvPr id="6" name="Step 1 Title">
            <a:extLst>
              <a:ext uri="{FF2B5EF4-FFF2-40B4-BE49-F238E27FC236}">
                <a16:creationId xmlns:a16="http://schemas.microsoft.com/office/drawing/2014/main" id="{393ADF37-0067-2CCB-C795-A260D0E9E1E2}"/>
              </a:ext>
            </a:extLst>
          </p:cNvPr>
          <p:cNvSpPr txBox="1">
            <a:spLocks/>
          </p:cNvSpPr>
          <p:nvPr/>
        </p:nvSpPr>
        <p:spPr>
          <a:xfrm>
            <a:off x="5918795" y="3801172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t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Curate learning content</a:t>
            </a:r>
          </a:p>
        </p:txBody>
      </p:sp>
      <p:sp>
        <p:nvSpPr>
          <p:cNvPr id="19" name="Step 1 Top">
            <a:extLst>
              <a:ext uri="{FF2B5EF4-FFF2-40B4-BE49-F238E27FC236}">
                <a16:creationId xmlns:a16="http://schemas.microsoft.com/office/drawing/2014/main" id="{B7F09B03-0B15-7C8A-8553-1DDB31963976}"/>
              </a:ext>
            </a:extLst>
          </p:cNvPr>
          <p:cNvSpPr txBox="1">
            <a:spLocks/>
          </p:cNvSpPr>
          <p:nvPr/>
        </p:nvSpPr>
        <p:spPr>
          <a:xfrm>
            <a:off x="5918795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Curates and consolidates videos, documents, and interactive modules from internal sources into a single, easy-to-navigate learning playlist.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4A5822-2789-EED9-B0B9-93474AE1BE44}"/>
              </a:ext>
            </a:extLst>
          </p:cNvPr>
          <p:cNvGrpSpPr/>
          <p:nvPr/>
        </p:nvGrpSpPr>
        <p:grpSpPr>
          <a:xfrm>
            <a:off x="5915514" y="4827756"/>
            <a:ext cx="2572262" cy="1652997"/>
            <a:chOff x="8804381" y="4827756"/>
            <a:chExt cx="2572262" cy="1652997"/>
          </a:xfrm>
        </p:grpSpPr>
        <p:sp>
          <p:nvSpPr>
            <p:cNvPr id="30" name="Text Placeholder 11">
              <a:extLst>
                <a:ext uri="{FF2B5EF4-FFF2-40B4-BE49-F238E27FC236}">
                  <a16:creationId xmlns:a16="http://schemas.microsoft.com/office/drawing/2014/main" id="{433ABDAA-9F02-195E-7D8C-9B5212705F4A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2" name="Text Placeholder 11">
              <a:extLst>
                <a:ext uri="{FF2B5EF4-FFF2-40B4-BE49-F238E27FC236}">
                  <a16:creationId xmlns:a16="http://schemas.microsoft.com/office/drawing/2014/main" id="{AB314DB2-F4D6-E63A-52B0-BEDA5BA6FCA1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AA7BE3-0838-0815-BA9E-3B484904944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901178"/>
              <a:ext cx="2199820" cy="87203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&amp; Messaging (Teams) for sharing online lectures, collaborative activities, and virtual classrooms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content management system (SharePoint) for hosting course content, documents, and presentations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EE976B6-CE93-474B-58E2-7526B42230F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FC624B-98F0-137D-B891-22F11D5A59E3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1F2C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 pitchFamily="2" charset="0"/>
                </a:rPr>
                <a:t>Consolidate videos, documents, and interactive modules to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provide centralized access to all learning materials.</a:t>
              </a:r>
            </a:p>
          </p:txBody>
        </p:sp>
      </p:grpSp>
      <p:sp>
        <p:nvSpPr>
          <p:cNvPr id="16" name="Step 1 Title">
            <a:extLst>
              <a:ext uri="{FF2B5EF4-FFF2-40B4-BE49-F238E27FC236}">
                <a16:creationId xmlns:a16="http://schemas.microsoft.com/office/drawing/2014/main" id="{BB20840E-F60C-B525-C98B-E2700D39213C}"/>
              </a:ext>
            </a:extLst>
          </p:cNvPr>
          <p:cNvSpPr txBox="1">
            <a:spLocks/>
          </p:cNvSpPr>
          <p:nvPr/>
        </p:nvSpPr>
        <p:spPr>
          <a:xfrm>
            <a:off x="3035003" y="3801172"/>
            <a:ext cx="2572262" cy="307777"/>
          </a:xfrm>
          <a:prstGeom prst="rect">
            <a:avLst/>
          </a:prstGeom>
          <a:noFill/>
          <a:effectLst/>
        </p:spPr>
        <p:txBody>
          <a:bodyPr lIns="0" tIns="0" rIns="0" bIns="0" anchor="t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6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6. Escalate edge cases to human counselors for review</a:t>
            </a:r>
          </a:p>
        </p:txBody>
      </p:sp>
      <p:sp>
        <p:nvSpPr>
          <p:cNvPr id="39" name="Step 1 Top">
            <a:extLst>
              <a:ext uri="{FF2B5EF4-FFF2-40B4-BE49-F238E27FC236}">
                <a16:creationId xmlns:a16="http://schemas.microsoft.com/office/drawing/2014/main" id="{4A1B74E7-A1EC-84B5-7FF2-6F6559CB7D17}"/>
              </a:ext>
            </a:extLst>
          </p:cNvPr>
          <p:cNvSpPr txBox="1">
            <a:spLocks/>
          </p:cNvSpPr>
          <p:nvPr/>
        </p:nvSpPr>
        <p:spPr>
          <a:xfrm>
            <a:off x="3035003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Escalates edge cases (e.g., low alignment with any career paths) to human counselors with a summary of gaps and role-fit analysis.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92723D-AAF4-EA4E-7C3F-1CE478293CD8}"/>
              </a:ext>
            </a:extLst>
          </p:cNvPr>
          <p:cNvGrpSpPr/>
          <p:nvPr/>
        </p:nvGrpSpPr>
        <p:grpSpPr>
          <a:xfrm>
            <a:off x="3036797" y="4827756"/>
            <a:ext cx="2572262" cy="1652997"/>
            <a:chOff x="8804381" y="4827756"/>
            <a:chExt cx="2572262" cy="1652997"/>
          </a:xfrm>
        </p:grpSpPr>
        <p:sp>
          <p:nvSpPr>
            <p:cNvPr id="42" name="Text Placeholder 11">
              <a:extLst>
                <a:ext uri="{FF2B5EF4-FFF2-40B4-BE49-F238E27FC236}">
                  <a16:creationId xmlns:a16="http://schemas.microsoft.com/office/drawing/2014/main" id="{BDFA4A81-0B45-64F7-751C-7A52CEB81D67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43" name="Text Placeholder 11">
              <a:extLst>
                <a:ext uri="{FF2B5EF4-FFF2-40B4-BE49-F238E27FC236}">
                  <a16:creationId xmlns:a16="http://schemas.microsoft.com/office/drawing/2014/main" id="{AEA008C5-1E2B-047B-0E24-3B5DA3A310D1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10D3795-E1ED-BB49-118D-E03C5E7682D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5080713"/>
              <a:ext cx="2199820" cy="5129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&amp; Messaging (Outlook, Teams) push to human counselors with a summary of gaps and role-fit analysis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062FF2C-D95B-FA36-55BA-FE53666F754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5B6EF8-D2F2-D5D9-C47B-9F4501080A18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Connects edge cases (e.g., low alignment with any career paths) via Teams or emails to human counselors for role-fit analysis.</a:t>
              </a:r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77942A4-F857-4B6E-D8A7-A86FED415FFC}"/>
              </a:ext>
            </a:extLst>
          </p:cNvPr>
          <p:cNvSpPr/>
          <p:nvPr/>
        </p:nvSpPr>
        <p:spPr bwMode="auto">
          <a:xfrm>
            <a:off x="364133" y="4239035"/>
            <a:ext cx="1851282" cy="31420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  in student satisfaction score</a:t>
            </a:r>
          </a:p>
        </p:txBody>
      </p:sp>
    </p:spTree>
    <p:extLst>
      <p:ext uri="{BB962C8B-B14F-4D97-AF65-F5344CB8AC3E}">
        <p14:creationId xmlns:p14="http://schemas.microsoft.com/office/powerpoint/2010/main" val="99161085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E15CA-CAFA-9F05-3E43-DE82DF77A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A69870B5-05E0-B395-35D5-5F7DB0A4E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6CA07D70-A858-014A-433F-95C7BECC5192}"/>
              </a:ext>
            </a:extLst>
          </p:cNvPr>
          <p:cNvSpPr/>
          <p:nvPr/>
        </p:nvSpPr>
        <p:spPr>
          <a:xfrm>
            <a:off x="695993" y="4940569"/>
            <a:ext cx="3705033" cy="539484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9BC271A0-9A80-C647-0D1B-7A156850EE74}"/>
              </a:ext>
            </a:extLst>
          </p:cNvPr>
          <p:cNvSpPr/>
          <p:nvPr/>
        </p:nvSpPr>
        <p:spPr>
          <a:xfrm>
            <a:off x="696397" y="1484504"/>
            <a:ext cx="3693840" cy="3338992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Considerations to Address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Access Content Management System (SharePoint) </a:t>
            </a: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in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PDF, DOCX</a:t>
            </a: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, PPTX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format to ingest resumes, course materials, role definitions, course/training catalog and learning resources.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Integrate with CRM (Dynamics 365) in format to pull citizen profile data, role selections and vacancy along with resume in format of PDF, DOCX and PPTX.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Connect to Databases (Dataverse) tables for skill-gap scores and analysis history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Messaging &amp; Collaboration tools (Teams) in the form of chat, meetings, and email to route curated learning content, notifications and interview invites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Includes candidate PII data (name, contact, employment history, assessment data)</a:t>
            </a: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2E85B19A-4DA3-C08E-9D05-500A19DF7C34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PUBLIC SECTOR INDUSTRY</a:t>
            </a: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BD2E3311-0C86-216F-AABC-E53881214D08}"/>
              </a:ext>
            </a:extLst>
          </p:cNvPr>
          <p:cNvSpPr/>
          <p:nvPr/>
        </p:nvSpPr>
        <p:spPr>
          <a:xfrm>
            <a:off x="695995" y="710974"/>
            <a:ext cx="69240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Upskilling Recommendation Agent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09BF549D-6F5A-9D1E-B6A1-CF6678DB937F}"/>
              </a:ext>
            </a:extLst>
          </p:cNvPr>
          <p:cNvSpPr/>
          <p:nvPr/>
        </p:nvSpPr>
        <p:spPr>
          <a:xfrm>
            <a:off x="726279" y="5572025"/>
            <a:ext cx="3705033" cy="935650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*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PDF, PPTX and </a:t>
            </a:r>
            <a:r>
              <a:rPr kumimoji="0" lang="en-US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DOCx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 are the supported knowledge in SharePoint. Dataverse knowledge can be max two with max 15 tables each.</a:t>
            </a: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5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Career Counselors and Training program Managers will have M365 licenses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5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Citizen will use portal to upload resume and will be notified via email</a:t>
            </a:r>
            <a:r>
              <a:rPr lang="en-US" sz="500" dirty="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, won't have any chat feature.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500" dirty="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Other dependent agents should be ready and discoverable to be associated with this agent</a:t>
            </a:r>
            <a:endParaRPr lang="en-US" sz="500">
              <a:solidFill>
                <a:srgbClr val="D8D9DC">
                  <a:lumMod val="25000"/>
                </a:srgbClr>
              </a:solidFill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R="0" lvl="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6508D-4E0F-6554-27E2-9B725BE9567D}"/>
              </a:ext>
            </a:extLst>
          </p:cNvPr>
          <p:cNvSpPr txBox="1"/>
          <p:nvPr/>
        </p:nvSpPr>
        <p:spPr>
          <a:xfrm>
            <a:off x="740798" y="5003705"/>
            <a:ext cx="12877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Agent-to-Agent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Workflow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80E89-6294-DB95-2755-05191A4DA8C4}"/>
              </a:ext>
            </a:extLst>
          </p:cNvPr>
          <p:cNvSpPr txBox="1"/>
          <p:nvPr/>
        </p:nvSpPr>
        <p:spPr>
          <a:xfrm>
            <a:off x="2078590" y="5020624"/>
            <a:ext cx="2298101" cy="36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106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Document Processing &amp; Routing Agent</a:t>
            </a:r>
          </a:p>
          <a:p>
            <a:pPr marL="171450" indent="-171450">
              <a:lnSpc>
                <a:spcPts val="1060"/>
              </a:lnSpc>
              <a:buFont typeface="Arial" panose="020B0604020202020204" pitchFamily="34" charset="0"/>
              <a:buChar char="•"/>
              <a:defRPr/>
            </a:pPr>
            <a:r>
              <a:rPr lang="en-US" sz="800">
                <a:solidFill>
                  <a:srgbClr val="000000"/>
                </a:solidFill>
                <a:latin typeface="Segoe Sans Display" pitchFamily="2" charset="0"/>
                <a:cs typeface="Segoe Sans Display" pitchFamily="2" charset="0"/>
              </a:rPr>
              <a:t>Citizen Q&amp;A Agent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BF060-18B4-61CE-89C0-8AAE75944F5E}"/>
              </a:ext>
            </a:extLst>
          </p:cNvPr>
          <p:cNvSpPr/>
          <p:nvPr/>
        </p:nvSpPr>
        <p:spPr bwMode="auto">
          <a:xfrm>
            <a:off x="6251232" y="1728961"/>
            <a:ext cx="4637553" cy="620485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98BBB-09A5-A6A4-463A-D8BCD3201A17}"/>
              </a:ext>
            </a:extLst>
          </p:cNvPr>
          <p:cNvSpPr/>
          <p:nvPr/>
        </p:nvSpPr>
        <p:spPr bwMode="auto">
          <a:xfrm>
            <a:off x="6250690" y="2349445"/>
            <a:ext cx="4637553" cy="2284127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722F27-B74A-A432-CE62-A9887E12A5DD}"/>
              </a:ext>
            </a:extLst>
          </p:cNvPr>
          <p:cNvSpPr/>
          <p:nvPr/>
        </p:nvSpPr>
        <p:spPr bwMode="auto">
          <a:xfrm>
            <a:off x="6250689" y="4637619"/>
            <a:ext cx="4637553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A128E2-F0AF-14FA-C325-2881F7871BCC}"/>
              </a:ext>
            </a:extLst>
          </p:cNvPr>
          <p:cNvSpPr txBox="1"/>
          <p:nvPr/>
        </p:nvSpPr>
        <p:spPr>
          <a:xfrm>
            <a:off x="6299306" y="1768850"/>
            <a:ext cx="31684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/>
              <a:t>Base Pre-trained OpenAI Models / custom Open AI models (preview)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BE1EED-679D-5B43-D2F8-38B4268FA5C9}"/>
              </a:ext>
            </a:extLst>
          </p:cNvPr>
          <p:cNvSpPr/>
          <p:nvPr/>
        </p:nvSpPr>
        <p:spPr bwMode="auto">
          <a:xfrm>
            <a:off x="6657184" y="2703860"/>
            <a:ext cx="1915355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086749-7F29-BD18-AB8F-5914EEA39F45}"/>
              </a:ext>
            </a:extLst>
          </p:cNvPr>
          <p:cNvSpPr/>
          <p:nvPr/>
        </p:nvSpPr>
        <p:spPr bwMode="auto">
          <a:xfrm>
            <a:off x="6654845" y="3756016"/>
            <a:ext cx="1917695" cy="7936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B610DB8-2F59-1DCC-FF18-4E5C10F86B84}"/>
              </a:ext>
            </a:extLst>
          </p:cNvPr>
          <p:cNvSpPr/>
          <p:nvPr/>
        </p:nvSpPr>
        <p:spPr bwMode="auto">
          <a:xfrm>
            <a:off x="9396866" y="3132713"/>
            <a:ext cx="940069" cy="474710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903895-236A-BA89-8169-59FEA3C96993}"/>
              </a:ext>
            </a:extLst>
          </p:cNvPr>
          <p:cNvSpPr/>
          <p:nvPr/>
        </p:nvSpPr>
        <p:spPr bwMode="auto">
          <a:xfrm>
            <a:off x="4975543" y="2703860"/>
            <a:ext cx="773546" cy="7434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17B847-8FA8-A30B-CDCB-67B82C5C696C}"/>
              </a:ext>
            </a:extLst>
          </p:cNvPr>
          <p:cNvSpPr txBox="1"/>
          <p:nvPr/>
        </p:nvSpPr>
        <p:spPr>
          <a:xfrm>
            <a:off x="9846034" y="1750470"/>
            <a:ext cx="901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/>
              <a:t>Orchestrator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A6C5E7-6015-0F5A-7767-942AC89C9117}"/>
              </a:ext>
            </a:extLst>
          </p:cNvPr>
          <p:cNvSpPr txBox="1"/>
          <p:nvPr/>
        </p:nvSpPr>
        <p:spPr>
          <a:xfrm>
            <a:off x="4975543" y="3108948"/>
            <a:ext cx="7735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Citizens </a:t>
            </a:r>
          </a:p>
          <a:p>
            <a:pPr algn="ctr"/>
            <a:r>
              <a:rPr lang="en-US" sz="900" b="1"/>
              <a:t>(non licensed)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5EEEE8-5C98-4B8C-4CE4-4AB899D53A8D}"/>
              </a:ext>
            </a:extLst>
          </p:cNvPr>
          <p:cNvSpPr txBox="1"/>
          <p:nvPr/>
        </p:nvSpPr>
        <p:spPr>
          <a:xfrm>
            <a:off x="4884921" y="2277967"/>
            <a:ext cx="11707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1a</a:t>
            </a:r>
            <a:r>
              <a:rPr lang="en-US" sz="500"/>
              <a:t>. Citizen submits application </a:t>
            </a:r>
            <a:endParaRPr lang="en-US" sz="500" dirty="0"/>
          </a:p>
          <a:p>
            <a:pPr algn="ctr"/>
            <a:r>
              <a:rPr lang="en-US" sz="500" dirty="0"/>
              <a:t>1b. </a:t>
            </a:r>
            <a:r>
              <a:rPr lang="en-US" sz="500"/>
              <a:t>resumes are </a:t>
            </a:r>
            <a:r>
              <a:rPr lang="en-US" sz="500" dirty="0"/>
              <a:t>uploaded</a:t>
            </a:r>
            <a:endParaRPr lang="en-US" sz="5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9D3077-BA92-B8ED-42B5-79C3FCECD572}"/>
              </a:ext>
            </a:extLst>
          </p:cNvPr>
          <p:cNvSpPr txBox="1"/>
          <p:nvPr/>
        </p:nvSpPr>
        <p:spPr>
          <a:xfrm>
            <a:off x="9539701" y="4878953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Agent Ops (logging, audit, observability)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B0B512A-7856-1274-4E7C-E7FC8B597846}"/>
              </a:ext>
            </a:extLst>
          </p:cNvPr>
          <p:cNvSpPr txBox="1"/>
          <p:nvPr/>
        </p:nvSpPr>
        <p:spPr>
          <a:xfrm>
            <a:off x="6455059" y="4786141"/>
            <a:ext cx="10538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8a. Logged details are shown to Dashboard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AA02DC52-8C97-F0CE-FB74-87E1A1FD9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3321" y="1853164"/>
            <a:ext cx="433374" cy="433374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C23D445A-8131-9810-E327-4761E4F62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82680" y="2788398"/>
            <a:ext cx="390593" cy="390593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46BDBED-65AE-7D80-4DD1-0627710FD0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3486" y="4863375"/>
            <a:ext cx="336979" cy="286071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DC7740F9-8E9D-4DF3-96F7-7DE086890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83055" y="3799735"/>
            <a:ext cx="281039" cy="281039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54AE6564-FFAB-C97B-9476-73EFDDE54D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23265" y="2581616"/>
            <a:ext cx="336605" cy="336605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002AC94-B77A-35B6-AE4C-296EA8A8B293}"/>
              </a:ext>
            </a:extLst>
          </p:cNvPr>
          <p:cNvCxnSpPr>
            <a:cxnSpLocks/>
            <a:endCxn id="69" idx="3"/>
          </p:cNvCxnSpPr>
          <p:nvPr/>
        </p:nvCxnSpPr>
        <p:spPr>
          <a:xfrm flipH="1">
            <a:off x="6630465" y="5002063"/>
            <a:ext cx="889604" cy="4348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5D0BDDA1-55DD-A1D6-C9ED-310E565F91D1}"/>
              </a:ext>
            </a:extLst>
          </p:cNvPr>
          <p:cNvSpPr/>
          <p:nvPr/>
        </p:nvSpPr>
        <p:spPr bwMode="auto">
          <a:xfrm>
            <a:off x="11155023" y="2198745"/>
            <a:ext cx="791117" cy="1592108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153D745-779F-F053-9410-0B07C4D497A0}"/>
              </a:ext>
            </a:extLst>
          </p:cNvPr>
          <p:cNvSpPr txBox="1"/>
          <p:nvPr/>
        </p:nvSpPr>
        <p:spPr>
          <a:xfrm>
            <a:off x="11246897" y="2674824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Career Counselors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BDC1BE3-C384-A847-2590-6DAFD484991A}"/>
              </a:ext>
            </a:extLst>
          </p:cNvPr>
          <p:cNvSpPr txBox="1"/>
          <p:nvPr/>
        </p:nvSpPr>
        <p:spPr>
          <a:xfrm>
            <a:off x="11246897" y="3370152"/>
            <a:ext cx="6073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Job Coaches / Training Program Managers</a:t>
            </a:r>
          </a:p>
        </p:txBody>
      </p:sp>
      <p:pic>
        <p:nvPicPr>
          <p:cNvPr id="93" name="Graphic 92" descr="Users outline">
            <a:extLst>
              <a:ext uri="{FF2B5EF4-FFF2-40B4-BE49-F238E27FC236}">
                <a16:creationId xmlns:a16="http://schemas.microsoft.com/office/drawing/2014/main" id="{35C1CA2D-9169-35F7-7B32-9D01BC82DD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07149" y="2809427"/>
            <a:ext cx="310334" cy="310334"/>
          </a:xfrm>
          <a:prstGeom prst="rect">
            <a:avLst/>
          </a:prstGeom>
        </p:spPr>
      </p:pic>
      <p:pic>
        <p:nvPicPr>
          <p:cNvPr id="96" name="Graphic 95" descr="Office worker female outline">
            <a:extLst>
              <a:ext uri="{FF2B5EF4-FFF2-40B4-BE49-F238E27FC236}">
                <a16:creationId xmlns:a16="http://schemas.microsoft.com/office/drawing/2014/main" id="{F79A65EA-1714-1F6B-20CB-0F3B9487CE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02498" y="2966738"/>
            <a:ext cx="296166" cy="296166"/>
          </a:xfrm>
          <a:prstGeom prst="rect">
            <a:avLst/>
          </a:prstGeom>
        </p:spPr>
      </p:pic>
      <p:pic>
        <p:nvPicPr>
          <p:cNvPr id="97" name="Graphic 96" descr="Office worker male outline">
            <a:extLst>
              <a:ext uri="{FF2B5EF4-FFF2-40B4-BE49-F238E27FC236}">
                <a16:creationId xmlns:a16="http://schemas.microsoft.com/office/drawing/2014/main" id="{CA8489A2-65AD-9D2C-6A31-04BCB6F08B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02497" y="2271408"/>
            <a:ext cx="296168" cy="29616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3EB7ADAC-06DA-A4FA-A30B-C71CE299992D}"/>
              </a:ext>
            </a:extLst>
          </p:cNvPr>
          <p:cNvSpPr txBox="1"/>
          <p:nvPr/>
        </p:nvSpPr>
        <p:spPr>
          <a:xfrm>
            <a:off x="7204912" y="2730380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Knowledge Base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74E5A9-5526-C0FE-36BB-EC83E1012B2A}"/>
              </a:ext>
            </a:extLst>
          </p:cNvPr>
          <p:cNvSpPr txBox="1"/>
          <p:nvPr/>
        </p:nvSpPr>
        <p:spPr>
          <a:xfrm>
            <a:off x="6776622" y="3210008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C8003B4-16F3-E834-BD59-E206724EF761}"/>
              </a:ext>
            </a:extLst>
          </p:cNvPr>
          <p:cNvSpPr txBox="1"/>
          <p:nvPr/>
        </p:nvSpPr>
        <p:spPr>
          <a:xfrm>
            <a:off x="7432479" y="4390648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7907944-ABD5-3497-4A9E-A6635ED0C32D}"/>
              </a:ext>
            </a:extLst>
          </p:cNvPr>
          <p:cNvSpPr txBox="1"/>
          <p:nvPr/>
        </p:nvSpPr>
        <p:spPr>
          <a:xfrm>
            <a:off x="9639693" y="3465630"/>
            <a:ext cx="45441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Channels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2F67EFC-B8B1-0774-5DF8-865151155FA8}"/>
              </a:ext>
            </a:extLst>
          </p:cNvPr>
          <p:cNvSpPr txBox="1"/>
          <p:nvPr/>
        </p:nvSpPr>
        <p:spPr>
          <a:xfrm>
            <a:off x="11137482" y="1946740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Licensed Users</a:t>
            </a:r>
          </a:p>
        </p:txBody>
      </p: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27F4151C-47C5-C046-EBCE-502C7C69BD13}"/>
              </a:ext>
            </a:extLst>
          </p:cNvPr>
          <p:cNvCxnSpPr>
            <a:cxnSpLocks/>
          </p:cNvCxnSpPr>
          <p:nvPr/>
        </p:nvCxnSpPr>
        <p:spPr>
          <a:xfrm>
            <a:off x="5959870" y="2722487"/>
            <a:ext cx="897646" cy="253395"/>
          </a:xfrm>
          <a:prstGeom prst="bentConnector3">
            <a:avLst>
              <a:gd name="adj1" fmla="val 86078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B59542F5-8915-2FD8-6560-44DD7AA02A87}"/>
              </a:ext>
            </a:extLst>
          </p:cNvPr>
          <p:cNvSpPr txBox="1"/>
          <p:nvPr/>
        </p:nvSpPr>
        <p:spPr>
          <a:xfrm>
            <a:off x="5908314" y="2551931"/>
            <a:ext cx="96545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2. Applications get </a:t>
            </a:r>
            <a:r>
              <a:rPr lang="en-US" sz="500" dirty="0"/>
              <a:t>saved</a:t>
            </a:r>
            <a:endParaRPr lang="en-US" sz="500"/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C520B627-6FE4-7EC7-DA72-9A1EA6988DE4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Analyzes citizen’s skills to recommend targeted training and job opportunities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6DB71E-184F-54CC-CAB9-FA8486C64E03}"/>
              </a:ext>
            </a:extLst>
          </p:cNvPr>
          <p:cNvSpPr/>
          <p:nvPr/>
        </p:nvSpPr>
        <p:spPr bwMode="auto">
          <a:xfrm>
            <a:off x="7518081" y="4713559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017AB20-F867-4676-1FBC-CEDBF940A9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29050" y="4759105"/>
            <a:ext cx="390341" cy="3903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FAEAF2-C979-02EC-354E-FC87D0F20AAD}"/>
              </a:ext>
            </a:extLst>
          </p:cNvPr>
          <p:cNvSpPr txBox="1"/>
          <p:nvPr/>
        </p:nvSpPr>
        <p:spPr>
          <a:xfrm>
            <a:off x="8617029" y="5137100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Conversation Transcript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11A7F4B-41F2-063A-DD09-CCEE3608D5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821257" y="4759105"/>
            <a:ext cx="390341" cy="3903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9D27C4-986A-199F-F859-1B18CF701D59}"/>
              </a:ext>
            </a:extLst>
          </p:cNvPr>
          <p:cNvSpPr/>
          <p:nvPr/>
        </p:nvSpPr>
        <p:spPr bwMode="auto">
          <a:xfrm>
            <a:off x="4843916" y="4142892"/>
            <a:ext cx="1077121" cy="2171776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987908F-DCDB-029F-74AA-CE704DBB5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00779" y="5100437"/>
            <a:ext cx="227480" cy="22748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8B105E6-9893-D653-BAD5-5D260F10EA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00779" y="4507741"/>
            <a:ext cx="227480" cy="22748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541A0B2-C160-0923-2D50-D526A90F92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00779" y="4211392"/>
            <a:ext cx="227481" cy="22748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3FEDF5F-FA52-EC03-D456-221BD69398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8069" y="5718553"/>
            <a:ext cx="252900" cy="22748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6E40D93-1909-7550-8D38-7407286299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00779" y="6014900"/>
            <a:ext cx="227480" cy="2274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A3F743-FA66-8D47-32BD-1656659D8515}"/>
              </a:ext>
            </a:extLst>
          </p:cNvPr>
          <p:cNvSpPr txBox="1"/>
          <p:nvPr/>
        </p:nvSpPr>
        <p:spPr>
          <a:xfrm>
            <a:off x="5232648" y="4286660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Customer Portal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FF23E9-1678-D58F-9960-1F12BD12BEA5}"/>
              </a:ext>
            </a:extLst>
          </p:cNvPr>
          <p:cNvSpPr txBox="1"/>
          <p:nvPr/>
        </p:nvSpPr>
        <p:spPr>
          <a:xfrm>
            <a:off x="5401607" y="4583009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Dataverse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180E44-6D98-9847-B86E-2B521012679A}"/>
              </a:ext>
            </a:extLst>
          </p:cNvPr>
          <p:cNvSpPr txBox="1"/>
          <p:nvPr/>
        </p:nvSpPr>
        <p:spPr>
          <a:xfrm>
            <a:off x="5243535" y="5175181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Agent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8EB4DF-811B-A805-D08C-4760A209A9E7}"/>
              </a:ext>
            </a:extLst>
          </p:cNvPr>
          <p:cNvSpPr txBox="1"/>
          <p:nvPr/>
        </p:nvSpPr>
        <p:spPr>
          <a:xfrm>
            <a:off x="5179279" y="5793297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Kit - Extend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CA1975-D27B-953E-8743-F75A1B8C46EA}"/>
              </a:ext>
            </a:extLst>
          </p:cNvPr>
          <p:cNvSpPr txBox="1"/>
          <p:nvPr/>
        </p:nvSpPr>
        <p:spPr>
          <a:xfrm>
            <a:off x="5295704" y="6089644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Flow / Connector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6279AB-CEDC-AFA8-433E-5330CEA50DAB}"/>
              </a:ext>
            </a:extLst>
          </p:cNvPr>
          <p:cNvSpPr txBox="1"/>
          <p:nvPr/>
        </p:nvSpPr>
        <p:spPr>
          <a:xfrm>
            <a:off x="5016618" y="3989570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LEGEND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EF9C81C-5492-36AC-670C-941600BD86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888069" y="5396785"/>
            <a:ext cx="252900" cy="2529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35ED288-D41A-1D2A-EF8D-2476B375F02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900779" y="4804089"/>
            <a:ext cx="227480" cy="2274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3757AE3-BD46-1242-4050-6F40D4637BE0}"/>
              </a:ext>
            </a:extLst>
          </p:cNvPr>
          <p:cNvSpPr txBox="1"/>
          <p:nvPr/>
        </p:nvSpPr>
        <p:spPr>
          <a:xfrm>
            <a:off x="5389537" y="4879357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SharePoint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0C4D80-7CEC-829A-1BD3-B3D205A2F614}"/>
              </a:ext>
            </a:extLst>
          </p:cNvPr>
          <p:cNvSpPr txBox="1"/>
          <p:nvPr/>
        </p:nvSpPr>
        <p:spPr>
          <a:xfrm>
            <a:off x="5367342" y="5484763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App Insights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CF76A55F-26CA-A14B-E6DE-E2CFD1282DD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35609" y="2765601"/>
            <a:ext cx="390593" cy="39059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31183256-0A5A-E034-79EE-C342988EE1AE}"/>
              </a:ext>
            </a:extLst>
          </p:cNvPr>
          <p:cNvSpPr txBox="1"/>
          <p:nvPr/>
        </p:nvSpPr>
        <p:spPr>
          <a:xfrm>
            <a:off x="7720956" y="3171536"/>
            <a:ext cx="8198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Unstructured Documents  (versioned)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856C1B99-0CA2-DD27-7B0C-CE71BB8AA77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650737" y="3132712"/>
            <a:ext cx="390593" cy="390593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44EBD02B-8822-C131-2E70-2390F92163A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100133" y="4242126"/>
            <a:ext cx="281039" cy="281039"/>
          </a:xfrm>
          <a:prstGeom prst="rect">
            <a:avLst/>
          </a:prstGeom>
        </p:spPr>
      </p:pic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953FF4D4-CADC-A7BD-A10C-2EB90714F147}"/>
              </a:ext>
            </a:extLst>
          </p:cNvPr>
          <p:cNvCxnSpPr>
            <a:cxnSpLocks/>
            <a:stCxn id="40" idx="2"/>
            <a:endCxn id="70" idx="1"/>
          </p:cNvCxnSpPr>
          <p:nvPr/>
        </p:nvCxnSpPr>
        <p:spPr>
          <a:xfrm rot="16200000" flipH="1">
            <a:off x="5876236" y="2933435"/>
            <a:ext cx="492899" cy="1520739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7160D8C-7982-7124-6E24-6FB79B094CC1}"/>
              </a:ext>
            </a:extLst>
          </p:cNvPr>
          <p:cNvSpPr txBox="1"/>
          <p:nvPr/>
        </p:nvSpPr>
        <p:spPr>
          <a:xfrm>
            <a:off x="5777916" y="3961160"/>
            <a:ext cx="8865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3. Resumes are copied to </a:t>
            </a:r>
            <a:r>
              <a:rPr lang="en-US" sz="500" dirty="0"/>
              <a:t>SP</a:t>
            </a:r>
            <a:r>
              <a:rPr lang="en-US" sz="500"/>
              <a:t> temporary folder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9677856D-60CC-FABF-1935-0FC8A5B7590C}"/>
              </a:ext>
            </a:extLst>
          </p:cNvPr>
          <p:cNvCxnSpPr>
            <a:cxnSpLocks/>
            <a:stCxn id="33" idx="2"/>
          </p:cNvCxnSpPr>
          <p:nvPr/>
        </p:nvCxnSpPr>
        <p:spPr>
          <a:xfrm rot="5400000">
            <a:off x="7419888" y="3556995"/>
            <a:ext cx="388778" cy="1170"/>
          </a:xfrm>
          <a:prstGeom prst="bentConnector3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BE40630-6E3C-1E36-D300-A7667DCC8043}"/>
              </a:ext>
            </a:extLst>
          </p:cNvPr>
          <p:cNvSpPr txBox="1"/>
          <p:nvPr/>
        </p:nvSpPr>
        <p:spPr>
          <a:xfrm>
            <a:off x="6857516" y="3392636"/>
            <a:ext cx="7649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4. Pulls and job descriptions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511DF7D8-8635-6B5B-4535-50BB6CAAB508}"/>
              </a:ext>
            </a:extLst>
          </p:cNvPr>
          <p:cNvCxnSpPr>
            <a:cxnSpLocks/>
            <a:stCxn id="70" idx="0"/>
          </p:cNvCxnSpPr>
          <p:nvPr/>
        </p:nvCxnSpPr>
        <p:spPr>
          <a:xfrm rot="16200000" flipV="1">
            <a:off x="6430251" y="3206410"/>
            <a:ext cx="122944" cy="1063705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EF4CEAC0-BF55-966B-71F4-0BE641B7C357}"/>
              </a:ext>
            </a:extLst>
          </p:cNvPr>
          <p:cNvCxnSpPr>
            <a:cxnSpLocks/>
            <a:endCxn id="40" idx="3"/>
          </p:cNvCxnSpPr>
          <p:nvPr/>
        </p:nvCxnSpPr>
        <p:spPr>
          <a:xfrm rot="16200000" flipV="1">
            <a:off x="5553889" y="3270809"/>
            <a:ext cx="601183" cy="210781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24051E7-00D8-A19C-B9F5-6F8D9727CB8B}"/>
              </a:ext>
            </a:extLst>
          </p:cNvPr>
          <p:cNvSpPr txBox="1"/>
          <p:nvPr/>
        </p:nvSpPr>
        <p:spPr>
          <a:xfrm>
            <a:off x="5843175" y="3696928"/>
            <a:ext cx="8865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5b. </a:t>
            </a:r>
            <a:r>
              <a:rPr lang="en-US" sz="500" dirty="0"/>
              <a:t>Extraction fails</a:t>
            </a:r>
            <a:r>
              <a:rPr lang="en-US" sz="500"/>
              <a:t>, clarification</a:t>
            </a:r>
            <a:r>
              <a:rPr lang="en-US" sz="500" dirty="0"/>
              <a:t> sent</a:t>
            </a:r>
            <a:r>
              <a:rPr lang="en-US" sz="500"/>
              <a:t> via email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DB9E443-EE37-407C-9484-7C178B1BA66E}"/>
              </a:ext>
            </a:extLst>
          </p:cNvPr>
          <p:cNvSpPr txBox="1"/>
          <p:nvPr/>
        </p:nvSpPr>
        <p:spPr>
          <a:xfrm>
            <a:off x="5987275" y="3505015"/>
            <a:ext cx="86097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6b. Sends the curated learning plan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C42E0E-E47A-7292-25C5-C3F7AE3A9A60}"/>
              </a:ext>
            </a:extLst>
          </p:cNvPr>
          <p:cNvSpPr txBox="1"/>
          <p:nvPr/>
        </p:nvSpPr>
        <p:spPr>
          <a:xfrm>
            <a:off x="5957239" y="3091188"/>
            <a:ext cx="75891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7c. Skill gap score &lt;0.2, email sent on profile acceptance</a:t>
            </a:r>
          </a:p>
        </p:txBody>
      </p: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F4E5F854-325E-470B-C0E0-A4BE3BEB36CF}"/>
              </a:ext>
            </a:extLst>
          </p:cNvPr>
          <p:cNvCxnSpPr>
            <a:cxnSpLocks/>
            <a:stCxn id="70" idx="3"/>
            <a:endCxn id="45" idx="0"/>
          </p:cNvCxnSpPr>
          <p:nvPr/>
        </p:nvCxnSpPr>
        <p:spPr>
          <a:xfrm>
            <a:off x="7164094" y="3940255"/>
            <a:ext cx="1076559" cy="301871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C8AF81FF-D640-F944-2FDE-BBFA76246072}"/>
              </a:ext>
            </a:extLst>
          </p:cNvPr>
          <p:cNvSpPr txBox="1"/>
          <p:nvPr/>
        </p:nvSpPr>
        <p:spPr>
          <a:xfrm>
            <a:off x="7802725" y="3782320"/>
            <a:ext cx="70416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6a. skill gap score &gt;0.2, curates learning plan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955FACF-F143-AA8A-2319-95C1C77C7420}"/>
              </a:ext>
            </a:extLst>
          </p:cNvPr>
          <p:cNvSpPr txBox="1"/>
          <p:nvPr/>
        </p:nvSpPr>
        <p:spPr>
          <a:xfrm>
            <a:off x="7151853" y="4234905"/>
            <a:ext cx="92367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6. Derives skill gap </a:t>
            </a:r>
            <a:r>
              <a:rPr lang="en-US" sz="500" dirty="0"/>
              <a:t>score</a:t>
            </a:r>
            <a:endParaRPr lang="en-US" sz="50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7609392-8768-590A-AA6B-339F72BDE15E}"/>
              </a:ext>
            </a:extLst>
          </p:cNvPr>
          <p:cNvSpPr txBox="1"/>
          <p:nvPr/>
        </p:nvSpPr>
        <p:spPr>
          <a:xfrm>
            <a:off x="6011220" y="4228758"/>
            <a:ext cx="6532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5a. Extracts entities: </a:t>
            </a:r>
            <a:r>
              <a:rPr lang="en-US" sz="500"/>
              <a:t>skill, experience</a:t>
            </a:r>
            <a:endParaRPr lang="en-US" sz="500" dirty="0"/>
          </a:p>
        </p:txBody>
      </p: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63181A04-B3FD-B9B4-EBB4-F7CA25375D3B}"/>
              </a:ext>
            </a:extLst>
          </p:cNvPr>
          <p:cNvCxnSpPr>
            <a:cxnSpLocks/>
            <a:endCxn id="103" idx="2"/>
          </p:cNvCxnSpPr>
          <p:nvPr/>
        </p:nvCxnSpPr>
        <p:spPr>
          <a:xfrm flipV="1">
            <a:off x="7132241" y="3325424"/>
            <a:ext cx="998664" cy="455548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AA430F83-EE24-8AF0-6EAB-8D8FD35AD90A}"/>
              </a:ext>
            </a:extLst>
          </p:cNvPr>
          <p:cNvSpPr txBox="1"/>
          <p:nvPr/>
        </p:nvSpPr>
        <p:spPr>
          <a:xfrm>
            <a:off x="8136860" y="3378116"/>
            <a:ext cx="9163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6c. skill gap core &lt;0.2, copies resume to shortlisted folder</a:t>
            </a:r>
          </a:p>
        </p:txBody>
      </p: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D16661CE-4FDF-F3F2-051E-2D3E8374D948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8130644" y="3588741"/>
            <a:ext cx="1736257" cy="18682"/>
          </a:xfrm>
          <a:prstGeom prst="bentConnector4">
            <a:avLst>
              <a:gd name="adj1" fmla="val 28227"/>
              <a:gd name="adj2" fmla="val 1323638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CC33D68C-6980-E83D-FBF0-D0693245C8EB}"/>
              </a:ext>
            </a:extLst>
          </p:cNvPr>
          <p:cNvSpPr txBox="1"/>
          <p:nvPr/>
        </p:nvSpPr>
        <p:spPr>
          <a:xfrm>
            <a:off x="8755989" y="3661319"/>
            <a:ext cx="9163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7a. Creates interview using graph API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36B416F-A7CF-1CFD-A49A-2BECDA26A91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10336935" y="3370068"/>
            <a:ext cx="817546" cy="11993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86DB74D5-DDC8-A64E-C0C5-280C5BDE49FD}"/>
              </a:ext>
            </a:extLst>
          </p:cNvPr>
          <p:cNvSpPr txBox="1"/>
          <p:nvPr/>
        </p:nvSpPr>
        <p:spPr>
          <a:xfrm>
            <a:off x="10342724" y="3430077"/>
            <a:ext cx="818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7b. Notifies </a:t>
            </a:r>
            <a:r>
              <a:rPr lang="en-US" sz="500" dirty="0"/>
              <a:t>counselors </a:t>
            </a:r>
            <a:r>
              <a:rPr lang="en-US" sz="500"/>
              <a:t>with interview details</a:t>
            </a:r>
          </a:p>
        </p:txBody>
      </p: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D4F21262-DB9E-DF5D-F60A-D6CA73056BDB}"/>
              </a:ext>
            </a:extLst>
          </p:cNvPr>
          <p:cNvCxnSpPr>
            <a:cxnSpLocks/>
            <a:stCxn id="69" idx="2"/>
            <a:endCxn id="88" idx="2"/>
          </p:cNvCxnSpPr>
          <p:nvPr/>
        </p:nvCxnSpPr>
        <p:spPr>
          <a:xfrm rot="5400000" flipH="1" flipV="1">
            <a:off x="8326982" y="1925847"/>
            <a:ext cx="1358593" cy="5088606"/>
          </a:xfrm>
          <a:prstGeom prst="bentConnector3">
            <a:avLst>
              <a:gd name="adj1" fmla="val -16826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C5E0EBF9-A042-86D5-6667-BF28181ACD18}"/>
              </a:ext>
            </a:extLst>
          </p:cNvPr>
          <p:cNvSpPr txBox="1"/>
          <p:nvPr/>
        </p:nvSpPr>
        <p:spPr>
          <a:xfrm>
            <a:off x="8497618" y="5471923"/>
            <a:ext cx="137159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8b. Logs are reviewed by counselors and coaches</a:t>
            </a:r>
          </a:p>
        </p:txBody>
      </p: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9C9DCD0D-27CC-D1DE-47E5-A656ABBD611A}"/>
              </a:ext>
            </a:extLst>
          </p:cNvPr>
          <p:cNvCxnSpPr>
            <a:cxnSpLocks/>
            <a:stCxn id="88" idx="0"/>
            <a:endCxn id="64" idx="3"/>
          </p:cNvCxnSpPr>
          <p:nvPr/>
        </p:nvCxnSpPr>
        <p:spPr>
          <a:xfrm rot="16200000" flipV="1">
            <a:off x="10104192" y="752354"/>
            <a:ext cx="128894" cy="2763887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F0695AC0-D700-7428-7B9B-90F3BF6E7375}"/>
              </a:ext>
            </a:extLst>
          </p:cNvPr>
          <p:cNvSpPr txBox="1"/>
          <p:nvPr/>
        </p:nvSpPr>
        <p:spPr>
          <a:xfrm>
            <a:off x="9024220" y="1970806"/>
            <a:ext cx="173709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8c. Feedback – updates instructions and confidence threshold</a:t>
            </a: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51D235A-57FF-5A45-3D18-6C0F5FEFC594}"/>
              </a:ext>
            </a:extLst>
          </p:cNvPr>
          <p:cNvCxnSpPr>
            <a:cxnSpLocks/>
          </p:cNvCxnSpPr>
          <p:nvPr/>
        </p:nvCxnSpPr>
        <p:spPr>
          <a:xfrm>
            <a:off x="6491791" y="2084736"/>
            <a:ext cx="10288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4B528928-698A-7B0C-2ADF-B1A823EB98DE}"/>
              </a:ext>
            </a:extLst>
          </p:cNvPr>
          <p:cNvSpPr txBox="1"/>
          <p:nvPr/>
        </p:nvSpPr>
        <p:spPr>
          <a:xfrm>
            <a:off x="6755929" y="1988023"/>
            <a:ext cx="50055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Skill Gap Score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1D2BFF9-9647-E359-0146-1F7E1D13E1B2}"/>
              </a:ext>
            </a:extLst>
          </p:cNvPr>
          <p:cNvSpPr txBox="1"/>
          <p:nvPr/>
        </p:nvSpPr>
        <p:spPr>
          <a:xfrm>
            <a:off x="6341590" y="2127290"/>
            <a:ext cx="5410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Low skill gap: 0 (more eligible</a:t>
            </a:r>
            <a:r>
              <a:rPr lang="en-US" sz="500" dirty="0"/>
              <a:t>)</a:t>
            </a:r>
            <a:endParaRPr lang="en-US" sz="50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28DF25D-CC8E-6DDF-22E1-302B6488F4DB}"/>
              </a:ext>
            </a:extLst>
          </p:cNvPr>
          <p:cNvSpPr txBox="1"/>
          <p:nvPr/>
        </p:nvSpPr>
        <p:spPr>
          <a:xfrm>
            <a:off x="7204912" y="2127290"/>
            <a:ext cx="4463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High skill gap: 1 (less eligible</a:t>
            </a:r>
            <a:r>
              <a:rPr lang="en-US" sz="500" dirty="0"/>
              <a:t>)</a:t>
            </a:r>
            <a:endParaRPr lang="en-US" sz="50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DAC6C68-A184-FEF8-7658-ED98C2557342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7157745" y="4365134"/>
            <a:ext cx="942388" cy="17512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90D37BE7-B19E-73B4-F2A7-621A018220C0}"/>
              </a:ext>
            </a:extLst>
          </p:cNvPr>
          <p:cNvCxnSpPr>
            <a:cxnSpLocks/>
            <a:endCxn id="70" idx="2"/>
          </p:cNvCxnSpPr>
          <p:nvPr/>
        </p:nvCxnSpPr>
        <p:spPr>
          <a:xfrm rot="10800000" flipH="1">
            <a:off x="6876705" y="4080774"/>
            <a:ext cx="146869" cy="284360"/>
          </a:xfrm>
          <a:prstGeom prst="bentConnector4">
            <a:avLst>
              <a:gd name="adj1" fmla="val -109870"/>
              <a:gd name="adj2" fmla="val 6031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>
            <a:extLst>
              <a:ext uri="{FF2B5EF4-FFF2-40B4-BE49-F238E27FC236}">
                <a16:creationId xmlns:a16="http://schemas.microsoft.com/office/drawing/2014/main" id="{DBD56F07-A314-2E0C-8443-9B4668855C0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868546" y="4206157"/>
            <a:ext cx="281039" cy="28103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0414C18-EDB6-82C7-3951-1937DE6ED103}"/>
              </a:ext>
            </a:extLst>
          </p:cNvPr>
          <p:cNvSpPr txBox="1"/>
          <p:nvPr/>
        </p:nvSpPr>
        <p:spPr>
          <a:xfrm>
            <a:off x="6895137" y="4472744"/>
            <a:ext cx="24834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Prompts</a:t>
            </a:r>
          </a:p>
        </p:txBody>
      </p:sp>
    </p:spTree>
    <p:extLst>
      <p:ext uri="{BB962C8B-B14F-4D97-AF65-F5344CB8AC3E}">
        <p14:creationId xmlns:p14="http://schemas.microsoft.com/office/powerpoint/2010/main" val="30180687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3563E9-852C-4B37-BE86-D9C7D20092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0B27D2-2F64-4C63-9FE1-1E0A8D58C1C9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ff4aa7a8-f214-4e5b-8210-f35866a47391"/>
    <ds:schemaRef ds:uri="b89df779-34ae-475b-8f68-1e14ad50874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E302CB-1439-40F1-85F7-7986E444F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1196</Words>
  <Application>Microsoft Office PowerPoint</Application>
  <PresentationFormat>Widescreen</PresentationFormat>
  <Paragraphs>148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5</cp:revision>
  <dcterms:created xsi:type="dcterms:W3CDTF">2025-06-27T05:14:49Z</dcterms:created>
  <dcterms:modified xsi:type="dcterms:W3CDTF">2025-07-20T20:27:02Z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