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8"/>
  </p:notesMasterIdLst>
  <p:sldIdLst>
    <p:sldId id="2147483165" r:id="rId5"/>
    <p:sldId id="2147483166" r:id="rId6"/>
    <p:sldId id="21474833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7C869-77D0-145F-C803-1D53658D89B2}" v="2" dt="2025-07-09T21:47:47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78" y="-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uong, Linda" userId="ccf1549b-a28c-4fe3-8c7c-7b7ef78110c0" providerId="ADAL" clId="{425878F9-1B79-4E1D-8743-9D525006ACEC}"/>
    <pc:docChg chg="modSld">
      <pc:chgData name="Truong, Linda" userId="ccf1549b-a28c-4fe3-8c7c-7b7ef78110c0" providerId="ADAL" clId="{425878F9-1B79-4E1D-8743-9D525006ACEC}" dt="2025-07-10T01:17:43.104" v="3" actId="1035"/>
      <pc:docMkLst>
        <pc:docMk/>
      </pc:docMkLst>
      <pc:sldChg chg="modSp mod">
        <pc:chgData name="Truong, Linda" userId="ccf1549b-a28c-4fe3-8c7c-7b7ef78110c0" providerId="ADAL" clId="{425878F9-1B79-4E1D-8743-9D525006ACEC}" dt="2025-06-30T23:30:25.476" v="0" actId="1076"/>
        <pc:sldMkLst>
          <pc:docMk/>
          <pc:sldMk cId="638813305" sldId="2147483365"/>
        </pc:sldMkLst>
      </pc:sldChg>
      <pc:sldChg chg="modSp mod">
        <pc:chgData name="Truong, Linda" userId="ccf1549b-a28c-4fe3-8c7c-7b7ef78110c0" providerId="ADAL" clId="{425878F9-1B79-4E1D-8743-9D525006ACEC}" dt="2025-07-10T01:17:43.104" v="3" actId="1035"/>
        <pc:sldMkLst>
          <pc:docMk/>
          <pc:sldMk cId="1936775503" sldId="2147483365"/>
        </pc:sldMkLst>
        <pc:picChg chg="mod">
          <ac:chgData name="Truong, Linda" userId="ccf1549b-a28c-4fe3-8c7c-7b7ef78110c0" providerId="ADAL" clId="{425878F9-1B79-4E1D-8743-9D525006ACEC}" dt="2025-07-10T01:17:43.104" v="3" actId="1035"/>
          <ac:picMkLst>
            <pc:docMk/>
            <pc:sldMk cId="1936775503" sldId="2147483365"/>
            <ac:picMk id="169" creationId="{7E57817A-3CF6-2FD0-0BC0-4EF15216C66A}"/>
          </ac:picMkLst>
        </pc:picChg>
      </pc:sldChg>
    </pc:docChg>
  </pc:docChgLst>
  <pc:docChgLst>
    <pc:chgData name="Mohamedali, Mohamed" userId="S::mohamed.mohamedali@accenture.com::c34bb293-32f5-4b81-974b-dd0646678ac5" providerId="AD" clId="Web-{2867C869-77D0-145F-C803-1D53658D89B2}"/>
    <pc:docChg chg="addSld delSld">
      <pc:chgData name="Mohamedali, Mohamed" userId="S::mohamed.mohamedali@accenture.com::c34bb293-32f5-4b81-974b-dd0646678ac5" providerId="AD" clId="Web-{2867C869-77D0-145F-C803-1D53658D89B2}" dt="2025-07-09T21:47:47.336" v="1"/>
      <pc:docMkLst>
        <pc:docMk/>
      </pc:docMkLst>
      <pc:sldChg chg="del">
        <pc:chgData name="Mohamedali, Mohamed" userId="S::mohamed.mohamedali@accenture.com::c34bb293-32f5-4b81-974b-dd0646678ac5" providerId="AD" clId="Web-{2867C869-77D0-145F-C803-1D53658D89B2}" dt="2025-07-09T21:47:47.336" v="1"/>
        <pc:sldMkLst>
          <pc:docMk/>
          <pc:sldMk cId="201380596" sldId="2147483364"/>
        </pc:sldMkLst>
      </pc:sldChg>
      <pc:sldChg chg="add">
        <pc:chgData name="Mohamedali, Mohamed" userId="S::mohamed.mohamedali@accenture.com::c34bb293-32f5-4b81-974b-dd0646678ac5" providerId="AD" clId="Web-{2867C869-77D0-145F-C803-1D53658D89B2}" dt="2025-07-09T21:47:36.820" v="0"/>
        <pc:sldMkLst>
          <pc:docMk/>
          <pc:sldMk cId="1936775503" sldId="2147483365"/>
        </pc:sldMkLst>
      </pc:sldChg>
    </pc:docChg>
  </pc:docChgLst>
  <pc:docChgLst>
    <pc:chgData name="Mohamedali, Mohamed" userId="S::mohamed.mohamedali@accenture.com::c34bb293-32f5-4b81-974b-dd0646678ac5" providerId="AD" clId="Web-{6903124A-2C8B-5392-ECDC-8D62E5B83393}"/>
    <pc:docChg chg="addSld delSld">
      <pc:chgData name="Mohamedali, Mohamed" userId="S::mohamed.mohamedali@accenture.com::c34bb293-32f5-4b81-974b-dd0646678ac5" providerId="AD" clId="Web-{6903124A-2C8B-5392-ECDC-8D62E5B83393}" dt="2025-07-07T22:01:29.022" v="1"/>
      <pc:docMkLst>
        <pc:docMk/>
      </pc:docMkLst>
      <pc:sldChg chg="add">
        <pc:chgData name="Mohamedali, Mohamed" userId="S::mohamed.mohamedali@accenture.com::c34bb293-32f5-4b81-974b-dd0646678ac5" providerId="AD" clId="Web-{6903124A-2C8B-5392-ECDC-8D62E5B83393}" dt="2025-07-07T22:00:37.866" v="0"/>
        <pc:sldMkLst>
          <pc:docMk/>
          <pc:sldMk cId="201380596" sldId="2147483364"/>
        </pc:sldMkLst>
      </pc:sldChg>
      <pc:sldChg chg="del">
        <pc:chgData name="Mohamedali, Mohamed" userId="S::mohamed.mohamedali@accenture.com::c34bb293-32f5-4b81-974b-dd0646678ac5" providerId="AD" clId="Web-{6903124A-2C8B-5392-ECDC-8D62E5B83393}" dt="2025-07-07T22:01:29.022" v="1"/>
        <pc:sldMkLst>
          <pc:docMk/>
          <pc:sldMk cId="638813305" sldId="2147483365"/>
        </pc:sldMkLst>
      </pc:sldChg>
    </pc:docChg>
  </pc:docChgLst>
  <pc:docChgLst>
    <pc:chgData name="Mohamedali, Mohamed" userId="S::mohamed.mohamedali@accenture.com::c34bb293-32f5-4b81-974b-dd0646678ac5" providerId="AD" clId="Web-{B27E4BED-117D-60AA-607A-5BCCBE566F55}"/>
    <pc:docChg chg="addSld delSld">
      <pc:chgData name="Mohamedali, Mohamed" userId="S::mohamed.mohamedali@accenture.com::c34bb293-32f5-4b81-974b-dd0646678ac5" providerId="AD" clId="Web-{B27E4BED-117D-60AA-607A-5BCCBE566F55}" dt="2025-06-30T22:14:02.189" v="1"/>
      <pc:docMkLst>
        <pc:docMk/>
      </pc:docMkLst>
      <pc:sldChg chg="del">
        <pc:chgData name="Mohamedali, Mohamed" userId="S::mohamed.mohamedali@accenture.com::c34bb293-32f5-4b81-974b-dd0646678ac5" providerId="AD" clId="Web-{B27E4BED-117D-60AA-607A-5BCCBE566F55}" dt="2025-06-30T22:14:02.189" v="1"/>
        <pc:sldMkLst>
          <pc:docMk/>
          <pc:sldMk cId="201380596" sldId="2147483364"/>
        </pc:sldMkLst>
      </pc:sldChg>
      <pc:sldChg chg="add">
        <pc:chgData name="Mohamedali, Mohamed" userId="S::mohamed.mohamedali@accenture.com::c34bb293-32f5-4b81-974b-dd0646678ac5" providerId="AD" clId="Web-{B27E4BED-117D-60AA-607A-5BCCBE566F55}" dt="2025-06-30T22:13:16.829" v="0"/>
        <pc:sldMkLst>
          <pc:docMk/>
          <pc:sldMk cId="638813305" sldId="21474833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6B822-9C43-41B8-878F-9ED8F4502FE3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CD80A-CF96-4D48-BFAE-0473FB250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7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9301F-E89B-F490-9982-09F8E2261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213406-5A21-3491-4F12-41ED55691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9BD46F-7C5D-6571-5183-1443925C9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94527-FAD6-D2AA-6858-C73ACD82C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312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F64DA-974F-A394-6659-7194F7E9C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313C5D-E4BA-A5C2-5955-3C97D70712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167996-AD68-3780-0776-D18856194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9ADC7-A214-0F0B-F35C-C57FE8716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54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9517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4260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6454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5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31" Type="http://schemas.openxmlformats.org/officeDocument/2006/relationships/image" Target="../media/image32.sv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20B38-7A21-8150-A573-6A17C4AAF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3;p32">
            <a:extLst>
              <a:ext uri="{FF2B5EF4-FFF2-40B4-BE49-F238E27FC236}">
                <a16:creationId xmlns:a16="http://schemas.microsoft.com/office/drawing/2014/main" id="{630FD214-23A1-4E22-23F6-70D8631EBEB4}"/>
              </a:ext>
            </a:extLst>
          </p:cNvPr>
          <p:cNvSpPr/>
          <p:nvPr/>
        </p:nvSpPr>
        <p:spPr>
          <a:xfrm>
            <a:off x="8558348" y="776224"/>
            <a:ext cx="3057248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 panose="020B0503030202060203" pitchFamily="34" charset="77"/>
              <a:ea typeface="DM Sans 14pt"/>
              <a:cs typeface="DM Sans 14pt"/>
              <a:sym typeface="DM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FCCBDB-1A7F-1A01-E5B8-998FAC0FC2EE}"/>
              </a:ext>
            </a:extLst>
          </p:cNvPr>
          <p:cNvCxnSpPr>
            <a:cxnSpLocks/>
          </p:cNvCxnSpPr>
          <p:nvPr/>
        </p:nvCxnSpPr>
        <p:spPr>
          <a:xfrm>
            <a:off x="10086972" y="776224"/>
            <a:ext cx="0" cy="848737"/>
          </a:xfrm>
          <a:prstGeom prst="line">
            <a:avLst/>
          </a:prstGeom>
          <a:noFill/>
          <a:ln w="6350" cap="flat" cmpd="sng" algn="ctr">
            <a:solidFill>
              <a:srgbClr val="E6E6DC"/>
            </a:solidFill>
            <a:prstDash val="solid"/>
            <a:miter lim="800000"/>
          </a:ln>
          <a:effectLst/>
        </p:spPr>
      </p:cxnSp>
      <p:sp>
        <p:nvSpPr>
          <p:cNvPr id="12" name="Google Shape;498;p32">
            <a:extLst>
              <a:ext uri="{FF2B5EF4-FFF2-40B4-BE49-F238E27FC236}">
                <a16:creationId xmlns:a16="http://schemas.microsoft.com/office/drawing/2014/main" id="{E3BF3E15-F912-7FE5-3AA0-12AB19500517}"/>
              </a:ext>
            </a:extLst>
          </p:cNvPr>
          <p:cNvSpPr/>
          <p:nvPr/>
        </p:nvSpPr>
        <p:spPr>
          <a:xfrm>
            <a:off x="700558" y="1738027"/>
            <a:ext cx="2942106" cy="2056088"/>
          </a:xfrm>
          <a:prstGeom prst="roundRect">
            <a:avLst>
              <a:gd name="adj" fmla="val 4215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Staff manually sort, review, and route documents which leads to time-costly processes and inconsistent validation, tagging, and review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14" name="Google Shape;523;p32">
            <a:extLst>
              <a:ext uri="{FF2B5EF4-FFF2-40B4-BE49-F238E27FC236}">
                <a16:creationId xmlns:a16="http://schemas.microsoft.com/office/drawing/2014/main" id="{E2253025-72AA-2BBB-A441-98EDBCCE5B3E}"/>
              </a:ext>
            </a:extLst>
          </p:cNvPr>
          <p:cNvSpPr/>
          <p:nvPr/>
        </p:nvSpPr>
        <p:spPr>
          <a:xfrm>
            <a:off x="883241" y="1904766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From</a:t>
            </a:r>
          </a:p>
        </p:txBody>
      </p:sp>
      <p:sp>
        <p:nvSpPr>
          <p:cNvPr id="15" name="Google Shape;498;p32">
            <a:extLst>
              <a:ext uri="{FF2B5EF4-FFF2-40B4-BE49-F238E27FC236}">
                <a16:creationId xmlns:a16="http://schemas.microsoft.com/office/drawing/2014/main" id="{C8B84A8A-747B-3B90-AFE6-631F783B6E07}"/>
              </a:ext>
            </a:extLst>
          </p:cNvPr>
          <p:cNvSpPr/>
          <p:nvPr/>
        </p:nvSpPr>
        <p:spPr>
          <a:xfrm>
            <a:off x="3754550" y="1738027"/>
            <a:ext cx="2243664" cy="4802915"/>
          </a:xfrm>
          <a:prstGeom prst="roundRect">
            <a:avLst>
              <a:gd name="adj" fmla="val 3353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SemiBold"/>
                <a:cs typeface="Segoe Sans Display" pitchFamily="2" charset="0"/>
                <a:sym typeface="DM Sans Light"/>
              </a:rPr>
              <a:t>Current Workflow Challenges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Staff spend significant time on repetitive document review and validation, leading to inconsistent validation outcomes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Outdated templates and inconsistent policy interpretation makes it hard for staff to check documents properly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Inter"/>
              </a:rPr>
              <a:t>Manual nature of intake and routing creates delays in processing citizen requests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Inter"/>
              </a:rPr>
              <a:t>Incorrect document classification or routing results in rework, delays, and prolonged case resolution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Inter"/>
              </a:rPr>
              <a:t>Live agents lack document history access resulting in repetitive requests</a:t>
            </a:r>
            <a:endParaRPr kumimoji="0" lang="en-DE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Inter"/>
            </a:endParaRPr>
          </a:p>
        </p:txBody>
      </p:sp>
      <p:sp>
        <p:nvSpPr>
          <p:cNvPr id="17" name="Google Shape;498;p32">
            <a:extLst>
              <a:ext uri="{FF2B5EF4-FFF2-40B4-BE49-F238E27FC236}">
                <a16:creationId xmlns:a16="http://schemas.microsoft.com/office/drawing/2014/main" id="{592C5AE3-2E6B-200D-6573-F49DB13F28D9}"/>
              </a:ext>
            </a:extLst>
          </p:cNvPr>
          <p:cNvSpPr/>
          <p:nvPr/>
        </p:nvSpPr>
        <p:spPr>
          <a:xfrm>
            <a:off x="6108367" y="1738027"/>
            <a:ext cx="2339831" cy="4805115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Features</a:t>
            </a:r>
          </a:p>
        </p:txBody>
      </p:sp>
      <p:sp>
        <p:nvSpPr>
          <p:cNvPr id="18" name="Google Shape;523;p32">
            <a:extLst>
              <a:ext uri="{FF2B5EF4-FFF2-40B4-BE49-F238E27FC236}">
                <a16:creationId xmlns:a16="http://schemas.microsoft.com/office/drawing/2014/main" id="{7C73CEA0-C447-EB15-0B16-DA93101090B6}"/>
              </a:ext>
            </a:extLst>
          </p:cNvPr>
          <p:cNvSpPr/>
          <p:nvPr/>
        </p:nvSpPr>
        <p:spPr>
          <a:xfrm>
            <a:off x="6248885" y="2233080"/>
            <a:ext cx="2066440" cy="661202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Ingests citizens’ uploads and forms via CRM systems or direct user-upload portals</a:t>
            </a:r>
          </a:p>
        </p:txBody>
      </p:sp>
      <p:sp>
        <p:nvSpPr>
          <p:cNvPr id="19" name="Google Shape;523;p32">
            <a:extLst>
              <a:ext uri="{FF2B5EF4-FFF2-40B4-BE49-F238E27FC236}">
                <a16:creationId xmlns:a16="http://schemas.microsoft.com/office/drawing/2014/main" id="{91B8B6FE-448A-0D60-B9E5-122986E3F44E}"/>
              </a:ext>
            </a:extLst>
          </p:cNvPr>
          <p:cNvSpPr/>
          <p:nvPr/>
        </p:nvSpPr>
        <p:spPr>
          <a:xfrm>
            <a:off x="6228415" y="5443114"/>
            <a:ext cx="2099734" cy="914824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Routes complete citizen document packages to correct teams with comprehensive summaries, with full audit trail of document and processing recommendations</a:t>
            </a:r>
          </a:p>
        </p:txBody>
      </p:sp>
      <p:sp>
        <p:nvSpPr>
          <p:cNvPr id="20" name="Google Shape;523;p32">
            <a:extLst>
              <a:ext uri="{FF2B5EF4-FFF2-40B4-BE49-F238E27FC236}">
                <a16:creationId xmlns:a16="http://schemas.microsoft.com/office/drawing/2014/main" id="{AC0B9A66-32FE-38D6-0AF6-999F3E1A5367}"/>
              </a:ext>
            </a:extLst>
          </p:cNvPr>
          <p:cNvSpPr/>
          <p:nvPr/>
        </p:nvSpPr>
        <p:spPr>
          <a:xfrm>
            <a:off x="6215591" y="3989014"/>
            <a:ext cx="2099734" cy="1237334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Automatically flags mismatches, missing documents, or format inconsistencies by comparing new citizen submissions against existing records before they reach processing teams</a:t>
            </a:r>
          </a:p>
        </p:txBody>
      </p:sp>
      <p:sp>
        <p:nvSpPr>
          <p:cNvPr id="33" name="Google Shape;519;p32">
            <a:extLst>
              <a:ext uri="{FF2B5EF4-FFF2-40B4-BE49-F238E27FC236}">
                <a16:creationId xmlns:a16="http://schemas.microsoft.com/office/drawing/2014/main" id="{B14C4F8E-E32A-E2D2-9097-2CF8E6643AB8}"/>
              </a:ext>
            </a:extLst>
          </p:cNvPr>
          <p:cNvSpPr txBox="1"/>
          <p:nvPr/>
        </p:nvSpPr>
        <p:spPr>
          <a:xfrm>
            <a:off x="774440" y="4615424"/>
            <a:ext cx="2858865" cy="192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3" tIns="60868" rIns="121803" bIns="60868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DM Sans 14pt Light"/>
                <a:cs typeface="Segoe UI Variable Display" pitchFamily="2" charset="0"/>
                <a:sym typeface="DM Sans Light"/>
              </a:rPr>
              <a:t>AI Agent drives real-time intent identification, intelligent routing, and hyper-personalized recommendations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" pitchFamily="2" charset="0"/>
              <a:ea typeface="DM Sans 14pt Light"/>
              <a:cs typeface="Segoe UI Variable Display" pitchFamily="2" charset="0"/>
              <a:sym typeface="DM Sans Ligh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501B7B-B950-FE4F-24B9-1DE0A21EBCC0}"/>
              </a:ext>
            </a:extLst>
          </p:cNvPr>
          <p:cNvCxnSpPr>
            <a:cxnSpLocks/>
          </p:cNvCxnSpPr>
          <p:nvPr/>
        </p:nvCxnSpPr>
        <p:spPr>
          <a:xfrm>
            <a:off x="2180838" y="3794114"/>
            <a:ext cx="0" cy="156629"/>
          </a:xfrm>
          <a:prstGeom prst="line">
            <a:avLst/>
          </a:prstGeom>
          <a:noFill/>
          <a:ln w="12700" cap="flat" cmpd="sng" algn="ctr">
            <a:solidFill>
              <a:srgbClr val="0078D4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23103C-F35A-C097-B771-AAFB367E4937}"/>
              </a:ext>
            </a:extLst>
          </p:cNvPr>
          <p:cNvSpPr txBox="1"/>
          <p:nvPr/>
        </p:nvSpPr>
        <p:spPr>
          <a:xfrm>
            <a:off x="11007097" y="57471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Google Shape;498;p32">
            <a:extLst>
              <a:ext uri="{FF2B5EF4-FFF2-40B4-BE49-F238E27FC236}">
                <a16:creationId xmlns:a16="http://schemas.microsoft.com/office/drawing/2014/main" id="{AC32122C-81A7-48C7-B91E-5FEAA79CFBDA}"/>
              </a:ext>
            </a:extLst>
          </p:cNvPr>
          <p:cNvSpPr/>
          <p:nvPr/>
        </p:nvSpPr>
        <p:spPr>
          <a:xfrm>
            <a:off x="8558347" y="4294928"/>
            <a:ext cx="3057247" cy="2246014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User(s)</a:t>
            </a:r>
          </a:p>
        </p:txBody>
      </p:sp>
      <p:sp>
        <p:nvSpPr>
          <p:cNvPr id="26" name="Google Shape;516;p32">
            <a:extLst>
              <a:ext uri="{FF2B5EF4-FFF2-40B4-BE49-F238E27FC236}">
                <a16:creationId xmlns:a16="http://schemas.microsoft.com/office/drawing/2014/main" id="{C7DE64EC-ECD2-C551-9F3C-91BD48F52C30}"/>
              </a:ext>
            </a:extLst>
          </p:cNvPr>
          <p:cNvSpPr/>
          <p:nvPr/>
        </p:nvSpPr>
        <p:spPr>
          <a:xfrm>
            <a:off x="8682389" y="4807002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Front-Line Intake Staff</a:t>
            </a:r>
          </a:p>
        </p:txBody>
      </p:sp>
      <p:sp>
        <p:nvSpPr>
          <p:cNvPr id="22" name="Google Shape;498;p32">
            <a:extLst>
              <a:ext uri="{FF2B5EF4-FFF2-40B4-BE49-F238E27FC236}">
                <a16:creationId xmlns:a16="http://schemas.microsoft.com/office/drawing/2014/main" id="{BDCAE73A-90C4-1AB2-8E18-29AD244D6B75}"/>
              </a:ext>
            </a:extLst>
          </p:cNvPr>
          <p:cNvSpPr/>
          <p:nvPr/>
        </p:nvSpPr>
        <p:spPr>
          <a:xfrm>
            <a:off x="8558349" y="1740227"/>
            <a:ext cx="3057246" cy="2469658"/>
          </a:xfrm>
          <a:prstGeom prst="roundRect">
            <a:avLst>
              <a:gd name="adj" fmla="val 2947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Business Impact</a:t>
            </a:r>
          </a:p>
        </p:txBody>
      </p:sp>
      <p:sp>
        <p:nvSpPr>
          <p:cNvPr id="4" name="Google Shape;506;p32">
            <a:extLst>
              <a:ext uri="{FF2B5EF4-FFF2-40B4-BE49-F238E27FC236}">
                <a16:creationId xmlns:a16="http://schemas.microsoft.com/office/drawing/2014/main" id="{8318F7C6-464A-B757-CE27-BC8BDF89952E}"/>
              </a:ext>
            </a:extLst>
          </p:cNvPr>
          <p:cNvSpPr/>
          <p:nvPr/>
        </p:nvSpPr>
        <p:spPr>
          <a:xfrm>
            <a:off x="8982034" y="835703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Subindustry</a:t>
            </a:r>
          </a:p>
        </p:txBody>
      </p:sp>
      <p:sp>
        <p:nvSpPr>
          <p:cNvPr id="44" name="Google Shape;506;p32">
            <a:extLst>
              <a:ext uri="{FF2B5EF4-FFF2-40B4-BE49-F238E27FC236}">
                <a16:creationId xmlns:a16="http://schemas.microsoft.com/office/drawing/2014/main" id="{7ED6DBE0-42D8-BA00-47CB-014C1975C71C}"/>
              </a:ext>
            </a:extLst>
          </p:cNvPr>
          <p:cNvSpPr/>
          <p:nvPr/>
        </p:nvSpPr>
        <p:spPr>
          <a:xfrm>
            <a:off x="8647291" y="1406727"/>
            <a:ext cx="1371600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Social Services, Public Safety</a:t>
            </a:r>
          </a:p>
        </p:txBody>
      </p:sp>
      <p:grpSp>
        <p:nvGrpSpPr>
          <p:cNvPr id="66" name="Google Shape;2181;p75">
            <a:extLst>
              <a:ext uri="{FF2B5EF4-FFF2-40B4-BE49-F238E27FC236}">
                <a16:creationId xmlns:a16="http://schemas.microsoft.com/office/drawing/2014/main" id="{9819BF4E-1E26-EB62-1B7B-9C1E3EAC00F0}"/>
              </a:ext>
            </a:extLst>
          </p:cNvPr>
          <p:cNvGrpSpPr/>
          <p:nvPr/>
        </p:nvGrpSpPr>
        <p:grpSpPr>
          <a:xfrm>
            <a:off x="9247193" y="1055887"/>
            <a:ext cx="206522" cy="260407"/>
            <a:chOff x="2436" y="1723"/>
            <a:chExt cx="355" cy="426"/>
          </a:xfrm>
          <a:solidFill>
            <a:srgbClr val="0078D4"/>
          </a:solidFill>
        </p:grpSpPr>
        <p:sp>
          <p:nvSpPr>
            <p:cNvPr id="67" name="Google Shape;2182;p75">
              <a:extLst>
                <a:ext uri="{FF2B5EF4-FFF2-40B4-BE49-F238E27FC236}">
                  <a16:creationId xmlns:a16="http://schemas.microsoft.com/office/drawing/2014/main" id="{56C1EDAB-DB47-F23A-B7B8-85BCD9C4FB37}"/>
                </a:ext>
              </a:extLst>
            </p:cNvPr>
            <p:cNvSpPr/>
            <p:nvPr/>
          </p:nvSpPr>
          <p:spPr>
            <a:xfrm>
              <a:off x="2436" y="1777"/>
              <a:ext cx="355" cy="372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23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50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8" y="6"/>
                  </a:cubicBezTo>
                  <a:cubicBezTo>
                    <a:pt x="78" y="10"/>
                    <a:pt x="75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12"/>
                    <a:pt x="228" y="12"/>
                    <a:pt x="22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5" y="12"/>
                    <a:pt x="162" y="10"/>
                    <a:pt x="162" y="6"/>
                  </a:cubicBezTo>
                  <a:cubicBezTo>
                    <a:pt x="162" y="3"/>
                    <a:pt x="165" y="0"/>
                    <a:pt x="168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7" y="0"/>
                    <a:pt x="240" y="3"/>
                    <a:pt x="240" y="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0" y="250"/>
                    <a:pt x="237" y="252"/>
                    <a:pt x="234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2183;p75">
              <a:extLst>
                <a:ext uri="{FF2B5EF4-FFF2-40B4-BE49-F238E27FC236}">
                  <a16:creationId xmlns:a16="http://schemas.microsoft.com/office/drawing/2014/main" id="{DF5B14D3-7D11-5892-40D2-9CBA41514A2B}"/>
                </a:ext>
              </a:extLst>
            </p:cNvPr>
            <p:cNvSpPr/>
            <p:nvPr/>
          </p:nvSpPr>
          <p:spPr>
            <a:xfrm>
              <a:off x="2534" y="1723"/>
              <a:ext cx="159" cy="125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10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11"/>
                    <a:pt x="40" y="0"/>
                    <a:pt x="54" y="0"/>
                  </a:cubicBezTo>
                  <a:cubicBezTo>
                    <a:pt x="69" y="0"/>
                    <a:pt x="81" y="11"/>
                    <a:pt x="8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5" y="24"/>
                    <a:pt x="108" y="27"/>
                    <a:pt x="108" y="3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82"/>
                    <a:pt x="105" y="84"/>
                    <a:pt x="102" y="84"/>
                  </a:cubicBezTo>
                  <a:close/>
                  <a:moveTo>
                    <a:pt x="1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5" y="36"/>
                    <a:pt x="72" y="34"/>
                    <a:pt x="72" y="30"/>
                  </a:cubicBezTo>
                  <a:cubicBezTo>
                    <a:pt x="72" y="21"/>
                    <a:pt x="64" y="12"/>
                    <a:pt x="54" y="12"/>
                  </a:cubicBezTo>
                  <a:cubicBezTo>
                    <a:pt x="44" y="12"/>
                    <a:pt x="36" y="21"/>
                    <a:pt x="36" y="30"/>
                  </a:cubicBezTo>
                  <a:cubicBezTo>
                    <a:pt x="36" y="34"/>
                    <a:pt x="33" y="36"/>
                    <a:pt x="3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72"/>
                  </a:lnTo>
                  <a:close/>
                  <a:moveTo>
                    <a:pt x="84" y="30"/>
                  </a:moveTo>
                  <a:cubicBezTo>
                    <a:pt x="84" y="30"/>
                    <a:pt x="84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9" name="Google Shape;2184;p75">
              <a:extLst>
                <a:ext uri="{FF2B5EF4-FFF2-40B4-BE49-F238E27FC236}">
                  <a16:creationId xmlns:a16="http://schemas.microsoft.com/office/drawing/2014/main" id="{CDB9AD67-B546-9E33-B995-25C62E211659}"/>
                </a:ext>
              </a:extLst>
            </p:cNvPr>
            <p:cNvSpPr/>
            <p:nvPr/>
          </p:nvSpPr>
          <p:spPr>
            <a:xfrm>
              <a:off x="2471" y="1812"/>
              <a:ext cx="285" cy="302"/>
            </a:xfrm>
            <a:custGeom>
              <a:avLst/>
              <a:gdLst/>
              <a:ahLst/>
              <a:cxnLst/>
              <a:rect l="l" t="t" r="r" b="b"/>
              <a:pathLst>
                <a:path w="192" h="204" extrusionOk="0">
                  <a:moveTo>
                    <a:pt x="144" y="204"/>
                  </a:moveTo>
                  <a:cubicBezTo>
                    <a:pt x="144" y="204"/>
                    <a:pt x="144" y="204"/>
                    <a:pt x="144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2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1" y="12"/>
                    <a:pt x="138" y="10"/>
                    <a:pt x="138" y="6"/>
                  </a:cubicBezTo>
                  <a:cubicBezTo>
                    <a:pt x="138" y="3"/>
                    <a:pt x="141" y="0"/>
                    <a:pt x="14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2"/>
                    <a:pt x="192" y="153"/>
                    <a:pt x="191" y="154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7" y="204"/>
                    <a:pt x="146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0" name="Google Shape;2185;p75">
              <a:extLst>
                <a:ext uri="{FF2B5EF4-FFF2-40B4-BE49-F238E27FC236}">
                  <a16:creationId xmlns:a16="http://schemas.microsoft.com/office/drawing/2014/main" id="{0BD298D0-A8C5-E2DD-CF8C-55070049F256}"/>
                </a:ext>
              </a:extLst>
            </p:cNvPr>
            <p:cNvSpPr/>
            <p:nvPr/>
          </p:nvSpPr>
          <p:spPr>
            <a:xfrm>
              <a:off x="2539" y="1895"/>
              <a:ext cx="147" cy="121"/>
            </a:xfrm>
            <a:custGeom>
              <a:avLst/>
              <a:gdLst/>
              <a:ahLst/>
              <a:cxnLst/>
              <a:rect l="l" t="t" r="r" b="b"/>
              <a:pathLst>
                <a:path w="99" h="82" extrusionOk="0">
                  <a:moveTo>
                    <a:pt x="37" y="82"/>
                  </a:moveTo>
                  <a:cubicBezTo>
                    <a:pt x="35" y="82"/>
                    <a:pt x="33" y="82"/>
                    <a:pt x="32" y="8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8"/>
                    <a:pt x="0" y="45"/>
                    <a:pt x="2" y="42"/>
                  </a:cubicBezTo>
                  <a:cubicBezTo>
                    <a:pt x="5" y="40"/>
                    <a:pt x="8" y="40"/>
                    <a:pt x="11" y="4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1"/>
                    <a:pt x="93" y="0"/>
                    <a:pt x="96" y="2"/>
                  </a:cubicBezTo>
                  <a:cubicBezTo>
                    <a:pt x="98" y="4"/>
                    <a:pt x="99" y="8"/>
                    <a:pt x="97" y="1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9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1" name="Google Shape;2186;p75">
              <a:extLst>
                <a:ext uri="{FF2B5EF4-FFF2-40B4-BE49-F238E27FC236}">
                  <a16:creationId xmlns:a16="http://schemas.microsoft.com/office/drawing/2014/main" id="{13221778-5CA1-8AFC-9478-82D698C14D30}"/>
                </a:ext>
              </a:extLst>
            </p:cNvPr>
            <p:cNvSpPr/>
            <p:nvPr/>
          </p:nvSpPr>
          <p:spPr>
            <a:xfrm>
              <a:off x="2676" y="2016"/>
              <a:ext cx="80" cy="98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6" y="66"/>
                  </a:moveTo>
                  <a:cubicBezTo>
                    <a:pt x="3" y="66"/>
                    <a:pt x="0" y="64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4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" name="Google Shape;506;p32">
            <a:extLst>
              <a:ext uri="{FF2B5EF4-FFF2-40B4-BE49-F238E27FC236}">
                <a16:creationId xmlns:a16="http://schemas.microsoft.com/office/drawing/2014/main" id="{A598C4A6-8C84-FA31-F4CC-AAC2F0255F4A}"/>
              </a:ext>
            </a:extLst>
          </p:cNvPr>
          <p:cNvSpPr/>
          <p:nvPr/>
        </p:nvSpPr>
        <p:spPr>
          <a:xfrm>
            <a:off x="10564000" y="836097"/>
            <a:ext cx="574568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Maturity</a:t>
            </a:r>
          </a:p>
        </p:txBody>
      </p:sp>
      <p:grpSp>
        <p:nvGrpSpPr>
          <p:cNvPr id="72" name="Google Shape;2175;p75">
            <a:extLst>
              <a:ext uri="{FF2B5EF4-FFF2-40B4-BE49-F238E27FC236}">
                <a16:creationId xmlns:a16="http://schemas.microsoft.com/office/drawing/2014/main" id="{3D918BDA-9E79-F3A0-9CB8-876A0B324215}"/>
              </a:ext>
            </a:extLst>
          </p:cNvPr>
          <p:cNvGrpSpPr/>
          <p:nvPr/>
        </p:nvGrpSpPr>
        <p:grpSpPr>
          <a:xfrm>
            <a:off x="10741119" y="1080306"/>
            <a:ext cx="220331" cy="231440"/>
            <a:chOff x="380" y="473"/>
            <a:chExt cx="362" cy="361"/>
          </a:xfrm>
          <a:solidFill>
            <a:srgbClr val="0078D4"/>
          </a:solidFill>
        </p:grpSpPr>
        <p:sp>
          <p:nvSpPr>
            <p:cNvPr id="73" name="Google Shape;2176;p75">
              <a:extLst>
                <a:ext uri="{FF2B5EF4-FFF2-40B4-BE49-F238E27FC236}">
                  <a16:creationId xmlns:a16="http://schemas.microsoft.com/office/drawing/2014/main" id="{8580F6C3-4411-B3E4-6E5D-4AC541034A91}"/>
                </a:ext>
              </a:extLst>
            </p:cNvPr>
            <p:cNvSpPr/>
            <p:nvPr/>
          </p:nvSpPr>
          <p:spPr>
            <a:xfrm>
              <a:off x="545" y="473"/>
              <a:ext cx="197" cy="197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4" name="Google Shape;2177;p75">
              <a:extLst>
                <a:ext uri="{FF2B5EF4-FFF2-40B4-BE49-F238E27FC236}">
                  <a16:creationId xmlns:a16="http://schemas.microsoft.com/office/drawing/2014/main" id="{0CD52DF1-222C-E6F4-4552-9DD7658CE1C1}"/>
                </a:ext>
              </a:extLst>
            </p:cNvPr>
            <p:cNvSpPr/>
            <p:nvPr/>
          </p:nvSpPr>
          <p:spPr>
            <a:xfrm>
              <a:off x="435" y="528"/>
              <a:ext cx="252" cy="2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2178;p75">
              <a:extLst>
                <a:ext uri="{FF2B5EF4-FFF2-40B4-BE49-F238E27FC236}">
                  <a16:creationId xmlns:a16="http://schemas.microsoft.com/office/drawing/2014/main" id="{F68035F8-AD71-379D-442B-79C4F6318115}"/>
                </a:ext>
              </a:extLst>
            </p:cNvPr>
            <p:cNvSpPr/>
            <p:nvPr/>
          </p:nvSpPr>
          <p:spPr>
            <a:xfrm>
              <a:off x="490" y="583"/>
              <a:ext cx="142" cy="14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2179;p75">
              <a:extLst>
                <a:ext uri="{FF2B5EF4-FFF2-40B4-BE49-F238E27FC236}">
                  <a16:creationId xmlns:a16="http://schemas.microsoft.com/office/drawing/2014/main" id="{3A3D1FC3-5663-E412-4FD7-BFB05BBA17A1}"/>
                </a:ext>
              </a:extLst>
            </p:cNvPr>
            <p:cNvSpPr/>
            <p:nvPr/>
          </p:nvSpPr>
          <p:spPr>
            <a:xfrm>
              <a:off x="380" y="473"/>
              <a:ext cx="362" cy="361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4" name="Google Shape;523;p32">
            <a:extLst>
              <a:ext uri="{FF2B5EF4-FFF2-40B4-BE49-F238E27FC236}">
                <a16:creationId xmlns:a16="http://schemas.microsoft.com/office/drawing/2014/main" id="{04539F06-6954-5A90-071C-CE31138FEF94}"/>
              </a:ext>
            </a:extLst>
          </p:cNvPr>
          <p:cNvSpPr/>
          <p:nvPr/>
        </p:nvSpPr>
        <p:spPr>
          <a:xfrm>
            <a:off x="6215591" y="3111047"/>
            <a:ext cx="2099734" cy="661202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Classifies documents using predefined taxonomy and validates all required documents are provided based on organizational rules</a:t>
            </a:r>
          </a:p>
        </p:txBody>
      </p:sp>
      <p:sp>
        <p:nvSpPr>
          <p:cNvPr id="30" name="Google Shape;115;p20">
            <a:extLst>
              <a:ext uri="{FF2B5EF4-FFF2-40B4-BE49-F238E27FC236}">
                <a16:creationId xmlns:a16="http://schemas.microsoft.com/office/drawing/2014/main" id="{70FCF88D-2E3A-F403-213C-9C77026DAC6A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PUBLIC SECTOR INDUSTRY</a:t>
            </a:r>
          </a:p>
        </p:txBody>
      </p:sp>
      <p:sp>
        <p:nvSpPr>
          <p:cNvPr id="31" name="Google Shape;163;p22">
            <a:extLst>
              <a:ext uri="{FF2B5EF4-FFF2-40B4-BE49-F238E27FC236}">
                <a16:creationId xmlns:a16="http://schemas.microsoft.com/office/drawing/2014/main" id="{2F971D26-1175-3DE1-8A51-BC9E68B646AA}"/>
              </a:ext>
            </a:extLst>
          </p:cNvPr>
          <p:cNvSpPr/>
          <p:nvPr/>
        </p:nvSpPr>
        <p:spPr>
          <a:xfrm>
            <a:off x="695995" y="710974"/>
            <a:ext cx="67304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Document Processing &amp; Routing Agent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D2DA9D-90D2-E325-481D-D334E52090B1}"/>
              </a:ext>
            </a:extLst>
          </p:cNvPr>
          <p:cNvSpPr txBox="1"/>
          <p:nvPr/>
        </p:nvSpPr>
        <p:spPr>
          <a:xfrm>
            <a:off x="695994" y="1098881"/>
            <a:ext cx="7752203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Streamline document submission by citizens including initial intake through validation to routing</a:t>
            </a:r>
          </a:p>
        </p:txBody>
      </p:sp>
      <p:sp>
        <p:nvSpPr>
          <p:cNvPr id="37" name="Google Shape;498;p32">
            <a:extLst>
              <a:ext uri="{FF2B5EF4-FFF2-40B4-BE49-F238E27FC236}">
                <a16:creationId xmlns:a16="http://schemas.microsoft.com/office/drawing/2014/main" id="{D17114ED-71E7-19B0-D554-3E21831439F6}"/>
              </a:ext>
            </a:extLst>
          </p:cNvPr>
          <p:cNvSpPr/>
          <p:nvPr/>
        </p:nvSpPr>
        <p:spPr>
          <a:xfrm>
            <a:off x="700558" y="3956440"/>
            <a:ext cx="2942106" cy="2584501"/>
          </a:xfrm>
          <a:prstGeom prst="roundRect">
            <a:avLst>
              <a:gd name="adj" fmla="val 4215"/>
            </a:avLst>
          </a:prstGeom>
          <a:gradFill flip="none" rotWithShape="1">
            <a:gsLst>
              <a:gs pos="79000">
                <a:srgbClr val="EAE0D7"/>
              </a:gs>
              <a:gs pos="33000">
                <a:srgbClr val="D1F1FE"/>
              </a:gs>
              <a:gs pos="100000">
                <a:srgbClr val="FDDDC1"/>
              </a:gs>
              <a:gs pos="18000">
                <a:srgbClr val="C9EFFE"/>
              </a:gs>
              <a:gs pos="0">
                <a:srgbClr val="A0D9F3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Automates document intake by classifying, validating, and flagging errors, then routes summaries to teams and escalates exceptions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</p:txBody>
      </p:sp>
      <p:sp>
        <p:nvSpPr>
          <p:cNvPr id="43" name="Google Shape;523;p32">
            <a:extLst>
              <a:ext uri="{FF2B5EF4-FFF2-40B4-BE49-F238E27FC236}">
                <a16:creationId xmlns:a16="http://schemas.microsoft.com/office/drawing/2014/main" id="{76BF0A7F-549C-B036-88A0-2F5B354E7DCD}"/>
              </a:ext>
            </a:extLst>
          </p:cNvPr>
          <p:cNvSpPr/>
          <p:nvPr/>
        </p:nvSpPr>
        <p:spPr>
          <a:xfrm>
            <a:off x="883241" y="412318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To</a:t>
            </a:r>
          </a:p>
        </p:txBody>
      </p:sp>
      <p:sp>
        <p:nvSpPr>
          <p:cNvPr id="5" name="Google Shape;516;p32">
            <a:extLst>
              <a:ext uri="{FF2B5EF4-FFF2-40B4-BE49-F238E27FC236}">
                <a16:creationId xmlns:a16="http://schemas.microsoft.com/office/drawing/2014/main" id="{A9AA3AA6-4CF4-A888-00C0-898E2B3FE733}"/>
              </a:ext>
            </a:extLst>
          </p:cNvPr>
          <p:cNvSpPr/>
          <p:nvPr/>
        </p:nvSpPr>
        <p:spPr>
          <a:xfrm>
            <a:off x="10099564" y="4807002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Case Managers/ Processing Teams</a:t>
            </a:r>
          </a:p>
        </p:txBody>
      </p:sp>
      <p:sp>
        <p:nvSpPr>
          <p:cNvPr id="13" name="Google Shape;516;p32">
            <a:extLst>
              <a:ext uri="{FF2B5EF4-FFF2-40B4-BE49-F238E27FC236}">
                <a16:creationId xmlns:a16="http://schemas.microsoft.com/office/drawing/2014/main" id="{06088FC6-956D-B94C-578D-67A54A4907B1}"/>
              </a:ext>
            </a:extLst>
          </p:cNvPr>
          <p:cNvSpPr/>
          <p:nvPr/>
        </p:nvSpPr>
        <p:spPr>
          <a:xfrm>
            <a:off x="8682389" y="5673972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Compliance/Audit Teams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54BE77-36DC-5743-052D-B27E381C613A}"/>
              </a:ext>
            </a:extLst>
          </p:cNvPr>
          <p:cNvGrpSpPr/>
          <p:nvPr/>
        </p:nvGrpSpPr>
        <p:grpSpPr>
          <a:xfrm>
            <a:off x="8700923" y="2755385"/>
            <a:ext cx="2790518" cy="557465"/>
            <a:chOff x="8700923" y="2894281"/>
            <a:chExt cx="2790518" cy="557465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4027F337-33D1-31FF-4A3E-9C06A9AB5257}"/>
                </a:ext>
              </a:extLst>
            </p:cNvPr>
            <p:cNvSpPr/>
            <p:nvPr/>
          </p:nvSpPr>
          <p:spPr>
            <a:xfrm>
              <a:off x="8700923" y="2894281"/>
              <a:ext cx="2790518" cy="557465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Processing T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ime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Intelligent classification and routing based on validated rules reduces processing time of documents</a:t>
              </a:r>
            </a:p>
          </p:txBody>
        </p:sp>
        <p:sp>
          <p:nvSpPr>
            <p:cNvPr id="21" name="Arrow: Up 56">
              <a:extLst>
                <a:ext uri="{FF2B5EF4-FFF2-40B4-BE49-F238E27FC236}">
                  <a16:creationId xmlns:a16="http://schemas.microsoft.com/office/drawing/2014/main" id="{B1C92A19-1D8A-6F34-0EBC-4C03A8BF79DA}"/>
                </a:ext>
              </a:extLst>
            </p:cNvPr>
            <p:cNvSpPr/>
            <p:nvPr/>
          </p:nvSpPr>
          <p:spPr>
            <a:xfrm rot="10800000">
              <a:off x="8794753" y="2972473"/>
              <a:ext cx="134695" cy="365760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EE8264-A3DC-AE8F-14D2-5FB694503816}"/>
              </a:ext>
            </a:extLst>
          </p:cNvPr>
          <p:cNvGrpSpPr/>
          <p:nvPr/>
        </p:nvGrpSpPr>
        <p:grpSpPr>
          <a:xfrm>
            <a:off x="8700923" y="2159813"/>
            <a:ext cx="2790518" cy="498247"/>
            <a:chOff x="8700923" y="2229263"/>
            <a:chExt cx="2790518" cy="498247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48CF1BC0-8B56-F314-0C1A-D3D8D3AD1CE8}"/>
                </a:ext>
              </a:extLst>
            </p:cNvPr>
            <p:cNvSpPr/>
            <p:nvPr/>
          </p:nvSpPr>
          <p:spPr>
            <a:xfrm>
              <a:off x="8700923" y="2229263"/>
              <a:ext cx="2790518" cy="498247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Intake Cycle T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ime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Variable Display" pitchFamily="2" charset="0"/>
                  <a:ea typeface="+mn-ea"/>
                  <a:cs typeface="Segoe UI Variable Display" pitchFamily="2" charset="0"/>
                </a:rPr>
                <a:t>→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 Automating document ingestion, validation, and classification from submission to processing readiness</a:t>
              </a:r>
            </a:p>
          </p:txBody>
        </p:sp>
        <p:sp>
          <p:nvSpPr>
            <p:cNvPr id="23" name="Arrow: Up 56">
              <a:extLst>
                <a:ext uri="{FF2B5EF4-FFF2-40B4-BE49-F238E27FC236}">
                  <a16:creationId xmlns:a16="http://schemas.microsoft.com/office/drawing/2014/main" id="{5EF86D16-94A5-71BD-96B6-F63158A43C9E}"/>
                </a:ext>
              </a:extLst>
            </p:cNvPr>
            <p:cNvSpPr/>
            <p:nvPr/>
          </p:nvSpPr>
          <p:spPr>
            <a:xfrm rot="10800000">
              <a:off x="8795563" y="2279754"/>
              <a:ext cx="134695" cy="365760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D99B24-D665-3DBC-A689-90F89DCCCFDB}"/>
              </a:ext>
            </a:extLst>
          </p:cNvPr>
          <p:cNvGrpSpPr/>
          <p:nvPr/>
        </p:nvGrpSpPr>
        <p:grpSpPr>
          <a:xfrm>
            <a:off x="8700923" y="3388214"/>
            <a:ext cx="2790518" cy="713861"/>
            <a:chOff x="8700923" y="3550262"/>
            <a:chExt cx="2790518" cy="713861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2DE7435D-F3FF-9189-1F6E-8E7676D95440}"/>
                </a:ext>
              </a:extLst>
            </p:cNvPr>
            <p:cNvSpPr/>
            <p:nvPr/>
          </p:nvSpPr>
          <p:spPr>
            <a:xfrm>
              <a:off x="8700923" y="3550262"/>
              <a:ext cx="2790518" cy="713861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Accuracy Rate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Automated validation against current policies and requirements reduces processing errors and ensures consistent document handling</a:t>
              </a:r>
            </a:p>
          </p:txBody>
        </p:sp>
        <p:sp>
          <p:nvSpPr>
            <p:cNvPr id="25" name="Arrow: Up 56">
              <a:extLst>
                <a:ext uri="{FF2B5EF4-FFF2-40B4-BE49-F238E27FC236}">
                  <a16:creationId xmlns:a16="http://schemas.microsoft.com/office/drawing/2014/main" id="{CB5AC1B1-AED5-D68F-3961-0FCAD45AEC0D}"/>
                </a:ext>
              </a:extLst>
            </p:cNvPr>
            <p:cNvSpPr/>
            <p:nvPr/>
          </p:nvSpPr>
          <p:spPr>
            <a:xfrm>
              <a:off x="8794753" y="3709599"/>
              <a:ext cx="134695" cy="457200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Google Shape;506;p32">
            <a:extLst>
              <a:ext uri="{FF2B5EF4-FFF2-40B4-BE49-F238E27FC236}">
                <a16:creationId xmlns:a16="http://schemas.microsoft.com/office/drawing/2014/main" id="{BF1871F9-A826-3DB7-73B2-BA34C448EADB}"/>
              </a:ext>
            </a:extLst>
          </p:cNvPr>
          <p:cNvSpPr/>
          <p:nvPr/>
        </p:nvSpPr>
        <p:spPr>
          <a:xfrm>
            <a:off x="10376561" y="1416790"/>
            <a:ext cx="1005840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Strategic Imperatives</a:t>
            </a:r>
          </a:p>
        </p:txBody>
      </p:sp>
    </p:spTree>
    <p:extLst>
      <p:ext uri="{BB962C8B-B14F-4D97-AF65-F5344CB8AC3E}">
        <p14:creationId xmlns:p14="http://schemas.microsoft.com/office/powerpoint/2010/main" val="33940961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B7070-CA7F-BBFA-7D5D-BD77E133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8">
            <a:extLst>
              <a:ext uri="{FF2B5EF4-FFF2-40B4-BE49-F238E27FC236}">
                <a16:creationId xmlns:a16="http://schemas.microsoft.com/office/drawing/2014/main" id="{E146B500-6A42-9B71-E21C-7871369C1E77}"/>
              </a:ext>
            </a:extLst>
          </p:cNvPr>
          <p:cNvSpPr>
            <a:spLocks/>
          </p:cNvSpPr>
          <p:nvPr/>
        </p:nvSpPr>
        <p:spPr bwMode="auto">
          <a:xfrm>
            <a:off x="2341944" y="920888"/>
            <a:ext cx="9617839" cy="5768909"/>
          </a:xfrm>
          <a:prstGeom prst="roundRect">
            <a:avLst>
              <a:gd name="adj" fmla="val 2074"/>
            </a:avLst>
          </a:prstGeom>
          <a:solidFill>
            <a:srgbClr val="FFFFFF">
              <a:alpha val="75000"/>
            </a:srgbClr>
          </a:soli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794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44184BB-6CDC-E8D6-811B-145362FBB365}"/>
              </a:ext>
            </a:extLst>
          </p:cNvPr>
          <p:cNvSpPr txBox="1">
            <a:spLocks/>
          </p:cNvSpPr>
          <p:nvPr/>
        </p:nvSpPr>
        <p:spPr>
          <a:xfrm>
            <a:off x="3036797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750B177-2145-58C8-F7A5-8DD47FC1FA64}"/>
              </a:ext>
            </a:extLst>
          </p:cNvPr>
          <p:cNvSpPr txBox="1">
            <a:spLocks/>
          </p:cNvSpPr>
          <p:nvPr/>
        </p:nvSpPr>
        <p:spPr>
          <a:xfrm flipV="1">
            <a:off x="3036797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14EE62-F066-A3BB-DDC1-C0E37A6CF4E2}"/>
              </a:ext>
            </a:extLst>
          </p:cNvPr>
          <p:cNvSpPr>
            <a:spLocks/>
          </p:cNvSpPr>
          <p:nvPr/>
        </p:nvSpPr>
        <p:spPr bwMode="auto">
          <a:xfrm>
            <a:off x="1971041" y="371288"/>
            <a:ext cx="3720605" cy="425399"/>
          </a:xfrm>
          <a:prstGeom prst="roundRect">
            <a:avLst>
              <a:gd name="adj" fmla="val 5000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365760" tIns="0" rIns="0" bIns="0" anchor="ctr"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Document processing &amp; routing agent</a:t>
            </a: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108F9987-A2AA-3644-0A5E-7E0A26E4BC79}"/>
              </a:ext>
            </a:extLst>
          </p:cNvPr>
          <p:cNvSpPr/>
          <p:nvPr/>
        </p:nvSpPr>
        <p:spPr bwMode="auto">
          <a:xfrm rot="16200000" flipH="1">
            <a:off x="-1017808" y="2768899"/>
            <a:ext cx="4602877" cy="2116628"/>
          </a:xfrm>
          <a:prstGeom prst="round2SameRect">
            <a:avLst>
              <a:gd name="adj1" fmla="val 9794"/>
              <a:gd name="adj2" fmla="val 0"/>
            </a:avLst>
          </a:prstGeom>
          <a:solidFill>
            <a:srgbClr val="FFFFFF">
              <a:alpha val="59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vailable with">
            <a:extLst>
              <a:ext uri="{FF2B5EF4-FFF2-40B4-BE49-F238E27FC236}">
                <a16:creationId xmlns:a16="http://schemas.microsoft.com/office/drawing/2014/main" id="{903EE456-31F0-6A75-5823-B9FF8FC9A690}"/>
              </a:ext>
            </a:extLst>
          </p:cNvPr>
          <p:cNvSpPr txBox="1"/>
          <p:nvPr/>
        </p:nvSpPr>
        <p:spPr>
          <a:xfrm>
            <a:off x="9126798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Available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Copilot Studio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01C230-26A0-264D-7A7C-ABCC94B74C2F}"/>
              </a:ext>
            </a:extLst>
          </p:cNvPr>
          <p:cNvCxnSpPr/>
          <p:nvPr/>
        </p:nvCxnSpPr>
        <p:spPr>
          <a:xfrm>
            <a:off x="10486514" y="358721"/>
            <a:ext cx="0" cy="331655"/>
          </a:xfrm>
          <a:prstGeom prst="line">
            <a:avLst/>
          </a:prstGeom>
          <a:ln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73">
            <a:extLst>
              <a:ext uri="{FF2B5EF4-FFF2-40B4-BE49-F238E27FC236}">
                <a16:creationId xmlns:a16="http://schemas.microsoft.com/office/drawing/2014/main" id="{CD1F09DA-5112-E237-F9B9-2F1EA53F0894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67065" y="-1844256"/>
            <a:ext cx="2819523" cy="9269766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412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FD8C3A-8A88-C4C3-C263-FECA1987566C}"/>
              </a:ext>
            </a:extLst>
          </p:cNvPr>
          <p:cNvGrpSpPr/>
          <p:nvPr/>
        </p:nvGrpSpPr>
        <p:grpSpPr>
          <a:xfrm>
            <a:off x="5648740" y="1269937"/>
            <a:ext cx="210652" cy="210652"/>
            <a:chOff x="5627224" y="1615899"/>
            <a:chExt cx="210652" cy="2106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76916F8-DF96-F965-A895-1A2927A593D2}"/>
                </a:ext>
              </a:extLst>
            </p:cNvPr>
            <p:cNvSpPr/>
            <p:nvPr/>
          </p:nvSpPr>
          <p:spPr bwMode="auto">
            <a:xfrm>
              <a:off x="5627224" y="1615899"/>
              <a:ext cx="210652" cy="210652"/>
            </a:xfrm>
            <a:prstGeom prst="ellipse">
              <a:avLst/>
            </a:prstGeom>
            <a:solidFill>
              <a:srgbClr val="0078D4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5" name="Rectangle 89">
              <a:extLst>
                <a:ext uri="{FF2B5EF4-FFF2-40B4-BE49-F238E27FC236}">
                  <a16:creationId xmlns:a16="http://schemas.microsoft.com/office/drawing/2014/main" id="{9F3A7047-6C8C-06B0-7481-4456B37BC1FA}"/>
                </a:ext>
              </a:extLst>
            </p:cNvPr>
            <p:cNvSpPr/>
            <p:nvPr/>
          </p:nvSpPr>
          <p:spPr bwMode="auto">
            <a:xfrm rot="2700000">
              <a:off x="5685428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E003CC-9D5B-DC06-9A19-7D2AC8893489}"/>
              </a:ext>
            </a:extLst>
          </p:cNvPr>
          <p:cNvGrpSpPr/>
          <p:nvPr/>
        </p:nvGrpSpPr>
        <p:grpSpPr>
          <a:xfrm>
            <a:off x="8532533" y="1269937"/>
            <a:ext cx="210652" cy="210652"/>
            <a:chOff x="8511017" y="1615899"/>
            <a:chExt cx="210652" cy="2106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FAAFE4-229B-1CAA-E5E9-22466AC12B65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8" name="Rectangle 89">
              <a:extLst>
                <a:ext uri="{FF2B5EF4-FFF2-40B4-BE49-F238E27FC236}">
                  <a16:creationId xmlns:a16="http://schemas.microsoft.com/office/drawing/2014/main" id="{94415859-59FC-436B-7BF7-356ADE5B656B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F2DF87B-D5B3-9B8E-721B-34A58F162808}"/>
              </a:ext>
            </a:extLst>
          </p:cNvPr>
          <p:cNvGrpSpPr/>
          <p:nvPr/>
        </p:nvGrpSpPr>
        <p:grpSpPr>
          <a:xfrm>
            <a:off x="11502472" y="2685301"/>
            <a:ext cx="210652" cy="210652"/>
            <a:chOff x="11470198" y="3558643"/>
            <a:chExt cx="210652" cy="2106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AE6BE53-C853-36F8-62FD-E5297F9D5AD7}"/>
                </a:ext>
              </a:extLst>
            </p:cNvPr>
            <p:cNvSpPr/>
            <p:nvPr/>
          </p:nvSpPr>
          <p:spPr bwMode="auto">
            <a:xfrm rot="5400000">
              <a:off x="11470198" y="355864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21" name="Rectangle 89">
              <a:extLst>
                <a:ext uri="{FF2B5EF4-FFF2-40B4-BE49-F238E27FC236}">
                  <a16:creationId xmlns:a16="http://schemas.microsoft.com/office/drawing/2014/main" id="{7CAB59E5-C987-FCFE-C39F-9AF4F25CED6E}"/>
                </a:ext>
              </a:extLst>
            </p:cNvPr>
            <p:cNvSpPr/>
            <p:nvPr/>
          </p:nvSpPr>
          <p:spPr bwMode="auto">
            <a:xfrm rot="8100000">
              <a:off x="11539280" y="3627007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AAA54766-D98B-A561-8480-7CE266B6DF94}"/>
              </a:ext>
            </a:extLst>
          </p:cNvPr>
          <p:cNvSpPr/>
          <p:nvPr/>
        </p:nvSpPr>
        <p:spPr bwMode="auto">
          <a:xfrm rot="5400000">
            <a:off x="795072" y="-530208"/>
            <a:ext cx="638245" cy="2228391"/>
          </a:xfrm>
          <a:prstGeom prst="round2SameRect">
            <a:avLst>
              <a:gd name="adj1" fmla="val 11477"/>
              <a:gd name="adj2" fmla="val 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F6B6B1D-C458-3DF7-79E2-82723B18CAC3}"/>
              </a:ext>
            </a:extLst>
          </p:cNvPr>
          <p:cNvSpPr txBox="1"/>
          <p:nvPr/>
        </p:nvSpPr>
        <p:spPr>
          <a:xfrm>
            <a:off x="116061" y="445487"/>
            <a:ext cx="19962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Public Sector</a:t>
            </a:r>
          </a:p>
        </p:txBody>
      </p:sp>
      <p:sp>
        <p:nvSpPr>
          <p:cNvPr id="4" name="Available with">
            <a:extLst>
              <a:ext uri="{FF2B5EF4-FFF2-40B4-BE49-F238E27FC236}">
                <a16:creationId xmlns:a16="http://schemas.microsoft.com/office/drawing/2014/main" id="{57264351-2B95-80A1-18A1-16453BC562CA}"/>
              </a:ext>
            </a:extLst>
          </p:cNvPr>
          <p:cNvSpPr txBox="1"/>
          <p:nvPr/>
        </p:nvSpPr>
        <p:spPr>
          <a:xfrm>
            <a:off x="10853982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Scenario level: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Extend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A219D8F-130E-3B51-7119-BD0DC09EE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194394"/>
              </p:ext>
            </p:extLst>
          </p:nvPr>
        </p:nvGraphicFramePr>
        <p:xfrm>
          <a:off x="316788" y="1608472"/>
          <a:ext cx="1907446" cy="3855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446">
                  <a:extLst>
                    <a:ext uri="{9D8B030D-6E8A-4147-A177-3AD203B41FA5}">
                      <a16:colId xmlns:a16="http://schemas.microsoft.com/office/drawing/2014/main" val="297064152"/>
                    </a:ext>
                  </a:extLst>
                </a:gridCol>
              </a:tblGrid>
              <a:tr h="815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Streamline document submission by citizens including initial intake through validation to routing.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40856"/>
                  </a:ext>
                </a:extLst>
              </a:tr>
              <a:tr h="185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KPIs impacted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1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48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7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Value benefit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41558"/>
                  </a:ext>
                </a:extLst>
              </a:tr>
            </a:tbl>
          </a:graphicData>
        </a:graphic>
      </p:graphicFrame>
      <p:sp>
        <p:nvSpPr>
          <p:cNvPr id="25" name="Step 1 Title">
            <a:extLst>
              <a:ext uri="{FF2B5EF4-FFF2-40B4-BE49-F238E27FC236}">
                <a16:creationId xmlns:a16="http://schemas.microsoft.com/office/drawing/2014/main" id="{D0D0C2DE-7DA3-43E2-C1AD-08D66582C56C}"/>
              </a:ext>
            </a:extLst>
          </p:cNvPr>
          <p:cNvSpPr txBox="1">
            <a:spLocks/>
          </p:cNvSpPr>
          <p:nvPr/>
        </p:nvSpPr>
        <p:spPr>
          <a:xfrm>
            <a:off x="5920589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Classify &amp; validate required documents</a:t>
            </a:r>
          </a:p>
        </p:txBody>
      </p:sp>
      <p:sp>
        <p:nvSpPr>
          <p:cNvPr id="26" name="Step 1 Top">
            <a:extLst>
              <a:ext uri="{FF2B5EF4-FFF2-40B4-BE49-F238E27FC236}">
                <a16:creationId xmlns:a16="http://schemas.microsoft.com/office/drawing/2014/main" id="{BA95D234-FC89-7854-4A2D-E0041898E297}"/>
              </a:ext>
            </a:extLst>
          </p:cNvPr>
          <p:cNvSpPr txBox="1">
            <a:spLocks/>
          </p:cNvSpPr>
          <p:nvPr/>
        </p:nvSpPr>
        <p:spPr>
          <a:xfrm>
            <a:off x="5918795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Automatically identifies document types and verifies completeness against predefined organizational policies and rules.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F1AE418-555E-60BC-845B-6E4F8F8C515C}"/>
              </a:ext>
            </a:extLst>
          </p:cNvPr>
          <p:cNvSpPr/>
          <p:nvPr/>
        </p:nvSpPr>
        <p:spPr bwMode="auto">
          <a:xfrm>
            <a:off x="372952" y="3662494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intake cycle time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DB5FC4-3F8C-242B-297B-FEA693A0B7A3}"/>
              </a:ext>
            </a:extLst>
          </p:cNvPr>
          <p:cNvSpPr/>
          <p:nvPr/>
        </p:nvSpPr>
        <p:spPr bwMode="auto">
          <a:xfrm>
            <a:off x="372952" y="3949265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processing time </a:t>
            </a:r>
          </a:p>
        </p:txBody>
      </p:sp>
      <p:sp>
        <p:nvSpPr>
          <p:cNvPr id="23" name="Step 1 Title">
            <a:extLst>
              <a:ext uri="{FF2B5EF4-FFF2-40B4-BE49-F238E27FC236}">
                <a16:creationId xmlns:a16="http://schemas.microsoft.com/office/drawing/2014/main" id="{364523D2-41CD-A127-79EA-0CC2677831BA}"/>
              </a:ext>
            </a:extLst>
          </p:cNvPr>
          <p:cNvSpPr txBox="1">
            <a:spLocks/>
          </p:cNvSpPr>
          <p:nvPr/>
        </p:nvSpPr>
        <p:spPr>
          <a:xfrm>
            <a:off x="3036797" y="1058257"/>
            <a:ext cx="2572262" cy="307777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Ingest uploads and forms via CRM or user-upload</a:t>
            </a:r>
          </a:p>
        </p:txBody>
      </p:sp>
      <p:sp>
        <p:nvSpPr>
          <p:cNvPr id="24" name="Step 1 Top">
            <a:extLst>
              <a:ext uri="{FF2B5EF4-FFF2-40B4-BE49-F238E27FC236}">
                <a16:creationId xmlns:a16="http://schemas.microsoft.com/office/drawing/2014/main" id="{CE27249A-4851-E85D-388E-FE1A1826DB2A}"/>
              </a:ext>
            </a:extLst>
          </p:cNvPr>
          <p:cNvSpPr txBox="1">
            <a:spLocks/>
          </p:cNvSpPr>
          <p:nvPr/>
        </p:nvSpPr>
        <p:spPr>
          <a:xfrm>
            <a:off x="3035003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Securely receives and processes uploaded documents and forms from various citizen touchpoints.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EAA4CB-B40B-5776-571C-8472B0FD4A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23018" y="2144353"/>
            <a:ext cx="2199820" cy="7643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CRM (Dynamics 365) for citizen document uploads integrated within case management workflows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Content Management System (SharePoint) for storage of citizen uploads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2B39215-0199-A018-48C1-8DF3EBE4B5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5390474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8" name="Step 1 Title">
            <a:extLst>
              <a:ext uri="{FF2B5EF4-FFF2-40B4-BE49-F238E27FC236}">
                <a16:creationId xmlns:a16="http://schemas.microsoft.com/office/drawing/2014/main" id="{CBB59EA2-83EB-99DF-4B47-E59456F60DDD}"/>
              </a:ext>
            </a:extLst>
          </p:cNvPr>
          <p:cNvSpPr txBox="1">
            <a:spLocks/>
          </p:cNvSpPr>
          <p:nvPr/>
        </p:nvSpPr>
        <p:spPr>
          <a:xfrm>
            <a:off x="8804382" y="1058257"/>
            <a:ext cx="2572262" cy="307777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Compare with existing records to catch errors</a:t>
            </a:r>
          </a:p>
        </p:txBody>
      </p:sp>
      <p:sp>
        <p:nvSpPr>
          <p:cNvPr id="29" name="Step 1 Top">
            <a:extLst>
              <a:ext uri="{FF2B5EF4-FFF2-40B4-BE49-F238E27FC236}">
                <a16:creationId xmlns:a16="http://schemas.microsoft.com/office/drawing/2014/main" id="{F1BC48E3-598B-9066-942E-37E9E4C6D106}"/>
              </a:ext>
            </a:extLst>
          </p:cNvPr>
          <p:cNvSpPr txBox="1">
            <a:spLocks/>
          </p:cNvSpPr>
          <p:nvPr/>
        </p:nvSpPr>
        <p:spPr>
          <a:xfrm>
            <a:off x="8804382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Automatically flags mismatches, missing documents, or format inconsistencies by comparing new citizen submissions against existing records before they reach processing teams.</a:t>
            </a:r>
          </a:p>
        </p:txBody>
      </p:sp>
      <p:sp>
        <p:nvSpPr>
          <p:cNvPr id="37" name="Step 1 Title">
            <a:extLst>
              <a:ext uri="{FF2B5EF4-FFF2-40B4-BE49-F238E27FC236}">
                <a16:creationId xmlns:a16="http://schemas.microsoft.com/office/drawing/2014/main" id="{1537C253-6D89-372A-F359-91BF2693E116}"/>
              </a:ext>
            </a:extLst>
          </p:cNvPr>
          <p:cNvSpPr txBox="1">
            <a:spLocks/>
          </p:cNvSpPr>
          <p:nvPr/>
        </p:nvSpPr>
        <p:spPr>
          <a:xfrm>
            <a:off x="8804382" y="3801172"/>
            <a:ext cx="2572262" cy="307777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Route to correct team with summary of documentation</a:t>
            </a:r>
          </a:p>
        </p:txBody>
      </p:sp>
      <p:sp>
        <p:nvSpPr>
          <p:cNvPr id="38" name="Step 1 Top">
            <a:extLst>
              <a:ext uri="{FF2B5EF4-FFF2-40B4-BE49-F238E27FC236}">
                <a16:creationId xmlns:a16="http://schemas.microsoft.com/office/drawing/2014/main" id="{3E631A51-90EC-2557-1BFA-AA2AD6DC8C4F}"/>
              </a:ext>
            </a:extLst>
          </p:cNvPr>
          <p:cNvSpPr txBox="1">
            <a:spLocks/>
          </p:cNvSpPr>
          <p:nvPr/>
        </p:nvSpPr>
        <p:spPr>
          <a:xfrm>
            <a:off x="8804382" y="4275090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Directs validated and summarized document packages to the appropriate internal teams or workflows.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123426F-4D36-47E3-42DB-040C0D450D38}"/>
              </a:ext>
            </a:extLst>
          </p:cNvPr>
          <p:cNvSpPr/>
          <p:nvPr/>
        </p:nvSpPr>
        <p:spPr bwMode="auto">
          <a:xfrm>
            <a:off x="369466" y="4230669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 in staff satisfaction 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3DC0F528-32A7-BEE4-0C64-765DB5A516DB}"/>
              </a:ext>
            </a:extLst>
          </p:cNvPr>
          <p:cNvSpPr txBox="1">
            <a:spLocks/>
          </p:cNvSpPr>
          <p:nvPr/>
        </p:nvSpPr>
        <p:spPr>
          <a:xfrm>
            <a:off x="5915514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CC3FC9B0-85AC-2DD9-8D6C-2C84ED9DED65}"/>
              </a:ext>
            </a:extLst>
          </p:cNvPr>
          <p:cNvSpPr txBox="1">
            <a:spLocks/>
          </p:cNvSpPr>
          <p:nvPr/>
        </p:nvSpPr>
        <p:spPr>
          <a:xfrm flipV="1">
            <a:off x="5915514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24D3114-4F2D-92B3-CBCB-603783815D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101735" y="2198214"/>
            <a:ext cx="2199820" cy="65659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Content Management System (SharePoint) holds policy rules and templates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Databases (Dataverse) to store classification results &amp; validation status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16026495-92B1-6DE9-0EFC-F057906B47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826231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A4A937FB-4745-5712-F505-B6DF1C003D02}"/>
              </a:ext>
            </a:extLst>
          </p:cNvPr>
          <p:cNvSpPr txBox="1">
            <a:spLocks/>
          </p:cNvSpPr>
          <p:nvPr/>
        </p:nvSpPr>
        <p:spPr>
          <a:xfrm>
            <a:off x="8804381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6CE35F0F-D221-06F8-BE94-4164AE5A2706}"/>
              </a:ext>
            </a:extLst>
          </p:cNvPr>
          <p:cNvSpPr txBox="1">
            <a:spLocks/>
          </p:cNvSpPr>
          <p:nvPr/>
        </p:nvSpPr>
        <p:spPr>
          <a:xfrm flipV="1">
            <a:off x="8804381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0382255-CA71-E225-DBD7-CAC9BA767D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2090492"/>
            <a:ext cx="2217866" cy="87203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CRM (Dynamics 365) retrieves citizen profiles and case history with classification results &amp; validation status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Flag discrepancies using AI-powered pattern recognition and anomaly detection against classification results &amp; validation status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89CD0455-8DE5-20D9-F839-518830E813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15446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7E639FB0-E7E4-CBD6-5EC5-7FC36EB68D38}"/>
              </a:ext>
            </a:extLst>
          </p:cNvPr>
          <p:cNvSpPr txBox="1"/>
          <p:nvPr/>
        </p:nvSpPr>
        <p:spPr>
          <a:xfrm>
            <a:off x="3223018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Accelerates initial processing of uploaded documents and forms, ensure no submission is lost.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E32323F-3831-9A23-7FE2-DB22322EC8DD}"/>
              </a:ext>
            </a:extLst>
          </p:cNvPr>
          <p:cNvSpPr txBox="1"/>
          <p:nvPr/>
        </p:nvSpPr>
        <p:spPr>
          <a:xfrm>
            <a:off x="6128274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Classifies and validates required documents to guarantee policy compliance and completeness.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08929B1-CD0F-30A0-B41C-2B4986DB8F66}"/>
              </a:ext>
            </a:extLst>
          </p:cNvPr>
          <p:cNvSpPr txBox="1"/>
          <p:nvPr/>
        </p:nvSpPr>
        <p:spPr>
          <a:xfrm>
            <a:off x="8990601" y="3192285"/>
            <a:ext cx="23595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Compares new submissions with existing records to catch errors early and prevent downstream delays.</a:t>
            </a:r>
          </a:p>
        </p:txBody>
      </p:sp>
      <p:sp>
        <p:nvSpPr>
          <p:cNvPr id="70" name="Text Placeholder 11">
            <a:extLst>
              <a:ext uri="{FF2B5EF4-FFF2-40B4-BE49-F238E27FC236}">
                <a16:creationId xmlns:a16="http://schemas.microsoft.com/office/drawing/2014/main" id="{E503F2CA-4DB5-BECA-EC13-E671D1E0535C}"/>
              </a:ext>
            </a:extLst>
          </p:cNvPr>
          <p:cNvSpPr txBox="1">
            <a:spLocks/>
          </p:cNvSpPr>
          <p:nvPr/>
        </p:nvSpPr>
        <p:spPr>
          <a:xfrm>
            <a:off x="8804381" y="4827756"/>
            <a:ext cx="2572261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71" name="Text Placeholder 11">
            <a:extLst>
              <a:ext uri="{FF2B5EF4-FFF2-40B4-BE49-F238E27FC236}">
                <a16:creationId xmlns:a16="http://schemas.microsoft.com/office/drawing/2014/main" id="{7C917C00-C83D-E30C-5F4B-5DCEAA1E6AB9}"/>
              </a:ext>
            </a:extLst>
          </p:cNvPr>
          <p:cNvSpPr txBox="1">
            <a:spLocks/>
          </p:cNvSpPr>
          <p:nvPr/>
        </p:nvSpPr>
        <p:spPr>
          <a:xfrm flipV="1">
            <a:off x="8804381" y="5845288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4DA5750-6303-BB08-261F-4BC16116DB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4875530"/>
            <a:ext cx="2080736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Communication &amp; Messaging (Teams) to notify processing teams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Communication &amp; Messaging (Outlook) sends detailed routing emails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CRM (Dynamics 365) to archive routed packages and metadata for team access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6B96DCC6-AC7A-3E49-BDDB-5E44336B11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130134" y="4861523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0276F09D-5DB8-9CD1-2092-401348C97D7D}"/>
              </a:ext>
            </a:extLst>
          </p:cNvPr>
          <p:cNvSpPr txBox="1"/>
          <p:nvPr/>
        </p:nvSpPr>
        <p:spPr>
          <a:xfrm>
            <a:off x="8990602" y="6010318"/>
            <a:ext cx="23007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Directs documents to the right department fast and with full context.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1C2364-BED9-8CBA-DEFB-BB4A82132438}"/>
              </a:ext>
            </a:extLst>
          </p:cNvPr>
          <p:cNvSpPr/>
          <p:nvPr/>
        </p:nvSpPr>
        <p:spPr bwMode="auto">
          <a:xfrm>
            <a:off x="368101" y="5125021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Employee Experience</a:t>
            </a:r>
          </a:p>
        </p:txBody>
      </p:sp>
    </p:spTree>
    <p:extLst>
      <p:ext uri="{BB962C8B-B14F-4D97-AF65-F5344CB8AC3E}">
        <p14:creationId xmlns:p14="http://schemas.microsoft.com/office/powerpoint/2010/main" val="11694393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C56A8-C708-1B80-C243-A247331A5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raphic 232">
            <a:extLst>
              <a:ext uri="{FF2B5EF4-FFF2-40B4-BE49-F238E27FC236}">
                <a16:creationId xmlns:a16="http://schemas.microsoft.com/office/drawing/2014/main" id="{AC4F3048-EDCC-BF95-C322-2B9ADA32F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223" name="Rounded Rectangle 19">
            <a:extLst>
              <a:ext uri="{FF2B5EF4-FFF2-40B4-BE49-F238E27FC236}">
                <a16:creationId xmlns:a16="http://schemas.microsoft.com/office/drawing/2014/main" id="{558366F7-A870-5D2E-BD2B-4BEE45584F11}"/>
              </a:ext>
            </a:extLst>
          </p:cNvPr>
          <p:cNvSpPr/>
          <p:nvPr/>
        </p:nvSpPr>
        <p:spPr>
          <a:xfrm>
            <a:off x="740232" y="4828852"/>
            <a:ext cx="3602122" cy="407066"/>
          </a:xfrm>
          <a:prstGeom prst="roundRect">
            <a:avLst>
              <a:gd name="adj" fmla="val 8528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UI Variable Display" pitchFamily="2" charset="0"/>
            </a:endParaRPr>
          </a:p>
        </p:txBody>
      </p:sp>
      <p:sp>
        <p:nvSpPr>
          <p:cNvPr id="218" name="Google Shape;498;p32">
            <a:extLst>
              <a:ext uri="{FF2B5EF4-FFF2-40B4-BE49-F238E27FC236}">
                <a16:creationId xmlns:a16="http://schemas.microsoft.com/office/drawing/2014/main" id="{AEB30236-FD7C-EC3A-E6DB-F0AE5F349FB1}"/>
              </a:ext>
            </a:extLst>
          </p:cNvPr>
          <p:cNvSpPr/>
          <p:nvPr/>
        </p:nvSpPr>
        <p:spPr>
          <a:xfrm>
            <a:off x="704334" y="1488263"/>
            <a:ext cx="3693840" cy="3273043"/>
          </a:xfrm>
          <a:prstGeom prst="roundRect">
            <a:avLst>
              <a:gd name="adj" fmla="val 2332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91440" rIns="91440" bIns="30175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Considerations to Address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Access Content Management System  &amp; Knowledge Base (SharePoint) </a:t>
            </a: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in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PDF, DOCX to store required documents for different processes/applications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Integrate with CRM (Dynamics 365) in PDF/ DOCX, or images JPEG, PNG  format to ingest uploads within case workflows, cross-reference profiles and historical submissions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Connect to Databases (Dataverse) tables for document type classifications, completeness flags, validation timestamps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Communication &amp; Messaging tools (Teams) – to send messages,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processing teams for new or exception documents based on document type, validation status, error flags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PII include citizen name, contact details, case identifiers, sensitive document contents</a:t>
            </a:r>
          </a:p>
        </p:txBody>
      </p:sp>
      <p:sp>
        <p:nvSpPr>
          <p:cNvPr id="3" name="Google Shape;115;p20">
            <a:extLst>
              <a:ext uri="{FF2B5EF4-FFF2-40B4-BE49-F238E27FC236}">
                <a16:creationId xmlns:a16="http://schemas.microsoft.com/office/drawing/2014/main" id="{F36C1FBC-4B7A-EF13-BC7E-CA9A76CE78EA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PUBLIC SECTOR INDUSTRY</a:t>
            </a:r>
          </a:p>
        </p:txBody>
      </p:sp>
      <p:sp>
        <p:nvSpPr>
          <p:cNvPr id="6" name="Google Shape;163;p22">
            <a:extLst>
              <a:ext uri="{FF2B5EF4-FFF2-40B4-BE49-F238E27FC236}">
                <a16:creationId xmlns:a16="http://schemas.microsoft.com/office/drawing/2014/main" id="{E7A507A1-8D34-3B68-B79D-AE83E5F60EEE}"/>
              </a:ext>
            </a:extLst>
          </p:cNvPr>
          <p:cNvSpPr/>
          <p:nvPr/>
        </p:nvSpPr>
        <p:spPr>
          <a:xfrm>
            <a:off x="695995" y="710974"/>
            <a:ext cx="58435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Document Processing &amp; Routing Agent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70272B-2765-AB56-1949-69EAC587D87F}"/>
              </a:ext>
            </a:extLst>
          </p:cNvPr>
          <p:cNvSpPr txBox="1"/>
          <p:nvPr/>
        </p:nvSpPr>
        <p:spPr>
          <a:xfrm>
            <a:off x="695994" y="1098881"/>
            <a:ext cx="109606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Streamline document submission by citizens including initial intake through validation to routing</a:t>
            </a: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2B70929D-D850-07C3-C901-BFEF8E5BA897}"/>
              </a:ext>
            </a:extLst>
          </p:cNvPr>
          <p:cNvSpPr/>
          <p:nvPr/>
        </p:nvSpPr>
        <p:spPr>
          <a:xfrm>
            <a:off x="669992" y="5357577"/>
            <a:ext cx="3705033" cy="1249160"/>
          </a:xfrm>
          <a:prstGeom prst="roundRect">
            <a:avLst>
              <a:gd name="adj" fmla="val 8528"/>
            </a:avLst>
          </a:prstGeom>
          <a:solidFill>
            <a:srgbClr val="D9D9D9">
              <a:alpha val="2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 Semibold" pitchFamily="2" charset="0"/>
                <a:ea typeface="DM Sans 14pt Light"/>
                <a:cs typeface="Segoe Sans Display Semibold" pitchFamily="2" charset="0"/>
                <a:sym typeface="DM Sans Light"/>
              </a:rPr>
              <a:t>*Reference Architecture Assumptions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Citizens will upload documents in PDF, DOCX, or PPTS formats, or images in JPEG or PNG.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Chat feature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will be available only to front-line workers, audit team and case managers who will have valid M365 license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7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 will process the documents and notify citizen via email and case workers via Teams channel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Citizens will not have chat access to the agent.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888D66-FD08-2883-71E6-137752D02BB3}"/>
              </a:ext>
            </a:extLst>
          </p:cNvPr>
          <p:cNvSpPr txBox="1"/>
          <p:nvPr/>
        </p:nvSpPr>
        <p:spPr>
          <a:xfrm>
            <a:off x="788886" y="4894940"/>
            <a:ext cx="12877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Agent-to-Agent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Workflow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2EA7B8-D9FA-EDDC-D6EC-0986A60D5740}"/>
              </a:ext>
            </a:extLst>
          </p:cNvPr>
          <p:cNvSpPr txBox="1"/>
          <p:nvPr/>
        </p:nvSpPr>
        <p:spPr>
          <a:xfrm>
            <a:off x="2152670" y="4895641"/>
            <a:ext cx="2298101" cy="219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>
                <a:solidFill>
                  <a:srgbClr val="000000"/>
                </a:solidFill>
                <a:latin typeface="Segoe Sans Display" pitchFamily="2" charset="0"/>
                <a:cs typeface="Segoe Sans Display" pitchFamily="2" charset="0"/>
              </a:rPr>
              <a:t>NA</a:t>
            </a:r>
            <a:endParaRPr kumimoji="0" lang="en-US" sz="800" b="0" i="0" u="non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8F14A1-BA5E-8335-E0B6-952CA3571C92}"/>
              </a:ext>
            </a:extLst>
          </p:cNvPr>
          <p:cNvSpPr/>
          <p:nvPr/>
        </p:nvSpPr>
        <p:spPr bwMode="auto">
          <a:xfrm>
            <a:off x="6222659" y="1663826"/>
            <a:ext cx="4637553" cy="620485"/>
          </a:xfrm>
          <a:prstGeom prst="rect">
            <a:avLst/>
          </a:prstGeom>
          <a:solidFill>
            <a:srgbClr val="B9DCD2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1A4F07-0DDA-30DD-9BBB-A11EBA4F9F91}"/>
              </a:ext>
            </a:extLst>
          </p:cNvPr>
          <p:cNvSpPr/>
          <p:nvPr/>
        </p:nvSpPr>
        <p:spPr bwMode="auto">
          <a:xfrm>
            <a:off x="6222117" y="2284310"/>
            <a:ext cx="4637553" cy="2590267"/>
          </a:xfrm>
          <a:prstGeom prst="rect">
            <a:avLst/>
          </a:prstGeom>
          <a:solidFill>
            <a:srgbClr val="E1D3C7"/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65FE36-1F8F-6C0F-B47F-3BCDE45AFF97}"/>
              </a:ext>
            </a:extLst>
          </p:cNvPr>
          <p:cNvSpPr/>
          <p:nvPr/>
        </p:nvSpPr>
        <p:spPr bwMode="auto">
          <a:xfrm>
            <a:off x="6222659" y="4878625"/>
            <a:ext cx="4637553" cy="7321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65986-45CB-3860-94FB-2020E30345B7}"/>
              </a:ext>
            </a:extLst>
          </p:cNvPr>
          <p:cNvSpPr txBox="1"/>
          <p:nvPr/>
        </p:nvSpPr>
        <p:spPr>
          <a:xfrm>
            <a:off x="6270733" y="1703715"/>
            <a:ext cx="31684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/>
              <a:t>Base Pre-trained OpenAI Models / custom Open AI models (preview)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DB324D8-BADA-99E8-7E89-6761D7EB2042}"/>
              </a:ext>
            </a:extLst>
          </p:cNvPr>
          <p:cNvSpPr/>
          <p:nvPr/>
        </p:nvSpPr>
        <p:spPr bwMode="auto">
          <a:xfrm>
            <a:off x="6641762" y="2467965"/>
            <a:ext cx="1612232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DF1896B-B76E-1A7A-5874-E5DA7F213490}"/>
              </a:ext>
            </a:extLst>
          </p:cNvPr>
          <p:cNvSpPr/>
          <p:nvPr/>
        </p:nvSpPr>
        <p:spPr bwMode="auto">
          <a:xfrm>
            <a:off x="6600349" y="3682810"/>
            <a:ext cx="1612232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AE15B27-175B-3446-617C-8344202FAA52}"/>
              </a:ext>
            </a:extLst>
          </p:cNvPr>
          <p:cNvSpPr/>
          <p:nvPr/>
        </p:nvSpPr>
        <p:spPr bwMode="auto">
          <a:xfrm>
            <a:off x="9101458" y="3218625"/>
            <a:ext cx="940069" cy="507093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0B37E7-EBA7-0A75-C7EA-439A47C1EB09}"/>
              </a:ext>
            </a:extLst>
          </p:cNvPr>
          <p:cNvSpPr/>
          <p:nvPr/>
        </p:nvSpPr>
        <p:spPr bwMode="auto">
          <a:xfrm>
            <a:off x="4946970" y="2638725"/>
            <a:ext cx="773546" cy="74349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932337-AF65-3E6F-CA56-4C4BEFA88658}"/>
              </a:ext>
            </a:extLst>
          </p:cNvPr>
          <p:cNvSpPr txBox="1"/>
          <p:nvPr/>
        </p:nvSpPr>
        <p:spPr>
          <a:xfrm>
            <a:off x="10077733" y="1685335"/>
            <a:ext cx="901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/>
              <a:t>Orchestrator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EAF5224-9A50-499B-921A-43ED0579EA17}"/>
              </a:ext>
            </a:extLst>
          </p:cNvPr>
          <p:cNvSpPr txBox="1"/>
          <p:nvPr/>
        </p:nvSpPr>
        <p:spPr>
          <a:xfrm>
            <a:off x="4946970" y="3043813"/>
            <a:ext cx="7735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/>
              <a:t>Citizens </a:t>
            </a:r>
          </a:p>
          <a:p>
            <a:pPr algn="ctr"/>
            <a:r>
              <a:rPr lang="en-US" sz="900" b="1"/>
              <a:t>(non licensed)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430E5BB-76CD-7EE5-6F3A-2086F39DB310}"/>
              </a:ext>
            </a:extLst>
          </p:cNvPr>
          <p:cNvSpPr txBox="1"/>
          <p:nvPr/>
        </p:nvSpPr>
        <p:spPr>
          <a:xfrm>
            <a:off x="4806925" y="2195256"/>
            <a:ext cx="96545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00"/>
              <a:t>1. Citizen uploads documents to D365 Customer Portal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5EFAAB5-49F7-1720-BDEA-2641F15E636C}"/>
              </a:ext>
            </a:extLst>
          </p:cNvPr>
          <p:cNvSpPr txBox="1"/>
          <p:nvPr/>
        </p:nvSpPr>
        <p:spPr>
          <a:xfrm>
            <a:off x="5827400" y="2414671"/>
            <a:ext cx="105384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00" dirty="0"/>
              <a:t>2. Form data stored as records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C385D81-A965-DA9E-3E61-686B3CA44E8E}"/>
              </a:ext>
            </a:extLst>
          </p:cNvPr>
          <p:cNvSpPr txBox="1"/>
          <p:nvPr/>
        </p:nvSpPr>
        <p:spPr>
          <a:xfrm>
            <a:off x="5675456" y="3107733"/>
            <a:ext cx="62504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3a. documents processed via connector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5FE02F2-3511-39A0-6EE3-197B6E0CE9F7}"/>
              </a:ext>
            </a:extLst>
          </p:cNvPr>
          <p:cNvSpPr txBox="1"/>
          <p:nvPr/>
        </p:nvSpPr>
        <p:spPr>
          <a:xfrm>
            <a:off x="8557648" y="2430256"/>
            <a:ext cx="80567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7. Knowledge : documents ( semantically indexed 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B79ECD2-4200-050D-B1B6-E295D7D7E144}"/>
              </a:ext>
            </a:extLst>
          </p:cNvPr>
          <p:cNvSpPr txBox="1"/>
          <p:nvPr/>
        </p:nvSpPr>
        <p:spPr>
          <a:xfrm>
            <a:off x="10141995" y="3268676"/>
            <a:ext cx="6546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8b. Notification sent on processed documents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54B49FB-108C-F994-1656-A25ED3D6D135}"/>
              </a:ext>
            </a:extLst>
          </p:cNvPr>
          <p:cNvSpPr txBox="1"/>
          <p:nvPr/>
        </p:nvSpPr>
        <p:spPr>
          <a:xfrm>
            <a:off x="9511671" y="5119959"/>
            <a:ext cx="13322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Agent Ops (logging, audit, observability)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EE0D7AE-F1BD-CEC4-F600-9E2988A405C9}"/>
              </a:ext>
            </a:extLst>
          </p:cNvPr>
          <p:cNvSpPr txBox="1"/>
          <p:nvPr/>
        </p:nvSpPr>
        <p:spPr>
          <a:xfrm>
            <a:off x="6427029" y="5027147"/>
            <a:ext cx="10538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9a. Agents are shown on Power CAT dashboard</a:t>
            </a: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FFA12EEF-3356-4A46-241A-C848A886D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06057" y="1738690"/>
            <a:ext cx="470757" cy="470757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7FCEF84C-DA68-C9E3-DBB5-8B66B889D5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17941" y="2602334"/>
            <a:ext cx="390593" cy="390593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8E3BCA8E-926E-C754-F02E-990EA92C73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65456" y="5104381"/>
            <a:ext cx="336979" cy="286071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B22D1C71-3D29-E1B9-1ACC-A27019C1BE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37234" y="4034952"/>
            <a:ext cx="281039" cy="281039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20C1C9D2-D0E6-21BF-27F8-7CB983B1FC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94692" y="2516481"/>
            <a:ext cx="336605" cy="336605"/>
          </a:xfrm>
          <a:prstGeom prst="rect">
            <a:avLst/>
          </a:prstGeom>
        </p:spPr>
      </p:pic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4C99A638-26A9-AD80-13BC-DFBA2E0D3E37}"/>
              </a:ext>
            </a:extLst>
          </p:cNvPr>
          <p:cNvCxnSpPr>
            <a:cxnSpLocks/>
            <a:stCxn id="92" idx="0"/>
            <a:endCxn id="86" idx="0"/>
          </p:cNvCxnSpPr>
          <p:nvPr/>
        </p:nvCxnSpPr>
        <p:spPr>
          <a:xfrm rot="16200000" flipH="1">
            <a:off x="6345189" y="1934286"/>
            <a:ext cx="85853" cy="1250243"/>
          </a:xfrm>
          <a:prstGeom prst="bentConnector3">
            <a:avLst>
              <a:gd name="adj1" fmla="val -144185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42942B1-C35F-3B20-CD8A-6CE45559A587}"/>
              </a:ext>
            </a:extLst>
          </p:cNvPr>
          <p:cNvCxnSpPr>
            <a:cxnSpLocks/>
            <a:endCxn id="89" idx="3"/>
          </p:cNvCxnSpPr>
          <p:nvPr/>
        </p:nvCxnSpPr>
        <p:spPr>
          <a:xfrm flipH="1">
            <a:off x="6602435" y="5243069"/>
            <a:ext cx="889604" cy="4348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1A36E24A-AEEE-2FE7-EE68-C1DD36A91ECF}"/>
              </a:ext>
            </a:extLst>
          </p:cNvPr>
          <p:cNvSpPr/>
          <p:nvPr/>
        </p:nvSpPr>
        <p:spPr bwMode="auto">
          <a:xfrm>
            <a:off x="11126450" y="2133609"/>
            <a:ext cx="791117" cy="2133643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7B7DCF2-0A32-4EBC-3B38-889E8D1B5580}"/>
              </a:ext>
            </a:extLst>
          </p:cNvPr>
          <p:cNvCxnSpPr>
            <a:cxnSpLocks/>
            <a:stCxn id="67" idx="3"/>
          </p:cNvCxnSpPr>
          <p:nvPr/>
        </p:nvCxnSpPr>
        <p:spPr>
          <a:xfrm flipV="1">
            <a:off x="10041527" y="3460434"/>
            <a:ext cx="1080002" cy="11738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8BE2FFFF-BF4A-E9F9-9D5D-ECDC8A30781E}"/>
              </a:ext>
            </a:extLst>
          </p:cNvPr>
          <p:cNvSpPr txBox="1"/>
          <p:nvPr/>
        </p:nvSpPr>
        <p:spPr>
          <a:xfrm>
            <a:off x="11218324" y="2609689"/>
            <a:ext cx="6073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Front-Line Intake Stuff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6B618F2-611D-1F78-893A-8E1DEDDE0851}"/>
              </a:ext>
            </a:extLst>
          </p:cNvPr>
          <p:cNvSpPr txBox="1"/>
          <p:nvPr/>
        </p:nvSpPr>
        <p:spPr>
          <a:xfrm>
            <a:off x="11218324" y="3305017"/>
            <a:ext cx="6073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Case Managers/ Processing Teams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1AC5EAB-E8F2-E122-9999-5180D5DFCE5E}"/>
              </a:ext>
            </a:extLst>
          </p:cNvPr>
          <p:cNvSpPr txBox="1"/>
          <p:nvPr/>
        </p:nvSpPr>
        <p:spPr>
          <a:xfrm>
            <a:off x="11218324" y="4000343"/>
            <a:ext cx="60736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Compliance Team</a:t>
            </a:r>
          </a:p>
        </p:txBody>
      </p:sp>
      <p:pic>
        <p:nvPicPr>
          <p:cNvPr id="111" name="Graphic 110" descr="Users outline">
            <a:extLst>
              <a:ext uri="{FF2B5EF4-FFF2-40B4-BE49-F238E27FC236}">
                <a16:creationId xmlns:a16="http://schemas.microsoft.com/office/drawing/2014/main" id="{54B099B3-28DB-8338-0F71-06EF68F6C8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78576" y="2744292"/>
            <a:ext cx="310334" cy="310334"/>
          </a:xfrm>
          <a:prstGeom prst="rect">
            <a:avLst/>
          </a:prstGeom>
        </p:spPr>
      </p:pic>
      <p:pic>
        <p:nvPicPr>
          <p:cNvPr id="113" name="Graphic 112" descr="Office worker female outline">
            <a:extLst>
              <a:ext uri="{FF2B5EF4-FFF2-40B4-BE49-F238E27FC236}">
                <a16:creationId xmlns:a16="http://schemas.microsoft.com/office/drawing/2014/main" id="{62B4D515-4875-B352-C4AD-AB41C3BECC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373925" y="2901603"/>
            <a:ext cx="296166" cy="296166"/>
          </a:xfrm>
          <a:prstGeom prst="rect">
            <a:avLst/>
          </a:prstGeom>
        </p:spPr>
      </p:pic>
      <p:pic>
        <p:nvPicPr>
          <p:cNvPr id="114" name="Graphic 113" descr="Office worker male outline">
            <a:extLst>
              <a:ext uri="{FF2B5EF4-FFF2-40B4-BE49-F238E27FC236}">
                <a16:creationId xmlns:a16="http://schemas.microsoft.com/office/drawing/2014/main" id="{ED7E98CA-62C0-8D5C-A6C4-D0B90A97955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373924" y="2206273"/>
            <a:ext cx="296168" cy="296168"/>
          </a:xfrm>
          <a:prstGeom prst="rect">
            <a:avLst/>
          </a:prstGeom>
        </p:spPr>
      </p:pic>
      <p:pic>
        <p:nvPicPr>
          <p:cNvPr id="115" name="Graphic 114" descr="Office worker female outline">
            <a:extLst>
              <a:ext uri="{FF2B5EF4-FFF2-40B4-BE49-F238E27FC236}">
                <a16:creationId xmlns:a16="http://schemas.microsoft.com/office/drawing/2014/main" id="{FE6D8415-2FF5-8472-4E5E-FA41BF187B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373925" y="3596931"/>
            <a:ext cx="296166" cy="296166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9DAEC7F7-DE56-E628-1D24-611CAF9A9871}"/>
              </a:ext>
            </a:extLst>
          </p:cNvPr>
          <p:cNvSpPr txBox="1"/>
          <p:nvPr/>
        </p:nvSpPr>
        <p:spPr>
          <a:xfrm>
            <a:off x="7083527" y="2494485"/>
            <a:ext cx="819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Knowledge Base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71111D9-FCEA-F444-6B10-C55121E208B3}"/>
              </a:ext>
            </a:extLst>
          </p:cNvPr>
          <p:cNvSpPr txBox="1"/>
          <p:nvPr/>
        </p:nvSpPr>
        <p:spPr>
          <a:xfrm>
            <a:off x="6706173" y="2970921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B6D100D-E758-C15F-8241-8A66DCC8668B}"/>
              </a:ext>
            </a:extLst>
          </p:cNvPr>
          <p:cNvSpPr txBox="1"/>
          <p:nvPr/>
        </p:nvSpPr>
        <p:spPr>
          <a:xfrm>
            <a:off x="7250026" y="2629711"/>
            <a:ext cx="41196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Unstructured Documents (versioned)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44A5609-7C50-5673-39D4-7C791F389085}"/>
              </a:ext>
            </a:extLst>
          </p:cNvPr>
          <p:cNvSpPr txBox="1"/>
          <p:nvPr/>
        </p:nvSpPr>
        <p:spPr>
          <a:xfrm>
            <a:off x="7235491" y="3987927"/>
            <a:ext cx="3328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Tools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8178FD8-5526-28CA-C9A7-AF11F0AE9999}"/>
              </a:ext>
            </a:extLst>
          </p:cNvPr>
          <p:cNvSpPr txBox="1"/>
          <p:nvPr/>
        </p:nvSpPr>
        <p:spPr>
          <a:xfrm>
            <a:off x="9344285" y="3575151"/>
            <a:ext cx="45441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Channels</a:t>
            </a:r>
          </a:p>
        </p:txBody>
      </p: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152C69A4-D3AF-E3FD-97FC-0E076FBF1A13}"/>
              </a:ext>
            </a:extLst>
          </p:cNvPr>
          <p:cNvCxnSpPr>
            <a:cxnSpLocks/>
          </p:cNvCxnSpPr>
          <p:nvPr/>
        </p:nvCxnSpPr>
        <p:spPr>
          <a:xfrm>
            <a:off x="5720516" y="3019617"/>
            <a:ext cx="916325" cy="511126"/>
          </a:xfrm>
          <a:prstGeom prst="bentConnector3">
            <a:avLst>
              <a:gd name="adj1" fmla="val 59047"/>
            </a:avLst>
          </a:prstGeom>
          <a:ln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or: Elbow 121">
            <a:extLst>
              <a:ext uri="{FF2B5EF4-FFF2-40B4-BE49-F238E27FC236}">
                <a16:creationId xmlns:a16="http://schemas.microsoft.com/office/drawing/2014/main" id="{3B971D96-6DF0-7992-8ACF-3A26532D742E}"/>
              </a:ext>
            </a:extLst>
          </p:cNvPr>
          <p:cNvCxnSpPr>
            <a:cxnSpLocks/>
          </p:cNvCxnSpPr>
          <p:nvPr/>
        </p:nvCxnSpPr>
        <p:spPr>
          <a:xfrm>
            <a:off x="6620229" y="3530743"/>
            <a:ext cx="257525" cy="167519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E046458C-0B39-02C9-7BE5-8E1E5415EC6C}"/>
              </a:ext>
            </a:extLst>
          </p:cNvPr>
          <p:cNvSpPr txBox="1"/>
          <p:nvPr/>
        </p:nvSpPr>
        <p:spPr>
          <a:xfrm>
            <a:off x="11108909" y="1944143"/>
            <a:ext cx="8261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Licensed Users</a:t>
            </a:r>
          </a:p>
        </p:txBody>
      </p:sp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49C5026E-394C-C42B-CD6A-30D25C0694AF}"/>
              </a:ext>
            </a:extLst>
          </p:cNvPr>
          <p:cNvCxnSpPr>
            <a:cxnSpLocks/>
            <a:stCxn id="129" idx="3"/>
            <a:endCxn id="19" idx="2"/>
          </p:cNvCxnSpPr>
          <p:nvPr/>
        </p:nvCxnSpPr>
        <p:spPr>
          <a:xfrm flipV="1">
            <a:off x="8068458" y="2284311"/>
            <a:ext cx="472978" cy="513320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230CC93-87B1-E2AA-44E7-DDCE4D1A601D}"/>
              </a:ext>
            </a:extLst>
          </p:cNvPr>
          <p:cNvSpPr/>
          <p:nvPr/>
        </p:nvSpPr>
        <p:spPr bwMode="auto">
          <a:xfrm>
            <a:off x="7490051" y="4954565"/>
            <a:ext cx="2004486" cy="577008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6" name="Graphic 125">
            <a:extLst>
              <a:ext uri="{FF2B5EF4-FFF2-40B4-BE49-F238E27FC236}">
                <a16:creationId xmlns:a16="http://schemas.microsoft.com/office/drawing/2014/main" id="{56BFB7E3-38AD-5ED8-6112-90D7BA615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01020" y="5000111"/>
            <a:ext cx="390341" cy="390341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EEDF8AFA-F705-AF14-ADAF-9107D1E45724}"/>
              </a:ext>
            </a:extLst>
          </p:cNvPr>
          <p:cNvSpPr txBox="1"/>
          <p:nvPr/>
        </p:nvSpPr>
        <p:spPr>
          <a:xfrm>
            <a:off x="8588999" y="5378106"/>
            <a:ext cx="822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Conversation Transcript</a:t>
            </a:r>
          </a:p>
        </p:txBody>
      </p:sp>
      <p:pic>
        <p:nvPicPr>
          <p:cNvPr id="128" name="Graphic 127">
            <a:extLst>
              <a:ext uri="{FF2B5EF4-FFF2-40B4-BE49-F238E27FC236}">
                <a16:creationId xmlns:a16="http://schemas.microsoft.com/office/drawing/2014/main" id="{D9A966C4-51C3-52CF-AF18-2C5071886DE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93227" y="5000111"/>
            <a:ext cx="390341" cy="390341"/>
          </a:xfrm>
          <a:prstGeom prst="rect">
            <a:avLst/>
          </a:prstGeom>
        </p:spPr>
      </p:pic>
      <p:pic>
        <p:nvPicPr>
          <p:cNvPr id="129" name="Graphic 128">
            <a:extLst>
              <a:ext uri="{FF2B5EF4-FFF2-40B4-BE49-F238E27FC236}">
                <a16:creationId xmlns:a16="http://schemas.microsoft.com/office/drawing/2014/main" id="{81D05C65-9944-FDDC-9BB9-AD3921A67D7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677865" y="2602334"/>
            <a:ext cx="390593" cy="390593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BE6520CD-9220-BF44-5D6A-8FE909C772A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363317" y="3217592"/>
            <a:ext cx="390593" cy="390593"/>
          </a:xfrm>
          <a:prstGeom prst="rect">
            <a:avLst/>
          </a:prstGeom>
        </p:spPr>
      </p:pic>
      <p:sp>
        <p:nvSpPr>
          <p:cNvPr id="131" name="Rectangle 130">
            <a:extLst>
              <a:ext uri="{FF2B5EF4-FFF2-40B4-BE49-F238E27FC236}">
                <a16:creationId xmlns:a16="http://schemas.microsoft.com/office/drawing/2014/main" id="{E768B254-7490-CCBE-BB92-6C655F2FB802}"/>
              </a:ext>
            </a:extLst>
          </p:cNvPr>
          <p:cNvSpPr/>
          <p:nvPr/>
        </p:nvSpPr>
        <p:spPr bwMode="auto">
          <a:xfrm>
            <a:off x="4787288" y="4016811"/>
            <a:ext cx="1077121" cy="2462144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32" name="Graphic 131">
            <a:extLst>
              <a:ext uri="{FF2B5EF4-FFF2-40B4-BE49-F238E27FC236}">
                <a16:creationId xmlns:a16="http://schemas.microsoft.com/office/drawing/2014/main" id="{7BFB9AFE-7EE9-28F8-5BEB-D5F39BE4A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44151" y="4974356"/>
            <a:ext cx="227480" cy="227480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CD3E078F-3009-2E47-A28F-2AF247D412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44151" y="4381660"/>
            <a:ext cx="227480" cy="227480"/>
          </a:xfrm>
          <a:prstGeom prst="rect">
            <a:avLst/>
          </a:prstGeom>
        </p:spPr>
      </p:pic>
      <p:pic>
        <p:nvPicPr>
          <p:cNvPr id="134" name="Graphic 133">
            <a:extLst>
              <a:ext uri="{FF2B5EF4-FFF2-40B4-BE49-F238E27FC236}">
                <a16:creationId xmlns:a16="http://schemas.microsoft.com/office/drawing/2014/main" id="{673BD6B5-FBFF-3A41-AD5A-35A1F970A0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44151" y="4085311"/>
            <a:ext cx="227481" cy="227481"/>
          </a:xfrm>
          <a:prstGeom prst="rect">
            <a:avLst/>
          </a:prstGeom>
        </p:spPr>
      </p:pic>
      <p:pic>
        <p:nvPicPr>
          <p:cNvPr id="135" name="Graphic 134">
            <a:extLst>
              <a:ext uri="{FF2B5EF4-FFF2-40B4-BE49-F238E27FC236}">
                <a16:creationId xmlns:a16="http://schemas.microsoft.com/office/drawing/2014/main" id="{30E28E22-5555-7905-0FFA-8343494886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1441" y="5592472"/>
            <a:ext cx="252900" cy="227480"/>
          </a:xfrm>
          <a:prstGeom prst="rect">
            <a:avLst/>
          </a:prstGeom>
        </p:spPr>
      </p:pic>
      <p:pic>
        <p:nvPicPr>
          <p:cNvPr id="136" name="Graphic 135">
            <a:extLst>
              <a:ext uri="{FF2B5EF4-FFF2-40B4-BE49-F238E27FC236}">
                <a16:creationId xmlns:a16="http://schemas.microsoft.com/office/drawing/2014/main" id="{2709ABDE-AD8E-E2BC-7924-EB9A012DE3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44151" y="5888819"/>
            <a:ext cx="227480" cy="227480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3B9C4EF9-7390-5781-5766-D75875E22E03}"/>
              </a:ext>
            </a:extLst>
          </p:cNvPr>
          <p:cNvSpPr txBox="1"/>
          <p:nvPr/>
        </p:nvSpPr>
        <p:spPr>
          <a:xfrm>
            <a:off x="5176020" y="4160579"/>
            <a:ext cx="622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D365 Customer Portal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34083B7-7443-1542-CD8B-2AD36BB5B1F0}"/>
              </a:ext>
            </a:extLst>
          </p:cNvPr>
          <p:cNvSpPr txBox="1"/>
          <p:nvPr/>
        </p:nvSpPr>
        <p:spPr>
          <a:xfrm>
            <a:off x="5344979" y="4456928"/>
            <a:ext cx="28445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Dataverse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DB8C2C5-E98B-39D2-AFFE-BC3AE35FA5AD}"/>
              </a:ext>
            </a:extLst>
          </p:cNvPr>
          <p:cNvSpPr txBox="1"/>
          <p:nvPr/>
        </p:nvSpPr>
        <p:spPr>
          <a:xfrm>
            <a:off x="5186907" y="5049100"/>
            <a:ext cx="600594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Agent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E238C9AC-0AA2-6D41-6A62-1965EBC5FE08}"/>
              </a:ext>
            </a:extLst>
          </p:cNvPr>
          <p:cNvSpPr txBox="1"/>
          <p:nvPr/>
        </p:nvSpPr>
        <p:spPr>
          <a:xfrm>
            <a:off x="5122651" y="5667216"/>
            <a:ext cx="72910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Kit - Extend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3B7DE0B-9456-302D-E86D-EB2188B23AF5}"/>
              </a:ext>
            </a:extLst>
          </p:cNvPr>
          <p:cNvSpPr txBox="1"/>
          <p:nvPr/>
        </p:nvSpPr>
        <p:spPr>
          <a:xfrm>
            <a:off x="5239076" y="5963563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Flow / Connector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CE9EDCB-C940-D803-8752-115E87D7A05E}"/>
              </a:ext>
            </a:extLst>
          </p:cNvPr>
          <p:cNvSpPr txBox="1"/>
          <p:nvPr/>
        </p:nvSpPr>
        <p:spPr>
          <a:xfrm>
            <a:off x="4959990" y="3863489"/>
            <a:ext cx="7735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/>
              <a:t>LEGEND</a:t>
            </a:r>
          </a:p>
        </p:txBody>
      </p:sp>
      <p:pic>
        <p:nvPicPr>
          <p:cNvPr id="143" name="Graphic 142">
            <a:extLst>
              <a:ext uri="{FF2B5EF4-FFF2-40B4-BE49-F238E27FC236}">
                <a16:creationId xmlns:a16="http://schemas.microsoft.com/office/drawing/2014/main" id="{B48E6471-D888-6679-F79D-20927D49F87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831441" y="5270704"/>
            <a:ext cx="252900" cy="252900"/>
          </a:xfrm>
          <a:prstGeom prst="rect">
            <a:avLst/>
          </a:prstGeom>
        </p:spPr>
      </p:pic>
      <p:pic>
        <p:nvPicPr>
          <p:cNvPr id="144" name="Graphic 143">
            <a:extLst>
              <a:ext uri="{FF2B5EF4-FFF2-40B4-BE49-F238E27FC236}">
                <a16:creationId xmlns:a16="http://schemas.microsoft.com/office/drawing/2014/main" id="{11A1B8CA-EB11-BF05-3ED4-3FEEF858800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844151" y="4678008"/>
            <a:ext cx="227480" cy="227480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CAABB1D3-41C7-B153-4A1B-AD349BB571D0}"/>
              </a:ext>
            </a:extLst>
          </p:cNvPr>
          <p:cNvSpPr txBox="1"/>
          <p:nvPr/>
        </p:nvSpPr>
        <p:spPr>
          <a:xfrm>
            <a:off x="5332909" y="4753276"/>
            <a:ext cx="3085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SharePoint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ADA84D7-661A-6FFA-4041-70D4C6EEA731}"/>
              </a:ext>
            </a:extLst>
          </p:cNvPr>
          <p:cNvSpPr txBox="1"/>
          <p:nvPr/>
        </p:nvSpPr>
        <p:spPr>
          <a:xfrm>
            <a:off x="5310714" y="5358682"/>
            <a:ext cx="35298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App Insights</a:t>
            </a:r>
          </a:p>
        </p:txBody>
      </p:sp>
      <p:pic>
        <p:nvPicPr>
          <p:cNvPr id="148" name="Graphic 147">
            <a:extLst>
              <a:ext uri="{FF2B5EF4-FFF2-40B4-BE49-F238E27FC236}">
                <a16:creationId xmlns:a16="http://schemas.microsoft.com/office/drawing/2014/main" id="{610FB7CE-9C75-CC2A-B992-E59413FCE51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844151" y="6185166"/>
            <a:ext cx="227480" cy="227480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6D64A5BC-7A51-8759-5AD6-E460B306A821}"/>
              </a:ext>
            </a:extLst>
          </p:cNvPr>
          <p:cNvSpPr txBox="1"/>
          <p:nvPr/>
        </p:nvSpPr>
        <p:spPr>
          <a:xfrm>
            <a:off x="5239076" y="6259910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MS Teams</a:t>
            </a:r>
          </a:p>
        </p:txBody>
      </p:sp>
      <p:pic>
        <p:nvPicPr>
          <p:cNvPr id="150" name="Picture 149" descr="A blue rectangle with white text">
            <a:extLst>
              <a:ext uri="{FF2B5EF4-FFF2-40B4-BE49-F238E27FC236}">
                <a16:creationId xmlns:a16="http://schemas.microsoft.com/office/drawing/2014/main" id="{A9D7ED1C-4F0A-2486-AD55-D8E9FCB8DD1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95" y="3451024"/>
            <a:ext cx="203375" cy="141890"/>
          </a:xfrm>
          <a:prstGeom prst="rect">
            <a:avLst/>
          </a:prstGeom>
        </p:spPr>
      </p:pic>
      <p:cxnSp>
        <p:nvCxnSpPr>
          <p:cNvPr id="151" name="Connector: Elbow 150">
            <a:extLst>
              <a:ext uri="{FF2B5EF4-FFF2-40B4-BE49-F238E27FC236}">
                <a16:creationId xmlns:a16="http://schemas.microsoft.com/office/drawing/2014/main" id="{22CFEAB7-23E8-24AB-E2C2-04A400D9F6CD}"/>
              </a:ext>
            </a:extLst>
          </p:cNvPr>
          <p:cNvCxnSpPr>
            <a:cxnSpLocks/>
            <a:endCxn id="129" idx="2"/>
          </p:cNvCxnSpPr>
          <p:nvPr/>
        </p:nvCxnSpPr>
        <p:spPr>
          <a:xfrm flipV="1">
            <a:off x="7007209" y="2992927"/>
            <a:ext cx="865953" cy="854481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2F1B7896-A4C3-21ED-E116-BECA6A624ECE}"/>
              </a:ext>
            </a:extLst>
          </p:cNvPr>
          <p:cNvSpPr txBox="1"/>
          <p:nvPr/>
        </p:nvSpPr>
        <p:spPr>
          <a:xfrm>
            <a:off x="6882088" y="3157848"/>
            <a:ext cx="97493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6b. Validation score &gt;=0.8, documents are moved  to ‘final’ folders</a:t>
            </a:r>
          </a:p>
          <a:p>
            <a:pPr algn="ctr"/>
            <a:r>
              <a:rPr lang="en-US" sz="500"/>
              <a:t>3b. Documents get copied to temporary SP folder ‘Under Review’</a:t>
            </a:r>
          </a:p>
        </p:txBody>
      </p: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3775B610-8CA7-FD2A-3258-C932BB279AF9}"/>
              </a:ext>
            </a:extLst>
          </p:cNvPr>
          <p:cNvCxnSpPr>
            <a:cxnSpLocks/>
          </p:cNvCxnSpPr>
          <p:nvPr/>
        </p:nvCxnSpPr>
        <p:spPr>
          <a:xfrm>
            <a:off x="8068458" y="2935962"/>
            <a:ext cx="0" cy="109899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4D0FF553-F4FB-73DD-55FE-9B51770747D6}"/>
              </a:ext>
            </a:extLst>
          </p:cNvPr>
          <p:cNvCxnSpPr>
            <a:cxnSpLocks/>
          </p:cNvCxnSpPr>
          <p:nvPr/>
        </p:nvCxnSpPr>
        <p:spPr>
          <a:xfrm>
            <a:off x="7012130" y="4186978"/>
            <a:ext cx="786018" cy="724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8B609EC0-E708-86F5-2ED0-D35D2E3C3653}"/>
              </a:ext>
            </a:extLst>
          </p:cNvPr>
          <p:cNvSpPr txBox="1"/>
          <p:nvPr/>
        </p:nvSpPr>
        <p:spPr>
          <a:xfrm>
            <a:off x="6898222" y="4342141"/>
            <a:ext cx="131435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5a. Classifies documents</a:t>
            </a:r>
          </a:p>
          <a:p>
            <a:pPr algn="ctr"/>
            <a:r>
              <a:rPr lang="en-US" sz="500"/>
              <a:t>5b. Validates templates &amp; extensions</a:t>
            </a:r>
          </a:p>
          <a:p>
            <a:pPr algn="ctr"/>
            <a:r>
              <a:rPr lang="en-US" sz="500"/>
              <a:t>5c. Extracts entities and identifies missing information</a:t>
            </a:r>
          </a:p>
          <a:p>
            <a:pPr algn="ctr"/>
            <a:r>
              <a:rPr lang="en-US" sz="500"/>
              <a:t>5d. Generates audit summary</a:t>
            </a:r>
          </a:p>
          <a:p>
            <a:pPr algn="ctr"/>
            <a:r>
              <a:rPr lang="en-US" sz="500"/>
              <a:t>5e. Derives a validation score</a:t>
            </a:r>
          </a:p>
        </p:txBody>
      </p: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C03B7048-628C-9771-3A7F-C2517C6C6033}"/>
              </a:ext>
            </a:extLst>
          </p:cNvPr>
          <p:cNvCxnSpPr>
            <a:cxnSpLocks/>
            <a:stCxn id="91" idx="1"/>
          </p:cNvCxnSpPr>
          <p:nvPr/>
        </p:nvCxnSpPr>
        <p:spPr>
          <a:xfrm rot="10800000">
            <a:off x="5294652" y="3449300"/>
            <a:ext cx="1442583" cy="72617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F031F6BB-3E11-337C-AF79-4FA941731E28}"/>
              </a:ext>
            </a:extLst>
          </p:cNvPr>
          <p:cNvSpPr txBox="1"/>
          <p:nvPr/>
        </p:nvSpPr>
        <p:spPr>
          <a:xfrm>
            <a:off x="5357028" y="3474058"/>
            <a:ext cx="62504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6a. Validation score &lt;0.8, notify via email on format mismatch</a:t>
            </a:r>
          </a:p>
        </p:txBody>
      </p:sp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id="{5A0A1931-84A6-8502-21C3-8D0C845C0EBD}"/>
              </a:ext>
            </a:extLst>
          </p:cNvPr>
          <p:cNvCxnSpPr>
            <a:cxnSpLocks/>
            <a:stCxn id="91" idx="2"/>
            <a:endCxn id="120" idx="2"/>
          </p:cNvCxnSpPr>
          <p:nvPr/>
        </p:nvCxnSpPr>
        <p:spPr>
          <a:xfrm rot="5400000" flipH="1" flipV="1">
            <a:off x="7915758" y="2660258"/>
            <a:ext cx="617729" cy="2693738"/>
          </a:xfrm>
          <a:prstGeom prst="bentConnector3">
            <a:avLst>
              <a:gd name="adj1" fmla="val -85540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71C6B6F3-726F-3932-F4DF-6C3138B8BD20}"/>
              </a:ext>
            </a:extLst>
          </p:cNvPr>
          <p:cNvSpPr txBox="1"/>
          <p:nvPr/>
        </p:nvSpPr>
        <p:spPr>
          <a:xfrm>
            <a:off x="8286211" y="3786545"/>
            <a:ext cx="12503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8a. Routes to concerned team based on document categorization</a:t>
            </a:r>
          </a:p>
        </p:txBody>
      </p:sp>
      <p:cxnSp>
        <p:nvCxnSpPr>
          <p:cNvPr id="160" name="Connector: Elbow 159">
            <a:extLst>
              <a:ext uri="{FF2B5EF4-FFF2-40B4-BE49-F238E27FC236}">
                <a16:creationId xmlns:a16="http://schemas.microsoft.com/office/drawing/2014/main" id="{15381E77-4731-8242-489B-A64FAE16D466}"/>
              </a:ext>
            </a:extLst>
          </p:cNvPr>
          <p:cNvCxnSpPr>
            <a:cxnSpLocks/>
            <a:stCxn id="89" idx="2"/>
            <a:endCxn id="98" idx="2"/>
          </p:cNvCxnSpPr>
          <p:nvPr/>
        </p:nvCxnSpPr>
        <p:spPr>
          <a:xfrm rot="5400000" flipH="1" flipV="1">
            <a:off x="8416377" y="2284820"/>
            <a:ext cx="1123200" cy="5088063"/>
          </a:xfrm>
          <a:prstGeom prst="bentConnector3">
            <a:avLst>
              <a:gd name="adj1" fmla="val -35240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26120457-A2D7-DE87-B457-B241F989E799}"/>
              </a:ext>
            </a:extLst>
          </p:cNvPr>
          <p:cNvSpPr txBox="1"/>
          <p:nvPr/>
        </p:nvSpPr>
        <p:spPr>
          <a:xfrm>
            <a:off x="8361176" y="5667216"/>
            <a:ext cx="148056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9b. Logs are reviewed by admins and case managers</a:t>
            </a:r>
          </a:p>
        </p:txBody>
      </p:sp>
      <p:cxnSp>
        <p:nvCxnSpPr>
          <p:cNvPr id="162" name="Connector: Elbow 161">
            <a:extLst>
              <a:ext uri="{FF2B5EF4-FFF2-40B4-BE49-F238E27FC236}">
                <a16:creationId xmlns:a16="http://schemas.microsoft.com/office/drawing/2014/main" id="{BAFA1E5E-91D4-48FA-C14E-0F77AD60BD81}"/>
              </a:ext>
            </a:extLst>
          </p:cNvPr>
          <p:cNvCxnSpPr>
            <a:cxnSpLocks/>
            <a:endCxn id="85" idx="3"/>
          </p:cNvCxnSpPr>
          <p:nvPr/>
        </p:nvCxnSpPr>
        <p:spPr>
          <a:xfrm rot="10800000">
            <a:off x="8776815" y="1974069"/>
            <a:ext cx="2344717" cy="159540"/>
          </a:xfrm>
          <a:prstGeom prst="bentConnector3">
            <a:avLst>
              <a:gd name="adj1" fmla="val 95015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9D73F014-E2AF-F6B4-448E-2FA2607FD653}"/>
              </a:ext>
            </a:extLst>
          </p:cNvPr>
          <p:cNvSpPr txBox="1"/>
          <p:nvPr/>
        </p:nvSpPr>
        <p:spPr>
          <a:xfrm>
            <a:off x="8964606" y="1941425"/>
            <a:ext cx="18460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9c. Feedback – updates policy formats/ templates in knowledge, instruction on mandatory entities, threshold for validation score</a:t>
            </a: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6045D57E-17A8-7826-183D-7037ABB3AC55}"/>
              </a:ext>
            </a:extLst>
          </p:cNvPr>
          <p:cNvCxnSpPr>
            <a:cxnSpLocks/>
          </p:cNvCxnSpPr>
          <p:nvPr/>
        </p:nvCxnSpPr>
        <p:spPr>
          <a:xfrm>
            <a:off x="6463218" y="2019601"/>
            <a:ext cx="10288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60705024-D245-9C36-919F-0DF418E1A874}"/>
              </a:ext>
            </a:extLst>
          </p:cNvPr>
          <p:cNvSpPr txBox="1"/>
          <p:nvPr/>
        </p:nvSpPr>
        <p:spPr>
          <a:xfrm>
            <a:off x="6727356" y="1922888"/>
            <a:ext cx="500553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err="1"/>
              <a:t>validation_score</a:t>
            </a:r>
            <a:endParaRPr lang="en-US" sz="50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C5A6237-2691-9AAA-DD70-F3DC2FD4ADCF}"/>
              </a:ext>
            </a:extLst>
          </p:cNvPr>
          <p:cNvSpPr txBox="1"/>
          <p:nvPr/>
        </p:nvSpPr>
        <p:spPr>
          <a:xfrm>
            <a:off x="6313017" y="2062155"/>
            <a:ext cx="44631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Low: 0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E9D32A9-36BA-9632-CB40-519BD1F0D1EE}"/>
              </a:ext>
            </a:extLst>
          </p:cNvPr>
          <p:cNvSpPr txBox="1"/>
          <p:nvPr/>
        </p:nvSpPr>
        <p:spPr>
          <a:xfrm>
            <a:off x="7197476" y="2057378"/>
            <a:ext cx="44631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High: 1</a:t>
            </a:r>
          </a:p>
        </p:txBody>
      </p:sp>
      <p:pic>
        <p:nvPicPr>
          <p:cNvPr id="169" name="Graphic 168">
            <a:extLst>
              <a:ext uri="{FF2B5EF4-FFF2-40B4-BE49-F238E27FC236}">
                <a16:creationId xmlns:a16="http://schemas.microsoft.com/office/drawing/2014/main" id="{7E57817A-3CF6-2FD0-0BC0-4EF15216C66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822557" y="3986260"/>
            <a:ext cx="281039" cy="28103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AB28CE8-F669-5704-1BF8-97CE7B961A5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729197" y="3719391"/>
            <a:ext cx="281039" cy="281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676DA0-E85C-B9CF-3AC4-16073CFE35FA}"/>
              </a:ext>
            </a:extLst>
          </p:cNvPr>
          <p:cNvSpPr txBox="1"/>
          <p:nvPr/>
        </p:nvSpPr>
        <p:spPr>
          <a:xfrm>
            <a:off x="7842189" y="4258322"/>
            <a:ext cx="24177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Prompts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120F6-1265-ACB8-E01F-783F342ECED6}"/>
              </a:ext>
            </a:extLst>
          </p:cNvPr>
          <p:cNvSpPr txBox="1"/>
          <p:nvPr/>
        </p:nvSpPr>
        <p:spPr>
          <a:xfrm>
            <a:off x="6703282" y="3980821"/>
            <a:ext cx="3328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Connector</a:t>
            </a:r>
          </a:p>
        </p:txBody>
      </p:sp>
    </p:spTree>
    <p:extLst>
      <p:ext uri="{BB962C8B-B14F-4D97-AF65-F5344CB8AC3E}">
        <p14:creationId xmlns:p14="http://schemas.microsoft.com/office/powerpoint/2010/main" val="19367755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365 Copilot Template">
  <a:themeElements>
    <a:clrScheme name="Microsoft 365 Copilot">
      <a:dk1>
        <a:srgbClr val="091F2C"/>
      </a:dk1>
      <a:lt1>
        <a:srgbClr val="FFFFFF"/>
      </a:lt1>
      <a:dk2>
        <a:srgbClr val="000000"/>
      </a:dk2>
      <a:lt2>
        <a:srgbClr val="FFF8F5"/>
      </a:lt2>
      <a:accent1>
        <a:srgbClr val="0078D4"/>
      </a:accent1>
      <a:accent2>
        <a:srgbClr val="C03BC4"/>
      </a:accent2>
      <a:accent3>
        <a:srgbClr val="FFA38B"/>
      </a:accent3>
      <a:accent4>
        <a:srgbClr val="8661C5"/>
      </a:accent4>
      <a:accent5>
        <a:srgbClr val="8DC8E8"/>
      </a:accent5>
      <a:accent6>
        <a:srgbClr val="FF5C39"/>
      </a:accent6>
      <a:hlink>
        <a:srgbClr val="0078D4"/>
      </a:hlink>
      <a:folHlink>
        <a:srgbClr val="C03BC4"/>
      </a:folHlink>
    </a:clrScheme>
    <a:fontScheme name="FantasyxMSFT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1" id="{37823CB9-DC0F-DE49-A7F7-325A4228CCF9}" vid="{6CB80000-F9EA-4D40-9817-2B5CD0D7D2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2E84E0A4B594BAE73A92866FC44AB" ma:contentTypeVersion="145" ma:contentTypeDescription="Create a new document." ma:contentTypeScope="" ma:versionID="00ec6f7c76ec4d35dbfc7cefa43f67d0">
  <xsd:schema xmlns:xsd="http://www.w3.org/2001/XMLSchema" xmlns:xs="http://www.w3.org/2001/XMLSchema" xmlns:p="http://schemas.microsoft.com/office/2006/metadata/properties" xmlns:ns2="b89df779-34ae-475b-8f68-1e14ad50874e" xmlns:ns3="ff4aa7a8-f214-4e5b-8210-f35866a47391" targetNamespace="http://schemas.microsoft.com/office/2006/metadata/properties" ma:root="true" ma:fieldsID="2755c834ed210a6a912e148fb00e9474" ns2:_="" ns3:_="">
    <xsd:import namespace="b89df779-34ae-475b-8f68-1e14ad50874e"/>
    <xsd:import namespace="ff4aa7a8-f214-4e5b-8210-f35866a47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df779-34ae-475b-8f68-1e14ad5087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aa7a8-f214-4e5b-8210-f35866a473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d1e5b3-8759-4616-acc8-1fde5b8fda56}" ma:internalName="TaxCatchAll" ma:showField="CatchAllData" ma:web="ff4aa7a8-f214-4e5b-8210-f35866a47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df779-34ae-475b-8f68-1e14ad50874e" xsi:nil="true"/>
    <TaxCatchAll xmlns="ff4aa7a8-f214-4e5b-8210-f35866a47391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03821-9A76-4FDA-B897-CD130C6C3B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df779-34ae-475b-8f68-1e14ad50874e"/>
    <ds:schemaRef ds:uri="ff4aa7a8-f214-4e5b-8210-f35866a47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478F82-D372-40D7-93A4-B959190189F7}">
  <ds:schemaRefs>
    <ds:schemaRef ds:uri="ff4aa7a8-f214-4e5b-8210-f35866a47391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b89df779-34ae-475b-8f68-1e14ad50874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9E189AA-FFFA-4A78-945D-2BA9547DDC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1095</Words>
  <Application>Microsoft Office PowerPoint</Application>
  <PresentationFormat>Widescreen</PresentationFormat>
  <Paragraphs>140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Graphik Regular</vt:lpstr>
      <vt:lpstr>Segoe Sans Display</vt:lpstr>
      <vt:lpstr>Segoe Sans Display Semibold</vt:lpstr>
      <vt:lpstr>Segoe UI</vt:lpstr>
      <vt:lpstr>Segoe UI Variable Display</vt:lpstr>
      <vt:lpstr>Wingdings</vt:lpstr>
      <vt:lpstr>Microsoft 365 Copilot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Singhal, Akshita</dc:creator>
  <cp:lastModifiedBy>Daryl Schaal</cp:lastModifiedBy>
  <cp:revision>5</cp:revision>
  <dcterms:created xsi:type="dcterms:W3CDTF">2025-06-30T08:44:28Z</dcterms:created>
  <dcterms:modified xsi:type="dcterms:W3CDTF">2025-07-20T20:33:38Z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0x0101002652E84E0A4B594BAE73A92866FC44AB</vt:lpwstr>
  </property>
</Properties>
</file>