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67" r:id="rId5"/>
    <p:sldId id="2147483200" r:id="rId6"/>
    <p:sldId id="21474833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354A7-6D1B-7297-4B6F-EB1CC6ED7F2A}" v="2" dt="2025-07-09T21:52:30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, Linda" userId="ccf1549b-a28c-4fe3-8c7c-7b7ef78110c0" providerId="ADAL" clId="{8DF3F41D-0A69-41AB-A61C-CBAC8AC2347D}"/>
    <pc:docChg chg="custSel modSld">
      <pc:chgData name="Truong, Linda" userId="ccf1549b-a28c-4fe3-8c7c-7b7ef78110c0" providerId="ADAL" clId="{8DF3F41D-0A69-41AB-A61C-CBAC8AC2347D}" dt="2025-07-10T01:14:55.162" v="19" actId="465"/>
      <pc:docMkLst>
        <pc:docMk/>
      </pc:docMkLst>
      <pc:sldChg chg="modSp mod">
        <pc:chgData name="Truong, Linda" userId="ccf1549b-a28c-4fe3-8c7c-7b7ef78110c0" providerId="ADAL" clId="{8DF3F41D-0A69-41AB-A61C-CBAC8AC2347D}" dt="2025-07-10T01:14:55.162" v="19" actId="465"/>
        <pc:sldMkLst>
          <pc:docMk/>
          <pc:sldMk cId="3078438091" sldId="2147483371"/>
        </pc:sldMkLst>
        <pc:spChg chg="mod">
          <ac:chgData name="Truong, Linda" userId="ccf1549b-a28c-4fe3-8c7c-7b7ef78110c0" providerId="ADAL" clId="{8DF3F41D-0A69-41AB-A61C-CBAC8AC2347D}" dt="2025-07-10T01:14:55.162" v="19" actId="465"/>
          <ac:spMkLst>
            <pc:docMk/>
            <pc:sldMk cId="3078438091" sldId="2147483371"/>
            <ac:spMk id="11" creationId="{A817BA4C-E0C1-CBD8-63D8-2BC2D2D4EF32}"/>
          </ac:spMkLst>
        </pc:spChg>
        <pc:spChg chg="mod">
          <ac:chgData name="Truong, Linda" userId="ccf1549b-a28c-4fe3-8c7c-7b7ef78110c0" providerId="ADAL" clId="{8DF3F41D-0A69-41AB-A61C-CBAC8AC2347D}" dt="2025-07-10T01:14:53.196" v="18" actId="12788"/>
          <ac:spMkLst>
            <pc:docMk/>
            <pc:sldMk cId="3078438091" sldId="2147483371"/>
            <ac:spMk id="17" creationId="{E6B7758C-E3BD-81C1-7E39-FE61D6F1B3BE}"/>
          </ac:spMkLst>
        </pc:spChg>
        <pc:picChg chg="mod">
          <ac:chgData name="Truong, Linda" userId="ccf1549b-a28c-4fe3-8c7c-7b7ef78110c0" providerId="ADAL" clId="{8DF3F41D-0A69-41AB-A61C-CBAC8AC2347D}" dt="2025-07-10T01:14:53.196" v="18" actId="12788"/>
          <ac:picMkLst>
            <pc:docMk/>
            <pc:sldMk cId="3078438091" sldId="2147483371"/>
            <ac:picMk id="18" creationId="{EB22E176-459F-6A61-A7F4-BAD2EF885616}"/>
          </ac:picMkLst>
        </pc:picChg>
        <pc:picChg chg="mod">
          <ac:chgData name="Truong, Linda" userId="ccf1549b-a28c-4fe3-8c7c-7b7ef78110c0" providerId="ADAL" clId="{8DF3F41D-0A69-41AB-A61C-CBAC8AC2347D}" dt="2025-07-10T01:14:55.162" v="19" actId="465"/>
          <ac:picMkLst>
            <pc:docMk/>
            <pc:sldMk cId="3078438091" sldId="2147483371"/>
            <ac:picMk id="45" creationId="{CCBA9649-017F-EC7D-1542-1E9FB4E42829}"/>
          </ac:picMkLst>
        </pc:picChg>
      </pc:sldChg>
      <pc:sldChg chg="modSp mod">
        <pc:chgData name="Truong, Linda" userId="ccf1549b-a28c-4fe3-8c7c-7b7ef78110c0" providerId="ADAL" clId="{8DF3F41D-0A69-41AB-A61C-CBAC8AC2347D}" dt="2025-06-30T23:26:12.133" v="17" actId="1076"/>
        <pc:sldMkLst>
          <pc:docMk/>
          <pc:sldMk cId="3079775463" sldId="2147483371"/>
        </pc:sldMkLst>
      </pc:sldChg>
    </pc:docChg>
  </pc:docChgLst>
  <pc:docChgLst>
    <pc:chgData name="Mohamedali, Mohamed" userId="S::mohamed.mohamedali@accenture.com::c34bb293-32f5-4b81-974b-dd0646678ac5" providerId="AD" clId="Web-{A21D4699-7C05-40E2-370C-8B99B59097C9}"/>
    <pc:docChg chg="addSld delSld modSld">
      <pc:chgData name="Mohamedali, Mohamed" userId="S::mohamed.mohamedali@accenture.com::c34bb293-32f5-4b81-974b-dd0646678ac5" providerId="AD" clId="Web-{A21D4699-7C05-40E2-370C-8B99B59097C9}" dt="2025-07-07T22:03:45.103" v="87"/>
      <pc:docMkLst>
        <pc:docMk/>
      </pc:docMkLst>
      <pc:sldChg chg="modSp add">
        <pc:chgData name="Mohamedali, Mohamed" userId="S::mohamed.mohamedali@accenture.com::c34bb293-32f5-4b81-974b-dd0646678ac5" providerId="AD" clId="Web-{A21D4699-7C05-40E2-370C-8B99B59097C9}" dt="2025-07-07T22:03:38.978" v="86" actId="1076"/>
        <pc:sldMkLst>
          <pc:docMk/>
          <pc:sldMk cId="155080914" sldId="2147483370"/>
        </pc:sldMkLst>
      </pc:sldChg>
      <pc:sldChg chg="del">
        <pc:chgData name="Mohamedali, Mohamed" userId="S::mohamed.mohamedali@accenture.com::c34bb293-32f5-4b81-974b-dd0646678ac5" providerId="AD" clId="Web-{A21D4699-7C05-40E2-370C-8B99B59097C9}" dt="2025-07-07T22:03:45.103" v="87"/>
        <pc:sldMkLst>
          <pc:docMk/>
          <pc:sldMk cId="3079775463" sldId="2147483371"/>
        </pc:sldMkLst>
      </pc:sldChg>
    </pc:docChg>
  </pc:docChgLst>
  <pc:docChgLst>
    <pc:chgData name="Mohamedali, Mohamed" userId="S::mohamed.mohamedali@accenture.com::c34bb293-32f5-4b81-974b-dd0646678ac5" providerId="AD" clId="Web-{7E9354A7-6D1B-7297-4B6F-EB1CC6ED7F2A}"/>
    <pc:docChg chg="addSld delSld">
      <pc:chgData name="Mohamedali, Mohamed" userId="S::mohamed.mohamedali@accenture.com::c34bb293-32f5-4b81-974b-dd0646678ac5" providerId="AD" clId="Web-{7E9354A7-6D1B-7297-4B6F-EB1CC6ED7F2A}" dt="2025-07-09T21:52:30.090" v="1"/>
      <pc:docMkLst>
        <pc:docMk/>
      </pc:docMkLst>
      <pc:sldChg chg="del">
        <pc:chgData name="Mohamedali, Mohamed" userId="S::mohamed.mohamedali@accenture.com::c34bb293-32f5-4b81-974b-dd0646678ac5" providerId="AD" clId="Web-{7E9354A7-6D1B-7297-4B6F-EB1CC6ED7F2A}" dt="2025-07-09T21:52:30.090" v="1"/>
        <pc:sldMkLst>
          <pc:docMk/>
          <pc:sldMk cId="155080914" sldId="2147483370"/>
        </pc:sldMkLst>
      </pc:sldChg>
      <pc:sldChg chg="add">
        <pc:chgData name="Mohamedali, Mohamed" userId="S::mohamed.mohamedali@accenture.com::c34bb293-32f5-4b81-974b-dd0646678ac5" providerId="AD" clId="Web-{7E9354A7-6D1B-7297-4B6F-EB1CC6ED7F2A}" dt="2025-07-09T21:51:01.024" v="0"/>
        <pc:sldMkLst>
          <pc:docMk/>
          <pc:sldMk cId="3078438091" sldId="2147483371"/>
        </pc:sldMkLst>
      </pc:sldChg>
    </pc:docChg>
  </pc:docChgLst>
  <pc:docChgLst>
    <pc:chgData name="Mohamedali, Mohamed" userId="S::mohamed.mohamedali@accenture.com::c34bb293-32f5-4b81-974b-dd0646678ac5" providerId="AD" clId="Web-{C30E24D6-576A-5886-435E-C0CFE1180C86}"/>
    <pc:docChg chg="addSld delSld">
      <pc:chgData name="Mohamedali, Mohamed" userId="S::mohamed.mohamedali@accenture.com::c34bb293-32f5-4b81-974b-dd0646678ac5" providerId="AD" clId="Web-{C30E24D6-576A-5886-435E-C0CFE1180C86}" dt="2025-06-30T22:15:10.920" v="1"/>
      <pc:docMkLst>
        <pc:docMk/>
      </pc:docMkLst>
      <pc:sldChg chg="del">
        <pc:chgData name="Mohamedali, Mohamed" userId="S::mohamed.mohamedali@accenture.com::c34bb293-32f5-4b81-974b-dd0646678ac5" providerId="AD" clId="Web-{C30E24D6-576A-5886-435E-C0CFE1180C86}" dt="2025-06-30T22:15:10.920" v="1"/>
        <pc:sldMkLst>
          <pc:docMk/>
          <pc:sldMk cId="155080914" sldId="2147483370"/>
        </pc:sldMkLst>
      </pc:sldChg>
      <pc:sldChg chg="add">
        <pc:chgData name="Mohamedali, Mohamed" userId="S::mohamed.mohamedali@accenture.com::c34bb293-32f5-4b81-974b-dd0646678ac5" providerId="AD" clId="Web-{C30E24D6-576A-5886-435E-C0CFE1180C86}" dt="2025-06-30T22:14:58.029" v="0"/>
        <pc:sldMkLst>
          <pc:docMk/>
          <pc:sldMk cId="3079775463" sldId="21474833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BF4E-CA3F-4E34-8D0A-6B7F511EA281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082D-2B0D-4C92-BCB5-67A8A861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502E-5F5E-8AC0-B476-A8289E1E3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B600C-3B3F-15CD-0885-A1B53886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94F79-EE1B-6D25-FBBF-9A35C796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F3080-4BFB-7B2A-7A54-AEE65CE93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5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5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6306-ABA8-698A-F693-B6BB32D5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07936-DFFD-0AD3-09F9-05A230D39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13B93-4753-0387-FD70-F29270B8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5B741-AA9D-512B-2178-298742703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21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14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966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16C7E-F3F2-7248-1B2F-9D6C19FE2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46425999-FC85-8229-5ACD-D906D174AB0B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85476-A54F-6242-5ACE-44DDFE727174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411ED199-9F60-6A0B-590E-076F85731E5A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Caseworkers manually gather applicant data from multiple systems and apply policy rules to draft decisions—making the process slow, error-prone, and inconsistent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A1F0887B-2D0F-BE90-6EA1-98431C266E31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36717DAB-FAA8-1772-DB1A-14B163A7C96E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Manual processes bottleneck operations and delay benefit decisions for citizens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Caseworkers interpret and apply policy rules inconsistently, causing unfair outcomes for similar cases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Inter"/>
              </a:rPr>
              <a:t>Manual data entry leads to mistakes that require rework and increase citizen appeals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Staff apply outdated rules to current applications because new policy changes take weeks to reach them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A704FDBC-6C71-F359-7A93-2DF61C8E9B45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F8AD7803-BAB5-37AE-3E0F-4C7733D1048B}"/>
              </a:ext>
            </a:extLst>
          </p:cNvPr>
          <p:cNvSpPr/>
          <p:nvPr/>
        </p:nvSpPr>
        <p:spPr>
          <a:xfrm>
            <a:off x="6238650" y="2233079"/>
            <a:ext cx="2066440" cy="6807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 citizen uploaded application data, and other documents from CMS/ERP, social‑services database, and citizen submissions</a:t>
            </a: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05DC4223-167F-244E-1C49-D4C7C794BF24}"/>
              </a:ext>
            </a:extLst>
          </p:cNvPr>
          <p:cNvSpPr/>
          <p:nvPr/>
        </p:nvSpPr>
        <p:spPr>
          <a:xfrm>
            <a:off x="6222003" y="4225960"/>
            <a:ext cx="2099734" cy="72419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Surfaces edge cases with intelligent recommendations and ensures full traceability through audit logs of every decision made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D03418E9-674B-A3F6-1838-723C79F6558E}"/>
              </a:ext>
            </a:extLst>
          </p:cNvPr>
          <p:cNvSpPr/>
          <p:nvPr/>
        </p:nvSpPr>
        <p:spPr>
          <a:xfrm>
            <a:off x="6222003" y="3727117"/>
            <a:ext cx="2099734" cy="37304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Apply rules from policy Knowledge Base to assess eligibility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1C78FD22-B7D2-A3D2-417B-097802D79858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A343D0-FE4E-9BF7-5E81-ABDDD0CD67EA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8E37DA-5D7D-080A-E07B-A35B934AD819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B96750FD-DABE-956A-D905-E8D19624AA6A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316E57BC-51AA-1427-87B2-D5991434C323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850A8BE7-C942-A98E-8758-94950B752F2F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Subindustry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D7C57B85-40CD-3DC4-98B7-BB1BC751E2A2}"/>
              </a:ext>
            </a:extLst>
          </p:cNvPr>
          <p:cNvSpPr/>
          <p:nvPr/>
        </p:nvSpPr>
        <p:spPr>
          <a:xfrm>
            <a:off x="8955020" y="1406727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Social Services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23C38CAA-5B9F-B5AD-595A-05917D4EEDCB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55E0322D-C8DF-CAD6-554F-84E8454355D7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57BEE09F-17D1-38FC-62CD-E34E860AD434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2917259D-AED0-F4D5-C265-C21AC60842E1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A353538B-47BB-38BC-0E99-DF4F9359E5A3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82E3B487-F5EA-561B-43C3-CA1D17EBDEF3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616CCAE4-FC12-6BF7-5B46-504E3F6F12DE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0248F340-DFE3-E9A7-16A2-D9F8B94C22C5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6955B0A2-9163-95E4-5DFC-5D274156CAF0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C7E60DB7-984E-347A-4942-D5B3F1887FEF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82B7D4FD-483D-DEBD-E539-9CD26C573698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03EF4E11-7F94-E70F-F369-24CC98C9420F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E9785836-3942-DA4C-B0F4-119C68B23426}"/>
              </a:ext>
            </a:extLst>
          </p:cNvPr>
          <p:cNvSpPr/>
          <p:nvPr/>
        </p:nvSpPr>
        <p:spPr>
          <a:xfrm>
            <a:off x="6222003" y="3039666"/>
            <a:ext cx="2099734" cy="561648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Standardize the data for consistent application of eligibility rules across all cases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3F68580A-AD72-CE26-4A39-CD683CEE04FE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11FD96FF-6BCE-827F-0D50-95D1DE8AFBF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Benefit Eligibility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958704-7717-A09B-040B-8517FD44B99B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Automate benefit eligibility decisions with application of policy rules to citizen application data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79845EEA-FB26-BD40-B479-D631930A5487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274320" rIns="7315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Automates benefit eligibility by applying policy rules to applicant data, generating letters, flagging edge cases, and managing escalations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6DB4E4FE-D811-C9D1-20A9-938735187F23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A51D320-7207-8D05-BCC8-BD8CEC569B78}"/>
              </a:ext>
            </a:extLst>
          </p:cNvPr>
          <p:cNvSpPr/>
          <p:nvPr/>
        </p:nvSpPr>
        <p:spPr>
          <a:xfrm>
            <a:off x="8700923" y="2229264"/>
            <a:ext cx="2790518" cy="560236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Eligibility Determination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Significantly reduces the end-to-end time required to review and decide on a benefit application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A6CD3CCE-7C73-4B03-FADD-9DD3E67985B6}"/>
              </a:ext>
            </a:extLst>
          </p:cNvPr>
          <p:cNvSpPr/>
          <p:nvPr/>
        </p:nvSpPr>
        <p:spPr>
          <a:xfrm>
            <a:off x="8794754" y="2318927"/>
            <a:ext cx="134695" cy="365760"/>
          </a:xfrm>
          <a:prstGeom prst="down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91DC0F7B-36D2-62C3-FAAC-4E3F4614F04C}"/>
              </a:ext>
            </a:extLst>
          </p:cNvPr>
          <p:cNvSpPr/>
          <p:nvPr/>
        </p:nvSpPr>
        <p:spPr>
          <a:xfrm>
            <a:off x="6222003" y="5759120"/>
            <a:ext cx="2099734" cy="70229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Flags complex or ambiguous applications for manual review by caseworkers or supervisors for human review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3CA048-3701-D447-C911-600CBD5AA2C7}"/>
              </a:ext>
            </a:extLst>
          </p:cNvPr>
          <p:cNvGrpSpPr/>
          <p:nvPr/>
        </p:nvGrpSpPr>
        <p:grpSpPr>
          <a:xfrm>
            <a:off x="8700923" y="3440586"/>
            <a:ext cx="2790518" cy="686329"/>
            <a:chOff x="8700923" y="3278537"/>
            <a:chExt cx="2790518" cy="686329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46EF11A-F609-1298-1BDE-F14FA0629E28}"/>
                </a:ext>
              </a:extLst>
            </p:cNvPr>
            <p:cNvSpPr/>
            <p:nvPr/>
          </p:nvSpPr>
          <p:spPr>
            <a:xfrm>
              <a:off x="8700923" y="3278537"/>
              <a:ext cx="2790518" cy="686329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Case Handling E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fficiency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Minimizes errors in eligibility assessments for high volume of application, leading to fewer incorrect decisions and appeals</a:t>
              </a:r>
            </a:p>
          </p:txBody>
        </p:sp>
        <p:sp>
          <p:nvSpPr>
            <p:cNvPr id="13" name="Arrow: Up 56">
              <a:extLst>
                <a:ext uri="{FF2B5EF4-FFF2-40B4-BE49-F238E27FC236}">
                  <a16:creationId xmlns:a16="http://schemas.microsoft.com/office/drawing/2014/main" id="{192C5A16-CEE9-8A86-67A2-6F9FA2F1C885}"/>
                </a:ext>
              </a:extLst>
            </p:cNvPr>
            <p:cNvSpPr/>
            <p:nvPr/>
          </p:nvSpPr>
          <p:spPr>
            <a:xfrm>
              <a:off x="8794754" y="3390176"/>
              <a:ext cx="134695" cy="457200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23;p32">
            <a:extLst>
              <a:ext uri="{FF2B5EF4-FFF2-40B4-BE49-F238E27FC236}">
                <a16:creationId xmlns:a16="http://schemas.microsoft.com/office/drawing/2014/main" id="{510DADC0-2461-D5AE-FA4D-E9977F752143}"/>
              </a:ext>
            </a:extLst>
          </p:cNvPr>
          <p:cNvSpPr/>
          <p:nvPr/>
        </p:nvSpPr>
        <p:spPr>
          <a:xfrm>
            <a:off x="6222003" y="5075960"/>
            <a:ext cx="2099734" cy="557355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Generate decision letters and appeal info for review</a:t>
            </a:r>
          </a:p>
        </p:txBody>
      </p:sp>
      <p:sp>
        <p:nvSpPr>
          <p:cNvPr id="16" name="Google Shape;516;p32">
            <a:extLst>
              <a:ext uri="{FF2B5EF4-FFF2-40B4-BE49-F238E27FC236}">
                <a16:creationId xmlns:a16="http://schemas.microsoft.com/office/drawing/2014/main" id="{D4245B5A-5F5A-5F9A-FC94-83717E0AEB38}"/>
              </a:ext>
            </a:extLst>
          </p:cNvPr>
          <p:cNvSpPr/>
          <p:nvPr/>
        </p:nvSpPr>
        <p:spPr>
          <a:xfrm>
            <a:off x="8682389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Case Workers/Benefit Examiners</a:t>
            </a:r>
          </a:p>
        </p:txBody>
      </p:sp>
      <p:sp>
        <p:nvSpPr>
          <p:cNvPr id="21" name="Google Shape;516;p32">
            <a:extLst>
              <a:ext uri="{FF2B5EF4-FFF2-40B4-BE49-F238E27FC236}">
                <a16:creationId xmlns:a16="http://schemas.microsoft.com/office/drawing/2014/main" id="{7C2CDF84-CEC5-461A-A59D-8548F4B0C93B}"/>
              </a:ext>
            </a:extLst>
          </p:cNvPr>
          <p:cNvSpPr/>
          <p:nvPr/>
        </p:nvSpPr>
        <p:spPr>
          <a:xfrm>
            <a:off x="10099564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Eligibility Supervisors</a:t>
            </a:r>
          </a:p>
        </p:txBody>
      </p:sp>
      <p:sp>
        <p:nvSpPr>
          <p:cNvPr id="23" name="Google Shape;516;p32">
            <a:extLst>
              <a:ext uri="{FF2B5EF4-FFF2-40B4-BE49-F238E27FC236}">
                <a16:creationId xmlns:a16="http://schemas.microsoft.com/office/drawing/2014/main" id="{F8517428-0953-C6C4-70BE-FA27B59945B0}"/>
              </a:ext>
            </a:extLst>
          </p:cNvPr>
          <p:cNvSpPr/>
          <p:nvPr/>
        </p:nvSpPr>
        <p:spPr>
          <a:xfrm>
            <a:off x="8682389" y="567397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Policy Compliance T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eams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Medium"/>
              <a:cs typeface="Segoe Sans Display" pitchFamily="2" charset="0"/>
              <a:sym typeface="DM Sans Medium"/>
            </a:endParaRPr>
          </a:p>
        </p:txBody>
      </p:sp>
      <p:sp>
        <p:nvSpPr>
          <p:cNvPr id="5" name="Google Shape;506;p32">
            <a:extLst>
              <a:ext uri="{FF2B5EF4-FFF2-40B4-BE49-F238E27FC236}">
                <a16:creationId xmlns:a16="http://schemas.microsoft.com/office/drawing/2014/main" id="{18850E4D-D0C6-47B3-4F46-37F09FA80C4E}"/>
              </a:ext>
            </a:extLst>
          </p:cNvPr>
          <p:cNvSpPr/>
          <p:nvPr/>
        </p:nvSpPr>
        <p:spPr>
          <a:xfrm>
            <a:off x="10376561" y="1416790"/>
            <a:ext cx="100584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</p:txBody>
      </p:sp>
      <p:sp>
        <p:nvSpPr>
          <p:cNvPr id="27" name="Rounded Rectangle 44">
            <a:extLst>
              <a:ext uri="{FF2B5EF4-FFF2-40B4-BE49-F238E27FC236}">
                <a16:creationId xmlns:a16="http://schemas.microsoft.com/office/drawing/2014/main" id="{85C8FC66-4FB0-19C1-10EC-687BA190520A}"/>
              </a:ext>
            </a:extLst>
          </p:cNvPr>
          <p:cNvSpPr/>
          <p:nvPr/>
        </p:nvSpPr>
        <p:spPr>
          <a:xfrm>
            <a:off x="8704305" y="2822717"/>
            <a:ext cx="2790518" cy="560236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Operational Efficiency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Speeds up eligibility decisions by automating policy rule application, allowing staff to process more cases</a:t>
            </a:r>
          </a:p>
        </p:txBody>
      </p:sp>
      <p:sp>
        <p:nvSpPr>
          <p:cNvPr id="28" name="Arrow: Up 56">
            <a:extLst>
              <a:ext uri="{FF2B5EF4-FFF2-40B4-BE49-F238E27FC236}">
                <a16:creationId xmlns:a16="http://schemas.microsoft.com/office/drawing/2014/main" id="{6CB7F3E3-8BAA-4AEC-FDEE-8F95117AF89F}"/>
              </a:ext>
            </a:extLst>
          </p:cNvPr>
          <p:cNvSpPr/>
          <p:nvPr/>
        </p:nvSpPr>
        <p:spPr>
          <a:xfrm flipV="1">
            <a:off x="8798136" y="2912380"/>
            <a:ext cx="134695" cy="365760"/>
          </a:xfrm>
          <a:prstGeom prst="down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913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E714-BDE7-A894-50FC-A178ED5D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9366A2F7-6758-D799-B4CD-9034FED4EF4E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8FB00C7-E816-16E5-4056-B4B2A24A356E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4155D2-CAA3-8E11-417E-F80B57004945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9188D7-F177-C97D-BE30-7A5D011EDB40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Benefit eligibility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ABEF721A-6B59-3743-D294-3CD4F816B95B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9166E388-E403-CB92-E348-B631977F034E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1965B-7871-FF3D-42CD-DA40D80A1FDC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284EDBF7-247D-13ED-8835-2ED9FBCF6E0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61FD72-8F67-3368-A557-DAB77B9F8226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41F714-D359-6BDC-EE5E-3951EEC43558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A666F42D-BF71-6028-882E-DB0D394670E2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33983D-5C31-8DD2-2D94-B1C349AA91F3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94A5D7-1D01-BA95-96D9-575EB4624E8D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F543B167-21FB-864F-CA94-9C4772F785C6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15A04D-9854-F1A7-FDC9-558963D813D5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3CBD9C-6A45-72AB-2FA4-0B5F3841B9A0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867F5530-9799-758A-2361-7BBE01423577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27F2A20F-35B0-2CD7-9A83-B068940790AA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C34AD8-7832-AAEA-ED38-74C2FB5A4575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Public Sector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BD94B352-3400-6482-E1C3-26B4DF5574E2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4716BE9-5FD4-B7F1-D02C-E83FBB7B9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55086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Automate benefit eligibility decisions with application of policy rules to citizen application data.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E39672BA-4F00-A52A-124E-790400BE7209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Prepare and standardize applicant data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FCCEBCD8-6E6E-71F5-D298-44697F52A8EF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Gathers various applicant details (like age, income, and family size) from submitted documents and forms, then cleanses and converts them into a consistent format.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79E658A-467B-0EC4-A92B-2709A8BF762F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Reduced Eligibility determination time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BB5DE7-6675-1CE8-2203-E5DA951EE6C0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Case handling efficiency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4796BE-852D-938D-FD9F-4D40865229C8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EEA789A6-DBAE-4955-43AA-E6E77AF28D6A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demographic &amp; application data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490F66CA-0BEB-D1D6-FFFD-0A2F42DEDCDD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Securely gathers demographics, application fields, and uploads from all citizen touchpoints.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289FD4-E393-3073-37F8-997C1019AE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64844"/>
            <a:ext cx="2081045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to capture form data and uploads within case records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to store supporting documents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APIs &amp; Integrations (Graph) to capture citizen self-service submissions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A17AB39-03B0-1342-96F8-F01AB19EA8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18D33377-EA86-147F-FA57-81B875DF1352}"/>
              </a:ext>
            </a:extLst>
          </p:cNvPr>
          <p:cNvSpPr txBox="1">
            <a:spLocks/>
          </p:cNvSpPr>
          <p:nvPr/>
        </p:nvSpPr>
        <p:spPr>
          <a:xfrm>
            <a:off x="8804382" y="1142617"/>
            <a:ext cx="2807328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Apply eligibility rules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3EFE3F35-5AEB-8062-E8AA-73D8CE9B15FB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Applies a comprehensive set of eligibility rules from a centralized policy knowledge base to the standardized applicant data.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76C17B28-3366-A426-55F1-A747A7896F73}"/>
              </a:ext>
            </a:extLst>
          </p:cNvPr>
          <p:cNvSpPr txBox="1">
            <a:spLocks/>
          </p:cNvSpPr>
          <p:nvPr/>
        </p:nvSpPr>
        <p:spPr>
          <a:xfrm>
            <a:off x="8804382" y="380117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Identify borderline cases and suggest alternatives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AD556A88-832B-28E1-484B-96107CC550D6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Scores and Identify borderline cases and suggest alternatives along with Storing audit logs of rule logic applied for every determination.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D88270-52CD-24AE-DD9B-D0E501B0F809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Employee Experience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0F6A0F8-82C0-DF94-0B88-7271B659BE78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2759B6F3-C7FC-FF31-36CB-975F21E3B7A1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C56305-28F7-0417-2504-C9C998D095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090492"/>
            <a:ext cx="2199820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raw applicant data (e.g., demographics, financial details) from applications and records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Workflow Automation (Power Automate / Power Apps) to clean and convert them into a consistent format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CF2A4E2-6AE1-1F26-4EFC-423CF0AE55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7D6F16A-AFE4-3B51-5428-C066AD007BF2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56068410-5994-86C0-1298-65B2DA261F88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81E0CA-F072-FD15-D860-90662FE7E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to refer and apply policy rules and legislative thresholds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12FE0CB-0230-7C3A-46A8-9B83F0492C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DC37327-AF75-E31C-02E5-B75645E56CFE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Automates data collection from citizen uploads, to ensure every application and document is captured.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067A82-55B8-1A9B-6F5F-99E8409DA86E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: Converts submitted documents into a consistent format, to maintain uniform eligibility checks.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6A8EC4F-BDF5-E30E-3A1F-288AA3078E84}"/>
              </a:ext>
            </a:extLst>
          </p:cNvPr>
          <p:cNvSpPr txBox="1"/>
          <p:nvPr/>
        </p:nvSpPr>
        <p:spPr>
          <a:xfrm>
            <a:off x="8990601" y="3192285"/>
            <a:ext cx="235950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Applies a set of predefined eligibility rules to the applicant data, to deliver instant, policy-compliant eligibility decisions.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6550A680-4199-8BCF-D417-449501EB2845}"/>
              </a:ext>
            </a:extLst>
          </p:cNvPr>
          <p:cNvSpPr txBox="1">
            <a:spLocks/>
          </p:cNvSpPr>
          <p:nvPr/>
        </p:nvSpPr>
        <p:spPr>
          <a:xfrm>
            <a:off x="8804381" y="4827756"/>
            <a:ext cx="2572261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F47F2C6C-3C63-0F6D-2C47-48B3360B85DC}"/>
              </a:ext>
            </a:extLst>
          </p:cNvPr>
          <p:cNvSpPr txBox="1">
            <a:spLocks/>
          </p:cNvSpPr>
          <p:nvPr/>
        </p:nvSpPr>
        <p:spPr>
          <a:xfrm flipV="1">
            <a:off x="8804381" y="5845288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791975-8AA7-C995-B4E7-D9577B751C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4847318"/>
            <a:ext cx="2080736" cy="9797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Workflow Automation (Power Automate) - Access escalation criteria and business logic to determine cases require human review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to log flagged cases, audit logs of rule logic applied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D6261DF-22A6-5C67-35BB-9609D6980F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30134" y="4861523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564493F-E00F-825B-AEDE-D0840CBEEF24}"/>
              </a:ext>
            </a:extLst>
          </p:cNvPr>
          <p:cNvSpPr txBox="1"/>
          <p:nvPr/>
        </p:nvSpPr>
        <p:spPr>
          <a:xfrm>
            <a:off x="8990602" y="6010318"/>
            <a:ext cx="230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Identifies complex cases to get immediate attention and suggest alternatives.</a:t>
            </a:r>
          </a:p>
        </p:txBody>
      </p:sp>
      <p:sp>
        <p:nvSpPr>
          <p:cNvPr id="6" name="Step 1 Title">
            <a:extLst>
              <a:ext uri="{FF2B5EF4-FFF2-40B4-BE49-F238E27FC236}">
                <a16:creationId xmlns:a16="http://schemas.microsoft.com/office/drawing/2014/main" id="{F01C8694-2A4F-36B2-95E1-8540D28960A6}"/>
              </a:ext>
            </a:extLst>
          </p:cNvPr>
          <p:cNvSpPr txBox="1">
            <a:spLocks/>
          </p:cNvSpPr>
          <p:nvPr/>
        </p:nvSpPr>
        <p:spPr>
          <a:xfrm>
            <a:off x="5918795" y="380117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decision letters &amp; appeals info for review</a:t>
            </a:r>
          </a:p>
        </p:txBody>
      </p:sp>
      <p:sp>
        <p:nvSpPr>
          <p:cNvPr id="19" name="Step 1 Top">
            <a:extLst>
              <a:ext uri="{FF2B5EF4-FFF2-40B4-BE49-F238E27FC236}">
                <a16:creationId xmlns:a16="http://schemas.microsoft.com/office/drawing/2014/main" id="{CFBB5291-D541-31C6-38BC-B931278C0ED4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Creates personalized decision letters and provides relevant appeal information based on the eligibility assessment for review.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544FAD-2E16-252E-018D-62A30D2F0911}"/>
              </a:ext>
            </a:extLst>
          </p:cNvPr>
          <p:cNvGrpSpPr/>
          <p:nvPr/>
        </p:nvGrpSpPr>
        <p:grpSpPr>
          <a:xfrm>
            <a:off x="5915514" y="4821670"/>
            <a:ext cx="2572262" cy="1659083"/>
            <a:chOff x="8804381" y="4821670"/>
            <a:chExt cx="2572262" cy="1659083"/>
          </a:xfrm>
        </p:grpSpPr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496459DF-E2C5-C16E-C2CD-6DAF6B19C19E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BCD0E09C-A61C-C446-229F-DC761D246686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E1FE1E-7C7D-2656-C123-ABE5329BE91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21670"/>
              <a:ext cx="2199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Messaging( Outlook) to send decision letters and appeal information for review to Eligibility supervisors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Automation (Power Automate, Word Templates in SharePoint) to merge data into letter templates and appeal forms)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153836-8238-2ACE-50F6-2FEF4D6A78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766EDC-6D8B-4C97-74C2-1BE95BB08E5C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Automates review of Decision Letters &amp; Appeals to improve transparency.</a:t>
              </a:r>
            </a:p>
          </p:txBody>
        </p:sp>
      </p:grpSp>
      <p:sp>
        <p:nvSpPr>
          <p:cNvPr id="16" name="Step 1 Title">
            <a:extLst>
              <a:ext uri="{FF2B5EF4-FFF2-40B4-BE49-F238E27FC236}">
                <a16:creationId xmlns:a16="http://schemas.microsoft.com/office/drawing/2014/main" id="{5D7B0BC0-DA44-7157-2BD3-5EB161DE4943}"/>
              </a:ext>
            </a:extLst>
          </p:cNvPr>
          <p:cNvSpPr txBox="1">
            <a:spLocks/>
          </p:cNvSpPr>
          <p:nvPr/>
        </p:nvSpPr>
        <p:spPr>
          <a:xfrm>
            <a:off x="3035003" y="3801172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6. Route for human review</a:t>
            </a:r>
          </a:p>
        </p:txBody>
      </p:sp>
      <p:sp>
        <p:nvSpPr>
          <p:cNvPr id="39" name="Step 1 Top">
            <a:extLst>
              <a:ext uri="{FF2B5EF4-FFF2-40B4-BE49-F238E27FC236}">
                <a16:creationId xmlns:a16="http://schemas.microsoft.com/office/drawing/2014/main" id="{C679F439-8513-A53B-1A9B-B2BD7BDC39DB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Flags complex or ambiguous applications for manual review by caseworkers or supervisors for human review with full context and audit logs.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893361-17D0-1020-BCA1-C16B6A9A6200}"/>
              </a:ext>
            </a:extLst>
          </p:cNvPr>
          <p:cNvGrpSpPr/>
          <p:nvPr/>
        </p:nvGrpSpPr>
        <p:grpSpPr>
          <a:xfrm>
            <a:off x="3036797" y="4827756"/>
            <a:ext cx="2572262" cy="1652997"/>
            <a:chOff x="8804381" y="4827756"/>
            <a:chExt cx="2572262" cy="1652997"/>
          </a:xfrm>
        </p:grpSpPr>
        <p:sp>
          <p:nvSpPr>
            <p:cNvPr id="42" name="Text Placeholder 11">
              <a:extLst>
                <a:ext uri="{FF2B5EF4-FFF2-40B4-BE49-F238E27FC236}">
                  <a16:creationId xmlns:a16="http://schemas.microsoft.com/office/drawing/2014/main" id="{DCC286B1-0E3C-E2C1-EF41-A9FF22D952C6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43" name="Text Placeholder 11">
              <a:extLst>
                <a:ext uri="{FF2B5EF4-FFF2-40B4-BE49-F238E27FC236}">
                  <a16:creationId xmlns:a16="http://schemas.microsoft.com/office/drawing/2014/main" id="{94724F92-95A8-7E7A-FB25-DCAB242B2FC0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9AC8D38-4ABF-36B1-605E-41ADC3BC3B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1206"/>
              <a:ext cx="2199820" cy="67197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(teams) to notify caseworkers and supervisors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CRM (Dynamics 365) to update case status, assign tasks for review, and store audit logs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0D029DA-F23A-FB13-C272-6A42C01821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D27490-667F-4F9B-448C-0C77A272590C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Filters out resolvable cases and reduces total volume on staff escalations.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853269E-2258-41B1-098F-6C3E430D9370}"/>
              </a:ext>
            </a:extLst>
          </p:cNvPr>
          <p:cNvSpPr/>
          <p:nvPr/>
        </p:nvSpPr>
        <p:spPr bwMode="auto">
          <a:xfrm>
            <a:off x="368101" y="567649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A65CA62-FB64-4A28-5547-70504299E131}"/>
              </a:ext>
            </a:extLst>
          </p:cNvPr>
          <p:cNvSpPr/>
          <p:nvPr/>
        </p:nvSpPr>
        <p:spPr bwMode="auto">
          <a:xfrm>
            <a:off x="376297" y="423903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Operational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14189270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97619-BBE1-C1FF-5703-F4F93D0DD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D32883B1-F1AC-692B-2FFF-75E947F61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DD7189AB-747D-11A0-F323-916C48FF2AAF}"/>
              </a:ext>
            </a:extLst>
          </p:cNvPr>
          <p:cNvSpPr/>
          <p:nvPr/>
        </p:nvSpPr>
        <p:spPr>
          <a:xfrm>
            <a:off x="675892" y="4457038"/>
            <a:ext cx="3705033" cy="430887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A6AAE077-C182-DF88-5310-92B28E9C152D}"/>
              </a:ext>
            </a:extLst>
          </p:cNvPr>
          <p:cNvSpPr/>
          <p:nvPr/>
        </p:nvSpPr>
        <p:spPr>
          <a:xfrm>
            <a:off x="707102" y="1490435"/>
            <a:ext cx="3693840" cy="2796818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CRM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/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Dynamics 365, to ingest citizen demographics, application data, and relevant proofs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Access Content Management System  &amp; Knowledge Base (SharePoint) in PDF, DOCX format for eligibility rules, policy documents, letter templates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 to Databases (Dataverse) tables to standardized applicant records, eligibility-rule etc.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Communication &amp; Messaging tools (Teams) to send decision letters to supervisors for review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Routing &amp; Escalation on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borderline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 cases – applicants whose score falls within a predefined threshold or exhibit Incomplete/inconsistent data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in scope includes name, contact, SSN/ID, income, family details, case history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551F74C9-B339-34E2-7D6E-1B26C5BAF386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E09CA350-4DAC-7972-DC82-A54572030F10}"/>
              </a:ext>
            </a:extLst>
          </p:cNvPr>
          <p:cNvSpPr/>
          <p:nvPr/>
        </p:nvSpPr>
        <p:spPr>
          <a:xfrm>
            <a:off x="695994" y="729549"/>
            <a:ext cx="58435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Benefit Eligibility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3AA45-14DC-B8A0-7E36-98F702AC1B83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Automate benefit eligibility decisions with application of policy rules to citizen application data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E97FCC3E-F419-AD18-417D-C135B357DE96}"/>
              </a:ext>
            </a:extLst>
          </p:cNvPr>
          <p:cNvSpPr/>
          <p:nvPr/>
        </p:nvSpPr>
        <p:spPr>
          <a:xfrm>
            <a:off x="631296" y="5018401"/>
            <a:ext cx="3705033" cy="1428328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Citizens can upload proof in format of DOCX, PDF, PPTX or images such as JPEG and PNG using D365 citizen portal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Dataverse attachments are not supported as knowledge at this moment, need to be copied to SharePoint.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Eligibility  rule can be defined in Dataverse of in document in SharePoint (supported types are PDF, PPTX, DOCX)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is hosted on Teams channel and use Microsoft authentication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is accessed via Caseworkers in organization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can only send email to citizens, no chat feature for citizen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F9748-2B32-1366-4472-03A8BDCF6D35}"/>
              </a:ext>
            </a:extLst>
          </p:cNvPr>
          <p:cNvSpPr txBox="1"/>
          <p:nvPr/>
        </p:nvSpPr>
        <p:spPr>
          <a:xfrm>
            <a:off x="804113" y="4463085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9C334-2913-23C9-8AF2-FA7DAB4B7C05}"/>
              </a:ext>
            </a:extLst>
          </p:cNvPr>
          <p:cNvSpPr txBox="1"/>
          <p:nvPr/>
        </p:nvSpPr>
        <p:spPr>
          <a:xfrm>
            <a:off x="2055985" y="4500053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NA</a:t>
            </a:r>
            <a:endParaRPr kumimoji="0" lang="en-US" sz="800" b="0" i="0" u="non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342BC25-F9F3-F256-368D-56C47266B6BC}"/>
              </a:ext>
            </a:extLst>
          </p:cNvPr>
          <p:cNvSpPr/>
          <p:nvPr/>
        </p:nvSpPr>
        <p:spPr bwMode="auto">
          <a:xfrm>
            <a:off x="6197262" y="1775990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533DAB8-B668-2026-D0B5-A19C80C2C81D}"/>
              </a:ext>
            </a:extLst>
          </p:cNvPr>
          <p:cNvSpPr/>
          <p:nvPr/>
        </p:nvSpPr>
        <p:spPr bwMode="auto">
          <a:xfrm>
            <a:off x="6196720" y="2396475"/>
            <a:ext cx="4637553" cy="2567782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8D7CB2B-BC2E-96F9-3689-EA17BB36C0A0}"/>
              </a:ext>
            </a:extLst>
          </p:cNvPr>
          <p:cNvSpPr/>
          <p:nvPr/>
        </p:nvSpPr>
        <p:spPr bwMode="auto">
          <a:xfrm>
            <a:off x="6196720" y="4958846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2734366-CC76-1381-F6A6-B4EF525EA09E}"/>
              </a:ext>
            </a:extLst>
          </p:cNvPr>
          <p:cNvSpPr txBox="1"/>
          <p:nvPr/>
        </p:nvSpPr>
        <p:spPr>
          <a:xfrm>
            <a:off x="6245336" y="1815879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66AE7C88-2153-3751-C3FE-7D8EE7168D5A}"/>
              </a:ext>
            </a:extLst>
          </p:cNvPr>
          <p:cNvSpPr/>
          <p:nvPr/>
        </p:nvSpPr>
        <p:spPr bwMode="auto">
          <a:xfrm>
            <a:off x="6589083" y="2750889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9EE735D-656F-225A-40DA-1824D464ACD9}"/>
              </a:ext>
            </a:extLst>
          </p:cNvPr>
          <p:cNvSpPr/>
          <p:nvPr/>
        </p:nvSpPr>
        <p:spPr bwMode="auto">
          <a:xfrm>
            <a:off x="6574952" y="3794974"/>
            <a:ext cx="1640495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47014C4-A21C-086D-7F6C-D2C2B72DDE66}"/>
              </a:ext>
            </a:extLst>
          </p:cNvPr>
          <p:cNvSpPr/>
          <p:nvPr/>
        </p:nvSpPr>
        <p:spPr bwMode="auto">
          <a:xfrm>
            <a:off x="4921573" y="2750889"/>
            <a:ext cx="773546" cy="7434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0ACF880-9F84-C33F-F418-DF0D2674C571}"/>
              </a:ext>
            </a:extLst>
          </p:cNvPr>
          <p:cNvSpPr txBox="1"/>
          <p:nvPr/>
        </p:nvSpPr>
        <p:spPr>
          <a:xfrm>
            <a:off x="10052336" y="1797499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A854B8-FD5F-8334-A247-ADE37ADDE893}"/>
              </a:ext>
            </a:extLst>
          </p:cNvPr>
          <p:cNvSpPr txBox="1"/>
          <p:nvPr/>
        </p:nvSpPr>
        <p:spPr>
          <a:xfrm>
            <a:off x="4921573" y="3155977"/>
            <a:ext cx="7735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Citizens </a:t>
            </a:r>
          </a:p>
          <a:p>
            <a:pPr algn="ctr"/>
            <a:r>
              <a:rPr lang="en-US" sz="900" b="1"/>
              <a:t>(non licensed)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7FE84C7-16B9-68DB-52CE-C754FC73DC09}"/>
              </a:ext>
            </a:extLst>
          </p:cNvPr>
          <p:cNvSpPr txBox="1"/>
          <p:nvPr/>
        </p:nvSpPr>
        <p:spPr>
          <a:xfrm>
            <a:off x="4818501" y="3564119"/>
            <a:ext cx="96545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Citizens submits application with necessary proof to D365 Customer Portal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F5A4536-C8B5-38B3-F9F3-EBAFA804A203}"/>
              </a:ext>
            </a:extLst>
          </p:cNvPr>
          <p:cNvSpPr txBox="1"/>
          <p:nvPr/>
        </p:nvSpPr>
        <p:spPr>
          <a:xfrm>
            <a:off x="5642616" y="2478272"/>
            <a:ext cx="12742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Application gets stored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6B34C3-E14E-A01D-7115-78FFA1A86F26}"/>
              </a:ext>
            </a:extLst>
          </p:cNvPr>
          <p:cNvSpPr txBox="1"/>
          <p:nvPr/>
        </p:nvSpPr>
        <p:spPr>
          <a:xfrm>
            <a:off x="9485732" y="5200180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8969910-0E79-9E32-0010-40B3DBA14B77}"/>
              </a:ext>
            </a:extLst>
          </p:cNvPr>
          <p:cNvSpPr txBox="1"/>
          <p:nvPr/>
        </p:nvSpPr>
        <p:spPr>
          <a:xfrm>
            <a:off x="6401090" y="5107368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Agents logs are displayed on Power CAT dashboard</a:t>
            </a:r>
          </a:p>
        </p:txBody>
      </p:sp>
      <p:pic>
        <p:nvPicPr>
          <p:cNvPr id="149" name="Graphic 148">
            <a:extLst>
              <a:ext uri="{FF2B5EF4-FFF2-40B4-BE49-F238E27FC236}">
                <a16:creationId xmlns:a16="http://schemas.microsoft.com/office/drawing/2014/main" id="{53182745-DF09-E7E4-361E-12793C14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343" y="1850854"/>
            <a:ext cx="470757" cy="470757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34A7CB68-0436-920C-1727-CE0528A4E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9517" y="5184602"/>
            <a:ext cx="336979" cy="286071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1F1ED67E-3A25-30BE-FA56-2338A039C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16968" y="3851494"/>
            <a:ext cx="281039" cy="281039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E6CC3F58-3A7A-ADA2-3F98-446C221902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69295" y="2628645"/>
            <a:ext cx="336605" cy="336605"/>
          </a:xfrm>
          <a:prstGeom prst="rect">
            <a:avLst/>
          </a:prstGeom>
        </p:spPr>
      </p:pic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6340DC7A-BEF0-4508-4328-928494801234}"/>
              </a:ext>
            </a:extLst>
          </p:cNvPr>
          <p:cNvCxnSpPr>
            <a:cxnSpLocks/>
            <a:stCxn id="156" idx="0"/>
          </p:cNvCxnSpPr>
          <p:nvPr/>
        </p:nvCxnSpPr>
        <p:spPr>
          <a:xfrm rot="16200000" flipH="1">
            <a:off x="6131180" y="2235062"/>
            <a:ext cx="336605" cy="1123770"/>
          </a:xfrm>
          <a:prstGeom prst="bentConnector4">
            <a:avLst>
              <a:gd name="adj1" fmla="val -67913"/>
              <a:gd name="adj2" fmla="val 9012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46F345E-51C0-EADC-38EA-11742C8ED61C}"/>
              </a:ext>
            </a:extLst>
          </p:cNvPr>
          <p:cNvCxnSpPr>
            <a:cxnSpLocks/>
            <a:endCxn id="154" idx="3"/>
          </p:cNvCxnSpPr>
          <p:nvPr/>
        </p:nvCxnSpPr>
        <p:spPr>
          <a:xfrm flipH="1">
            <a:off x="6576496" y="5323290"/>
            <a:ext cx="889604" cy="434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15F6EB2-0B5C-7B07-CF8F-660168E13867}"/>
              </a:ext>
            </a:extLst>
          </p:cNvPr>
          <p:cNvSpPr/>
          <p:nvPr/>
        </p:nvSpPr>
        <p:spPr bwMode="auto">
          <a:xfrm>
            <a:off x="11101053" y="2245773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E22A420-8313-0542-4E8D-90F1033A55FA}"/>
              </a:ext>
            </a:extLst>
          </p:cNvPr>
          <p:cNvSpPr txBox="1"/>
          <p:nvPr/>
        </p:nvSpPr>
        <p:spPr>
          <a:xfrm>
            <a:off x="11192927" y="2721853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Case Workers/ Benefit examiners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199CE12-C4EB-3E00-CFFC-CAA60AA74EDD}"/>
              </a:ext>
            </a:extLst>
          </p:cNvPr>
          <p:cNvSpPr txBox="1"/>
          <p:nvPr/>
        </p:nvSpPr>
        <p:spPr>
          <a:xfrm>
            <a:off x="11192927" y="3417181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Eligibility Supervisors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2B5EE39-0EB5-95D9-13F9-890409E882D3}"/>
              </a:ext>
            </a:extLst>
          </p:cNvPr>
          <p:cNvSpPr txBox="1"/>
          <p:nvPr/>
        </p:nvSpPr>
        <p:spPr>
          <a:xfrm>
            <a:off x="11192927" y="4112507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Policy Compliance Team</a:t>
            </a:r>
          </a:p>
        </p:txBody>
      </p:sp>
      <p:pic>
        <p:nvPicPr>
          <p:cNvPr id="183" name="Graphic 182" descr="Users outline">
            <a:extLst>
              <a:ext uri="{FF2B5EF4-FFF2-40B4-BE49-F238E27FC236}">
                <a16:creationId xmlns:a16="http://schemas.microsoft.com/office/drawing/2014/main" id="{0AF86A21-1034-25E3-D22C-22E000F90E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53179" y="2856456"/>
            <a:ext cx="310334" cy="310334"/>
          </a:xfrm>
          <a:prstGeom prst="rect">
            <a:avLst/>
          </a:prstGeom>
        </p:spPr>
      </p:pic>
      <p:pic>
        <p:nvPicPr>
          <p:cNvPr id="184" name="Graphic 183" descr="Office worker female outline">
            <a:extLst>
              <a:ext uri="{FF2B5EF4-FFF2-40B4-BE49-F238E27FC236}">
                <a16:creationId xmlns:a16="http://schemas.microsoft.com/office/drawing/2014/main" id="{F0208B0E-B264-C079-5A28-00E300E3DE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48528" y="3013767"/>
            <a:ext cx="296166" cy="296166"/>
          </a:xfrm>
          <a:prstGeom prst="rect">
            <a:avLst/>
          </a:prstGeom>
        </p:spPr>
      </p:pic>
      <p:pic>
        <p:nvPicPr>
          <p:cNvPr id="185" name="Graphic 184" descr="Office worker male outline">
            <a:extLst>
              <a:ext uri="{FF2B5EF4-FFF2-40B4-BE49-F238E27FC236}">
                <a16:creationId xmlns:a16="http://schemas.microsoft.com/office/drawing/2014/main" id="{195A1DFB-771A-8903-27B9-5B78B843C5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48527" y="2318437"/>
            <a:ext cx="296168" cy="296168"/>
          </a:xfrm>
          <a:prstGeom prst="rect">
            <a:avLst/>
          </a:prstGeom>
        </p:spPr>
      </p:pic>
      <p:pic>
        <p:nvPicPr>
          <p:cNvPr id="186" name="Graphic 185" descr="Office worker female outline">
            <a:extLst>
              <a:ext uri="{FF2B5EF4-FFF2-40B4-BE49-F238E27FC236}">
                <a16:creationId xmlns:a16="http://schemas.microsoft.com/office/drawing/2014/main" id="{E15719C0-5251-A27C-F5EC-FB86FC4090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48528" y="3709095"/>
            <a:ext cx="296166" cy="296166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AE3C2F8A-D029-635F-5021-47020A30C5AE}"/>
              </a:ext>
            </a:extLst>
          </p:cNvPr>
          <p:cNvSpPr txBox="1"/>
          <p:nvPr/>
        </p:nvSpPr>
        <p:spPr>
          <a:xfrm>
            <a:off x="7044980" y="2777409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37F28E7-364D-71E1-B396-6A7C3982B569}"/>
              </a:ext>
            </a:extLst>
          </p:cNvPr>
          <p:cNvSpPr txBox="1"/>
          <p:nvPr/>
        </p:nvSpPr>
        <p:spPr>
          <a:xfrm>
            <a:off x="7228764" y="3794951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B627E29-8470-B55E-929F-38E0F012E64B}"/>
              </a:ext>
            </a:extLst>
          </p:cNvPr>
          <p:cNvSpPr txBox="1"/>
          <p:nvPr/>
        </p:nvSpPr>
        <p:spPr>
          <a:xfrm>
            <a:off x="5912394" y="3756829"/>
            <a:ext cx="6739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3a. Attachments are ingested via connector</a:t>
            </a:r>
          </a:p>
        </p:txBody>
      </p: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2F04778B-63A1-A6CF-322C-E8A86E63DD94}"/>
              </a:ext>
            </a:extLst>
          </p:cNvPr>
          <p:cNvCxnSpPr>
            <a:cxnSpLocks/>
            <a:stCxn id="39" idx="2"/>
          </p:cNvCxnSpPr>
          <p:nvPr/>
        </p:nvCxnSpPr>
        <p:spPr>
          <a:xfrm rot="16200000" flipH="1">
            <a:off x="10405960" y="3098732"/>
            <a:ext cx="161102" cy="1224625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8BFC9E38-2FE3-0D61-0E67-6AAF63FA82CA}"/>
              </a:ext>
            </a:extLst>
          </p:cNvPr>
          <p:cNvSpPr txBox="1"/>
          <p:nvPr/>
        </p:nvSpPr>
        <p:spPr>
          <a:xfrm>
            <a:off x="9847323" y="3819052"/>
            <a:ext cx="118292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7c. Activity feed notification</a:t>
            </a:r>
          </a:p>
        </p:txBody>
      </p: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CB65C393-E211-80E1-F0EC-DD175F7F1188}"/>
              </a:ext>
            </a:extLst>
          </p:cNvPr>
          <p:cNvCxnSpPr>
            <a:cxnSpLocks/>
          </p:cNvCxnSpPr>
          <p:nvPr/>
        </p:nvCxnSpPr>
        <p:spPr>
          <a:xfrm flipV="1">
            <a:off x="7892209" y="2396474"/>
            <a:ext cx="0" cy="504046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52B2BDDC-EC4D-00D6-C042-F298CB7F01F6}"/>
              </a:ext>
            </a:extLst>
          </p:cNvPr>
          <p:cNvSpPr txBox="1"/>
          <p:nvPr/>
        </p:nvSpPr>
        <p:spPr>
          <a:xfrm>
            <a:off x="11120836" y="2051533"/>
            <a:ext cx="751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44247-5BD2-8514-930F-29D046472691}"/>
              </a:ext>
            </a:extLst>
          </p:cNvPr>
          <p:cNvSpPr/>
          <p:nvPr/>
        </p:nvSpPr>
        <p:spPr bwMode="auto">
          <a:xfrm>
            <a:off x="7464112" y="5034786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7CD53E-71C0-1D7B-E7BE-164EAFB396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75081" y="5080332"/>
            <a:ext cx="390341" cy="39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93C43-3EC9-8A55-01B3-EA5AC39CD9C5}"/>
              </a:ext>
            </a:extLst>
          </p:cNvPr>
          <p:cNvSpPr txBox="1"/>
          <p:nvPr/>
        </p:nvSpPr>
        <p:spPr>
          <a:xfrm>
            <a:off x="8563060" y="5458327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EF2E168-EB5D-63C5-DCED-3BC5A42B8F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7288" y="5080332"/>
            <a:ext cx="390341" cy="39034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09DB87D-612D-B8B3-C817-A33961B019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79394" y="2885258"/>
            <a:ext cx="390593" cy="390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78F967-44C8-3AA9-A72E-A4261FFCFE68}"/>
              </a:ext>
            </a:extLst>
          </p:cNvPr>
          <p:cNvSpPr txBox="1"/>
          <p:nvPr/>
        </p:nvSpPr>
        <p:spPr>
          <a:xfrm>
            <a:off x="6667626" y="325384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87144-B525-B163-DC97-8D849255D0DC}"/>
              </a:ext>
            </a:extLst>
          </p:cNvPr>
          <p:cNvSpPr txBox="1"/>
          <p:nvPr/>
        </p:nvSpPr>
        <p:spPr>
          <a:xfrm>
            <a:off x="7211479" y="2912635"/>
            <a:ext cx="41196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2E64668-A2B5-D64F-1C48-C7B2B39E41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39318" y="2885258"/>
            <a:ext cx="390593" cy="390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14DDBB-58C0-4BD7-2EAE-50046857B8BE}"/>
              </a:ext>
            </a:extLst>
          </p:cNvPr>
          <p:cNvSpPr/>
          <p:nvPr/>
        </p:nvSpPr>
        <p:spPr bwMode="auto">
          <a:xfrm>
            <a:off x="4761891" y="4128975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D93827E-E642-4890-1E6D-FA23ECEEF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8754" y="5086520"/>
            <a:ext cx="227480" cy="22748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5A9C26B-35F4-B0D1-2693-2EEF0D0DBE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8754" y="4493824"/>
            <a:ext cx="227480" cy="2274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987414-9EB4-6E14-7101-F8F7C4176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18754" y="4197475"/>
            <a:ext cx="227481" cy="22748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9E2BE3E-1C6A-FF6E-5E27-0737A7CE7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6044" y="5704636"/>
            <a:ext cx="252900" cy="2274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F40101B-F3AB-41B8-61FC-865F4CA49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754" y="6000983"/>
            <a:ext cx="227480" cy="2274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835402-07FB-F0C9-DB86-A104E39879B0}"/>
              </a:ext>
            </a:extLst>
          </p:cNvPr>
          <p:cNvSpPr txBox="1"/>
          <p:nvPr/>
        </p:nvSpPr>
        <p:spPr>
          <a:xfrm>
            <a:off x="5150623" y="4272743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0AFDCA-48B4-DF18-41B8-22677C2BD270}"/>
              </a:ext>
            </a:extLst>
          </p:cNvPr>
          <p:cNvSpPr txBox="1"/>
          <p:nvPr/>
        </p:nvSpPr>
        <p:spPr>
          <a:xfrm>
            <a:off x="5319582" y="456909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8BD50-2880-5DC4-6BC5-120A42A49F2B}"/>
              </a:ext>
            </a:extLst>
          </p:cNvPr>
          <p:cNvSpPr txBox="1"/>
          <p:nvPr/>
        </p:nvSpPr>
        <p:spPr>
          <a:xfrm>
            <a:off x="5161510" y="5161264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6A06AC-E0E4-62B3-C40A-EF97BE36A88F}"/>
              </a:ext>
            </a:extLst>
          </p:cNvPr>
          <p:cNvSpPr txBox="1"/>
          <p:nvPr/>
        </p:nvSpPr>
        <p:spPr>
          <a:xfrm>
            <a:off x="5097254" y="5779380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44AE7C-D8A3-1AB4-750F-7477738CF7A0}"/>
              </a:ext>
            </a:extLst>
          </p:cNvPr>
          <p:cNvSpPr txBox="1"/>
          <p:nvPr/>
        </p:nvSpPr>
        <p:spPr>
          <a:xfrm>
            <a:off x="5213679" y="6075727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38692D-27D9-243B-351A-807840783E5D}"/>
              </a:ext>
            </a:extLst>
          </p:cNvPr>
          <p:cNvSpPr txBox="1"/>
          <p:nvPr/>
        </p:nvSpPr>
        <p:spPr>
          <a:xfrm>
            <a:off x="4934593" y="3975653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86F6FED-9855-27E3-3955-89AAE14C09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06044" y="5382868"/>
            <a:ext cx="252900" cy="252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2ABBD7A-80E2-180C-611D-9F9FE556E1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18754" y="4790172"/>
            <a:ext cx="227480" cy="2274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DA42FA-B2B7-F08F-A920-B3F517785E18}"/>
              </a:ext>
            </a:extLst>
          </p:cNvPr>
          <p:cNvSpPr txBox="1"/>
          <p:nvPr/>
        </p:nvSpPr>
        <p:spPr>
          <a:xfrm>
            <a:off x="5307512" y="4865440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21055E-3411-65BD-CA48-C3C6B8293D45}"/>
              </a:ext>
            </a:extLst>
          </p:cNvPr>
          <p:cNvSpPr txBox="1"/>
          <p:nvPr/>
        </p:nvSpPr>
        <p:spPr>
          <a:xfrm>
            <a:off x="5285317" y="5470846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D2CF7E58-4363-A8DD-505A-9D92F5CAB5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18754" y="6297330"/>
            <a:ext cx="227480" cy="2274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3BEEDA0-A50B-113F-27C4-3B13F47D0D16}"/>
              </a:ext>
            </a:extLst>
          </p:cNvPr>
          <p:cNvSpPr txBox="1"/>
          <p:nvPr/>
        </p:nvSpPr>
        <p:spPr>
          <a:xfrm>
            <a:off x="5213679" y="6372074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27F275-B261-1A36-D002-1AB2BF407798}"/>
              </a:ext>
            </a:extLst>
          </p:cNvPr>
          <p:cNvSpPr/>
          <p:nvPr/>
        </p:nvSpPr>
        <p:spPr bwMode="auto">
          <a:xfrm>
            <a:off x="9404164" y="3123401"/>
            <a:ext cx="940069" cy="507093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7FD9DB-DAC2-A03F-C7DA-C4B83537DF06}"/>
              </a:ext>
            </a:extLst>
          </p:cNvPr>
          <p:cNvSpPr txBox="1"/>
          <p:nvPr/>
        </p:nvSpPr>
        <p:spPr>
          <a:xfrm>
            <a:off x="9646991" y="3479927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C7C1D1E-0BF9-A563-1B26-0A7D2854B82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66023" y="3122368"/>
            <a:ext cx="390593" cy="390593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38C4E53-3B33-128E-6EE7-4AEBF2763B92}"/>
              </a:ext>
            </a:extLst>
          </p:cNvPr>
          <p:cNvCxnSpPr>
            <a:cxnSpLocks/>
            <a:stCxn id="136" idx="3"/>
          </p:cNvCxnSpPr>
          <p:nvPr/>
        </p:nvCxnSpPr>
        <p:spPr>
          <a:xfrm>
            <a:off x="5695119" y="3294477"/>
            <a:ext cx="1002214" cy="665095"/>
          </a:xfrm>
          <a:prstGeom prst="bentConnector3">
            <a:avLst>
              <a:gd name="adj1" fmla="val 20357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B8C3D78-2A98-34CD-AB10-B132ED3FA409}"/>
              </a:ext>
            </a:extLst>
          </p:cNvPr>
          <p:cNvSpPr txBox="1"/>
          <p:nvPr/>
        </p:nvSpPr>
        <p:spPr>
          <a:xfrm>
            <a:off x="5890004" y="4015646"/>
            <a:ext cx="6739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</a:t>
            </a:r>
            <a:r>
              <a:rPr lang="en-US" sz="500" err="1"/>
              <a:t>Eligibility_score</a:t>
            </a:r>
            <a:r>
              <a:rPr lang="en-US" sz="500"/>
              <a:t> &gt;=0.8, notification sent &amp; application accepted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5322B5A-108A-7121-3606-5D6F13958883}"/>
              </a:ext>
            </a:extLst>
          </p:cNvPr>
          <p:cNvCxnSpPr>
            <a:cxnSpLocks/>
            <a:stCxn id="155" idx="3"/>
            <a:endCxn id="15" idx="3"/>
          </p:cNvCxnSpPr>
          <p:nvPr/>
        </p:nvCxnSpPr>
        <p:spPr>
          <a:xfrm flipV="1">
            <a:off x="7998007" y="3080555"/>
            <a:ext cx="31904" cy="911459"/>
          </a:xfrm>
          <a:prstGeom prst="bentConnector3">
            <a:avLst>
              <a:gd name="adj1" fmla="val 49000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165B9A2-F643-44FC-B288-717CBEE8F9E3}"/>
              </a:ext>
            </a:extLst>
          </p:cNvPr>
          <p:cNvSpPr txBox="1"/>
          <p:nvPr/>
        </p:nvSpPr>
        <p:spPr>
          <a:xfrm>
            <a:off x="8148965" y="3471030"/>
            <a:ext cx="6739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3b. Attachments copied to SP *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51F522E-605A-3124-4A19-17ADE9B997F8}"/>
              </a:ext>
            </a:extLst>
          </p:cNvPr>
          <p:cNvCxnSpPr>
            <a:cxnSpLocks/>
            <a:stCxn id="15" idx="2"/>
            <a:endCxn id="155" idx="0"/>
          </p:cNvCxnSpPr>
          <p:nvPr/>
        </p:nvCxnSpPr>
        <p:spPr>
          <a:xfrm>
            <a:off x="7834615" y="3275851"/>
            <a:ext cx="22873" cy="575643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3F9399B-B1A7-9F7B-DE81-E8E180EC7179}"/>
              </a:ext>
            </a:extLst>
          </p:cNvPr>
          <p:cNvSpPr txBox="1"/>
          <p:nvPr/>
        </p:nvSpPr>
        <p:spPr>
          <a:xfrm>
            <a:off x="7417461" y="3468861"/>
            <a:ext cx="40564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Triggers eligibility workflow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796E752E-F0E1-B449-DD33-21235191165C}"/>
              </a:ext>
            </a:extLst>
          </p:cNvPr>
          <p:cNvCxnSpPr>
            <a:cxnSpLocks/>
          </p:cNvCxnSpPr>
          <p:nvPr/>
        </p:nvCxnSpPr>
        <p:spPr>
          <a:xfrm>
            <a:off x="6971310" y="3330789"/>
            <a:ext cx="736077" cy="652528"/>
          </a:xfrm>
          <a:prstGeom prst="bentConnector3">
            <a:avLst>
              <a:gd name="adj1" fmla="val 3794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85590F4-B984-E42B-CD63-170200231B1B}"/>
              </a:ext>
            </a:extLst>
          </p:cNvPr>
          <p:cNvSpPr txBox="1"/>
          <p:nvPr/>
        </p:nvSpPr>
        <p:spPr>
          <a:xfrm>
            <a:off x="6682163" y="3426754"/>
            <a:ext cx="5466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Pulls citizen application record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ABC7C98-1D07-5710-6B9A-9346347DFE9E}"/>
              </a:ext>
            </a:extLst>
          </p:cNvPr>
          <p:cNvCxnSpPr>
            <a:cxnSpLocks/>
            <a:endCxn id="155" idx="2"/>
          </p:cNvCxnSpPr>
          <p:nvPr/>
        </p:nvCxnSpPr>
        <p:spPr>
          <a:xfrm flipV="1">
            <a:off x="6963135" y="4132533"/>
            <a:ext cx="894353" cy="151000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6A1EC84-EDE3-DB24-FED5-C551CFDAD7EA}"/>
              </a:ext>
            </a:extLst>
          </p:cNvPr>
          <p:cNvSpPr txBox="1"/>
          <p:nvPr/>
        </p:nvSpPr>
        <p:spPr>
          <a:xfrm>
            <a:off x="7015746" y="4371125"/>
            <a:ext cx="109177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6a. Parse eligibility  proof</a:t>
            </a:r>
          </a:p>
          <a:p>
            <a:pPr algn="ctr"/>
            <a:r>
              <a:rPr lang="en-US" sz="500"/>
              <a:t>6b. Extracts entities</a:t>
            </a:r>
          </a:p>
          <a:p>
            <a:pPr algn="ctr"/>
            <a:r>
              <a:rPr lang="en-US" sz="500"/>
              <a:t>6c. Determines eligibility score</a:t>
            </a:r>
          </a:p>
          <a:p>
            <a:pPr algn="ctr"/>
            <a:r>
              <a:rPr lang="en-US" sz="500"/>
              <a:t>6d. Generates audit logs of decision</a:t>
            </a:r>
          </a:p>
          <a:p>
            <a:pPr algn="ctr"/>
            <a:r>
              <a:rPr lang="en-US" sz="500"/>
              <a:t>6e. Generates decision letters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4F386328-0B39-5B3E-BFD5-D9411C7FF7F1}"/>
              </a:ext>
            </a:extLst>
          </p:cNvPr>
          <p:cNvCxnSpPr>
            <a:cxnSpLocks/>
            <a:stCxn id="132" idx="3"/>
          </p:cNvCxnSpPr>
          <p:nvPr/>
        </p:nvCxnSpPr>
        <p:spPr>
          <a:xfrm flipV="1">
            <a:off x="8215447" y="3337763"/>
            <a:ext cx="1188717" cy="786877"/>
          </a:xfrm>
          <a:prstGeom prst="bentConnector3">
            <a:avLst>
              <a:gd name="adj1" fmla="val 8862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520C15B-03AA-2A9E-0FA1-BAFD85872BB7}"/>
              </a:ext>
            </a:extLst>
          </p:cNvPr>
          <p:cNvSpPr txBox="1"/>
          <p:nvPr/>
        </p:nvSpPr>
        <p:spPr>
          <a:xfrm>
            <a:off x="8265003" y="3861658"/>
            <a:ext cx="100367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</a:t>
            </a:r>
            <a:r>
              <a:rPr lang="en-US" sz="500" err="1"/>
              <a:t>Eligibility_score</a:t>
            </a:r>
            <a:r>
              <a:rPr lang="en-US" sz="500"/>
              <a:t> &lt;0.8, notifies case worker with detailed analysis and document links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8642CF07-8E2C-5ABC-EEF2-0DB3B5F7B90C}"/>
              </a:ext>
            </a:extLst>
          </p:cNvPr>
          <p:cNvCxnSpPr>
            <a:cxnSpLocks/>
            <a:stCxn id="154" idx="2"/>
            <a:endCxn id="178" idx="2"/>
          </p:cNvCxnSpPr>
          <p:nvPr/>
        </p:nvCxnSpPr>
        <p:spPr>
          <a:xfrm rot="5400000" flipH="1" flipV="1">
            <a:off x="8406680" y="2380742"/>
            <a:ext cx="1091257" cy="5088605"/>
          </a:xfrm>
          <a:prstGeom prst="bentConnector3">
            <a:avLst>
              <a:gd name="adj1" fmla="val -3850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2CAB9E9-359C-6E5E-24A5-7C8E25C04A17}"/>
              </a:ext>
            </a:extLst>
          </p:cNvPr>
          <p:cNvSpPr txBox="1"/>
          <p:nvPr/>
        </p:nvSpPr>
        <p:spPr>
          <a:xfrm>
            <a:off x="8313110" y="5779904"/>
            <a:ext cx="137159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8b. Logs are reviewed by admins and supervisors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7E422C1C-3B20-48CB-7362-3D5096F49D1A}"/>
              </a:ext>
            </a:extLst>
          </p:cNvPr>
          <p:cNvCxnSpPr>
            <a:cxnSpLocks/>
            <a:endCxn id="149" idx="3"/>
          </p:cNvCxnSpPr>
          <p:nvPr/>
        </p:nvCxnSpPr>
        <p:spPr>
          <a:xfrm rot="10800000">
            <a:off x="9199100" y="2086233"/>
            <a:ext cx="1899724" cy="159540"/>
          </a:xfrm>
          <a:prstGeom prst="bentConnector3">
            <a:avLst>
              <a:gd name="adj1" fmla="val 9332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D50BD60-3228-A7E5-6DB3-5EAD8C161D7A}"/>
              </a:ext>
            </a:extLst>
          </p:cNvPr>
          <p:cNvSpPr txBox="1"/>
          <p:nvPr/>
        </p:nvSpPr>
        <p:spPr>
          <a:xfrm>
            <a:off x="9404164" y="2036144"/>
            <a:ext cx="13715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8c. Feedback – updates instructions/ or eligibility documents or/ eligibility threshold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12B0BFC-86DC-9CF8-389C-ABA2CF51AC07}"/>
              </a:ext>
            </a:extLst>
          </p:cNvPr>
          <p:cNvCxnSpPr>
            <a:cxnSpLocks/>
          </p:cNvCxnSpPr>
          <p:nvPr/>
        </p:nvCxnSpPr>
        <p:spPr>
          <a:xfrm>
            <a:off x="6437821" y="2131765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5E0C790-F0CF-52BB-4770-8A283F9FCB0F}"/>
              </a:ext>
            </a:extLst>
          </p:cNvPr>
          <p:cNvSpPr txBox="1"/>
          <p:nvPr/>
        </p:nvSpPr>
        <p:spPr>
          <a:xfrm>
            <a:off x="6701959" y="2035052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Eligibility score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986C8C-C3E4-A622-1E82-F61700571082}"/>
              </a:ext>
            </a:extLst>
          </p:cNvPr>
          <p:cNvSpPr txBox="1"/>
          <p:nvPr/>
        </p:nvSpPr>
        <p:spPr>
          <a:xfrm>
            <a:off x="6287620" y="2174319"/>
            <a:ext cx="4463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Low: 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337C24-D3F3-F52D-4E60-DAFF2F353ACC}"/>
              </a:ext>
            </a:extLst>
          </p:cNvPr>
          <p:cNvSpPr txBox="1"/>
          <p:nvPr/>
        </p:nvSpPr>
        <p:spPr>
          <a:xfrm>
            <a:off x="7172079" y="2169542"/>
            <a:ext cx="4463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High: 1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336919-8333-3247-8413-E7C43FECA556}"/>
              </a:ext>
            </a:extLst>
          </p:cNvPr>
          <p:cNvCxnSpPr>
            <a:cxnSpLocks/>
          </p:cNvCxnSpPr>
          <p:nvPr/>
        </p:nvCxnSpPr>
        <p:spPr>
          <a:xfrm>
            <a:off x="6978372" y="4068987"/>
            <a:ext cx="7146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CCBA9649-017F-EC7D-1542-1E9FB4E428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78111" y="4105667"/>
            <a:ext cx="281039" cy="2810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B22E176-459F-6A61-A7F4-BAD2EF88561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678111" y="3793720"/>
            <a:ext cx="281039" cy="281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17BA4C-E0C1-CBD8-63D8-2BC2D2D4EF32}"/>
              </a:ext>
            </a:extLst>
          </p:cNvPr>
          <p:cNvSpPr txBox="1"/>
          <p:nvPr/>
        </p:nvSpPr>
        <p:spPr>
          <a:xfrm>
            <a:off x="6652196" y="4051741"/>
            <a:ext cx="3328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B7758C-E3BD-81C1-7E39-FE61D6F1B3BE}"/>
              </a:ext>
            </a:extLst>
          </p:cNvPr>
          <p:cNvSpPr txBox="1"/>
          <p:nvPr/>
        </p:nvSpPr>
        <p:spPr>
          <a:xfrm>
            <a:off x="6698099" y="4363689"/>
            <a:ext cx="24106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30784380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Props1.xml><?xml version="1.0" encoding="utf-8"?>
<ds:datastoreItem xmlns:ds="http://schemas.openxmlformats.org/officeDocument/2006/customXml" ds:itemID="{991D7FF4-5F7B-4B2E-93ED-D818E4261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163B3-B42C-4062-9C90-EC5125CE4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43179-0A3F-4995-B537-2FB59493674B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f4aa7a8-f214-4e5b-8210-f35866a47391"/>
    <ds:schemaRef ds:uri="http://purl.org/dc/dcmitype/"/>
    <ds:schemaRef ds:uri="b89df779-34ae-475b-8f68-1e14ad50874e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1293</Words>
  <Application>Microsoft Office PowerPoint</Application>
  <PresentationFormat>Widescreen</PresentationFormat>
  <Paragraphs>157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2025-06-30T08:45:46Z</dcterms:created>
  <dcterms:modified xsi:type="dcterms:W3CDTF">2025-07-20T20:20:45Z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