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8"/>
  </p:notesMasterIdLst>
  <p:sldIdLst>
    <p:sldId id="2147483169" r:id="rId5"/>
    <p:sldId id="2147483170" r:id="rId6"/>
    <p:sldId id="21474833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ADA2BA-6A24-5709-E005-16592BC2247B}" v="2" dt="2025-06-30T22:27:53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ali, Mohamed" userId="S::mohamed.mohamedali@accenture.com::c34bb293-32f5-4b81-974b-dd0646678ac5" providerId="AD" clId="Web-{CDADA2BA-6A24-5709-E005-16592BC2247B}"/>
    <pc:docChg chg="addSld delSld">
      <pc:chgData name="Mohamedali, Mohamed" userId="S::mohamed.mohamedali@accenture.com::c34bb293-32f5-4b81-974b-dd0646678ac5" providerId="AD" clId="Web-{CDADA2BA-6A24-5709-E005-16592BC2247B}" dt="2025-06-30T22:27:53.478" v="1"/>
      <pc:docMkLst>
        <pc:docMk/>
      </pc:docMkLst>
      <pc:sldChg chg="add del">
        <pc:chgData name="Mohamedali, Mohamed" userId="S::mohamed.mohamedali@accenture.com::c34bb293-32f5-4b81-974b-dd0646678ac5" providerId="AD" clId="Web-{CDADA2BA-6A24-5709-E005-16592BC2247B}" dt="2025-06-30T22:27:53.478" v="1"/>
        <pc:sldMkLst>
          <pc:docMk/>
          <pc:sldMk cId="46601787" sldId="2147483379"/>
        </pc:sldMkLst>
      </pc:sldChg>
    </pc:docChg>
  </pc:docChgLst>
  <pc:docChgLst>
    <pc:chgData name="Truong, Linda" userId="ccf1549b-a28c-4fe3-8c7c-7b7ef78110c0" providerId="ADAL" clId="{266A3A86-321A-440D-B852-82D5B035BF30}"/>
    <pc:docChg chg="undo custSel modSld">
      <pc:chgData name="Truong, Linda" userId="ccf1549b-a28c-4fe3-8c7c-7b7ef78110c0" providerId="ADAL" clId="{266A3A86-321A-440D-B852-82D5B035BF30}" dt="2025-06-30T23:17:47.110" v="4" actId="14100"/>
      <pc:docMkLst>
        <pc:docMk/>
      </pc:docMkLst>
      <pc:sldChg chg="modSp mod">
        <pc:chgData name="Truong, Linda" userId="ccf1549b-a28c-4fe3-8c7c-7b7ef78110c0" providerId="ADAL" clId="{266A3A86-321A-440D-B852-82D5B035BF30}" dt="2025-06-30T23:17:47.110" v="4" actId="14100"/>
        <pc:sldMkLst>
          <pc:docMk/>
          <pc:sldMk cId="2017276824" sldId="2147483378"/>
        </pc:sldMkLst>
        <pc:cxnChg chg="mod">
          <ac:chgData name="Truong, Linda" userId="ccf1549b-a28c-4fe3-8c7c-7b7ef78110c0" providerId="ADAL" clId="{266A3A86-321A-440D-B852-82D5B035BF30}" dt="2025-06-30T23:17:28.300" v="2" actId="14100"/>
          <ac:cxnSpMkLst>
            <pc:docMk/>
            <pc:sldMk cId="2017276824" sldId="2147483378"/>
            <ac:cxnSpMk id="91" creationId="{AD5E88D0-D858-35F9-ECEE-8036286CEE2A}"/>
          </ac:cxnSpMkLst>
        </pc:cxnChg>
        <pc:cxnChg chg="mod">
          <ac:chgData name="Truong, Linda" userId="ccf1549b-a28c-4fe3-8c7c-7b7ef78110c0" providerId="ADAL" clId="{266A3A86-321A-440D-B852-82D5B035BF30}" dt="2025-06-30T23:17:47.110" v="4" actId="14100"/>
          <ac:cxnSpMkLst>
            <pc:docMk/>
            <pc:sldMk cId="2017276824" sldId="2147483378"/>
            <ac:cxnSpMk id="92" creationId="{BA072EB1-84DD-BFCF-20F7-AC2CD8A7F83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3F409-E855-42A3-84F0-FBBFBE2C7AA8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CA668-C180-4B3C-9100-75810114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3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91FE9-3C41-C5FA-6711-E908A005F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DF4127-1F60-B202-09F0-857BDA11A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5869D5-8CE0-68D3-5CD4-F2DA41AEE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C0088-B0F1-7BA8-944B-E88B7F900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48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5BD8F-CE2F-48EA-AEBA-C11214319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79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C545B-FF54-D2B6-4AEA-DA20C1D26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C2B3E-E878-DA74-F2DD-E3BDC5172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2224C-10EE-A91C-CC31-599372B3A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52E43-DA7C-29D4-CF3A-1F05F5D4D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63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4437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0378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2321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2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76711-71E6-2464-813B-B977309E3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32">
            <a:extLst>
              <a:ext uri="{FF2B5EF4-FFF2-40B4-BE49-F238E27FC236}">
                <a16:creationId xmlns:a16="http://schemas.microsoft.com/office/drawing/2014/main" id="{5B618218-C835-69EB-8D68-DBB05F1280E7}"/>
              </a:ext>
            </a:extLst>
          </p:cNvPr>
          <p:cNvSpPr/>
          <p:nvPr/>
        </p:nvSpPr>
        <p:spPr>
          <a:xfrm>
            <a:off x="8558348" y="776224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336542-3174-AAAE-466A-DEBD4116F88B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D7D2C0F7-1379-94AF-2882-4F10FBB03B66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/>
                <a:ea typeface="+mn-ea"/>
                <a:cs typeface="Segoe UI" pitchFamily="34" charset="0"/>
              </a:rPr>
              <a:t>Analysts manually gather data across fragmented systems, tools, and communication channels to manually assess disputed charges and respond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/>
              <a:ea typeface="+mn-ea"/>
              <a:cs typeface="Segoe UI" pitchFamily="34" charset="0"/>
              <a:sym typeface="DM Sans Light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93164D55-8F46-2062-9982-167E1F917F7D}"/>
              </a:ext>
            </a:extLst>
          </p:cNvPr>
          <p:cNvSpPr/>
          <p:nvPr/>
        </p:nvSpPr>
        <p:spPr>
          <a:xfrm>
            <a:off x="883241" y="1904766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FB077AB8-4B73-D918-B86C-06E276EE39E5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SemiBold"/>
                <a:cs typeface="Segoe Sans Display" pitchFamily="2" charset="0"/>
                <a:sym typeface="DM Sans Light"/>
              </a:rPr>
              <a:t>Current Workflow Challenges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Data silos limit visibility of the full transaction journey and delays root-cause discovery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Missing dispute deadlines under network or regulatory rules can result in auto-losses, chargebacks, and customer impact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Manual decisions lead to inconsistent customer experiences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High-volume periods delay resolution due to manual processing</a:t>
            </a:r>
            <a:endParaRPr kumimoji="0" lang="en-DE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Inter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D8F08514-D0FC-1904-A38C-41167507A843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AF0509D0-43D8-D125-7246-1E03348B4650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AAFB00-BFA5-DA1E-9DF4-5C586D7EEFC8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483F2A-3004-37B4-6B81-42E3BD953368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BBE6125C-62BE-71FD-F07A-2E82A89C0BFA}"/>
              </a:ext>
            </a:extLst>
          </p:cNvPr>
          <p:cNvSpPr/>
          <p:nvPr/>
        </p:nvSpPr>
        <p:spPr>
          <a:xfrm>
            <a:off x="8558347" y="4761704"/>
            <a:ext cx="3057247" cy="1779238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6" name="Google Shape;516;p32">
            <a:extLst>
              <a:ext uri="{FF2B5EF4-FFF2-40B4-BE49-F238E27FC236}">
                <a16:creationId xmlns:a16="http://schemas.microsoft.com/office/drawing/2014/main" id="{6A4665C8-A20A-C2DA-10A6-D708671FB09E}"/>
              </a:ext>
            </a:extLst>
          </p:cNvPr>
          <p:cNvSpPr/>
          <p:nvPr/>
        </p:nvSpPr>
        <p:spPr>
          <a:xfrm>
            <a:off x="8682389" y="5179144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Customer Support Agent</a:t>
            </a: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655AA245-CC94-744D-5091-3C35A9403E2C}"/>
              </a:ext>
            </a:extLst>
          </p:cNvPr>
          <p:cNvSpPr/>
          <p:nvPr/>
        </p:nvSpPr>
        <p:spPr>
          <a:xfrm>
            <a:off x="8558349" y="1740227"/>
            <a:ext cx="3057246" cy="2938309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17F97A49-7518-AC29-308F-D3FE41799AA4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Subfunction</a:t>
            </a:r>
          </a:p>
        </p:txBody>
      </p:sp>
      <p:sp>
        <p:nvSpPr>
          <p:cNvPr id="44" name="Google Shape;506;p32">
            <a:extLst>
              <a:ext uri="{FF2B5EF4-FFF2-40B4-BE49-F238E27FC236}">
                <a16:creationId xmlns:a16="http://schemas.microsoft.com/office/drawing/2014/main" id="{B11DD470-B82D-A421-DD08-8E6263179DF5}"/>
              </a:ext>
            </a:extLst>
          </p:cNvPr>
          <p:cNvSpPr/>
          <p:nvPr/>
        </p:nvSpPr>
        <p:spPr>
          <a:xfrm>
            <a:off x="8955020" y="1390961"/>
            <a:ext cx="790869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Banking</a:t>
            </a: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AFBDC235-966C-0D8B-39AC-60DA3DA94770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9FB8EB79-0C8C-B704-4238-6CCC34BEA7CF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399220A0-0DDE-BA1E-E0CA-C7D3A3F164D8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B5C1DC30-524E-1430-A866-8F075E9B8D1D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28FF86FD-C23C-F116-F2B8-09BEB11F15F1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57076B40-38F9-1386-112E-250F5B15E1C9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" name="Google Shape;506;p32">
            <a:extLst>
              <a:ext uri="{FF2B5EF4-FFF2-40B4-BE49-F238E27FC236}">
                <a16:creationId xmlns:a16="http://schemas.microsoft.com/office/drawing/2014/main" id="{083B3199-D62D-6319-CABB-52189B076E13}"/>
              </a:ext>
            </a:extLst>
          </p:cNvPr>
          <p:cNvSpPr/>
          <p:nvPr/>
        </p:nvSpPr>
        <p:spPr>
          <a:xfrm>
            <a:off x="10564000" y="836097"/>
            <a:ext cx="574568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Maturity</a:t>
            </a:r>
          </a:p>
        </p:txBody>
      </p: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BFACDC0D-7FEB-3FC5-F445-88CD82FE430E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3906598B-8DD1-1139-DE8B-CC0C75BA50E8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3F78A560-707E-7238-8C48-AB2E9B945E34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5F98D709-5ED0-F6CB-190B-8BBBD94E0452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FE6953BA-B02A-6C7F-6706-C52E77DE592E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48C1ED25-D85D-E158-67C7-84F3B3DAFDBF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FINANCIAL SERVICE INDUSTRY</a:t>
            </a: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438A784E-1249-3738-9C7B-8AABB91AEC73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Transaction Dispute Agent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3FB8BB-C400-A3C7-ACA8-2108BA04C83A}"/>
              </a:ext>
            </a:extLst>
          </p:cNvPr>
          <p:cNvSpPr txBox="1"/>
          <p:nvPr/>
        </p:nvSpPr>
        <p:spPr>
          <a:xfrm>
            <a:off x="695994" y="1098881"/>
            <a:ext cx="77522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Accelerates dispute resolution by automating case intake, log retrieval, and policy checks.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11C4FA5E-E8FA-6F1C-6A3B-9D99A1B51AC1}"/>
              </a:ext>
            </a:extLst>
          </p:cNvPr>
          <p:cNvSpPr/>
          <p:nvPr/>
        </p:nvSpPr>
        <p:spPr>
          <a:xfrm>
            <a:off x="700558" y="3956440"/>
            <a:ext cx="2942106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/>
                <a:ea typeface="+mn-ea"/>
                <a:cs typeface="Segoe UI" pitchFamily="34" charset="0"/>
              </a:rPr>
              <a:t>Automated case intake and ability to autogenerate policy-based resolution recommendations or execute escalations as needed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/>
              <a:ea typeface="+mn-ea"/>
              <a:cs typeface="Segoe UI" pitchFamily="34" charset="0"/>
              <a:sym typeface="DM Sans Light"/>
            </a:endParaRP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3940CA07-C76B-1186-C6F9-23B2ADCB7FFE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0ACEC25-6D0E-5CA3-4137-D4A843F7C3BB}"/>
              </a:ext>
            </a:extLst>
          </p:cNvPr>
          <p:cNvSpPr/>
          <p:nvPr/>
        </p:nvSpPr>
        <p:spPr>
          <a:xfrm>
            <a:off x="8700923" y="2792794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Customer S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atisfaction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 Score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UI Variable Display" pitchFamily="2" charset="0"/>
              </a:rPr>
              <a:t>→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 Quick, transparent outcomes reassure cardholders and boost service ratings</a:t>
            </a:r>
          </a:p>
        </p:txBody>
      </p:sp>
      <p:sp>
        <p:nvSpPr>
          <p:cNvPr id="48" name="Arrow: Up 56">
            <a:extLst>
              <a:ext uri="{FF2B5EF4-FFF2-40B4-BE49-F238E27FC236}">
                <a16:creationId xmlns:a16="http://schemas.microsoft.com/office/drawing/2014/main" id="{E6719999-8FC0-691B-C7DC-681FCE022CCF}"/>
              </a:ext>
            </a:extLst>
          </p:cNvPr>
          <p:cNvSpPr/>
          <p:nvPr/>
        </p:nvSpPr>
        <p:spPr>
          <a:xfrm>
            <a:off x="8794754" y="2928754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214FF996-D919-9BD7-1182-D090AEA7FCCE}"/>
              </a:ext>
            </a:extLst>
          </p:cNvPr>
          <p:cNvSpPr/>
          <p:nvPr/>
        </p:nvSpPr>
        <p:spPr>
          <a:xfrm>
            <a:off x="8682389" y="2165558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Dispute R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esolution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 T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ime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One-click access to logs and policy decisions accelerates every case to closure</a:t>
            </a:r>
          </a:p>
        </p:txBody>
      </p:sp>
      <p:sp>
        <p:nvSpPr>
          <p:cNvPr id="50" name="Arrow: Up 56">
            <a:extLst>
              <a:ext uri="{FF2B5EF4-FFF2-40B4-BE49-F238E27FC236}">
                <a16:creationId xmlns:a16="http://schemas.microsoft.com/office/drawing/2014/main" id="{5D3ADE7C-7743-C9A2-FBAD-3469392FD76E}"/>
              </a:ext>
            </a:extLst>
          </p:cNvPr>
          <p:cNvSpPr/>
          <p:nvPr/>
        </p:nvSpPr>
        <p:spPr>
          <a:xfrm rot="10800000">
            <a:off x="8776220" y="2301518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5101CA5-4863-9D60-C15A-C39FFEAE7298}"/>
              </a:ext>
            </a:extLst>
          </p:cNvPr>
          <p:cNvSpPr/>
          <p:nvPr/>
        </p:nvSpPr>
        <p:spPr>
          <a:xfrm>
            <a:off x="8700923" y="3412035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Manual Investigation Hours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Automated evidence gathering trims deep-dive research to only the edge cases</a:t>
            </a:r>
          </a:p>
        </p:txBody>
      </p:sp>
      <p:sp>
        <p:nvSpPr>
          <p:cNvPr id="52" name="Arrow: Up 56">
            <a:extLst>
              <a:ext uri="{FF2B5EF4-FFF2-40B4-BE49-F238E27FC236}">
                <a16:creationId xmlns:a16="http://schemas.microsoft.com/office/drawing/2014/main" id="{D8B52D6A-F243-A372-116A-0D033884C12D}"/>
              </a:ext>
            </a:extLst>
          </p:cNvPr>
          <p:cNvSpPr/>
          <p:nvPr/>
        </p:nvSpPr>
        <p:spPr>
          <a:xfrm rot="10800000">
            <a:off x="8794754" y="3547995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Google Shape;516;p32">
            <a:extLst>
              <a:ext uri="{FF2B5EF4-FFF2-40B4-BE49-F238E27FC236}">
                <a16:creationId xmlns:a16="http://schemas.microsoft.com/office/drawing/2014/main" id="{42A336CA-721F-DA69-A295-94199EC4C669}"/>
              </a:ext>
            </a:extLst>
          </p:cNvPr>
          <p:cNvSpPr/>
          <p:nvPr/>
        </p:nvSpPr>
        <p:spPr>
          <a:xfrm>
            <a:off x="10209729" y="5177240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Dispute Analysts</a:t>
            </a:r>
          </a:p>
        </p:txBody>
      </p:sp>
      <p:sp>
        <p:nvSpPr>
          <p:cNvPr id="5" name="Google Shape;516;p32">
            <a:extLst>
              <a:ext uri="{FF2B5EF4-FFF2-40B4-BE49-F238E27FC236}">
                <a16:creationId xmlns:a16="http://schemas.microsoft.com/office/drawing/2014/main" id="{D8D9F6A9-913F-89ED-C845-1A6B94886F42}"/>
              </a:ext>
            </a:extLst>
          </p:cNvPr>
          <p:cNvSpPr/>
          <p:nvPr/>
        </p:nvSpPr>
        <p:spPr>
          <a:xfrm>
            <a:off x="9454627" y="5865263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Customers</a:t>
            </a:r>
          </a:p>
        </p:txBody>
      </p:sp>
      <p:sp>
        <p:nvSpPr>
          <p:cNvPr id="29" name="Google Shape;523;p32">
            <a:extLst>
              <a:ext uri="{FF2B5EF4-FFF2-40B4-BE49-F238E27FC236}">
                <a16:creationId xmlns:a16="http://schemas.microsoft.com/office/drawing/2014/main" id="{A27BCCF0-28B2-01BB-207F-3EE602C2E88F}"/>
              </a:ext>
            </a:extLst>
          </p:cNvPr>
          <p:cNvSpPr/>
          <p:nvPr/>
        </p:nvSpPr>
        <p:spPr>
          <a:xfrm>
            <a:off x="6238038" y="2229263"/>
            <a:ext cx="2066440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Auto-ingest dispute ticket from internal dispute-management system database or contact-center queue</a:t>
            </a: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"/>
              <a:cs typeface="Segoe Sans Display" pitchFamily="2" charset="0"/>
              <a:sym typeface="DM Sans"/>
            </a:endParaRPr>
          </a:p>
        </p:txBody>
      </p:sp>
      <p:sp>
        <p:nvSpPr>
          <p:cNvPr id="32" name="Google Shape;523;p32">
            <a:extLst>
              <a:ext uri="{FF2B5EF4-FFF2-40B4-BE49-F238E27FC236}">
                <a16:creationId xmlns:a16="http://schemas.microsoft.com/office/drawing/2014/main" id="{36AD2C3F-59BA-054B-A6E2-4058D79E35BA}"/>
              </a:ext>
            </a:extLst>
          </p:cNvPr>
          <p:cNvSpPr/>
          <p:nvPr/>
        </p:nvSpPr>
        <p:spPr>
          <a:xfrm>
            <a:off x="6242445" y="4897826"/>
            <a:ext cx="2099734" cy="741016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Creates structured reports with findings and recommended actions to support audit and compliance</a:t>
            </a:r>
          </a:p>
        </p:txBody>
      </p:sp>
      <p:sp>
        <p:nvSpPr>
          <p:cNvPr id="35" name="Google Shape;523;p32">
            <a:extLst>
              <a:ext uri="{FF2B5EF4-FFF2-40B4-BE49-F238E27FC236}">
                <a16:creationId xmlns:a16="http://schemas.microsoft.com/office/drawing/2014/main" id="{9015F3C0-6845-6262-C363-470E96EDA9C0}"/>
              </a:ext>
            </a:extLst>
          </p:cNvPr>
          <p:cNvSpPr/>
          <p:nvPr/>
        </p:nvSpPr>
        <p:spPr>
          <a:xfrm>
            <a:off x="6218496" y="3546448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Apply policy rules to d</a:t>
            </a:r>
            <a:r>
              <a:rPr kumimoji="0" lang="en-US" sz="9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iagnose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 root cause and eligibility</a:t>
            </a:r>
          </a:p>
        </p:txBody>
      </p:sp>
      <p:sp>
        <p:nvSpPr>
          <p:cNvPr id="38" name="Google Shape;523;p32">
            <a:extLst>
              <a:ext uri="{FF2B5EF4-FFF2-40B4-BE49-F238E27FC236}">
                <a16:creationId xmlns:a16="http://schemas.microsoft.com/office/drawing/2014/main" id="{753E3065-C96D-4A9E-7390-B0A1D4D85DA6}"/>
              </a:ext>
            </a:extLst>
          </p:cNvPr>
          <p:cNvSpPr/>
          <p:nvPr/>
        </p:nvSpPr>
        <p:spPr>
          <a:xfrm>
            <a:off x="6229621" y="2890465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Pull transaction logs and fraud logs</a:t>
            </a: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"/>
              <a:cs typeface="Segoe Sans Display" pitchFamily="2" charset="0"/>
              <a:sym typeface="DM Sans"/>
            </a:endParaRPr>
          </a:p>
        </p:txBody>
      </p:sp>
      <p:sp>
        <p:nvSpPr>
          <p:cNvPr id="39" name="Google Shape;523;p32">
            <a:extLst>
              <a:ext uri="{FF2B5EF4-FFF2-40B4-BE49-F238E27FC236}">
                <a16:creationId xmlns:a16="http://schemas.microsoft.com/office/drawing/2014/main" id="{5C896016-5595-7B91-A68D-AFBAFA239DAE}"/>
              </a:ext>
            </a:extLst>
          </p:cNvPr>
          <p:cNvSpPr/>
          <p:nvPr/>
        </p:nvSpPr>
        <p:spPr>
          <a:xfrm>
            <a:off x="6242445" y="4197045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Flag disputes that don't meet resolution criteria or show signs of abuse or fraud</a:t>
            </a:r>
          </a:p>
        </p:txBody>
      </p:sp>
      <p:sp>
        <p:nvSpPr>
          <p:cNvPr id="40" name="Google Shape;523;p32">
            <a:extLst>
              <a:ext uri="{FF2B5EF4-FFF2-40B4-BE49-F238E27FC236}">
                <a16:creationId xmlns:a16="http://schemas.microsoft.com/office/drawing/2014/main" id="{E10769B7-C3ED-770B-874D-E06AD621A33B}"/>
              </a:ext>
            </a:extLst>
          </p:cNvPr>
          <p:cNvSpPr/>
          <p:nvPr/>
        </p:nvSpPr>
        <p:spPr>
          <a:xfrm>
            <a:off x="6242445" y="5718576"/>
            <a:ext cx="2099734" cy="741016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Auto-credit or escalate for manual approval via email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"/>
            </a:endParaRPr>
          </a:p>
        </p:txBody>
      </p:sp>
      <p:sp>
        <p:nvSpPr>
          <p:cNvPr id="19" name="Google Shape;506;p32">
            <a:extLst>
              <a:ext uri="{FF2B5EF4-FFF2-40B4-BE49-F238E27FC236}">
                <a16:creationId xmlns:a16="http://schemas.microsoft.com/office/drawing/2014/main" id="{B3A00B8F-9ED6-7A9F-ED99-B3D3A20AEB18}"/>
              </a:ext>
            </a:extLst>
          </p:cNvPr>
          <p:cNvSpPr/>
          <p:nvPr/>
        </p:nvSpPr>
        <p:spPr>
          <a:xfrm>
            <a:off x="10397434" y="1389358"/>
            <a:ext cx="895361" cy="15243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Homerun</a:t>
            </a:r>
          </a:p>
        </p:txBody>
      </p:sp>
      <p:sp>
        <p:nvSpPr>
          <p:cNvPr id="9" name="Rounded Rectangle 50">
            <a:extLst>
              <a:ext uri="{FF2B5EF4-FFF2-40B4-BE49-F238E27FC236}">
                <a16:creationId xmlns:a16="http://schemas.microsoft.com/office/drawing/2014/main" id="{72BAC3F6-A968-1F5C-2D56-7873BDB3C21C}"/>
              </a:ext>
            </a:extLst>
          </p:cNvPr>
          <p:cNvSpPr/>
          <p:nvPr/>
        </p:nvSpPr>
        <p:spPr>
          <a:xfrm>
            <a:off x="8700923" y="4018923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Regulatory Exposure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P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olicy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-based eligibility logic across disputes, flagging abusive patterns for risk team review reduces regulatory exposure</a:t>
            </a:r>
          </a:p>
        </p:txBody>
      </p:sp>
      <p:sp>
        <p:nvSpPr>
          <p:cNvPr id="13" name="Arrow: Up 56">
            <a:extLst>
              <a:ext uri="{FF2B5EF4-FFF2-40B4-BE49-F238E27FC236}">
                <a16:creationId xmlns:a16="http://schemas.microsoft.com/office/drawing/2014/main" id="{4A826BF7-B591-326B-B0C2-3BA907F0C23A}"/>
              </a:ext>
            </a:extLst>
          </p:cNvPr>
          <p:cNvSpPr/>
          <p:nvPr/>
        </p:nvSpPr>
        <p:spPr>
          <a:xfrm rot="10800000">
            <a:off x="8794754" y="4154883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9151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36E7E-CA5A-F0AB-5D0E-ABED7295F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5958E553-84A9-6156-1E75-AFBA615DBEAD}"/>
              </a:ext>
            </a:extLst>
          </p:cNvPr>
          <p:cNvSpPr>
            <a:spLocks/>
          </p:cNvSpPr>
          <p:nvPr/>
        </p:nvSpPr>
        <p:spPr bwMode="auto">
          <a:xfrm>
            <a:off x="2341944" y="920888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DE03D7C-47E0-1F36-57EF-B9B142460418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638BA450-98AB-269E-EDAB-25ABA64748B6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8C137F-2A18-F44E-D409-C131331BFF7D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3720605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Transaction dispute agent</a:t>
            </a: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E2378723-383A-5EB3-F1B1-D3BF83617AB9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FC192FC0-4E4D-508D-D643-2B3035D4FCD7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654763-2324-8838-84D7-52CF009A83F7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73">
            <a:extLst>
              <a:ext uri="{FF2B5EF4-FFF2-40B4-BE49-F238E27FC236}">
                <a16:creationId xmlns:a16="http://schemas.microsoft.com/office/drawing/2014/main" id="{E903A97E-D462-FEE3-CADA-FBC4A6024FD1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BCF644-4516-EB1B-299D-AAEB8CC1D86C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3746932-FCB0-6D8E-C941-6C98CB59B951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C3A3D410-B5F5-A8A9-7D4E-8BEA819A388C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2C8156-30D0-3656-1CAC-89CE43164DBF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BB640E-03BB-D733-5BA5-43FED65E4C97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8DA9FD45-6632-3C91-52DC-5B151A561E50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18AC5E2-E2FA-7421-AC15-85FF56C6B03E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6299261-1B1B-9979-172C-6044B2903136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D6728DE5-9927-22E5-B9C1-16C56259034D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88FB7DDA-23A4-EC93-6B63-BC9D1FB269BA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37F230-AF0B-3906-90F3-E71B45B9A210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Financial Service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CBEA9456-BFA1-445F-905C-59A70F5E8846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5635A5-B7DE-A95C-01CB-E517D0BA4BD4}"/>
              </a:ext>
            </a:extLst>
          </p:cNvPr>
          <p:cNvGraphicFramePr>
            <a:graphicFrameLocks noGrp="1"/>
          </p:cNvGraphicFramePr>
          <p:nvPr/>
        </p:nvGraphicFramePr>
        <p:xfrm>
          <a:off x="316788" y="1608472"/>
          <a:ext cx="1907446" cy="3855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815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Accelerates investigation and resolution of disputed transactions, helping ensure quicker outcomes and improved customer satisfaction while minimizing operational delays and inefficiencies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18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KPIs impacted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68DE32BC-65D7-14E1-6BD2-A2B2C60C67CB}"/>
              </a:ext>
            </a:extLst>
          </p:cNvPr>
          <p:cNvSpPr txBox="1">
            <a:spLocks/>
          </p:cNvSpPr>
          <p:nvPr/>
        </p:nvSpPr>
        <p:spPr>
          <a:xfrm>
            <a:off x="5920589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Pull transaction &amp; fraud logs</a:t>
            </a: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6B9CD861-30CA-7A68-2BC4-19733CC21BA2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Retrieves detailed transaction records and associated fraud detection logs for analysis.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AC6504E-5942-CD92-3D32-EA3F506691A2}"/>
              </a:ext>
            </a:extLst>
          </p:cNvPr>
          <p:cNvSpPr/>
          <p:nvPr/>
        </p:nvSpPr>
        <p:spPr bwMode="auto">
          <a:xfrm>
            <a:off x="372952" y="3662494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Dispute Resolution Time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A0AF66-BF57-8DD7-4DD8-DE0B1DC1344D}"/>
              </a:ext>
            </a:extLst>
          </p:cNvPr>
          <p:cNvSpPr/>
          <p:nvPr/>
        </p:nvSpPr>
        <p:spPr bwMode="auto">
          <a:xfrm>
            <a:off x="372952" y="3949265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Increases Customer Satisfaction Score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E7EBD7-1257-CE6B-CB74-F32D3DAC2BA8}"/>
              </a:ext>
            </a:extLst>
          </p:cNvPr>
          <p:cNvSpPr/>
          <p:nvPr/>
        </p:nvSpPr>
        <p:spPr bwMode="auto">
          <a:xfrm>
            <a:off x="368101" y="5125021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Cost Saving</a:t>
            </a: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8E027A15-F934-FA07-955E-79B8D88D2505}"/>
              </a:ext>
            </a:extLst>
          </p:cNvPr>
          <p:cNvSpPr txBox="1">
            <a:spLocks/>
          </p:cNvSpPr>
          <p:nvPr/>
        </p:nvSpPr>
        <p:spPr>
          <a:xfrm>
            <a:off x="3036797" y="1135201"/>
            <a:ext cx="2572262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Receive dispute ticket</a:t>
            </a: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2B52614A-FC0F-5063-43F7-CFB20BB7BB12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Collects dispute cases from internal dispute-management systems or contact center queues for processing.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FB994C-8915-6BEF-DC2B-7E4DB73734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137836" y="2010984"/>
            <a:ext cx="2385890" cy="103105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Communication Tools (Outlook, 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Teams) for capturing dispute requests from customers via email / chat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dispute-management system/contact center cast data (Dynamics 365)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Workflow Automation (Power Automate) for triggering workflows from Forms or shared inboxes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5946DC5-63A4-5FBE-2D29-77639D4B6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66845CB4-3068-CF22-BF9C-0F93F5045F98}"/>
              </a:ext>
            </a:extLst>
          </p:cNvPr>
          <p:cNvSpPr txBox="1">
            <a:spLocks/>
          </p:cNvSpPr>
          <p:nvPr/>
        </p:nvSpPr>
        <p:spPr>
          <a:xfrm>
            <a:off x="8804382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Diagnose root cause &amp; eligibility</a:t>
            </a: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1A09B54F-B3B7-36C8-8D8A-0C2935F6E65B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Uses internal banking policies and rule sets to identify the cause and assess dispute eligibility.</a:t>
            </a:r>
          </a:p>
        </p:txBody>
      </p:sp>
      <p:sp>
        <p:nvSpPr>
          <p:cNvPr id="37" name="Step 1 Title">
            <a:extLst>
              <a:ext uri="{FF2B5EF4-FFF2-40B4-BE49-F238E27FC236}">
                <a16:creationId xmlns:a16="http://schemas.microsoft.com/office/drawing/2014/main" id="{7B0FD78B-C1E7-278D-8BD1-06FBE8EF6E60}"/>
              </a:ext>
            </a:extLst>
          </p:cNvPr>
          <p:cNvSpPr txBox="1">
            <a:spLocks/>
          </p:cNvSpPr>
          <p:nvPr/>
        </p:nvSpPr>
        <p:spPr>
          <a:xfrm>
            <a:off x="8804381" y="3958339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Flag non-eligible or risky disputes</a:t>
            </a: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F9BAC3AB-8245-39AD-5B0E-5CC5FD62993A}"/>
              </a:ext>
            </a:extLst>
          </p:cNvPr>
          <p:cNvSpPr txBox="1">
            <a:spLocks/>
          </p:cNvSpPr>
          <p:nvPr/>
        </p:nvSpPr>
        <p:spPr>
          <a:xfrm>
            <a:off x="8804382" y="4275090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Highlights disputes that do not meet resolution criteria or exhibit signs of abuse or fraud.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6B4C71-3849-C9C8-7E76-EFF2149D0B30}"/>
              </a:ext>
            </a:extLst>
          </p:cNvPr>
          <p:cNvSpPr/>
          <p:nvPr/>
        </p:nvSpPr>
        <p:spPr bwMode="auto">
          <a:xfrm>
            <a:off x="364133" y="5399222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Customer Experience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A4E3C4-C352-A8BF-16EA-74E33D8E7162}"/>
              </a:ext>
            </a:extLst>
          </p:cNvPr>
          <p:cNvSpPr/>
          <p:nvPr/>
        </p:nvSpPr>
        <p:spPr bwMode="auto">
          <a:xfrm>
            <a:off x="369466" y="4230669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Manual Reviewing Hours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42011087-6B29-7CA0-C761-6DC6B8FED843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39C5A98-76D9-EFCF-ACE7-BEA0AE91B7CD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8A18F4-E399-7815-2712-3F3A25E420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101735" y="2144353"/>
            <a:ext cx="2199820" cy="7643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CRM (SharePoint), core bank systems  for accessing stored transaction, fraud documents, and logs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CRM (Dynamics 365) for retrieving financial system data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2FDD7E-DE8D-5F28-4860-359C60B5C0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43A674AE-9B45-28A1-042E-871309AAC907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38CC89C8-6CE1-E20E-511E-85CA7C25F172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D954BE-84F0-CA83-471D-3757F7977E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2198214"/>
            <a:ext cx="2199820" cy="6565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Knowledge B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ase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 (SharePoint) for internal policies, to decision logic for applying rules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Knowledge Base (SharePoint) for indexing and retrieving relevant enterprise content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D64FB1C9-C484-8FBE-FF2C-3D5C0423D8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A98A33D-C0C7-A96C-7746-BC63ECC66623}"/>
              </a:ext>
            </a:extLst>
          </p:cNvPr>
          <p:cNvSpPr txBox="1"/>
          <p:nvPr/>
        </p:nvSpPr>
        <p:spPr>
          <a:xfrm>
            <a:off x="3223018" y="3192285"/>
            <a:ext cx="219982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Automatically pulls and centralizes dispute cases from internal systems to reduce resolution delays and minimize backlog.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CE85F5-CDDB-8245-644B-59DBE269B980}"/>
              </a:ext>
            </a:extLst>
          </p:cNvPr>
          <p:cNvSpPr txBox="1"/>
          <p:nvPr/>
        </p:nvSpPr>
        <p:spPr>
          <a:xfrm>
            <a:off x="6128274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Pulls transaction &amp; fraud log to enable rapid access to critical data to support dispute assessment.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D2585FA-50D6-AA95-DD58-82B0D5991523}"/>
              </a:ext>
            </a:extLst>
          </p:cNvPr>
          <p:cNvSpPr txBox="1"/>
          <p:nvPr/>
        </p:nvSpPr>
        <p:spPr>
          <a:xfrm>
            <a:off x="8990602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Diagnose root cause to reduce errors in dispute handling and determine eligibility.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5079591-68FB-FA80-13B8-E9D0EFA1EDE0}"/>
              </a:ext>
            </a:extLst>
          </p:cNvPr>
          <p:cNvGrpSpPr/>
          <p:nvPr/>
        </p:nvGrpSpPr>
        <p:grpSpPr>
          <a:xfrm>
            <a:off x="8804381" y="4827756"/>
            <a:ext cx="2572262" cy="1652997"/>
            <a:chOff x="8804381" y="4827756"/>
            <a:chExt cx="2572262" cy="1652997"/>
          </a:xfrm>
        </p:grpSpPr>
        <p:sp>
          <p:nvSpPr>
            <p:cNvPr id="70" name="Text Placeholder 11">
              <a:extLst>
                <a:ext uri="{FF2B5EF4-FFF2-40B4-BE49-F238E27FC236}">
                  <a16:creationId xmlns:a16="http://schemas.microsoft.com/office/drawing/2014/main" id="{80BD8BC3-8674-3686-25F2-6D4760D34597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71" name="Text Placeholder 11">
              <a:extLst>
                <a:ext uri="{FF2B5EF4-FFF2-40B4-BE49-F238E27FC236}">
                  <a16:creationId xmlns:a16="http://schemas.microsoft.com/office/drawing/2014/main" id="{1A0DCB87-354D-AB70-4ACD-E76C0E5ADDF0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BBEB040-5CA1-02D9-1A60-0D293896E7A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4955039"/>
              <a:ext cx="2199820" cy="76431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Logging Tool (Power Apps) for routing and logging flagged cases into review workflows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Analytical Models for applying logic to detect high-risk patterns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0656A759-177E-7669-D952-EC43FE6B3FD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E19255F-C6C9-80FA-1F53-8CE88F0FDF50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Flags risky dispute to help mitigate financial risk and fraud exposure through proactive detection.</a:t>
              </a:r>
            </a:p>
          </p:txBody>
        </p:sp>
      </p:grpSp>
      <p:sp>
        <p:nvSpPr>
          <p:cNvPr id="80" name="Step 1 Title">
            <a:extLst>
              <a:ext uri="{FF2B5EF4-FFF2-40B4-BE49-F238E27FC236}">
                <a16:creationId xmlns:a16="http://schemas.microsoft.com/office/drawing/2014/main" id="{142C0A3A-439D-6190-7108-9BF4F6C62D9E}"/>
              </a:ext>
            </a:extLst>
          </p:cNvPr>
          <p:cNvSpPr txBox="1">
            <a:spLocks/>
          </p:cNvSpPr>
          <p:nvPr/>
        </p:nvSpPr>
        <p:spPr>
          <a:xfrm>
            <a:off x="3035003" y="3857331"/>
            <a:ext cx="2572262" cy="307777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6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6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Provide resolution options or request supervisor approval</a:t>
            </a:r>
          </a:p>
        </p:txBody>
      </p:sp>
      <p:sp>
        <p:nvSpPr>
          <p:cNvPr id="81" name="Step 1 Top">
            <a:extLst>
              <a:ext uri="{FF2B5EF4-FFF2-40B4-BE49-F238E27FC236}">
                <a16:creationId xmlns:a16="http://schemas.microsoft.com/office/drawing/2014/main" id="{56012E5C-AFDE-9263-191F-F3064D9AC1E4}"/>
              </a:ext>
            </a:extLst>
          </p:cNvPr>
          <p:cNvSpPr txBox="1">
            <a:spLocks/>
          </p:cNvSpPr>
          <p:nvPr/>
        </p:nvSpPr>
        <p:spPr>
          <a:xfrm>
            <a:off x="3035003" y="4283982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Presents eligible resolution options to the customer or routes refund approval requests to the designated supervisor for further action.</a:t>
            </a:r>
          </a:p>
        </p:txBody>
      </p:sp>
      <p:sp>
        <p:nvSpPr>
          <p:cNvPr id="82" name="Step 1 Title">
            <a:extLst>
              <a:ext uri="{FF2B5EF4-FFF2-40B4-BE49-F238E27FC236}">
                <a16:creationId xmlns:a16="http://schemas.microsoft.com/office/drawing/2014/main" id="{335A08C8-54F9-803E-45CA-02FE5ADAB305}"/>
              </a:ext>
            </a:extLst>
          </p:cNvPr>
          <p:cNvSpPr txBox="1">
            <a:spLocks/>
          </p:cNvSpPr>
          <p:nvPr/>
        </p:nvSpPr>
        <p:spPr>
          <a:xfrm>
            <a:off x="5918795" y="395812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Generate dispute resolution reports</a:t>
            </a:r>
          </a:p>
        </p:txBody>
      </p:sp>
      <p:sp>
        <p:nvSpPr>
          <p:cNvPr id="83" name="Step 1 Top">
            <a:extLst>
              <a:ext uri="{FF2B5EF4-FFF2-40B4-BE49-F238E27FC236}">
                <a16:creationId xmlns:a16="http://schemas.microsoft.com/office/drawing/2014/main" id="{17448639-A891-D4AA-4469-5275DE9389C5}"/>
              </a:ext>
            </a:extLst>
          </p:cNvPr>
          <p:cNvSpPr txBox="1">
            <a:spLocks/>
          </p:cNvSpPr>
          <p:nvPr/>
        </p:nvSpPr>
        <p:spPr>
          <a:xfrm>
            <a:off x="5918795" y="4283982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Compiles findings into structured reports with recommended next steps, aiding audit and compliance.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DBE9CA5-FA68-B9DE-B8AF-B7CA72FCFBC9}"/>
              </a:ext>
            </a:extLst>
          </p:cNvPr>
          <p:cNvGrpSpPr/>
          <p:nvPr/>
        </p:nvGrpSpPr>
        <p:grpSpPr>
          <a:xfrm>
            <a:off x="8532533" y="4098083"/>
            <a:ext cx="210652" cy="210652"/>
            <a:chOff x="8558978" y="4098083"/>
            <a:chExt cx="210652" cy="21065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21A5DA8-3615-BE0A-6C38-FA0FBEDD96CF}"/>
                </a:ext>
              </a:extLst>
            </p:cNvPr>
            <p:cNvSpPr/>
            <p:nvPr/>
          </p:nvSpPr>
          <p:spPr bwMode="auto">
            <a:xfrm rot="10800000">
              <a:off x="8558978" y="409808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37DBA6C8-54DB-A274-582F-E10ABA982BFF}"/>
                </a:ext>
              </a:extLst>
            </p:cNvPr>
            <p:cNvSpPr/>
            <p:nvPr/>
          </p:nvSpPr>
          <p:spPr bwMode="auto">
            <a:xfrm rot="13500000">
              <a:off x="8638937" y="4167165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F8426B2-DFE0-2533-BD1F-0CFBD7C07E3E}"/>
              </a:ext>
            </a:extLst>
          </p:cNvPr>
          <p:cNvGrpSpPr/>
          <p:nvPr/>
        </p:nvGrpSpPr>
        <p:grpSpPr>
          <a:xfrm>
            <a:off x="5648740" y="4099406"/>
            <a:ext cx="210652" cy="210652"/>
            <a:chOff x="5683729" y="4099406"/>
            <a:chExt cx="210652" cy="21065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5A2EF2A-62E5-0440-F424-A9464AB2CAD5}"/>
                </a:ext>
              </a:extLst>
            </p:cNvPr>
            <p:cNvSpPr/>
            <p:nvPr/>
          </p:nvSpPr>
          <p:spPr bwMode="auto">
            <a:xfrm rot="10800000">
              <a:off x="5683729" y="4099406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7" name="Rectangle 89">
              <a:extLst>
                <a:ext uri="{FF2B5EF4-FFF2-40B4-BE49-F238E27FC236}">
                  <a16:creationId xmlns:a16="http://schemas.microsoft.com/office/drawing/2014/main" id="{7E99E2C8-0C1E-7319-5C56-E87C54FA29A6}"/>
                </a:ext>
              </a:extLst>
            </p:cNvPr>
            <p:cNvSpPr/>
            <p:nvPr/>
          </p:nvSpPr>
          <p:spPr bwMode="auto">
            <a:xfrm rot="13500000">
              <a:off x="5763688" y="4168488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01C1FCF-5C43-CA22-B7B3-6F62502E240A}"/>
              </a:ext>
            </a:extLst>
          </p:cNvPr>
          <p:cNvGrpSpPr/>
          <p:nvPr/>
        </p:nvGrpSpPr>
        <p:grpSpPr>
          <a:xfrm>
            <a:off x="5915514" y="4827756"/>
            <a:ext cx="2572262" cy="1652997"/>
            <a:chOff x="8804381" y="4827756"/>
            <a:chExt cx="2572262" cy="1652997"/>
          </a:xfrm>
        </p:grpSpPr>
        <p:sp>
          <p:nvSpPr>
            <p:cNvPr id="95" name="Text Placeholder 11">
              <a:extLst>
                <a:ext uri="{FF2B5EF4-FFF2-40B4-BE49-F238E27FC236}">
                  <a16:creationId xmlns:a16="http://schemas.microsoft.com/office/drawing/2014/main" id="{A8DA0867-2CDE-C930-ACEC-281759E8443D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96" name="Text Placeholder 11">
              <a:extLst>
                <a:ext uri="{FF2B5EF4-FFF2-40B4-BE49-F238E27FC236}">
                  <a16:creationId xmlns:a16="http://schemas.microsoft.com/office/drawing/2014/main" id="{FF5853CC-B32B-1723-D8DE-BEB7D362605B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09E3FA9-3E18-44DD-8949-B285726B47A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4955039"/>
              <a:ext cx="2199820" cy="76431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Document Generation Tool (Word) for generating structured case summaries and templates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File storage (SharePoint) for storing and managing case documentation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187BFF3E-9335-941C-C084-9EE4629DE06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15977F6-230A-8063-99A5-5999BED333A6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Automatically creates a report with all recommendations for review.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91B960C-D0AD-85A0-4F5D-99062291675E}"/>
              </a:ext>
            </a:extLst>
          </p:cNvPr>
          <p:cNvGrpSpPr/>
          <p:nvPr/>
        </p:nvGrpSpPr>
        <p:grpSpPr>
          <a:xfrm>
            <a:off x="3036797" y="4821671"/>
            <a:ext cx="2572262" cy="1659082"/>
            <a:chOff x="8804381" y="4821671"/>
            <a:chExt cx="2572262" cy="1659082"/>
          </a:xfrm>
        </p:grpSpPr>
        <p:sp>
          <p:nvSpPr>
            <p:cNvPr id="101" name="Text Placeholder 11">
              <a:extLst>
                <a:ext uri="{FF2B5EF4-FFF2-40B4-BE49-F238E27FC236}">
                  <a16:creationId xmlns:a16="http://schemas.microsoft.com/office/drawing/2014/main" id="{50C92D31-7EAD-4991-53E6-316624C56654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102" name="Text Placeholder 11">
              <a:extLst>
                <a:ext uri="{FF2B5EF4-FFF2-40B4-BE49-F238E27FC236}">
                  <a16:creationId xmlns:a16="http://schemas.microsoft.com/office/drawing/2014/main" id="{68B58F47-BC57-F570-F997-646816B56248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881553D-E0B9-D3E9-CEFA-6A189E94D7E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4821671"/>
              <a:ext cx="2199820" cy="103105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Tools (Outlook / Teams) for notifying stakeholders and sharing updates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Workflow Automation (Power Apps) for routing refund approvals to supervisors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CRM (Dynamics 365) for updating outcomes in customer records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249F2233-66F4-1187-BB94-0CC5F24423A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7AED5B7-1158-CACD-2FC4-377F4E67C895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Manages end-to-end claim resolution by presenting valid actions for quick turnaround while flagging exceptions for review.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8FBDD3-CD60-5EC0-437D-F10CBFBAB8B3}"/>
              </a:ext>
            </a:extLst>
          </p:cNvPr>
          <p:cNvSpPr/>
          <p:nvPr/>
        </p:nvSpPr>
        <p:spPr bwMode="auto">
          <a:xfrm>
            <a:off x="368101" y="5667282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Service Excellence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BF7F52-42BF-F434-03BC-58E68F993BF6}"/>
              </a:ext>
            </a:extLst>
          </p:cNvPr>
          <p:cNvSpPr/>
          <p:nvPr/>
        </p:nvSpPr>
        <p:spPr bwMode="auto">
          <a:xfrm>
            <a:off x="364133" y="4520948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Regulatory Exposure</a:t>
            </a:r>
          </a:p>
        </p:txBody>
      </p:sp>
    </p:spTree>
    <p:extLst>
      <p:ext uri="{BB962C8B-B14F-4D97-AF65-F5344CB8AC3E}">
        <p14:creationId xmlns:p14="http://schemas.microsoft.com/office/powerpoint/2010/main" val="25850766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603BA-681B-96EF-13B7-3F0711A95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2E7B8BEA-F0F1-A5CE-601B-D325B9D58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59E8F17A-9B3B-C373-51ED-6D581BBC3D1B}"/>
              </a:ext>
            </a:extLst>
          </p:cNvPr>
          <p:cNvSpPr/>
          <p:nvPr/>
        </p:nvSpPr>
        <p:spPr>
          <a:xfrm>
            <a:off x="722287" y="4756108"/>
            <a:ext cx="3705033" cy="648580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8699C587-293E-C971-6005-A1DA69902D1A}"/>
              </a:ext>
            </a:extLst>
          </p:cNvPr>
          <p:cNvSpPr/>
          <p:nvPr/>
        </p:nvSpPr>
        <p:spPr>
          <a:xfrm>
            <a:off x="727884" y="1446694"/>
            <a:ext cx="3693840" cy="3254494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Considerations to Address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Use  Communication Tools (Outlook) and CRM (Dynamics 365) to capture dispute tickets, case history and customer history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Connect Core Banking and fraud system to pull transaction details and fraud indicators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Link Content Management System (SharePoint) in PDF, DOC format to Check dispute policies and past resolutions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Use AI builder analytical Models to Apply fraud checks, risk scores, and eligibility rules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Route based on SLA and dispute type using Power Automate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PII includes customer name, card/account number, transaction details, and email/chat transcripts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3A802A-5288-F669-F676-6A66AD6ECE4B}"/>
              </a:ext>
            </a:extLst>
          </p:cNvPr>
          <p:cNvSpPr txBox="1"/>
          <p:nvPr/>
        </p:nvSpPr>
        <p:spPr>
          <a:xfrm>
            <a:off x="755649" y="4876365"/>
            <a:ext cx="12877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Agent-to-Agent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Workflow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0A228-6C7D-8474-1F90-B849561B9725}"/>
              </a:ext>
            </a:extLst>
          </p:cNvPr>
          <p:cNvSpPr txBox="1"/>
          <p:nvPr/>
        </p:nvSpPr>
        <p:spPr>
          <a:xfrm>
            <a:off x="2118978" y="4824706"/>
            <a:ext cx="2298101" cy="50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Customer Inquiry Agent</a:t>
            </a:r>
          </a:p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Claim Settlement Agent</a:t>
            </a:r>
          </a:p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Internal Policy Q&amp;A Agent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375802C1-3F6C-BCF4-475E-0C92A680EDC6}"/>
              </a:ext>
            </a:extLst>
          </p:cNvPr>
          <p:cNvSpPr/>
          <p:nvPr/>
        </p:nvSpPr>
        <p:spPr>
          <a:xfrm>
            <a:off x="722287" y="5447024"/>
            <a:ext cx="3705033" cy="1245969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will be hosted on Teams channel with Microsoft authentication for support agent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will be hosted on Public website for customers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; authentication should align with portal identity providers; no auth is needed for public-facing documents or websites.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 Customer Support  Agents  will be M365 license to access the agent, but customers won’t 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Core Banking System would expose APIs or have connectors to  fetch customer profiles or incidents and transaction details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‘Customer Inquiry Agent’ and ‘Claim Settlement Agent’ and ‘Policy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Agent’ should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 be ready and discoverable to be associated with this agent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8BAECB32-6B0F-6DB8-3F46-CF6C4D011CFA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FINANCIAL SERVICE INDUSTRY</a:t>
            </a:r>
          </a:p>
        </p:txBody>
      </p:sp>
      <p:sp>
        <p:nvSpPr>
          <p:cNvPr id="6" name="Google Shape;163;p22">
            <a:extLst>
              <a:ext uri="{FF2B5EF4-FFF2-40B4-BE49-F238E27FC236}">
                <a16:creationId xmlns:a16="http://schemas.microsoft.com/office/drawing/2014/main" id="{41473382-7F52-CD61-477D-CFD7CDDBF804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Transaction Dispute Agent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FF341-4F3B-8FB1-9DE8-A383B74C96D4}"/>
              </a:ext>
            </a:extLst>
          </p:cNvPr>
          <p:cNvSpPr txBox="1"/>
          <p:nvPr/>
        </p:nvSpPr>
        <p:spPr>
          <a:xfrm>
            <a:off x="695994" y="1098881"/>
            <a:ext cx="109606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Speeds up investigation and resolution of disputed transactions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AC310C-9A9A-DF04-78F7-E041109C1726}"/>
              </a:ext>
            </a:extLst>
          </p:cNvPr>
          <p:cNvSpPr/>
          <p:nvPr/>
        </p:nvSpPr>
        <p:spPr bwMode="auto">
          <a:xfrm>
            <a:off x="5810118" y="1972825"/>
            <a:ext cx="5042581" cy="1122070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5C235F-804D-A0D2-789C-170B295652C7}"/>
              </a:ext>
            </a:extLst>
          </p:cNvPr>
          <p:cNvSpPr/>
          <p:nvPr/>
        </p:nvSpPr>
        <p:spPr bwMode="auto">
          <a:xfrm>
            <a:off x="5810118" y="4560942"/>
            <a:ext cx="5042581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1EE101-EE92-74F8-53FF-6DECE06066B5}"/>
              </a:ext>
            </a:extLst>
          </p:cNvPr>
          <p:cNvSpPr/>
          <p:nvPr/>
        </p:nvSpPr>
        <p:spPr bwMode="auto">
          <a:xfrm>
            <a:off x="6216342" y="3202005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7830684-CDC9-C67D-DC95-894BEC1840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0596" y="3316305"/>
            <a:ext cx="303542" cy="303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E0B615-B568-D8D4-EF15-CB6F4156B4BE}"/>
              </a:ext>
            </a:extLst>
          </p:cNvPr>
          <p:cNvSpPr txBox="1"/>
          <p:nvPr/>
        </p:nvSpPr>
        <p:spPr>
          <a:xfrm>
            <a:off x="9674159" y="1999499"/>
            <a:ext cx="79987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Orchestrator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F6AF0-B41A-F062-C40B-E7C1DC148910}"/>
              </a:ext>
            </a:extLst>
          </p:cNvPr>
          <p:cNvSpPr txBox="1"/>
          <p:nvPr/>
        </p:nvSpPr>
        <p:spPr>
          <a:xfrm>
            <a:off x="9407964" y="5010385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Agent Ops (logging, audit, observability)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36D561C-0531-03D5-EAC7-A06FBD0572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93466" y="4813288"/>
            <a:ext cx="252900" cy="22748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BCC11A-CC49-AA19-BFBF-E3A29DD5E533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6146366" y="4927028"/>
            <a:ext cx="118279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F58DD49-2AFC-AB56-BC1D-D118A31022C8}"/>
              </a:ext>
            </a:extLst>
          </p:cNvPr>
          <p:cNvSpPr txBox="1"/>
          <p:nvPr/>
        </p:nvSpPr>
        <p:spPr>
          <a:xfrm>
            <a:off x="6264900" y="3677282"/>
            <a:ext cx="57493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Structured Records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43C74D-E33D-A289-EA00-B2ADAB72BE65}"/>
              </a:ext>
            </a:extLst>
          </p:cNvPr>
          <p:cNvSpPr/>
          <p:nvPr/>
        </p:nvSpPr>
        <p:spPr bwMode="auto">
          <a:xfrm>
            <a:off x="5810118" y="3099937"/>
            <a:ext cx="5042581" cy="1461005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EAF3D31-6B00-245F-29E3-7C13C916C50D}"/>
              </a:ext>
            </a:extLst>
          </p:cNvPr>
          <p:cNvSpPr/>
          <p:nvPr/>
        </p:nvSpPr>
        <p:spPr bwMode="auto">
          <a:xfrm>
            <a:off x="7525292" y="3307119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EF83BE6-9813-F5FF-20E9-CCD73DF8CC4C}"/>
              </a:ext>
            </a:extLst>
          </p:cNvPr>
          <p:cNvSpPr/>
          <p:nvPr/>
        </p:nvSpPr>
        <p:spPr bwMode="auto">
          <a:xfrm>
            <a:off x="6223164" y="3281590"/>
            <a:ext cx="884993" cy="501064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E5EE0B4-8F12-48A7-2024-5D2C7BF92318}"/>
              </a:ext>
            </a:extLst>
          </p:cNvPr>
          <p:cNvSpPr/>
          <p:nvPr/>
        </p:nvSpPr>
        <p:spPr bwMode="auto">
          <a:xfrm>
            <a:off x="9544799" y="3283219"/>
            <a:ext cx="884993" cy="501064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041658-AB96-5378-9D4D-4ACD9D5AC963}"/>
              </a:ext>
            </a:extLst>
          </p:cNvPr>
          <p:cNvSpPr txBox="1"/>
          <p:nvPr/>
        </p:nvSpPr>
        <p:spPr>
          <a:xfrm>
            <a:off x="7921459" y="3334041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Knowledge Base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9FC62A-A8BC-3DA3-943F-EB8938C72F9C}"/>
              </a:ext>
            </a:extLst>
          </p:cNvPr>
          <p:cNvSpPr txBox="1"/>
          <p:nvPr/>
        </p:nvSpPr>
        <p:spPr>
          <a:xfrm>
            <a:off x="6464154" y="3333681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Tools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400C5B-B047-D895-B98E-5436D6093737}"/>
              </a:ext>
            </a:extLst>
          </p:cNvPr>
          <p:cNvSpPr txBox="1"/>
          <p:nvPr/>
        </p:nvSpPr>
        <p:spPr>
          <a:xfrm>
            <a:off x="9683477" y="3329336"/>
            <a:ext cx="60763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Channels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B0E1EB7E-3094-6822-F2C4-4BDB4EEBDB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22091" y="3458899"/>
            <a:ext cx="227480" cy="22748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64773EF5-25F3-21B9-8D97-31A1432B8146}"/>
              </a:ext>
            </a:extLst>
          </p:cNvPr>
          <p:cNvSpPr/>
          <p:nvPr/>
        </p:nvSpPr>
        <p:spPr bwMode="auto">
          <a:xfrm>
            <a:off x="4697110" y="2121892"/>
            <a:ext cx="773546" cy="5919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4EAD41-25EC-5758-40F8-DB97417CF2BC}"/>
              </a:ext>
            </a:extLst>
          </p:cNvPr>
          <p:cNvSpPr txBox="1"/>
          <p:nvPr/>
        </p:nvSpPr>
        <p:spPr>
          <a:xfrm>
            <a:off x="4727679" y="2537665"/>
            <a:ext cx="7124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Customers</a:t>
            </a:r>
          </a:p>
        </p:txBody>
      </p:sp>
      <p:pic>
        <p:nvPicPr>
          <p:cNvPr id="54" name="Graphic 53" descr="Group of people with solid fill">
            <a:extLst>
              <a:ext uri="{FF2B5EF4-FFF2-40B4-BE49-F238E27FC236}">
                <a16:creationId xmlns:a16="http://schemas.microsoft.com/office/drawing/2014/main" id="{DE00A955-5F05-1DC0-E178-426E56B036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97707" y="2158368"/>
            <a:ext cx="372352" cy="372352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214C3E22-976D-6331-30E1-F23528F8EF15}"/>
              </a:ext>
            </a:extLst>
          </p:cNvPr>
          <p:cNvSpPr/>
          <p:nvPr/>
        </p:nvSpPr>
        <p:spPr bwMode="auto">
          <a:xfrm>
            <a:off x="11142062" y="1994255"/>
            <a:ext cx="877931" cy="72972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DFB095-7633-659E-43D3-2EC93A013083}"/>
              </a:ext>
            </a:extLst>
          </p:cNvPr>
          <p:cNvSpPr txBox="1"/>
          <p:nvPr/>
        </p:nvSpPr>
        <p:spPr>
          <a:xfrm>
            <a:off x="4670784" y="1961826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Unlicensed Users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439631F-6A5C-AB61-AB86-3FC59904B13D}"/>
              </a:ext>
            </a:extLst>
          </p:cNvPr>
          <p:cNvSpPr txBox="1"/>
          <p:nvPr/>
        </p:nvSpPr>
        <p:spPr>
          <a:xfrm>
            <a:off x="11143199" y="1833711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Licensed Users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7B5355-8BFE-7EB5-8A5F-6552D642E6A8}"/>
              </a:ext>
            </a:extLst>
          </p:cNvPr>
          <p:cNvSpPr txBox="1"/>
          <p:nvPr/>
        </p:nvSpPr>
        <p:spPr>
          <a:xfrm>
            <a:off x="11125966" y="2358562"/>
            <a:ext cx="9101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Customer Support Agent</a:t>
            </a:r>
          </a:p>
        </p:txBody>
      </p:sp>
      <p:pic>
        <p:nvPicPr>
          <p:cNvPr id="61" name="Graphic 60" descr="Users outline">
            <a:extLst>
              <a:ext uri="{FF2B5EF4-FFF2-40B4-BE49-F238E27FC236}">
                <a16:creationId xmlns:a16="http://schemas.microsoft.com/office/drawing/2014/main" id="{3920DE14-235E-3569-4096-3D2AAF33A3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15057" y="1993777"/>
            <a:ext cx="331940" cy="331940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97240496-FEFB-790A-B97C-74FA9A8B93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71971" y="3364246"/>
            <a:ext cx="423824" cy="423824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0388FD0-68DC-F51A-1D9F-027202E649D3}"/>
              </a:ext>
            </a:extLst>
          </p:cNvPr>
          <p:cNvSpPr txBox="1"/>
          <p:nvPr/>
        </p:nvSpPr>
        <p:spPr>
          <a:xfrm>
            <a:off x="5858463" y="2001150"/>
            <a:ext cx="230514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Base Pre-trained OpenAI Models / custom Open AI models (preview)</a:t>
            </a: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9E76AD10-EA43-4432-4D65-D2BED280FED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30529" y="2114822"/>
            <a:ext cx="601758" cy="601758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F60F7F13-3806-5690-E7DB-36D29BB191FC}"/>
              </a:ext>
            </a:extLst>
          </p:cNvPr>
          <p:cNvSpPr txBox="1"/>
          <p:nvPr/>
        </p:nvSpPr>
        <p:spPr>
          <a:xfrm>
            <a:off x="6266339" y="4701188"/>
            <a:ext cx="8153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10a. Agent logs are displayed on Copilot Studio Kit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53A8540-2ABF-4A51-3DE8-97E5A4A2A7EC}"/>
              </a:ext>
            </a:extLst>
          </p:cNvPr>
          <p:cNvCxnSpPr>
            <a:cxnSpLocks/>
            <a:stCxn id="52" idx="2"/>
            <a:endCxn id="74" idx="0"/>
          </p:cNvCxnSpPr>
          <p:nvPr/>
        </p:nvCxnSpPr>
        <p:spPr>
          <a:xfrm>
            <a:off x="5083883" y="2713848"/>
            <a:ext cx="0" cy="650398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E3197D0-1963-EF03-49E4-13314BDE3717}"/>
              </a:ext>
            </a:extLst>
          </p:cNvPr>
          <p:cNvCxnSpPr>
            <a:cxnSpLocks/>
          </p:cNvCxnSpPr>
          <p:nvPr/>
        </p:nvCxnSpPr>
        <p:spPr>
          <a:xfrm flipH="1">
            <a:off x="8822056" y="2266121"/>
            <a:ext cx="232349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5EDAD1E-1C4A-1B8C-A4CB-10E8E7C0BAA1}"/>
              </a:ext>
            </a:extLst>
          </p:cNvPr>
          <p:cNvSpPr txBox="1"/>
          <p:nvPr/>
        </p:nvSpPr>
        <p:spPr>
          <a:xfrm>
            <a:off x="9481370" y="2164393"/>
            <a:ext cx="111999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1b. Asks for list of unresolved disputes</a:t>
            </a:r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9394EF3D-D433-EFA2-4264-24EF977D46D5}"/>
              </a:ext>
            </a:extLst>
          </p:cNvPr>
          <p:cNvCxnSpPr>
            <a:cxnSpLocks/>
            <a:endCxn id="183" idx="2"/>
          </p:cNvCxnSpPr>
          <p:nvPr/>
        </p:nvCxnSpPr>
        <p:spPr>
          <a:xfrm>
            <a:off x="6749571" y="3583523"/>
            <a:ext cx="1988281" cy="289752"/>
          </a:xfrm>
          <a:prstGeom prst="bentConnector4">
            <a:avLst>
              <a:gd name="adj1" fmla="val -747"/>
              <a:gd name="adj2" fmla="val 227446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9D99926-A046-E52C-58D2-CB409C7DA53D}"/>
              </a:ext>
            </a:extLst>
          </p:cNvPr>
          <p:cNvSpPr txBox="1"/>
          <p:nvPr/>
        </p:nvSpPr>
        <p:spPr>
          <a:xfrm>
            <a:off x="6800583" y="3983042"/>
            <a:ext cx="97152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7. Generates brief rationale, derives a confidence score and creates reports in SharePoint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216BE66-828D-72D7-B446-2764C5ED1224}"/>
              </a:ext>
            </a:extLst>
          </p:cNvPr>
          <p:cNvCxnSpPr>
            <a:cxnSpLocks/>
            <a:stCxn id="40" idx="0"/>
            <a:endCxn id="76" idx="2"/>
          </p:cNvCxnSpPr>
          <p:nvPr/>
        </p:nvCxnSpPr>
        <p:spPr>
          <a:xfrm flipV="1">
            <a:off x="8331408" y="2716580"/>
            <a:ext cx="0" cy="590539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09022475-87C0-643E-BBD1-CFC958001C14}"/>
              </a:ext>
            </a:extLst>
          </p:cNvPr>
          <p:cNvSpPr txBox="1"/>
          <p:nvPr/>
        </p:nvSpPr>
        <p:spPr>
          <a:xfrm>
            <a:off x="7463880" y="2851834"/>
            <a:ext cx="81533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3.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Ticket triggers workflow</a:t>
            </a: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ECB28DCA-6FC5-7950-5A01-B35EA21A8120}"/>
              </a:ext>
            </a:extLst>
          </p:cNvPr>
          <p:cNvCxnSpPr>
            <a:cxnSpLocks/>
            <a:endCxn id="41" idx="0"/>
          </p:cNvCxnSpPr>
          <p:nvPr/>
        </p:nvCxnSpPr>
        <p:spPr>
          <a:xfrm rot="10800000" flipV="1">
            <a:off x="6665662" y="2604780"/>
            <a:ext cx="1392491" cy="676809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0B34235-F947-EA10-9026-4583EDCE92A5}"/>
              </a:ext>
            </a:extLst>
          </p:cNvPr>
          <p:cNvSpPr txBox="1"/>
          <p:nvPr/>
        </p:nvSpPr>
        <p:spPr>
          <a:xfrm>
            <a:off x="6932562" y="2474201"/>
            <a:ext cx="81533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4. invokes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tools</a:t>
            </a: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0F49CEB1-D4AC-EAD1-9218-1D8B28AB6AB5}"/>
              </a:ext>
            </a:extLst>
          </p:cNvPr>
          <p:cNvCxnSpPr>
            <a:cxnSpLocks/>
            <a:endCxn id="49" idx="3"/>
          </p:cNvCxnSpPr>
          <p:nvPr/>
        </p:nvCxnSpPr>
        <p:spPr>
          <a:xfrm rot="10800000">
            <a:off x="6749571" y="3572639"/>
            <a:ext cx="927232" cy="113866"/>
          </a:xfrm>
          <a:prstGeom prst="bentConnector3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899FD503-0B9A-1E31-0C1C-7BF9B3BD67A7}"/>
              </a:ext>
            </a:extLst>
          </p:cNvPr>
          <p:cNvSpPr txBox="1"/>
          <p:nvPr/>
        </p:nvSpPr>
        <p:spPr>
          <a:xfrm>
            <a:off x="6844233" y="3395824"/>
            <a:ext cx="64427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5. Pulls transactional logs and fraud logs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7D31FD2-CB2D-2674-9C77-EFE1C7EB79FF}"/>
              </a:ext>
            </a:extLst>
          </p:cNvPr>
          <p:cNvSpPr txBox="1"/>
          <p:nvPr/>
        </p:nvSpPr>
        <p:spPr>
          <a:xfrm>
            <a:off x="7080586" y="3131126"/>
            <a:ext cx="6016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6. Pulls policy documents</a:t>
            </a:r>
          </a:p>
        </p:txBody>
      </p: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AD5E88D0-D858-35F9-ECEE-8036286CEE2A}"/>
              </a:ext>
            </a:extLst>
          </p:cNvPr>
          <p:cNvCxnSpPr>
            <a:cxnSpLocks/>
          </p:cNvCxnSpPr>
          <p:nvPr/>
        </p:nvCxnSpPr>
        <p:spPr>
          <a:xfrm flipH="1" flipV="1">
            <a:off x="7080745" y="3320293"/>
            <a:ext cx="1833880" cy="387873"/>
          </a:xfrm>
          <a:prstGeom prst="bentConnector3">
            <a:avLst>
              <a:gd name="adj1" fmla="val -16498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BA072EB1-84DD-BFCF-20F7-AC2CD8A7F835}"/>
              </a:ext>
            </a:extLst>
          </p:cNvPr>
          <p:cNvCxnSpPr>
            <a:cxnSpLocks/>
            <a:stCxn id="74" idx="2"/>
            <a:endCxn id="181" idx="2"/>
          </p:cNvCxnSpPr>
          <p:nvPr/>
        </p:nvCxnSpPr>
        <p:spPr>
          <a:xfrm rot="16200000" flipH="1">
            <a:off x="6409144" y="2462808"/>
            <a:ext cx="140143" cy="2790665"/>
          </a:xfrm>
          <a:prstGeom prst="bentConnector3">
            <a:avLst>
              <a:gd name="adj1" fmla="val 474215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74232DE8-645A-E61F-988A-3168626992AF}"/>
              </a:ext>
            </a:extLst>
          </p:cNvPr>
          <p:cNvSpPr txBox="1"/>
          <p:nvPr/>
        </p:nvSpPr>
        <p:spPr>
          <a:xfrm>
            <a:off x="4494564" y="3970642"/>
            <a:ext cx="53237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2. Dispute ticket gets stored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as record</a:t>
            </a: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C48A9C3-9F60-3978-A7C3-F759F5BDCBDE}"/>
              </a:ext>
            </a:extLst>
          </p:cNvPr>
          <p:cNvCxnSpPr>
            <a:cxnSpLocks/>
            <a:stCxn id="49" idx="1"/>
            <a:endCxn id="74" idx="3"/>
          </p:cNvCxnSpPr>
          <p:nvPr/>
        </p:nvCxnSpPr>
        <p:spPr>
          <a:xfrm flipH="1">
            <a:off x="5295795" y="3572639"/>
            <a:ext cx="1226296" cy="3519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5AF41598-C6D1-D75A-9862-DA9417C0F435}"/>
              </a:ext>
            </a:extLst>
          </p:cNvPr>
          <p:cNvSpPr txBox="1"/>
          <p:nvPr/>
        </p:nvSpPr>
        <p:spPr>
          <a:xfrm>
            <a:off x="5316639" y="3281589"/>
            <a:ext cx="894611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8a. Confidence Score &lt; 0.3,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initiates </a:t>
            </a: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‘Auto Credit’ and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mails</a:t>
            </a: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 customer</a:t>
            </a: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208AAF89-E9F7-F825-756F-542C27C6C54A}"/>
              </a:ext>
            </a:extLst>
          </p:cNvPr>
          <p:cNvCxnSpPr>
            <a:cxnSpLocks/>
            <a:stCxn id="49" idx="2"/>
            <a:endCxn id="42" idx="2"/>
          </p:cNvCxnSpPr>
          <p:nvPr/>
        </p:nvCxnSpPr>
        <p:spPr>
          <a:xfrm rot="16200000" flipH="1">
            <a:off x="8262611" y="2059598"/>
            <a:ext cx="97904" cy="3351465"/>
          </a:xfrm>
          <a:prstGeom prst="bentConnector3">
            <a:avLst>
              <a:gd name="adj1" fmla="val 677837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B10DEE53-E2FE-870C-DD9A-A07B39E681BA}"/>
              </a:ext>
            </a:extLst>
          </p:cNvPr>
          <p:cNvSpPr txBox="1"/>
          <p:nvPr/>
        </p:nvSpPr>
        <p:spPr>
          <a:xfrm>
            <a:off x="8976266" y="4161817"/>
            <a:ext cx="91631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8b. Confidence Score &gt; 0.8,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 creates notification</a:t>
            </a: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7E71F4F-E0EE-785F-A04C-F78D0A1E82C0}"/>
              </a:ext>
            </a:extLst>
          </p:cNvPr>
          <p:cNvSpPr txBox="1"/>
          <p:nvPr/>
        </p:nvSpPr>
        <p:spPr>
          <a:xfrm>
            <a:off x="10730555" y="2890306"/>
            <a:ext cx="89461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9. Reviews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notification </a:t>
            </a: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B6117C5-A54A-3220-7905-648C709464DF}"/>
              </a:ext>
            </a:extLst>
          </p:cNvPr>
          <p:cNvCxnSpPr>
            <a:cxnSpLocks/>
          </p:cNvCxnSpPr>
          <p:nvPr/>
        </p:nvCxnSpPr>
        <p:spPr>
          <a:xfrm flipH="1">
            <a:off x="8822056" y="2481629"/>
            <a:ext cx="232349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DCA78E0-35E7-1C0E-EED8-1B78ED9479C0}"/>
              </a:ext>
            </a:extLst>
          </p:cNvPr>
          <p:cNvCxnSpPr>
            <a:cxnSpLocks/>
          </p:cNvCxnSpPr>
          <p:nvPr/>
        </p:nvCxnSpPr>
        <p:spPr>
          <a:xfrm flipH="1">
            <a:off x="8822056" y="2697137"/>
            <a:ext cx="232349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8686E024-5362-00EE-88EA-44E0B4ED6780}"/>
              </a:ext>
            </a:extLst>
          </p:cNvPr>
          <p:cNvSpPr txBox="1"/>
          <p:nvPr/>
        </p:nvSpPr>
        <p:spPr>
          <a:xfrm>
            <a:off x="9076826" y="2369558"/>
            <a:ext cx="175087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9a. If no manual review within 4 hours, escalate automatically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555D6CA-1393-7A38-774B-E44FD90E1FBD}"/>
              </a:ext>
            </a:extLst>
          </p:cNvPr>
          <p:cNvSpPr txBox="1"/>
          <p:nvPr/>
        </p:nvSpPr>
        <p:spPr>
          <a:xfrm>
            <a:off x="9076826" y="2574723"/>
            <a:ext cx="175087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10c. Provides feedback and updates training data, instructions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4113A93-08A6-8D1D-96CC-8A8A668C32AE}"/>
              </a:ext>
            </a:extLst>
          </p:cNvPr>
          <p:cNvCxnSpPr>
            <a:cxnSpLocks/>
          </p:cNvCxnSpPr>
          <p:nvPr/>
        </p:nvCxnSpPr>
        <p:spPr>
          <a:xfrm>
            <a:off x="5929834" y="2273487"/>
            <a:ext cx="10288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A9B4F9D6-D3E4-C76F-69F1-3DC90311A73B}"/>
              </a:ext>
            </a:extLst>
          </p:cNvPr>
          <p:cNvSpPr txBox="1"/>
          <p:nvPr/>
        </p:nvSpPr>
        <p:spPr>
          <a:xfrm>
            <a:off x="6193972" y="2176774"/>
            <a:ext cx="50055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Confidence Score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A993ED2-652A-C210-856C-7D3F2E36B1FB}"/>
              </a:ext>
            </a:extLst>
          </p:cNvPr>
          <p:cNvSpPr txBox="1"/>
          <p:nvPr/>
        </p:nvSpPr>
        <p:spPr>
          <a:xfrm>
            <a:off x="6769401" y="2138249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High Risk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75B537C-C88B-FAB4-A664-0C01E32BD8CC}"/>
              </a:ext>
            </a:extLst>
          </p:cNvPr>
          <p:cNvSpPr txBox="1"/>
          <p:nvPr/>
        </p:nvSpPr>
        <p:spPr>
          <a:xfrm>
            <a:off x="5874410" y="2138249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Low Risk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D03D4AB-3B50-417C-D0EE-40503C8D4DC4}"/>
              </a:ext>
            </a:extLst>
          </p:cNvPr>
          <p:cNvSpPr txBox="1"/>
          <p:nvPr/>
        </p:nvSpPr>
        <p:spPr>
          <a:xfrm>
            <a:off x="5981248" y="2336659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EBE1F9A-78C6-595C-8E52-BCDD386CA6A7}"/>
              </a:ext>
            </a:extLst>
          </p:cNvPr>
          <p:cNvSpPr txBox="1"/>
          <p:nvPr/>
        </p:nvSpPr>
        <p:spPr>
          <a:xfrm>
            <a:off x="6876239" y="2336659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FA8CF74-6B60-5B01-2720-A0AF23F833E2}"/>
              </a:ext>
            </a:extLst>
          </p:cNvPr>
          <p:cNvSpPr txBox="1"/>
          <p:nvPr/>
        </p:nvSpPr>
        <p:spPr>
          <a:xfrm>
            <a:off x="4445896" y="2819496"/>
            <a:ext cx="5934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1a. Raises dispute by submitting an incident or via chat</a:t>
            </a:r>
          </a:p>
        </p:txBody>
      </p:sp>
      <p:cxnSp>
        <p:nvCxnSpPr>
          <p:cNvPr id="136" name="Connector: Elbow 135">
            <a:extLst>
              <a:ext uri="{FF2B5EF4-FFF2-40B4-BE49-F238E27FC236}">
                <a16:creationId xmlns:a16="http://schemas.microsoft.com/office/drawing/2014/main" id="{96381079-52F7-1833-DE09-F8FB712B985D}"/>
              </a:ext>
            </a:extLst>
          </p:cNvPr>
          <p:cNvCxnSpPr>
            <a:cxnSpLocks/>
            <a:stCxn id="42" idx="0"/>
            <a:endCxn id="55" idx="2"/>
          </p:cNvCxnSpPr>
          <p:nvPr/>
        </p:nvCxnSpPr>
        <p:spPr>
          <a:xfrm rot="5400000" flipH="1" flipV="1">
            <a:off x="10504543" y="2206734"/>
            <a:ext cx="559239" cy="1593732"/>
          </a:xfrm>
          <a:prstGeom prst="bentConnector3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A51EA7C-0E62-EB49-28EC-BF4BE2E1D15F}"/>
              </a:ext>
            </a:extLst>
          </p:cNvPr>
          <p:cNvSpPr/>
          <p:nvPr/>
        </p:nvSpPr>
        <p:spPr bwMode="auto">
          <a:xfrm>
            <a:off x="7328666" y="4639850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1" name="Graphic 140">
            <a:extLst>
              <a:ext uri="{FF2B5EF4-FFF2-40B4-BE49-F238E27FC236}">
                <a16:creationId xmlns:a16="http://schemas.microsoft.com/office/drawing/2014/main" id="{66526CA6-A288-051B-C87A-3DFAC2B14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9635" y="4685396"/>
            <a:ext cx="390341" cy="390341"/>
          </a:xfrm>
          <a:prstGeom prst="rect">
            <a:avLst/>
          </a:prstGeom>
        </p:spPr>
      </p:pic>
      <p:pic>
        <p:nvPicPr>
          <p:cNvPr id="142" name="Graphic 141">
            <a:extLst>
              <a:ext uri="{FF2B5EF4-FFF2-40B4-BE49-F238E27FC236}">
                <a16:creationId xmlns:a16="http://schemas.microsoft.com/office/drawing/2014/main" id="{2E812178-2B41-F1AF-5EB0-5D39A58B03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31842" y="4685396"/>
            <a:ext cx="390341" cy="390341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A4A25D84-39AF-4BE7-67F1-DFCA04A9AB68}"/>
              </a:ext>
            </a:extLst>
          </p:cNvPr>
          <p:cNvSpPr txBox="1"/>
          <p:nvPr/>
        </p:nvSpPr>
        <p:spPr>
          <a:xfrm>
            <a:off x="8427614" y="5063391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Conversation Transcript</a:t>
            </a:r>
          </a:p>
        </p:txBody>
      </p:sp>
      <p:pic>
        <p:nvPicPr>
          <p:cNvPr id="175" name="Graphic 174">
            <a:extLst>
              <a:ext uri="{FF2B5EF4-FFF2-40B4-BE49-F238E27FC236}">
                <a16:creationId xmlns:a16="http://schemas.microsoft.com/office/drawing/2014/main" id="{6956359D-E5DE-0327-1C50-93AAEE8019A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665097" y="3457962"/>
            <a:ext cx="227480" cy="227480"/>
          </a:xfrm>
          <a:prstGeom prst="rect">
            <a:avLst/>
          </a:prstGeom>
        </p:spPr>
      </p:pic>
      <p:pic>
        <p:nvPicPr>
          <p:cNvPr id="176" name="Graphic 175" descr="Internet with solid fill">
            <a:extLst>
              <a:ext uri="{FF2B5EF4-FFF2-40B4-BE49-F238E27FC236}">
                <a16:creationId xmlns:a16="http://schemas.microsoft.com/office/drawing/2014/main" id="{D8523E5F-D5F7-D12E-B1EB-CAF86BA9533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050858" y="3435429"/>
            <a:ext cx="272547" cy="272547"/>
          </a:xfrm>
          <a:prstGeom prst="rect">
            <a:avLst/>
          </a:prstGeom>
        </p:spPr>
      </p:pic>
      <p:pic>
        <p:nvPicPr>
          <p:cNvPr id="180" name="Graphic 179">
            <a:extLst>
              <a:ext uri="{FF2B5EF4-FFF2-40B4-BE49-F238E27FC236}">
                <a16:creationId xmlns:a16="http://schemas.microsoft.com/office/drawing/2014/main" id="{9B14D55B-109B-91C3-DE41-3D169FADC7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82631" y="3482682"/>
            <a:ext cx="390593" cy="390593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1CE69EBC-32B3-55CE-5E36-CE7CA3DC09B3}"/>
              </a:ext>
            </a:extLst>
          </p:cNvPr>
          <p:cNvSpPr txBox="1"/>
          <p:nvPr/>
        </p:nvSpPr>
        <p:spPr>
          <a:xfrm>
            <a:off x="7570863" y="3851269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Structured Records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55011BB-EFE2-7E0D-4574-6EFAB4BE362E}"/>
              </a:ext>
            </a:extLst>
          </p:cNvPr>
          <p:cNvSpPr txBox="1"/>
          <p:nvPr/>
        </p:nvSpPr>
        <p:spPr>
          <a:xfrm>
            <a:off x="8114716" y="3510059"/>
            <a:ext cx="4119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Unstructured Documents – pdf, docx, pptx (versioned)</a:t>
            </a:r>
          </a:p>
        </p:txBody>
      </p:sp>
      <p:pic>
        <p:nvPicPr>
          <p:cNvPr id="183" name="Graphic 182">
            <a:extLst>
              <a:ext uri="{FF2B5EF4-FFF2-40B4-BE49-F238E27FC236}">
                <a16:creationId xmlns:a16="http://schemas.microsoft.com/office/drawing/2014/main" id="{540CF075-DD84-CB0F-9DE1-BA648C33320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542555" y="3482682"/>
            <a:ext cx="390593" cy="390593"/>
          </a:xfrm>
          <a:prstGeom prst="rect">
            <a:avLst/>
          </a:prstGeom>
        </p:spPr>
      </p:pic>
      <p:pic>
        <p:nvPicPr>
          <p:cNvPr id="10" name="Picture 9" descr="A blue rectangle with white text">
            <a:extLst>
              <a:ext uri="{FF2B5EF4-FFF2-40B4-BE49-F238E27FC236}">
                <a16:creationId xmlns:a16="http://schemas.microsoft.com/office/drawing/2014/main" id="{2E9B0CE2-3F61-DA1E-0679-33E631D79D1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102" y="3589558"/>
            <a:ext cx="132256" cy="92272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2D26FF40-576C-D4EC-C9D3-E188021F0778}"/>
              </a:ext>
            </a:extLst>
          </p:cNvPr>
          <p:cNvSpPr/>
          <p:nvPr/>
        </p:nvSpPr>
        <p:spPr bwMode="auto">
          <a:xfrm>
            <a:off x="11019458" y="3286077"/>
            <a:ext cx="1077121" cy="2462144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5" name="Graphic 94">
            <a:extLst>
              <a:ext uri="{FF2B5EF4-FFF2-40B4-BE49-F238E27FC236}">
                <a16:creationId xmlns:a16="http://schemas.microsoft.com/office/drawing/2014/main" id="{71D2C843-724B-CAF1-800F-C995643481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076321" y="4243622"/>
            <a:ext cx="227480" cy="227480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C4BC8FC2-A3E6-5B3D-9C08-01BE33EDB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76321" y="3650926"/>
            <a:ext cx="227480" cy="227480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942FC0F9-CD98-346C-53AB-CE7664393E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76321" y="3354577"/>
            <a:ext cx="227481" cy="227481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C30FF09F-165B-D91D-E589-7F9A9DBCAF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63611" y="4861738"/>
            <a:ext cx="252900" cy="227480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3B1D3AD9-4468-1F49-F0F6-DE31ED3360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76321" y="5158085"/>
            <a:ext cx="227480" cy="22748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790C578-0DA9-1BB7-7ABC-E7FC1B504FA4}"/>
              </a:ext>
            </a:extLst>
          </p:cNvPr>
          <p:cNvSpPr txBox="1"/>
          <p:nvPr/>
        </p:nvSpPr>
        <p:spPr>
          <a:xfrm>
            <a:off x="11408190" y="3429845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D365 Customer Portal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AC337E8-9451-916F-5150-F9D94C3692FD}"/>
              </a:ext>
            </a:extLst>
          </p:cNvPr>
          <p:cNvSpPr txBox="1"/>
          <p:nvPr/>
        </p:nvSpPr>
        <p:spPr>
          <a:xfrm>
            <a:off x="11577149" y="3726194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Dataverse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E33CC0D-18CB-60D4-C366-DF98BC46CA13}"/>
              </a:ext>
            </a:extLst>
          </p:cNvPr>
          <p:cNvSpPr txBox="1"/>
          <p:nvPr/>
        </p:nvSpPr>
        <p:spPr>
          <a:xfrm>
            <a:off x="11419077" y="4318366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Copilot Studio Agent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F671485-454F-7AD1-1C46-A5A986108328}"/>
              </a:ext>
            </a:extLst>
          </p:cNvPr>
          <p:cNvSpPr txBox="1"/>
          <p:nvPr/>
        </p:nvSpPr>
        <p:spPr>
          <a:xfrm>
            <a:off x="11354821" y="4936482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Copilot Studio Kit - Extend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00AE283-3CB0-3317-4AEC-4757839BC4B8}"/>
              </a:ext>
            </a:extLst>
          </p:cNvPr>
          <p:cNvSpPr txBox="1"/>
          <p:nvPr/>
        </p:nvSpPr>
        <p:spPr>
          <a:xfrm>
            <a:off x="11471246" y="5232829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Flow / Connector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DC723CF-DF51-0954-86F3-3A842905AF50}"/>
              </a:ext>
            </a:extLst>
          </p:cNvPr>
          <p:cNvSpPr txBox="1"/>
          <p:nvPr/>
        </p:nvSpPr>
        <p:spPr>
          <a:xfrm>
            <a:off x="11192160" y="3132755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LEGEND</a:t>
            </a:r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4D1A84F3-BE2F-C9BF-FAF5-EC838AEA60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063611" y="4539970"/>
            <a:ext cx="252900" cy="252900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EDE6EA2C-887A-417E-DE3F-CF70F11A4E2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76321" y="3947274"/>
            <a:ext cx="227480" cy="22748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05D29F95-09FE-9522-462D-8071620AB668}"/>
              </a:ext>
            </a:extLst>
          </p:cNvPr>
          <p:cNvSpPr txBox="1"/>
          <p:nvPr/>
        </p:nvSpPr>
        <p:spPr>
          <a:xfrm>
            <a:off x="11565079" y="4022542"/>
            <a:ext cx="3085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SharePoint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E627F75-866B-8540-47E1-963B8CE3F07F}"/>
              </a:ext>
            </a:extLst>
          </p:cNvPr>
          <p:cNvSpPr txBox="1"/>
          <p:nvPr/>
        </p:nvSpPr>
        <p:spPr>
          <a:xfrm>
            <a:off x="11542884" y="4627948"/>
            <a:ext cx="3529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App Insights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1070B558-0052-F466-9BD4-C4B01AB5D73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076321" y="5454432"/>
            <a:ext cx="227480" cy="227480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5D7D2EF9-256E-47D0-B022-6BC193550DD9}"/>
              </a:ext>
            </a:extLst>
          </p:cNvPr>
          <p:cNvSpPr txBox="1"/>
          <p:nvPr/>
        </p:nvSpPr>
        <p:spPr>
          <a:xfrm>
            <a:off x="11471246" y="5529176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MS Teams</a:t>
            </a:r>
          </a:p>
        </p:txBody>
      </p: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3D529F61-C1A6-2AC0-2D97-D35B5ACCBEB1}"/>
              </a:ext>
            </a:extLst>
          </p:cNvPr>
          <p:cNvCxnSpPr>
            <a:cxnSpLocks/>
          </p:cNvCxnSpPr>
          <p:nvPr/>
        </p:nvCxnSpPr>
        <p:spPr>
          <a:xfrm>
            <a:off x="6026967" y="5063391"/>
            <a:ext cx="4902519" cy="461554"/>
          </a:xfrm>
          <a:prstGeom prst="bentConnector3">
            <a:avLst>
              <a:gd name="adj1" fmla="val -65"/>
            </a:avLst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C7D8657-81AF-4CF3-60A4-92A2C9F5E010}"/>
              </a:ext>
            </a:extLst>
          </p:cNvPr>
          <p:cNvCxnSpPr>
            <a:cxnSpLocks/>
          </p:cNvCxnSpPr>
          <p:nvPr/>
        </p:nvCxnSpPr>
        <p:spPr>
          <a:xfrm flipV="1">
            <a:off x="10935851" y="3125585"/>
            <a:ext cx="8073" cy="2399360"/>
          </a:xfrm>
          <a:prstGeom prst="line">
            <a:avLst/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3B055FEF-DE7B-9FA4-085E-F8F1F0F890DB}"/>
              </a:ext>
            </a:extLst>
          </p:cNvPr>
          <p:cNvCxnSpPr>
            <a:cxnSpLocks/>
          </p:cNvCxnSpPr>
          <p:nvPr/>
        </p:nvCxnSpPr>
        <p:spPr>
          <a:xfrm flipV="1">
            <a:off x="10953285" y="2723980"/>
            <a:ext cx="911466" cy="403293"/>
          </a:xfrm>
          <a:prstGeom prst="bentConnector3">
            <a:avLst>
              <a:gd name="adj1" fmla="val 99549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CA782ED9-3A52-7B1F-24B3-4134E0DEF990}"/>
              </a:ext>
            </a:extLst>
          </p:cNvPr>
          <p:cNvSpPr txBox="1"/>
          <p:nvPr/>
        </p:nvSpPr>
        <p:spPr>
          <a:xfrm>
            <a:off x="8199996" y="5404215"/>
            <a:ext cx="113315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10b. Agent logs are reviewed by admins</a:t>
            </a:r>
          </a:p>
        </p:txBody>
      </p:sp>
    </p:spTree>
    <p:extLst>
      <p:ext uri="{BB962C8B-B14F-4D97-AF65-F5344CB8AC3E}">
        <p14:creationId xmlns:p14="http://schemas.microsoft.com/office/powerpoint/2010/main" val="20172768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B26A9D-13EE-4B93-B51D-D8A1AE06D385}">
  <ds:schemaRefs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89df779-34ae-475b-8f68-1e14ad50874e"/>
    <ds:schemaRef ds:uri="ff4aa7a8-f214-4e5b-8210-f35866a4739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82C34F-FD16-4C46-8B07-0C83B33B4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073BA4-CEC4-4EB2-9AB9-BD51E27A68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1222</Words>
  <Application>Microsoft Office PowerPoint</Application>
  <PresentationFormat>Widescreen</PresentationFormat>
  <Paragraphs>158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5</cp:revision>
  <dcterms:created xsi:type="dcterms:W3CDTF">2025-06-30T08:59:27Z</dcterms:created>
  <dcterms:modified xsi:type="dcterms:W3CDTF">2025-07-20T15:56:59Z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