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147483192" r:id="rId5"/>
    <p:sldId id="2147483193" r:id="rId6"/>
    <p:sldId id="21474833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136CD-66B5-4657-9A74-C3FB03DC0F22}" v="3" dt="2025-07-09T20:56:03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58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E8CAB1AE-F04A-2A9C-A506-E372DD0C00AF}"/>
    <pc:docChg chg="addSld delSld">
      <pc:chgData name="Mohamedali, Mohamed" userId="S::mohamed.mohamedali@accenture.com::c34bb293-32f5-4b81-974b-dd0646678ac5" providerId="AD" clId="Web-{E8CAB1AE-F04A-2A9C-A506-E372DD0C00AF}" dt="2025-06-30T22:28:59.925" v="1"/>
      <pc:docMkLst>
        <pc:docMk/>
      </pc:docMkLst>
      <pc:sldChg chg="del">
        <pc:chgData name="Mohamedali, Mohamed" userId="S::mohamed.mohamedali@accenture.com::c34bb293-32f5-4b81-974b-dd0646678ac5" providerId="AD" clId="Web-{E8CAB1AE-F04A-2A9C-A506-E372DD0C00AF}" dt="2025-06-30T22:28:59.925" v="1"/>
        <pc:sldMkLst>
          <pc:docMk/>
          <pc:sldMk cId="2929099337" sldId="2147483376"/>
        </pc:sldMkLst>
      </pc:sldChg>
      <pc:sldChg chg="add">
        <pc:chgData name="Mohamedali, Mohamed" userId="S::mohamed.mohamedali@accenture.com::c34bb293-32f5-4b81-974b-dd0646678ac5" providerId="AD" clId="Web-{E8CAB1AE-F04A-2A9C-A506-E372DD0C00AF}" dt="2025-06-30T22:28:39.940" v="0"/>
        <pc:sldMkLst>
          <pc:docMk/>
          <pc:sldMk cId="40028290" sldId="2147483377"/>
        </pc:sldMkLst>
      </pc:sldChg>
    </pc:docChg>
  </pc:docChgLst>
  <pc:docChgLst>
    <pc:chgData name="Truong, Linda" userId="ccf1549b-a28c-4fe3-8c7c-7b7ef78110c0" providerId="ADAL" clId="{69E136CD-66B5-4657-9A74-C3FB03DC0F22}"/>
    <pc:docChg chg="undo custSel modSld">
      <pc:chgData name="Truong, Linda" userId="ccf1549b-a28c-4fe3-8c7c-7b7ef78110c0" providerId="ADAL" clId="{69E136CD-66B5-4657-9A74-C3FB03DC0F22}" dt="2025-07-09T20:56:34.111" v="14" actId="1076"/>
      <pc:docMkLst>
        <pc:docMk/>
      </pc:docMkLst>
      <pc:sldChg chg="addSp delSp modSp mod">
        <pc:chgData name="Truong, Linda" userId="ccf1549b-a28c-4fe3-8c7c-7b7ef78110c0" providerId="ADAL" clId="{69E136CD-66B5-4657-9A74-C3FB03DC0F22}" dt="2025-07-09T20:56:34.111" v="14" actId="1076"/>
        <pc:sldMkLst>
          <pc:docMk/>
          <pc:sldMk cId="40028290" sldId="2147483377"/>
        </pc:sldMkLst>
        <pc:spChg chg="del">
          <ac:chgData name="Truong, Linda" userId="ccf1549b-a28c-4fe3-8c7c-7b7ef78110c0" providerId="ADAL" clId="{69E136CD-66B5-4657-9A74-C3FB03DC0F22}" dt="2025-07-09T20:55:54.727" v="8" actId="478"/>
          <ac:spMkLst>
            <pc:docMk/>
            <pc:sldMk cId="40028290" sldId="2147483377"/>
            <ac:spMk id="20" creationId="{D5D6E6C4-8B8C-C0F3-8D33-9CBEE1FA0865}"/>
          </ac:spMkLst>
        </pc:spChg>
        <pc:spChg chg="add mod">
          <ac:chgData name="Truong, Linda" userId="ccf1549b-a28c-4fe3-8c7c-7b7ef78110c0" providerId="ADAL" clId="{69E136CD-66B5-4657-9A74-C3FB03DC0F22}" dt="2025-07-09T20:55:55.358" v="9"/>
          <ac:spMkLst>
            <pc:docMk/>
            <pc:sldMk cId="40028290" sldId="2147483377"/>
            <ac:spMk id="32" creationId="{E6C83E00-88C9-8C4E-671A-3003FB4663C2}"/>
          </ac:spMkLst>
        </pc:spChg>
        <pc:spChg chg="add mod">
          <ac:chgData name="Truong, Linda" userId="ccf1549b-a28c-4fe3-8c7c-7b7ef78110c0" providerId="ADAL" clId="{69E136CD-66B5-4657-9A74-C3FB03DC0F22}" dt="2025-07-09T20:55:55.358" v="9"/>
          <ac:spMkLst>
            <pc:docMk/>
            <pc:sldMk cId="40028290" sldId="2147483377"/>
            <ac:spMk id="39" creationId="{52E28492-1B9E-F289-308C-6FB6593A44AC}"/>
          </ac:spMkLst>
        </pc:spChg>
        <pc:spChg chg="add mod">
          <ac:chgData name="Truong, Linda" userId="ccf1549b-a28c-4fe3-8c7c-7b7ef78110c0" providerId="ADAL" clId="{69E136CD-66B5-4657-9A74-C3FB03DC0F22}" dt="2025-07-09T20:55:55.358" v="9"/>
          <ac:spMkLst>
            <pc:docMk/>
            <pc:sldMk cId="40028290" sldId="2147483377"/>
            <ac:spMk id="40" creationId="{E1101BE1-8EE6-01C9-7EDC-09843EAC20E8}"/>
          </ac:spMkLst>
        </pc:spChg>
        <pc:spChg chg="add mod">
          <ac:chgData name="Truong, Linda" userId="ccf1549b-a28c-4fe3-8c7c-7b7ef78110c0" providerId="ADAL" clId="{69E136CD-66B5-4657-9A74-C3FB03DC0F22}" dt="2025-07-09T20:55:55.358" v="9"/>
          <ac:spMkLst>
            <pc:docMk/>
            <pc:sldMk cId="40028290" sldId="2147483377"/>
            <ac:spMk id="44" creationId="{EF5D1B0A-D075-E3ED-0F36-E66FC850815F}"/>
          </ac:spMkLst>
        </pc:spChg>
        <pc:spChg chg="add mod">
          <ac:chgData name="Truong, Linda" userId="ccf1549b-a28c-4fe3-8c7c-7b7ef78110c0" providerId="ADAL" clId="{69E136CD-66B5-4657-9A74-C3FB03DC0F22}" dt="2025-07-09T20:55:55.358" v="9"/>
          <ac:spMkLst>
            <pc:docMk/>
            <pc:sldMk cId="40028290" sldId="2147483377"/>
            <ac:spMk id="62" creationId="{C9536C1F-67E5-63E4-C4D7-6FE9742DF6C5}"/>
          </ac:spMkLst>
        </pc:spChg>
        <pc:spChg chg="add mod">
          <ac:chgData name="Truong, Linda" userId="ccf1549b-a28c-4fe3-8c7c-7b7ef78110c0" providerId="ADAL" clId="{69E136CD-66B5-4657-9A74-C3FB03DC0F22}" dt="2025-07-09T20:55:55.358" v="9"/>
          <ac:spMkLst>
            <pc:docMk/>
            <pc:sldMk cId="40028290" sldId="2147483377"/>
            <ac:spMk id="80" creationId="{C9D77E5A-E243-DA2A-890B-6B8CEC5A8834}"/>
          </ac:spMkLst>
        </pc:spChg>
        <pc:spChg chg="add mod">
          <ac:chgData name="Truong, Linda" userId="ccf1549b-a28c-4fe3-8c7c-7b7ef78110c0" providerId="ADAL" clId="{69E136CD-66B5-4657-9A74-C3FB03DC0F22}" dt="2025-07-09T20:55:55.358" v="9"/>
          <ac:spMkLst>
            <pc:docMk/>
            <pc:sldMk cId="40028290" sldId="2147483377"/>
            <ac:spMk id="98" creationId="{5E580D7B-5AE9-69D0-EB2B-08FE0692A2DC}"/>
          </ac:spMkLst>
        </pc:spChg>
        <pc:spChg chg="add mod">
          <ac:chgData name="Truong, Linda" userId="ccf1549b-a28c-4fe3-8c7c-7b7ef78110c0" providerId="ADAL" clId="{69E136CD-66B5-4657-9A74-C3FB03DC0F22}" dt="2025-07-09T20:55:55.358" v="9"/>
          <ac:spMkLst>
            <pc:docMk/>
            <pc:sldMk cId="40028290" sldId="2147483377"/>
            <ac:spMk id="104" creationId="{C7F72E1C-50B2-CA58-E3D7-F3EC4043AE94}"/>
          </ac:spMkLst>
        </pc:spChg>
        <pc:spChg chg="add mod">
          <ac:chgData name="Truong, Linda" userId="ccf1549b-a28c-4fe3-8c7c-7b7ef78110c0" providerId="ADAL" clId="{69E136CD-66B5-4657-9A74-C3FB03DC0F22}" dt="2025-07-09T20:55:55.358" v="9"/>
          <ac:spMkLst>
            <pc:docMk/>
            <pc:sldMk cId="40028290" sldId="2147483377"/>
            <ac:spMk id="120" creationId="{AF30B4D7-30E6-D78A-15D1-6705EEDE54F1}"/>
          </ac:spMkLst>
        </pc:spChg>
        <pc:spChg chg="add mod">
          <ac:chgData name="Truong, Linda" userId="ccf1549b-a28c-4fe3-8c7c-7b7ef78110c0" providerId="ADAL" clId="{69E136CD-66B5-4657-9A74-C3FB03DC0F22}" dt="2025-07-09T20:55:55.358" v="9"/>
          <ac:spMkLst>
            <pc:docMk/>
            <pc:sldMk cId="40028290" sldId="2147483377"/>
            <ac:spMk id="122" creationId="{AF9366D7-AD25-EDFF-A707-4F3598E3ADCF}"/>
          </ac:spMkLst>
        </pc:spChg>
        <pc:spChg chg="add mod">
          <ac:chgData name="Truong, Linda" userId="ccf1549b-a28c-4fe3-8c7c-7b7ef78110c0" providerId="ADAL" clId="{69E136CD-66B5-4657-9A74-C3FB03DC0F22}" dt="2025-07-09T20:56:34.111" v="14" actId="1076"/>
          <ac:spMkLst>
            <pc:docMk/>
            <pc:sldMk cId="40028290" sldId="2147483377"/>
            <ac:spMk id="124" creationId="{AAE28137-B27F-48D6-799C-0B743B283BF7}"/>
          </ac:spMkLst>
        </pc:spChg>
        <pc:picChg chg="del">
          <ac:chgData name="Truong, Linda" userId="ccf1549b-a28c-4fe3-8c7c-7b7ef78110c0" providerId="ADAL" clId="{69E136CD-66B5-4657-9A74-C3FB03DC0F22}" dt="2025-07-09T20:55:54.727" v="8" actId="478"/>
          <ac:picMkLst>
            <pc:docMk/>
            <pc:sldMk cId="40028290" sldId="2147483377"/>
            <ac:picMk id="17" creationId="{7B07E44B-9994-9176-71A0-0C83465BCEA3}"/>
          </ac:picMkLst>
        </pc:picChg>
        <pc:picChg chg="add mod">
          <ac:chgData name="Truong, Linda" userId="ccf1549b-a28c-4fe3-8c7c-7b7ef78110c0" providerId="ADAL" clId="{69E136CD-66B5-4657-9A74-C3FB03DC0F22}" dt="2025-07-09T20:56:16.888" v="11" actId="1076"/>
          <ac:picMkLst>
            <pc:docMk/>
            <pc:sldMk cId="40028290" sldId="2147483377"/>
            <ac:picMk id="123" creationId="{082CF939-2361-DB58-E5EB-65339BD2F208}"/>
          </ac:picMkLst>
        </pc:picChg>
        <pc:cxnChg chg="mod">
          <ac:chgData name="Truong, Linda" userId="ccf1549b-a28c-4fe3-8c7c-7b7ef78110c0" providerId="ADAL" clId="{69E136CD-66B5-4657-9A74-C3FB03DC0F22}" dt="2025-06-30T23:16:24.692" v="7" actId="14100"/>
          <ac:cxnSpMkLst>
            <pc:docMk/>
            <pc:sldMk cId="40028290" sldId="2147483377"/>
            <ac:cxnSpMk id="12" creationId="{8C77E46E-E256-B8D4-E104-CDA78EEEF3A9}"/>
          </ac:cxnSpMkLst>
        </pc:cxnChg>
        <pc:cxnChg chg="mod">
          <ac:chgData name="Truong, Linda" userId="ccf1549b-a28c-4fe3-8c7c-7b7ef78110c0" providerId="ADAL" clId="{69E136CD-66B5-4657-9A74-C3FB03DC0F22}" dt="2025-07-09T20:56:28.903" v="13" actId="14100"/>
          <ac:cxnSpMkLst>
            <pc:docMk/>
            <pc:sldMk cId="40028290" sldId="2147483377"/>
            <ac:cxnSpMk id="18" creationId="{C0D81B4F-9A6E-D782-797B-204BAC735548}"/>
          </ac:cxnSpMkLst>
        </pc:cxnChg>
        <pc:cxnChg chg="mod">
          <ac:chgData name="Truong, Linda" userId="ccf1549b-a28c-4fe3-8c7c-7b7ef78110c0" providerId="ADAL" clId="{69E136CD-66B5-4657-9A74-C3FB03DC0F22}" dt="2025-06-30T23:16:13.592" v="5" actId="14100"/>
          <ac:cxnSpMkLst>
            <pc:docMk/>
            <pc:sldMk cId="40028290" sldId="2147483377"/>
            <ac:cxnSpMk id="102" creationId="{18A5EDA8-72FD-6718-8657-56C1D389FFE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22932-4272-47A5-89D5-7BDC3E626F3F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F4E71-1A02-44E1-B4CA-4EA2EEBC8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4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C158C-0B8A-22C1-9ECC-DC271CCD9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C52E47-D698-42E1-3453-1A806039C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11BCF-CF7F-7542-913D-8605EF005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9A8FF-1605-C123-A17D-9FE92DBC8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15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C5F7B-B17D-7B71-2BAB-1708F8F27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E7D45B-6E3A-52A6-501E-58D20873F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112EB0-5060-D19F-6D7B-D870A0C59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967B8-38B5-CF90-ED3E-5BF6ACF24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3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991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915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99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FD718-191B-827A-08B3-CFC6ECEFD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A36AC894-1FD7-F1BD-E9E4-007E7D97C85D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60358F-C070-3DB0-C507-1D4A92B0E2AA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D0E2E917-BCB7-D04A-A920-3B01D7CF1050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</a:rPr>
              <a:t>Legal teams draft and proof contracts clause-by-clause which slows turnaround and increases the risk of errors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/>
              <a:ea typeface="+mn-ea"/>
              <a:cs typeface="Segoe UI" pitchFamily="34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BE7B0D49-2098-0EB3-4013-E4EAD402A5D1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9E068E53-40ED-BE4E-AB07-27A7DB4F7963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Dense legal language and ever-changing rules demand meticulous review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Contract drafting and version redlining is manual and prone to human error, with occasional dependency on SME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Multiple review rounds inflate time-to-signature and client frustration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Missing or miswording clauses triggers compliance risks and leads to costly amendments</a:t>
            </a:r>
            <a:endParaRPr kumimoji="0" lang="en-DE" sz="900" b="0" i="0" u="none" strike="noStrike" kern="0" cap="none" spc="0" normalizeH="0" baseline="0" noProof="0">
              <a:ln>
                <a:noFill/>
              </a:ln>
              <a:solidFill>
                <a:srgbClr val="943BF6"/>
              </a:solidFill>
              <a:effectLst/>
              <a:uLnTx/>
              <a:uFillTx/>
              <a:latin typeface="Segoe Sans Display" pitchFamily="2" charset="0"/>
              <a:ea typeface="Inter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6B006F78-EFA1-B002-5487-D3DDC597F6C9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B4FC7DE6-B85D-28EB-D1C1-49FE37F2F035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1DEBF5-4FB0-9042-C799-6F520E679889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3EE75B-542C-066F-936D-4B2A6A955F22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ACBB2B03-8E78-34F2-DE45-A2A3FC18B105}"/>
              </a:ext>
            </a:extLst>
          </p:cNvPr>
          <p:cNvSpPr/>
          <p:nvPr/>
        </p:nvSpPr>
        <p:spPr>
          <a:xfrm>
            <a:off x="8558347" y="5303520"/>
            <a:ext cx="3057247" cy="1237421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5C880CB4-7D16-B06D-79F4-D2BF86204C9C}"/>
              </a:ext>
            </a:extLst>
          </p:cNvPr>
          <p:cNvSpPr/>
          <p:nvPr/>
        </p:nvSpPr>
        <p:spPr>
          <a:xfrm>
            <a:off x="8682389" y="5726570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Legal &amp; Compliance Team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F4FBF40C-3154-0C61-CA3C-8F9580636F89}"/>
              </a:ext>
            </a:extLst>
          </p:cNvPr>
          <p:cNvSpPr/>
          <p:nvPr/>
        </p:nvSpPr>
        <p:spPr>
          <a:xfrm>
            <a:off x="8558349" y="1740226"/>
            <a:ext cx="3057246" cy="3480126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AD3F749A-DD94-A706-2705-E7706951F1A3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5994C432-E9DE-B332-1EA7-A232AC0356FD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25504351-7BB7-68A9-29C9-BD87D8EE293B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0773E74A-A847-C52F-487F-45B67C3BA48B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7BB17B9A-4B9D-DF0C-4A97-D865A32F195E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D270429C-3594-DF90-6D00-AFD0C48A210C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A79EDD4B-876C-3DD4-6594-A77F82521F07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719F9013-CBB2-72E0-22D3-7704825E7525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E2CA08D2-1BFE-A370-750B-920065FB0D7B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12A523FE-0530-1617-70FE-58FA7C58C820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B5DD668C-6FA7-3FF7-3066-95D80CE59C1F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4673E4AD-6CB8-0B2C-0779-252D44233651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7DC2DA0C-7A9E-5089-A464-BA368D39BB58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85D91326-C1ED-705E-DD2F-FEE4B2A5A598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FINANCIAL SERVICE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A24055E3-7558-FC7D-DE8A-D76EFEF79C85}"/>
              </a:ext>
            </a:extLst>
          </p:cNvPr>
          <p:cNvSpPr/>
          <p:nvPr/>
        </p:nvSpPr>
        <p:spPr>
          <a:xfrm>
            <a:off x="695995" y="710974"/>
            <a:ext cx="775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Legal Contract Generation &amp; Compliance Check Agent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4D99D4-EB9B-6DD5-6728-12DC7B17D897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Creates and reviews contracts to ensure compliance with internal policy and regulation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D842326B-A65A-F5C5-12BD-E609C0CC5490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</a:rPr>
              <a:t>Automate contract assembly from previous templates, compliance checks red-lining, improvement suggestions and change summarization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/>
              <a:ea typeface="+mn-ea"/>
              <a:cs typeface="Segoe UI" pitchFamily="34" charset="0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AE47C4A6-E7E3-CBF0-26B2-867187D0972D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E1D818D-08A8-3619-C0DB-65D55ACBEEFF}"/>
              </a:ext>
            </a:extLst>
          </p:cNvPr>
          <p:cNvSpPr/>
          <p:nvPr/>
        </p:nvSpPr>
        <p:spPr>
          <a:xfrm>
            <a:off x="8700923" y="2229263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Contract C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ompliance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Rate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Variable Display" pitchFamily="2" charset="0"/>
              </a:rPr>
              <a:t>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 Ensures every clause meets policy and legal standards</a:t>
            </a:r>
          </a:p>
        </p:txBody>
      </p:sp>
      <p:sp>
        <p:nvSpPr>
          <p:cNvPr id="48" name="Arrow: Up 56">
            <a:extLst>
              <a:ext uri="{FF2B5EF4-FFF2-40B4-BE49-F238E27FC236}">
                <a16:creationId xmlns:a16="http://schemas.microsoft.com/office/drawing/2014/main" id="{79D5D524-F81E-6CC2-D30B-42F245986E58}"/>
              </a:ext>
            </a:extLst>
          </p:cNvPr>
          <p:cNvSpPr/>
          <p:nvPr/>
        </p:nvSpPr>
        <p:spPr>
          <a:xfrm>
            <a:off x="8794754" y="2365223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057419C1-65D3-B7F8-94D4-5854E2F0DB83}"/>
              </a:ext>
            </a:extLst>
          </p:cNvPr>
          <p:cNvSpPr/>
          <p:nvPr/>
        </p:nvSpPr>
        <p:spPr>
          <a:xfrm>
            <a:off x="8700923" y="2811985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Cycle Time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Faster drafting and fewer manual edits accelerate deal closure</a:t>
            </a:r>
          </a:p>
        </p:txBody>
      </p:sp>
      <p:sp>
        <p:nvSpPr>
          <p:cNvPr id="50" name="Arrow: Up 56">
            <a:extLst>
              <a:ext uri="{FF2B5EF4-FFF2-40B4-BE49-F238E27FC236}">
                <a16:creationId xmlns:a16="http://schemas.microsoft.com/office/drawing/2014/main" id="{7BD57DA6-52C4-A9D8-A682-CC1F143906A8}"/>
              </a:ext>
            </a:extLst>
          </p:cNvPr>
          <p:cNvSpPr/>
          <p:nvPr/>
        </p:nvSpPr>
        <p:spPr>
          <a:xfrm rot="10800000">
            <a:off x="8794754" y="2947945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7587590-A6FB-9E35-1EA1-0B359A7473B7}"/>
              </a:ext>
            </a:extLst>
          </p:cNvPr>
          <p:cNvSpPr/>
          <p:nvPr/>
        </p:nvSpPr>
        <p:spPr>
          <a:xfrm>
            <a:off x="8700923" y="3413104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Error Rate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Reduces human oversight gaps with automated checks</a:t>
            </a:r>
          </a:p>
        </p:txBody>
      </p:sp>
      <p:sp>
        <p:nvSpPr>
          <p:cNvPr id="52" name="Arrow: Up 56">
            <a:extLst>
              <a:ext uri="{FF2B5EF4-FFF2-40B4-BE49-F238E27FC236}">
                <a16:creationId xmlns:a16="http://schemas.microsoft.com/office/drawing/2014/main" id="{C670B398-57FD-C3CC-73E6-341E7CF7D84C}"/>
              </a:ext>
            </a:extLst>
          </p:cNvPr>
          <p:cNvSpPr/>
          <p:nvPr/>
        </p:nvSpPr>
        <p:spPr>
          <a:xfrm rot="10800000">
            <a:off x="8794754" y="3549064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235F5D70-7A9D-B64D-87A1-0AB3ED0D1562}"/>
              </a:ext>
            </a:extLst>
          </p:cNvPr>
          <p:cNvSpPr/>
          <p:nvPr/>
        </p:nvSpPr>
        <p:spPr>
          <a:xfrm>
            <a:off x="10209729" y="5724666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Sales Team</a:t>
            </a:r>
          </a:p>
        </p:txBody>
      </p:sp>
      <p:sp>
        <p:nvSpPr>
          <p:cNvPr id="29" name="Google Shape;523;p32">
            <a:extLst>
              <a:ext uri="{FF2B5EF4-FFF2-40B4-BE49-F238E27FC236}">
                <a16:creationId xmlns:a16="http://schemas.microsoft.com/office/drawing/2014/main" id="{5E6633CE-054D-BD33-08E7-E91C459EF930}"/>
              </a:ext>
            </a:extLst>
          </p:cNvPr>
          <p:cNvSpPr/>
          <p:nvPr/>
        </p:nvSpPr>
        <p:spPr>
          <a:xfrm>
            <a:off x="6238038" y="2229263"/>
            <a:ext cx="2066440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Draft contracts from templates and deal data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32" name="Google Shape;523;p32">
            <a:extLst>
              <a:ext uri="{FF2B5EF4-FFF2-40B4-BE49-F238E27FC236}">
                <a16:creationId xmlns:a16="http://schemas.microsoft.com/office/drawing/2014/main" id="{8A4E7A96-0A58-5FB3-4759-61F1BC6E0799}"/>
              </a:ext>
            </a:extLst>
          </p:cNvPr>
          <p:cNvSpPr/>
          <p:nvPr/>
        </p:nvSpPr>
        <p:spPr>
          <a:xfrm>
            <a:off x="6242445" y="4897826"/>
            <a:ext cx="2099734" cy="7410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Generate collaborative redlines on language, clause revisions, improvements and preserve earlier versions for audit tracking</a:t>
            </a:r>
          </a:p>
        </p:txBody>
      </p:sp>
      <p:sp>
        <p:nvSpPr>
          <p:cNvPr id="35" name="Google Shape;523;p32">
            <a:extLst>
              <a:ext uri="{FF2B5EF4-FFF2-40B4-BE49-F238E27FC236}">
                <a16:creationId xmlns:a16="http://schemas.microsoft.com/office/drawing/2014/main" id="{F5AF2E74-D865-4C3F-D667-9F6221C414F5}"/>
              </a:ext>
            </a:extLst>
          </p:cNvPr>
          <p:cNvSpPr/>
          <p:nvPr/>
        </p:nvSpPr>
        <p:spPr>
          <a:xfrm>
            <a:off x="6218496" y="3546448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Extract and analyze clauses using NLP and standardized clause libraries</a:t>
            </a:r>
          </a:p>
        </p:txBody>
      </p:sp>
      <p:sp>
        <p:nvSpPr>
          <p:cNvPr id="38" name="Google Shape;523;p32">
            <a:extLst>
              <a:ext uri="{FF2B5EF4-FFF2-40B4-BE49-F238E27FC236}">
                <a16:creationId xmlns:a16="http://schemas.microsoft.com/office/drawing/2014/main" id="{93394BC9-EC00-6562-5E6F-07807ED2436A}"/>
              </a:ext>
            </a:extLst>
          </p:cNvPr>
          <p:cNvSpPr/>
          <p:nvPr/>
        </p:nvSpPr>
        <p:spPr>
          <a:xfrm>
            <a:off x="6229621" y="2890465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Summarize action items and discussion history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39" name="Google Shape;523;p32">
            <a:extLst>
              <a:ext uri="{FF2B5EF4-FFF2-40B4-BE49-F238E27FC236}">
                <a16:creationId xmlns:a16="http://schemas.microsoft.com/office/drawing/2014/main" id="{632FEC86-97C6-96EB-8930-8F0D436F377D}"/>
              </a:ext>
            </a:extLst>
          </p:cNvPr>
          <p:cNvSpPr/>
          <p:nvPr/>
        </p:nvSpPr>
        <p:spPr>
          <a:xfrm>
            <a:off x="6242445" y="4197045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Check clause-level compliance to ensure institutional policy alignment</a:t>
            </a:r>
          </a:p>
        </p:txBody>
      </p:sp>
      <p:sp>
        <p:nvSpPr>
          <p:cNvPr id="40" name="Google Shape;523;p32">
            <a:extLst>
              <a:ext uri="{FF2B5EF4-FFF2-40B4-BE49-F238E27FC236}">
                <a16:creationId xmlns:a16="http://schemas.microsoft.com/office/drawing/2014/main" id="{90125FA5-82EC-5030-1A9A-1807952B4293}"/>
              </a:ext>
            </a:extLst>
          </p:cNvPr>
          <p:cNvSpPr/>
          <p:nvPr/>
        </p:nvSpPr>
        <p:spPr>
          <a:xfrm>
            <a:off x="6242445" y="5718576"/>
            <a:ext cx="2099734" cy="7410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Generate summary and send for review</a:t>
            </a:r>
          </a:p>
        </p:txBody>
      </p:sp>
      <p:sp>
        <p:nvSpPr>
          <p:cNvPr id="6" name="Rounded Rectangle 50">
            <a:extLst>
              <a:ext uri="{FF2B5EF4-FFF2-40B4-BE49-F238E27FC236}">
                <a16:creationId xmlns:a16="http://schemas.microsoft.com/office/drawing/2014/main" id="{F0BB571B-38C8-4167-3BE2-5CD74B016257}"/>
              </a:ext>
            </a:extLst>
          </p:cNvPr>
          <p:cNvSpPr/>
          <p:nvPr/>
        </p:nvSpPr>
        <p:spPr>
          <a:xfrm>
            <a:off x="8700923" y="4011628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Amendments Per C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ontract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Cleaner first drafts lead to fewer revision rounds</a:t>
            </a:r>
          </a:p>
        </p:txBody>
      </p:sp>
      <p:sp>
        <p:nvSpPr>
          <p:cNvPr id="13" name="Arrow: Up 56">
            <a:extLst>
              <a:ext uri="{FF2B5EF4-FFF2-40B4-BE49-F238E27FC236}">
                <a16:creationId xmlns:a16="http://schemas.microsoft.com/office/drawing/2014/main" id="{F680C3C5-6DA0-C8A4-15DF-09C4598F9DBE}"/>
              </a:ext>
            </a:extLst>
          </p:cNvPr>
          <p:cNvSpPr/>
          <p:nvPr/>
        </p:nvSpPr>
        <p:spPr>
          <a:xfrm rot="10800000">
            <a:off x="8794753" y="4147712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Google Shape;506;p32">
            <a:extLst>
              <a:ext uri="{FF2B5EF4-FFF2-40B4-BE49-F238E27FC236}">
                <a16:creationId xmlns:a16="http://schemas.microsoft.com/office/drawing/2014/main" id="{4120274C-90E6-580B-2344-89374A6F0416}"/>
              </a:ext>
            </a:extLst>
          </p:cNvPr>
          <p:cNvSpPr/>
          <p:nvPr/>
        </p:nvSpPr>
        <p:spPr>
          <a:xfrm>
            <a:off x="8955020" y="1335780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Banking &amp; Capital Markets</a:t>
            </a:r>
          </a:p>
        </p:txBody>
      </p:sp>
      <p:sp>
        <p:nvSpPr>
          <p:cNvPr id="5" name="Google Shape;506;p32">
            <a:extLst>
              <a:ext uri="{FF2B5EF4-FFF2-40B4-BE49-F238E27FC236}">
                <a16:creationId xmlns:a16="http://schemas.microsoft.com/office/drawing/2014/main" id="{8EC927F9-C274-43EC-BBED-E113AEA5157C}"/>
              </a:ext>
            </a:extLst>
          </p:cNvPr>
          <p:cNvSpPr/>
          <p:nvPr/>
        </p:nvSpPr>
        <p:spPr>
          <a:xfrm>
            <a:off x="10397434" y="1389358"/>
            <a:ext cx="895361" cy="15243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Homerun</a:t>
            </a:r>
          </a:p>
        </p:txBody>
      </p:sp>
      <p:sp>
        <p:nvSpPr>
          <p:cNvPr id="18" name="Rounded Rectangle 50">
            <a:extLst>
              <a:ext uri="{FF2B5EF4-FFF2-40B4-BE49-F238E27FC236}">
                <a16:creationId xmlns:a16="http://schemas.microsoft.com/office/drawing/2014/main" id="{8566E155-AA21-6855-741F-ACEB5034968F}"/>
              </a:ext>
            </a:extLst>
          </p:cNvPr>
          <p:cNvSpPr/>
          <p:nvPr/>
        </p:nvSpPr>
        <p:spPr>
          <a:xfrm>
            <a:off x="8700923" y="4613779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Outsourcing Requirements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Internal Solution decreases dependency on third party service providers</a:t>
            </a:r>
          </a:p>
        </p:txBody>
      </p:sp>
      <p:sp>
        <p:nvSpPr>
          <p:cNvPr id="19" name="Arrow: Up 56">
            <a:extLst>
              <a:ext uri="{FF2B5EF4-FFF2-40B4-BE49-F238E27FC236}">
                <a16:creationId xmlns:a16="http://schemas.microsoft.com/office/drawing/2014/main" id="{D5A2162C-A70B-9571-B4AE-E476B05E3C46}"/>
              </a:ext>
            </a:extLst>
          </p:cNvPr>
          <p:cNvSpPr/>
          <p:nvPr/>
        </p:nvSpPr>
        <p:spPr>
          <a:xfrm rot="10800000">
            <a:off x="8794753" y="4749863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6340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C2FEA-9E54-1655-BD8B-FD4A1CBD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C801DFF2-F2A7-5BA4-EAB6-7DFF930595AE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661DFE2-57EA-5E59-368C-B12D342D4225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885C6B1-DC77-B3CF-5872-C418C1C8EDC8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C91EC8-33EA-7EB7-8FB2-6E1D45EC105E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Legal contract generation &amp; compliance check 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0DDAD449-9C49-39A4-4B1F-C20EA2F0FE8E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657A0371-7787-4EFC-72CA-F8DE4698AC04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C89DC9-A6DB-BE34-1550-8009BC6C93BE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5CFC277A-B540-4773-DEC5-38DD68ADF3B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A7FE18-A3AA-31AA-48B7-86DFE63CD0A6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BB7D91-7513-10E7-7CA6-FE51E346176D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7805E3C1-0BF5-CB80-E376-BEC86ACE1A01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752814-0386-E109-3A8E-2CF11B36AFC8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7FD170-A182-3E71-35DE-8808E30FBCE3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83FDE898-306E-F224-2BD9-468F3F8C8173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0734D6-8AE1-471A-C44F-DD51C9007397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C07686-9961-8B6D-5784-7D5BB681BB19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428B030F-20F4-1F6F-CA3F-163B5890EB18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2A034604-3726-0509-2321-AC98800459E5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440CA4-C4B8-9778-4B5B-0B141BDB868D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Financial Service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461EEDD3-F615-311D-4D81-00973DDFAD2E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EC35F6-A2A0-2B70-3EBC-A08BAEE85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76541"/>
              </p:ext>
            </p:extLst>
          </p:nvPr>
        </p:nvGraphicFramePr>
        <p:xfrm>
          <a:off x="316788" y="1608472"/>
          <a:ext cx="1907446" cy="404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r>
                        <a:rPr lang="en-US" sz="1100" dirty="0"/>
                        <a:t>Simplifies contract creation and review by drafting documents, spotting compliance issues, and suggesting improvements to ensure legal accuracy and meet standards.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E5581DCA-3D25-0FA8-F7DB-A58038592F4F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Recap action items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C4E279BB-0EFD-8171-40B5-5AF3DC1A602F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Summarizes prior communications to inform contractual obligations.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02E101-FA68-385F-396A-6CF918993BE8}"/>
              </a:ext>
            </a:extLst>
          </p:cNvPr>
          <p:cNvSpPr/>
          <p:nvPr/>
        </p:nvSpPr>
        <p:spPr bwMode="auto">
          <a:xfrm>
            <a:off x="372952" y="3773808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Contract-Compliance Rate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5E8636-5515-9BFF-494B-4CFBBCA83EA7}"/>
              </a:ext>
            </a:extLst>
          </p:cNvPr>
          <p:cNvSpPr/>
          <p:nvPr/>
        </p:nvSpPr>
        <p:spPr bwMode="auto">
          <a:xfrm>
            <a:off x="372952" y="4014859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Cycle Time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983184-3238-BF0B-AEA5-B3477DD51484}"/>
              </a:ext>
            </a:extLst>
          </p:cNvPr>
          <p:cNvSpPr/>
          <p:nvPr/>
        </p:nvSpPr>
        <p:spPr bwMode="auto">
          <a:xfrm>
            <a:off x="368101" y="5268139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Risk &amp; Compliance Adherence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D187FD5F-EC66-381B-6D24-3CB624C50458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Generate draft contract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348D6795-28E8-BD13-AE89-DF7652ACA66E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Uses templates and deal-specific data to auto-draft initial contracts.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73BC98-E2CF-4621-93A2-284A7A199C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010985"/>
            <a:ext cx="2199820" cy="103105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Document Generator (Word, SharePoint) for generating contracts from structured templates or historical contracts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for pulling deal-specific data such as client details and terms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Knowledge Base for storing and version-controlling contract drafts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AB32348-48E9-FCAD-1D14-ABAF0A60E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D3137EED-735F-B2D8-B86C-44BD3100FBA2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Extract &amp; analyze clauses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8DC187C1-3CCD-91A6-701B-DAF525533E48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Uses NLP to break down the contract into distinct, labeled clauses.</a:t>
            </a: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89336513-AF8A-F678-54E9-35352E491000}"/>
              </a:ext>
            </a:extLst>
          </p:cNvPr>
          <p:cNvSpPr txBox="1">
            <a:spLocks/>
          </p:cNvSpPr>
          <p:nvPr/>
        </p:nvSpPr>
        <p:spPr>
          <a:xfrm>
            <a:off x="8804381" y="3958339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Check compliance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9FE19889-2593-805E-F35D-D5FD2B391827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Evaluates each clause against internal legal rules and regulatory guidelines.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0B424C-981E-55A2-5E36-FFAE68C05046}"/>
              </a:ext>
            </a:extLst>
          </p:cNvPr>
          <p:cNvSpPr/>
          <p:nvPr/>
        </p:nvSpPr>
        <p:spPr bwMode="auto">
          <a:xfrm>
            <a:off x="364133" y="5542340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Customer Experience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315342-9C1B-488B-FAAF-1181C3F47BB0}"/>
              </a:ext>
            </a:extLst>
          </p:cNvPr>
          <p:cNvSpPr/>
          <p:nvPr/>
        </p:nvSpPr>
        <p:spPr bwMode="auto">
          <a:xfrm>
            <a:off x="369466" y="4250543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Error Rate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13800178-0554-A05E-51D8-096CEE0C03C5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F4425D0C-2764-3E36-732B-9C6707EC1366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6A2F00-9008-58EA-A1A5-356F2ADF32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223862"/>
            <a:ext cx="2199820" cy="60529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Tool (Outlook, Teams) for extracting key points from recent email threads or summarizing meeting chat and call transcripts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996B3C7-7A4D-77AD-8AF3-55FF5894D5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11BAED11-A96F-5C6D-3128-EAEE3F1D6C05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AA51DED3-52A1-1CB7-935F-D045CAB41A32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ABB2C3-E96C-C1D3-94EE-2A7F7FF6C0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144355"/>
            <a:ext cx="2199820" cy="7643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Connects to a predefined taxonomy to segment contract text into structured, labeled clauses and extract contract structure and metadata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Knowledge Base for processing and storing intermediate analysis results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895682A-637B-64FC-0B21-B4C36DF7B9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59D215E-96A0-7BC0-1F9C-4545216960D8}"/>
              </a:ext>
            </a:extLst>
          </p:cNvPr>
          <p:cNvSpPr txBox="1"/>
          <p:nvPr/>
        </p:nvSpPr>
        <p:spPr>
          <a:xfrm>
            <a:off x="3223018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Uses templates and deal-specific data 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accelerate drafting and ensures template consistency.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DC048C-D9AA-E1D9-5143-4E42394F6C63}"/>
              </a:ext>
            </a:extLst>
          </p:cNvPr>
          <p:cNvSpPr txBox="1"/>
          <p:nvPr/>
        </p:nvSpPr>
        <p:spPr>
          <a:xfrm>
            <a:off x="6128274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Recaps action item to ensure contracts reflect actual agreements made.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D267787-DBC9-BAE2-0BA6-3FBBF0A5E075}"/>
              </a:ext>
            </a:extLst>
          </p:cNvPr>
          <p:cNvSpPr txBox="1"/>
          <p:nvPr/>
        </p:nvSpPr>
        <p:spPr>
          <a:xfrm>
            <a:off x="8990602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Extracts contract clause to enable precise review and easier compliance matching.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CBEAC59-6E71-67F0-A5A3-BC00B7FD4602}"/>
              </a:ext>
            </a:extLst>
          </p:cNvPr>
          <p:cNvGrpSpPr/>
          <p:nvPr/>
        </p:nvGrpSpPr>
        <p:grpSpPr>
          <a:xfrm>
            <a:off x="8800793" y="4767809"/>
            <a:ext cx="2575850" cy="1712944"/>
            <a:chOff x="8800793" y="4767809"/>
            <a:chExt cx="2575850" cy="1712944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31F1D375-9F82-FF50-F738-E37582B439F2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9BC70A20-2B35-75BA-5218-D01BE774F389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9415241-268E-1024-9A5F-426326C2376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800793" y="4767809"/>
              <a:ext cx="2575850" cy="11387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Connects to a compliance knowledge base or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</a:b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external compliance API to compare clauses against established compliance libraries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Knowledge Base (SharePoint) for accessing policies and legal guidance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Connects to notification channels (outlook) to alert and escalate non-compliant content, with access to defined escalation logic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7ABBF2F-5E3E-88D8-72F4-61839F161AF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A686FEE-EB45-19C9-1EAE-0BAB3A7F95EA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Flags non-compliant sections early in the process to be compliant.</a:t>
              </a:r>
            </a:p>
          </p:txBody>
        </p:sp>
      </p:grpSp>
      <p:sp>
        <p:nvSpPr>
          <p:cNvPr id="80" name="Step 1 Title">
            <a:extLst>
              <a:ext uri="{FF2B5EF4-FFF2-40B4-BE49-F238E27FC236}">
                <a16:creationId xmlns:a16="http://schemas.microsoft.com/office/drawing/2014/main" id="{3C5E5120-6689-945F-A3FA-ECE4F81BAEF8}"/>
              </a:ext>
            </a:extLst>
          </p:cNvPr>
          <p:cNvSpPr txBox="1">
            <a:spLocks/>
          </p:cNvSpPr>
          <p:nvPr/>
        </p:nvSpPr>
        <p:spPr>
          <a:xfrm>
            <a:off x="3035003" y="3966080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Generate review package</a:t>
            </a:r>
          </a:p>
        </p:txBody>
      </p:sp>
      <p:sp>
        <p:nvSpPr>
          <p:cNvPr id="81" name="Step 1 Top">
            <a:extLst>
              <a:ext uri="{FF2B5EF4-FFF2-40B4-BE49-F238E27FC236}">
                <a16:creationId xmlns:a16="http://schemas.microsoft.com/office/drawing/2014/main" id="{B79D64A7-8FA9-AD87-FFEF-DAE8005949C5}"/>
              </a:ext>
            </a:extLst>
          </p:cNvPr>
          <p:cNvSpPr txBox="1">
            <a:spLocks/>
          </p:cNvSpPr>
          <p:nvPr/>
        </p:nvSpPr>
        <p:spPr>
          <a:xfrm>
            <a:off x="3035003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Creates a final summary, redlines, and audit trail for legal or business approval.</a:t>
            </a:r>
          </a:p>
        </p:txBody>
      </p:sp>
      <p:sp>
        <p:nvSpPr>
          <p:cNvPr id="82" name="Step 1 Title">
            <a:extLst>
              <a:ext uri="{FF2B5EF4-FFF2-40B4-BE49-F238E27FC236}">
                <a16:creationId xmlns:a16="http://schemas.microsoft.com/office/drawing/2014/main" id="{5CC748EC-188D-6EAB-6BA0-4A1A6CBDE495}"/>
              </a:ext>
            </a:extLst>
          </p:cNvPr>
          <p:cNvSpPr txBox="1">
            <a:spLocks/>
          </p:cNvSpPr>
          <p:nvPr/>
        </p:nvSpPr>
        <p:spPr>
          <a:xfrm>
            <a:off x="5918795" y="395812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Redline &amp; suggest revisions</a:t>
            </a:r>
          </a:p>
        </p:txBody>
      </p:sp>
      <p:sp>
        <p:nvSpPr>
          <p:cNvPr id="83" name="Step 1 Top">
            <a:extLst>
              <a:ext uri="{FF2B5EF4-FFF2-40B4-BE49-F238E27FC236}">
                <a16:creationId xmlns:a16="http://schemas.microsoft.com/office/drawing/2014/main" id="{13844F7A-5A24-20F5-3188-923146AAA020}"/>
              </a:ext>
            </a:extLst>
          </p:cNvPr>
          <p:cNvSpPr txBox="1">
            <a:spLocks/>
          </p:cNvSpPr>
          <p:nvPr/>
        </p:nvSpPr>
        <p:spPr>
          <a:xfrm>
            <a:off x="5918795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Proposes edits for problematic language and unclear terms.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405EEBD-766A-1146-5202-EA4A6F844FBB}"/>
              </a:ext>
            </a:extLst>
          </p:cNvPr>
          <p:cNvGrpSpPr/>
          <p:nvPr/>
        </p:nvGrpSpPr>
        <p:grpSpPr>
          <a:xfrm>
            <a:off x="8532533" y="4098083"/>
            <a:ext cx="210652" cy="210652"/>
            <a:chOff x="8558978" y="4098083"/>
            <a:chExt cx="210652" cy="21065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6196530-65FA-9C09-6970-B321DE148F2D}"/>
                </a:ext>
              </a:extLst>
            </p:cNvPr>
            <p:cNvSpPr/>
            <p:nvPr/>
          </p:nvSpPr>
          <p:spPr bwMode="auto">
            <a:xfrm rot="10800000">
              <a:off x="8558978" y="409808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831F2714-0670-73F7-DB79-7951EA7335FD}"/>
                </a:ext>
              </a:extLst>
            </p:cNvPr>
            <p:cNvSpPr/>
            <p:nvPr/>
          </p:nvSpPr>
          <p:spPr bwMode="auto">
            <a:xfrm rot="13500000">
              <a:off x="8638937" y="4167165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57E203F-ECD3-4DF7-6970-864FD7AD2327}"/>
              </a:ext>
            </a:extLst>
          </p:cNvPr>
          <p:cNvGrpSpPr/>
          <p:nvPr/>
        </p:nvGrpSpPr>
        <p:grpSpPr>
          <a:xfrm>
            <a:off x="5648740" y="4099406"/>
            <a:ext cx="210652" cy="210652"/>
            <a:chOff x="5683729" y="4099406"/>
            <a:chExt cx="210652" cy="21065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248D548-A48B-C8EB-2540-3360D7D45F8C}"/>
                </a:ext>
              </a:extLst>
            </p:cNvPr>
            <p:cNvSpPr/>
            <p:nvPr/>
          </p:nvSpPr>
          <p:spPr bwMode="auto">
            <a:xfrm rot="10800000">
              <a:off x="5683729" y="4099406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FCACF8C4-BB62-5615-8C52-BBAA556A786E}"/>
                </a:ext>
              </a:extLst>
            </p:cNvPr>
            <p:cNvSpPr/>
            <p:nvPr/>
          </p:nvSpPr>
          <p:spPr bwMode="auto">
            <a:xfrm rot="13500000">
              <a:off x="5763688" y="4168488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3B116D4-A969-646C-D9AB-AEEDD01104E3}"/>
              </a:ext>
            </a:extLst>
          </p:cNvPr>
          <p:cNvGrpSpPr/>
          <p:nvPr/>
        </p:nvGrpSpPr>
        <p:grpSpPr>
          <a:xfrm>
            <a:off x="5915514" y="4821670"/>
            <a:ext cx="2572262" cy="1659083"/>
            <a:chOff x="8804381" y="4821670"/>
            <a:chExt cx="2572262" cy="1659083"/>
          </a:xfrm>
        </p:grpSpPr>
        <p:sp>
          <p:nvSpPr>
            <p:cNvPr id="95" name="Text Placeholder 11">
              <a:extLst>
                <a:ext uri="{FF2B5EF4-FFF2-40B4-BE49-F238E27FC236}">
                  <a16:creationId xmlns:a16="http://schemas.microsoft.com/office/drawing/2014/main" id="{18A13F0F-C808-3B36-67C3-86D762E28BF9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6" name="Text Placeholder 11">
              <a:extLst>
                <a:ext uri="{FF2B5EF4-FFF2-40B4-BE49-F238E27FC236}">
                  <a16:creationId xmlns:a16="http://schemas.microsoft.com/office/drawing/2014/main" id="{77BEBB99-A779-8655-583E-EACDB968804B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2F4FD35-D316-A807-0400-B2E9122E787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821670"/>
              <a:ext cx="2199820" cy="103105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Document Editor (Word) for inserting tracked changes and legal redlines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Knowledge Base (SharePoint) for storing redlined versions with version control and proposing compliant language revisions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Tools (Outlook, Teams) to create a draft and collaborative redlining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D1E01935-3C9D-D1AB-9BA3-D1AC2A21EAE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BFCC461-D4FA-F5F0-85FB-F23C9F7230DC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Redlines reduce rework and improves legal soundness.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B9E1137-57BC-5784-9189-CDCE643137FD}"/>
              </a:ext>
            </a:extLst>
          </p:cNvPr>
          <p:cNvGrpSpPr/>
          <p:nvPr/>
        </p:nvGrpSpPr>
        <p:grpSpPr>
          <a:xfrm>
            <a:off x="3036797" y="4827756"/>
            <a:ext cx="2572262" cy="1652997"/>
            <a:chOff x="8804381" y="4827756"/>
            <a:chExt cx="2572262" cy="1652997"/>
          </a:xfrm>
        </p:grpSpPr>
        <p:sp>
          <p:nvSpPr>
            <p:cNvPr id="101" name="Text Placeholder 11">
              <a:extLst>
                <a:ext uri="{FF2B5EF4-FFF2-40B4-BE49-F238E27FC236}">
                  <a16:creationId xmlns:a16="http://schemas.microsoft.com/office/drawing/2014/main" id="{3DF9C3CE-248B-5ECB-2998-AE75874CD4BC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102" name="Text Placeholder 11">
              <a:extLst>
                <a:ext uri="{FF2B5EF4-FFF2-40B4-BE49-F238E27FC236}">
                  <a16:creationId xmlns:a16="http://schemas.microsoft.com/office/drawing/2014/main" id="{C6F4C206-CC77-5DC1-0084-4E457B2BB12E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B1C55A5-09E3-B04E-4947-9DF30A742E2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891783" y="4875530"/>
              <a:ext cx="2394395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Document Editor (Word/PPT) for compiling change summaries and rationale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Tool (Outlook/Teams) for distributing drafts to legal reviewers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Workflow Automation (Power Automate) for managing approval workflows and logging status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1867487D-9E30-57BD-F44F-06000A6DB9D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C10AB43-53CC-F7BD-D997-A935EA90F342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 pitchFamily="2" charset="0"/>
                </a:rPr>
                <a:t>Creates a final summary to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speed up review cycles and enhances traceability.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FE1049E-BEC7-CBAD-2E4D-F21001BE75D3}"/>
              </a:ext>
            </a:extLst>
          </p:cNvPr>
          <p:cNvSpPr/>
          <p:nvPr/>
        </p:nvSpPr>
        <p:spPr bwMode="auto">
          <a:xfrm>
            <a:off x="368101" y="5810400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Service Excellence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5C983F4-8728-2E29-DB42-F73D4E75D159}"/>
              </a:ext>
            </a:extLst>
          </p:cNvPr>
          <p:cNvSpPr/>
          <p:nvPr/>
        </p:nvSpPr>
        <p:spPr bwMode="auto">
          <a:xfrm>
            <a:off x="372953" y="4486227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Amendments per Contract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A427D6-F194-27DD-FC27-6E86A67AA981}"/>
              </a:ext>
            </a:extLst>
          </p:cNvPr>
          <p:cNvSpPr/>
          <p:nvPr/>
        </p:nvSpPr>
        <p:spPr bwMode="auto">
          <a:xfrm>
            <a:off x="368101" y="4738514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Outsourcing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609903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5F93A-4676-EBA4-E085-E586EC42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3A248E71-A68F-9B1F-703C-2CB545221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6522C969-5107-2BA8-1DD9-10C100354284}"/>
              </a:ext>
            </a:extLst>
          </p:cNvPr>
          <p:cNvSpPr/>
          <p:nvPr/>
        </p:nvSpPr>
        <p:spPr>
          <a:xfrm>
            <a:off x="678802" y="4622140"/>
            <a:ext cx="3705033" cy="648580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7B819668-59FC-F029-E982-085896C6E3FA}"/>
              </a:ext>
            </a:extLst>
          </p:cNvPr>
          <p:cNvSpPr/>
          <p:nvPr/>
        </p:nvSpPr>
        <p:spPr>
          <a:xfrm>
            <a:off x="707186" y="1629871"/>
            <a:ext cx="3693840" cy="2839533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Link CRM (Dynamics 365) to pull client and </a:t>
            </a:r>
            <a:r>
              <a:rPr lang="en-US" sz="100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deal data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for contract drafting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Knowledge Base (SharePoint) in </a:t>
            </a:r>
            <a:r>
              <a:rPr lang="en-US" sz="100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DOC, PPT, PDF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 format is used to load standard contracts and store redline history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Refer to Knowledge Base (SharePoint) to extract clauses, compare terms, and flag non-compliance using predefined taxonomy for clause chunking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Use Communication Tool (Outlook, Teams) and Power Automate to manage legal reviews, approvals, and escalations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PII includes client name, client logos, deal terms, legal contacts, contract history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DFB49-B3F4-175F-953F-84838626F7C5}"/>
              </a:ext>
            </a:extLst>
          </p:cNvPr>
          <p:cNvSpPr txBox="1"/>
          <p:nvPr/>
        </p:nvSpPr>
        <p:spPr>
          <a:xfrm>
            <a:off x="725311" y="4748281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B3DE5-8E19-2E69-C24C-55F7B4226640}"/>
              </a:ext>
            </a:extLst>
          </p:cNvPr>
          <p:cNvSpPr txBox="1"/>
          <p:nvPr/>
        </p:nvSpPr>
        <p:spPr>
          <a:xfrm>
            <a:off x="2059611" y="4836012"/>
            <a:ext cx="2298101" cy="21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Internal Policy Q&amp;A Agent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C8542B27-C1E7-4945-EE02-25CB70EE366D}"/>
              </a:ext>
            </a:extLst>
          </p:cNvPr>
          <p:cNvSpPr/>
          <p:nvPr/>
        </p:nvSpPr>
        <p:spPr>
          <a:xfrm>
            <a:off x="725311" y="5305309"/>
            <a:ext cx="3705033" cy="1443834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Teams channel with Microsoft authentication for support agent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All Bank Personnel will be M365 license to access the agent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Policy document stored in SharePoint will be of PDF, PPT or DOC format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‘Internal Policy Q&amp;A Agent’ has be ready and discoverable to be associated with this agent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2" name="Google Shape;115;p20">
            <a:extLst>
              <a:ext uri="{FF2B5EF4-FFF2-40B4-BE49-F238E27FC236}">
                <a16:creationId xmlns:a16="http://schemas.microsoft.com/office/drawing/2014/main" id="{35386048-82A1-AC49-69CF-26E8456CB6B1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FINANCIAL SERVICE INDUSTRY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324CD-25D0-D01F-3A62-92F0736D23F1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Creates and reviews contracts to ensure compliance with internal policy and regulation</a:t>
            </a:r>
          </a:p>
        </p:txBody>
      </p:sp>
      <p:sp>
        <p:nvSpPr>
          <p:cNvPr id="5" name="Google Shape;163;p22">
            <a:extLst>
              <a:ext uri="{FF2B5EF4-FFF2-40B4-BE49-F238E27FC236}">
                <a16:creationId xmlns:a16="http://schemas.microsoft.com/office/drawing/2014/main" id="{CD42C0E0-C60A-121B-9890-8D41A9193D1E}"/>
              </a:ext>
            </a:extLst>
          </p:cNvPr>
          <p:cNvSpPr/>
          <p:nvPr/>
        </p:nvSpPr>
        <p:spPr>
          <a:xfrm>
            <a:off x="695995" y="710974"/>
            <a:ext cx="775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Legal Contract Generation &amp; Compliance Check Agent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12E304-9DCF-9C3B-7268-884595F2BC3D}"/>
              </a:ext>
            </a:extLst>
          </p:cNvPr>
          <p:cNvSpPr/>
          <p:nvPr/>
        </p:nvSpPr>
        <p:spPr bwMode="auto">
          <a:xfrm>
            <a:off x="5810118" y="1972825"/>
            <a:ext cx="5042581" cy="88768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2042D1-2728-D1C1-02F5-6975477EA98B}"/>
              </a:ext>
            </a:extLst>
          </p:cNvPr>
          <p:cNvSpPr/>
          <p:nvPr/>
        </p:nvSpPr>
        <p:spPr bwMode="auto">
          <a:xfrm>
            <a:off x="5810118" y="4306661"/>
            <a:ext cx="5042581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425DC9-1D6A-CC86-1F4F-1CBAB9FC0033}"/>
              </a:ext>
            </a:extLst>
          </p:cNvPr>
          <p:cNvSpPr/>
          <p:nvPr/>
        </p:nvSpPr>
        <p:spPr bwMode="auto">
          <a:xfrm>
            <a:off x="6216342" y="2947724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13AFE80-ED95-EAAF-6153-E138D56AD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596" y="3062024"/>
            <a:ext cx="303542" cy="3035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ED6E6B-53FA-B654-C8B3-C950BFA184F5}"/>
              </a:ext>
            </a:extLst>
          </p:cNvPr>
          <p:cNvSpPr txBox="1"/>
          <p:nvPr/>
        </p:nvSpPr>
        <p:spPr>
          <a:xfrm>
            <a:off x="9674159" y="1999499"/>
            <a:ext cx="7998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052E39-F937-46E4-42CD-45B6D6F9132E}"/>
              </a:ext>
            </a:extLst>
          </p:cNvPr>
          <p:cNvSpPr txBox="1"/>
          <p:nvPr/>
        </p:nvSpPr>
        <p:spPr>
          <a:xfrm>
            <a:off x="9407964" y="4756104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B2FA2C9-54B3-CBD4-3B20-9E43D41F3E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466" y="4559007"/>
            <a:ext cx="252900" cy="22748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A20942-FA2F-10A6-BBF2-7D93674FA3CA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6146366" y="4672747"/>
            <a:ext cx="11827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36189DF-9A27-8F89-6EF8-1579015A995A}"/>
              </a:ext>
            </a:extLst>
          </p:cNvPr>
          <p:cNvSpPr txBox="1"/>
          <p:nvPr/>
        </p:nvSpPr>
        <p:spPr>
          <a:xfrm>
            <a:off x="6264900" y="3423001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307F1B-9850-D359-2228-BD3FBABDFD2C}"/>
              </a:ext>
            </a:extLst>
          </p:cNvPr>
          <p:cNvSpPr/>
          <p:nvPr/>
        </p:nvSpPr>
        <p:spPr bwMode="auto">
          <a:xfrm>
            <a:off x="5810118" y="2845656"/>
            <a:ext cx="5042581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C08E7C5-87D0-32C6-0D8E-C78C5F8604AF}"/>
              </a:ext>
            </a:extLst>
          </p:cNvPr>
          <p:cNvSpPr/>
          <p:nvPr/>
        </p:nvSpPr>
        <p:spPr bwMode="auto">
          <a:xfrm>
            <a:off x="6196681" y="3168672"/>
            <a:ext cx="884993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1A995E0-4BEC-B0A0-84A7-C3A2FDE3DBDF}"/>
              </a:ext>
            </a:extLst>
          </p:cNvPr>
          <p:cNvSpPr/>
          <p:nvPr/>
        </p:nvSpPr>
        <p:spPr bwMode="auto">
          <a:xfrm>
            <a:off x="9561481" y="3168673"/>
            <a:ext cx="884993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7C90B8-CC1C-7890-ED7A-B44855800036}"/>
              </a:ext>
            </a:extLst>
          </p:cNvPr>
          <p:cNvSpPr txBox="1"/>
          <p:nvPr/>
        </p:nvSpPr>
        <p:spPr>
          <a:xfrm>
            <a:off x="6468317" y="3186836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89D5B7-C566-A190-E888-4E779656DBF9}"/>
              </a:ext>
            </a:extLst>
          </p:cNvPr>
          <p:cNvSpPr txBox="1"/>
          <p:nvPr/>
        </p:nvSpPr>
        <p:spPr>
          <a:xfrm>
            <a:off x="9700159" y="3177645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B0F01C42-6E8F-E88C-863E-26B639DA6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15837" y="3310960"/>
            <a:ext cx="227480" cy="22748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FBBD833-7F8F-A407-CECF-6868CCECDEC4}"/>
              </a:ext>
            </a:extLst>
          </p:cNvPr>
          <p:cNvSpPr/>
          <p:nvPr/>
        </p:nvSpPr>
        <p:spPr bwMode="auto">
          <a:xfrm>
            <a:off x="11152194" y="3020571"/>
            <a:ext cx="877931" cy="7309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41A54E-1446-4CC3-E52D-8C956B195D04}"/>
              </a:ext>
            </a:extLst>
          </p:cNvPr>
          <p:cNvSpPr txBox="1"/>
          <p:nvPr/>
        </p:nvSpPr>
        <p:spPr>
          <a:xfrm>
            <a:off x="11234955" y="3413407"/>
            <a:ext cx="71240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All Bank Personnel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499C26-616A-46D0-D5BF-CE64F73229BF}"/>
              </a:ext>
            </a:extLst>
          </p:cNvPr>
          <p:cNvSpPr txBox="1"/>
          <p:nvPr/>
        </p:nvSpPr>
        <p:spPr>
          <a:xfrm>
            <a:off x="11178060" y="2860505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5196BA-D44B-B7BF-24D0-220F797F6FE7}"/>
              </a:ext>
            </a:extLst>
          </p:cNvPr>
          <p:cNvSpPr txBox="1"/>
          <p:nvPr/>
        </p:nvSpPr>
        <p:spPr>
          <a:xfrm>
            <a:off x="5858463" y="2001150"/>
            <a:ext cx="23051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927BAEC3-F2B8-B073-B2D2-148BE1913F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0529" y="2114822"/>
            <a:ext cx="601758" cy="60175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C5EE99E-4DC3-D6E9-C933-99F980069098}"/>
              </a:ext>
            </a:extLst>
          </p:cNvPr>
          <p:cNvSpPr txBox="1"/>
          <p:nvPr/>
        </p:nvSpPr>
        <p:spPr>
          <a:xfrm>
            <a:off x="6266339" y="4446907"/>
            <a:ext cx="8153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7a</a:t>
            </a:r>
            <a:r>
              <a:rPr lang="en-US" sz="500"/>
              <a:t>. Agent logs are displayed  on Copilot Studio Kit</a:t>
            </a:r>
          </a:p>
        </p:txBody>
      </p:sp>
      <p:pic>
        <p:nvPicPr>
          <p:cNvPr id="71" name="Graphic 70" descr="Users outline">
            <a:extLst>
              <a:ext uri="{FF2B5EF4-FFF2-40B4-BE49-F238E27FC236}">
                <a16:creationId xmlns:a16="http://schemas.microsoft.com/office/drawing/2014/main" id="{70BAE9BE-59D5-EE60-6E9D-8A1DBA9995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25189" y="3073217"/>
            <a:ext cx="331940" cy="33194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A0C7540-92C7-6669-AEFE-F4331B358D7A}"/>
              </a:ext>
            </a:extLst>
          </p:cNvPr>
          <p:cNvCxnSpPr>
            <a:cxnSpLocks/>
            <a:endCxn id="68" idx="2"/>
          </p:cNvCxnSpPr>
          <p:nvPr/>
        </p:nvCxnSpPr>
        <p:spPr>
          <a:xfrm flipV="1">
            <a:off x="8331408" y="2716580"/>
            <a:ext cx="0" cy="345444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A6C8704-D0D5-24CC-93C1-C062BB500A9A}"/>
              </a:ext>
            </a:extLst>
          </p:cNvPr>
          <p:cNvCxnSpPr>
            <a:cxnSpLocks/>
            <a:stCxn id="52" idx="1"/>
            <a:endCxn id="42" idx="3"/>
          </p:cNvCxnSpPr>
          <p:nvPr/>
        </p:nvCxnSpPr>
        <p:spPr>
          <a:xfrm flipH="1" flipV="1">
            <a:off x="10446474" y="3382504"/>
            <a:ext cx="705720" cy="3544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766FBBD-129B-1E71-B264-9092FFDEB3E3}"/>
              </a:ext>
            </a:extLst>
          </p:cNvPr>
          <p:cNvSpPr txBox="1"/>
          <p:nvPr/>
        </p:nvSpPr>
        <p:spPr>
          <a:xfrm>
            <a:off x="10582094" y="3181650"/>
            <a:ext cx="59971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1. </a:t>
            </a:r>
            <a:r>
              <a:rPr lang="en-US" sz="500" dirty="0"/>
              <a:t>Request </a:t>
            </a:r>
            <a:r>
              <a:rPr lang="en-US" sz="500"/>
              <a:t>to generate </a:t>
            </a:r>
            <a:r>
              <a:rPr lang="en-US" sz="500" dirty="0"/>
              <a:t>contract</a:t>
            </a:r>
            <a:endParaRPr lang="en-US" sz="500"/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181AE914-39D8-5F16-0EFC-F690982594AE}"/>
              </a:ext>
            </a:extLst>
          </p:cNvPr>
          <p:cNvCxnSpPr>
            <a:cxnSpLocks/>
            <a:stCxn id="42" idx="0"/>
            <a:endCxn id="68" idx="3"/>
          </p:cNvCxnSpPr>
          <p:nvPr/>
        </p:nvCxnSpPr>
        <p:spPr>
          <a:xfrm rot="16200000" flipV="1">
            <a:off x="8941647" y="2106341"/>
            <a:ext cx="752972" cy="1371691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7F9FFF1F-1A69-57B3-6F52-51A85C9F9CE4}"/>
              </a:ext>
            </a:extLst>
          </p:cNvPr>
          <p:cNvSpPr txBox="1"/>
          <p:nvPr/>
        </p:nvSpPr>
        <p:spPr>
          <a:xfrm>
            <a:off x="8973104" y="2491144"/>
            <a:ext cx="8153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Forwards queries to Orchestrator</a:t>
            </a:r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CA411430-EB26-04B8-AAD1-9407A9FA0ECF}"/>
              </a:ext>
            </a:extLst>
          </p:cNvPr>
          <p:cNvCxnSpPr>
            <a:cxnSpLocks/>
            <a:stCxn id="68" idx="1"/>
            <a:endCxn id="41" idx="0"/>
          </p:cNvCxnSpPr>
          <p:nvPr/>
        </p:nvCxnSpPr>
        <p:spPr>
          <a:xfrm rot="10800000" flipV="1">
            <a:off x="6639179" y="2415700"/>
            <a:ext cx="1391351" cy="752971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C201120-6414-DFB2-BB3A-6F65502E0F0F}"/>
              </a:ext>
            </a:extLst>
          </p:cNvPr>
          <p:cNvSpPr txBox="1"/>
          <p:nvPr/>
        </p:nvSpPr>
        <p:spPr>
          <a:xfrm>
            <a:off x="6956976" y="2238671"/>
            <a:ext cx="8153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3. Invokes </a:t>
            </a:r>
            <a:r>
              <a:rPr lang="en-US" sz="500" dirty="0"/>
              <a:t>tools</a:t>
            </a:r>
            <a:endParaRPr lang="en-US" sz="500"/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18A5EDA8-72FD-6718-8657-56C1D389FFE2}"/>
              </a:ext>
            </a:extLst>
          </p:cNvPr>
          <p:cNvCxnSpPr>
            <a:cxnSpLocks/>
            <a:endCxn id="49" idx="3"/>
          </p:cNvCxnSpPr>
          <p:nvPr/>
        </p:nvCxnSpPr>
        <p:spPr>
          <a:xfrm rot="10800000" flipV="1">
            <a:off x="6743318" y="3382504"/>
            <a:ext cx="781975" cy="42196"/>
          </a:xfrm>
          <a:prstGeom prst="bentConnector3">
            <a:avLst>
              <a:gd name="adj1" fmla="val 5000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97F544A6-C187-CEE5-2C2C-BA49D773B3D5}"/>
              </a:ext>
            </a:extLst>
          </p:cNvPr>
          <p:cNvSpPr txBox="1"/>
          <p:nvPr/>
        </p:nvSpPr>
        <p:spPr>
          <a:xfrm>
            <a:off x="6750211" y="2856301"/>
            <a:ext cx="5345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4a. Pulls template, institutional policies and earlier versions (if any)</a:t>
            </a: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D7BE7A64-3DEB-345A-D558-E868173F1182}"/>
              </a:ext>
            </a:extLst>
          </p:cNvPr>
          <p:cNvCxnSpPr>
            <a:cxnSpLocks/>
            <a:stCxn id="49" idx="2"/>
            <a:endCxn id="159" idx="1"/>
          </p:cNvCxnSpPr>
          <p:nvPr/>
        </p:nvCxnSpPr>
        <p:spPr>
          <a:xfrm rot="5400000" flipH="1" flipV="1">
            <a:off x="7513530" y="2502444"/>
            <a:ext cx="152043" cy="1919950"/>
          </a:xfrm>
          <a:prstGeom prst="bentConnector4">
            <a:avLst>
              <a:gd name="adj1" fmla="val -338546"/>
              <a:gd name="adj2" fmla="val 8698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08FB0FF8-0122-640D-149C-F8ECE62B14C8}"/>
              </a:ext>
            </a:extLst>
          </p:cNvPr>
          <p:cNvSpPr txBox="1"/>
          <p:nvPr/>
        </p:nvSpPr>
        <p:spPr>
          <a:xfrm>
            <a:off x="6895984" y="3934881"/>
            <a:ext cx="112236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5. Saves draft contract in SharePoint</a:t>
            </a:r>
          </a:p>
        </p:txBody>
      </p: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3FC33F50-29BB-D789-827D-8964D9AD774E}"/>
              </a:ext>
            </a:extLst>
          </p:cNvPr>
          <p:cNvCxnSpPr>
            <a:cxnSpLocks/>
            <a:stCxn id="49" idx="1"/>
            <a:endCxn id="52" idx="2"/>
          </p:cNvCxnSpPr>
          <p:nvPr/>
        </p:nvCxnSpPr>
        <p:spPr>
          <a:xfrm rot="10800000" flipH="1" flipV="1">
            <a:off x="6515836" y="3424699"/>
            <a:ext cx="5075323" cy="326825"/>
          </a:xfrm>
          <a:prstGeom prst="bentConnector4">
            <a:avLst>
              <a:gd name="adj1" fmla="val -8225"/>
              <a:gd name="adj2" fmla="val 208467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48814D8-CB15-B956-6896-92513C5DCFBD}"/>
              </a:ext>
            </a:extLst>
          </p:cNvPr>
          <p:cNvSpPr txBox="1"/>
          <p:nvPr/>
        </p:nvSpPr>
        <p:spPr>
          <a:xfrm>
            <a:off x="8521438" y="3973353"/>
            <a:ext cx="19250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Generates summary/ draft and sends for review with document link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A74C18A-E1B2-E1FF-D0CB-A52538017BC3}"/>
              </a:ext>
            </a:extLst>
          </p:cNvPr>
          <p:cNvSpPr/>
          <p:nvPr/>
        </p:nvSpPr>
        <p:spPr bwMode="auto">
          <a:xfrm>
            <a:off x="7324829" y="4385058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1" name="Graphic 150">
            <a:extLst>
              <a:ext uri="{FF2B5EF4-FFF2-40B4-BE49-F238E27FC236}">
                <a16:creationId xmlns:a16="http://schemas.microsoft.com/office/drawing/2014/main" id="{2FDC2F06-AA3B-0A75-313E-B50F1B6BA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5798" y="4430604"/>
            <a:ext cx="390341" cy="390341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C74B5790-41CD-291E-176A-858778D75F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28005" y="4430604"/>
            <a:ext cx="390341" cy="390341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422DEDBD-DE41-5A79-474C-0F9B501A5276}"/>
              </a:ext>
            </a:extLst>
          </p:cNvPr>
          <p:cNvSpPr txBox="1"/>
          <p:nvPr/>
        </p:nvSpPr>
        <p:spPr>
          <a:xfrm>
            <a:off x="8423777" y="4808599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C060378F-0AFB-6295-074A-23C25A620D9C}"/>
              </a:ext>
            </a:extLst>
          </p:cNvPr>
          <p:cNvSpPr/>
          <p:nvPr/>
        </p:nvSpPr>
        <p:spPr bwMode="auto">
          <a:xfrm>
            <a:off x="7525292" y="3052838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71D1A5A-6D7E-5351-D3D7-32BBC675923F}"/>
              </a:ext>
            </a:extLst>
          </p:cNvPr>
          <p:cNvSpPr txBox="1"/>
          <p:nvPr/>
        </p:nvSpPr>
        <p:spPr>
          <a:xfrm>
            <a:off x="7921459" y="3079760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pic>
        <p:nvPicPr>
          <p:cNvPr id="156" name="Graphic 155">
            <a:extLst>
              <a:ext uri="{FF2B5EF4-FFF2-40B4-BE49-F238E27FC236}">
                <a16:creationId xmlns:a16="http://schemas.microsoft.com/office/drawing/2014/main" id="{8B60C1C9-9809-AABF-B02C-EA1474C7C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44243" y="3191100"/>
            <a:ext cx="390593" cy="390593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4029390B-6576-04FD-9362-A74B247B0D7C}"/>
              </a:ext>
            </a:extLst>
          </p:cNvPr>
          <p:cNvSpPr txBox="1"/>
          <p:nvPr/>
        </p:nvSpPr>
        <p:spPr>
          <a:xfrm>
            <a:off x="7635855" y="3579756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0DE0D22-DFCC-49C1-01B4-EF27150B3D56}"/>
              </a:ext>
            </a:extLst>
          </p:cNvPr>
          <p:cNvSpPr txBox="1"/>
          <p:nvPr/>
        </p:nvSpPr>
        <p:spPr>
          <a:xfrm>
            <a:off x="8354992" y="3579756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pic>
        <p:nvPicPr>
          <p:cNvPr id="159" name="Graphic 158">
            <a:extLst>
              <a:ext uri="{FF2B5EF4-FFF2-40B4-BE49-F238E27FC236}">
                <a16:creationId xmlns:a16="http://schemas.microsoft.com/office/drawing/2014/main" id="{E5025B5C-D391-1F56-86D1-A85FFF6832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49527" y="3191100"/>
            <a:ext cx="390593" cy="390593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F6A576A1-0A3A-AF45-5DF4-CB4C8CF1D1F4}"/>
              </a:ext>
            </a:extLst>
          </p:cNvPr>
          <p:cNvSpPr/>
          <p:nvPr/>
        </p:nvSpPr>
        <p:spPr bwMode="auto">
          <a:xfrm>
            <a:off x="4604071" y="2301049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20" name="Graphic 219">
            <a:extLst>
              <a:ext uri="{FF2B5EF4-FFF2-40B4-BE49-F238E27FC236}">
                <a16:creationId xmlns:a16="http://schemas.microsoft.com/office/drawing/2014/main" id="{B12F1542-13B9-ABA4-5283-D7FED10A4A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60934" y="3258594"/>
            <a:ext cx="227480" cy="227480"/>
          </a:xfrm>
          <a:prstGeom prst="rect">
            <a:avLst/>
          </a:prstGeom>
        </p:spPr>
      </p:pic>
      <p:pic>
        <p:nvPicPr>
          <p:cNvPr id="221" name="Graphic 220">
            <a:extLst>
              <a:ext uri="{FF2B5EF4-FFF2-40B4-BE49-F238E27FC236}">
                <a16:creationId xmlns:a16="http://schemas.microsoft.com/office/drawing/2014/main" id="{7E923318-DDF7-05B4-6961-489A428B4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0934" y="2665898"/>
            <a:ext cx="227480" cy="227480"/>
          </a:xfrm>
          <a:prstGeom prst="rect">
            <a:avLst/>
          </a:prstGeom>
        </p:spPr>
      </p:pic>
      <p:pic>
        <p:nvPicPr>
          <p:cNvPr id="222" name="Graphic 221">
            <a:extLst>
              <a:ext uri="{FF2B5EF4-FFF2-40B4-BE49-F238E27FC236}">
                <a16:creationId xmlns:a16="http://schemas.microsoft.com/office/drawing/2014/main" id="{FCEA2018-6CA1-8DB0-81AE-7210AE7E09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60934" y="2369549"/>
            <a:ext cx="227481" cy="227481"/>
          </a:xfrm>
          <a:prstGeom prst="rect">
            <a:avLst/>
          </a:prstGeom>
        </p:spPr>
      </p:pic>
      <p:pic>
        <p:nvPicPr>
          <p:cNvPr id="224" name="Graphic 223">
            <a:extLst>
              <a:ext uri="{FF2B5EF4-FFF2-40B4-BE49-F238E27FC236}">
                <a16:creationId xmlns:a16="http://schemas.microsoft.com/office/drawing/2014/main" id="{2F94012E-E0D2-081E-4B26-999094068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8224" y="3876710"/>
            <a:ext cx="252900" cy="227480"/>
          </a:xfrm>
          <a:prstGeom prst="rect">
            <a:avLst/>
          </a:prstGeom>
        </p:spPr>
      </p:pic>
      <p:pic>
        <p:nvPicPr>
          <p:cNvPr id="225" name="Graphic 224">
            <a:extLst>
              <a:ext uri="{FF2B5EF4-FFF2-40B4-BE49-F238E27FC236}">
                <a16:creationId xmlns:a16="http://schemas.microsoft.com/office/drawing/2014/main" id="{49B4AC47-4703-46C6-2972-5980BC750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60934" y="4173057"/>
            <a:ext cx="227480" cy="227480"/>
          </a:xfrm>
          <a:prstGeom prst="rect">
            <a:avLst/>
          </a:prstGeom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A6EEA0A2-6EF9-7E7E-092F-6EB3BDFC2D07}"/>
              </a:ext>
            </a:extLst>
          </p:cNvPr>
          <p:cNvSpPr txBox="1"/>
          <p:nvPr/>
        </p:nvSpPr>
        <p:spPr>
          <a:xfrm>
            <a:off x="4992803" y="2444817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71669C70-2DD7-4965-88EB-374AD2DDCAA4}"/>
              </a:ext>
            </a:extLst>
          </p:cNvPr>
          <p:cNvSpPr txBox="1"/>
          <p:nvPr/>
        </p:nvSpPr>
        <p:spPr>
          <a:xfrm>
            <a:off x="5161762" y="2741166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FA297E1-A63B-979E-9BDB-9921BD187F80}"/>
              </a:ext>
            </a:extLst>
          </p:cNvPr>
          <p:cNvSpPr txBox="1"/>
          <p:nvPr/>
        </p:nvSpPr>
        <p:spPr>
          <a:xfrm>
            <a:off x="5003690" y="3333338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94337B1-D155-2586-038B-BC2617D13221}"/>
              </a:ext>
            </a:extLst>
          </p:cNvPr>
          <p:cNvSpPr txBox="1"/>
          <p:nvPr/>
        </p:nvSpPr>
        <p:spPr>
          <a:xfrm>
            <a:off x="4939434" y="3951454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4E467414-E543-6AD3-6FEC-D70CF7FBCEE6}"/>
              </a:ext>
            </a:extLst>
          </p:cNvPr>
          <p:cNvSpPr txBox="1"/>
          <p:nvPr/>
        </p:nvSpPr>
        <p:spPr>
          <a:xfrm>
            <a:off x="5055859" y="4247801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F13140B-0602-CE01-777D-AF58AE0288AD}"/>
              </a:ext>
            </a:extLst>
          </p:cNvPr>
          <p:cNvSpPr txBox="1"/>
          <p:nvPr/>
        </p:nvSpPr>
        <p:spPr>
          <a:xfrm>
            <a:off x="4776773" y="2147727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234" name="Graphic 233">
            <a:extLst>
              <a:ext uri="{FF2B5EF4-FFF2-40B4-BE49-F238E27FC236}">
                <a16:creationId xmlns:a16="http://schemas.microsoft.com/office/drawing/2014/main" id="{5D20B076-1770-2F99-0FAB-67B7B33ED1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48224" y="3554942"/>
            <a:ext cx="252900" cy="252900"/>
          </a:xfrm>
          <a:prstGeom prst="rect">
            <a:avLst/>
          </a:prstGeom>
        </p:spPr>
      </p:pic>
      <p:pic>
        <p:nvPicPr>
          <p:cNvPr id="235" name="Graphic 234">
            <a:extLst>
              <a:ext uri="{FF2B5EF4-FFF2-40B4-BE49-F238E27FC236}">
                <a16:creationId xmlns:a16="http://schemas.microsoft.com/office/drawing/2014/main" id="{959B3144-153B-BDDA-9DF1-0B1647339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60934" y="2962246"/>
            <a:ext cx="227480" cy="227480"/>
          </a:xfrm>
          <a:prstGeom prst="rect">
            <a:avLst/>
          </a:prstGeom>
        </p:spPr>
      </p:pic>
      <p:sp>
        <p:nvSpPr>
          <p:cNvPr id="237" name="TextBox 236">
            <a:extLst>
              <a:ext uri="{FF2B5EF4-FFF2-40B4-BE49-F238E27FC236}">
                <a16:creationId xmlns:a16="http://schemas.microsoft.com/office/drawing/2014/main" id="{4461FC86-1B77-2A8E-CA4B-0DC98541032E}"/>
              </a:ext>
            </a:extLst>
          </p:cNvPr>
          <p:cNvSpPr txBox="1"/>
          <p:nvPr/>
        </p:nvSpPr>
        <p:spPr>
          <a:xfrm>
            <a:off x="5149692" y="3037514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FF70066-192A-C1D6-CADC-0647B50AA93C}"/>
              </a:ext>
            </a:extLst>
          </p:cNvPr>
          <p:cNvSpPr txBox="1"/>
          <p:nvPr/>
        </p:nvSpPr>
        <p:spPr>
          <a:xfrm>
            <a:off x="5127497" y="3642920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239" name="Graphic 238">
            <a:extLst>
              <a:ext uri="{FF2B5EF4-FFF2-40B4-BE49-F238E27FC236}">
                <a16:creationId xmlns:a16="http://schemas.microsoft.com/office/drawing/2014/main" id="{63478E6C-F92E-C2A0-4E92-4A8A3BF2292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60934" y="4469404"/>
            <a:ext cx="227480" cy="227480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86A0B2CC-620F-CCFC-CC9B-B0970168B48E}"/>
              </a:ext>
            </a:extLst>
          </p:cNvPr>
          <p:cNvSpPr txBox="1"/>
          <p:nvPr/>
        </p:nvSpPr>
        <p:spPr>
          <a:xfrm>
            <a:off x="5055859" y="4544148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pic>
        <p:nvPicPr>
          <p:cNvPr id="241" name="Graphic 240">
            <a:extLst>
              <a:ext uri="{FF2B5EF4-FFF2-40B4-BE49-F238E27FC236}">
                <a16:creationId xmlns:a16="http://schemas.microsoft.com/office/drawing/2014/main" id="{6DE81876-EB09-2A47-5D5E-F35FF4F9E9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90237" y="3320197"/>
            <a:ext cx="227480" cy="227480"/>
          </a:xfrm>
          <a:prstGeom prst="rect">
            <a:avLst/>
          </a:prstGeom>
        </p:spPr>
      </p:pic>
      <p:pic>
        <p:nvPicPr>
          <p:cNvPr id="10" name="Picture 9" descr="A blue rectangle with white text">
            <a:extLst>
              <a:ext uri="{FF2B5EF4-FFF2-40B4-BE49-F238E27FC236}">
                <a16:creationId xmlns:a16="http://schemas.microsoft.com/office/drawing/2014/main" id="{CEC3B4DB-33CA-80F0-BC7B-070D2B5E6BB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163" y="3457166"/>
            <a:ext cx="132256" cy="92272"/>
          </a:xfrm>
          <a:prstGeom prst="rect">
            <a:avLst/>
          </a:prstGeom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0D81B4F-9A6E-D782-797B-204BAC735548}"/>
              </a:ext>
            </a:extLst>
          </p:cNvPr>
          <p:cNvCxnSpPr>
            <a:cxnSpLocks/>
          </p:cNvCxnSpPr>
          <p:nvPr/>
        </p:nvCxnSpPr>
        <p:spPr>
          <a:xfrm rot="10800000">
            <a:off x="6750212" y="3499946"/>
            <a:ext cx="266389" cy="215819"/>
          </a:xfrm>
          <a:prstGeom prst="bentConnector3">
            <a:avLst>
              <a:gd name="adj1" fmla="val -10575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036F488-C206-BA75-B401-A64F6C0C02AC}"/>
              </a:ext>
            </a:extLst>
          </p:cNvPr>
          <p:cNvSpPr txBox="1"/>
          <p:nvPr/>
        </p:nvSpPr>
        <p:spPr>
          <a:xfrm>
            <a:off x="7102774" y="3531750"/>
            <a:ext cx="393267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4b. Generates clause by cluse steps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C77E46E-E256-B8D4-E104-CDA78EEEF3A9}"/>
              </a:ext>
            </a:extLst>
          </p:cNvPr>
          <p:cNvCxnSpPr>
            <a:stCxn id="24" idx="2"/>
            <a:endCxn id="53" idx="3"/>
          </p:cNvCxnSpPr>
          <p:nvPr/>
        </p:nvCxnSpPr>
        <p:spPr>
          <a:xfrm rot="5400000" flipH="1" flipV="1">
            <a:off x="8358654" y="1197779"/>
            <a:ext cx="1249969" cy="5927447"/>
          </a:xfrm>
          <a:prstGeom prst="bentConnector4">
            <a:avLst>
              <a:gd name="adj1" fmla="val -29957"/>
              <a:gd name="adj2" fmla="val 103063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B221FEF-3520-DB9E-B3FA-F43643AFE2A6}"/>
              </a:ext>
            </a:extLst>
          </p:cNvPr>
          <p:cNvSpPr txBox="1"/>
          <p:nvPr/>
        </p:nvSpPr>
        <p:spPr>
          <a:xfrm>
            <a:off x="8741357" y="5234012"/>
            <a:ext cx="119923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7a. Agent logs are reviewed by admins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6922C0F-DB23-A482-668D-B5034BA71C70}"/>
              </a:ext>
            </a:extLst>
          </p:cNvPr>
          <p:cNvCxnSpPr>
            <a:stCxn id="52" idx="0"/>
          </p:cNvCxnSpPr>
          <p:nvPr/>
        </p:nvCxnSpPr>
        <p:spPr>
          <a:xfrm rot="16200000" flipV="1">
            <a:off x="9720774" y="1150184"/>
            <a:ext cx="781900" cy="2958873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0ECD398-29AE-8205-515F-6468320BCB88}"/>
              </a:ext>
            </a:extLst>
          </p:cNvPr>
          <p:cNvSpPr txBox="1"/>
          <p:nvPr/>
        </p:nvSpPr>
        <p:spPr>
          <a:xfrm>
            <a:off x="9171896" y="2138363"/>
            <a:ext cx="179855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7c. Feedback – updates policy, templates and instructions</a:t>
            </a:r>
          </a:p>
        </p:txBody>
      </p:sp>
      <p:pic>
        <p:nvPicPr>
          <p:cNvPr id="123" name="Graphic 122">
            <a:extLst>
              <a:ext uri="{FF2B5EF4-FFF2-40B4-BE49-F238E27FC236}">
                <a16:creationId xmlns:a16="http://schemas.microsoft.com/office/drawing/2014/main" id="{082CF939-2361-DB58-E5EB-65339BD2F20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801078" y="3562950"/>
            <a:ext cx="228600" cy="2286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AAE28137-B27F-48D6-799C-0B743B283BF7}"/>
              </a:ext>
            </a:extLst>
          </p:cNvPr>
          <p:cNvSpPr txBox="1"/>
          <p:nvPr/>
        </p:nvSpPr>
        <p:spPr>
          <a:xfrm>
            <a:off x="6795390" y="3800842"/>
            <a:ext cx="24834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Prompts</a:t>
            </a:r>
          </a:p>
        </p:txBody>
      </p:sp>
    </p:spTree>
    <p:extLst>
      <p:ext uri="{BB962C8B-B14F-4D97-AF65-F5344CB8AC3E}">
        <p14:creationId xmlns:p14="http://schemas.microsoft.com/office/powerpoint/2010/main" val="400282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BFBD16-DE4A-41E5-8879-75C97A085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8BF977-52DE-4987-9175-716AF5B04745}">
  <ds:schemaRefs>
    <ds:schemaRef ds:uri="http://www.w3.org/XML/1998/namespace"/>
    <ds:schemaRef ds:uri="http://schemas.microsoft.com/office/2006/metadata/properties"/>
    <ds:schemaRef ds:uri="http://purl.org/dc/dcmitype/"/>
    <ds:schemaRef ds:uri="ff4aa7a8-f214-4e5b-8210-f35866a47391"/>
    <ds:schemaRef ds:uri="http://purl.org/dc/terms/"/>
    <ds:schemaRef ds:uri="b89df779-34ae-475b-8f68-1e14ad50874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2D6D4C2-64FC-4BD1-9224-178FA4A4B6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1090</Words>
  <Application>Microsoft Office PowerPoint</Application>
  <PresentationFormat>Widescreen</PresentationFormat>
  <Paragraphs>146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5</cp:revision>
  <dcterms:created xsi:type="dcterms:W3CDTF">2025-06-30T09:00:43Z</dcterms:created>
  <dcterms:modified xsi:type="dcterms:W3CDTF">2025-07-20T16:03:38Z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