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147483188" r:id="rId5"/>
    <p:sldId id="2147483189" r:id="rId6"/>
    <p:sldId id="21474833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E369F9-51D7-4759-BCBC-DBC351A3A714}" v="1" dt="2025-07-09T20:54:52.7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6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uong, Linda" userId="ccf1549b-a28c-4fe3-8c7c-7b7ef78110c0" providerId="ADAL" clId="{95E369F9-51D7-4759-BCBC-DBC351A3A714}"/>
    <pc:docChg chg="custSel modSld">
      <pc:chgData name="Truong, Linda" userId="ccf1549b-a28c-4fe3-8c7c-7b7ef78110c0" providerId="ADAL" clId="{95E369F9-51D7-4759-BCBC-DBC351A3A714}" dt="2025-07-09T20:55:01.109" v="2" actId="1076"/>
      <pc:docMkLst>
        <pc:docMk/>
      </pc:docMkLst>
      <pc:sldChg chg="addSp delSp modSp mod">
        <pc:chgData name="Truong, Linda" userId="ccf1549b-a28c-4fe3-8c7c-7b7ef78110c0" providerId="ADAL" clId="{95E369F9-51D7-4759-BCBC-DBC351A3A714}" dt="2025-07-09T20:55:01.109" v="2" actId="1076"/>
        <pc:sldMkLst>
          <pc:docMk/>
          <pc:sldMk cId="3896208451" sldId="2147483376"/>
        </pc:sldMkLst>
        <pc:spChg chg="del">
          <ac:chgData name="Truong, Linda" userId="ccf1549b-a28c-4fe3-8c7c-7b7ef78110c0" providerId="ADAL" clId="{95E369F9-51D7-4759-BCBC-DBC351A3A714}" dt="2025-07-09T20:54:52.213" v="0" actId="478"/>
          <ac:spMkLst>
            <pc:docMk/>
            <pc:sldMk cId="3896208451" sldId="2147483376"/>
            <ac:spMk id="3" creationId="{FF501857-E49B-3391-0626-8D36A5562829}"/>
          </ac:spMkLst>
        </pc:spChg>
        <pc:spChg chg="del">
          <ac:chgData name="Truong, Linda" userId="ccf1549b-a28c-4fe3-8c7c-7b7ef78110c0" providerId="ADAL" clId="{95E369F9-51D7-4759-BCBC-DBC351A3A714}" dt="2025-07-09T20:54:52.213" v="0" actId="478"/>
          <ac:spMkLst>
            <pc:docMk/>
            <pc:sldMk cId="3896208451" sldId="2147483376"/>
            <ac:spMk id="21" creationId="{90B7B81F-4A25-1D2A-DDED-E9180A79692B}"/>
          </ac:spMkLst>
        </pc:spChg>
        <pc:spChg chg="add mod">
          <ac:chgData name="Truong, Linda" userId="ccf1549b-a28c-4fe3-8c7c-7b7ef78110c0" providerId="ADAL" clId="{95E369F9-51D7-4759-BCBC-DBC351A3A714}" dt="2025-07-09T20:54:52.771" v="1"/>
          <ac:spMkLst>
            <pc:docMk/>
            <pc:sldMk cId="3896208451" sldId="2147483376"/>
            <ac:spMk id="29" creationId="{26BFA169-412B-9C81-6559-5153502E5349}"/>
          </ac:spMkLst>
        </pc:spChg>
        <pc:spChg chg="del">
          <ac:chgData name="Truong, Linda" userId="ccf1549b-a28c-4fe3-8c7c-7b7ef78110c0" providerId="ADAL" clId="{95E369F9-51D7-4759-BCBC-DBC351A3A714}" dt="2025-07-09T20:54:52.213" v="0" actId="478"/>
          <ac:spMkLst>
            <pc:docMk/>
            <pc:sldMk cId="3896208451" sldId="2147483376"/>
            <ac:spMk id="33" creationId="{C775C8E3-BE50-A084-ABB9-DF70DB9AE705}"/>
          </ac:spMkLst>
        </pc:spChg>
        <pc:spChg chg="add mod">
          <ac:chgData name="Truong, Linda" userId="ccf1549b-a28c-4fe3-8c7c-7b7ef78110c0" providerId="ADAL" clId="{95E369F9-51D7-4759-BCBC-DBC351A3A714}" dt="2025-07-09T20:54:52.771" v="1"/>
          <ac:spMkLst>
            <pc:docMk/>
            <pc:sldMk cId="3896208451" sldId="2147483376"/>
            <ac:spMk id="38" creationId="{D109693E-4759-D45A-35A3-FEDA463FE5B1}"/>
          </ac:spMkLst>
        </pc:spChg>
        <pc:spChg chg="add mod">
          <ac:chgData name="Truong, Linda" userId="ccf1549b-a28c-4fe3-8c7c-7b7ef78110c0" providerId="ADAL" clId="{95E369F9-51D7-4759-BCBC-DBC351A3A714}" dt="2025-07-09T20:54:52.771" v="1"/>
          <ac:spMkLst>
            <pc:docMk/>
            <pc:sldMk cId="3896208451" sldId="2147483376"/>
            <ac:spMk id="44" creationId="{BC09BD6A-BDB9-6098-BFCD-B093591F7AEE}"/>
          </ac:spMkLst>
        </pc:spChg>
        <pc:spChg chg="add mod">
          <ac:chgData name="Truong, Linda" userId="ccf1549b-a28c-4fe3-8c7c-7b7ef78110c0" providerId="ADAL" clId="{95E369F9-51D7-4759-BCBC-DBC351A3A714}" dt="2025-07-09T20:54:52.771" v="1"/>
          <ac:spMkLst>
            <pc:docMk/>
            <pc:sldMk cId="3896208451" sldId="2147483376"/>
            <ac:spMk id="45" creationId="{1B52F7EE-F0E3-682F-F0FF-956DCFE00784}"/>
          </ac:spMkLst>
        </pc:spChg>
        <pc:spChg chg="del">
          <ac:chgData name="Truong, Linda" userId="ccf1549b-a28c-4fe3-8c7c-7b7ef78110c0" providerId="ADAL" clId="{95E369F9-51D7-4759-BCBC-DBC351A3A714}" dt="2025-07-09T20:54:52.213" v="0" actId="478"/>
          <ac:spMkLst>
            <pc:docMk/>
            <pc:sldMk cId="3896208451" sldId="2147483376"/>
            <ac:spMk id="56" creationId="{0D6A06D8-EAE3-ADDC-B54F-1B49D685BF77}"/>
          </ac:spMkLst>
        </pc:spChg>
        <pc:spChg chg="add mod">
          <ac:chgData name="Truong, Linda" userId="ccf1549b-a28c-4fe3-8c7c-7b7ef78110c0" providerId="ADAL" clId="{95E369F9-51D7-4759-BCBC-DBC351A3A714}" dt="2025-07-09T20:54:52.771" v="1"/>
          <ac:spMkLst>
            <pc:docMk/>
            <pc:sldMk cId="3896208451" sldId="2147483376"/>
            <ac:spMk id="59" creationId="{455816E7-D69B-36E2-06BE-7BFF9A4B4D4F}"/>
          </ac:spMkLst>
        </pc:spChg>
        <pc:spChg chg="add mod">
          <ac:chgData name="Truong, Linda" userId="ccf1549b-a28c-4fe3-8c7c-7b7ef78110c0" providerId="ADAL" clId="{95E369F9-51D7-4759-BCBC-DBC351A3A714}" dt="2025-07-09T20:54:52.771" v="1"/>
          <ac:spMkLst>
            <pc:docMk/>
            <pc:sldMk cId="3896208451" sldId="2147483376"/>
            <ac:spMk id="60" creationId="{DD307A59-5668-FB8B-4551-798AB5E27A92}"/>
          </ac:spMkLst>
        </pc:spChg>
        <pc:spChg chg="del">
          <ac:chgData name="Truong, Linda" userId="ccf1549b-a28c-4fe3-8c7c-7b7ef78110c0" providerId="ADAL" clId="{95E369F9-51D7-4759-BCBC-DBC351A3A714}" dt="2025-07-09T20:54:52.213" v="0" actId="478"/>
          <ac:spMkLst>
            <pc:docMk/>
            <pc:sldMk cId="3896208451" sldId="2147483376"/>
            <ac:spMk id="74" creationId="{6F7973FF-E937-A17A-06D4-460A2B59BA70}"/>
          </ac:spMkLst>
        </pc:spChg>
        <pc:spChg chg="add mod">
          <ac:chgData name="Truong, Linda" userId="ccf1549b-a28c-4fe3-8c7c-7b7ef78110c0" providerId="ADAL" clId="{95E369F9-51D7-4759-BCBC-DBC351A3A714}" dt="2025-07-09T20:54:52.771" v="1"/>
          <ac:spMkLst>
            <pc:docMk/>
            <pc:sldMk cId="3896208451" sldId="2147483376"/>
            <ac:spMk id="84" creationId="{87B00972-C112-6B4A-8593-DC7A5F2C07E0}"/>
          </ac:spMkLst>
        </pc:spChg>
        <pc:spChg chg="del">
          <ac:chgData name="Truong, Linda" userId="ccf1549b-a28c-4fe3-8c7c-7b7ef78110c0" providerId="ADAL" clId="{95E369F9-51D7-4759-BCBC-DBC351A3A714}" dt="2025-07-09T20:54:52.213" v="0" actId="478"/>
          <ac:spMkLst>
            <pc:docMk/>
            <pc:sldMk cId="3896208451" sldId="2147483376"/>
            <ac:spMk id="87" creationId="{EA6CB8E6-189F-B621-A714-54D894EADDBC}"/>
          </ac:spMkLst>
        </pc:spChg>
        <pc:spChg chg="add mod">
          <ac:chgData name="Truong, Linda" userId="ccf1549b-a28c-4fe3-8c7c-7b7ef78110c0" providerId="ADAL" clId="{95E369F9-51D7-4759-BCBC-DBC351A3A714}" dt="2025-07-09T20:54:52.771" v="1"/>
          <ac:spMkLst>
            <pc:docMk/>
            <pc:sldMk cId="3896208451" sldId="2147483376"/>
            <ac:spMk id="94" creationId="{A784DFCB-F889-FF1C-4590-F1944ABC617A}"/>
          </ac:spMkLst>
        </pc:spChg>
        <pc:spChg chg="add mod">
          <ac:chgData name="Truong, Linda" userId="ccf1549b-a28c-4fe3-8c7c-7b7ef78110c0" providerId="ADAL" clId="{95E369F9-51D7-4759-BCBC-DBC351A3A714}" dt="2025-07-09T20:54:52.771" v="1"/>
          <ac:spMkLst>
            <pc:docMk/>
            <pc:sldMk cId="3896208451" sldId="2147483376"/>
            <ac:spMk id="97" creationId="{FC930834-EBA9-502D-110A-44F380063D47}"/>
          </ac:spMkLst>
        </pc:spChg>
        <pc:spChg chg="add mod">
          <ac:chgData name="Truong, Linda" userId="ccf1549b-a28c-4fe3-8c7c-7b7ef78110c0" providerId="ADAL" clId="{95E369F9-51D7-4759-BCBC-DBC351A3A714}" dt="2025-07-09T20:54:52.771" v="1"/>
          <ac:spMkLst>
            <pc:docMk/>
            <pc:sldMk cId="3896208451" sldId="2147483376"/>
            <ac:spMk id="114" creationId="{D2499EB1-FD0E-B0C5-5ED1-7FF33ABC903D}"/>
          </ac:spMkLst>
        </pc:spChg>
        <pc:spChg chg="del">
          <ac:chgData name="Truong, Linda" userId="ccf1549b-a28c-4fe3-8c7c-7b7ef78110c0" providerId="ADAL" clId="{95E369F9-51D7-4759-BCBC-DBC351A3A714}" dt="2025-07-09T20:54:52.213" v="0" actId="478"/>
          <ac:spMkLst>
            <pc:docMk/>
            <pc:sldMk cId="3896208451" sldId="2147483376"/>
            <ac:spMk id="136" creationId="{0A6CC116-DB23-C5CF-C2BE-DE578880C9AF}"/>
          </ac:spMkLst>
        </pc:spChg>
        <pc:spChg chg="del">
          <ac:chgData name="Truong, Linda" userId="ccf1549b-a28c-4fe3-8c7c-7b7ef78110c0" providerId="ADAL" clId="{95E369F9-51D7-4759-BCBC-DBC351A3A714}" dt="2025-07-09T20:54:52.213" v="0" actId="478"/>
          <ac:spMkLst>
            <pc:docMk/>
            <pc:sldMk cId="3896208451" sldId="2147483376"/>
            <ac:spMk id="188" creationId="{85901D09-042F-9CDB-E05D-4F5FE49F1052}"/>
          </ac:spMkLst>
        </pc:spChg>
        <pc:spChg chg="del">
          <ac:chgData name="Truong, Linda" userId="ccf1549b-a28c-4fe3-8c7c-7b7ef78110c0" providerId="ADAL" clId="{95E369F9-51D7-4759-BCBC-DBC351A3A714}" dt="2025-07-09T20:54:52.213" v="0" actId="478"/>
          <ac:spMkLst>
            <pc:docMk/>
            <pc:sldMk cId="3896208451" sldId="2147483376"/>
            <ac:spMk id="190" creationId="{2763378C-58C9-1716-4174-E149DEFF6417}"/>
          </ac:spMkLst>
        </pc:spChg>
        <pc:spChg chg="del">
          <ac:chgData name="Truong, Linda" userId="ccf1549b-a28c-4fe3-8c7c-7b7ef78110c0" providerId="ADAL" clId="{95E369F9-51D7-4759-BCBC-DBC351A3A714}" dt="2025-07-09T20:54:52.213" v="0" actId="478"/>
          <ac:spMkLst>
            <pc:docMk/>
            <pc:sldMk cId="3896208451" sldId="2147483376"/>
            <ac:spMk id="192" creationId="{D378E0CF-E655-ABCA-52FA-3F0814B8CA86}"/>
          </ac:spMkLst>
        </pc:spChg>
        <pc:picChg chg="mod">
          <ac:chgData name="Truong, Linda" userId="ccf1549b-a28c-4fe3-8c7c-7b7ef78110c0" providerId="ADAL" clId="{95E369F9-51D7-4759-BCBC-DBC351A3A714}" dt="2025-07-09T20:55:01.109" v="2" actId="1076"/>
          <ac:picMkLst>
            <pc:docMk/>
            <pc:sldMk cId="3896208451" sldId="2147483376"/>
            <ac:picMk id="50" creationId="{2E9C8599-A33B-EF0D-DB82-983439C46020}"/>
          </ac:picMkLst>
        </pc:picChg>
      </pc:sldChg>
    </pc:docChg>
  </pc:docChgLst>
  <pc:docChgLst>
    <pc:chgData name="Mohamedali, Mohamed" userId="S::mohamed.mohamedali@accenture.com::c34bb293-32f5-4b81-974b-dd0646678ac5" providerId="AD" clId="Web-{AC93A4F5-147C-4155-B933-C591E775ABEA}"/>
    <pc:docChg chg="addSld delSld">
      <pc:chgData name="Mohamedali, Mohamed" userId="S::mohamed.mohamedali@accenture.com::c34bb293-32f5-4b81-974b-dd0646678ac5" providerId="AD" clId="Web-{AC93A4F5-147C-4155-B933-C591E775ABEA}" dt="2025-06-30T22:26:07.491" v="1"/>
      <pc:docMkLst>
        <pc:docMk/>
      </pc:docMkLst>
      <pc:sldChg chg="del">
        <pc:chgData name="Mohamedali, Mohamed" userId="S::mohamed.mohamedali@accenture.com::c34bb293-32f5-4b81-974b-dd0646678ac5" providerId="AD" clId="Web-{AC93A4F5-147C-4155-B933-C591E775ABEA}" dt="2025-06-30T22:26:07.491" v="1"/>
        <pc:sldMkLst>
          <pc:docMk/>
          <pc:sldMk cId="860904567" sldId="2147483375"/>
        </pc:sldMkLst>
      </pc:sldChg>
      <pc:sldChg chg="add">
        <pc:chgData name="Mohamedali, Mohamed" userId="S::mohamed.mohamedali@accenture.com::c34bb293-32f5-4b81-974b-dd0646678ac5" providerId="AD" clId="Web-{AC93A4F5-147C-4155-B933-C591E775ABEA}" dt="2025-06-30T22:25:50.912" v="0"/>
        <pc:sldMkLst>
          <pc:docMk/>
          <pc:sldMk cId="3896208451" sldId="21474833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756DE-83EB-437E-9745-1E880853D7DE}" type="datetimeFigureOut">
              <a:rPr lang="en-US" smtClean="0"/>
              <a:t>7/20/2025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00207-CB41-453F-B237-32065DD8E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65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DD694-0896-A11E-9733-57B95DAC9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64EB1D-89ED-59AE-05AC-38503A182F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50BE66-57F2-7EDE-A23B-1D84611376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US" sz="900" b="0" i="0" u="none" strike="noStrike" kern="0" cap="none" spc="0" normalizeH="0" baseline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cs typeface="Segoe Sans Display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9E75-43DC-F880-3175-CE7E4C281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88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35BD8F-CE2F-48EA-AEBA-C11214319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42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931CC-9834-F996-B94E-C666C99FFB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E4645B-DE18-D3DE-1D29-58C2EF682F3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AD4C59-1647-06B2-B2B7-E3C7815BA1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25149-5F21-42B8-050C-C9DC8D526D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DA65AD-5A8D-4118-97FC-24037657BE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897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743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929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4767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60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Sans Display" pitchFamily="2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18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Sans Display" pitchFamily="2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Sans Display" pitchFamily="2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3" Type="http://schemas.openxmlformats.org/officeDocument/2006/relationships/image" Target="../media/image1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2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83F64-5D8E-5187-CC76-3369EA86D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3;p32">
            <a:extLst>
              <a:ext uri="{FF2B5EF4-FFF2-40B4-BE49-F238E27FC236}">
                <a16:creationId xmlns:a16="http://schemas.microsoft.com/office/drawing/2014/main" id="{D043A397-8612-4A79-6EFA-3E23D7338E32}"/>
              </a:ext>
            </a:extLst>
          </p:cNvPr>
          <p:cNvSpPr/>
          <p:nvPr/>
        </p:nvSpPr>
        <p:spPr>
          <a:xfrm>
            <a:off x="8558348" y="776224"/>
            <a:ext cx="3057248" cy="848737"/>
          </a:xfrm>
          <a:prstGeom prst="roundRect">
            <a:avLst>
              <a:gd name="adj" fmla="val 9670"/>
            </a:avLst>
          </a:prstGeom>
          <a:solidFill>
            <a:srgbClr val="FFFFFF">
              <a:lumMod val="95000"/>
            </a:srgbClr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raphik Regular" panose="020B0503030202060203" pitchFamily="34" charset="77"/>
              <a:ea typeface="DM Sans 14pt"/>
              <a:cs typeface="DM Sans 14pt"/>
              <a:sym typeface="DM San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768509-D0D9-C4F1-C77F-22BF52DF9423}"/>
              </a:ext>
            </a:extLst>
          </p:cNvPr>
          <p:cNvCxnSpPr>
            <a:cxnSpLocks/>
          </p:cNvCxnSpPr>
          <p:nvPr/>
        </p:nvCxnSpPr>
        <p:spPr>
          <a:xfrm>
            <a:off x="10086972" y="776224"/>
            <a:ext cx="0" cy="848737"/>
          </a:xfrm>
          <a:prstGeom prst="line">
            <a:avLst/>
          </a:prstGeom>
          <a:noFill/>
          <a:ln w="6350" cap="flat" cmpd="sng" algn="ctr">
            <a:solidFill>
              <a:srgbClr val="E6E6DC"/>
            </a:solidFill>
            <a:prstDash val="solid"/>
            <a:miter lim="800000"/>
          </a:ln>
          <a:effectLst/>
        </p:spPr>
      </p:cxnSp>
      <p:sp>
        <p:nvSpPr>
          <p:cNvPr id="12" name="Google Shape;498;p32">
            <a:extLst>
              <a:ext uri="{FF2B5EF4-FFF2-40B4-BE49-F238E27FC236}">
                <a16:creationId xmlns:a16="http://schemas.microsoft.com/office/drawing/2014/main" id="{C4E2D491-1835-23C7-EF0C-7160B8A8B034}"/>
              </a:ext>
            </a:extLst>
          </p:cNvPr>
          <p:cNvSpPr/>
          <p:nvPr/>
        </p:nvSpPr>
        <p:spPr>
          <a:xfrm>
            <a:off x="700558" y="1738027"/>
            <a:ext cx="2942106" cy="2056088"/>
          </a:xfrm>
          <a:prstGeom prst="roundRect">
            <a:avLst>
              <a:gd name="adj" fmla="val 4215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18288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Employees spend time searching for documents, chasing peers, or waiting on policy replies – often finding outdated or conflicting information, which slows decisions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14" name="Google Shape;523;p32">
            <a:extLst>
              <a:ext uri="{FF2B5EF4-FFF2-40B4-BE49-F238E27FC236}">
                <a16:creationId xmlns:a16="http://schemas.microsoft.com/office/drawing/2014/main" id="{44BADB3E-B28D-459F-F4E4-D18073BA4531}"/>
              </a:ext>
            </a:extLst>
          </p:cNvPr>
          <p:cNvSpPr/>
          <p:nvPr/>
        </p:nvSpPr>
        <p:spPr>
          <a:xfrm>
            <a:off x="883241" y="1904766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From</a:t>
            </a:r>
          </a:p>
        </p:txBody>
      </p:sp>
      <p:sp>
        <p:nvSpPr>
          <p:cNvPr id="15" name="Google Shape;498;p32">
            <a:extLst>
              <a:ext uri="{FF2B5EF4-FFF2-40B4-BE49-F238E27FC236}">
                <a16:creationId xmlns:a16="http://schemas.microsoft.com/office/drawing/2014/main" id="{28435BB0-3EBF-0986-5D2A-EECACD9401D8}"/>
              </a:ext>
            </a:extLst>
          </p:cNvPr>
          <p:cNvSpPr/>
          <p:nvPr/>
        </p:nvSpPr>
        <p:spPr>
          <a:xfrm>
            <a:off x="3754550" y="1738027"/>
            <a:ext cx="2243664" cy="4802915"/>
          </a:xfrm>
          <a:prstGeom prst="roundRect">
            <a:avLst>
              <a:gd name="adj" fmla="val 3353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SemiBold"/>
                <a:cs typeface="Segoe Sans Display" pitchFamily="2" charset="0"/>
                <a:sym typeface="DM Sans Light"/>
              </a:rPr>
              <a:t>Current Workflow Challenges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Policies exist in multiple fragmented versions and formats, impact response accuracy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Frequent changes don’t reach live agents in real time, creates for outdated responses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Heavy reliance on tacit, peer-shared knowledge leads to inconsistency and lower accuracy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Knowledge retrieval, interpretation, and sharing is manual</a:t>
            </a:r>
            <a:b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</a:b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SME dependency creates bottlenecks and limits scalability</a:t>
            </a:r>
            <a:endParaRPr kumimoji="0" lang="en-DE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Inter"/>
            </a:endParaRPr>
          </a:p>
        </p:txBody>
      </p:sp>
      <p:sp>
        <p:nvSpPr>
          <p:cNvPr id="17" name="Google Shape;498;p32">
            <a:extLst>
              <a:ext uri="{FF2B5EF4-FFF2-40B4-BE49-F238E27FC236}">
                <a16:creationId xmlns:a16="http://schemas.microsoft.com/office/drawing/2014/main" id="{08D12618-0467-769F-A3B3-D79FDBCA5B37}"/>
              </a:ext>
            </a:extLst>
          </p:cNvPr>
          <p:cNvSpPr/>
          <p:nvPr/>
        </p:nvSpPr>
        <p:spPr>
          <a:xfrm>
            <a:off x="6108367" y="1738027"/>
            <a:ext cx="2339831" cy="4805115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Features</a:t>
            </a:r>
          </a:p>
        </p:txBody>
      </p:sp>
      <p:sp>
        <p:nvSpPr>
          <p:cNvPr id="33" name="Google Shape;519;p32">
            <a:extLst>
              <a:ext uri="{FF2B5EF4-FFF2-40B4-BE49-F238E27FC236}">
                <a16:creationId xmlns:a16="http://schemas.microsoft.com/office/drawing/2014/main" id="{8ECB6279-736E-0FBA-A658-C4A72BA8B0AA}"/>
              </a:ext>
            </a:extLst>
          </p:cNvPr>
          <p:cNvSpPr txBox="1"/>
          <p:nvPr/>
        </p:nvSpPr>
        <p:spPr>
          <a:xfrm>
            <a:off x="774440" y="4615424"/>
            <a:ext cx="2858865" cy="1925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03" tIns="60868" rIns="121803" bIns="60868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Variable Display" pitchFamily="2" charset="0"/>
                <a:ea typeface="DM Sans 14pt Light"/>
                <a:cs typeface="Segoe UI Variable Display" pitchFamily="2" charset="0"/>
                <a:sym typeface="DM Sans Light"/>
              </a:rPr>
              <a:t>AI Agent drives real-time intent identification, intelligent routing, and hyper-personalized recommendations </a:t>
            </a: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Variable Display" pitchFamily="2" charset="0"/>
              <a:ea typeface="DM Sans 14pt Light"/>
              <a:cs typeface="Segoe UI Variable Display" pitchFamily="2" charset="0"/>
              <a:sym typeface="DM Sans Light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F298B35-625A-3CAE-2FEC-3D20A348E48F}"/>
              </a:ext>
            </a:extLst>
          </p:cNvPr>
          <p:cNvCxnSpPr>
            <a:cxnSpLocks/>
          </p:cNvCxnSpPr>
          <p:nvPr/>
        </p:nvCxnSpPr>
        <p:spPr>
          <a:xfrm>
            <a:off x="2180838" y="3794114"/>
            <a:ext cx="0" cy="156629"/>
          </a:xfrm>
          <a:prstGeom prst="line">
            <a:avLst/>
          </a:prstGeom>
          <a:noFill/>
          <a:ln w="12700" cap="flat" cmpd="sng" algn="ctr">
            <a:solidFill>
              <a:srgbClr val="0078D4"/>
            </a:solidFill>
            <a:prstDash val="solid"/>
            <a:miter lim="800000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7A6F265-E07F-FD14-196C-C93AA3BECAC5}"/>
              </a:ext>
            </a:extLst>
          </p:cNvPr>
          <p:cNvSpPr txBox="1"/>
          <p:nvPr/>
        </p:nvSpPr>
        <p:spPr>
          <a:xfrm>
            <a:off x="11007097" y="5151750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0" marR="0" lvl="0" indent="0" algn="l" defTabSz="228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Google Shape;498;p32">
            <a:extLst>
              <a:ext uri="{FF2B5EF4-FFF2-40B4-BE49-F238E27FC236}">
                <a16:creationId xmlns:a16="http://schemas.microsoft.com/office/drawing/2014/main" id="{771ACCF3-EDBC-CEA4-DB2B-8F43A725064E}"/>
              </a:ext>
            </a:extLst>
          </p:cNvPr>
          <p:cNvSpPr/>
          <p:nvPr/>
        </p:nvSpPr>
        <p:spPr>
          <a:xfrm>
            <a:off x="8558347" y="5441608"/>
            <a:ext cx="3057247" cy="1099334"/>
          </a:xfrm>
          <a:prstGeom prst="roundRect">
            <a:avLst>
              <a:gd name="adj" fmla="val 4215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User(s)</a:t>
            </a:r>
          </a:p>
        </p:txBody>
      </p:sp>
      <p:sp>
        <p:nvSpPr>
          <p:cNvPr id="26" name="Google Shape;516;p32">
            <a:extLst>
              <a:ext uri="{FF2B5EF4-FFF2-40B4-BE49-F238E27FC236}">
                <a16:creationId xmlns:a16="http://schemas.microsoft.com/office/drawing/2014/main" id="{5184416E-F012-F818-6738-D478D5330A9B}"/>
              </a:ext>
            </a:extLst>
          </p:cNvPr>
          <p:cNvSpPr/>
          <p:nvPr/>
        </p:nvSpPr>
        <p:spPr>
          <a:xfrm>
            <a:off x="9848016" y="5672312"/>
            <a:ext cx="1283109" cy="311464"/>
          </a:xfrm>
          <a:prstGeom prst="roundRect">
            <a:avLst>
              <a:gd name="adj" fmla="val 15197"/>
            </a:avLst>
          </a:prstGeom>
          <a:solidFill>
            <a:srgbClr val="F7F7F7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Medium"/>
                <a:cs typeface="Segoe Sans Display" pitchFamily="2" charset="0"/>
                <a:sym typeface="DM Sans Medium"/>
              </a:rPr>
              <a:t>All Bank Personnels</a:t>
            </a:r>
          </a:p>
        </p:txBody>
      </p:sp>
      <p:sp>
        <p:nvSpPr>
          <p:cNvPr id="22" name="Google Shape;498;p32">
            <a:extLst>
              <a:ext uri="{FF2B5EF4-FFF2-40B4-BE49-F238E27FC236}">
                <a16:creationId xmlns:a16="http://schemas.microsoft.com/office/drawing/2014/main" id="{BD746DD4-1140-E18B-216E-19FBEF209ECF}"/>
              </a:ext>
            </a:extLst>
          </p:cNvPr>
          <p:cNvSpPr/>
          <p:nvPr/>
        </p:nvSpPr>
        <p:spPr>
          <a:xfrm>
            <a:off x="8558349" y="1740226"/>
            <a:ext cx="3057246" cy="3565421"/>
          </a:xfrm>
          <a:prstGeom prst="roundRect">
            <a:avLst>
              <a:gd name="adj" fmla="val 2947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Business Impact</a:t>
            </a:r>
          </a:p>
        </p:txBody>
      </p:sp>
      <p:sp>
        <p:nvSpPr>
          <p:cNvPr id="4" name="Google Shape;506;p32">
            <a:extLst>
              <a:ext uri="{FF2B5EF4-FFF2-40B4-BE49-F238E27FC236}">
                <a16:creationId xmlns:a16="http://schemas.microsoft.com/office/drawing/2014/main" id="{882764BF-6D27-4639-457C-9D5AEC70D724}"/>
              </a:ext>
            </a:extLst>
          </p:cNvPr>
          <p:cNvSpPr/>
          <p:nvPr/>
        </p:nvSpPr>
        <p:spPr>
          <a:xfrm>
            <a:off x="8982034" y="835703"/>
            <a:ext cx="736840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Subfunction</a:t>
            </a:r>
          </a:p>
        </p:txBody>
      </p:sp>
      <p:sp>
        <p:nvSpPr>
          <p:cNvPr id="44" name="Google Shape;506;p32">
            <a:extLst>
              <a:ext uri="{FF2B5EF4-FFF2-40B4-BE49-F238E27FC236}">
                <a16:creationId xmlns:a16="http://schemas.microsoft.com/office/drawing/2014/main" id="{1B2028F6-2F47-754D-B90E-DC5D7E3A6E7D}"/>
              </a:ext>
            </a:extLst>
          </p:cNvPr>
          <p:cNvSpPr/>
          <p:nvPr/>
        </p:nvSpPr>
        <p:spPr>
          <a:xfrm>
            <a:off x="8955020" y="1391437"/>
            <a:ext cx="790869" cy="127961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Banking</a:t>
            </a:r>
          </a:p>
        </p:txBody>
      </p:sp>
      <p:grpSp>
        <p:nvGrpSpPr>
          <p:cNvPr id="66" name="Google Shape;2181;p75">
            <a:extLst>
              <a:ext uri="{FF2B5EF4-FFF2-40B4-BE49-F238E27FC236}">
                <a16:creationId xmlns:a16="http://schemas.microsoft.com/office/drawing/2014/main" id="{4B019E8E-4E13-FE8C-3CFE-DCDA0CC9DF6A}"/>
              </a:ext>
            </a:extLst>
          </p:cNvPr>
          <p:cNvGrpSpPr/>
          <p:nvPr/>
        </p:nvGrpSpPr>
        <p:grpSpPr>
          <a:xfrm>
            <a:off x="9247193" y="1055887"/>
            <a:ext cx="206522" cy="260407"/>
            <a:chOff x="2436" y="1723"/>
            <a:chExt cx="355" cy="426"/>
          </a:xfrm>
          <a:solidFill>
            <a:srgbClr val="0078D4"/>
          </a:solidFill>
        </p:grpSpPr>
        <p:sp>
          <p:nvSpPr>
            <p:cNvPr id="67" name="Google Shape;2182;p75">
              <a:extLst>
                <a:ext uri="{FF2B5EF4-FFF2-40B4-BE49-F238E27FC236}">
                  <a16:creationId xmlns:a16="http://schemas.microsoft.com/office/drawing/2014/main" id="{AFA6802E-5CB5-3D9C-B5AB-FB38C7CB2C64}"/>
                </a:ext>
              </a:extLst>
            </p:cNvPr>
            <p:cNvSpPr/>
            <p:nvPr/>
          </p:nvSpPr>
          <p:spPr>
            <a:xfrm>
              <a:off x="2436" y="1777"/>
              <a:ext cx="355" cy="372"/>
            </a:xfrm>
            <a:custGeom>
              <a:avLst/>
              <a:gdLst/>
              <a:ahLst/>
              <a:cxnLst/>
              <a:rect l="l" t="t" r="r" b="b"/>
              <a:pathLst>
                <a:path w="240" h="252" extrusionOk="0">
                  <a:moveTo>
                    <a:pt x="234" y="252"/>
                  </a:moveTo>
                  <a:cubicBezTo>
                    <a:pt x="6" y="252"/>
                    <a:pt x="6" y="252"/>
                    <a:pt x="6" y="252"/>
                  </a:cubicBezTo>
                  <a:cubicBezTo>
                    <a:pt x="3" y="252"/>
                    <a:pt x="0" y="250"/>
                    <a:pt x="0" y="24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5" y="0"/>
                    <a:pt x="78" y="3"/>
                    <a:pt x="78" y="6"/>
                  </a:cubicBezTo>
                  <a:cubicBezTo>
                    <a:pt x="78" y="10"/>
                    <a:pt x="75" y="12"/>
                    <a:pt x="7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240"/>
                    <a:pt x="12" y="240"/>
                    <a:pt x="12" y="240"/>
                  </a:cubicBezTo>
                  <a:cubicBezTo>
                    <a:pt x="228" y="240"/>
                    <a:pt x="228" y="240"/>
                    <a:pt x="228" y="240"/>
                  </a:cubicBezTo>
                  <a:cubicBezTo>
                    <a:pt x="228" y="12"/>
                    <a:pt x="228" y="12"/>
                    <a:pt x="228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5" y="12"/>
                    <a:pt x="162" y="10"/>
                    <a:pt x="162" y="6"/>
                  </a:cubicBezTo>
                  <a:cubicBezTo>
                    <a:pt x="162" y="3"/>
                    <a:pt x="165" y="0"/>
                    <a:pt x="168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7" y="0"/>
                    <a:pt x="240" y="3"/>
                    <a:pt x="240" y="6"/>
                  </a:cubicBezTo>
                  <a:cubicBezTo>
                    <a:pt x="240" y="246"/>
                    <a:pt x="240" y="246"/>
                    <a:pt x="240" y="246"/>
                  </a:cubicBezTo>
                  <a:cubicBezTo>
                    <a:pt x="240" y="250"/>
                    <a:pt x="237" y="252"/>
                    <a:pt x="234" y="2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8" name="Google Shape;2183;p75">
              <a:extLst>
                <a:ext uri="{FF2B5EF4-FFF2-40B4-BE49-F238E27FC236}">
                  <a16:creationId xmlns:a16="http://schemas.microsoft.com/office/drawing/2014/main" id="{83CE8133-E42B-9CBF-EAC5-11AAF89612E9}"/>
                </a:ext>
              </a:extLst>
            </p:cNvPr>
            <p:cNvSpPr/>
            <p:nvPr/>
          </p:nvSpPr>
          <p:spPr>
            <a:xfrm>
              <a:off x="2534" y="1723"/>
              <a:ext cx="159" cy="125"/>
            </a:xfrm>
            <a:custGeom>
              <a:avLst/>
              <a:gdLst/>
              <a:ahLst/>
              <a:cxnLst/>
              <a:rect l="l" t="t" r="r" b="b"/>
              <a:pathLst>
                <a:path w="108" h="84" extrusionOk="0">
                  <a:moveTo>
                    <a:pt x="102" y="84"/>
                  </a:moveTo>
                  <a:cubicBezTo>
                    <a:pt x="6" y="84"/>
                    <a:pt x="6" y="84"/>
                    <a:pt x="6" y="84"/>
                  </a:cubicBezTo>
                  <a:cubicBezTo>
                    <a:pt x="3" y="84"/>
                    <a:pt x="0" y="82"/>
                    <a:pt x="0" y="78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7"/>
                    <a:pt x="3" y="24"/>
                    <a:pt x="6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7" y="11"/>
                    <a:pt x="40" y="0"/>
                    <a:pt x="54" y="0"/>
                  </a:cubicBezTo>
                  <a:cubicBezTo>
                    <a:pt x="69" y="0"/>
                    <a:pt x="81" y="11"/>
                    <a:pt x="83" y="24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5" y="24"/>
                    <a:pt x="108" y="27"/>
                    <a:pt x="108" y="30"/>
                  </a:cubicBezTo>
                  <a:cubicBezTo>
                    <a:pt x="108" y="78"/>
                    <a:pt x="108" y="78"/>
                    <a:pt x="108" y="78"/>
                  </a:cubicBezTo>
                  <a:cubicBezTo>
                    <a:pt x="108" y="82"/>
                    <a:pt x="105" y="84"/>
                    <a:pt x="102" y="84"/>
                  </a:cubicBezTo>
                  <a:close/>
                  <a:moveTo>
                    <a:pt x="12" y="72"/>
                  </a:moveTo>
                  <a:cubicBezTo>
                    <a:pt x="96" y="72"/>
                    <a:pt x="96" y="72"/>
                    <a:pt x="96" y="72"/>
                  </a:cubicBezTo>
                  <a:cubicBezTo>
                    <a:pt x="96" y="36"/>
                    <a:pt x="96" y="36"/>
                    <a:pt x="96" y="36"/>
                  </a:cubicBezTo>
                  <a:cubicBezTo>
                    <a:pt x="78" y="36"/>
                    <a:pt x="78" y="36"/>
                    <a:pt x="78" y="36"/>
                  </a:cubicBezTo>
                  <a:cubicBezTo>
                    <a:pt x="75" y="36"/>
                    <a:pt x="72" y="34"/>
                    <a:pt x="72" y="30"/>
                  </a:cubicBezTo>
                  <a:cubicBezTo>
                    <a:pt x="72" y="21"/>
                    <a:pt x="64" y="12"/>
                    <a:pt x="54" y="12"/>
                  </a:cubicBezTo>
                  <a:cubicBezTo>
                    <a:pt x="44" y="12"/>
                    <a:pt x="36" y="21"/>
                    <a:pt x="36" y="30"/>
                  </a:cubicBezTo>
                  <a:cubicBezTo>
                    <a:pt x="36" y="34"/>
                    <a:pt x="33" y="36"/>
                    <a:pt x="30" y="36"/>
                  </a:cubicBezTo>
                  <a:cubicBezTo>
                    <a:pt x="12" y="36"/>
                    <a:pt x="12" y="36"/>
                    <a:pt x="12" y="36"/>
                  </a:cubicBezTo>
                  <a:lnTo>
                    <a:pt x="12" y="72"/>
                  </a:lnTo>
                  <a:close/>
                  <a:moveTo>
                    <a:pt x="84" y="30"/>
                  </a:moveTo>
                  <a:cubicBezTo>
                    <a:pt x="84" y="30"/>
                    <a:pt x="84" y="30"/>
                    <a:pt x="84" y="3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69" name="Google Shape;2184;p75">
              <a:extLst>
                <a:ext uri="{FF2B5EF4-FFF2-40B4-BE49-F238E27FC236}">
                  <a16:creationId xmlns:a16="http://schemas.microsoft.com/office/drawing/2014/main" id="{DB27A50D-42B8-9A0F-ADB2-ECBF2BFEAAFD}"/>
                </a:ext>
              </a:extLst>
            </p:cNvPr>
            <p:cNvSpPr/>
            <p:nvPr/>
          </p:nvSpPr>
          <p:spPr>
            <a:xfrm>
              <a:off x="2471" y="1812"/>
              <a:ext cx="285" cy="302"/>
            </a:xfrm>
            <a:custGeom>
              <a:avLst/>
              <a:gdLst/>
              <a:ahLst/>
              <a:cxnLst/>
              <a:rect l="l" t="t" r="r" b="b"/>
              <a:pathLst>
                <a:path w="192" h="204" extrusionOk="0">
                  <a:moveTo>
                    <a:pt x="144" y="204"/>
                  </a:moveTo>
                  <a:cubicBezTo>
                    <a:pt x="144" y="204"/>
                    <a:pt x="144" y="204"/>
                    <a:pt x="144" y="204"/>
                  </a:cubicBezTo>
                  <a:cubicBezTo>
                    <a:pt x="6" y="204"/>
                    <a:pt x="6" y="204"/>
                    <a:pt x="6" y="204"/>
                  </a:cubicBezTo>
                  <a:cubicBezTo>
                    <a:pt x="3" y="204"/>
                    <a:pt x="0" y="202"/>
                    <a:pt x="0" y="19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92"/>
                    <a:pt x="12" y="192"/>
                    <a:pt x="12" y="192"/>
                  </a:cubicBezTo>
                  <a:cubicBezTo>
                    <a:pt x="141" y="192"/>
                    <a:pt x="141" y="192"/>
                    <a:pt x="141" y="192"/>
                  </a:cubicBezTo>
                  <a:cubicBezTo>
                    <a:pt x="180" y="148"/>
                    <a:pt x="180" y="148"/>
                    <a:pt x="180" y="148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44" y="12"/>
                    <a:pt x="144" y="12"/>
                    <a:pt x="144" y="12"/>
                  </a:cubicBezTo>
                  <a:cubicBezTo>
                    <a:pt x="141" y="12"/>
                    <a:pt x="138" y="10"/>
                    <a:pt x="138" y="6"/>
                  </a:cubicBezTo>
                  <a:cubicBezTo>
                    <a:pt x="138" y="3"/>
                    <a:pt x="141" y="0"/>
                    <a:pt x="14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89" y="0"/>
                    <a:pt x="192" y="3"/>
                    <a:pt x="192" y="6"/>
                  </a:cubicBezTo>
                  <a:cubicBezTo>
                    <a:pt x="192" y="150"/>
                    <a:pt x="192" y="150"/>
                    <a:pt x="192" y="150"/>
                  </a:cubicBezTo>
                  <a:cubicBezTo>
                    <a:pt x="192" y="152"/>
                    <a:pt x="192" y="153"/>
                    <a:pt x="191" y="154"/>
                  </a:cubicBezTo>
                  <a:cubicBezTo>
                    <a:pt x="149" y="202"/>
                    <a:pt x="149" y="202"/>
                    <a:pt x="149" y="202"/>
                  </a:cubicBezTo>
                  <a:cubicBezTo>
                    <a:pt x="147" y="204"/>
                    <a:pt x="146" y="204"/>
                    <a:pt x="144" y="2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0" name="Google Shape;2185;p75">
              <a:extLst>
                <a:ext uri="{FF2B5EF4-FFF2-40B4-BE49-F238E27FC236}">
                  <a16:creationId xmlns:a16="http://schemas.microsoft.com/office/drawing/2014/main" id="{9D89D669-36B9-BDC1-D070-C63CB2535894}"/>
                </a:ext>
              </a:extLst>
            </p:cNvPr>
            <p:cNvSpPr/>
            <p:nvPr/>
          </p:nvSpPr>
          <p:spPr>
            <a:xfrm>
              <a:off x="2539" y="1895"/>
              <a:ext cx="147" cy="121"/>
            </a:xfrm>
            <a:custGeom>
              <a:avLst/>
              <a:gdLst/>
              <a:ahLst/>
              <a:cxnLst/>
              <a:rect l="l" t="t" r="r" b="b"/>
              <a:pathLst>
                <a:path w="99" h="82" extrusionOk="0">
                  <a:moveTo>
                    <a:pt x="37" y="82"/>
                  </a:moveTo>
                  <a:cubicBezTo>
                    <a:pt x="35" y="82"/>
                    <a:pt x="33" y="82"/>
                    <a:pt x="32" y="81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0" y="48"/>
                    <a:pt x="0" y="45"/>
                    <a:pt x="2" y="42"/>
                  </a:cubicBezTo>
                  <a:cubicBezTo>
                    <a:pt x="5" y="40"/>
                    <a:pt x="8" y="40"/>
                    <a:pt x="11" y="42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9" y="1"/>
                    <a:pt x="93" y="0"/>
                    <a:pt x="96" y="2"/>
                  </a:cubicBezTo>
                  <a:cubicBezTo>
                    <a:pt x="98" y="4"/>
                    <a:pt x="99" y="8"/>
                    <a:pt x="97" y="1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9" y="82"/>
                    <a:pt x="37" y="82"/>
                  </a:cubicBezTo>
                  <a:cubicBezTo>
                    <a:pt x="37" y="82"/>
                    <a:pt x="37" y="82"/>
                    <a:pt x="37" y="8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1" name="Google Shape;2186;p75">
              <a:extLst>
                <a:ext uri="{FF2B5EF4-FFF2-40B4-BE49-F238E27FC236}">
                  <a16:creationId xmlns:a16="http://schemas.microsoft.com/office/drawing/2014/main" id="{B483C5F5-CE83-EABD-AD35-6EDC4CCCF67F}"/>
                </a:ext>
              </a:extLst>
            </p:cNvPr>
            <p:cNvSpPr/>
            <p:nvPr/>
          </p:nvSpPr>
          <p:spPr>
            <a:xfrm>
              <a:off x="2676" y="2016"/>
              <a:ext cx="80" cy="98"/>
            </a:xfrm>
            <a:custGeom>
              <a:avLst/>
              <a:gdLst/>
              <a:ahLst/>
              <a:cxnLst/>
              <a:rect l="l" t="t" r="r" b="b"/>
              <a:pathLst>
                <a:path w="54" h="66" extrusionOk="0">
                  <a:moveTo>
                    <a:pt x="6" y="66"/>
                  </a:moveTo>
                  <a:cubicBezTo>
                    <a:pt x="3" y="66"/>
                    <a:pt x="0" y="64"/>
                    <a:pt x="0" y="6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1" y="0"/>
                    <a:pt x="54" y="3"/>
                    <a:pt x="54" y="6"/>
                  </a:cubicBezTo>
                  <a:cubicBezTo>
                    <a:pt x="54" y="10"/>
                    <a:pt x="51" y="12"/>
                    <a:pt x="4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4"/>
                    <a:pt x="9" y="66"/>
                    <a:pt x="6" y="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8" name="Google Shape;506;p32">
            <a:extLst>
              <a:ext uri="{FF2B5EF4-FFF2-40B4-BE49-F238E27FC236}">
                <a16:creationId xmlns:a16="http://schemas.microsoft.com/office/drawing/2014/main" id="{E4813902-F4CC-D48E-3080-5980E2EA1966}"/>
              </a:ext>
            </a:extLst>
          </p:cNvPr>
          <p:cNvSpPr/>
          <p:nvPr/>
        </p:nvSpPr>
        <p:spPr>
          <a:xfrm>
            <a:off x="10564000" y="836097"/>
            <a:ext cx="574568" cy="18536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Maturity</a:t>
            </a:r>
          </a:p>
        </p:txBody>
      </p:sp>
      <p:grpSp>
        <p:nvGrpSpPr>
          <p:cNvPr id="72" name="Google Shape;2175;p75">
            <a:extLst>
              <a:ext uri="{FF2B5EF4-FFF2-40B4-BE49-F238E27FC236}">
                <a16:creationId xmlns:a16="http://schemas.microsoft.com/office/drawing/2014/main" id="{4254E71E-1541-2740-4F4A-933C7049A0E8}"/>
              </a:ext>
            </a:extLst>
          </p:cNvPr>
          <p:cNvGrpSpPr/>
          <p:nvPr/>
        </p:nvGrpSpPr>
        <p:grpSpPr>
          <a:xfrm>
            <a:off x="10741119" y="1080306"/>
            <a:ext cx="220331" cy="231440"/>
            <a:chOff x="380" y="473"/>
            <a:chExt cx="362" cy="361"/>
          </a:xfrm>
          <a:solidFill>
            <a:srgbClr val="0078D4"/>
          </a:solidFill>
        </p:grpSpPr>
        <p:sp>
          <p:nvSpPr>
            <p:cNvPr id="73" name="Google Shape;2176;p75">
              <a:extLst>
                <a:ext uri="{FF2B5EF4-FFF2-40B4-BE49-F238E27FC236}">
                  <a16:creationId xmlns:a16="http://schemas.microsoft.com/office/drawing/2014/main" id="{ED4D7CCA-D836-9055-567E-C156CF9E57AA}"/>
                </a:ext>
              </a:extLst>
            </p:cNvPr>
            <p:cNvSpPr/>
            <p:nvPr/>
          </p:nvSpPr>
          <p:spPr>
            <a:xfrm>
              <a:off x="545" y="473"/>
              <a:ext cx="197" cy="197"/>
            </a:xfrm>
            <a:custGeom>
              <a:avLst/>
              <a:gdLst/>
              <a:ahLst/>
              <a:cxnLst/>
              <a:rect l="l" t="t" r="r" b="b"/>
              <a:pathLst>
                <a:path w="133" h="133" extrusionOk="0">
                  <a:moveTo>
                    <a:pt x="11" y="111"/>
                  </a:moveTo>
                  <a:cubicBezTo>
                    <a:pt x="5" y="111"/>
                    <a:pt x="0" y="116"/>
                    <a:pt x="0" y="122"/>
                  </a:cubicBezTo>
                  <a:cubicBezTo>
                    <a:pt x="0" y="128"/>
                    <a:pt x="5" y="133"/>
                    <a:pt x="11" y="133"/>
                  </a:cubicBezTo>
                  <a:cubicBezTo>
                    <a:pt x="17" y="133"/>
                    <a:pt x="22" y="128"/>
                    <a:pt x="22" y="122"/>
                  </a:cubicBezTo>
                  <a:cubicBezTo>
                    <a:pt x="22" y="122"/>
                    <a:pt x="22" y="121"/>
                    <a:pt x="21" y="120"/>
                  </a:cubicBezTo>
                  <a:cubicBezTo>
                    <a:pt x="73" y="68"/>
                    <a:pt x="73" y="68"/>
                    <a:pt x="73" y="68"/>
                  </a:cubicBezTo>
                  <a:cubicBezTo>
                    <a:pt x="99" y="68"/>
                    <a:pt x="99" y="68"/>
                    <a:pt x="99" y="68"/>
                  </a:cubicBezTo>
                  <a:cubicBezTo>
                    <a:pt x="100" y="68"/>
                    <a:pt x="102" y="68"/>
                    <a:pt x="103" y="67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3" y="37"/>
                    <a:pt x="133" y="34"/>
                    <a:pt x="132" y="32"/>
                  </a:cubicBezTo>
                  <a:cubicBezTo>
                    <a:pt x="131" y="30"/>
                    <a:pt x="129" y="28"/>
                    <a:pt x="126" y="28"/>
                  </a:cubicBezTo>
                  <a:cubicBezTo>
                    <a:pt x="105" y="28"/>
                    <a:pt x="105" y="28"/>
                    <a:pt x="105" y="28"/>
                  </a:cubicBezTo>
                  <a:cubicBezTo>
                    <a:pt x="105" y="7"/>
                    <a:pt x="105" y="7"/>
                    <a:pt x="105" y="7"/>
                  </a:cubicBezTo>
                  <a:cubicBezTo>
                    <a:pt x="105" y="4"/>
                    <a:pt x="103" y="2"/>
                    <a:pt x="101" y="1"/>
                  </a:cubicBezTo>
                  <a:cubicBezTo>
                    <a:pt x="99" y="0"/>
                    <a:pt x="96" y="0"/>
                    <a:pt x="94" y="2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5" y="31"/>
                    <a:pt x="64" y="33"/>
                    <a:pt x="64" y="34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12" y="111"/>
                    <a:pt x="12" y="111"/>
                    <a:pt x="12" y="111"/>
                  </a:cubicBezTo>
                  <a:cubicBezTo>
                    <a:pt x="12" y="111"/>
                    <a:pt x="11" y="111"/>
                    <a:pt x="11" y="111"/>
                  </a:cubicBezTo>
                  <a:close/>
                  <a:moveTo>
                    <a:pt x="94" y="39"/>
                  </a:moveTo>
                  <a:cubicBezTo>
                    <a:pt x="95" y="40"/>
                    <a:pt x="97" y="41"/>
                    <a:pt x="99" y="41"/>
                  </a:cubicBezTo>
                  <a:cubicBezTo>
                    <a:pt x="111" y="41"/>
                    <a:pt x="111" y="41"/>
                    <a:pt x="111" y="41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92" y="22"/>
                    <a:pt x="92" y="22"/>
                    <a:pt x="92" y="22"/>
                  </a:cubicBezTo>
                  <a:cubicBezTo>
                    <a:pt x="92" y="34"/>
                    <a:pt x="92" y="34"/>
                    <a:pt x="92" y="34"/>
                  </a:cubicBezTo>
                  <a:cubicBezTo>
                    <a:pt x="92" y="36"/>
                    <a:pt x="93" y="38"/>
                    <a:pt x="94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4" name="Google Shape;2177;p75">
              <a:extLst>
                <a:ext uri="{FF2B5EF4-FFF2-40B4-BE49-F238E27FC236}">
                  <a16:creationId xmlns:a16="http://schemas.microsoft.com/office/drawing/2014/main" id="{D3E1F1E6-DF34-C69F-1028-C6C76D6663FB}"/>
                </a:ext>
              </a:extLst>
            </p:cNvPr>
            <p:cNvSpPr/>
            <p:nvPr/>
          </p:nvSpPr>
          <p:spPr>
            <a:xfrm>
              <a:off x="435" y="528"/>
              <a:ext cx="252" cy="251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23" y="16"/>
                  </a:moveTo>
                  <a:cubicBezTo>
                    <a:pt x="124" y="13"/>
                    <a:pt x="123" y="9"/>
                    <a:pt x="120" y="8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08" y="3"/>
                    <a:pt x="97" y="0"/>
                    <a:pt x="85" y="0"/>
                  </a:cubicBezTo>
                  <a:cubicBezTo>
                    <a:pt x="38" y="0"/>
                    <a:pt x="0" y="38"/>
                    <a:pt x="0" y="85"/>
                  </a:cubicBezTo>
                  <a:cubicBezTo>
                    <a:pt x="0" y="132"/>
                    <a:pt x="38" y="170"/>
                    <a:pt x="85" y="170"/>
                  </a:cubicBezTo>
                  <a:cubicBezTo>
                    <a:pt x="131" y="170"/>
                    <a:pt x="170" y="132"/>
                    <a:pt x="170" y="85"/>
                  </a:cubicBezTo>
                  <a:cubicBezTo>
                    <a:pt x="170" y="73"/>
                    <a:pt x="167" y="61"/>
                    <a:pt x="162" y="50"/>
                  </a:cubicBezTo>
                  <a:cubicBezTo>
                    <a:pt x="161" y="49"/>
                    <a:pt x="160" y="48"/>
                    <a:pt x="158" y="47"/>
                  </a:cubicBezTo>
                  <a:cubicBezTo>
                    <a:pt x="157" y="46"/>
                    <a:pt x="155" y="46"/>
                    <a:pt x="154" y="47"/>
                  </a:cubicBezTo>
                  <a:cubicBezTo>
                    <a:pt x="152" y="48"/>
                    <a:pt x="151" y="49"/>
                    <a:pt x="150" y="51"/>
                  </a:cubicBezTo>
                  <a:cubicBezTo>
                    <a:pt x="150" y="52"/>
                    <a:pt x="150" y="54"/>
                    <a:pt x="151" y="55"/>
                  </a:cubicBezTo>
                  <a:cubicBezTo>
                    <a:pt x="155" y="65"/>
                    <a:pt x="157" y="75"/>
                    <a:pt x="157" y="85"/>
                  </a:cubicBezTo>
                  <a:cubicBezTo>
                    <a:pt x="157" y="125"/>
                    <a:pt x="124" y="158"/>
                    <a:pt x="85" y="158"/>
                  </a:cubicBezTo>
                  <a:cubicBezTo>
                    <a:pt x="45" y="158"/>
                    <a:pt x="12" y="125"/>
                    <a:pt x="12" y="85"/>
                  </a:cubicBezTo>
                  <a:cubicBezTo>
                    <a:pt x="12" y="45"/>
                    <a:pt x="45" y="13"/>
                    <a:pt x="85" y="13"/>
                  </a:cubicBezTo>
                  <a:cubicBezTo>
                    <a:pt x="95" y="13"/>
                    <a:pt x="105" y="15"/>
                    <a:pt x="114" y="19"/>
                  </a:cubicBezTo>
                  <a:cubicBezTo>
                    <a:pt x="118" y="21"/>
                    <a:pt x="121" y="19"/>
                    <a:pt x="123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5" name="Google Shape;2178;p75">
              <a:extLst>
                <a:ext uri="{FF2B5EF4-FFF2-40B4-BE49-F238E27FC236}">
                  <a16:creationId xmlns:a16="http://schemas.microsoft.com/office/drawing/2014/main" id="{52CE174E-F44D-D605-4253-05016304A00A}"/>
                </a:ext>
              </a:extLst>
            </p:cNvPr>
            <p:cNvSpPr/>
            <p:nvPr/>
          </p:nvSpPr>
          <p:spPr>
            <a:xfrm>
              <a:off x="490" y="583"/>
              <a:ext cx="142" cy="141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3"/>
                  </a:moveTo>
                  <a:cubicBezTo>
                    <a:pt x="50" y="13"/>
                    <a:pt x="53" y="13"/>
                    <a:pt x="55" y="14"/>
                  </a:cubicBezTo>
                  <a:cubicBezTo>
                    <a:pt x="59" y="15"/>
                    <a:pt x="62" y="12"/>
                    <a:pt x="63" y="9"/>
                  </a:cubicBezTo>
                  <a:cubicBezTo>
                    <a:pt x="64" y="6"/>
                    <a:pt x="62" y="2"/>
                    <a:pt x="58" y="2"/>
                  </a:cubicBezTo>
                  <a:cubicBezTo>
                    <a:pt x="55" y="1"/>
                    <a:pt x="51" y="0"/>
                    <a:pt x="48" y="0"/>
                  </a:cubicBezTo>
                  <a:cubicBezTo>
                    <a:pt x="21" y="0"/>
                    <a:pt x="0" y="22"/>
                    <a:pt x="0" y="48"/>
                  </a:cubicBezTo>
                  <a:cubicBezTo>
                    <a:pt x="0" y="75"/>
                    <a:pt x="21" y="96"/>
                    <a:pt x="48" y="96"/>
                  </a:cubicBezTo>
                  <a:cubicBezTo>
                    <a:pt x="74" y="96"/>
                    <a:pt x="96" y="75"/>
                    <a:pt x="96" y="48"/>
                  </a:cubicBezTo>
                  <a:cubicBezTo>
                    <a:pt x="96" y="45"/>
                    <a:pt x="95" y="41"/>
                    <a:pt x="94" y="38"/>
                  </a:cubicBezTo>
                  <a:cubicBezTo>
                    <a:pt x="94" y="36"/>
                    <a:pt x="93" y="35"/>
                    <a:pt x="92" y="34"/>
                  </a:cubicBezTo>
                  <a:cubicBezTo>
                    <a:pt x="90" y="33"/>
                    <a:pt x="88" y="32"/>
                    <a:pt x="87" y="33"/>
                  </a:cubicBezTo>
                  <a:cubicBezTo>
                    <a:pt x="85" y="33"/>
                    <a:pt x="84" y="34"/>
                    <a:pt x="83" y="36"/>
                  </a:cubicBezTo>
                  <a:cubicBezTo>
                    <a:pt x="82" y="37"/>
                    <a:pt x="82" y="39"/>
                    <a:pt x="82" y="40"/>
                  </a:cubicBezTo>
                  <a:cubicBezTo>
                    <a:pt x="83" y="43"/>
                    <a:pt x="83" y="46"/>
                    <a:pt x="83" y="48"/>
                  </a:cubicBezTo>
                  <a:cubicBezTo>
                    <a:pt x="83" y="68"/>
                    <a:pt x="67" y="84"/>
                    <a:pt x="48" y="84"/>
                  </a:cubicBezTo>
                  <a:cubicBezTo>
                    <a:pt x="28" y="84"/>
                    <a:pt x="12" y="68"/>
                    <a:pt x="12" y="48"/>
                  </a:cubicBezTo>
                  <a:cubicBezTo>
                    <a:pt x="12" y="29"/>
                    <a:pt x="28" y="13"/>
                    <a:pt x="48" y="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  <p:sp>
          <p:nvSpPr>
            <p:cNvPr id="76" name="Google Shape;2179;p75">
              <a:extLst>
                <a:ext uri="{FF2B5EF4-FFF2-40B4-BE49-F238E27FC236}">
                  <a16:creationId xmlns:a16="http://schemas.microsoft.com/office/drawing/2014/main" id="{FD097EE4-0606-138B-4F86-1B4F4F7DD06C}"/>
                </a:ext>
              </a:extLst>
            </p:cNvPr>
            <p:cNvSpPr/>
            <p:nvPr/>
          </p:nvSpPr>
          <p:spPr>
            <a:xfrm>
              <a:off x="380" y="473"/>
              <a:ext cx="362" cy="361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234" y="74"/>
                  </a:moveTo>
                  <a:cubicBezTo>
                    <a:pt x="233" y="72"/>
                    <a:pt x="232" y="71"/>
                    <a:pt x="230" y="70"/>
                  </a:cubicBezTo>
                  <a:cubicBezTo>
                    <a:pt x="229" y="70"/>
                    <a:pt x="227" y="70"/>
                    <a:pt x="225" y="70"/>
                  </a:cubicBezTo>
                  <a:cubicBezTo>
                    <a:pt x="222" y="72"/>
                    <a:pt x="221" y="76"/>
                    <a:pt x="222" y="79"/>
                  </a:cubicBezTo>
                  <a:cubicBezTo>
                    <a:pt x="228" y="93"/>
                    <a:pt x="231" y="107"/>
                    <a:pt x="231" y="122"/>
                  </a:cubicBezTo>
                  <a:cubicBezTo>
                    <a:pt x="231" y="182"/>
                    <a:pt x="182" y="232"/>
                    <a:pt x="122" y="232"/>
                  </a:cubicBezTo>
                  <a:cubicBezTo>
                    <a:pt x="61" y="232"/>
                    <a:pt x="12" y="182"/>
                    <a:pt x="12" y="122"/>
                  </a:cubicBezTo>
                  <a:cubicBezTo>
                    <a:pt x="12" y="62"/>
                    <a:pt x="61" y="13"/>
                    <a:pt x="122" y="13"/>
                  </a:cubicBezTo>
                  <a:cubicBezTo>
                    <a:pt x="137" y="13"/>
                    <a:pt x="151" y="16"/>
                    <a:pt x="165" y="22"/>
                  </a:cubicBezTo>
                  <a:cubicBezTo>
                    <a:pt x="167" y="23"/>
                    <a:pt x="168" y="23"/>
                    <a:pt x="170" y="22"/>
                  </a:cubicBezTo>
                  <a:cubicBezTo>
                    <a:pt x="172" y="21"/>
                    <a:pt x="173" y="20"/>
                    <a:pt x="173" y="19"/>
                  </a:cubicBezTo>
                  <a:cubicBezTo>
                    <a:pt x="174" y="17"/>
                    <a:pt x="174" y="15"/>
                    <a:pt x="174" y="14"/>
                  </a:cubicBezTo>
                  <a:cubicBezTo>
                    <a:pt x="173" y="12"/>
                    <a:pt x="172" y="11"/>
                    <a:pt x="170" y="10"/>
                  </a:cubicBezTo>
                  <a:cubicBezTo>
                    <a:pt x="155" y="4"/>
                    <a:pt x="138" y="0"/>
                    <a:pt x="122" y="0"/>
                  </a:cubicBezTo>
                  <a:cubicBezTo>
                    <a:pt x="54" y="0"/>
                    <a:pt x="0" y="55"/>
                    <a:pt x="0" y="122"/>
                  </a:cubicBezTo>
                  <a:cubicBezTo>
                    <a:pt x="0" y="189"/>
                    <a:pt x="54" y="244"/>
                    <a:pt x="122" y="244"/>
                  </a:cubicBezTo>
                  <a:cubicBezTo>
                    <a:pt x="189" y="244"/>
                    <a:pt x="244" y="189"/>
                    <a:pt x="244" y="122"/>
                  </a:cubicBezTo>
                  <a:cubicBezTo>
                    <a:pt x="244" y="105"/>
                    <a:pt x="240" y="89"/>
                    <a:pt x="234" y="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310" tIns="45638" rIns="91310" bIns="45638" anchor="ctr" anchorCtr="0">
              <a:noAutofit/>
            </a:bodyPr>
            <a:lstStyle/>
            <a:p>
              <a:pPr marL="0" marR="0" lvl="0" indent="0" algn="l" defTabSz="9134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phik Regular" panose="020B0503030202060203" pitchFamily="34" charset="77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30" name="Google Shape;115;p20">
            <a:extLst>
              <a:ext uri="{FF2B5EF4-FFF2-40B4-BE49-F238E27FC236}">
                <a16:creationId xmlns:a16="http://schemas.microsoft.com/office/drawing/2014/main" id="{FA768D9B-EBA8-DD3B-4F8D-FA34A1252F9E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FINANCIAL SERVICE INDUSTRY</a:t>
            </a:r>
          </a:p>
        </p:txBody>
      </p:sp>
      <p:sp>
        <p:nvSpPr>
          <p:cNvPr id="31" name="Google Shape;163;p22">
            <a:extLst>
              <a:ext uri="{FF2B5EF4-FFF2-40B4-BE49-F238E27FC236}">
                <a16:creationId xmlns:a16="http://schemas.microsoft.com/office/drawing/2014/main" id="{20F364B4-06D0-293F-15F8-023EFB80985C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Internal Policy Q&amp;A Agent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43C3ABE-33A9-C8F6-36E2-00CE47D784A8}"/>
              </a:ext>
            </a:extLst>
          </p:cNvPr>
          <p:cNvSpPr txBox="1"/>
          <p:nvPr/>
        </p:nvSpPr>
        <p:spPr>
          <a:xfrm>
            <a:off x="695994" y="1098881"/>
            <a:ext cx="77522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Answers staff questions on internal policy and procedures using enterprise knowledge</a:t>
            </a:r>
          </a:p>
        </p:txBody>
      </p:sp>
      <p:sp>
        <p:nvSpPr>
          <p:cNvPr id="37" name="Google Shape;498;p32">
            <a:extLst>
              <a:ext uri="{FF2B5EF4-FFF2-40B4-BE49-F238E27FC236}">
                <a16:creationId xmlns:a16="http://schemas.microsoft.com/office/drawing/2014/main" id="{2F4DCC68-9526-2050-CD3C-2F5DCC6C4B43}"/>
              </a:ext>
            </a:extLst>
          </p:cNvPr>
          <p:cNvSpPr/>
          <p:nvPr/>
        </p:nvSpPr>
        <p:spPr>
          <a:xfrm>
            <a:off x="700558" y="3956440"/>
            <a:ext cx="2942106" cy="2584501"/>
          </a:xfrm>
          <a:prstGeom prst="roundRect">
            <a:avLst>
              <a:gd name="adj" fmla="val 4215"/>
            </a:avLst>
          </a:prstGeom>
          <a:gradFill flip="none" rotWithShape="1">
            <a:gsLst>
              <a:gs pos="79000">
                <a:srgbClr val="EAE0D7"/>
              </a:gs>
              <a:gs pos="33000">
                <a:srgbClr val="D1F1FE"/>
              </a:gs>
              <a:gs pos="100000">
                <a:srgbClr val="FDDDC1"/>
              </a:gs>
              <a:gs pos="18000">
                <a:srgbClr val="C9EFFE"/>
              </a:gs>
              <a:gs pos="0">
                <a:srgbClr val="A0D9F3"/>
              </a:gs>
            </a:gsLst>
            <a:path path="circle">
              <a:fillToRect l="100000" b="100000"/>
            </a:path>
            <a:tileRect t="-100000" r="-100000"/>
          </a:gra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82880" tIns="0" rIns="18288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ts val="1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/>
                <a:ea typeface="+mn-ea"/>
                <a:cs typeface="Segoe UI" pitchFamily="34" charset="0"/>
                <a:sym typeface="DM Sans Light"/>
              </a:rPr>
              <a:t>Agent instantly understands the user's role and intent, searches enterprise knowledge, and provides contextual, most relevant and accurate answers</a:t>
            </a:r>
          </a:p>
        </p:txBody>
      </p:sp>
      <p:sp>
        <p:nvSpPr>
          <p:cNvPr id="43" name="Google Shape;523;p32">
            <a:extLst>
              <a:ext uri="{FF2B5EF4-FFF2-40B4-BE49-F238E27FC236}">
                <a16:creationId xmlns:a16="http://schemas.microsoft.com/office/drawing/2014/main" id="{CB2DF478-B23A-AF07-78DB-F20024B02A4E}"/>
              </a:ext>
            </a:extLst>
          </p:cNvPr>
          <p:cNvSpPr/>
          <p:nvPr/>
        </p:nvSpPr>
        <p:spPr>
          <a:xfrm>
            <a:off x="883241" y="4123180"/>
            <a:ext cx="574433" cy="242052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>
            <a:noFill/>
          </a:ln>
        </p:spPr>
        <p:txBody>
          <a:bodyPr spcFirstLastPara="1" wrap="square" lIns="0" tIns="121837" rIns="0" bIns="121837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To</a:t>
            </a:r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C2BAD3F2-DEBB-0E9B-5CD5-3E316590D521}"/>
              </a:ext>
            </a:extLst>
          </p:cNvPr>
          <p:cNvSpPr/>
          <p:nvPr/>
        </p:nvSpPr>
        <p:spPr>
          <a:xfrm>
            <a:off x="8700923" y="2229263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Response Time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UI Variable Display" pitchFamily="2" charset="0"/>
              </a:rPr>
              <a:t>→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 E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mployees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 get faster, consistent answers to questions which are in adherence to internal &amp; external policy</a:t>
            </a:r>
          </a:p>
        </p:txBody>
      </p:sp>
      <p:sp>
        <p:nvSpPr>
          <p:cNvPr id="48" name="Arrow: Up 56">
            <a:extLst>
              <a:ext uri="{FF2B5EF4-FFF2-40B4-BE49-F238E27FC236}">
                <a16:creationId xmlns:a16="http://schemas.microsoft.com/office/drawing/2014/main" id="{AA15D97D-734D-376F-BEDD-4460AD5B83B4}"/>
              </a:ext>
            </a:extLst>
          </p:cNvPr>
          <p:cNvSpPr/>
          <p:nvPr/>
        </p:nvSpPr>
        <p:spPr>
          <a:xfrm rot="10800000">
            <a:off x="8794754" y="2365223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2AFC760D-1C3F-B498-8C9F-E80519101521}"/>
              </a:ext>
            </a:extLst>
          </p:cNvPr>
          <p:cNvSpPr/>
          <p:nvPr/>
        </p:nvSpPr>
        <p:spPr>
          <a:xfrm>
            <a:off x="8700923" y="2837090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Search &amp; Retrieval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Time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AI delivers the right content instantly with Improved compliance with policy by reducing reliance on outdated file versions</a:t>
            </a:r>
          </a:p>
        </p:txBody>
      </p:sp>
      <p:sp>
        <p:nvSpPr>
          <p:cNvPr id="50" name="Arrow: Up 56">
            <a:extLst>
              <a:ext uri="{FF2B5EF4-FFF2-40B4-BE49-F238E27FC236}">
                <a16:creationId xmlns:a16="http://schemas.microsoft.com/office/drawing/2014/main" id="{E885284F-5FE2-DB34-717D-CE8E0DC15352}"/>
              </a:ext>
            </a:extLst>
          </p:cNvPr>
          <p:cNvSpPr/>
          <p:nvPr/>
        </p:nvSpPr>
        <p:spPr>
          <a:xfrm rot="10800000">
            <a:off x="8794754" y="2990826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7" name="Google Shape;523;p32">
            <a:extLst>
              <a:ext uri="{FF2B5EF4-FFF2-40B4-BE49-F238E27FC236}">
                <a16:creationId xmlns:a16="http://schemas.microsoft.com/office/drawing/2014/main" id="{795E881E-0979-7B98-3E0C-E4EEBCE9563D}"/>
              </a:ext>
            </a:extLst>
          </p:cNvPr>
          <p:cNvSpPr/>
          <p:nvPr/>
        </p:nvSpPr>
        <p:spPr>
          <a:xfrm>
            <a:off x="6248885" y="2233079"/>
            <a:ext cx="2066440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Ingest bank's policies, product manuals and training PDFs into knowledge base</a:t>
            </a:r>
          </a:p>
        </p:txBody>
      </p:sp>
      <p:sp>
        <p:nvSpPr>
          <p:cNvPr id="28" name="Google Shape;523;p32">
            <a:extLst>
              <a:ext uri="{FF2B5EF4-FFF2-40B4-BE49-F238E27FC236}">
                <a16:creationId xmlns:a16="http://schemas.microsoft.com/office/drawing/2014/main" id="{D479F083-D653-30B5-19AD-ABC497CD2088}"/>
              </a:ext>
            </a:extLst>
          </p:cNvPr>
          <p:cNvSpPr/>
          <p:nvPr/>
        </p:nvSpPr>
        <p:spPr>
          <a:xfrm>
            <a:off x="6253292" y="4901642"/>
            <a:ext cx="2099734" cy="741016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Capture feedback to improve answers</a:t>
            </a:r>
          </a:p>
        </p:txBody>
      </p:sp>
      <p:sp>
        <p:nvSpPr>
          <p:cNvPr id="29" name="Google Shape;523;p32">
            <a:extLst>
              <a:ext uri="{FF2B5EF4-FFF2-40B4-BE49-F238E27FC236}">
                <a16:creationId xmlns:a16="http://schemas.microsoft.com/office/drawing/2014/main" id="{054D796F-AF14-9C40-D958-E7B889A0E0B7}"/>
              </a:ext>
            </a:extLst>
          </p:cNvPr>
          <p:cNvSpPr/>
          <p:nvPr/>
        </p:nvSpPr>
        <p:spPr>
          <a:xfrm>
            <a:off x="6229343" y="3550264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Classify questions &amp; retrieve the single most relevant, approved response from knowledge base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"/>
            </a:endParaRPr>
          </a:p>
        </p:txBody>
      </p:sp>
      <p:sp>
        <p:nvSpPr>
          <p:cNvPr id="32" name="Google Shape;523;p32">
            <a:extLst>
              <a:ext uri="{FF2B5EF4-FFF2-40B4-BE49-F238E27FC236}">
                <a16:creationId xmlns:a16="http://schemas.microsoft.com/office/drawing/2014/main" id="{3ED72EFA-5FC3-E420-1382-F873A298A4A7}"/>
              </a:ext>
            </a:extLst>
          </p:cNvPr>
          <p:cNvSpPr/>
          <p:nvPr/>
        </p:nvSpPr>
        <p:spPr>
          <a:xfrm>
            <a:off x="6240468" y="2894281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Detect employee’s intent, user role and business context to deliver role- </a:t>
            </a: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"/>
              </a:rPr>
              <a:t>appropriate answers</a:t>
            </a:r>
          </a:p>
        </p:txBody>
      </p:sp>
      <p:sp>
        <p:nvSpPr>
          <p:cNvPr id="35" name="Google Shape;523;p32">
            <a:extLst>
              <a:ext uri="{FF2B5EF4-FFF2-40B4-BE49-F238E27FC236}">
                <a16:creationId xmlns:a16="http://schemas.microsoft.com/office/drawing/2014/main" id="{0FAF920A-6252-0861-84E8-E5BB5D79B859}"/>
              </a:ext>
            </a:extLst>
          </p:cNvPr>
          <p:cNvSpPr/>
          <p:nvPr/>
        </p:nvSpPr>
        <p:spPr>
          <a:xfrm>
            <a:off x="6253292" y="4200861"/>
            <a:ext cx="2099734" cy="564659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Surface related Q&amp;A from past chats for consistency</a:t>
            </a: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"/>
            </a:endParaRPr>
          </a:p>
        </p:txBody>
      </p:sp>
      <p:sp>
        <p:nvSpPr>
          <p:cNvPr id="38" name="Google Shape;523;p32">
            <a:extLst>
              <a:ext uri="{FF2B5EF4-FFF2-40B4-BE49-F238E27FC236}">
                <a16:creationId xmlns:a16="http://schemas.microsoft.com/office/drawing/2014/main" id="{5F4293AB-3911-C6AF-938A-8F35FB496BBB}"/>
              </a:ext>
            </a:extLst>
          </p:cNvPr>
          <p:cNvSpPr/>
          <p:nvPr/>
        </p:nvSpPr>
        <p:spPr>
          <a:xfrm>
            <a:off x="6253292" y="5722392"/>
            <a:ext cx="2099734" cy="741016"/>
          </a:xfrm>
          <a:prstGeom prst="roundRect">
            <a:avLst>
              <a:gd name="adj" fmla="val 9670"/>
            </a:avLst>
          </a:prstGeom>
          <a:solidFill>
            <a:srgbClr val="FFFFFF">
              <a:lumMod val="85000"/>
              <a:alpha val="20000"/>
            </a:srgbClr>
          </a:solidFill>
          <a:ln>
            <a:noFill/>
          </a:ln>
        </p:spPr>
        <p:txBody>
          <a:bodyPr spcFirstLastPara="1" wrap="square" lIns="72000" tIns="144000" rIns="72000" bIns="144000" anchor="ctr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Escalate edge case or unanswered questions to the policy owner(s) via e-mail</a:t>
            </a:r>
          </a:p>
        </p:txBody>
      </p:sp>
      <p:sp>
        <p:nvSpPr>
          <p:cNvPr id="2" name="Google Shape;506;p32">
            <a:extLst>
              <a:ext uri="{FF2B5EF4-FFF2-40B4-BE49-F238E27FC236}">
                <a16:creationId xmlns:a16="http://schemas.microsoft.com/office/drawing/2014/main" id="{DB730C1A-D8DA-5262-DA66-1EB221A78CDE}"/>
              </a:ext>
            </a:extLst>
          </p:cNvPr>
          <p:cNvSpPr/>
          <p:nvPr/>
        </p:nvSpPr>
        <p:spPr>
          <a:xfrm>
            <a:off x="10397434" y="1389358"/>
            <a:ext cx="895361" cy="152435"/>
          </a:xfrm>
          <a:prstGeom prst="roundRect">
            <a:avLst>
              <a:gd name="adj" fmla="val 7496"/>
            </a:avLst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 ExtraLight"/>
                <a:cs typeface="Segoe Sans Display" pitchFamily="2" charset="0"/>
                <a:sym typeface="DM Sans ExtraLight"/>
              </a:rPr>
              <a:t>Homerun</a:t>
            </a:r>
          </a:p>
        </p:txBody>
      </p:sp>
      <p:sp>
        <p:nvSpPr>
          <p:cNvPr id="5" name="Rounded Rectangle 50">
            <a:extLst>
              <a:ext uri="{FF2B5EF4-FFF2-40B4-BE49-F238E27FC236}">
                <a16:creationId xmlns:a16="http://schemas.microsoft.com/office/drawing/2014/main" id="{E4DF272C-7433-F3A0-4E4D-2E012B71ED81}"/>
              </a:ext>
            </a:extLst>
          </p:cNvPr>
          <p:cNvSpPr/>
          <p:nvPr/>
        </p:nvSpPr>
        <p:spPr>
          <a:xfrm>
            <a:off x="8691711" y="3459901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Accuracy Rate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Trusted answers through precise policy interpretation and minimal escalations maintaining audit logs </a:t>
            </a:r>
          </a:p>
        </p:txBody>
      </p:sp>
      <p:sp>
        <p:nvSpPr>
          <p:cNvPr id="6" name="Arrow: Up 56">
            <a:extLst>
              <a:ext uri="{FF2B5EF4-FFF2-40B4-BE49-F238E27FC236}">
                <a16:creationId xmlns:a16="http://schemas.microsoft.com/office/drawing/2014/main" id="{6647A161-B61F-7383-8A05-BCE3600623FD}"/>
              </a:ext>
            </a:extLst>
          </p:cNvPr>
          <p:cNvSpPr/>
          <p:nvPr/>
        </p:nvSpPr>
        <p:spPr>
          <a:xfrm>
            <a:off x="8792828" y="3579862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ounded Rectangle 44">
            <a:extLst>
              <a:ext uri="{FF2B5EF4-FFF2-40B4-BE49-F238E27FC236}">
                <a16:creationId xmlns:a16="http://schemas.microsoft.com/office/drawing/2014/main" id="{13A9E7F7-D239-1F52-8585-95A2733B9722}"/>
              </a:ext>
            </a:extLst>
          </p:cNvPr>
          <p:cNvSpPr/>
          <p:nvPr/>
        </p:nvSpPr>
        <p:spPr>
          <a:xfrm>
            <a:off x="8691711" y="4067728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First C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ontact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 R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esolution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 Rate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Variable Display" pitchFamily="2" charset="0"/>
                <a:ea typeface="+mn-ea"/>
                <a:cs typeface="Segoe UI Variable Display" pitchFamily="2" charset="0"/>
              </a:rPr>
              <a:t>→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 Smart classification and contextual insights resolve issues the first time</a:t>
            </a:r>
          </a:p>
        </p:txBody>
      </p:sp>
      <p:sp>
        <p:nvSpPr>
          <p:cNvPr id="16" name="Rounded Rectangle 48">
            <a:extLst>
              <a:ext uri="{FF2B5EF4-FFF2-40B4-BE49-F238E27FC236}">
                <a16:creationId xmlns:a16="http://schemas.microsoft.com/office/drawing/2014/main" id="{88D8B7F6-D175-106F-F4DF-167DA1C8A744}"/>
              </a:ext>
            </a:extLst>
          </p:cNvPr>
          <p:cNvSpPr/>
          <p:nvPr/>
        </p:nvSpPr>
        <p:spPr>
          <a:xfrm>
            <a:off x="8690734" y="4675555"/>
            <a:ext cx="2790518" cy="542767"/>
          </a:xfrm>
          <a:prstGeom prst="roundRect">
            <a:avLst/>
          </a:prstGeom>
          <a:solidFill>
            <a:srgbClr val="DDEEF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Average Handle T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ime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 (AHT) →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Employees get accurate and up-to-date summaries pre-generated reducing informal peer responses</a:t>
            </a:r>
          </a:p>
        </p:txBody>
      </p:sp>
      <p:sp>
        <p:nvSpPr>
          <p:cNvPr id="18" name="Arrow: Up 56">
            <a:extLst>
              <a:ext uri="{FF2B5EF4-FFF2-40B4-BE49-F238E27FC236}">
                <a16:creationId xmlns:a16="http://schemas.microsoft.com/office/drawing/2014/main" id="{1268F571-1FCA-5178-3DCE-DB4AF3711AD5}"/>
              </a:ext>
            </a:extLst>
          </p:cNvPr>
          <p:cNvSpPr/>
          <p:nvPr/>
        </p:nvSpPr>
        <p:spPr>
          <a:xfrm rot="10800000">
            <a:off x="8792828" y="4809094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Arrow: Up 56">
            <a:extLst>
              <a:ext uri="{FF2B5EF4-FFF2-40B4-BE49-F238E27FC236}">
                <a16:creationId xmlns:a16="http://schemas.microsoft.com/office/drawing/2014/main" id="{28065A8B-9A58-2230-A0A5-E979A1D9923B}"/>
              </a:ext>
            </a:extLst>
          </p:cNvPr>
          <p:cNvSpPr/>
          <p:nvPr/>
        </p:nvSpPr>
        <p:spPr>
          <a:xfrm>
            <a:off x="8792828" y="4195254"/>
            <a:ext cx="134695" cy="275688"/>
          </a:xfrm>
          <a:prstGeom prst="upArrow">
            <a:avLst/>
          </a:prstGeom>
          <a:solidFill>
            <a:srgbClr val="0078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27825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A6F7B-2BE1-0E12-DFD5-DB4AACB2E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Rounded Corners 28">
            <a:extLst>
              <a:ext uri="{FF2B5EF4-FFF2-40B4-BE49-F238E27FC236}">
                <a16:creationId xmlns:a16="http://schemas.microsoft.com/office/drawing/2014/main" id="{6C86CF8D-7CCC-AE5A-FECF-B243BF35B68D}"/>
              </a:ext>
            </a:extLst>
          </p:cNvPr>
          <p:cNvSpPr>
            <a:spLocks/>
          </p:cNvSpPr>
          <p:nvPr/>
        </p:nvSpPr>
        <p:spPr bwMode="auto">
          <a:xfrm>
            <a:off x="2341944" y="931521"/>
            <a:ext cx="9617839" cy="5768909"/>
          </a:xfrm>
          <a:prstGeom prst="roundRect">
            <a:avLst>
              <a:gd name="adj" fmla="val 2074"/>
            </a:avLst>
          </a:prstGeom>
          <a:solidFill>
            <a:srgbClr val="FFFFFF">
              <a:alpha val="75000"/>
            </a:srgbClr>
          </a:solidFill>
          <a:ln w="15875" cap="flat" cmpd="sng" algn="ctr">
            <a:noFill/>
            <a:prstDash val="solid"/>
            <a:headEnd type="none" w="med" len="med"/>
            <a:tailEnd type="none" w="med" len="med"/>
          </a:ln>
          <a:effectLst>
            <a:outerShdw blurRad="279400" algn="ctr" rotWithShape="0">
              <a:prstClr val="black">
                <a:alpha val="15000"/>
              </a:prstClr>
            </a:outerShdw>
          </a:effectLst>
        </p:spPr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8609496-563E-A6D8-4F8F-AD5ADD361D63}"/>
              </a:ext>
            </a:extLst>
          </p:cNvPr>
          <p:cNvSpPr txBox="1">
            <a:spLocks/>
          </p:cNvSpPr>
          <p:nvPr/>
        </p:nvSpPr>
        <p:spPr>
          <a:xfrm>
            <a:off x="3036797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602C0069-BBFC-E984-7072-67E773F14129}"/>
              </a:ext>
            </a:extLst>
          </p:cNvPr>
          <p:cNvSpPr txBox="1">
            <a:spLocks/>
          </p:cNvSpPr>
          <p:nvPr/>
        </p:nvSpPr>
        <p:spPr>
          <a:xfrm flipV="1">
            <a:off x="3036797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F37EC7E-A173-733F-CE87-BF20CF7EA3E6}"/>
              </a:ext>
            </a:extLst>
          </p:cNvPr>
          <p:cNvSpPr>
            <a:spLocks/>
          </p:cNvSpPr>
          <p:nvPr/>
        </p:nvSpPr>
        <p:spPr bwMode="auto">
          <a:xfrm>
            <a:off x="1971041" y="371288"/>
            <a:ext cx="3720605" cy="425399"/>
          </a:xfrm>
          <a:prstGeom prst="roundRect">
            <a:avLst>
              <a:gd name="adj" fmla="val 5000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365760" tIns="0" rIns="0" bIns="0" anchor="ctr"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Sans Display" pitchFamily="2" charset="0"/>
              </a:rPr>
              <a:t>Internal policy Q&amp;A agent</a:t>
            </a:r>
          </a:p>
        </p:txBody>
      </p:sp>
      <p:sp>
        <p:nvSpPr>
          <p:cNvPr id="57" name="Rectangle: Top Corners Rounded 56">
            <a:extLst>
              <a:ext uri="{FF2B5EF4-FFF2-40B4-BE49-F238E27FC236}">
                <a16:creationId xmlns:a16="http://schemas.microsoft.com/office/drawing/2014/main" id="{21D46C86-405D-782E-C827-83CFBE07D238}"/>
              </a:ext>
            </a:extLst>
          </p:cNvPr>
          <p:cNvSpPr/>
          <p:nvPr/>
        </p:nvSpPr>
        <p:spPr bwMode="auto">
          <a:xfrm rot="16200000" flipH="1">
            <a:off x="-1017808" y="2768899"/>
            <a:ext cx="4602877" cy="2116628"/>
          </a:xfrm>
          <a:prstGeom prst="round2SameRect">
            <a:avLst>
              <a:gd name="adj1" fmla="val 9794"/>
              <a:gd name="adj2" fmla="val 0"/>
            </a:avLst>
          </a:prstGeom>
          <a:solidFill>
            <a:srgbClr val="FFFFFF">
              <a:alpha val="59000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Available with">
            <a:extLst>
              <a:ext uri="{FF2B5EF4-FFF2-40B4-BE49-F238E27FC236}">
                <a16:creationId xmlns:a16="http://schemas.microsoft.com/office/drawing/2014/main" id="{AD21FD04-E8A3-432E-AB9F-911AE56056D6}"/>
              </a:ext>
            </a:extLst>
          </p:cNvPr>
          <p:cNvSpPr txBox="1"/>
          <p:nvPr/>
        </p:nvSpPr>
        <p:spPr>
          <a:xfrm>
            <a:off x="9126798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Available with: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Copilot Studio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D310507-8928-BD67-91E1-A5E38C4A713B}"/>
              </a:ext>
            </a:extLst>
          </p:cNvPr>
          <p:cNvCxnSpPr/>
          <p:nvPr/>
        </p:nvCxnSpPr>
        <p:spPr>
          <a:xfrm>
            <a:off x="10486514" y="358721"/>
            <a:ext cx="0" cy="331655"/>
          </a:xfrm>
          <a:prstGeom prst="line">
            <a:avLst/>
          </a:prstGeom>
          <a:ln>
            <a:solidFill>
              <a:schemeClr val="bg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Top Corners Rounded 73">
            <a:extLst>
              <a:ext uri="{FF2B5EF4-FFF2-40B4-BE49-F238E27FC236}">
                <a16:creationId xmlns:a16="http://schemas.microsoft.com/office/drawing/2014/main" id="{C8C323C0-4EB4-313D-8FDF-18E6089DF096}"/>
              </a:ext>
            </a:extLst>
          </p:cNvPr>
          <p:cNvSpPr>
            <a:spLocks/>
          </p:cNvSpPr>
          <p:nvPr/>
        </p:nvSpPr>
        <p:spPr bwMode="auto">
          <a:xfrm rot="16200000" flipV="1">
            <a:off x="5567065" y="-1844256"/>
            <a:ext cx="2819523" cy="9269766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0" y="8666696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412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97FFB84-EC21-EAEB-5052-B963918FDC81}"/>
              </a:ext>
            </a:extLst>
          </p:cNvPr>
          <p:cNvGrpSpPr/>
          <p:nvPr/>
        </p:nvGrpSpPr>
        <p:grpSpPr>
          <a:xfrm>
            <a:off x="5648740" y="1269937"/>
            <a:ext cx="210652" cy="210652"/>
            <a:chOff x="5627224" y="1615899"/>
            <a:chExt cx="210652" cy="21065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4991F70-A582-3BF6-D712-C37C9B49E5D5}"/>
                </a:ext>
              </a:extLst>
            </p:cNvPr>
            <p:cNvSpPr/>
            <p:nvPr/>
          </p:nvSpPr>
          <p:spPr bwMode="auto">
            <a:xfrm>
              <a:off x="5627224" y="1615899"/>
              <a:ext cx="210652" cy="210652"/>
            </a:xfrm>
            <a:prstGeom prst="ellipse">
              <a:avLst/>
            </a:prstGeom>
            <a:solidFill>
              <a:srgbClr val="0078D4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5" name="Rectangle 89">
              <a:extLst>
                <a:ext uri="{FF2B5EF4-FFF2-40B4-BE49-F238E27FC236}">
                  <a16:creationId xmlns:a16="http://schemas.microsoft.com/office/drawing/2014/main" id="{02602DE0-A87D-97E5-DD9D-0B2E893E9718}"/>
                </a:ext>
              </a:extLst>
            </p:cNvPr>
            <p:cNvSpPr/>
            <p:nvPr/>
          </p:nvSpPr>
          <p:spPr bwMode="auto">
            <a:xfrm rot="2700000">
              <a:off x="5685428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316930B-75EB-5571-6303-7EE6B31D4904}"/>
              </a:ext>
            </a:extLst>
          </p:cNvPr>
          <p:cNvGrpSpPr/>
          <p:nvPr/>
        </p:nvGrpSpPr>
        <p:grpSpPr>
          <a:xfrm>
            <a:off x="8532533" y="1269937"/>
            <a:ext cx="210652" cy="210652"/>
            <a:chOff x="8511017" y="1615899"/>
            <a:chExt cx="210652" cy="21065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B8BCC84-BFD9-CA73-0B28-0A86053A86BB}"/>
                </a:ext>
              </a:extLst>
            </p:cNvPr>
            <p:cNvSpPr/>
            <p:nvPr/>
          </p:nvSpPr>
          <p:spPr bwMode="auto">
            <a:xfrm>
              <a:off x="8511017" y="1615899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18" name="Rectangle 89">
              <a:extLst>
                <a:ext uri="{FF2B5EF4-FFF2-40B4-BE49-F238E27FC236}">
                  <a16:creationId xmlns:a16="http://schemas.microsoft.com/office/drawing/2014/main" id="{A30405E9-218D-B991-20B9-BF7230AEAA88}"/>
                </a:ext>
              </a:extLst>
            </p:cNvPr>
            <p:cNvSpPr/>
            <p:nvPr/>
          </p:nvSpPr>
          <p:spPr bwMode="auto">
            <a:xfrm rot="2700000">
              <a:off x="8569221" y="1684980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21138F-A89F-AF1E-7B24-1BF0C7C7362B}"/>
              </a:ext>
            </a:extLst>
          </p:cNvPr>
          <p:cNvGrpSpPr/>
          <p:nvPr/>
        </p:nvGrpSpPr>
        <p:grpSpPr>
          <a:xfrm>
            <a:off x="11502472" y="2685301"/>
            <a:ext cx="210652" cy="210652"/>
            <a:chOff x="11470198" y="3558643"/>
            <a:chExt cx="210652" cy="21065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308CCCE-BA07-619D-623C-CBA5B5214473}"/>
                </a:ext>
              </a:extLst>
            </p:cNvPr>
            <p:cNvSpPr/>
            <p:nvPr/>
          </p:nvSpPr>
          <p:spPr bwMode="auto">
            <a:xfrm rot="5400000">
              <a:off x="11470198" y="355864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21" name="Rectangle 89">
              <a:extLst>
                <a:ext uri="{FF2B5EF4-FFF2-40B4-BE49-F238E27FC236}">
                  <a16:creationId xmlns:a16="http://schemas.microsoft.com/office/drawing/2014/main" id="{DFC51045-2D48-FBDC-ED6A-77E6B30073A1}"/>
                </a:ext>
              </a:extLst>
            </p:cNvPr>
            <p:cNvSpPr/>
            <p:nvPr/>
          </p:nvSpPr>
          <p:spPr bwMode="auto">
            <a:xfrm rot="8100000">
              <a:off x="11539280" y="3627007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55" name="Rectangle: Top Corners Rounded 54">
            <a:extLst>
              <a:ext uri="{FF2B5EF4-FFF2-40B4-BE49-F238E27FC236}">
                <a16:creationId xmlns:a16="http://schemas.microsoft.com/office/drawing/2014/main" id="{9C1D065D-25C6-9BE2-5D48-BEEF771B11FA}"/>
              </a:ext>
            </a:extLst>
          </p:cNvPr>
          <p:cNvSpPr/>
          <p:nvPr/>
        </p:nvSpPr>
        <p:spPr bwMode="auto">
          <a:xfrm rot="5400000">
            <a:off x="795072" y="-530208"/>
            <a:ext cx="638245" cy="2228391"/>
          </a:xfrm>
          <a:prstGeom prst="round2SameRect">
            <a:avLst>
              <a:gd name="adj1" fmla="val 11477"/>
              <a:gd name="adj2" fmla="val 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Sans Display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272A36-8B9C-4686-3C21-DD4E3C5013D9}"/>
              </a:ext>
            </a:extLst>
          </p:cNvPr>
          <p:cNvSpPr txBox="1"/>
          <p:nvPr/>
        </p:nvSpPr>
        <p:spPr>
          <a:xfrm>
            <a:off x="116061" y="445487"/>
            <a:ext cx="199626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Financial Service</a:t>
            </a:r>
          </a:p>
        </p:txBody>
      </p:sp>
      <p:sp>
        <p:nvSpPr>
          <p:cNvPr id="4" name="Available with">
            <a:extLst>
              <a:ext uri="{FF2B5EF4-FFF2-40B4-BE49-F238E27FC236}">
                <a16:creationId xmlns:a16="http://schemas.microsoft.com/office/drawing/2014/main" id="{1A56FCA1-D128-8331-FDAB-78B06A01B341}"/>
              </a:ext>
            </a:extLst>
          </p:cNvPr>
          <p:cNvSpPr txBox="1"/>
          <p:nvPr/>
        </p:nvSpPr>
        <p:spPr>
          <a:xfrm>
            <a:off x="10853982" y="358721"/>
            <a:ext cx="99224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Scenario level: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Extend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E79BDB0-A5BE-5D29-6763-7522C85D7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11917"/>
              </p:ext>
            </p:extLst>
          </p:nvPr>
        </p:nvGraphicFramePr>
        <p:xfrm>
          <a:off x="316788" y="1608472"/>
          <a:ext cx="1907446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07446">
                  <a:extLst>
                    <a:ext uri="{9D8B030D-6E8A-4147-A177-3AD203B41FA5}">
                      <a16:colId xmlns:a16="http://schemas.microsoft.com/office/drawing/2014/main" val="297064152"/>
                    </a:ext>
                  </a:extLst>
                </a:gridCol>
              </a:tblGrid>
              <a:tr h="8158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91F2C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Provides quick, accurate answers to staff questions about internal policies and procedures by leveraging enterprise knowledge, ensuring compliance, reducing response time, and supporting informed decision-making.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7740856"/>
                  </a:ext>
                </a:extLst>
              </a:tr>
              <a:tr h="1859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65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KPIs impacted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4146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6480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4477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78D4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Segoe Sans Display Semibold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Segoe Sans Display Semibold"/>
                          <a:ea typeface="+mn-ea"/>
                          <a:cs typeface="+mn-cs"/>
                        </a:rPr>
                        <a:t>Value benefit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25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91F2C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1641558"/>
                  </a:ext>
                </a:extLst>
              </a:tr>
            </a:tbl>
          </a:graphicData>
        </a:graphic>
      </p:graphicFrame>
      <p:sp>
        <p:nvSpPr>
          <p:cNvPr id="25" name="Step 1 Title">
            <a:extLst>
              <a:ext uri="{FF2B5EF4-FFF2-40B4-BE49-F238E27FC236}">
                <a16:creationId xmlns:a16="http://schemas.microsoft.com/office/drawing/2014/main" id="{D10E47AC-CB1C-87C7-A4E2-812419314C48}"/>
              </a:ext>
            </a:extLst>
          </p:cNvPr>
          <p:cNvSpPr txBox="1">
            <a:spLocks/>
          </p:cNvSpPr>
          <p:nvPr/>
        </p:nvSpPr>
        <p:spPr>
          <a:xfrm>
            <a:off x="5920589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2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Detect intent, role &amp; context</a:t>
            </a:r>
          </a:p>
        </p:txBody>
      </p:sp>
      <p:sp>
        <p:nvSpPr>
          <p:cNvPr id="26" name="Step 1 Top">
            <a:extLst>
              <a:ext uri="{FF2B5EF4-FFF2-40B4-BE49-F238E27FC236}">
                <a16:creationId xmlns:a16="http://schemas.microsoft.com/office/drawing/2014/main" id="{5DB02110-AA65-6355-0DB1-003EDF714A53}"/>
              </a:ext>
            </a:extLst>
          </p:cNvPr>
          <p:cNvSpPr txBox="1">
            <a:spLocks/>
          </p:cNvSpPr>
          <p:nvPr/>
        </p:nvSpPr>
        <p:spPr>
          <a:xfrm>
            <a:off x="5918795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Detects and identifies the user’s role and their question/intent.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  <a:sym typeface="DM Sans"/>
            </a:endParaRP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5F4860E9-7F27-F557-DF7F-303CB6FEE190}"/>
              </a:ext>
            </a:extLst>
          </p:cNvPr>
          <p:cNvSpPr/>
          <p:nvPr/>
        </p:nvSpPr>
        <p:spPr bwMode="auto">
          <a:xfrm>
            <a:off x="372952" y="3789710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Response Time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BEC4CF-A81B-10ED-53B8-601BED995C4D}"/>
              </a:ext>
            </a:extLst>
          </p:cNvPr>
          <p:cNvSpPr/>
          <p:nvPr/>
        </p:nvSpPr>
        <p:spPr bwMode="auto">
          <a:xfrm>
            <a:off x="372952" y="4012473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Search &amp; Retrieval Time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DCC660-6601-28CC-2669-4D54A042C34E}"/>
              </a:ext>
            </a:extLst>
          </p:cNvPr>
          <p:cNvSpPr/>
          <p:nvPr/>
        </p:nvSpPr>
        <p:spPr bwMode="auto">
          <a:xfrm>
            <a:off x="368101" y="5425973"/>
            <a:ext cx="1851282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Employee Experience</a:t>
            </a:r>
          </a:p>
        </p:txBody>
      </p:sp>
      <p:sp>
        <p:nvSpPr>
          <p:cNvPr id="23" name="Step 1 Title">
            <a:extLst>
              <a:ext uri="{FF2B5EF4-FFF2-40B4-BE49-F238E27FC236}">
                <a16:creationId xmlns:a16="http://schemas.microsoft.com/office/drawing/2014/main" id="{65AF4597-3D41-3941-EE5D-F6EF2211761B}"/>
              </a:ext>
            </a:extLst>
          </p:cNvPr>
          <p:cNvSpPr txBox="1">
            <a:spLocks/>
          </p:cNvSpPr>
          <p:nvPr/>
        </p:nvSpPr>
        <p:spPr>
          <a:xfrm>
            <a:off x="3036797" y="1135201"/>
            <a:ext cx="2572262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Ingest internal content</a:t>
            </a:r>
          </a:p>
        </p:txBody>
      </p:sp>
      <p:sp>
        <p:nvSpPr>
          <p:cNvPr id="24" name="Step 1 Top">
            <a:extLst>
              <a:ext uri="{FF2B5EF4-FFF2-40B4-BE49-F238E27FC236}">
                <a16:creationId xmlns:a16="http://schemas.microsoft.com/office/drawing/2014/main" id="{29C2D25D-AA43-9CA2-CE7B-4F1F9F2E6CC4}"/>
              </a:ext>
            </a:extLst>
          </p:cNvPr>
          <p:cNvSpPr txBox="1">
            <a:spLocks/>
          </p:cNvSpPr>
          <p:nvPr/>
        </p:nvSpPr>
        <p:spPr>
          <a:xfrm>
            <a:off x="3035003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DM Sans 14pt"/>
                <a:cs typeface="DM Sans 14pt"/>
                <a:sym typeface="DM Sans"/>
              </a:rPr>
              <a:t>Uploads policy manuals, procedures, training guides, and updates.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7900646-C668-293A-DED5-76099E23ED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223018" y="2090492"/>
            <a:ext cx="2199820" cy="87203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Content Management System (SharePoint) for uploading and managing policy documents and manuals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business logic and taxonomy for tagging materials, enabling metadata creation, classification,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BAEFCB7-676A-CAA9-7181-35F8540C8B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5307344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28" name="Step 1 Title">
            <a:extLst>
              <a:ext uri="{FF2B5EF4-FFF2-40B4-BE49-F238E27FC236}">
                <a16:creationId xmlns:a16="http://schemas.microsoft.com/office/drawing/2014/main" id="{FB46F8CC-CDAF-0B19-1ED1-C96B13082B3B}"/>
              </a:ext>
            </a:extLst>
          </p:cNvPr>
          <p:cNvSpPr txBox="1">
            <a:spLocks/>
          </p:cNvSpPr>
          <p:nvPr/>
        </p:nvSpPr>
        <p:spPr>
          <a:xfrm>
            <a:off x="8804382" y="1135201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3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Classify &amp; retrieve best answer</a:t>
            </a:r>
          </a:p>
        </p:txBody>
      </p:sp>
      <p:sp>
        <p:nvSpPr>
          <p:cNvPr id="29" name="Step 1 Top">
            <a:extLst>
              <a:ext uri="{FF2B5EF4-FFF2-40B4-BE49-F238E27FC236}">
                <a16:creationId xmlns:a16="http://schemas.microsoft.com/office/drawing/2014/main" id="{DCB4ECE6-55C5-7A57-B816-EDA7039E21ED}"/>
              </a:ext>
            </a:extLst>
          </p:cNvPr>
          <p:cNvSpPr txBox="1">
            <a:spLocks/>
          </p:cNvSpPr>
          <p:nvPr/>
        </p:nvSpPr>
        <p:spPr>
          <a:xfrm>
            <a:off x="8804382" y="1461438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Searches the policy knowledge base (SharePoint) and finds the most relevant, source-backed answer.</a:t>
            </a:r>
          </a:p>
        </p:txBody>
      </p:sp>
      <p:sp>
        <p:nvSpPr>
          <p:cNvPr id="37" name="Step 1 Title">
            <a:extLst>
              <a:ext uri="{FF2B5EF4-FFF2-40B4-BE49-F238E27FC236}">
                <a16:creationId xmlns:a16="http://schemas.microsoft.com/office/drawing/2014/main" id="{B01E349A-E52F-0AAA-03B2-1525137E41FD}"/>
              </a:ext>
            </a:extLst>
          </p:cNvPr>
          <p:cNvSpPr txBox="1">
            <a:spLocks/>
          </p:cNvSpPr>
          <p:nvPr/>
        </p:nvSpPr>
        <p:spPr>
          <a:xfrm>
            <a:off x="8804381" y="395038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4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Suggest related follow-ups</a:t>
            </a:r>
          </a:p>
        </p:txBody>
      </p:sp>
      <p:sp>
        <p:nvSpPr>
          <p:cNvPr id="38" name="Step 1 Top">
            <a:extLst>
              <a:ext uri="{FF2B5EF4-FFF2-40B4-BE49-F238E27FC236}">
                <a16:creationId xmlns:a16="http://schemas.microsoft.com/office/drawing/2014/main" id="{40740DE1-4F26-6DBD-C554-17A59070AFA7}"/>
              </a:ext>
            </a:extLst>
          </p:cNvPr>
          <p:cNvSpPr txBox="1">
            <a:spLocks/>
          </p:cNvSpPr>
          <p:nvPr/>
        </p:nvSpPr>
        <p:spPr>
          <a:xfrm>
            <a:off x="8804382" y="4275090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ts val="11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Surfaces related Q&amp;A from past chats for consistency.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"/>
            </a:endParaRP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82A777EC-059F-AFDF-2738-2D93117779DD}"/>
              </a:ext>
            </a:extLst>
          </p:cNvPr>
          <p:cNvSpPr txBox="1">
            <a:spLocks/>
          </p:cNvSpPr>
          <p:nvPr/>
        </p:nvSpPr>
        <p:spPr>
          <a:xfrm>
            <a:off x="5915514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47" name="Text Placeholder 11">
            <a:extLst>
              <a:ext uri="{FF2B5EF4-FFF2-40B4-BE49-F238E27FC236}">
                <a16:creationId xmlns:a16="http://schemas.microsoft.com/office/drawing/2014/main" id="{31DF2F2F-E8B2-1556-8635-D59B65A6D88E}"/>
              </a:ext>
            </a:extLst>
          </p:cNvPr>
          <p:cNvSpPr txBox="1">
            <a:spLocks/>
          </p:cNvSpPr>
          <p:nvPr/>
        </p:nvSpPr>
        <p:spPr>
          <a:xfrm flipV="1">
            <a:off x="5915514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D9A42C1-A2F4-A8CB-52BF-2305A51824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101735" y="2036632"/>
            <a:ext cx="2199820" cy="9797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/>
              <a:ea typeface="+mn-ea"/>
              <a:cs typeface="+mn-cs"/>
            </a:endParaRP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core systems like CRM, CDP (SharePoint), or banking platforms to retrieve user profile, department, and access context for personalized responses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intent and business logic for interpreting queries and mapping them to the appropriate roles, functions, or workflows.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6AD08FF-AE82-6573-964D-875982066A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817918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65" name="Text Placeholder 11">
            <a:extLst>
              <a:ext uri="{FF2B5EF4-FFF2-40B4-BE49-F238E27FC236}">
                <a16:creationId xmlns:a16="http://schemas.microsoft.com/office/drawing/2014/main" id="{150199AD-FFDF-0EE2-6E06-AD498AB26376}"/>
              </a:ext>
            </a:extLst>
          </p:cNvPr>
          <p:cNvSpPr txBox="1">
            <a:spLocks/>
          </p:cNvSpPr>
          <p:nvPr/>
        </p:nvSpPr>
        <p:spPr>
          <a:xfrm>
            <a:off x="8804381" y="2017071"/>
            <a:ext cx="2572262" cy="1018877"/>
          </a:xfrm>
          <a:prstGeom prst="round2SameRect">
            <a:avLst>
              <a:gd name="adj1" fmla="val 7620"/>
              <a:gd name="adj2" fmla="val 0"/>
            </a:avLst>
          </a:prstGeom>
          <a:solidFill>
            <a:srgbClr val="FFFFFF">
              <a:alpha val="50000"/>
            </a:srgb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66" name="Text Placeholder 11">
            <a:extLst>
              <a:ext uri="{FF2B5EF4-FFF2-40B4-BE49-F238E27FC236}">
                <a16:creationId xmlns:a16="http://schemas.microsoft.com/office/drawing/2014/main" id="{09229256-6F79-A124-FA00-C6A126E67EA7}"/>
              </a:ext>
            </a:extLst>
          </p:cNvPr>
          <p:cNvSpPr txBox="1">
            <a:spLocks/>
          </p:cNvSpPr>
          <p:nvPr/>
        </p:nvSpPr>
        <p:spPr>
          <a:xfrm flipV="1">
            <a:off x="8804381" y="3034603"/>
            <a:ext cx="2572262" cy="635465"/>
          </a:xfrm>
          <a:prstGeom prst="round2Same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lIns="0" tIns="0" rIns="0" bIns="0" anchor="b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91F2C"/>
              </a:solidFill>
              <a:effectLst/>
              <a:uLnTx/>
              <a:uFillTx/>
              <a:latin typeface="Segoe Sans Display"/>
              <a:ea typeface="+mn-ea"/>
              <a:cs typeface="Segoe Sans Display" pitchFamily="2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271ECF-F9A5-4F59-F7BC-D4EF35CFD20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890000" y="2331584"/>
            <a:ext cx="2401310" cy="3898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R="0" lvl="0" indent="0" defTabSz="914367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/>
              </a:defRPr>
            </a:lvl1pPr>
          </a:lstStyle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AI Agent </a:t>
            </a:r>
          </a:p>
          <a:p>
            <a:pPr marL="171450" marR="0" lvl="0" indent="-17145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rgbClr val="0078D4"/>
              </a:buClr>
              <a:buSzPct val="130000"/>
              <a:buFont typeface="Segoe Sans Display" pitchFamily="2" charset="0"/>
              <a:buChar char="+"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Connection to knowledge base (SharePoint) for verifying source links and guidance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8A058547-51AE-10CA-DE27-28B1EBBE48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36"/>
          <a:stretch/>
        </p:blipFill>
        <p:spPr>
          <a:xfrm>
            <a:off x="11071339" y="2071355"/>
            <a:ext cx="219971" cy="211752"/>
          </a:xfrm>
          <a:prstGeom prst="rect">
            <a:avLst/>
          </a:prstGeom>
          <a:ln w="6657" cap="flat">
            <a:noFill/>
            <a:prstDash val="solid"/>
            <a:miter/>
          </a:ln>
          <a:effectLst/>
        </p:spPr>
      </p:pic>
      <p:sp>
        <p:nvSpPr>
          <p:cNvPr id="73" name="TextBox 72">
            <a:extLst>
              <a:ext uri="{FF2B5EF4-FFF2-40B4-BE49-F238E27FC236}">
                <a16:creationId xmlns:a16="http://schemas.microsoft.com/office/drawing/2014/main" id="{419F19E7-C18A-61BF-617D-CA8F6300CD2D}"/>
              </a:ext>
            </a:extLst>
          </p:cNvPr>
          <p:cNvSpPr txBox="1"/>
          <p:nvPr/>
        </p:nvSpPr>
        <p:spPr>
          <a:xfrm>
            <a:off x="3223018" y="3192285"/>
            <a:ext cx="219982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Supports knowledge management best practices by organizing and tagging enterprise knowledge content.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F317BD0-A36C-9769-701F-7E575FE0BCC0}"/>
              </a:ext>
            </a:extLst>
          </p:cNvPr>
          <p:cNvSpPr txBox="1"/>
          <p:nvPr/>
        </p:nvSpPr>
        <p:spPr>
          <a:xfrm>
            <a:off x="6128274" y="3192285"/>
            <a:ext cx="219982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Detects intent, roles and context to enable faster triaging and appropriate urgency assignment.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53AE351-71C1-6487-590B-1A84A34D728F}"/>
              </a:ext>
            </a:extLst>
          </p:cNvPr>
          <p:cNvSpPr txBox="1"/>
          <p:nvPr/>
        </p:nvSpPr>
        <p:spPr>
          <a:xfrm>
            <a:off x="8990602" y="3192285"/>
            <a:ext cx="2199820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 Semibold"/>
                <a:ea typeface="+mn-ea"/>
                <a:cs typeface="+mn-cs"/>
              </a:rPr>
              <a:t>Benefit: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"/>
                <a:ea typeface="+mn-ea"/>
                <a:cs typeface="+mn-cs"/>
              </a:rPr>
              <a:t>Classifies accurate and up-to-date answer to reduce time spent gathering background information manually and repeatedly.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689D87B-413A-3F8E-91A4-8D94390D85E1}"/>
              </a:ext>
            </a:extLst>
          </p:cNvPr>
          <p:cNvGrpSpPr/>
          <p:nvPr/>
        </p:nvGrpSpPr>
        <p:grpSpPr>
          <a:xfrm>
            <a:off x="8804381" y="4827756"/>
            <a:ext cx="2572262" cy="1652997"/>
            <a:chOff x="8804381" y="4827756"/>
            <a:chExt cx="2572262" cy="1652997"/>
          </a:xfrm>
        </p:grpSpPr>
        <p:sp>
          <p:nvSpPr>
            <p:cNvPr id="70" name="Text Placeholder 11">
              <a:extLst>
                <a:ext uri="{FF2B5EF4-FFF2-40B4-BE49-F238E27FC236}">
                  <a16:creationId xmlns:a16="http://schemas.microsoft.com/office/drawing/2014/main" id="{F1F0F7EE-5DAC-14FA-711B-C0ACCB3BA168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71" name="Text Placeholder 11">
              <a:extLst>
                <a:ext uri="{FF2B5EF4-FFF2-40B4-BE49-F238E27FC236}">
                  <a16:creationId xmlns:a16="http://schemas.microsoft.com/office/drawing/2014/main" id="{6E457A74-B701-6565-4255-7D0CB8A6E169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EA635B3E-8C62-5F15-C52E-2F10033E237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5008901"/>
              <a:ext cx="2080737" cy="65659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Analytics Platform (Microsoft Fabric) for analyzing historical query trends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Tool (Teams or Viva) for sharing follow-ups with users</a:t>
              </a:r>
            </a:p>
          </p:txBody>
        </p:sp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1C78D6BF-D522-0131-6BDC-73EC644A1E7D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5AB3B31-009E-43AF-CFA0-AE4C4F023B0B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Suggests follow-ups to boost accuracy and consistency in customer-facing answers.</a:t>
              </a:r>
            </a:p>
          </p:txBody>
        </p:sp>
      </p:grpSp>
      <p:sp>
        <p:nvSpPr>
          <p:cNvPr id="80" name="Step 1 Title">
            <a:extLst>
              <a:ext uri="{FF2B5EF4-FFF2-40B4-BE49-F238E27FC236}">
                <a16:creationId xmlns:a16="http://schemas.microsoft.com/office/drawing/2014/main" id="{3F55F7A5-D60D-0CCA-B51B-A0BBBF174F86}"/>
              </a:ext>
            </a:extLst>
          </p:cNvPr>
          <p:cNvSpPr txBox="1">
            <a:spLocks/>
          </p:cNvSpPr>
          <p:nvPr/>
        </p:nvSpPr>
        <p:spPr>
          <a:xfrm>
            <a:off x="3035003" y="3934275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6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6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Resolve unanswered queries</a:t>
            </a:r>
          </a:p>
        </p:txBody>
      </p:sp>
      <p:sp>
        <p:nvSpPr>
          <p:cNvPr id="81" name="Step 1 Top">
            <a:extLst>
              <a:ext uri="{FF2B5EF4-FFF2-40B4-BE49-F238E27FC236}">
                <a16:creationId xmlns:a16="http://schemas.microsoft.com/office/drawing/2014/main" id="{A0666511-4817-786D-9CDF-807A37E1215D}"/>
              </a:ext>
            </a:extLst>
          </p:cNvPr>
          <p:cNvSpPr txBox="1">
            <a:spLocks/>
          </p:cNvSpPr>
          <p:nvPr/>
        </p:nvSpPr>
        <p:spPr>
          <a:xfrm>
            <a:off x="3035003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Routes unclear, incorrect or complex questions to designated experts.</a:t>
            </a:r>
          </a:p>
        </p:txBody>
      </p:sp>
      <p:sp>
        <p:nvSpPr>
          <p:cNvPr id="82" name="Step 1 Title">
            <a:extLst>
              <a:ext uri="{FF2B5EF4-FFF2-40B4-BE49-F238E27FC236}">
                <a16:creationId xmlns:a16="http://schemas.microsoft.com/office/drawing/2014/main" id="{1C9DA3F3-C0CD-C864-0EA4-0D7784ED40B9}"/>
              </a:ext>
            </a:extLst>
          </p:cNvPr>
          <p:cNvSpPr txBox="1">
            <a:spLocks/>
          </p:cNvSpPr>
          <p:nvPr/>
        </p:nvSpPr>
        <p:spPr>
          <a:xfrm>
            <a:off x="5918795" y="395812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marR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 sz="1000" b="0" i="0" kern="1200" spc="0" baseline="0">
                <a:solidFill>
                  <a:schemeClr val="tx1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marR="0" lvl="0" indent="-1143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+mj-lt"/>
              <a:buAutoNum type="arabicPeriod" startAt="5"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rPr>
              <a:t>Capture feedback</a:t>
            </a:r>
          </a:p>
        </p:txBody>
      </p:sp>
      <p:sp>
        <p:nvSpPr>
          <p:cNvPr id="83" name="Step 1 Top">
            <a:extLst>
              <a:ext uri="{FF2B5EF4-FFF2-40B4-BE49-F238E27FC236}">
                <a16:creationId xmlns:a16="http://schemas.microsoft.com/office/drawing/2014/main" id="{9BB29C9C-9147-1ABD-88CA-17C5960AD363}"/>
              </a:ext>
            </a:extLst>
          </p:cNvPr>
          <p:cNvSpPr txBox="1">
            <a:spLocks/>
          </p:cNvSpPr>
          <p:nvPr/>
        </p:nvSpPr>
        <p:spPr>
          <a:xfrm>
            <a:off x="5918795" y="4283982"/>
            <a:ext cx="2572262" cy="62670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Sans Display" pitchFamily="2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rPr>
              <a:t>Gathers ratings or comments on response quality for future tuning.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40CA151B-478B-8FA1-B55A-B3188A32E789}"/>
              </a:ext>
            </a:extLst>
          </p:cNvPr>
          <p:cNvGrpSpPr/>
          <p:nvPr/>
        </p:nvGrpSpPr>
        <p:grpSpPr>
          <a:xfrm>
            <a:off x="8532533" y="4098083"/>
            <a:ext cx="210652" cy="210652"/>
            <a:chOff x="8558978" y="4098083"/>
            <a:chExt cx="210652" cy="210652"/>
          </a:xfrm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420FC8FE-CEF7-231D-5A3E-BC7FEF664977}"/>
                </a:ext>
              </a:extLst>
            </p:cNvPr>
            <p:cNvSpPr/>
            <p:nvPr/>
          </p:nvSpPr>
          <p:spPr bwMode="auto">
            <a:xfrm rot="10800000">
              <a:off x="8558978" y="4098083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9457AA3A-AD71-28AB-53E4-D5C4BBD81A40}"/>
                </a:ext>
              </a:extLst>
            </p:cNvPr>
            <p:cNvSpPr/>
            <p:nvPr/>
          </p:nvSpPr>
          <p:spPr bwMode="auto">
            <a:xfrm rot="13500000">
              <a:off x="8638937" y="4167165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83BB36A2-A172-0081-64F2-008F396F5B1D}"/>
              </a:ext>
            </a:extLst>
          </p:cNvPr>
          <p:cNvGrpSpPr/>
          <p:nvPr/>
        </p:nvGrpSpPr>
        <p:grpSpPr>
          <a:xfrm>
            <a:off x="5648740" y="4099406"/>
            <a:ext cx="210652" cy="210652"/>
            <a:chOff x="5683729" y="4099406"/>
            <a:chExt cx="210652" cy="210652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A151736B-E42E-B484-7476-53391FBCC92C}"/>
                </a:ext>
              </a:extLst>
            </p:cNvPr>
            <p:cNvSpPr/>
            <p:nvPr/>
          </p:nvSpPr>
          <p:spPr bwMode="auto">
            <a:xfrm rot="10800000">
              <a:off x="5683729" y="4099406"/>
              <a:ext cx="210652" cy="210652"/>
            </a:xfrm>
            <a:prstGeom prst="ellipse">
              <a:avLst/>
            </a:prstGeom>
            <a:solidFill>
              <a:schemeClr val="accent1"/>
            </a:soli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7" name="Rectangle 89">
              <a:extLst>
                <a:ext uri="{FF2B5EF4-FFF2-40B4-BE49-F238E27FC236}">
                  <a16:creationId xmlns:a16="http://schemas.microsoft.com/office/drawing/2014/main" id="{62388A9D-9CD4-B04B-6DFF-0F4E8552FF37}"/>
                </a:ext>
              </a:extLst>
            </p:cNvPr>
            <p:cNvSpPr/>
            <p:nvPr/>
          </p:nvSpPr>
          <p:spPr bwMode="auto">
            <a:xfrm rot="13500000">
              <a:off x="5763688" y="4168488"/>
              <a:ext cx="72489" cy="724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9406B40-418A-1577-7FF8-0D59076F9421}"/>
              </a:ext>
            </a:extLst>
          </p:cNvPr>
          <p:cNvGrpSpPr/>
          <p:nvPr/>
        </p:nvGrpSpPr>
        <p:grpSpPr>
          <a:xfrm>
            <a:off x="5915514" y="4827756"/>
            <a:ext cx="2572262" cy="1652997"/>
            <a:chOff x="8804381" y="4827756"/>
            <a:chExt cx="2572262" cy="1652997"/>
          </a:xfrm>
        </p:grpSpPr>
        <p:sp>
          <p:nvSpPr>
            <p:cNvPr id="95" name="Text Placeholder 11">
              <a:extLst>
                <a:ext uri="{FF2B5EF4-FFF2-40B4-BE49-F238E27FC236}">
                  <a16:creationId xmlns:a16="http://schemas.microsoft.com/office/drawing/2014/main" id="{E115E0B5-F8D7-CB75-E5AA-F0E6B7B9CF69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96" name="Text Placeholder 11">
              <a:extLst>
                <a:ext uri="{FF2B5EF4-FFF2-40B4-BE49-F238E27FC236}">
                  <a16:creationId xmlns:a16="http://schemas.microsoft.com/office/drawing/2014/main" id="{A0E44A41-05B5-66B7-70A2-65B0221BBC1E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3140D34-A098-E972-5417-6D0DA5EDAB5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955039"/>
              <a:ext cx="2199820" cy="764312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Workflow Automation (Power Apps) for collecting user ratings and comments on each response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File Storage (Dataverse) for storing feedback metrics</a:t>
              </a: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042B1DD6-D56A-5F66-8E60-4C33BA2CC53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C3491A8-22D7-8843-E34D-6DF32A539E55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32316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Captures feedback, enhances speed, personalization, and precision in customer communication.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FB602B62-5E0F-DEDD-1D4F-B2739263814C}"/>
              </a:ext>
            </a:extLst>
          </p:cNvPr>
          <p:cNvGrpSpPr/>
          <p:nvPr/>
        </p:nvGrpSpPr>
        <p:grpSpPr>
          <a:xfrm>
            <a:off x="3036797" y="4827756"/>
            <a:ext cx="2572262" cy="1652997"/>
            <a:chOff x="8804381" y="4827756"/>
            <a:chExt cx="2572262" cy="1652997"/>
          </a:xfrm>
        </p:grpSpPr>
        <p:sp>
          <p:nvSpPr>
            <p:cNvPr id="101" name="Text Placeholder 11">
              <a:extLst>
                <a:ext uri="{FF2B5EF4-FFF2-40B4-BE49-F238E27FC236}">
                  <a16:creationId xmlns:a16="http://schemas.microsoft.com/office/drawing/2014/main" id="{4F5BA21C-A190-2204-4F6E-C1FC6D6012DE}"/>
                </a:ext>
              </a:extLst>
            </p:cNvPr>
            <p:cNvSpPr txBox="1">
              <a:spLocks/>
            </p:cNvSpPr>
            <p:nvPr/>
          </p:nvSpPr>
          <p:spPr>
            <a:xfrm>
              <a:off x="8804381" y="4827756"/>
              <a:ext cx="2572262" cy="1018877"/>
            </a:xfrm>
            <a:prstGeom prst="round2SameRect">
              <a:avLst>
                <a:gd name="adj1" fmla="val 7620"/>
                <a:gd name="adj2" fmla="val 0"/>
              </a:avLst>
            </a:prstGeom>
            <a:solidFill>
              <a:srgbClr val="FFFFFF">
                <a:alpha val="50000"/>
              </a:srgb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102" name="Text Placeholder 11">
              <a:extLst>
                <a:ext uri="{FF2B5EF4-FFF2-40B4-BE49-F238E27FC236}">
                  <a16:creationId xmlns:a16="http://schemas.microsoft.com/office/drawing/2014/main" id="{C6CAAC3C-E6FC-D956-A49A-EAD5E41D3D73}"/>
                </a:ext>
              </a:extLst>
            </p:cNvPr>
            <p:cNvSpPr txBox="1">
              <a:spLocks/>
            </p:cNvSpPr>
            <p:nvPr/>
          </p:nvSpPr>
          <p:spPr>
            <a:xfrm flipV="1">
              <a:off x="8804381" y="5845288"/>
              <a:ext cx="2572262" cy="635465"/>
            </a:xfrm>
            <a:prstGeom prst="round2Same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txBody>
            <a:bodyPr lIns="0" tIns="0" rIns="0" bIns="0" anchor="b">
              <a:noAutofit/>
            </a:bodyPr>
            <a:lstStyle>
              <a:lvl1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Segoe Sans Display" pitchFamily="2" charset="0"/>
                </a:defRPr>
              </a:lvl1pPr>
              <a:lvl2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marR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 sz="900" kern="1200" spc="0" baseline="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842963" marR="0" indent="-1809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023938" marR="0" indent="-168275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 typeface="Wingdings" panose="05000000000000000000" pitchFamily="2" charset="2"/>
                <a:buChar char=""/>
                <a:tabLst/>
                <a:defRPr sz="1400" kern="1200" spc="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65040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031412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97783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964155" indent="-233186" algn="l" defTabSz="932742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00"/>
                </a:spcAft>
                <a:buClrTx/>
                <a:buSzPct val="90000"/>
                <a:buFont typeface="Wingdings" panose="05000000000000000000" pitchFamily="2" charset="2"/>
                <a:buNone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91F2C"/>
                </a:solidFill>
                <a:effectLst/>
                <a:uLnTx/>
                <a:uFillTx/>
                <a:latin typeface="Segoe Sans Display"/>
                <a:ea typeface="+mn-ea"/>
                <a:cs typeface="Segoe Sans Display" pitchFamily="2" charset="0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5F003FE2-410E-EC6B-D133-6DB1848D8A5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8990602" y="4847319"/>
              <a:ext cx="2199820" cy="979755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R="0" lvl="0" indent="0" defTabSz="914367" fontAlgn="auto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 kumimoji="0" sz="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 Semibold"/>
                </a:defRPr>
              </a:lvl1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" b="0" i="0" u="none" strike="noStrike" kern="1200" cap="none" spc="0" normalizeH="0" baseline="0" noProof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AI Agent 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Communication Tool (Outlook, Teams) for notifying the appropriate policy owner via email, sending alerts and linking unresolved queries to SME channels</a:t>
              </a:r>
            </a:p>
            <a:p>
              <a:pPr marL="171450" marR="0" lvl="0" indent="-17145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rgbClr val="0078D4"/>
                </a:buClr>
                <a:buSzPct val="130000"/>
                <a:buFont typeface="Segoe Sans Display" pitchFamily="2" charset="0"/>
                <a:buChar char="+"/>
                <a:tabLst/>
                <a:defRPr/>
              </a:pPr>
              <a:r>
                <a:rPr kumimoji="0" lang="en-US" sz="7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Connection to escalation and routing logic, with full query history to ensure accountability and streamlined handoffs</a:t>
              </a:r>
            </a:p>
          </p:txBody>
        </p:sp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id="{974C33F2-1193-ECED-7160-A8B4B6EF348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36"/>
            <a:stretch/>
          </p:blipFill>
          <p:spPr>
            <a:xfrm>
              <a:off x="11071339" y="4898725"/>
              <a:ext cx="219971" cy="211752"/>
            </a:xfrm>
            <a:prstGeom prst="rect">
              <a:avLst/>
            </a:prstGeom>
            <a:ln w="6657" cap="flat">
              <a:noFill/>
              <a:prstDash val="solid"/>
              <a:miter/>
            </a:ln>
            <a:effectLst/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FA79946-915B-EE28-3A6C-81851C946147}"/>
                </a:ext>
              </a:extLst>
            </p:cNvPr>
            <p:cNvSpPr txBox="1"/>
            <p:nvPr/>
          </p:nvSpPr>
          <p:spPr>
            <a:xfrm>
              <a:off x="8990602" y="6010318"/>
              <a:ext cx="2199820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Sans Display Semibold"/>
                  <a:ea typeface="+mn-ea"/>
                  <a:cs typeface="+mn-cs"/>
                </a:rPr>
                <a:t>Benefit: </a:t>
              </a:r>
              <a:r>
                <a:rPr kumimoji="0" lang="en-US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Sans Display"/>
                  <a:ea typeface="+mn-ea"/>
                  <a:cs typeface="+mn-cs"/>
                </a:rPr>
                <a:t>Automates escalation for unclear questions/scenarios.</a:t>
              </a: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AA1D5A-3AF4-CA4C-F2D0-E486F15BD1C8}"/>
              </a:ext>
            </a:extLst>
          </p:cNvPr>
          <p:cNvSpPr/>
          <p:nvPr/>
        </p:nvSpPr>
        <p:spPr bwMode="auto">
          <a:xfrm>
            <a:off x="368101" y="4238834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Increases Accuracy Rate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1B34434-D8CE-0C03-3AE5-F8FF8C7E3FAE}"/>
              </a:ext>
            </a:extLst>
          </p:cNvPr>
          <p:cNvSpPr/>
          <p:nvPr/>
        </p:nvSpPr>
        <p:spPr bwMode="auto">
          <a:xfrm>
            <a:off x="374593" y="4473587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Increases First-contact resolution Rate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BFDEEC3-C2F7-065E-4B11-BF3234428470}"/>
              </a:ext>
            </a:extLst>
          </p:cNvPr>
          <p:cNvSpPr/>
          <p:nvPr/>
        </p:nvSpPr>
        <p:spPr bwMode="auto">
          <a:xfrm>
            <a:off x="369433" y="4705886"/>
            <a:ext cx="1851281" cy="2005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64008" tIns="0" rIns="64008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Sans Display Semibold"/>
                <a:ea typeface="Segoe UI" pitchFamily="34" charset="0"/>
                <a:cs typeface="Segoe UI" pitchFamily="34" charset="0"/>
              </a:rPr>
              <a:t>Reduces Average handle time (AHT)</a:t>
            </a:r>
          </a:p>
        </p:txBody>
      </p:sp>
    </p:spTree>
    <p:extLst>
      <p:ext uri="{BB962C8B-B14F-4D97-AF65-F5344CB8AC3E}">
        <p14:creationId xmlns:p14="http://schemas.microsoft.com/office/powerpoint/2010/main" val="33075981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BB9A4-59E6-B81D-0B86-ABC9A18C9E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raphic 232">
            <a:extLst>
              <a:ext uri="{FF2B5EF4-FFF2-40B4-BE49-F238E27FC236}">
                <a16:creationId xmlns:a16="http://schemas.microsoft.com/office/drawing/2014/main" id="{DABB77C8-009D-77CD-3978-7C50D92CE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  <p:sp>
        <p:nvSpPr>
          <p:cNvPr id="223" name="Rounded Rectangle 19">
            <a:extLst>
              <a:ext uri="{FF2B5EF4-FFF2-40B4-BE49-F238E27FC236}">
                <a16:creationId xmlns:a16="http://schemas.microsoft.com/office/drawing/2014/main" id="{94817941-9FAB-8366-619F-08D4843744BD}"/>
              </a:ext>
            </a:extLst>
          </p:cNvPr>
          <p:cNvSpPr/>
          <p:nvPr/>
        </p:nvSpPr>
        <p:spPr>
          <a:xfrm>
            <a:off x="670801" y="4462197"/>
            <a:ext cx="3705033" cy="648580"/>
          </a:xfrm>
          <a:prstGeom prst="roundRect">
            <a:avLst>
              <a:gd name="adj" fmla="val 8528"/>
            </a:avLst>
          </a:prstGeom>
          <a:solidFill>
            <a:srgbClr val="FFFFFF">
              <a:alpha val="11373"/>
            </a:srgbClr>
          </a:solidFill>
          <a:ln w="9525" cap="flat" cmpd="sng">
            <a:solidFill>
              <a:srgbClr val="FFFFFF">
                <a:lumMod val="85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A100FF"/>
              </a:solidFill>
              <a:effectLst/>
              <a:uLnTx/>
              <a:uFillTx/>
              <a:latin typeface="Segoe UI Variable Display" pitchFamily="2" charset="0"/>
              <a:ea typeface="+mn-ea"/>
              <a:cs typeface="Segoe UI Variable Display" pitchFamily="2" charset="0"/>
            </a:endParaRPr>
          </a:p>
        </p:txBody>
      </p:sp>
      <p:sp>
        <p:nvSpPr>
          <p:cNvPr id="218" name="Google Shape;498;p32">
            <a:extLst>
              <a:ext uri="{FF2B5EF4-FFF2-40B4-BE49-F238E27FC236}">
                <a16:creationId xmlns:a16="http://schemas.microsoft.com/office/drawing/2014/main" id="{6CED0F1C-66EB-159A-02A2-81B82F6EB52F}"/>
              </a:ext>
            </a:extLst>
          </p:cNvPr>
          <p:cNvSpPr/>
          <p:nvPr/>
        </p:nvSpPr>
        <p:spPr>
          <a:xfrm>
            <a:off x="707186" y="1629871"/>
            <a:ext cx="3693840" cy="2762635"/>
          </a:xfrm>
          <a:prstGeom prst="roundRect">
            <a:avLst>
              <a:gd name="adj" fmla="val 2332"/>
            </a:avLst>
          </a:prstGeom>
          <a:solidFill>
            <a:srgbClr val="DDEEF9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80" tIns="91440" rIns="91440" bIns="3017520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Key Considerations to Address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0" i="0" u="none" strike="noStrike" kern="1200" cap="none" spc="0" normalizeH="0" baseline="0" noProof="0">
              <a:ln>
                <a:noFill/>
              </a:ln>
              <a:solidFill>
                <a:srgbClr val="0078D4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  <a:sym typeface="DM Sans Light"/>
            </a:endParaRP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Integrate Knowledge Base (SharePoint) in </a:t>
            </a:r>
            <a:r>
              <a:rPr lang="en-US" sz="1000">
                <a:solidFill>
                  <a:prstClr val="black"/>
                </a:solidFill>
                <a:latin typeface="Segoe Sans Display" pitchFamily="2" charset="0"/>
                <a:cs typeface="Segoe Sans Display" pitchFamily="2" charset="0"/>
                <a:sym typeface="DM Sans Light"/>
              </a:rPr>
              <a:t>PDF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, DOC, PPT format to refer relevant policy manuals, procedures, and training guides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Employee data is assumed to be in Dataverse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Link Communication Tools (Outlook and Teams) to escalate unanswered questions and notify policy owner(s)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Use File storage (SharePoint) to log feedback, route follow-ups, and track resolution status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  <a:sym typeface="DM Sans Light"/>
              </a:rPr>
              <a:t>PII includes employee name, role, and department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2471C6F-E3EA-ABAB-5E28-D5F77C54560E}"/>
              </a:ext>
            </a:extLst>
          </p:cNvPr>
          <p:cNvSpPr txBox="1"/>
          <p:nvPr/>
        </p:nvSpPr>
        <p:spPr>
          <a:xfrm>
            <a:off x="717310" y="4588338"/>
            <a:ext cx="128779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Agent-to-Agent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+mn-ea"/>
                <a:cs typeface="Segoe Sans Display" pitchFamily="2" charset="0"/>
              </a:rPr>
              <a:t>Workflow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8F57C4-BC98-707D-69C7-1FD9F70DCE0C}"/>
              </a:ext>
            </a:extLst>
          </p:cNvPr>
          <p:cNvSpPr txBox="1"/>
          <p:nvPr/>
        </p:nvSpPr>
        <p:spPr>
          <a:xfrm>
            <a:off x="2051610" y="4599872"/>
            <a:ext cx="2298101" cy="360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000000"/>
                </a:solidFill>
                <a:latin typeface="Segoe Sans Display" pitchFamily="2" charset="0"/>
                <a:cs typeface="Segoe Sans Display" pitchFamily="2" charset="0"/>
              </a:rPr>
              <a:t>Transaction Dispute Agent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Sans Display" pitchFamily="2" charset="0"/>
              <a:ea typeface="+mn-ea"/>
              <a:cs typeface="Segoe Sans Display" pitchFamily="2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ts val="10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000000"/>
                </a:solidFill>
                <a:latin typeface="Segoe Sans Display" pitchFamily="2" charset="0"/>
                <a:cs typeface="Segoe Sans Display" pitchFamily="2" charset="0"/>
              </a:rPr>
              <a:t>Claim Settlement Agent</a:t>
            </a:r>
          </a:p>
        </p:txBody>
      </p:sp>
      <p:sp>
        <p:nvSpPr>
          <p:cNvPr id="35" name="Rounded Rectangle 19">
            <a:extLst>
              <a:ext uri="{FF2B5EF4-FFF2-40B4-BE49-F238E27FC236}">
                <a16:creationId xmlns:a16="http://schemas.microsoft.com/office/drawing/2014/main" id="{2051F366-52C2-0FA7-8D28-47850831DA2A}"/>
              </a:ext>
            </a:extLst>
          </p:cNvPr>
          <p:cNvSpPr/>
          <p:nvPr/>
        </p:nvSpPr>
        <p:spPr>
          <a:xfrm>
            <a:off x="695993" y="5180468"/>
            <a:ext cx="3705033" cy="1204580"/>
          </a:xfrm>
          <a:prstGeom prst="roundRect">
            <a:avLst>
              <a:gd name="adj" fmla="val 8528"/>
            </a:avLst>
          </a:prstGeom>
          <a:solidFill>
            <a:srgbClr val="D9D9D9">
              <a:alpha val="20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" tIns="91440" rIns="91440" bIns="335092" anchor="t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Tx/>
              <a:buNone/>
              <a:tabLst/>
              <a:defRPr/>
            </a:pPr>
            <a:r>
              <a:rPr kumimoji="0" lang="en-GB" sz="900" b="1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 Semibold" pitchFamily="2" charset="0"/>
                <a:ea typeface="DM Sans 14pt Light"/>
                <a:cs typeface="Segoe Sans Display Semibold" pitchFamily="2" charset="0"/>
                <a:sym typeface="DM Sans Light"/>
              </a:rPr>
              <a:t>Reference Architecture Assumptions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Agent will be hosted on Teams channel with Microsoft authentication for all back personnel 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D8D9DC">
                    <a:lumMod val="25000"/>
                  </a:srgbClr>
                </a:solidFill>
                <a:effectLst/>
                <a:uLnTx/>
                <a:uFillTx/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All back personnel will be M365 license to access the agent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Policy documents will be in PDF, PPT and DOC format in SP knowledge</a:t>
            </a:r>
          </a:p>
          <a:p>
            <a:pPr marL="171450" marR="0" lvl="0" indent="-171450" algn="l" defTabSz="914400" rtl="0" eaLnBrk="1" fontAlgn="base" latinLnBrk="0" hangingPunct="1">
              <a:lnSpc>
                <a:spcPts val="104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"/>
              <a:buFont typeface="Arial" panose="020B0604020202020204" pitchFamily="34" charset="0"/>
              <a:buChar char="•"/>
              <a:tabLst/>
              <a:defRPr/>
            </a:pPr>
            <a:r>
              <a:rPr lang="en-US" sz="800">
                <a:solidFill>
                  <a:srgbClr val="D8D9DC">
                    <a:lumMod val="25000"/>
                  </a:srgbClr>
                </a:solidFill>
                <a:latin typeface="Segoe Sans Display" pitchFamily="2" charset="0"/>
                <a:ea typeface="DM Sans 14pt Light"/>
                <a:cs typeface="Segoe Sans Display" pitchFamily="2" charset="0"/>
                <a:sym typeface="DM Sans Light"/>
              </a:rPr>
              <a:t>’Transaction Dispute Agent’ and ‘Claim Settlement Agent’ should be ready and discoverable to be associated with this agent</a:t>
            </a: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srgbClr val="D8D9DC">
                  <a:lumMod val="25000"/>
                </a:srgbClr>
              </a:solidFill>
              <a:effectLst/>
              <a:highlight>
                <a:srgbClr val="FFFF00"/>
              </a:highlight>
              <a:uLnTx/>
              <a:uFillTx/>
              <a:latin typeface="Segoe Sans Display" pitchFamily="2" charset="0"/>
              <a:ea typeface="DM Sans 14pt Light"/>
              <a:cs typeface="Segoe Sans Display" pitchFamily="2" charset="0"/>
              <a:sym typeface="DM Sans Light"/>
            </a:endParaRPr>
          </a:p>
        </p:txBody>
      </p:sp>
      <p:sp>
        <p:nvSpPr>
          <p:cNvPr id="2" name="Google Shape;115;p20">
            <a:extLst>
              <a:ext uri="{FF2B5EF4-FFF2-40B4-BE49-F238E27FC236}">
                <a16:creationId xmlns:a16="http://schemas.microsoft.com/office/drawing/2014/main" id="{76A19027-36B3-7E2C-838A-169203C8A424}"/>
              </a:ext>
            </a:extLst>
          </p:cNvPr>
          <p:cNvSpPr txBox="1"/>
          <p:nvPr/>
        </p:nvSpPr>
        <p:spPr>
          <a:xfrm>
            <a:off x="695995" y="472952"/>
            <a:ext cx="2376571" cy="159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Sans Display" pitchFamily="2" charset="0"/>
                <a:ea typeface="DM Sans 14pt"/>
                <a:cs typeface="Segoe Sans Display" pitchFamily="2" charset="0"/>
                <a:sym typeface="DM Sans"/>
              </a:rPr>
              <a:t>FINANCIAL SERVICE INDUSTRY</a:t>
            </a:r>
          </a:p>
        </p:txBody>
      </p:sp>
      <p:sp>
        <p:nvSpPr>
          <p:cNvPr id="4" name="Google Shape;163;p22">
            <a:extLst>
              <a:ext uri="{FF2B5EF4-FFF2-40B4-BE49-F238E27FC236}">
                <a16:creationId xmlns:a16="http://schemas.microsoft.com/office/drawing/2014/main" id="{9B8D9D15-7B48-AC05-C8E2-F741BD20032C}"/>
              </a:ext>
            </a:extLst>
          </p:cNvPr>
          <p:cNvSpPr/>
          <p:nvPr/>
        </p:nvSpPr>
        <p:spPr>
          <a:xfrm>
            <a:off x="695995" y="710974"/>
            <a:ext cx="53567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12187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Sans Display Semibold" pitchFamily="2" charset="0"/>
                <a:ea typeface="DM Sans 14pt ExtraLight"/>
                <a:cs typeface="Segoe Sans Display Semibold" pitchFamily="2" charset="0"/>
                <a:sym typeface="DM Sans ExtraLight"/>
              </a:rPr>
              <a:t>Internal Policy Q&amp;A Agent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0B00E4-B3CF-EBA6-F07B-2DFC48F46ED1}"/>
              </a:ext>
            </a:extLst>
          </p:cNvPr>
          <p:cNvSpPr txBox="1"/>
          <p:nvPr/>
        </p:nvSpPr>
        <p:spPr>
          <a:xfrm>
            <a:off x="695994" y="1098881"/>
            <a:ext cx="10960603" cy="3077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992563" algn="l"/>
              </a:tabLst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Sans Display Semibold" pitchFamily="2" charset="0"/>
                <a:ea typeface="+mn-ea"/>
                <a:cs typeface="Segoe Sans Display Semibold" pitchFamily="2" charset="0"/>
              </a:rPr>
              <a:t>Answers staff questions on internal policy and procedures using enterprise knowledge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E93C8D-BF53-083B-B760-EDCE981AD4C5}"/>
              </a:ext>
            </a:extLst>
          </p:cNvPr>
          <p:cNvSpPr/>
          <p:nvPr/>
        </p:nvSpPr>
        <p:spPr bwMode="auto">
          <a:xfrm>
            <a:off x="5810118" y="1972825"/>
            <a:ext cx="5042581" cy="887680"/>
          </a:xfrm>
          <a:prstGeom prst="rect">
            <a:avLst/>
          </a:prstGeom>
          <a:solidFill>
            <a:srgbClr val="B9DCD2"/>
          </a:solidFill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A1245C-8227-DA51-1D48-A1EEFB8B13BB}"/>
              </a:ext>
            </a:extLst>
          </p:cNvPr>
          <p:cNvSpPr/>
          <p:nvPr/>
        </p:nvSpPr>
        <p:spPr bwMode="auto">
          <a:xfrm>
            <a:off x="5810118" y="4306661"/>
            <a:ext cx="5042581" cy="732172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F5A245-975C-80E8-70F1-57DA16666C7A}"/>
              </a:ext>
            </a:extLst>
          </p:cNvPr>
          <p:cNvSpPr/>
          <p:nvPr/>
        </p:nvSpPr>
        <p:spPr bwMode="auto">
          <a:xfrm>
            <a:off x="6216342" y="2947724"/>
            <a:ext cx="1612232" cy="659331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CD150CA7-5DCF-3867-1C1C-C915C45672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00596" y="3062024"/>
            <a:ext cx="303542" cy="30354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E05522EE-CE9C-46F1-AF0D-309118BA7702}"/>
              </a:ext>
            </a:extLst>
          </p:cNvPr>
          <p:cNvSpPr txBox="1"/>
          <p:nvPr/>
        </p:nvSpPr>
        <p:spPr>
          <a:xfrm>
            <a:off x="9674159" y="1999499"/>
            <a:ext cx="79987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000" b="1"/>
              <a:t>Orchestrator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BFA169-412B-9C81-6559-5153502E5349}"/>
              </a:ext>
            </a:extLst>
          </p:cNvPr>
          <p:cNvSpPr txBox="1"/>
          <p:nvPr/>
        </p:nvSpPr>
        <p:spPr>
          <a:xfrm>
            <a:off x="9407964" y="4756104"/>
            <a:ext cx="133226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Agent Ops (logging, audit, observability)</a:t>
            </a: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621055D6-E82C-47EA-90CC-F4C00B97D5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893466" y="4559007"/>
            <a:ext cx="252900" cy="227480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C4B73CC4-E028-51C4-6B83-25565EB630EA}"/>
              </a:ext>
            </a:extLst>
          </p:cNvPr>
          <p:cNvCxnSpPr>
            <a:cxnSpLocks/>
            <a:endCxn id="30" idx="3"/>
          </p:cNvCxnSpPr>
          <p:nvPr/>
        </p:nvCxnSpPr>
        <p:spPr>
          <a:xfrm flipH="1">
            <a:off x="6146366" y="4672747"/>
            <a:ext cx="1182799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B5F3816-07B7-CC35-0754-6FC79F0000D7}"/>
              </a:ext>
            </a:extLst>
          </p:cNvPr>
          <p:cNvSpPr txBox="1"/>
          <p:nvPr/>
        </p:nvSpPr>
        <p:spPr>
          <a:xfrm>
            <a:off x="6264900" y="3423001"/>
            <a:ext cx="57493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3B1E034-4247-2759-A69B-23747F01AC65}"/>
              </a:ext>
            </a:extLst>
          </p:cNvPr>
          <p:cNvSpPr/>
          <p:nvPr/>
        </p:nvSpPr>
        <p:spPr bwMode="auto">
          <a:xfrm>
            <a:off x="5810118" y="2845656"/>
            <a:ext cx="5042581" cy="1461005"/>
          </a:xfrm>
          <a:prstGeom prst="rect">
            <a:avLst/>
          </a:prstGeom>
          <a:solidFill>
            <a:srgbClr val="E1D3C7"/>
          </a:solidFill>
          <a:ln w="9525" cap="flat" cmpd="sng" algn="ctr">
            <a:solidFill>
              <a:schemeClr val="bg2">
                <a:lumMod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DC3C55B5-4629-D3F4-57B1-A19B51E687D8}"/>
              </a:ext>
            </a:extLst>
          </p:cNvPr>
          <p:cNvSpPr/>
          <p:nvPr/>
        </p:nvSpPr>
        <p:spPr bwMode="auto">
          <a:xfrm>
            <a:off x="7525292" y="3052838"/>
            <a:ext cx="1612232" cy="732172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D109693E-4759-D45A-35A3-FEDA463FE5B1}"/>
              </a:ext>
            </a:extLst>
          </p:cNvPr>
          <p:cNvSpPr/>
          <p:nvPr/>
        </p:nvSpPr>
        <p:spPr bwMode="auto">
          <a:xfrm>
            <a:off x="6196681" y="3168672"/>
            <a:ext cx="884993" cy="616337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A3BD3AC-E82A-90D5-A84B-61B08239E2C4}"/>
              </a:ext>
            </a:extLst>
          </p:cNvPr>
          <p:cNvSpPr/>
          <p:nvPr/>
        </p:nvSpPr>
        <p:spPr bwMode="auto">
          <a:xfrm>
            <a:off x="9561481" y="3168673"/>
            <a:ext cx="884993" cy="427661"/>
          </a:xfrm>
          <a:prstGeom prst="roundRect">
            <a:avLst/>
          </a:prstGeom>
          <a:noFill/>
          <a:ln w="9525" cap="flat" cmpd="sng" algn="ctr">
            <a:solidFill>
              <a:schemeClr val="bg2">
                <a:lumMod val="2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83A4E16-0ADB-C96D-D3A0-4D855D7610F1}"/>
              </a:ext>
            </a:extLst>
          </p:cNvPr>
          <p:cNvSpPr txBox="1"/>
          <p:nvPr/>
        </p:nvSpPr>
        <p:spPr>
          <a:xfrm>
            <a:off x="7921459" y="3079760"/>
            <a:ext cx="8198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Knowledge Base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C09BD6A-BDB9-6098-BFCD-B093591F7AEE}"/>
              </a:ext>
            </a:extLst>
          </p:cNvPr>
          <p:cNvSpPr txBox="1"/>
          <p:nvPr/>
        </p:nvSpPr>
        <p:spPr>
          <a:xfrm>
            <a:off x="6468317" y="3186836"/>
            <a:ext cx="332869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Tools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B52F7EE-F0E3-682F-F0FF-956DCFE00784}"/>
              </a:ext>
            </a:extLst>
          </p:cNvPr>
          <p:cNvSpPr txBox="1"/>
          <p:nvPr/>
        </p:nvSpPr>
        <p:spPr>
          <a:xfrm>
            <a:off x="9700159" y="3177645"/>
            <a:ext cx="60763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Channels</a:t>
            </a:r>
          </a:p>
        </p:txBody>
      </p:sp>
      <p:pic>
        <p:nvPicPr>
          <p:cNvPr id="50" name="Graphic 49">
            <a:extLst>
              <a:ext uri="{FF2B5EF4-FFF2-40B4-BE49-F238E27FC236}">
                <a16:creationId xmlns:a16="http://schemas.microsoft.com/office/drawing/2014/main" id="{2E9C8599-A33B-EF0D-DB82-983439C460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64900" y="3300756"/>
            <a:ext cx="227480" cy="22748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A0D0EC7E-2A54-C7CB-8EEA-E62BF66F3EBB}"/>
              </a:ext>
            </a:extLst>
          </p:cNvPr>
          <p:cNvSpPr/>
          <p:nvPr/>
        </p:nvSpPr>
        <p:spPr bwMode="auto">
          <a:xfrm>
            <a:off x="11154370" y="2989667"/>
            <a:ext cx="877931" cy="73095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191BD5B-DE99-A223-C6FE-BCD061781ED8}"/>
              </a:ext>
            </a:extLst>
          </p:cNvPr>
          <p:cNvSpPr txBox="1"/>
          <p:nvPr/>
        </p:nvSpPr>
        <p:spPr>
          <a:xfrm>
            <a:off x="11237131" y="3382503"/>
            <a:ext cx="71240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All Bank Personnel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6CC84F7-C84B-01DB-B69E-29F9E869BEDD}"/>
              </a:ext>
            </a:extLst>
          </p:cNvPr>
          <p:cNvSpPr txBox="1"/>
          <p:nvPr/>
        </p:nvSpPr>
        <p:spPr>
          <a:xfrm>
            <a:off x="11180236" y="2829601"/>
            <a:ext cx="82619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/>
              <a:t>Licensed Users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DFBA6F-DC6A-3373-2551-E1BA327890B4}"/>
              </a:ext>
            </a:extLst>
          </p:cNvPr>
          <p:cNvSpPr txBox="1"/>
          <p:nvPr/>
        </p:nvSpPr>
        <p:spPr>
          <a:xfrm>
            <a:off x="5858463" y="2001150"/>
            <a:ext cx="230514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/>
              <a:t>Base Pre-trained OpenAI Models / custom Open AI models (preview)</a:t>
            </a:r>
          </a:p>
        </p:txBody>
      </p:sp>
      <p:pic>
        <p:nvPicPr>
          <p:cNvPr id="58" name="Graphic 57">
            <a:extLst>
              <a:ext uri="{FF2B5EF4-FFF2-40B4-BE49-F238E27FC236}">
                <a16:creationId xmlns:a16="http://schemas.microsoft.com/office/drawing/2014/main" id="{60175E75-F003-54CC-194A-FA6AB67417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030529" y="2114822"/>
            <a:ext cx="601758" cy="601758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455816E7-D69B-36E2-06BE-7BFF9A4B4D4F}"/>
              </a:ext>
            </a:extLst>
          </p:cNvPr>
          <p:cNvSpPr txBox="1"/>
          <p:nvPr/>
        </p:nvSpPr>
        <p:spPr>
          <a:xfrm>
            <a:off x="6266339" y="4446907"/>
            <a:ext cx="81533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7a. Agent logs are displayed  on Copilot Studio Kit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307A59-5668-FB8B-4551-798AB5E27A92}"/>
              </a:ext>
            </a:extLst>
          </p:cNvPr>
          <p:cNvSpPr txBox="1"/>
          <p:nvPr/>
        </p:nvSpPr>
        <p:spPr>
          <a:xfrm>
            <a:off x="6971567" y="2226081"/>
            <a:ext cx="691276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4. Invokes tools</a:t>
            </a:r>
          </a:p>
        </p:txBody>
      </p:sp>
      <p:pic>
        <p:nvPicPr>
          <p:cNvPr id="61" name="Graphic 60" descr="Users outline">
            <a:extLst>
              <a:ext uri="{FF2B5EF4-FFF2-40B4-BE49-F238E27FC236}">
                <a16:creationId xmlns:a16="http://schemas.microsoft.com/office/drawing/2014/main" id="{D5BD41C1-9C71-7B96-A25A-229614452D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427365" y="3042313"/>
            <a:ext cx="331940" cy="331940"/>
          </a:xfrm>
          <a:prstGeom prst="rect">
            <a:avLst/>
          </a:prstGeom>
        </p:spPr>
      </p:pic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D34AAB27-9E33-378E-93DE-6BE99F1AC689}"/>
              </a:ext>
            </a:extLst>
          </p:cNvPr>
          <p:cNvCxnSpPr>
            <a:cxnSpLocks/>
          </p:cNvCxnSpPr>
          <p:nvPr/>
        </p:nvCxnSpPr>
        <p:spPr>
          <a:xfrm>
            <a:off x="10446474" y="3202871"/>
            <a:ext cx="705720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F9DDBEEF-9B9F-70EC-8AF0-F51D25595B31}"/>
              </a:ext>
            </a:extLst>
          </p:cNvPr>
          <p:cNvCxnSpPr>
            <a:cxnSpLocks/>
          </p:cNvCxnSpPr>
          <p:nvPr/>
        </p:nvCxnSpPr>
        <p:spPr>
          <a:xfrm flipH="1">
            <a:off x="10441942" y="3576158"/>
            <a:ext cx="712428" cy="0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74C287B5-CD33-4CF3-F068-C333B89BB6CC}"/>
              </a:ext>
            </a:extLst>
          </p:cNvPr>
          <p:cNvSpPr txBox="1"/>
          <p:nvPr/>
        </p:nvSpPr>
        <p:spPr>
          <a:xfrm>
            <a:off x="10463757" y="3004309"/>
            <a:ext cx="67221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1. Queries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FD66C71-5F7F-8239-E0B3-E589B8667CB5}"/>
              </a:ext>
            </a:extLst>
          </p:cNvPr>
          <p:cNvSpPr txBox="1"/>
          <p:nvPr/>
        </p:nvSpPr>
        <p:spPr>
          <a:xfrm>
            <a:off x="10463757" y="3646931"/>
            <a:ext cx="67221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6. Response</a:t>
            </a:r>
          </a:p>
        </p:txBody>
      </p:sp>
      <p:cxnSp>
        <p:nvCxnSpPr>
          <p:cNvPr id="66" name="Connector: Elbow 65">
            <a:extLst>
              <a:ext uri="{FF2B5EF4-FFF2-40B4-BE49-F238E27FC236}">
                <a16:creationId xmlns:a16="http://schemas.microsoft.com/office/drawing/2014/main" id="{482A9568-8F7B-C53F-799F-0196A9475042}"/>
              </a:ext>
            </a:extLst>
          </p:cNvPr>
          <p:cNvCxnSpPr>
            <a:cxnSpLocks/>
            <a:stCxn id="39" idx="0"/>
            <a:endCxn id="58" idx="3"/>
          </p:cNvCxnSpPr>
          <p:nvPr/>
        </p:nvCxnSpPr>
        <p:spPr>
          <a:xfrm rot="16200000" flipV="1">
            <a:off x="8941647" y="2106341"/>
            <a:ext cx="752972" cy="1371691"/>
          </a:xfrm>
          <a:prstGeom prst="bentConnector2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87F4D65B-AF1B-869E-A12E-BDCC13C8A100}"/>
              </a:ext>
            </a:extLst>
          </p:cNvPr>
          <p:cNvSpPr txBox="1"/>
          <p:nvPr/>
        </p:nvSpPr>
        <p:spPr>
          <a:xfrm>
            <a:off x="9033675" y="2226081"/>
            <a:ext cx="6722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2. Forwards queries to orchestrator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AA14232-A8ED-3E8B-54BB-ACBAF270666A}"/>
              </a:ext>
            </a:extLst>
          </p:cNvPr>
          <p:cNvSpPr txBox="1"/>
          <p:nvPr/>
        </p:nvSpPr>
        <p:spPr>
          <a:xfrm>
            <a:off x="9033675" y="2469111"/>
            <a:ext cx="67221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6. Response</a:t>
            </a: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C7625DD3-FC31-1934-B269-F2114CE891ED}"/>
              </a:ext>
            </a:extLst>
          </p:cNvPr>
          <p:cNvCxnSpPr>
            <a:cxnSpLocks/>
            <a:endCxn id="58" idx="2"/>
          </p:cNvCxnSpPr>
          <p:nvPr/>
        </p:nvCxnSpPr>
        <p:spPr>
          <a:xfrm flipV="1">
            <a:off x="8331408" y="2716580"/>
            <a:ext cx="0" cy="345444"/>
          </a:xfrm>
          <a:prstGeom prst="straightConnector1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id="{94519BE3-0A86-5D42-1653-52150AAEF01D}"/>
              </a:ext>
            </a:extLst>
          </p:cNvPr>
          <p:cNvSpPr txBox="1"/>
          <p:nvPr/>
        </p:nvSpPr>
        <p:spPr>
          <a:xfrm>
            <a:off x="7539757" y="2616924"/>
            <a:ext cx="672214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3. Pulls knowledge, policy info, policy owner information</a:t>
            </a:r>
          </a:p>
        </p:txBody>
      </p: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A83F4585-64AB-027C-04D3-5520B50B74CA}"/>
              </a:ext>
            </a:extLst>
          </p:cNvPr>
          <p:cNvCxnSpPr>
            <a:cxnSpLocks/>
            <a:stCxn id="58" idx="1"/>
            <a:endCxn id="44" idx="0"/>
          </p:cNvCxnSpPr>
          <p:nvPr/>
        </p:nvCxnSpPr>
        <p:spPr>
          <a:xfrm rot="10800000" flipV="1">
            <a:off x="6634753" y="2415700"/>
            <a:ext cx="1395777" cy="771135"/>
          </a:xfrm>
          <a:prstGeom prst="bentConnector2">
            <a:avLst/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2C746A6C-9F22-9B0E-20BC-CEBAB80B7758}"/>
              </a:ext>
            </a:extLst>
          </p:cNvPr>
          <p:cNvCxnSpPr>
            <a:cxnSpLocks/>
            <a:stCxn id="38" idx="2"/>
            <a:endCxn id="51" idx="2"/>
          </p:cNvCxnSpPr>
          <p:nvPr/>
        </p:nvCxnSpPr>
        <p:spPr>
          <a:xfrm rot="5400000" flipH="1" flipV="1">
            <a:off x="9084063" y="1275736"/>
            <a:ext cx="64388" cy="4954158"/>
          </a:xfrm>
          <a:prstGeom prst="bentConnector3">
            <a:avLst>
              <a:gd name="adj1" fmla="val -355035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E3AAEF2B-9FAB-68A7-DC10-371EADAF7958}"/>
              </a:ext>
            </a:extLst>
          </p:cNvPr>
          <p:cNvSpPr txBox="1"/>
          <p:nvPr/>
        </p:nvSpPr>
        <p:spPr>
          <a:xfrm>
            <a:off x="7827505" y="4043560"/>
            <a:ext cx="133226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5. Sends mail to policy owners for clarification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6B43F003-5870-70CC-4BA5-F44D1CC7006A}"/>
              </a:ext>
            </a:extLst>
          </p:cNvPr>
          <p:cNvSpPr/>
          <p:nvPr/>
        </p:nvSpPr>
        <p:spPr bwMode="auto">
          <a:xfrm>
            <a:off x="7331771" y="4392506"/>
            <a:ext cx="2004486" cy="577008"/>
          </a:xfrm>
          <a:prstGeom prst="rect">
            <a:avLst/>
          </a:prstGeom>
          <a:noFill/>
          <a:ln w="9525" cap="flat" cmpd="sng" algn="ctr">
            <a:solidFill>
              <a:schemeClr val="accent2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8" name="Graphic 77">
            <a:extLst>
              <a:ext uri="{FF2B5EF4-FFF2-40B4-BE49-F238E27FC236}">
                <a16:creationId xmlns:a16="http://schemas.microsoft.com/office/drawing/2014/main" id="{F7B732E9-163A-31DE-32C7-AEBE72E343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42740" y="4438052"/>
            <a:ext cx="390341" cy="390341"/>
          </a:xfrm>
          <a:prstGeom prst="rect">
            <a:avLst/>
          </a:prstGeom>
        </p:spPr>
      </p:pic>
      <p:pic>
        <p:nvPicPr>
          <p:cNvPr id="79" name="Graphic 78">
            <a:extLst>
              <a:ext uri="{FF2B5EF4-FFF2-40B4-BE49-F238E27FC236}">
                <a16:creationId xmlns:a16="http://schemas.microsoft.com/office/drawing/2014/main" id="{12D9A292-1E87-0978-66C8-6D70BBABD14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34947" y="4438052"/>
            <a:ext cx="390341" cy="390341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86486D23-289A-DB62-0EC7-5F28826A3F58}"/>
              </a:ext>
            </a:extLst>
          </p:cNvPr>
          <p:cNvSpPr txBox="1"/>
          <p:nvPr/>
        </p:nvSpPr>
        <p:spPr>
          <a:xfrm>
            <a:off x="8430719" y="4816047"/>
            <a:ext cx="82259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/>
              <a:t>Conversation Transcript</a:t>
            </a:r>
          </a:p>
        </p:txBody>
      </p:sp>
      <p:pic>
        <p:nvPicPr>
          <p:cNvPr id="81" name="Graphic 80">
            <a:extLst>
              <a:ext uri="{FF2B5EF4-FFF2-40B4-BE49-F238E27FC236}">
                <a16:creationId xmlns:a16="http://schemas.microsoft.com/office/drawing/2014/main" id="{955F5D17-B584-B63B-ED07-7461E49E37E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9890237" y="3320197"/>
            <a:ext cx="227480" cy="227480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AE16B60E-3F56-562F-D903-F0674F73A4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744243" y="3191100"/>
            <a:ext cx="390593" cy="390593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156B74C6-2930-6AE9-C0EF-F8289D8ACBAC}"/>
              </a:ext>
            </a:extLst>
          </p:cNvPr>
          <p:cNvSpPr txBox="1"/>
          <p:nvPr/>
        </p:nvSpPr>
        <p:spPr>
          <a:xfrm>
            <a:off x="7635855" y="3579756"/>
            <a:ext cx="607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Structured Records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7B00972-C112-6B4A-8593-DC7A5F2C07E0}"/>
              </a:ext>
            </a:extLst>
          </p:cNvPr>
          <p:cNvSpPr txBox="1"/>
          <p:nvPr/>
        </p:nvSpPr>
        <p:spPr>
          <a:xfrm>
            <a:off x="8354992" y="3579756"/>
            <a:ext cx="77966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Unstructured Documents (versioned)</a:t>
            </a:r>
          </a:p>
        </p:txBody>
      </p:sp>
      <p:pic>
        <p:nvPicPr>
          <p:cNvPr id="85" name="Graphic 84">
            <a:extLst>
              <a:ext uri="{FF2B5EF4-FFF2-40B4-BE49-F238E27FC236}">
                <a16:creationId xmlns:a16="http://schemas.microsoft.com/office/drawing/2014/main" id="{2F93DA98-68B1-B781-5696-F0AF2E65B4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549527" y="3191100"/>
            <a:ext cx="390593" cy="390593"/>
          </a:xfrm>
          <a:prstGeom prst="rect">
            <a:avLst/>
          </a:prstGeom>
        </p:spPr>
      </p:pic>
      <p:sp>
        <p:nvSpPr>
          <p:cNvPr id="86" name="Rectangle 85">
            <a:extLst>
              <a:ext uri="{FF2B5EF4-FFF2-40B4-BE49-F238E27FC236}">
                <a16:creationId xmlns:a16="http://schemas.microsoft.com/office/drawing/2014/main" id="{57165780-CBD7-DE56-57B3-D7534B42F9B0}"/>
              </a:ext>
            </a:extLst>
          </p:cNvPr>
          <p:cNvSpPr/>
          <p:nvPr/>
        </p:nvSpPr>
        <p:spPr bwMode="auto">
          <a:xfrm>
            <a:off x="4569068" y="2353105"/>
            <a:ext cx="1077121" cy="2462144"/>
          </a:xfrm>
          <a:prstGeom prst="rect">
            <a:avLst/>
          </a:prstGeom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chemeClr val="bg1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8" name="Graphic 87">
            <a:extLst>
              <a:ext uri="{FF2B5EF4-FFF2-40B4-BE49-F238E27FC236}">
                <a16:creationId xmlns:a16="http://schemas.microsoft.com/office/drawing/2014/main" id="{FCF3FC83-D9A6-2DDC-C1C2-85F481F641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625931" y="3310650"/>
            <a:ext cx="227480" cy="227480"/>
          </a:xfrm>
          <a:prstGeom prst="rect">
            <a:avLst/>
          </a:prstGeom>
        </p:spPr>
      </p:pic>
      <p:pic>
        <p:nvPicPr>
          <p:cNvPr id="89" name="Graphic 88">
            <a:extLst>
              <a:ext uri="{FF2B5EF4-FFF2-40B4-BE49-F238E27FC236}">
                <a16:creationId xmlns:a16="http://schemas.microsoft.com/office/drawing/2014/main" id="{3ACAA03F-D3BF-D16D-34D6-B2EEF112C1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625931" y="2717954"/>
            <a:ext cx="227480" cy="227480"/>
          </a:xfrm>
          <a:prstGeom prst="rect">
            <a:avLst/>
          </a:prstGeom>
        </p:spPr>
      </p:pic>
      <p:pic>
        <p:nvPicPr>
          <p:cNvPr id="90" name="Graphic 89">
            <a:extLst>
              <a:ext uri="{FF2B5EF4-FFF2-40B4-BE49-F238E27FC236}">
                <a16:creationId xmlns:a16="http://schemas.microsoft.com/office/drawing/2014/main" id="{FDB20F3F-7D67-A43B-C821-1B725A28CCE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625931" y="2421605"/>
            <a:ext cx="227481" cy="227481"/>
          </a:xfrm>
          <a:prstGeom prst="rect">
            <a:avLst/>
          </a:prstGeom>
        </p:spPr>
      </p:pic>
      <p:pic>
        <p:nvPicPr>
          <p:cNvPr id="91" name="Graphic 90">
            <a:extLst>
              <a:ext uri="{FF2B5EF4-FFF2-40B4-BE49-F238E27FC236}">
                <a16:creationId xmlns:a16="http://schemas.microsoft.com/office/drawing/2014/main" id="{36F51097-7F7E-5B0E-F46E-11B38ABB9B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13221" y="3928766"/>
            <a:ext cx="252900" cy="227480"/>
          </a:xfrm>
          <a:prstGeom prst="rect">
            <a:avLst/>
          </a:prstGeom>
        </p:spPr>
      </p:pic>
      <p:pic>
        <p:nvPicPr>
          <p:cNvPr id="92" name="Graphic 91">
            <a:extLst>
              <a:ext uri="{FF2B5EF4-FFF2-40B4-BE49-F238E27FC236}">
                <a16:creationId xmlns:a16="http://schemas.microsoft.com/office/drawing/2014/main" id="{AA08671E-D7EF-72B4-FE12-A6E50883D3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25931" y="4225113"/>
            <a:ext cx="227480" cy="227480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A784DFCB-F889-FF1C-4590-F1944ABC617A}"/>
              </a:ext>
            </a:extLst>
          </p:cNvPr>
          <p:cNvSpPr txBox="1"/>
          <p:nvPr/>
        </p:nvSpPr>
        <p:spPr>
          <a:xfrm>
            <a:off x="4957800" y="2496873"/>
            <a:ext cx="62236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D365 Customer Portal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D0E5EDD-CB82-E589-FEF5-1CC0FCDA0A72}"/>
              </a:ext>
            </a:extLst>
          </p:cNvPr>
          <p:cNvSpPr txBox="1"/>
          <p:nvPr/>
        </p:nvSpPr>
        <p:spPr>
          <a:xfrm>
            <a:off x="5126759" y="2793222"/>
            <a:ext cx="28445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Dataverse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7F635D36-36F3-3D63-A6F0-E3565C2A6361}"/>
              </a:ext>
            </a:extLst>
          </p:cNvPr>
          <p:cNvSpPr txBox="1"/>
          <p:nvPr/>
        </p:nvSpPr>
        <p:spPr>
          <a:xfrm>
            <a:off x="4968687" y="3385394"/>
            <a:ext cx="600594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Agent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FC930834-EBA9-502D-110A-44F380063D47}"/>
              </a:ext>
            </a:extLst>
          </p:cNvPr>
          <p:cNvSpPr txBox="1"/>
          <p:nvPr/>
        </p:nvSpPr>
        <p:spPr>
          <a:xfrm>
            <a:off x="4904431" y="4003510"/>
            <a:ext cx="72910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Copilot Studio Kit - Extend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5FF3C92-95B2-3203-E4E9-7C19E92C6D5B}"/>
              </a:ext>
            </a:extLst>
          </p:cNvPr>
          <p:cNvSpPr txBox="1"/>
          <p:nvPr/>
        </p:nvSpPr>
        <p:spPr>
          <a:xfrm>
            <a:off x="5020856" y="4299857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Flow / Connector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873AE88E-21B4-1326-96FB-B264A4D978CB}"/>
              </a:ext>
            </a:extLst>
          </p:cNvPr>
          <p:cNvSpPr txBox="1"/>
          <p:nvPr/>
        </p:nvSpPr>
        <p:spPr>
          <a:xfrm>
            <a:off x="4741770" y="2199783"/>
            <a:ext cx="773546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900" b="1"/>
              <a:t>LEGEND</a:t>
            </a:r>
          </a:p>
        </p:txBody>
      </p:sp>
      <p:pic>
        <p:nvPicPr>
          <p:cNvPr id="100" name="Graphic 99">
            <a:extLst>
              <a:ext uri="{FF2B5EF4-FFF2-40B4-BE49-F238E27FC236}">
                <a16:creationId xmlns:a16="http://schemas.microsoft.com/office/drawing/2014/main" id="{AD63D8C6-62EB-3C37-738C-5B9476E582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613221" y="3606998"/>
            <a:ext cx="252900" cy="252900"/>
          </a:xfrm>
          <a:prstGeom prst="rect">
            <a:avLst/>
          </a:prstGeom>
        </p:spPr>
      </p:pic>
      <p:pic>
        <p:nvPicPr>
          <p:cNvPr id="101" name="Graphic 100">
            <a:extLst>
              <a:ext uri="{FF2B5EF4-FFF2-40B4-BE49-F238E27FC236}">
                <a16:creationId xmlns:a16="http://schemas.microsoft.com/office/drawing/2014/main" id="{BF2E365B-0CA4-EE9D-B719-69ECE9D43DC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625931" y="3014302"/>
            <a:ext cx="227480" cy="22748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0441174B-954B-702C-F101-B88223ED8826}"/>
              </a:ext>
            </a:extLst>
          </p:cNvPr>
          <p:cNvSpPr txBox="1"/>
          <p:nvPr/>
        </p:nvSpPr>
        <p:spPr>
          <a:xfrm>
            <a:off x="5114689" y="3089570"/>
            <a:ext cx="308590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SharePoint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27ADED8-27DA-51DB-466A-068FC511297D}"/>
              </a:ext>
            </a:extLst>
          </p:cNvPr>
          <p:cNvSpPr txBox="1"/>
          <p:nvPr/>
        </p:nvSpPr>
        <p:spPr>
          <a:xfrm>
            <a:off x="5092494" y="3694976"/>
            <a:ext cx="3529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App Insights</a:t>
            </a:r>
          </a:p>
        </p:txBody>
      </p:sp>
      <p:pic>
        <p:nvPicPr>
          <p:cNvPr id="105" name="Graphic 104">
            <a:extLst>
              <a:ext uri="{FF2B5EF4-FFF2-40B4-BE49-F238E27FC236}">
                <a16:creationId xmlns:a16="http://schemas.microsoft.com/office/drawing/2014/main" id="{EB88C2CC-EE99-59A1-D02C-6D053B74777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25931" y="4521460"/>
            <a:ext cx="227480" cy="22748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:a16="http://schemas.microsoft.com/office/drawing/2014/main" id="{EC9E32E3-910E-4B48-7662-9955297094C1}"/>
              </a:ext>
            </a:extLst>
          </p:cNvPr>
          <p:cNvSpPr txBox="1"/>
          <p:nvPr/>
        </p:nvSpPr>
        <p:spPr>
          <a:xfrm>
            <a:off x="5020856" y="4596204"/>
            <a:ext cx="496256" cy="77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MS Teams</a:t>
            </a:r>
          </a:p>
        </p:txBody>
      </p:sp>
      <p:pic>
        <p:nvPicPr>
          <p:cNvPr id="107" name="Picture 106" descr="A blue rectangle with white text">
            <a:extLst>
              <a:ext uri="{FF2B5EF4-FFF2-40B4-BE49-F238E27FC236}">
                <a16:creationId xmlns:a16="http://schemas.microsoft.com/office/drawing/2014/main" id="{049E9908-DA77-DEFD-4D25-4377C10F6B3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9742" y="3455406"/>
            <a:ext cx="132256" cy="92272"/>
          </a:xfrm>
          <a:prstGeom prst="rect">
            <a:avLst/>
          </a:prstGeom>
        </p:spPr>
      </p:pic>
      <p:cxnSp>
        <p:nvCxnSpPr>
          <p:cNvPr id="108" name="Connector: Elbow 107">
            <a:extLst>
              <a:ext uri="{FF2B5EF4-FFF2-40B4-BE49-F238E27FC236}">
                <a16:creationId xmlns:a16="http://schemas.microsoft.com/office/drawing/2014/main" id="{895AE7B3-6DCF-3970-BF99-D64F1FC68BD1}"/>
              </a:ext>
            </a:extLst>
          </p:cNvPr>
          <p:cNvCxnSpPr>
            <a:cxnSpLocks/>
            <a:stCxn id="30" idx="2"/>
          </p:cNvCxnSpPr>
          <p:nvPr/>
        </p:nvCxnSpPr>
        <p:spPr>
          <a:xfrm rot="5400000" flipH="1" flipV="1">
            <a:off x="8451031" y="1287980"/>
            <a:ext cx="1067391" cy="5929623"/>
          </a:xfrm>
          <a:prstGeom prst="bentConnector4">
            <a:avLst>
              <a:gd name="adj1" fmla="val -39963"/>
              <a:gd name="adj2" fmla="val 99872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id="{C2F03C1A-F6FC-1AFE-D448-41D6C468E5A6}"/>
              </a:ext>
            </a:extLst>
          </p:cNvPr>
          <p:cNvSpPr txBox="1"/>
          <p:nvPr/>
        </p:nvSpPr>
        <p:spPr>
          <a:xfrm>
            <a:off x="8480366" y="5102548"/>
            <a:ext cx="1271781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7b. Agent logs are reviewed by bank admins</a:t>
            </a:r>
          </a:p>
        </p:txBody>
      </p:sp>
      <p:cxnSp>
        <p:nvCxnSpPr>
          <p:cNvPr id="111" name="Connector: Elbow 110">
            <a:extLst>
              <a:ext uri="{FF2B5EF4-FFF2-40B4-BE49-F238E27FC236}">
                <a16:creationId xmlns:a16="http://schemas.microsoft.com/office/drawing/2014/main" id="{49B54870-83CD-568C-488C-1671101AAFE3}"/>
              </a:ext>
            </a:extLst>
          </p:cNvPr>
          <p:cNvCxnSpPr>
            <a:cxnSpLocks/>
          </p:cNvCxnSpPr>
          <p:nvPr/>
        </p:nvCxnSpPr>
        <p:spPr>
          <a:xfrm rot="10800000">
            <a:off x="8613888" y="2613763"/>
            <a:ext cx="2538306" cy="375904"/>
          </a:xfrm>
          <a:prstGeom prst="bentConnector3">
            <a:avLst>
              <a:gd name="adj1" fmla="val -879"/>
            </a:avLst>
          </a:prstGeom>
          <a:ln>
            <a:solidFill>
              <a:schemeClr val="tx1"/>
            </a:solidFill>
            <a:headEnd type="none" w="lg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45A86FA2-37AD-3985-4F25-E4C08487DAD2}"/>
              </a:ext>
            </a:extLst>
          </p:cNvPr>
          <p:cNvSpPr txBox="1"/>
          <p:nvPr/>
        </p:nvSpPr>
        <p:spPr>
          <a:xfrm>
            <a:off x="10107277" y="2415700"/>
            <a:ext cx="71196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/>
              <a:t>7c. Updates instructions, policy documents</a:t>
            </a:r>
          </a:p>
        </p:txBody>
      </p: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4DE7B480-DD1C-CA27-104A-4F88AB990214}"/>
              </a:ext>
            </a:extLst>
          </p:cNvPr>
          <p:cNvCxnSpPr>
            <a:cxnSpLocks/>
          </p:cNvCxnSpPr>
          <p:nvPr/>
        </p:nvCxnSpPr>
        <p:spPr>
          <a:xfrm>
            <a:off x="6516869" y="3401461"/>
            <a:ext cx="248819" cy="0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>
            <a:extLst>
              <a:ext uri="{FF2B5EF4-FFF2-40B4-BE49-F238E27FC236}">
                <a16:creationId xmlns:a16="http://schemas.microsoft.com/office/drawing/2014/main" id="{D2499EB1-FD0E-B0C5-5ED1-7FF33ABC903D}"/>
              </a:ext>
            </a:extLst>
          </p:cNvPr>
          <p:cNvSpPr txBox="1"/>
          <p:nvPr/>
        </p:nvSpPr>
        <p:spPr>
          <a:xfrm>
            <a:off x="6384893" y="3646931"/>
            <a:ext cx="510325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Intent recognition</a:t>
            </a:r>
          </a:p>
        </p:txBody>
      </p:sp>
      <p:pic>
        <p:nvPicPr>
          <p:cNvPr id="116" name="Graphic 115">
            <a:extLst>
              <a:ext uri="{FF2B5EF4-FFF2-40B4-BE49-F238E27FC236}">
                <a16:creationId xmlns:a16="http://schemas.microsoft.com/office/drawing/2014/main" id="{97279A1A-DCC1-0350-3096-93D8E2EC98B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781418" y="3280569"/>
            <a:ext cx="228600" cy="22860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0DD043A4-714D-32A2-D797-3138DF8202E6}"/>
              </a:ext>
            </a:extLst>
          </p:cNvPr>
          <p:cNvSpPr txBox="1"/>
          <p:nvPr/>
        </p:nvSpPr>
        <p:spPr>
          <a:xfrm>
            <a:off x="6771546" y="3538170"/>
            <a:ext cx="248344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500" dirty="0"/>
              <a:t>Prompts</a:t>
            </a:r>
          </a:p>
        </p:txBody>
      </p:sp>
    </p:spTree>
    <p:extLst>
      <p:ext uri="{BB962C8B-B14F-4D97-AF65-F5344CB8AC3E}">
        <p14:creationId xmlns:p14="http://schemas.microsoft.com/office/powerpoint/2010/main" val="389620845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crosoft 365 Copilot Template">
  <a:themeElements>
    <a:clrScheme name="Microsoft 365 Copilot">
      <a:dk1>
        <a:srgbClr val="091F2C"/>
      </a:dk1>
      <a:lt1>
        <a:srgbClr val="FFFFFF"/>
      </a:lt1>
      <a:dk2>
        <a:srgbClr val="000000"/>
      </a:dk2>
      <a:lt2>
        <a:srgbClr val="FFF8F5"/>
      </a:lt2>
      <a:accent1>
        <a:srgbClr val="0078D4"/>
      </a:accent1>
      <a:accent2>
        <a:srgbClr val="C03BC4"/>
      </a:accent2>
      <a:accent3>
        <a:srgbClr val="FFA38B"/>
      </a:accent3>
      <a:accent4>
        <a:srgbClr val="8661C5"/>
      </a:accent4>
      <a:accent5>
        <a:srgbClr val="8DC8E8"/>
      </a:accent5>
      <a:accent6>
        <a:srgbClr val="FF5C39"/>
      </a:accent6>
      <a:hlink>
        <a:srgbClr val="0078D4"/>
      </a:hlink>
      <a:folHlink>
        <a:srgbClr val="C03BC4"/>
      </a:folHlink>
    </a:clrScheme>
    <a:fontScheme name="FantasyxMSFT">
      <a:majorFont>
        <a:latin typeface="Segoe Sans Display Semibold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>
            <a:solidFill>
              <a:schemeClr val="bg1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1" id="{37823CB9-DC0F-DE49-A7F7-325A4228CCF9}" vid="{6CB80000-F9EA-4D40-9817-2B5CD0D7D2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89df779-34ae-475b-8f68-1e14ad50874e" xsi:nil="true"/>
    <TaxCatchAll xmlns="ff4aa7a8-f214-4e5b-8210-f35866a47391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52E84E0A4B594BAE73A92866FC44AB" ma:contentTypeVersion="145" ma:contentTypeDescription="Create a new document." ma:contentTypeScope="" ma:versionID="00ec6f7c76ec4d35dbfc7cefa43f67d0">
  <xsd:schema xmlns:xsd="http://www.w3.org/2001/XMLSchema" xmlns:xs="http://www.w3.org/2001/XMLSchema" xmlns:p="http://schemas.microsoft.com/office/2006/metadata/properties" xmlns:ns2="b89df779-34ae-475b-8f68-1e14ad50874e" xmlns:ns3="ff4aa7a8-f214-4e5b-8210-f35866a47391" targetNamespace="http://schemas.microsoft.com/office/2006/metadata/properties" ma:root="true" ma:fieldsID="2755c834ed210a6a912e148fb00e9474" ns2:_="" ns3:_="">
    <xsd:import namespace="b89df779-34ae-475b-8f68-1e14ad50874e"/>
    <xsd:import namespace="ff4aa7a8-f214-4e5b-8210-f35866a473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9df779-34ae-475b-8f68-1e14ad5087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displayName="Image Tags_0" ma:hidden="true" ma:internalName="lcf76f155ced4ddcb4097134ff3c332f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aa7a8-f214-4e5b-8210-f35866a47391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8d1e5b3-8759-4616-acc8-1fde5b8fda56}" ma:internalName="TaxCatchAll" ma:showField="CatchAllData" ma:web="ff4aa7a8-f214-4e5b-8210-f35866a473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4D1EA0-7234-4A1F-AF9D-3A7E000BD5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67B619-E6CD-4138-9542-61E931B42F5C}">
  <ds:schemaRefs>
    <ds:schemaRef ds:uri="http://schemas.openxmlformats.org/package/2006/metadata/core-properties"/>
    <ds:schemaRef ds:uri="http://purl.org/dc/terms/"/>
    <ds:schemaRef ds:uri="b89df779-34ae-475b-8f68-1e14ad50874e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ff4aa7a8-f214-4e5b-8210-f35866a47391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270C53D-7B0F-4814-ACD3-0CA9F41232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9df779-34ae-475b-8f68-1e14ad50874e"/>
    <ds:schemaRef ds:uri="ff4aa7a8-f214-4e5b-8210-f35866a473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1093</Words>
  <Application>Microsoft Office PowerPoint</Application>
  <PresentationFormat>Widescreen</PresentationFormat>
  <Paragraphs>142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Aptos</vt:lpstr>
      <vt:lpstr>Arial</vt:lpstr>
      <vt:lpstr>Graphik Regular</vt:lpstr>
      <vt:lpstr>Segoe Sans Display</vt:lpstr>
      <vt:lpstr>Segoe Sans Display Semibold</vt:lpstr>
      <vt:lpstr>Segoe UI</vt:lpstr>
      <vt:lpstr>Segoe UI Variable Display</vt:lpstr>
      <vt:lpstr>Wingdings</vt:lpstr>
      <vt:lpstr>Microsoft 365 Copilot Template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Singhal, Akshita</dc:creator>
  <cp:lastModifiedBy>Daryl Schaal</cp:lastModifiedBy>
  <cp:revision>6</cp:revision>
  <dcterms:created xsi:type="dcterms:W3CDTF">2025-06-30T08:58:24Z</dcterms:created>
  <dcterms:modified xsi:type="dcterms:W3CDTF">2025-07-20T16:26:54Z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0x0101002652E84E0A4B594BAE73A92866FC44AB</vt:lpwstr>
  </property>
</Properties>
</file>