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178" r:id="rId5"/>
    <p:sldId id="2147483179" r:id="rId6"/>
    <p:sldId id="21474833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83DA2-14E1-4AA8-91B6-CFD5D441E84E}" v="6" dt="2025-07-09T20:52:40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E1B10B6E-748C-FC82-C5B7-4A08A4D87A41}"/>
    <pc:docChg chg="addSld delSld">
      <pc:chgData name="Mohamedali, Mohamed" userId="S::mohamed.mohamedali@accenture.com::c34bb293-32f5-4b81-974b-dd0646678ac5" providerId="AD" clId="Web-{E1B10B6E-748C-FC82-C5B7-4A08A4D87A41}" dt="2025-06-30T22:24:55.551" v="1"/>
      <pc:docMkLst>
        <pc:docMk/>
      </pc:docMkLst>
      <pc:sldChg chg="del">
        <pc:chgData name="Mohamedali, Mohamed" userId="S::mohamed.mohamedali@accenture.com::c34bb293-32f5-4b81-974b-dd0646678ac5" providerId="AD" clId="Web-{E1B10B6E-748C-FC82-C5B7-4A08A4D87A41}" dt="2025-06-30T22:24:55.551" v="1"/>
        <pc:sldMkLst>
          <pc:docMk/>
          <pc:sldMk cId="250007136" sldId="2147483374"/>
        </pc:sldMkLst>
      </pc:sldChg>
      <pc:sldChg chg="add">
        <pc:chgData name="Mohamedali, Mohamed" userId="S::mohamed.mohamedali@accenture.com::c34bb293-32f5-4b81-974b-dd0646678ac5" providerId="AD" clId="Web-{E1B10B6E-748C-FC82-C5B7-4A08A4D87A41}" dt="2025-06-30T22:24:33.457" v="0"/>
        <pc:sldMkLst>
          <pc:docMk/>
          <pc:sldMk cId="339925002" sldId="2147483375"/>
        </pc:sldMkLst>
      </pc:sldChg>
    </pc:docChg>
  </pc:docChgLst>
  <pc:docChgLst>
    <pc:chgData name="Mohamedali, Mohamed" userId="S::mohamed.mohamedali@accenture.com::c34bb293-32f5-4b81-974b-dd0646678ac5" providerId="AD" clId="Web-{104D0501-68A9-BA91-38B7-E960AB535CBE}"/>
    <pc:docChg chg="addSld delSld">
      <pc:chgData name="Mohamedali, Mohamed" userId="S::mohamed.mohamedali@accenture.com::c34bb293-32f5-4b81-974b-dd0646678ac5" providerId="AD" clId="Web-{104D0501-68A9-BA91-38B7-E960AB535CBE}" dt="2025-07-07T22:11:42.626" v="1"/>
      <pc:docMkLst>
        <pc:docMk/>
      </pc:docMkLst>
      <pc:sldChg chg="add">
        <pc:chgData name="Mohamedali, Mohamed" userId="S::mohamed.mohamedali@accenture.com::c34bb293-32f5-4b81-974b-dd0646678ac5" providerId="AD" clId="Web-{104D0501-68A9-BA91-38B7-E960AB535CBE}" dt="2025-07-07T22:11:25.720" v="0"/>
        <pc:sldMkLst>
          <pc:docMk/>
          <pc:sldMk cId="250007136" sldId="2147483374"/>
        </pc:sldMkLst>
      </pc:sldChg>
      <pc:sldChg chg="del">
        <pc:chgData name="Mohamedali, Mohamed" userId="S::mohamed.mohamedali@accenture.com::c34bb293-32f5-4b81-974b-dd0646678ac5" providerId="AD" clId="Web-{104D0501-68A9-BA91-38B7-E960AB535CBE}" dt="2025-07-07T22:11:42.626" v="1"/>
        <pc:sldMkLst>
          <pc:docMk/>
          <pc:sldMk cId="339925002" sldId="2147483375"/>
        </pc:sldMkLst>
      </pc:sldChg>
    </pc:docChg>
  </pc:docChgLst>
  <pc:docChgLst>
    <pc:chgData name="Singhal, Akshita" userId="S::akshita.singhal@accenture.com::5756b00f-2298-4202-a087-368d6ed616f7" providerId="AD" clId="Web-{C67D57FC-A87B-4832-B746-F60BED5CC2D0}"/>
    <pc:docChg chg="modSld">
      <pc:chgData name="Singhal, Akshita" userId="S::akshita.singhal@accenture.com::5756b00f-2298-4202-a087-368d6ed616f7" providerId="AD" clId="Web-{C67D57FC-A87B-4832-B746-F60BED5CC2D0}" dt="2025-06-30T09:09:22.733" v="1"/>
      <pc:docMkLst>
        <pc:docMk/>
      </pc:docMkLst>
      <pc:sldChg chg="delSp modSp">
        <pc:chgData name="Singhal, Akshita" userId="S::akshita.singhal@accenture.com::5756b00f-2298-4202-a087-368d6ed616f7" providerId="AD" clId="Web-{C67D57FC-A87B-4832-B746-F60BED5CC2D0}" dt="2025-06-30T09:09:22.733" v="1"/>
        <pc:sldMkLst>
          <pc:docMk/>
          <pc:sldMk cId="1181024082" sldId="2147483178"/>
        </pc:sldMkLst>
      </pc:sldChg>
    </pc:docChg>
  </pc:docChgLst>
  <pc:docChgLst>
    <pc:chgData name="Truong, Linda" userId="ccf1549b-a28c-4fe3-8c7c-7b7ef78110c0" providerId="ADAL" clId="{9D583DA2-14E1-4AA8-91B6-CFD5D441E84E}"/>
    <pc:docChg chg="undo custSel modSld">
      <pc:chgData name="Truong, Linda" userId="ccf1549b-a28c-4fe3-8c7c-7b7ef78110c0" providerId="ADAL" clId="{9D583DA2-14E1-4AA8-91B6-CFD5D441E84E}" dt="2025-07-09T20:52:40.486" v="18" actId="164"/>
      <pc:docMkLst>
        <pc:docMk/>
      </pc:docMkLst>
      <pc:sldChg chg="addSp modSp mod">
        <pc:chgData name="Truong, Linda" userId="ccf1549b-a28c-4fe3-8c7c-7b7ef78110c0" providerId="ADAL" clId="{9D583DA2-14E1-4AA8-91B6-CFD5D441E84E}" dt="2025-07-09T20:52:40.486" v="18" actId="164"/>
        <pc:sldMkLst>
          <pc:docMk/>
          <pc:sldMk cId="250007136" sldId="2147483374"/>
        </pc:sldMkLst>
        <pc:spChg chg="mod">
          <ac:chgData name="Truong, Linda" userId="ccf1549b-a28c-4fe3-8c7c-7b7ef78110c0" providerId="ADAL" clId="{9D583DA2-14E1-4AA8-91B6-CFD5D441E84E}" dt="2025-07-09T20:51:18.681" v="7" actId="20577"/>
          <ac:spMkLst>
            <pc:docMk/>
            <pc:sldMk cId="250007136" sldId="2147483374"/>
            <ac:spMk id="34" creationId="{D5373E82-44B6-49B4-724F-C18FA81198BD}"/>
          </ac:spMkLst>
        </pc:spChg>
        <pc:spChg chg="add mod">
          <ac:chgData name="Truong, Linda" userId="ccf1549b-a28c-4fe3-8c7c-7b7ef78110c0" providerId="ADAL" clId="{9D583DA2-14E1-4AA8-91B6-CFD5D441E84E}" dt="2025-07-09T20:52:37.077" v="17" actId="164"/>
          <ac:spMkLst>
            <pc:docMk/>
            <pc:sldMk cId="250007136" sldId="2147483374"/>
            <ac:spMk id="43" creationId="{725FB368-F5C5-3DC1-F442-E63760DD1B45}"/>
          </ac:spMkLst>
        </pc:spChg>
        <pc:spChg chg="add mod">
          <ac:chgData name="Truong, Linda" userId="ccf1549b-a28c-4fe3-8c7c-7b7ef78110c0" providerId="ADAL" clId="{9D583DA2-14E1-4AA8-91B6-CFD5D441E84E}" dt="2025-07-09T20:52:40.486" v="18" actId="164"/>
          <ac:spMkLst>
            <pc:docMk/>
            <pc:sldMk cId="250007136" sldId="2147483374"/>
            <ac:spMk id="45" creationId="{ED04E4C9-A8B4-157B-8284-EE174BA5CEE0}"/>
          </ac:spMkLst>
        </pc:spChg>
        <pc:spChg chg="add mod">
          <ac:chgData name="Truong, Linda" userId="ccf1549b-a28c-4fe3-8c7c-7b7ef78110c0" providerId="ADAL" clId="{9D583DA2-14E1-4AA8-91B6-CFD5D441E84E}" dt="2025-07-09T20:52:33.919" v="16" actId="164"/>
          <ac:spMkLst>
            <pc:docMk/>
            <pc:sldMk cId="250007136" sldId="2147483374"/>
            <ac:spMk id="46" creationId="{210E0656-1767-A3AF-8C83-5B764918101D}"/>
          </ac:spMkLst>
        </pc:spChg>
        <pc:grpChg chg="add mod">
          <ac:chgData name="Truong, Linda" userId="ccf1549b-a28c-4fe3-8c7c-7b7ef78110c0" providerId="ADAL" clId="{9D583DA2-14E1-4AA8-91B6-CFD5D441E84E}" dt="2025-07-09T20:52:33.919" v="16" actId="164"/>
          <ac:grpSpMkLst>
            <pc:docMk/>
            <pc:sldMk cId="250007136" sldId="2147483374"/>
            <ac:grpSpMk id="64" creationId="{6FCB8F29-72C0-30C6-3665-0933CC30FBF4}"/>
          </ac:grpSpMkLst>
        </pc:grpChg>
        <pc:grpChg chg="add mod">
          <ac:chgData name="Truong, Linda" userId="ccf1549b-a28c-4fe3-8c7c-7b7ef78110c0" providerId="ADAL" clId="{9D583DA2-14E1-4AA8-91B6-CFD5D441E84E}" dt="2025-07-09T20:52:37.077" v="17" actId="164"/>
          <ac:grpSpMkLst>
            <pc:docMk/>
            <pc:sldMk cId="250007136" sldId="2147483374"/>
            <ac:grpSpMk id="65" creationId="{4CD41525-5AB2-AFDD-5F83-8152247D1664}"/>
          </ac:grpSpMkLst>
        </pc:grpChg>
        <pc:grpChg chg="add mod">
          <ac:chgData name="Truong, Linda" userId="ccf1549b-a28c-4fe3-8c7c-7b7ef78110c0" providerId="ADAL" clId="{9D583DA2-14E1-4AA8-91B6-CFD5D441E84E}" dt="2025-07-09T20:52:40.486" v="18" actId="164"/>
          <ac:grpSpMkLst>
            <pc:docMk/>
            <pc:sldMk cId="250007136" sldId="2147483374"/>
            <ac:grpSpMk id="66" creationId="{E2E28AE2-CECE-B462-4C1B-27201E999A6E}"/>
          </ac:grpSpMkLst>
        </pc:grpChg>
        <pc:picChg chg="mod">
          <ac:chgData name="Truong, Linda" userId="ccf1549b-a28c-4fe3-8c7c-7b7ef78110c0" providerId="ADAL" clId="{9D583DA2-14E1-4AA8-91B6-CFD5D441E84E}" dt="2025-07-09T20:52:40.486" v="18" actId="164"/>
          <ac:picMkLst>
            <pc:docMk/>
            <pc:sldMk cId="250007136" sldId="2147483374"/>
            <ac:picMk id="40" creationId="{C3C2F72B-583C-E572-4FEA-D0727F225F45}"/>
          </ac:picMkLst>
        </pc:picChg>
        <pc:picChg chg="mod">
          <ac:chgData name="Truong, Linda" userId="ccf1549b-a28c-4fe3-8c7c-7b7ef78110c0" providerId="ADAL" clId="{9D583DA2-14E1-4AA8-91B6-CFD5D441E84E}" dt="2025-07-09T20:52:33.919" v="16" actId="164"/>
          <ac:picMkLst>
            <pc:docMk/>
            <pc:sldMk cId="250007136" sldId="2147483374"/>
            <ac:picMk id="44" creationId="{8F521E04-B194-D748-92D4-6C5C34C16E1D}"/>
          </ac:picMkLst>
        </pc:picChg>
        <pc:picChg chg="mod">
          <ac:chgData name="Truong, Linda" userId="ccf1549b-a28c-4fe3-8c7c-7b7ef78110c0" providerId="ADAL" clId="{9D583DA2-14E1-4AA8-91B6-CFD5D441E84E}" dt="2025-07-09T20:52:37.077" v="17" actId="164"/>
          <ac:picMkLst>
            <pc:docMk/>
            <pc:sldMk cId="250007136" sldId="2147483374"/>
            <ac:picMk id="51" creationId="{D900D37E-38E0-7DA6-369B-9612F4454B69}"/>
          </ac:picMkLst>
        </pc:picChg>
        <pc:cxnChg chg="mod">
          <ac:chgData name="Truong, Linda" userId="ccf1549b-a28c-4fe3-8c7c-7b7ef78110c0" providerId="ADAL" clId="{9D583DA2-14E1-4AA8-91B6-CFD5D441E84E}" dt="2025-07-09T20:50:56.382" v="3" actId="14100"/>
          <ac:cxnSpMkLst>
            <pc:docMk/>
            <pc:sldMk cId="250007136" sldId="2147483374"/>
            <ac:cxnSpMk id="157" creationId="{F6BFDC26-FA0B-9A07-01DC-DB33799B578F}"/>
          </ac:cxnSpMkLst>
        </pc:cxnChg>
        <pc:cxnChg chg="mod">
          <ac:chgData name="Truong, Linda" userId="ccf1549b-a28c-4fe3-8c7c-7b7ef78110c0" providerId="ADAL" clId="{9D583DA2-14E1-4AA8-91B6-CFD5D441E84E}" dt="2025-07-09T20:51:53.402" v="14" actId="12788"/>
          <ac:cxnSpMkLst>
            <pc:docMk/>
            <pc:sldMk cId="250007136" sldId="2147483374"/>
            <ac:cxnSpMk id="170" creationId="{36955A25-42C6-40BA-D51A-AB22C1DE6FA5}"/>
          </ac:cxnSpMkLst>
        </pc:cxnChg>
      </pc:sldChg>
    </pc:docChg>
  </pc:docChgLst>
  <pc:docChgLst>
    <pc:chgData name="Truong, Linda" userId="S::linda.truong@accenture.com::ccf1549b-a28c-4fe3-8c7c-7b7ef78110c0" providerId="AD" clId="Web-{EB2F3AD1-2CB1-44E2-BF98-884B6175F75D}"/>
    <pc:docChg chg="modSld">
      <pc:chgData name="Truong, Linda" userId="S::linda.truong@accenture.com::ccf1549b-a28c-4fe3-8c7c-7b7ef78110c0" providerId="AD" clId="Web-{EB2F3AD1-2CB1-44E2-BF98-884B6175F75D}" dt="2025-06-30T23:14:45.990" v="4" actId="14100"/>
      <pc:docMkLst>
        <pc:docMk/>
      </pc:docMkLst>
      <pc:sldChg chg="modSp">
        <pc:chgData name="Truong, Linda" userId="S::linda.truong@accenture.com::ccf1549b-a28c-4fe3-8c7c-7b7ef78110c0" providerId="AD" clId="Web-{EB2F3AD1-2CB1-44E2-BF98-884B6175F75D}" dt="2025-06-30T23:14:45.990" v="4" actId="14100"/>
        <pc:sldMkLst>
          <pc:docMk/>
          <pc:sldMk cId="339925002" sldId="2147483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7635A-70C5-4349-ABCC-8EB210E5497B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CEBEA-4BB7-433B-9639-48045C7A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5E336-13FE-73F8-ECE4-4E755F44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1C87DC-BB76-3933-EBA7-A5852946F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8F6E1-D713-A28D-BEC0-37492C995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C8077-E108-8773-5AB7-A89F49B56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3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18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E86C3-1B23-1470-DC1D-BECDFFBAF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4A256-872C-4D3E-ED25-F2CF87426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2CFA9-4A64-3664-0DB9-D571EDBAA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8950-60AC-E1FC-A2C7-A4A5FC980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5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8248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6125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057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31" Type="http://schemas.openxmlformats.org/officeDocument/2006/relationships/image" Target="../media/image32.sv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8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85F13-1B47-4140-8C9F-7BCEB15C9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C1382D16-75C3-E1BF-06FC-DBFC58F48884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1B3BBF-AD79-7B4C-9C14-FB5537E038D3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D19949B5-D0BE-8385-7F0D-730275B2DC3C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ustomer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inquiries are handled manually across channels by searching for information and interpreting queries, which leads to delays and inconsistent answers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AE384C12-91B8-608E-6AC2-293D00193491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31EE1D07-96E2-9C5B-4DC1-2D2F70AC9243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Information is scattered across fragmented and disconnected systems/sources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Knowledge retrieval and interpretation is manual, inconsistent, and can cause response delays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Inconsistent responses based on individual agent skill levels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Volume spikes, inflates average-handle-time and thus erode CSAT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Manual post-call summarization and documentation delays queue and follow-ups</a:t>
            </a:r>
            <a:endParaRPr kumimoji="0" lang="en-DE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05863F3E-EE6F-411B-3E9A-035799CD3E34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3F5DBEE1-6FAC-6627-4EF6-B9A87540129C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DCCEED-739B-1CD7-8D80-F15913F34820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1610BD-D2DE-3945-827D-CE85B41E6617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06724CD7-378F-19FB-98B4-2E83E2200F37}"/>
              </a:ext>
            </a:extLst>
          </p:cNvPr>
          <p:cNvSpPr/>
          <p:nvPr/>
        </p:nvSpPr>
        <p:spPr>
          <a:xfrm>
            <a:off x="8558347" y="5722392"/>
            <a:ext cx="3057247" cy="818550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7C70726E-4A62-9EFE-3154-A04E91E4B184}"/>
              </a:ext>
            </a:extLst>
          </p:cNvPr>
          <p:cNvSpPr/>
          <p:nvPr/>
        </p:nvSpPr>
        <p:spPr>
          <a:xfrm>
            <a:off x="8682389" y="6164131"/>
            <a:ext cx="1283109" cy="311464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Customer Support Agent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44599D0F-E933-2384-2E2B-115EC0FFD827}"/>
              </a:ext>
            </a:extLst>
          </p:cNvPr>
          <p:cNvSpPr/>
          <p:nvPr/>
        </p:nvSpPr>
        <p:spPr>
          <a:xfrm>
            <a:off x="8558349" y="1740226"/>
            <a:ext cx="3057246" cy="3956746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85170201-3A83-C5C8-92D7-DF73B5745FA5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A8368DA9-FAE8-C25A-653B-56F65D10FE37}"/>
              </a:ext>
            </a:extLst>
          </p:cNvPr>
          <p:cNvSpPr/>
          <p:nvPr/>
        </p:nvSpPr>
        <p:spPr>
          <a:xfrm>
            <a:off x="8955020" y="1390961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Banking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383060E3-1A8C-C234-E5FE-8AD4404DBF8C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6F090834-A650-0397-75BB-2CDC7B9E0E4B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A7966DC1-510E-358D-9132-B207B503DDCC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8F85F54F-9A73-7287-084C-1C6635896245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E4FECA95-6CC2-E435-A9E7-FE488F2209B4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44E1CA04-A462-B35C-6D87-9F1F7F16238C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D7366BE6-1BC1-1F5C-D9C8-06A7909F5209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D37B0D5F-764F-B357-B3E5-620C89D9BF90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C57E029A-968E-E56F-76C6-DD06ECB19AE1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C5B9C6A2-7138-0815-4CF4-EC3EE328D750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EFEC606B-7EAB-8C82-495A-B5682AE19D02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D9D29285-D761-1B31-DC08-A16B71D8E6E7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644E1A90-0C1E-817F-9F07-A6FA0B2FED49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FINANCIAL SERVICE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2E052C64-7F8D-671D-E456-AC5E023304D6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Customer Inquiry 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02A638-6B61-911F-F4B8-C90DBDD639A8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Resolves customer questions using bank knowledge and guides to the next best step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BE4EBC02-17B1-79D5-EBCA-2C03E22C0DE4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AI-driven understanding of intent and context to deliver instant, accurate, and tailored answers from knowledge base with clear next steps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5403B956-0F42-DC7B-384A-5F6070C1EEA6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E10BEB4-E32D-0AB3-9C75-4F6C7657F99D}"/>
              </a:ext>
            </a:extLst>
          </p:cNvPr>
          <p:cNvSpPr/>
          <p:nvPr/>
        </p:nvSpPr>
        <p:spPr>
          <a:xfrm>
            <a:off x="8700923" y="2229263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First-contact Resolution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Variable Display" pitchFamily="2" charset="0"/>
              </a:rPr>
              <a:t>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Smart classification and contextual insights resolve issues the first time</a:t>
            </a: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C49B6814-3091-05C4-621F-79B1E045EB29}"/>
              </a:ext>
            </a:extLst>
          </p:cNvPr>
          <p:cNvSpPr/>
          <p:nvPr/>
        </p:nvSpPr>
        <p:spPr>
          <a:xfrm>
            <a:off x="8794754" y="2365223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3ED571A-178B-434C-9951-7C035996B94F}"/>
              </a:ext>
            </a:extLst>
          </p:cNvPr>
          <p:cNvSpPr/>
          <p:nvPr/>
        </p:nvSpPr>
        <p:spPr>
          <a:xfrm>
            <a:off x="8700923" y="2798590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Resolution Time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Instant data access and auto-responses cut delays</a:t>
            </a:r>
          </a:p>
        </p:txBody>
      </p:sp>
      <p:sp>
        <p:nvSpPr>
          <p:cNvPr id="50" name="Arrow: Up 56">
            <a:extLst>
              <a:ext uri="{FF2B5EF4-FFF2-40B4-BE49-F238E27FC236}">
                <a16:creationId xmlns:a16="http://schemas.microsoft.com/office/drawing/2014/main" id="{725389FB-2778-1A43-B89C-75A9BB055894}"/>
              </a:ext>
            </a:extLst>
          </p:cNvPr>
          <p:cNvSpPr/>
          <p:nvPr/>
        </p:nvSpPr>
        <p:spPr>
          <a:xfrm rot="10800000">
            <a:off x="8794754" y="2952326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808E3DD-C35A-EADA-142A-2CD11F4D61C6}"/>
              </a:ext>
            </a:extLst>
          </p:cNvPr>
          <p:cNvSpPr/>
          <p:nvPr/>
        </p:nvSpPr>
        <p:spPr>
          <a:xfrm>
            <a:off x="8700923" y="3377542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Customer Satisfaction Score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Accurate, fast answers improve customer trust by ensuring  consistent handling of regulated inquiries</a:t>
            </a:r>
          </a:p>
        </p:txBody>
      </p:sp>
      <p:sp>
        <p:nvSpPr>
          <p:cNvPr id="52" name="Arrow: Up 56">
            <a:extLst>
              <a:ext uri="{FF2B5EF4-FFF2-40B4-BE49-F238E27FC236}">
                <a16:creationId xmlns:a16="http://schemas.microsoft.com/office/drawing/2014/main" id="{26C519D1-14E9-8892-9CE5-90E90C964F96}"/>
              </a:ext>
            </a:extLst>
          </p:cNvPr>
          <p:cNvSpPr/>
          <p:nvPr/>
        </p:nvSpPr>
        <p:spPr>
          <a:xfrm>
            <a:off x="8792829" y="3520706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F75CCBDA-B883-0100-D02E-88C054F96176}"/>
              </a:ext>
            </a:extLst>
          </p:cNvPr>
          <p:cNvSpPr/>
          <p:nvPr/>
        </p:nvSpPr>
        <p:spPr>
          <a:xfrm>
            <a:off x="10209729" y="6162227"/>
            <a:ext cx="1283109" cy="311464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Customers</a:t>
            </a:r>
          </a:p>
        </p:txBody>
      </p:sp>
      <p:sp>
        <p:nvSpPr>
          <p:cNvPr id="16" name="Rounded Rectangle 50">
            <a:extLst>
              <a:ext uri="{FF2B5EF4-FFF2-40B4-BE49-F238E27FC236}">
                <a16:creationId xmlns:a16="http://schemas.microsoft.com/office/drawing/2014/main" id="{C2DBBCEA-2BFF-434D-32F8-A99657241E11}"/>
              </a:ext>
            </a:extLst>
          </p:cNvPr>
          <p:cNvSpPr/>
          <p:nvPr/>
        </p:nvSpPr>
        <p:spPr>
          <a:xfrm>
            <a:off x="8700923" y="3956494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Average Handle T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ime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(AHT)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Agents get summaries and next steps pre-generated</a:t>
            </a: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0AE77F20-1502-0AA2-B2B1-7F7C6DC29E0E}"/>
              </a:ext>
            </a:extLst>
          </p:cNvPr>
          <p:cNvSpPr/>
          <p:nvPr/>
        </p:nvSpPr>
        <p:spPr>
          <a:xfrm>
            <a:off x="8691711" y="4531965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Ticket Deflection Rate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Fewer issues escalate with better self-service and AI routing</a:t>
            </a:r>
          </a:p>
        </p:txBody>
      </p:sp>
      <p:sp>
        <p:nvSpPr>
          <p:cNvPr id="23" name="Arrow: Up 56">
            <a:extLst>
              <a:ext uri="{FF2B5EF4-FFF2-40B4-BE49-F238E27FC236}">
                <a16:creationId xmlns:a16="http://schemas.microsoft.com/office/drawing/2014/main" id="{D7AD6EBB-8AE2-4DA5-3B0C-34E706098080}"/>
              </a:ext>
            </a:extLst>
          </p:cNvPr>
          <p:cNvSpPr/>
          <p:nvPr/>
        </p:nvSpPr>
        <p:spPr>
          <a:xfrm rot="10800000">
            <a:off x="8792830" y="4118908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Arrow: Up 56">
            <a:extLst>
              <a:ext uri="{FF2B5EF4-FFF2-40B4-BE49-F238E27FC236}">
                <a16:creationId xmlns:a16="http://schemas.microsoft.com/office/drawing/2014/main" id="{ABEFCA4D-45BF-A2C4-FC43-1D927C3DEAA6}"/>
              </a:ext>
            </a:extLst>
          </p:cNvPr>
          <p:cNvSpPr/>
          <p:nvPr/>
        </p:nvSpPr>
        <p:spPr>
          <a:xfrm rot="10800000">
            <a:off x="8792828" y="4694379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oogle Shape;523;p32">
            <a:extLst>
              <a:ext uri="{FF2B5EF4-FFF2-40B4-BE49-F238E27FC236}">
                <a16:creationId xmlns:a16="http://schemas.microsoft.com/office/drawing/2014/main" id="{680D1B67-7075-51AB-8343-C6CFCD25EB52}"/>
              </a:ext>
            </a:extLst>
          </p:cNvPr>
          <p:cNvSpPr/>
          <p:nvPr/>
        </p:nvSpPr>
        <p:spPr>
          <a:xfrm>
            <a:off x="6248885" y="2233079"/>
            <a:ext cx="2066440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Capture customer questions from chat, IVR, or API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28" name="Google Shape;523;p32">
            <a:extLst>
              <a:ext uri="{FF2B5EF4-FFF2-40B4-BE49-F238E27FC236}">
                <a16:creationId xmlns:a16="http://schemas.microsoft.com/office/drawing/2014/main" id="{AFF7CAA1-C255-9C64-C712-AE0CAB34C696}"/>
              </a:ext>
            </a:extLst>
          </p:cNvPr>
          <p:cNvSpPr/>
          <p:nvPr/>
        </p:nvSpPr>
        <p:spPr>
          <a:xfrm>
            <a:off x="6253292" y="4901642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Auto-draft personalized responses with citations. R</a:t>
            </a:r>
            <a:r>
              <a:rPr kumimoji="0" lang="en-US" sz="9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ecommend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 next steps with escalating dissatisfaction-prone queries to live agents</a:t>
            </a:r>
          </a:p>
        </p:txBody>
      </p:sp>
      <p:sp>
        <p:nvSpPr>
          <p:cNvPr id="29" name="Google Shape;523;p32">
            <a:extLst>
              <a:ext uri="{FF2B5EF4-FFF2-40B4-BE49-F238E27FC236}">
                <a16:creationId xmlns:a16="http://schemas.microsoft.com/office/drawing/2014/main" id="{2BC960CA-D932-E2B5-0816-0DBB8DF83EB2}"/>
              </a:ext>
            </a:extLst>
          </p:cNvPr>
          <p:cNvSpPr/>
          <p:nvPr/>
        </p:nvSpPr>
        <p:spPr>
          <a:xfrm>
            <a:off x="6229343" y="3550264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Extract customer context from CRM, core-banking systems and identify root cause</a:t>
            </a:r>
          </a:p>
        </p:txBody>
      </p:sp>
      <p:sp>
        <p:nvSpPr>
          <p:cNvPr id="32" name="Google Shape;523;p32">
            <a:extLst>
              <a:ext uri="{FF2B5EF4-FFF2-40B4-BE49-F238E27FC236}">
                <a16:creationId xmlns:a16="http://schemas.microsoft.com/office/drawing/2014/main" id="{B7747503-FD9E-2939-6090-6E9F893F8713}"/>
              </a:ext>
            </a:extLst>
          </p:cNvPr>
          <p:cNvSpPr/>
          <p:nvPr/>
        </p:nvSpPr>
        <p:spPr>
          <a:xfrm>
            <a:off x="6240468" y="2894281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Classify intent and sentiment using trained AI models to detect urgency and emotion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5" name="Google Shape;523;p32">
            <a:extLst>
              <a:ext uri="{FF2B5EF4-FFF2-40B4-BE49-F238E27FC236}">
                <a16:creationId xmlns:a16="http://schemas.microsoft.com/office/drawing/2014/main" id="{94C910A9-C245-750F-6E60-7815EF2EC2B8}"/>
              </a:ext>
            </a:extLst>
          </p:cNvPr>
          <p:cNvSpPr/>
          <p:nvPr/>
        </p:nvSpPr>
        <p:spPr>
          <a:xfrm>
            <a:off x="6253292" y="4200861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Fetch relevant knowledge articles and case precedents</a:t>
            </a:r>
          </a:p>
        </p:txBody>
      </p:sp>
      <p:sp>
        <p:nvSpPr>
          <p:cNvPr id="38" name="Google Shape;523;p32">
            <a:extLst>
              <a:ext uri="{FF2B5EF4-FFF2-40B4-BE49-F238E27FC236}">
                <a16:creationId xmlns:a16="http://schemas.microsoft.com/office/drawing/2014/main" id="{D9C74A02-0550-E0F6-9A06-718CC640C463}"/>
              </a:ext>
            </a:extLst>
          </p:cNvPr>
          <p:cNvSpPr/>
          <p:nvPr/>
        </p:nvSpPr>
        <p:spPr>
          <a:xfrm>
            <a:off x="6253292" y="5722392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Document case summarization for live agent review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"/>
            </a:endParaRPr>
          </a:p>
        </p:txBody>
      </p:sp>
      <p:sp>
        <p:nvSpPr>
          <p:cNvPr id="5" name="Google Shape;506;p32">
            <a:extLst>
              <a:ext uri="{FF2B5EF4-FFF2-40B4-BE49-F238E27FC236}">
                <a16:creationId xmlns:a16="http://schemas.microsoft.com/office/drawing/2014/main" id="{E03BC6AA-2D23-3670-5BD6-508DB770D869}"/>
              </a:ext>
            </a:extLst>
          </p:cNvPr>
          <p:cNvSpPr/>
          <p:nvPr/>
        </p:nvSpPr>
        <p:spPr>
          <a:xfrm>
            <a:off x="10397434" y="1389358"/>
            <a:ext cx="895361" cy="15243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Homerun</a:t>
            </a:r>
          </a:p>
        </p:txBody>
      </p:sp>
      <p:sp>
        <p:nvSpPr>
          <p:cNvPr id="6" name="Rounded Rectangle 50">
            <a:extLst>
              <a:ext uri="{FF2B5EF4-FFF2-40B4-BE49-F238E27FC236}">
                <a16:creationId xmlns:a16="http://schemas.microsoft.com/office/drawing/2014/main" id="{A94F2922-8700-F19F-3D1B-15201E31C6EA}"/>
              </a:ext>
            </a:extLst>
          </p:cNvPr>
          <p:cNvSpPr/>
          <p:nvPr/>
        </p:nvSpPr>
        <p:spPr>
          <a:xfrm>
            <a:off x="8700923" y="5116280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Accuracy &amp; Relevancy Rate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Policy precision meets customer intent for trusted, tailored answers  maintaining an audit trail with consistency</a:t>
            </a:r>
          </a:p>
        </p:txBody>
      </p:sp>
      <p:sp>
        <p:nvSpPr>
          <p:cNvPr id="13" name="Arrow: Up 56">
            <a:extLst>
              <a:ext uri="{FF2B5EF4-FFF2-40B4-BE49-F238E27FC236}">
                <a16:creationId xmlns:a16="http://schemas.microsoft.com/office/drawing/2014/main" id="{3201C374-4FDB-48A4-3A6F-953EF509A6D9}"/>
              </a:ext>
            </a:extLst>
          </p:cNvPr>
          <p:cNvSpPr/>
          <p:nvPr/>
        </p:nvSpPr>
        <p:spPr>
          <a:xfrm>
            <a:off x="8792827" y="5273963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240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03893-082F-69C1-6AA3-7D8ABA900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92886991-A46A-B7CA-DA15-D3725326BCF2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95363FF-8919-B91A-E18B-173F55B79B22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0AC1445A-5E90-CDC5-FE85-32A5F99095FC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29FBED-E580-58A9-9757-8E40C045778A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Customer inquiry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FFD03B29-D244-83B8-85CB-3A038D54C53F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BBB9B586-14A0-C2F1-07B3-D75BED6A9F02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55F7D9-F444-3ADA-ADDE-E25E442CB9FB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059C84EB-865D-DFFD-620D-907691DA3C04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B5FC7D-8A6E-6EDC-3654-59EFD8693A38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C8E859-6C25-9186-089D-F9A3825E7C2F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E747CE19-C59D-F92F-06DE-418204469A85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252A15-31FB-A689-3570-EDF13866C168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0270F6-1FDF-6301-8BE3-337A0106FE02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AD1DB9C3-BB5E-CE40-2CA1-5372BBD14198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8C9789-9B0D-7844-847B-C4AEDA416979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E4F8F10-7A0F-4454-F3C2-95E204AD850A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A9DA4B1D-D4B1-2244-FA45-D2E54A7C5F39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AC11BEC1-A8AC-18B9-3540-5BC9177EAF2E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011C6D-952E-09B4-CAB5-91DE7955BE00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Financial Service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80887F4F-E320-2EAF-A806-04EA98A86A66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F375A06-EAE9-0042-F7DF-D75CF4000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002598"/>
              </p:ext>
            </p:extLst>
          </p:nvPr>
        </p:nvGraphicFramePr>
        <p:xfrm>
          <a:off x="316788" y="1608472"/>
          <a:ext cx="1907446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Efficiently resolves customer inquiries by leveraging institutional knowledge and intelligently routing them to the most appropriate next step, enhancing service quality and ensuring timely, accurate support.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DFE4E412-9A9B-7E7C-A1FD-C29F56170ED4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Classify intent &amp; analyze sentiment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6B2FA6BA-5BEB-90E2-3E07-C1FBBAFA0AFC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Identifies the nature of the question and urgency using AI classification.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4DA85E7-877A-3AB2-C693-E4B70AD269DB}"/>
              </a:ext>
            </a:extLst>
          </p:cNvPr>
          <p:cNvSpPr/>
          <p:nvPr/>
        </p:nvSpPr>
        <p:spPr bwMode="auto">
          <a:xfrm>
            <a:off x="372952" y="378971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First-Contact Resolution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38F1B8-A717-B878-8511-F15F72F9C6BB}"/>
              </a:ext>
            </a:extLst>
          </p:cNvPr>
          <p:cNvSpPr/>
          <p:nvPr/>
        </p:nvSpPr>
        <p:spPr bwMode="auto">
          <a:xfrm>
            <a:off x="372952" y="4036726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Resolution Time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710A9291-AAB1-2605-471C-3F3DC73E50F8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Capture customer inquiry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3109E1B6-BCEA-FC4F-D3F1-7AD3795C3EBA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Receives input from chat, IVR, or API from customer interaction platforms (Dynamics 365).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286D08-1C0F-6606-835E-90B36CA289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223862"/>
            <a:ext cx="2199820" cy="60529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tools (Teams, Outlook) for capturing inquiries from live chat, support bots, email channels, IVR, and voice via telephony APIs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C0E9595-16E0-092E-45A8-46E6C7BD1C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F3C3598C-CB3D-678F-3171-F4729BD77CF1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Extract context &amp; identify root cause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A230B950-94D8-4E54-E925-01D3E8C55F02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Pulls relevant information like account status, recent transactions, or login attempts.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2F0721A7-4397-234A-FD01-E9B0CE6D414A}"/>
              </a:ext>
            </a:extLst>
          </p:cNvPr>
          <p:cNvSpPr txBox="1">
            <a:spLocks/>
          </p:cNvSpPr>
          <p:nvPr/>
        </p:nvSpPr>
        <p:spPr>
          <a:xfrm>
            <a:off x="8804381" y="3857542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Retrieve knowledge base content &amp; past case examples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267BFF49-B2C5-999A-C9AA-B041EDA8A1D9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Finds relevant articles, FAQs, or similar past queries that addresses customer’s question and intent.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B13B5A-607E-656C-3760-C5C800C19E57}"/>
              </a:ext>
            </a:extLst>
          </p:cNvPr>
          <p:cNvSpPr/>
          <p:nvPr/>
        </p:nvSpPr>
        <p:spPr bwMode="auto">
          <a:xfrm>
            <a:off x="364133" y="5602718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Customer Experience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D69548A-A73E-CF9E-4B2E-67F4BFA81104}"/>
              </a:ext>
            </a:extLst>
          </p:cNvPr>
          <p:cNvSpPr/>
          <p:nvPr/>
        </p:nvSpPr>
        <p:spPr bwMode="auto">
          <a:xfrm>
            <a:off x="369466" y="4278375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Customer-Satisfaction Score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292AD1A8-9719-56CE-74D4-E84AEDA66413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B862825-075F-DA36-404F-C40D5194B494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8B19D62-98E6-4C5B-B9A1-27ACF4D032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144353"/>
            <a:ext cx="2199820" cy="7643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Connects to intent detection and sentiment analysis models using pre-trained logic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Workflow Automation (Power Automate) for triggering classification workflows and escalation logic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B8A1201-3378-667E-E56A-B847E10D8F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4AA924CE-3275-2745-6106-D26911EEFE39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723BA58E-A8A0-91BA-4781-F66BE34B18EE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B0FEA3-98F3-C06B-9626-DA97947DB9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010984"/>
            <a:ext cx="2199820" cy="103105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for accessing customer profiles, transaction history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Tool (Outlook) for retrieving related activity, email threads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Knowledge Base for retrieving supporting documentation &amp; customer correspondence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82B9250-1737-C486-BC74-3591C535B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68CEC13-DE9F-876E-B9FC-34AF2DDA86E8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Captures customer interaction and routes to appropriate service flow.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0BB2BD-D692-FB06-C112-E6B131955999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 Instantly detects customer intent and sentiment to deliver personalized support.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79BC58-7918-B135-2105-FAF8C54B01F9}"/>
              </a:ext>
            </a:extLst>
          </p:cNvPr>
          <p:cNvSpPr txBox="1"/>
          <p:nvPr/>
        </p:nvSpPr>
        <p:spPr>
          <a:xfrm>
            <a:off x="8990602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Automatically gathers relevant context to reduce time spent manually searching for background information.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9676262-FFF1-98CB-CC85-469470A92DC3}"/>
              </a:ext>
            </a:extLst>
          </p:cNvPr>
          <p:cNvGrpSpPr/>
          <p:nvPr/>
        </p:nvGrpSpPr>
        <p:grpSpPr>
          <a:xfrm>
            <a:off x="8804381" y="4827756"/>
            <a:ext cx="2572262" cy="1652997"/>
            <a:chOff x="8804381" y="4827756"/>
            <a:chExt cx="2572262" cy="1652997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47EDF968-4C57-33A8-45F5-596E677C4AFA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398DADF1-7D39-B299-BF9E-289BF84A7315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D35230C-4393-821D-BB47-C78329EF19F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847318"/>
              <a:ext cx="2199820" cy="97975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Content Management System (SharePoint) for surfacing internal knowledge bases and policy documents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CRM systems for retrieving historical case precedents, to knowledge bases for accessing FAQs, and to business logic for querying integrated operational data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4B7F71F-31D8-1FE7-BE0D-5DD83CCDE05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B56DA05-F44A-9B84-4E5C-A932ED1CE675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Retrieves knowledge base (relevant articles, FAQs) to boost accuracy and consistency in customer-facing answers.</a:t>
              </a:r>
            </a:p>
          </p:txBody>
        </p:sp>
      </p:grpSp>
      <p:sp>
        <p:nvSpPr>
          <p:cNvPr id="80" name="Step 1 Title">
            <a:extLst>
              <a:ext uri="{FF2B5EF4-FFF2-40B4-BE49-F238E27FC236}">
                <a16:creationId xmlns:a16="http://schemas.microsoft.com/office/drawing/2014/main" id="{DD1B49F2-0A66-7DAE-47EC-8807678FA2B2}"/>
              </a:ext>
            </a:extLst>
          </p:cNvPr>
          <p:cNvSpPr txBox="1">
            <a:spLocks/>
          </p:cNvSpPr>
          <p:nvPr/>
        </p:nvSpPr>
        <p:spPr>
          <a:xfrm>
            <a:off x="3035003" y="3934275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Resolve or route &amp; capture feedback</a:t>
            </a:r>
          </a:p>
        </p:txBody>
      </p:sp>
      <p:sp>
        <p:nvSpPr>
          <p:cNvPr id="81" name="Step 1 Top">
            <a:extLst>
              <a:ext uri="{FF2B5EF4-FFF2-40B4-BE49-F238E27FC236}">
                <a16:creationId xmlns:a16="http://schemas.microsoft.com/office/drawing/2014/main" id="{059AF7C6-FC6F-D959-83D8-0CACA66CBF48}"/>
              </a:ext>
            </a:extLst>
          </p:cNvPr>
          <p:cNvSpPr txBox="1">
            <a:spLocks/>
          </p:cNvSpPr>
          <p:nvPr/>
        </p:nvSpPr>
        <p:spPr>
          <a:xfrm>
            <a:off x="3035003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Sends response or escalates to human agent; logs interaction and collects feedback.</a:t>
            </a:r>
          </a:p>
        </p:txBody>
      </p:sp>
      <p:sp>
        <p:nvSpPr>
          <p:cNvPr id="82" name="Step 1 Title">
            <a:extLst>
              <a:ext uri="{FF2B5EF4-FFF2-40B4-BE49-F238E27FC236}">
                <a16:creationId xmlns:a16="http://schemas.microsoft.com/office/drawing/2014/main" id="{73CACD3A-BF8C-C895-6D50-F0DE3B7DAC8F}"/>
              </a:ext>
            </a:extLst>
          </p:cNvPr>
          <p:cNvSpPr txBox="1">
            <a:spLocks/>
          </p:cNvSpPr>
          <p:nvPr/>
        </p:nvSpPr>
        <p:spPr>
          <a:xfrm>
            <a:off x="5918795" y="3881184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Generate response &amp; recommend next best action</a:t>
            </a:r>
          </a:p>
        </p:txBody>
      </p:sp>
      <p:sp>
        <p:nvSpPr>
          <p:cNvPr id="83" name="Step 1 Top">
            <a:extLst>
              <a:ext uri="{FF2B5EF4-FFF2-40B4-BE49-F238E27FC236}">
                <a16:creationId xmlns:a16="http://schemas.microsoft.com/office/drawing/2014/main" id="{9EE6C8DF-5456-8D57-99DA-FA7BE0162AE3}"/>
              </a:ext>
            </a:extLst>
          </p:cNvPr>
          <p:cNvSpPr txBox="1">
            <a:spLocks/>
          </p:cNvSpPr>
          <p:nvPr/>
        </p:nvSpPr>
        <p:spPr>
          <a:xfrm>
            <a:off x="5918795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Drafts a personalized response with references and proposes the optimal resolution path.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216E79D-BCE1-4706-71B4-7BC31B3BFFD5}"/>
              </a:ext>
            </a:extLst>
          </p:cNvPr>
          <p:cNvGrpSpPr/>
          <p:nvPr/>
        </p:nvGrpSpPr>
        <p:grpSpPr>
          <a:xfrm>
            <a:off x="8532533" y="4098083"/>
            <a:ext cx="210652" cy="210652"/>
            <a:chOff x="8558978" y="4098083"/>
            <a:chExt cx="210652" cy="21065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6A95EF7-6AF4-1204-1FE0-3E322B83ED37}"/>
                </a:ext>
              </a:extLst>
            </p:cNvPr>
            <p:cNvSpPr/>
            <p:nvPr/>
          </p:nvSpPr>
          <p:spPr bwMode="auto">
            <a:xfrm rot="10800000">
              <a:off x="8558978" y="409808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F0B71BF2-FA62-874B-B703-5F05131E2EE5}"/>
                </a:ext>
              </a:extLst>
            </p:cNvPr>
            <p:cNvSpPr/>
            <p:nvPr/>
          </p:nvSpPr>
          <p:spPr bwMode="auto">
            <a:xfrm rot="13500000">
              <a:off x="8638937" y="4167165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80E848A-5A99-92D1-5AED-F061787B35D1}"/>
              </a:ext>
            </a:extLst>
          </p:cNvPr>
          <p:cNvGrpSpPr/>
          <p:nvPr/>
        </p:nvGrpSpPr>
        <p:grpSpPr>
          <a:xfrm>
            <a:off x="5648740" y="4099406"/>
            <a:ext cx="210652" cy="210652"/>
            <a:chOff x="5683729" y="4099406"/>
            <a:chExt cx="210652" cy="21065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5A567A6-57F6-62E4-2E2B-871DF384FCA7}"/>
                </a:ext>
              </a:extLst>
            </p:cNvPr>
            <p:cNvSpPr/>
            <p:nvPr/>
          </p:nvSpPr>
          <p:spPr bwMode="auto">
            <a:xfrm rot="10800000">
              <a:off x="5683729" y="4099406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627C0A51-8151-E4BF-AAAA-5DF5186590A9}"/>
                </a:ext>
              </a:extLst>
            </p:cNvPr>
            <p:cNvSpPr/>
            <p:nvPr/>
          </p:nvSpPr>
          <p:spPr bwMode="auto">
            <a:xfrm rot="13500000">
              <a:off x="5763688" y="4168488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BDBFD25-EBC6-EC2B-9AEB-DCC759208858}"/>
              </a:ext>
            </a:extLst>
          </p:cNvPr>
          <p:cNvGrpSpPr/>
          <p:nvPr/>
        </p:nvGrpSpPr>
        <p:grpSpPr>
          <a:xfrm>
            <a:off x="5915514" y="4827756"/>
            <a:ext cx="2572262" cy="1652997"/>
            <a:chOff x="8804381" y="4827756"/>
            <a:chExt cx="2572262" cy="1652997"/>
          </a:xfrm>
        </p:grpSpPr>
        <p:sp>
          <p:nvSpPr>
            <p:cNvPr id="95" name="Text Placeholder 11">
              <a:extLst>
                <a:ext uri="{FF2B5EF4-FFF2-40B4-BE49-F238E27FC236}">
                  <a16:creationId xmlns:a16="http://schemas.microsoft.com/office/drawing/2014/main" id="{81CF13FF-57E5-70E6-4E05-8DF97636DCEF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6" name="Text Placeholder 11">
              <a:extLst>
                <a:ext uri="{FF2B5EF4-FFF2-40B4-BE49-F238E27FC236}">
                  <a16:creationId xmlns:a16="http://schemas.microsoft.com/office/drawing/2014/main" id="{62738543-A76C-C2FB-27EE-52266D3C38E8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5DB4928-C911-48F9-EB5A-74022BF2B2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88409"/>
              <a:ext cx="2199820" cy="49757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Document Generating Tool (Word) for drafting structured, templated responses with embedded context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F084CAB-B45A-E799-B860-3E813887491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C586100-D682-3418-EE52-5811A1D0886A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Creates a personalized response to enhance speed, personalization, and precision in customer communication.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D780568-83B9-BC67-2CBA-397823741D2C}"/>
              </a:ext>
            </a:extLst>
          </p:cNvPr>
          <p:cNvGrpSpPr/>
          <p:nvPr/>
        </p:nvGrpSpPr>
        <p:grpSpPr>
          <a:xfrm>
            <a:off x="3036797" y="4827756"/>
            <a:ext cx="2572262" cy="1652997"/>
            <a:chOff x="8804381" y="4827756"/>
            <a:chExt cx="2572262" cy="1652997"/>
          </a:xfrm>
        </p:grpSpPr>
        <p:sp>
          <p:nvSpPr>
            <p:cNvPr id="101" name="Text Placeholder 11">
              <a:extLst>
                <a:ext uri="{FF2B5EF4-FFF2-40B4-BE49-F238E27FC236}">
                  <a16:creationId xmlns:a16="http://schemas.microsoft.com/office/drawing/2014/main" id="{2BF9BE5C-2296-5F19-DCA1-05EB62FA421F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102" name="Text Placeholder 11">
              <a:extLst>
                <a:ext uri="{FF2B5EF4-FFF2-40B4-BE49-F238E27FC236}">
                  <a16:creationId xmlns:a16="http://schemas.microsoft.com/office/drawing/2014/main" id="{048D8598-8655-DF97-5EA9-E4069D0B31D5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246EF58-79A0-F8EE-385B-F466648E966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875531"/>
              <a:ext cx="2199820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tools (Teams) for routing to live agents with conversation history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escalation logic for orchestrating resolution workflows and ensuring timely handoffs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CRM (Dynamics 365) for storing interaction summaries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36351A41-944B-025D-D054-B10BA91153F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6DD2F54-FA67-3E63-72C1-D90D9F0FF903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Sends response to keep a record of conversations and helps improve future answers.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50E299-13FD-861F-7F54-71658847166E}"/>
              </a:ext>
            </a:extLst>
          </p:cNvPr>
          <p:cNvSpPr/>
          <p:nvPr/>
        </p:nvSpPr>
        <p:spPr bwMode="auto">
          <a:xfrm>
            <a:off x="368101" y="5870778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Service Excellence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139FD-71C4-8B3E-000F-802CAA249B54}"/>
              </a:ext>
            </a:extLst>
          </p:cNvPr>
          <p:cNvSpPr/>
          <p:nvPr/>
        </p:nvSpPr>
        <p:spPr bwMode="auto">
          <a:xfrm>
            <a:off x="369962" y="4525391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Average Handle Time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6A7AB16-AA94-7702-8C8C-6D0F22A89096}"/>
              </a:ext>
            </a:extLst>
          </p:cNvPr>
          <p:cNvSpPr/>
          <p:nvPr/>
        </p:nvSpPr>
        <p:spPr bwMode="auto">
          <a:xfrm>
            <a:off x="374593" y="4773404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Ticket-Deflection Rate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F7F18E-8C60-3BC3-5005-E72293A28780}"/>
              </a:ext>
            </a:extLst>
          </p:cNvPr>
          <p:cNvSpPr/>
          <p:nvPr/>
        </p:nvSpPr>
        <p:spPr bwMode="auto">
          <a:xfrm>
            <a:off x="374592" y="5018571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Accuracy &amp; Reduced Rate </a:t>
            </a:r>
          </a:p>
        </p:txBody>
      </p:sp>
    </p:spTree>
    <p:extLst>
      <p:ext uri="{BB962C8B-B14F-4D97-AF65-F5344CB8AC3E}">
        <p14:creationId xmlns:p14="http://schemas.microsoft.com/office/powerpoint/2010/main" val="1429553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82494-9326-2878-A860-63F908B88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9EB9D320-11B3-4B50-3577-856011D11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A811F119-7A40-055D-A871-BB7D0824DD96}"/>
              </a:ext>
            </a:extLst>
          </p:cNvPr>
          <p:cNvSpPr/>
          <p:nvPr/>
        </p:nvSpPr>
        <p:spPr>
          <a:xfrm>
            <a:off x="677056" y="4207135"/>
            <a:ext cx="3705033" cy="648580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FA8E1394-DF27-E132-C016-03547AB4A189}"/>
              </a:ext>
            </a:extLst>
          </p:cNvPr>
          <p:cNvSpPr/>
          <p:nvPr/>
        </p:nvSpPr>
        <p:spPr>
          <a:xfrm>
            <a:off x="716934" y="1363935"/>
            <a:ext cx="3693840" cy="2830970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Connect to CRM and Core Banking (Dynamics 365) to fetch customer data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Link to Knowledge Base (SharePoint) in PDF, DOC</a:t>
            </a:r>
            <a:r>
              <a:rPr lang="en-US" sz="100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, PPTX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format </a:t>
            </a:r>
            <a:r>
              <a:rPr lang="en-US" sz="100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o retrieve policy documents, FAQs, and past tickets for response generation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Link to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AI Builder model to get intent, sentiment, and urgency scores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Escalate cases using SLA rules and business logic for hand-off to human agents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PII includes customer name, contact, account number, inquiry, and transaction references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95721-7B1B-C30D-CC76-9A88836E9725}"/>
              </a:ext>
            </a:extLst>
          </p:cNvPr>
          <p:cNvSpPr txBox="1"/>
          <p:nvPr/>
        </p:nvSpPr>
        <p:spPr>
          <a:xfrm>
            <a:off x="723565" y="4333276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86AF7-FEEB-D714-F399-D13825C67445}"/>
              </a:ext>
            </a:extLst>
          </p:cNvPr>
          <p:cNvSpPr txBox="1"/>
          <p:nvPr/>
        </p:nvSpPr>
        <p:spPr>
          <a:xfrm>
            <a:off x="2057865" y="4344812"/>
            <a:ext cx="2298101" cy="36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Transaction Dispute Agent</a:t>
            </a:r>
          </a:p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Claim Settlement Agent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</a:endParaRP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3F4A7F52-C4E2-7EEC-CB5B-11693A1B954E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FINANCIAL SERVICE 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767D046B-D249-F8F5-433F-FB46D5D97CF2}"/>
              </a:ext>
            </a:extLst>
          </p:cNvPr>
          <p:cNvSpPr/>
          <p:nvPr/>
        </p:nvSpPr>
        <p:spPr>
          <a:xfrm>
            <a:off x="723138" y="635677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Customer Inquiry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15C3C-3B8F-9F8A-9BD4-EBF18DFAD386}"/>
              </a:ext>
            </a:extLst>
          </p:cNvPr>
          <p:cNvSpPr txBox="1"/>
          <p:nvPr/>
        </p:nvSpPr>
        <p:spPr>
          <a:xfrm>
            <a:off x="714034" y="994603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Resolves customer questions using bank knowledge and guides to the next best step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4D7F8080-DF91-900C-F98F-3197019D0389}"/>
              </a:ext>
            </a:extLst>
          </p:cNvPr>
          <p:cNvSpPr/>
          <p:nvPr/>
        </p:nvSpPr>
        <p:spPr>
          <a:xfrm>
            <a:off x="708671" y="4908379"/>
            <a:ext cx="3705033" cy="1355155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Teams channel with Microsoft authentication for support agent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6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Public website for customers ; authentication should align with portal identity providers; no auth is needed for public-facing documents or websites.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Customer Support  Agents  will be M365 license to access the agent, but customers won’t 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6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D365 specific license needs to be enabled to have omnichannel  / human agent handover support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6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Core Banking System would expose APIs or have connectors to  fetch customer  profiles or incidents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6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Other dependent agents should be ready and discoverable to be associated with this agent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BA293-0606-A2BE-5454-BB435E097520}"/>
              </a:ext>
            </a:extLst>
          </p:cNvPr>
          <p:cNvSpPr/>
          <p:nvPr/>
        </p:nvSpPr>
        <p:spPr bwMode="auto">
          <a:xfrm>
            <a:off x="5810118" y="1972825"/>
            <a:ext cx="5042581" cy="88768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1D05F-43B4-AD7B-E25F-10F0B886D6F3}"/>
              </a:ext>
            </a:extLst>
          </p:cNvPr>
          <p:cNvSpPr/>
          <p:nvPr/>
        </p:nvSpPr>
        <p:spPr bwMode="auto">
          <a:xfrm>
            <a:off x="5810118" y="4306661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58F0B5-6A22-AF16-67A8-5637B9FDE9D4}"/>
              </a:ext>
            </a:extLst>
          </p:cNvPr>
          <p:cNvSpPr/>
          <p:nvPr/>
        </p:nvSpPr>
        <p:spPr bwMode="auto">
          <a:xfrm>
            <a:off x="6216342" y="2947724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EABB1E4-CFFC-C30C-18F3-D8A0E3AB8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062024"/>
            <a:ext cx="303542" cy="303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704CB6-EA1D-5F1E-E249-16F08698A2BD}"/>
              </a:ext>
            </a:extLst>
          </p:cNvPr>
          <p:cNvSpPr txBox="1"/>
          <p:nvPr/>
        </p:nvSpPr>
        <p:spPr>
          <a:xfrm>
            <a:off x="9674159" y="1999499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297F14-2941-8E00-3ADC-0A21DA99CAE0}"/>
              </a:ext>
            </a:extLst>
          </p:cNvPr>
          <p:cNvSpPr txBox="1"/>
          <p:nvPr/>
        </p:nvSpPr>
        <p:spPr>
          <a:xfrm>
            <a:off x="9407964" y="4756104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BC27B1A-6E3C-C96E-50E6-D9235DE4D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559007"/>
            <a:ext cx="252900" cy="22748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224CD2-4D00-A90F-83A2-14889F03A32D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6146366" y="4672747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A1292BB-2C8A-FBF2-F212-6EE3F0627328}"/>
              </a:ext>
            </a:extLst>
          </p:cNvPr>
          <p:cNvSpPr txBox="1"/>
          <p:nvPr/>
        </p:nvSpPr>
        <p:spPr>
          <a:xfrm>
            <a:off x="6264900" y="3423001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373E82-44B6-49B4-724F-C18FA81198BD}"/>
              </a:ext>
            </a:extLst>
          </p:cNvPr>
          <p:cNvSpPr/>
          <p:nvPr/>
        </p:nvSpPr>
        <p:spPr bwMode="auto">
          <a:xfrm>
            <a:off x="5810118" y="2845656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485489-4207-9B00-8440-DE4F12F0AF8C}"/>
              </a:ext>
            </a:extLst>
          </p:cNvPr>
          <p:cNvSpPr/>
          <p:nvPr/>
        </p:nvSpPr>
        <p:spPr bwMode="auto">
          <a:xfrm>
            <a:off x="5828635" y="3056712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4DDE5F6-A238-A9DC-C305-CBB8323FE3EC}"/>
              </a:ext>
            </a:extLst>
          </p:cNvPr>
          <p:cNvSpPr/>
          <p:nvPr/>
        </p:nvSpPr>
        <p:spPr bwMode="auto">
          <a:xfrm>
            <a:off x="9561481" y="3168673"/>
            <a:ext cx="884993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441E7C-5244-AA47-A0F0-0507A70C33C7}"/>
              </a:ext>
            </a:extLst>
          </p:cNvPr>
          <p:cNvSpPr txBox="1"/>
          <p:nvPr/>
        </p:nvSpPr>
        <p:spPr>
          <a:xfrm>
            <a:off x="6499094" y="3060770"/>
            <a:ext cx="2828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C7A40A-61C3-D3F7-0CC5-0A49C40F7522}"/>
              </a:ext>
            </a:extLst>
          </p:cNvPr>
          <p:cNvSpPr txBox="1"/>
          <p:nvPr/>
        </p:nvSpPr>
        <p:spPr>
          <a:xfrm>
            <a:off x="9700159" y="3177645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9719EE2B-F04C-BA96-CE7A-478222E88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0700" y="3168673"/>
            <a:ext cx="227480" cy="22748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B300F290-76AD-ADA0-049A-25626399F76E}"/>
              </a:ext>
            </a:extLst>
          </p:cNvPr>
          <p:cNvSpPr/>
          <p:nvPr/>
        </p:nvSpPr>
        <p:spPr bwMode="auto">
          <a:xfrm>
            <a:off x="11148081" y="3237458"/>
            <a:ext cx="877931" cy="7309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F52B28-346C-0541-3923-D7DFC65A5454}"/>
              </a:ext>
            </a:extLst>
          </p:cNvPr>
          <p:cNvSpPr txBox="1"/>
          <p:nvPr/>
        </p:nvSpPr>
        <p:spPr>
          <a:xfrm>
            <a:off x="11230842" y="3725652"/>
            <a:ext cx="712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Customers</a:t>
            </a:r>
          </a:p>
        </p:txBody>
      </p:sp>
      <p:pic>
        <p:nvPicPr>
          <p:cNvPr id="54" name="Graphic 53" descr="Group of people with solid fill">
            <a:extLst>
              <a:ext uri="{FF2B5EF4-FFF2-40B4-BE49-F238E27FC236}">
                <a16:creationId xmlns:a16="http://schemas.microsoft.com/office/drawing/2014/main" id="{8260C107-D358-0439-EA5C-9F4447508F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00870" y="3313769"/>
            <a:ext cx="372352" cy="37235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7043B1B-3454-A518-4679-BE5AE8B9F618}"/>
              </a:ext>
            </a:extLst>
          </p:cNvPr>
          <p:cNvSpPr/>
          <p:nvPr/>
        </p:nvSpPr>
        <p:spPr bwMode="auto">
          <a:xfrm>
            <a:off x="11148081" y="1994256"/>
            <a:ext cx="877931" cy="7309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6256E9-2565-C0B2-7EDC-7EEE17DC776F}"/>
              </a:ext>
            </a:extLst>
          </p:cNvPr>
          <p:cNvSpPr txBox="1"/>
          <p:nvPr/>
        </p:nvSpPr>
        <p:spPr>
          <a:xfrm>
            <a:off x="11173947" y="3077392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Unlicensed Users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028382-F992-1D05-2D82-9269702784B5}"/>
              </a:ext>
            </a:extLst>
          </p:cNvPr>
          <p:cNvSpPr txBox="1"/>
          <p:nvPr/>
        </p:nvSpPr>
        <p:spPr>
          <a:xfrm>
            <a:off x="11173947" y="1833711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C2BE5D-472F-D963-D4A8-6EDFF9C7BC9A}"/>
              </a:ext>
            </a:extLst>
          </p:cNvPr>
          <p:cNvSpPr txBox="1"/>
          <p:nvPr/>
        </p:nvSpPr>
        <p:spPr>
          <a:xfrm>
            <a:off x="11131985" y="2358562"/>
            <a:ext cx="9101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Customer Support Agent</a:t>
            </a:r>
          </a:p>
        </p:txBody>
      </p:sp>
      <p:pic>
        <p:nvPicPr>
          <p:cNvPr id="61" name="Graphic 60" descr="Users outline">
            <a:extLst>
              <a:ext uri="{FF2B5EF4-FFF2-40B4-BE49-F238E27FC236}">
                <a16:creationId xmlns:a16="http://schemas.microsoft.com/office/drawing/2014/main" id="{452B4E6B-2B72-F628-6356-0D1FD6419A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21076" y="1993777"/>
            <a:ext cx="331940" cy="33194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6E479ABB-B97E-ECB6-CE38-F3E0FA183E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75810" y="2850112"/>
            <a:ext cx="423824" cy="42382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44666B44-B12B-7B37-206D-CD72C0AE0731}"/>
              </a:ext>
            </a:extLst>
          </p:cNvPr>
          <p:cNvSpPr txBox="1"/>
          <p:nvPr/>
        </p:nvSpPr>
        <p:spPr>
          <a:xfrm>
            <a:off x="4741234" y="2629742"/>
            <a:ext cx="691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1. D365 customer portal (core banking system)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CD1F818-FD1A-8CFF-FBC9-F4B90ADB24AC}"/>
              </a:ext>
            </a:extLst>
          </p:cNvPr>
          <p:cNvSpPr txBox="1"/>
          <p:nvPr/>
        </p:nvSpPr>
        <p:spPr>
          <a:xfrm>
            <a:off x="5858463" y="2001150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2BB93E27-79EA-B47F-36F7-2E6BEAA100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30529" y="2114822"/>
            <a:ext cx="601758" cy="60175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7F13D92A-42C7-894C-BE82-4A1978B0F1FE}"/>
              </a:ext>
            </a:extLst>
          </p:cNvPr>
          <p:cNvSpPr txBox="1"/>
          <p:nvPr/>
        </p:nvSpPr>
        <p:spPr>
          <a:xfrm>
            <a:off x="6266339" y="4444467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8a. Agent logs are displayed on Copilot Studio Kit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73C8C2E-36E9-1640-E943-829990A08C10}"/>
              </a:ext>
            </a:extLst>
          </p:cNvPr>
          <p:cNvSpPr txBox="1"/>
          <p:nvPr/>
        </p:nvSpPr>
        <p:spPr>
          <a:xfrm>
            <a:off x="6283655" y="3876644"/>
            <a:ext cx="104550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Customer details stored as records </a:t>
            </a:r>
          </a:p>
        </p:txBody>
      </p: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502E98D3-C30C-5CE6-81C6-A18F9A6A8627}"/>
              </a:ext>
            </a:extLst>
          </p:cNvPr>
          <p:cNvCxnSpPr>
            <a:cxnSpLocks/>
            <a:stCxn id="42" idx="0"/>
            <a:endCxn id="77" idx="3"/>
          </p:cNvCxnSpPr>
          <p:nvPr/>
        </p:nvCxnSpPr>
        <p:spPr>
          <a:xfrm rot="16200000" flipV="1">
            <a:off x="8941647" y="2106341"/>
            <a:ext cx="752972" cy="1371691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2532F294-5B8A-0184-B9CA-C63D0566441F}"/>
              </a:ext>
            </a:extLst>
          </p:cNvPr>
          <p:cNvSpPr txBox="1"/>
          <p:nvPr/>
        </p:nvSpPr>
        <p:spPr>
          <a:xfrm>
            <a:off x="8837910" y="2303482"/>
            <a:ext cx="109031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Forwards queries to the orchestrator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2A836DC-A4FF-FD77-F9F7-DDEB63BB8E62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8331408" y="2716580"/>
            <a:ext cx="0" cy="33625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86D09139-9A16-0EEA-9583-BD751ACD5661}"/>
              </a:ext>
            </a:extLst>
          </p:cNvPr>
          <p:cNvSpPr txBox="1"/>
          <p:nvPr/>
        </p:nvSpPr>
        <p:spPr>
          <a:xfrm>
            <a:off x="7659681" y="2869605"/>
            <a:ext cx="691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5. Pulls knowledge and customer info</a:t>
            </a:r>
          </a:p>
        </p:txBody>
      </p: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5ED67042-DFD0-7E4B-E97A-82127C1E2BAB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8632287" y="2481672"/>
            <a:ext cx="929194" cy="900832"/>
          </a:xfrm>
          <a:prstGeom prst="bentConnector3">
            <a:avLst>
              <a:gd name="adj1" fmla="val 77472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10FCB66F-6A6E-05C1-65F5-1901D4402F4F}"/>
              </a:ext>
            </a:extLst>
          </p:cNvPr>
          <p:cNvSpPr txBox="1"/>
          <p:nvPr/>
        </p:nvSpPr>
        <p:spPr>
          <a:xfrm>
            <a:off x="8616192" y="2547458"/>
            <a:ext cx="691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Response when confidence &gt;=0.7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348D3EC-FA09-18B7-F2FA-8CB0734EC737}"/>
              </a:ext>
            </a:extLst>
          </p:cNvPr>
          <p:cNvCxnSpPr>
            <a:cxnSpLocks/>
          </p:cNvCxnSpPr>
          <p:nvPr/>
        </p:nvCxnSpPr>
        <p:spPr>
          <a:xfrm flipH="1">
            <a:off x="5291243" y="2263656"/>
            <a:ext cx="2895043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93433E86-4491-22FF-921C-CF293EC0571F}"/>
              </a:ext>
            </a:extLst>
          </p:cNvPr>
          <p:cNvSpPr txBox="1"/>
          <p:nvPr/>
        </p:nvSpPr>
        <p:spPr>
          <a:xfrm>
            <a:off x="5566847" y="2143103"/>
            <a:ext cx="190327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7b. If confidence score &lt;0.7, hand over to agent</a:t>
            </a:r>
          </a:p>
        </p:txBody>
      </p:sp>
      <p:sp>
        <p:nvSpPr>
          <p:cNvPr id="147" name="Left Brace 146">
            <a:extLst>
              <a:ext uri="{FF2B5EF4-FFF2-40B4-BE49-F238E27FC236}">
                <a16:creationId xmlns:a16="http://schemas.microsoft.com/office/drawing/2014/main" id="{6EA0ED68-4344-B0C0-1C35-CC328014011F}"/>
              </a:ext>
            </a:extLst>
          </p:cNvPr>
          <p:cNvSpPr/>
          <p:nvPr/>
        </p:nvSpPr>
        <p:spPr>
          <a:xfrm>
            <a:off x="10940708" y="1986097"/>
            <a:ext cx="155448" cy="198231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584D899-8391-57B6-5C80-FE1811705DD6}"/>
              </a:ext>
            </a:extLst>
          </p:cNvPr>
          <p:cNvCxnSpPr>
            <a:cxnSpLocks/>
          </p:cNvCxnSpPr>
          <p:nvPr/>
        </p:nvCxnSpPr>
        <p:spPr>
          <a:xfrm flipH="1">
            <a:off x="10446474" y="3237458"/>
            <a:ext cx="56955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0E2CCD7D-AA82-A8E3-CC4F-239985BC05D1}"/>
              </a:ext>
            </a:extLst>
          </p:cNvPr>
          <p:cNvCxnSpPr>
            <a:cxnSpLocks/>
          </p:cNvCxnSpPr>
          <p:nvPr/>
        </p:nvCxnSpPr>
        <p:spPr>
          <a:xfrm>
            <a:off x="10446474" y="3499945"/>
            <a:ext cx="569552" cy="8725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9DC2E420-E44C-1330-26C5-43FAEB6758E3}"/>
              </a:ext>
            </a:extLst>
          </p:cNvPr>
          <p:cNvSpPr txBox="1"/>
          <p:nvPr/>
        </p:nvSpPr>
        <p:spPr>
          <a:xfrm>
            <a:off x="10365194" y="3100502"/>
            <a:ext cx="69127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3. Queries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0750378-81DF-9631-C884-D831AF7464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71971" y="2119198"/>
            <a:ext cx="423824" cy="4238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5FCA01-AC3E-60DD-7441-E648990CB367}"/>
              </a:ext>
            </a:extLst>
          </p:cNvPr>
          <p:cNvSpPr txBox="1"/>
          <p:nvPr/>
        </p:nvSpPr>
        <p:spPr>
          <a:xfrm>
            <a:off x="4738245" y="1856533"/>
            <a:ext cx="691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Omni Channel Support/ IVR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48893-B8A6-5464-3210-3E795E5BE798}"/>
              </a:ext>
            </a:extLst>
          </p:cNvPr>
          <p:cNvSpPr/>
          <p:nvPr/>
        </p:nvSpPr>
        <p:spPr bwMode="auto">
          <a:xfrm>
            <a:off x="7331771" y="4392506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A9D0E3B-2942-E2D3-D81C-E83477819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2740" y="4438052"/>
            <a:ext cx="390341" cy="39034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87849DD-5A25-9BE0-75C5-78220A85AE1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634947" y="4438052"/>
            <a:ext cx="390341" cy="3903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EBF027-22E4-5DA1-80DA-76CB68D48FFA}"/>
              </a:ext>
            </a:extLst>
          </p:cNvPr>
          <p:cNvSpPr txBox="1"/>
          <p:nvPr/>
        </p:nvSpPr>
        <p:spPr>
          <a:xfrm>
            <a:off x="8430719" y="4816047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66E91E-58E4-1399-8BFE-D217B19AD8F9}"/>
              </a:ext>
            </a:extLst>
          </p:cNvPr>
          <p:cNvSpPr/>
          <p:nvPr/>
        </p:nvSpPr>
        <p:spPr bwMode="auto">
          <a:xfrm>
            <a:off x="4476814" y="4182515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CEDF2CF-06F9-45C2-CF1C-0C8B8979E5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33677" y="5140060"/>
            <a:ext cx="227480" cy="2274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01EA6D7-9456-00E0-AC0B-F60B116D1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3677" y="4547364"/>
            <a:ext cx="227480" cy="2274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4214748-3BD0-AE58-8CD6-B2BECF9CA0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33677" y="4251015"/>
            <a:ext cx="227481" cy="22748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5D50C99-5F0F-04B9-6734-153A94BAD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0967" y="5758176"/>
            <a:ext cx="252900" cy="22748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2B04140-E055-030D-1C20-000BAC9CF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33677" y="6054523"/>
            <a:ext cx="227480" cy="2274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EBFE6E0-AB0D-2ABA-2FFE-98461DB72678}"/>
              </a:ext>
            </a:extLst>
          </p:cNvPr>
          <p:cNvSpPr txBox="1"/>
          <p:nvPr/>
        </p:nvSpPr>
        <p:spPr>
          <a:xfrm>
            <a:off x="4865546" y="4326283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503D73-5A06-F510-EFD6-B93C3F90C646}"/>
              </a:ext>
            </a:extLst>
          </p:cNvPr>
          <p:cNvSpPr txBox="1"/>
          <p:nvPr/>
        </p:nvSpPr>
        <p:spPr>
          <a:xfrm>
            <a:off x="5034505" y="4622632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BD9782-A288-94BE-D274-BF6C16BC6319}"/>
              </a:ext>
            </a:extLst>
          </p:cNvPr>
          <p:cNvSpPr txBox="1"/>
          <p:nvPr/>
        </p:nvSpPr>
        <p:spPr>
          <a:xfrm>
            <a:off x="4876433" y="5214804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FFB923-CF68-32F4-D81C-4470316302F7}"/>
              </a:ext>
            </a:extLst>
          </p:cNvPr>
          <p:cNvSpPr txBox="1"/>
          <p:nvPr/>
        </p:nvSpPr>
        <p:spPr>
          <a:xfrm>
            <a:off x="4812177" y="5832920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3F1867-DFD0-55CE-FEEB-0E8805969C41}"/>
              </a:ext>
            </a:extLst>
          </p:cNvPr>
          <p:cNvSpPr txBox="1"/>
          <p:nvPr/>
        </p:nvSpPr>
        <p:spPr>
          <a:xfrm>
            <a:off x="4928602" y="6129267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C75DBC-ED4D-2B93-ABC1-6E84F38EF476}"/>
              </a:ext>
            </a:extLst>
          </p:cNvPr>
          <p:cNvSpPr txBox="1"/>
          <p:nvPr/>
        </p:nvSpPr>
        <p:spPr>
          <a:xfrm>
            <a:off x="4649516" y="4029193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69742E5-2AFE-06BA-F8E8-19E817D9EF9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20967" y="5436408"/>
            <a:ext cx="252900" cy="2529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F0C56E3-8C3E-CE2B-B91B-5B73CDF32BE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533677" y="4843712"/>
            <a:ext cx="227480" cy="22748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D384CAC-948C-14B5-1CD3-1FBD83545960}"/>
              </a:ext>
            </a:extLst>
          </p:cNvPr>
          <p:cNvSpPr txBox="1"/>
          <p:nvPr/>
        </p:nvSpPr>
        <p:spPr>
          <a:xfrm>
            <a:off x="5022435" y="4918980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7B8195-202F-96FB-E692-BF4EA2081F6B}"/>
              </a:ext>
            </a:extLst>
          </p:cNvPr>
          <p:cNvSpPr txBox="1"/>
          <p:nvPr/>
        </p:nvSpPr>
        <p:spPr>
          <a:xfrm>
            <a:off x="5000240" y="5524386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18DA3DAC-D1F4-C646-D9B1-EE34E22999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533677" y="6350870"/>
            <a:ext cx="227480" cy="22748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67B7D09A-AE97-5663-6098-64ED7890BFA0}"/>
              </a:ext>
            </a:extLst>
          </p:cNvPr>
          <p:cNvSpPr txBox="1"/>
          <p:nvPr/>
        </p:nvSpPr>
        <p:spPr>
          <a:xfrm>
            <a:off x="4928602" y="6425614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9C1E9097-262A-99EB-7CAD-1282FE2A189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700159" y="3316272"/>
            <a:ext cx="227480" cy="227480"/>
          </a:xfrm>
          <a:prstGeom prst="rect">
            <a:avLst/>
          </a:prstGeom>
        </p:spPr>
      </p:pic>
      <p:pic>
        <p:nvPicPr>
          <p:cNvPr id="85" name="Graphic 84" descr="Internet with solid fill">
            <a:extLst>
              <a:ext uri="{FF2B5EF4-FFF2-40B4-BE49-F238E27FC236}">
                <a16:creationId xmlns:a16="http://schemas.microsoft.com/office/drawing/2014/main" id="{CF4CD1FB-17D4-91C8-0132-A2B6C84330A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053162" y="3293846"/>
            <a:ext cx="272547" cy="272547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B35C200-F3C9-FCE8-5366-E231F31ABB21}"/>
              </a:ext>
            </a:extLst>
          </p:cNvPr>
          <p:cNvSpPr/>
          <p:nvPr/>
        </p:nvSpPr>
        <p:spPr bwMode="auto">
          <a:xfrm>
            <a:off x="7525292" y="3056712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47EDB37-7EB5-0398-093F-45319C0FE72F}"/>
              </a:ext>
            </a:extLst>
          </p:cNvPr>
          <p:cNvSpPr txBox="1"/>
          <p:nvPr/>
        </p:nvSpPr>
        <p:spPr>
          <a:xfrm>
            <a:off x="7921459" y="3079760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9E613C90-2162-4018-4868-EAE52EA04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44243" y="3191100"/>
            <a:ext cx="390593" cy="390593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B268EEC-0A37-629E-13B5-B2A1FB6077B1}"/>
              </a:ext>
            </a:extLst>
          </p:cNvPr>
          <p:cNvSpPr txBox="1"/>
          <p:nvPr/>
        </p:nvSpPr>
        <p:spPr>
          <a:xfrm>
            <a:off x="7635855" y="3579756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28963D8-9952-F750-4013-21E4C689D502}"/>
              </a:ext>
            </a:extLst>
          </p:cNvPr>
          <p:cNvSpPr txBox="1"/>
          <p:nvPr/>
        </p:nvSpPr>
        <p:spPr>
          <a:xfrm>
            <a:off x="8354992" y="3579756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38CADBC9-9E21-DC13-1F45-3208976F21E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549527" y="3191100"/>
            <a:ext cx="390593" cy="390593"/>
          </a:xfrm>
          <a:prstGeom prst="rect">
            <a:avLst/>
          </a:prstGeom>
        </p:spPr>
      </p:pic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1DED2269-0BDD-0858-062C-74B149A10CE9}"/>
              </a:ext>
            </a:extLst>
          </p:cNvPr>
          <p:cNvCxnSpPr>
            <a:cxnSpLocks/>
            <a:stCxn id="24" idx="0"/>
          </p:cNvCxnSpPr>
          <p:nvPr/>
        </p:nvCxnSpPr>
        <p:spPr>
          <a:xfrm rot="5400000" flipH="1" flipV="1">
            <a:off x="8450647" y="1932790"/>
            <a:ext cx="195486" cy="5056948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D1C13436-7D92-1F42-95DB-3944BEE9D394}"/>
              </a:ext>
            </a:extLst>
          </p:cNvPr>
          <p:cNvCxnSpPr>
            <a:cxnSpLocks/>
            <a:endCxn id="55" idx="2"/>
          </p:cNvCxnSpPr>
          <p:nvPr/>
        </p:nvCxnSpPr>
        <p:spPr>
          <a:xfrm rot="5400000" flipH="1" flipV="1">
            <a:off x="10512180" y="3289891"/>
            <a:ext cx="1639548" cy="510186"/>
          </a:xfrm>
          <a:prstGeom prst="bentConnector3">
            <a:avLst>
              <a:gd name="adj1" fmla="val 87367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70A313AF-1796-6715-24A8-FED1934E1E77}"/>
              </a:ext>
            </a:extLst>
          </p:cNvPr>
          <p:cNvSpPr txBox="1"/>
          <p:nvPr/>
        </p:nvSpPr>
        <p:spPr>
          <a:xfrm>
            <a:off x="9665550" y="4405995"/>
            <a:ext cx="11109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8b. Agent logs are reviewed by admins and CSAT was shared with agents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52DB506-34E9-EB17-854A-08D5BB9562A4}"/>
              </a:ext>
            </a:extLst>
          </p:cNvPr>
          <p:cNvCxnSpPr>
            <a:cxnSpLocks/>
          </p:cNvCxnSpPr>
          <p:nvPr/>
        </p:nvCxnSpPr>
        <p:spPr>
          <a:xfrm flipH="1" flipV="1">
            <a:off x="8616192" y="2265189"/>
            <a:ext cx="2523841" cy="6081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04081FC6-2CDD-901D-FAEF-C67D505DCFB9}"/>
              </a:ext>
            </a:extLst>
          </p:cNvPr>
          <p:cNvSpPr txBox="1"/>
          <p:nvPr/>
        </p:nvSpPr>
        <p:spPr>
          <a:xfrm>
            <a:off x="8814684" y="2155452"/>
            <a:ext cx="159668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8c. Based on CSAT, instruction and prompts are updated</a:t>
            </a:r>
          </a:p>
        </p:txBody>
      </p: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BE8587F8-5C49-94B0-B97E-0E379BEB1836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5083883" y="3293846"/>
            <a:ext cx="2855657" cy="362854"/>
          </a:xfrm>
          <a:prstGeom prst="bentConnector4">
            <a:avLst>
              <a:gd name="adj1" fmla="val -273"/>
              <a:gd name="adj2" fmla="val 154459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F6BFDC26-FA0B-9A07-01DC-DB33799B578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21772" y="2548463"/>
            <a:ext cx="985257" cy="1352166"/>
          </a:xfrm>
          <a:prstGeom prst="bentConnector4">
            <a:avLst>
              <a:gd name="adj1" fmla="val -10522"/>
              <a:gd name="adj2" fmla="val 56965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A38D45D2-276C-AEEC-B115-794B1FFCC51F}"/>
              </a:ext>
            </a:extLst>
          </p:cNvPr>
          <p:cNvSpPr txBox="1"/>
          <p:nvPr/>
        </p:nvSpPr>
        <p:spPr>
          <a:xfrm>
            <a:off x="6988657" y="2518850"/>
            <a:ext cx="98101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4b. Generates brief explanation</a:t>
            </a:r>
          </a:p>
          <a:p>
            <a:pPr algn="ctr"/>
            <a:r>
              <a:rPr lang="en-US" sz="500"/>
              <a:t>4c. Generates confidence score</a:t>
            </a:r>
          </a:p>
        </p:txBody>
      </p: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36955A25-42C6-40BA-D51A-AB22C1DE6FA5}"/>
              </a:ext>
            </a:extLst>
          </p:cNvPr>
          <p:cNvCxnSpPr>
            <a:cxnSpLocks/>
            <a:endCxn id="51" idx="1"/>
          </p:cNvCxnSpPr>
          <p:nvPr/>
        </p:nvCxnSpPr>
        <p:spPr>
          <a:xfrm rot="10800000" flipV="1">
            <a:off x="6535716" y="2411705"/>
            <a:ext cx="1527917" cy="1093702"/>
          </a:xfrm>
          <a:prstGeom prst="bentConnector3">
            <a:avLst>
              <a:gd name="adj1" fmla="val 114962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502400DB-D69B-EA38-CD4D-3D725D73B878}"/>
              </a:ext>
            </a:extLst>
          </p:cNvPr>
          <p:cNvSpPr txBox="1"/>
          <p:nvPr/>
        </p:nvSpPr>
        <p:spPr>
          <a:xfrm>
            <a:off x="6340869" y="2332297"/>
            <a:ext cx="140945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4a. Analyze sentiment</a:t>
            </a: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35325E5C-CF90-9B8B-AFAD-E96DB78158EB}"/>
              </a:ext>
            </a:extLst>
          </p:cNvPr>
          <p:cNvCxnSpPr>
            <a:cxnSpLocks/>
          </p:cNvCxnSpPr>
          <p:nvPr/>
        </p:nvCxnSpPr>
        <p:spPr>
          <a:xfrm>
            <a:off x="5945870" y="1774191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7B9C1E5E-FCF1-EA6B-B1CE-C07D70CA6EF6}"/>
              </a:ext>
            </a:extLst>
          </p:cNvPr>
          <p:cNvSpPr txBox="1"/>
          <p:nvPr/>
        </p:nvSpPr>
        <p:spPr>
          <a:xfrm>
            <a:off x="6210008" y="1677478"/>
            <a:ext cx="5005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Confidence Score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C10BF48-438E-6F51-AA06-F6E6F7767A14}"/>
              </a:ext>
            </a:extLst>
          </p:cNvPr>
          <p:cNvSpPr txBox="1"/>
          <p:nvPr/>
        </p:nvSpPr>
        <p:spPr>
          <a:xfrm>
            <a:off x="6785437" y="1638953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 Risk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D797457-835B-BB9B-6DAF-18E5CFC6556A}"/>
              </a:ext>
            </a:extLst>
          </p:cNvPr>
          <p:cNvSpPr txBox="1"/>
          <p:nvPr/>
        </p:nvSpPr>
        <p:spPr>
          <a:xfrm>
            <a:off x="5890446" y="1638953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 Risk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DC4FC7C-0C53-25F8-92B0-808BF745DD26}"/>
              </a:ext>
            </a:extLst>
          </p:cNvPr>
          <p:cNvSpPr txBox="1"/>
          <p:nvPr/>
        </p:nvSpPr>
        <p:spPr>
          <a:xfrm>
            <a:off x="5997284" y="1837363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DCAB0A6-8F4A-06BD-6537-A98584546810}"/>
              </a:ext>
            </a:extLst>
          </p:cNvPr>
          <p:cNvSpPr txBox="1"/>
          <p:nvPr/>
        </p:nvSpPr>
        <p:spPr>
          <a:xfrm>
            <a:off x="6892275" y="1837363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pic>
        <p:nvPicPr>
          <p:cNvPr id="12" name="Picture 11" descr="A blue rectangle with white text">
            <a:extLst>
              <a:ext uri="{FF2B5EF4-FFF2-40B4-BE49-F238E27FC236}">
                <a16:creationId xmlns:a16="http://schemas.microsoft.com/office/drawing/2014/main" id="{9BA881E4-7787-B808-878D-AB577193BB6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16" y="3448267"/>
            <a:ext cx="132256" cy="922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62F5D2-8C88-697E-B994-1AF29664D728}"/>
              </a:ext>
            </a:extLst>
          </p:cNvPr>
          <p:cNvSpPr txBox="1"/>
          <p:nvPr/>
        </p:nvSpPr>
        <p:spPr>
          <a:xfrm>
            <a:off x="10325709" y="3588817"/>
            <a:ext cx="69127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7a. Response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D41525-5AB2-AFDD-5F83-8152247D1664}"/>
              </a:ext>
            </a:extLst>
          </p:cNvPr>
          <p:cNvGrpSpPr/>
          <p:nvPr/>
        </p:nvGrpSpPr>
        <p:grpSpPr>
          <a:xfrm>
            <a:off x="6525843" y="3391107"/>
            <a:ext cx="248344" cy="334545"/>
            <a:chOff x="6525843" y="3391107"/>
            <a:chExt cx="248344" cy="334545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D900D37E-38E0-7DA6-369B-9612F4454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35715" y="3391107"/>
              <a:ext cx="228600" cy="2286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25FB368-F5C5-3DC1-F442-E63760DD1B45}"/>
                </a:ext>
              </a:extLst>
            </p:cNvPr>
            <p:cNvSpPr txBox="1"/>
            <p:nvPr/>
          </p:nvSpPr>
          <p:spPr>
            <a:xfrm>
              <a:off x="6525843" y="3648708"/>
              <a:ext cx="248344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dirty="0"/>
                <a:t>Prompts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2E28AE2-CECE-B462-4C1B-27201E999A6E}"/>
              </a:ext>
            </a:extLst>
          </p:cNvPr>
          <p:cNvGrpSpPr/>
          <p:nvPr/>
        </p:nvGrpSpPr>
        <p:grpSpPr>
          <a:xfrm>
            <a:off x="6908595" y="3391107"/>
            <a:ext cx="346157" cy="334545"/>
            <a:chOff x="6908595" y="3391107"/>
            <a:chExt cx="346157" cy="334545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C3C2F72B-583C-E572-4FEA-D0727F225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67373" y="3391107"/>
              <a:ext cx="228600" cy="2286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04E4C9-A8B4-157B-8284-EE174BA5CEE0}"/>
                </a:ext>
              </a:extLst>
            </p:cNvPr>
            <p:cNvSpPr txBox="1"/>
            <p:nvPr/>
          </p:nvSpPr>
          <p:spPr>
            <a:xfrm>
              <a:off x="6908595" y="3648708"/>
              <a:ext cx="346157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dirty="0"/>
                <a:t>Connector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FCB8F29-72C0-30C6-3665-0933CC30FBF4}"/>
              </a:ext>
            </a:extLst>
          </p:cNvPr>
          <p:cNvGrpSpPr/>
          <p:nvPr/>
        </p:nvGrpSpPr>
        <p:grpSpPr>
          <a:xfrm>
            <a:off x="6004274" y="3391107"/>
            <a:ext cx="346157" cy="334545"/>
            <a:chOff x="6004274" y="3391107"/>
            <a:chExt cx="346157" cy="334545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8F521E04-B194-D748-92D4-6C5C34C16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063052" y="3391107"/>
              <a:ext cx="228600" cy="2286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0E0656-1767-A3AF-8C83-5B764918101D}"/>
                </a:ext>
              </a:extLst>
            </p:cNvPr>
            <p:cNvSpPr txBox="1"/>
            <p:nvPr/>
          </p:nvSpPr>
          <p:spPr>
            <a:xfrm>
              <a:off x="6004274" y="3648708"/>
              <a:ext cx="346157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dirty="0"/>
                <a:t>Rest 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071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1E1A11-D5AA-46A4-9A45-EF0EBA8934EA}">
  <ds:schemaRefs>
    <ds:schemaRef ds:uri="http://purl.org/dc/terms/"/>
    <ds:schemaRef ds:uri="http://purl.org/dc/elements/1.1/"/>
    <ds:schemaRef ds:uri="ff4aa7a8-f214-4e5b-8210-f35866a4739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b89df779-34ae-475b-8f68-1e14ad50874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1A6B9D-9293-4351-BD53-6130FCD4DC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A17D6-C17C-49BA-AF65-020F6E9A8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1207</Words>
  <Application>Microsoft Office PowerPoint</Application>
  <PresentationFormat>Widescreen</PresentationFormat>
  <Paragraphs>162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12</cp:revision>
  <dcterms:created xsi:type="dcterms:W3CDTF">2025-06-30T08:57:21Z</dcterms:created>
  <dcterms:modified xsi:type="dcterms:W3CDTF">2025-07-20T16:18:51Z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