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147483196" r:id="rId5"/>
    <p:sldId id="2147483197" r:id="rId6"/>
    <p:sldId id="214748337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E2DA67-2589-7C8C-80E4-3CD0306D9FC2}" v="2" dt="2025-06-30T22:31:05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-258" y="-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edali, Mohamed" userId="S::mohamed.mohamedali@accenture.com::c34bb293-32f5-4b81-974b-dd0646678ac5" providerId="AD" clId="Web-{6DE2DA67-2589-7C8C-80E4-3CD0306D9FC2}"/>
    <pc:docChg chg="addSld delSld">
      <pc:chgData name="Mohamedali, Mohamed" userId="S::mohamed.mohamedali@accenture.com::c34bb293-32f5-4b81-974b-dd0646678ac5" providerId="AD" clId="Web-{6DE2DA67-2589-7C8C-80E4-3CD0306D9FC2}" dt="2025-06-30T22:31:05.399" v="1"/>
      <pc:docMkLst>
        <pc:docMk/>
      </pc:docMkLst>
      <pc:sldChg chg="del">
        <pc:chgData name="Mohamedali, Mohamed" userId="S::mohamed.mohamedali@accenture.com::c34bb293-32f5-4b81-974b-dd0646678ac5" providerId="AD" clId="Web-{6DE2DA67-2589-7C8C-80E4-3CD0306D9FC2}" dt="2025-06-30T22:31:05.399" v="1"/>
        <pc:sldMkLst>
          <pc:docMk/>
          <pc:sldMk cId="470009642" sldId="2147483377"/>
        </pc:sldMkLst>
      </pc:sldChg>
      <pc:sldChg chg="add">
        <pc:chgData name="Mohamedali, Mohamed" userId="S::mohamed.mohamedali@accenture.com::c34bb293-32f5-4b81-974b-dd0646678ac5" providerId="AD" clId="Web-{6DE2DA67-2589-7C8C-80E4-3CD0306D9FC2}" dt="2025-06-30T22:30:48.305" v="0"/>
        <pc:sldMkLst>
          <pc:docMk/>
          <pc:sldMk cId="581210621" sldId="2147483378"/>
        </pc:sldMkLst>
      </pc:sldChg>
    </pc:docChg>
  </pc:docChgLst>
  <pc:docChgLst>
    <pc:chgData name="Truong, Linda" userId="ccf1549b-a28c-4fe3-8c7c-7b7ef78110c0" providerId="ADAL" clId="{ABEC6A4A-345B-43BF-B412-E8E32863F8DB}"/>
    <pc:docChg chg="modSld">
      <pc:chgData name="Truong, Linda" userId="ccf1549b-a28c-4fe3-8c7c-7b7ef78110c0" providerId="ADAL" clId="{ABEC6A4A-345B-43BF-B412-E8E32863F8DB}" dt="2025-06-30T23:13:35.778" v="1" actId="554"/>
      <pc:docMkLst>
        <pc:docMk/>
      </pc:docMkLst>
      <pc:sldChg chg="modSp mod">
        <pc:chgData name="Truong, Linda" userId="ccf1549b-a28c-4fe3-8c7c-7b7ef78110c0" providerId="ADAL" clId="{ABEC6A4A-345B-43BF-B412-E8E32863F8DB}" dt="2025-06-30T23:13:35.778" v="1" actId="554"/>
        <pc:sldMkLst>
          <pc:docMk/>
          <pc:sldMk cId="581210621" sldId="2147483378"/>
        </pc:sldMkLst>
        <pc:spChg chg="mod">
          <ac:chgData name="Truong, Linda" userId="ccf1549b-a28c-4fe3-8c7c-7b7ef78110c0" providerId="ADAL" clId="{ABEC6A4A-345B-43BF-B412-E8E32863F8DB}" dt="2025-06-30T23:13:26.622" v="0" actId="12788"/>
          <ac:spMkLst>
            <pc:docMk/>
            <pc:sldMk cId="581210621" sldId="2147483378"/>
            <ac:spMk id="48" creationId="{0FF7CD72-36EC-C000-F64A-24D4FFD5FD75}"/>
          </ac:spMkLst>
        </pc:spChg>
        <pc:picChg chg="mod">
          <ac:chgData name="Truong, Linda" userId="ccf1549b-a28c-4fe3-8c7c-7b7ef78110c0" providerId="ADAL" clId="{ABEC6A4A-345B-43BF-B412-E8E32863F8DB}" dt="2025-06-30T23:13:26.622" v="0" actId="12788"/>
          <ac:picMkLst>
            <pc:docMk/>
            <pc:sldMk cId="581210621" sldId="2147483378"/>
            <ac:picMk id="257" creationId="{25123C5F-33B8-9003-A431-B1F36737C7F3}"/>
          </ac:picMkLst>
        </pc:picChg>
        <pc:picChg chg="mod">
          <ac:chgData name="Truong, Linda" userId="ccf1549b-a28c-4fe3-8c7c-7b7ef78110c0" providerId="ADAL" clId="{ABEC6A4A-345B-43BF-B412-E8E32863F8DB}" dt="2025-06-30T23:13:26.622" v="0" actId="12788"/>
          <ac:picMkLst>
            <pc:docMk/>
            <pc:sldMk cId="581210621" sldId="2147483378"/>
            <ac:picMk id="258" creationId="{B0A874A9-AD76-46A4-BF5C-52D56E25D35F}"/>
          </ac:picMkLst>
        </pc:picChg>
        <pc:picChg chg="mod">
          <ac:chgData name="Truong, Linda" userId="ccf1549b-a28c-4fe3-8c7c-7b7ef78110c0" providerId="ADAL" clId="{ABEC6A4A-345B-43BF-B412-E8E32863F8DB}" dt="2025-06-30T23:13:35.778" v="1" actId="554"/>
          <ac:picMkLst>
            <pc:docMk/>
            <pc:sldMk cId="581210621" sldId="2147483378"/>
            <ac:picMk id="262" creationId="{FBDBEA64-E8E6-7C8A-E1FD-2E20BEB6495E}"/>
          </ac:picMkLst>
        </pc:picChg>
        <pc:picChg chg="mod">
          <ac:chgData name="Truong, Linda" userId="ccf1549b-a28c-4fe3-8c7c-7b7ef78110c0" providerId="ADAL" clId="{ABEC6A4A-345B-43BF-B412-E8E32863F8DB}" dt="2025-06-30T23:13:35.778" v="1" actId="554"/>
          <ac:picMkLst>
            <pc:docMk/>
            <pc:sldMk cId="581210621" sldId="2147483378"/>
            <ac:picMk id="263" creationId="{6A93B0A1-4281-A2C4-5586-7BE9E68A082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05CF1-B482-4EFA-B277-0F01C749337B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AC349-43E3-4A05-8607-6A4F296F9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3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4D438-6BB4-53EA-F586-FA8C289DB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100B8E-8A5D-2717-2121-EB38DC14B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501079-B0A1-3583-3EB2-EACBE3DE57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87C0E-B0A1-7984-A125-5EAABFE363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1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35BD8F-CE2F-48EA-AEBA-C11214319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00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53414-0D14-0DE0-092A-83242EF89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77E606-2DAA-5D89-97A3-CFAA310D9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BFBC63-A60E-EDA1-246A-FC6F8F9A8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0515B-967E-7592-107C-7CA2017BE3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663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3317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4621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3857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4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Sans Display" pitchFamily="2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Sans Display" pitchFamily="2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svg"/><Relationship Id="rId3" Type="http://schemas.openxmlformats.org/officeDocument/2006/relationships/image" Target="../media/image1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sv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2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E7645-6C4B-A2B0-484A-65EB8182B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3;p32">
            <a:extLst>
              <a:ext uri="{FF2B5EF4-FFF2-40B4-BE49-F238E27FC236}">
                <a16:creationId xmlns:a16="http://schemas.microsoft.com/office/drawing/2014/main" id="{00ED88AD-44C2-3136-E426-77F0017AFED1}"/>
              </a:ext>
            </a:extLst>
          </p:cNvPr>
          <p:cNvSpPr/>
          <p:nvPr/>
        </p:nvSpPr>
        <p:spPr>
          <a:xfrm>
            <a:off x="8558348" y="776224"/>
            <a:ext cx="3057248" cy="848737"/>
          </a:xfrm>
          <a:prstGeom prst="roundRect">
            <a:avLst>
              <a:gd name="adj" fmla="val 9670"/>
            </a:avLst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Regular" panose="020B0503030202060203" pitchFamily="34" charset="77"/>
              <a:ea typeface="DM Sans 14pt"/>
              <a:cs typeface="DM Sans 14pt"/>
              <a:sym typeface="DM San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1B9FAF-DF21-CE8C-DC42-52C16F3211C2}"/>
              </a:ext>
            </a:extLst>
          </p:cNvPr>
          <p:cNvCxnSpPr>
            <a:cxnSpLocks/>
          </p:cNvCxnSpPr>
          <p:nvPr/>
        </p:nvCxnSpPr>
        <p:spPr>
          <a:xfrm>
            <a:off x="10086972" y="776224"/>
            <a:ext cx="0" cy="848737"/>
          </a:xfrm>
          <a:prstGeom prst="line">
            <a:avLst/>
          </a:prstGeom>
          <a:noFill/>
          <a:ln w="6350" cap="flat" cmpd="sng" algn="ctr">
            <a:solidFill>
              <a:srgbClr val="E6E6DC"/>
            </a:solidFill>
            <a:prstDash val="solid"/>
            <a:miter lim="800000"/>
          </a:ln>
          <a:effectLst/>
        </p:spPr>
      </p:cxnSp>
      <p:sp>
        <p:nvSpPr>
          <p:cNvPr id="12" name="Google Shape;498;p32">
            <a:extLst>
              <a:ext uri="{FF2B5EF4-FFF2-40B4-BE49-F238E27FC236}">
                <a16:creationId xmlns:a16="http://schemas.microsoft.com/office/drawing/2014/main" id="{01845480-4DFC-1AE0-E698-8BAF2B3330B4}"/>
              </a:ext>
            </a:extLst>
          </p:cNvPr>
          <p:cNvSpPr/>
          <p:nvPr/>
        </p:nvSpPr>
        <p:spPr>
          <a:xfrm>
            <a:off x="700558" y="1738027"/>
            <a:ext cx="2942106" cy="2056088"/>
          </a:xfrm>
          <a:prstGeom prst="roundRect">
            <a:avLst>
              <a:gd name="adj" fmla="val 4215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18288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Claims are often delayed by manual intake, fragmented systems, and reactive service models which result in frustrated customers and strained operations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</p:txBody>
      </p:sp>
      <p:sp>
        <p:nvSpPr>
          <p:cNvPr id="14" name="Google Shape;523;p32">
            <a:extLst>
              <a:ext uri="{FF2B5EF4-FFF2-40B4-BE49-F238E27FC236}">
                <a16:creationId xmlns:a16="http://schemas.microsoft.com/office/drawing/2014/main" id="{8969A485-666F-1CF9-6537-8FC02DB938A1}"/>
              </a:ext>
            </a:extLst>
          </p:cNvPr>
          <p:cNvSpPr/>
          <p:nvPr/>
        </p:nvSpPr>
        <p:spPr>
          <a:xfrm>
            <a:off x="883241" y="1904766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From</a:t>
            </a:r>
          </a:p>
        </p:txBody>
      </p:sp>
      <p:sp>
        <p:nvSpPr>
          <p:cNvPr id="15" name="Google Shape;498;p32">
            <a:extLst>
              <a:ext uri="{FF2B5EF4-FFF2-40B4-BE49-F238E27FC236}">
                <a16:creationId xmlns:a16="http://schemas.microsoft.com/office/drawing/2014/main" id="{10FEE76A-510B-64EC-0ECD-82EFE497BEC0}"/>
              </a:ext>
            </a:extLst>
          </p:cNvPr>
          <p:cNvSpPr/>
          <p:nvPr/>
        </p:nvSpPr>
        <p:spPr>
          <a:xfrm>
            <a:off x="3754550" y="1738027"/>
            <a:ext cx="2243664" cy="4802915"/>
          </a:xfrm>
          <a:prstGeom prst="roundRect">
            <a:avLst>
              <a:gd name="adj" fmla="val 3353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SemiBold"/>
                <a:cs typeface="Segoe Sans Display" pitchFamily="2" charset="0"/>
                <a:sym typeface="DM Sans Light"/>
              </a:rPr>
              <a:t>Current Workflow Challenges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Manual d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ocument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 reviews, manual data re-entry, and outdated SOPs are error-prone, resource-heavy, and inefficient</a:t>
            </a:r>
            <a:b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</a:b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Incomplete or inconsistent data, low-quality images, and missing info lead to escalations and slow onboarding</a:t>
            </a:r>
            <a:b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</a:b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Manual tracking of changing insurance laws and local rules risks non-compliance, audits, and penalties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Extended onboarding cycles lead to applicant drop-off and shrinks revenue opportunities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Inconsistent manual decisions impact claim accuracy, trust, and compliance</a:t>
            </a:r>
          </a:p>
        </p:txBody>
      </p:sp>
      <p:sp>
        <p:nvSpPr>
          <p:cNvPr id="17" name="Google Shape;498;p32">
            <a:extLst>
              <a:ext uri="{FF2B5EF4-FFF2-40B4-BE49-F238E27FC236}">
                <a16:creationId xmlns:a16="http://schemas.microsoft.com/office/drawing/2014/main" id="{4EDBA223-B9DF-2671-20C7-944D1347AA5A}"/>
              </a:ext>
            </a:extLst>
          </p:cNvPr>
          <p:cNvSpPr/>
          <p:nvPr/>
        </p:nvSpPr>
        <p:spPr>
          <a:xfrm>
            <a:off x="6108367" y="1738027"/>
            <a:ext cx="2339831" cy="4805115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Features</a:t>
            </a:r>
          </a:p>
        </p:txBody>
      </p:sp>
      <p:sp>
        <p:nvSpPr>
          <p:cNvPr id="33" name="Google Shape;519;p32">
            <a:extLst>
              <a:ext uri="{FF2B5EF4-FFF2-40B4-BE49-F238E27FC236}">
                <a16:creationId xmlns:a16="http://schemas.microsoft.com/office/drawing/2014/main" id="{25F3468F-BF97-FA5E-76D0-8CE48504F419}"/>
              </a:ext>
            </a:extLst>
          </p:cNvPr>
          <p:cNvSpPr txBox="1"/>
          <p:nvPr/>
        </p:nvSpPr>
        <p:spPr>
          <a:xfrm>
            <a:off x="774440" y="4615424"/>
            <a:ext cx="2858865" cy="1925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3" tIns="60868" rIns="121803" bIns="60868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Variable Display" pitchFamily="2" charset="0"/>
                <a:ea typeface="DM Sans 14pt Light"/>
                <a:cs typeface="Segoe UI Variable Display" pitchFamily="2" charset="0"/>
                <a:sym typeface="DM Sans Light"/>
              </a:rPr>
              <a:t>AI Agent drives real-time intent identification, intelligent routing, and hyper-personalized recommendations 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Variable Display" pitchFamily="2" charset="0"/>
              <a:ea typeface="DM Sans 14pt Light"/>
              <a:cs typeface="Segoe UI Variable Display" pitchFamily="2" charset="0"/>
              <a:sym typeface="DM Sans Light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39ACED4-8DBE-8F34-4DA3-5D903C01B345}"/>
              </a:ext>
            </a:extLst>
          </p:cNvPr>
          <p:cNvCxnSpPr>
            <a:cxnSpLocks/>
          </p:cNvCxnSpPr>
          <p:nvPr/>
        </p:nvCxnSpPr>
        <p:spPr>
          <a:xfrm>
            <a:off x="2180838" y="3794114"/>
            <a:ext cx="0" cy="156629"/>
          </a:xfrm>
          <a:prstGeom prst="line">
            <a:avLst/>
          </a:prstGeom>
          <a:noFill/>
          <a:ln w="12700" cap="flat" cmpd="sng" algn="ctr">
            <a:solidFill>
              <a:srgbClr val="0078D4"/>
            </a:solidFill>
            <a:prstDash val="solid"/>
            <a:miter lim="800000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7678633-14E3-6B65-7D1D-7B6CDC7A4763}"/>
              </a:ext>
            </a:extLst>
          </p:cNvPr>
          <p:cNvSpPr txBox="1"/>
          <p:nvPr/>
        </p:nvSpPr>
        <p:spPr>
          <a:xfrm>
            <a:off x="11007097" y="57471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Google Shape;498;p32">
            <a:extLst>
              <a:ext uri="{FF2B5EF4-FFF2-40B4-BE49-F238E27FC236}">
                <a16:creationId xmlns:a16="http://schemas.microsoft.com/office/drawing/2014/main" id="{5837C4C6-0761-1BE7-1D0B-32DD656D7706}"/>
              </a:ext>
            </a:extLst>
          </p:cNvPr>
          <p:cNvSpPr/>
          <p:nvPr/>
        </p:nvSpPr>
        <p:spPr>
          <a:xfrm>
            <a:off x="8558347" y="5396492"/>
            <a:ext cx="3057247" cy="1144449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User(s)</a:t>
            </a:r>
          </a:p>
        </p:txBody>
      </p:sp>
      <p:sp>
        <p:nvSpPr>
          <p:cNvPr id="26" name="Google Shape;516;p32">
            <a:extLst>
              <a:ext uri="{FF2B5EF4-FFF2-40B4-BE49-F238E27FC236}">
                <a16:creationId xmlns:a16="http://schemas.microsoft.com/office/drawing/2014/main" id="{DD3821DE-03A9-94A7-4CFD-3992027D0318}"/>
              </a:ext>
            </a:extLst>
          </p:cNvPr>
          <p:cNvSpPr/>
          <p:nvPr/>
        </p:nvSpPr>
        <p:spPr>
          <a:xfrm>
            <a:off x="8682389" y="5856573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Claim Settlement Executives</a:t>
            </a:r>
          </a:p>
        </p:txBody>
      </p:sp>
      <p:sp>
        <p:nvSpPr>
          <p:cNvPr id="22" name="Google Shape;498;p32">
            <a:extLst>
              <a:ext uri="{FF2B5EF4-FFF2-40B4-BE49-F238E27FC236}">
                <a16:creationId xmlns:a16="http://schemas.microsoft.com/office/drawing/2014/main" id="{6FAA4834-E406-4562-D89B-8F6CC594BD38}"/>
              </a:ext>
            </a:extLst>
          </p:cNvPr>
          <p:cNvSpPr/>
          <p:nvPr/>
        </p:nvSpPr>
        <p:spPr>
          <a:xfrm>
            <a:off x="8558349" y="1740226"/>
            <a:ext cx="3057246" cy="3531489"/>
          </a:xfrm>
          <a:prstGeom prst="roundRect">
            <a:avLst>
              <a:gd name="adj" fmla="val 2947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Business Impact</a:t>
            </a:r>
          </a:p>
        </p:txBody>
      </p:sp>
      <p:sp>
        <p:nvSpPr>
          <p:cNvPr id="4" name="Google Shape;506;p32">
            <a:extLst>
              <a:ext uri="{FF2B5EF4-FFF2-40B4-BE49-F238E27FC236}">
                <a16:creationId xmlns:a16="http://schemas.microsoft.com/office/drawing/2014/main" id="{8A656132-6441-268D-1DEB-2973B8C6227F}"/>
              </a:ext>
            </a:extLst>
          </p:cNvPr>
          <p:cNvSpPr/>
          <p:nvPr/>
        </p:nvSpPr>
        <p:spPr>
          <a:xfrm>
            <a:off x="8982034" y="835703"/>
            <a:ext cx="736840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Subfunction</a:t>
            </a:r>
          </a:p>
        </p:txBody>
      </p:sp>
      <p:grpSp>
        <p:nvGrpSpPr>
          <p:cNvPr id="66" name="Google Shape;2181;p75">
            <a:extLst>
              <a:ext uri="{FF2B5EF4-FFF2-40B4-BE49-F238E27FC236}">
                <a16:creationId xmlns:a16="http://schemas.microsoft.com/office/drawing/2014/main" id="{31BFE59A-65D0-004B-425A-0F3945FC4307}"/>
              </a:ext>
            </a:extLst>
          </p:cNvPr>
          <p:cNvGrpSpPr/>
          <p:nvPr/>
        </p:nvGrpSpPr>
        <p:grpSpPr>
          <a:xfrm>
            <a:off x="9247193" y="1055887"/>
            <a:ext cx="206522" cy="260407"/>
            <a:chOff x="2436" y="1723"/>
            <a:chExt cx="355" cy="426"/>
          </a:xfrm>
          <a:solidFill>
            <a:srgbClr val="0078D4"/>
          </a:solidFill>
        </p:grpSpPr>
        <p:sp>
          <p:nvSpPr>
            <p:cNvPr id="67" name="Google Shape;2182;p75">
              <a:extLst>
                <a:ext uri="{FF2B5EF4-FFF2-40B4-BE49-F238E27FC236}">
                  <a16:creationId xmlns:a16="http://schemas.microsoft.com/office/drawing/2014/main" id="{4ED74CCC-AD42-1839-0EB3-90C116E917F2}"/>
                </a:ext>
              </a:extLst>
            </p:cNvPr>
            <p:cNvSpPr/>
            <p:nvPr/>
          </p:nvSpPr>
          <p:spPr>
            <a:xfrm>
              <a:off x="2436" y="1777"/>
              <a:ext cx="355" cy="372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234" y="252"/>
                  </a:moveTo>
                  <a:cubicBezTo>
                    <a:pt x="6" y="252"/>
                    <a:pt x="6" y="252"/>
                    <a:pt x="6" y="252"/>
                  </a:cubicBezTo>
                  <a:cubicBezTo>
                    <a:pt x="3" y="252"/>
                    <a:pt x="0" y="250"/>
                    <a:pt x="0" y="24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5" y="0"/>
                    <a:pt x="78" y="3"/>
                    <a:pt x="78" y="6"/>
                  </a:cubicBezTo>
                  <a:cubicBezTo>
                    <a:pt x="78" y="10"/>
                    <a:pt x="75" y="12"/>
                    <a:pt x="7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40"/>
                    <a:pt x="12" y="240"/>
                    <a:pt x="12" y="240"/>
                  </a:cubicBezTo>
                  <a:cubicBezTo>
                    <a:pt x="228" y="240"/>
                    <a:pt x="228" y="240"/>
                    <a:pt x="228" y="240"/>
                  </a:cubicBezTo>
                  <a:cubicBezTo>
                    <a:pt x="228" y="12"/>
                    <a:pt x="228" y="12"/>
                    <a:pt x="22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5" y="12"/>
                    <a:pt x="162" y="10"/>
                    <a:pt x="162" y="6"/>
                  </a:cubicBezTo>
                  <a:cubicBezTo>
                    <a:pt x="162" y="3"/>
                    <a:pt x="165" y="0"/>
                    <a:pt x="168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7" y="0"/>
                    <a:pt x="240" y="3"/>
                    <a:pt x="240" y="6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40" y="250"/>
                    <a:pt x="237" y="252"/>
                    <a:pt x="234" y="2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8" name="Google Shape;2183;p75">
              <a:extLst>
                <a:ext uri="{FF2B5EF4-FFF2-40B4-BE49-F238E27FC236}">
                  <a16:creationId xmlns:a16="http://schemas.microsoft.com/office/drawing/2014/main" id="{D33C3B70-851B-7FD2-66A1-DBD426073BF0}"/>
                </a:ext>
              </a:extLst>
            </p:cNvPr>
            <p:cNvSpPr/>
            <p:nvPr/>
          </p:nvSpPr>
          <p:spPr>
            <a:xfrm>
              <a:off x="2534" y="1723"/>
              <a:ext cx="159" cy="125"/>
            </a:xfrm>
            <a:custGeom>
              <a:avLst/>
              <a:gdLst/>
              <a:ahLst/>
              <a:cxnLst/>
              <a:rect l="l" t="t" r="r" b="b"/>
              <a:pathLst>
                <a:path w="108" h="84" extrusionOk="0">
                  <a:moveTo>
                    <a:pt x="102" y="84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0" y="82"/>
                    <a:pt x="0" y="7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3" y="24"/>
                    <a:pt x="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7" y="11"/>
                    <a:pt x="40" y="0"/>
                    <a:pt x="54" y="0"/>
                  </a:cubicBezTo>
                  <a:cubicBezTo>
                    <a:pt x="69" y="0"/>
                    <a:pt x="81" y="11"/>
                    <a:pt x="8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5" y="24"/>
                    <a:pt x="108" y="27"/>
                    <a:pt x="108" y="30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82"/>
                    <a:pt x="105" y="84"/>
                    <a:pt x="102" y="84"/>
                  </a:cubicBezTo>
                  <a:close/>
                  <a:moveTo>
                    <a:pt x="12" y="72"/>
                  </a:moveTo>
                  <a:cubicBezTo>
                    <a:pt x="96" y="72"/>
                    <a:pt x="96" y="72"/>
                    <a:pt x="96" y="72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5" y="36"/>
                    <a:pt x="72" y="34"/>
                    <a:pt x="72" y="30"/>
                  </a:cubicBezTo>
                  <a:cubicBezTo>
                    <a:pt x="72" y="21"/>
                    <a:pt x="64" y="12"/>
                    <a:pt x="54" y="12"/>
                  </a:cubicBezTo>
                  <a:cubicBezTo>
                    <a:pt x="44" y="12"/>
                    <a:pt x="36" y="21"/>
                    <a:pt x="36" y="30"/>
                  </a:cubicBezTo>
                  <a:cubicBezTo>
                    <a:pt x="36" y="34"/>
                    <a:pt x="33" y="36"/>
                    <a:pt x="30" y="36"/>
                  </a:cubicBezTo>
                  <a:cubicBezTo>
                    <a:pt x="12" y="36"/>
                    <a:pt x="12" y="36"/>
                    <a:pt x="12" y="36"/>
                  </a:cubicBezTo>
                  <a:lnTo>
                    <a:pt x="12" y="72"/>
                  </a:lnTo>
                  <a:close/>
                  <a:moveTo>
                    <a:pt x="84" y="30"/>
                  </a:moveTo>
                  <a:cubicBezTo>
                    <a:pt x="84" y="30"/>
                    <a:pt x="84" y="30"/>
                    <a:pt x="84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9" name="Google Shape;2184;p75">
              <a:extLst>
                <a:ext uri="{FF2B5EF4-FFF2-40B4-BE49-F238E27FC236}">
                  <a16:creationId xmlns:a16="http://schemas.microsoft.com/office/drawing/2014/main" id="{71157B37-E05B-7571-3F31-67985BBC14A4}"/>
                </a:ext>
              </a:extLst>
            </p:cNvPr>
            <p:cNvSpPr/>
            <p:nvPr/>
          </p:nvSpPr>
          <p:spPr>
            <a:xfrm>
              <a:off x="2471" y="1812"/>
              <a:ext cx="285" cy="302"/>
            </a:xfrm>
            <a:custGeom>
              <a:avLst/>
              <a:gdLst/>
              <a:ahLst/>
              <a:cxnLst/>
              <a:rect l="l" t="t" r="r" b="b"/>
              <a:pathLst>
                <a:path w="192" h="204" extrusionOk="0">
                  <a:moveTo>
                    <a:pt x="144" y="204"/>
                  </a:moveTo>
                  <a:cubicBezTo>
                    <a:pt x="144" y="204"/>
                    <a:pt x="144" y="204"/>
                    <a:pt x="144" y="204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3" y="204"/>
                    <a:pt x="0" y="202"/>
                    <a:pt x="0" y="1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1" y="12"/>
                    <a:pt x="138" y="10"/>
                    <a:pt x="138" y="6"/>
                  </a:cubicBezTo>
                  <a:cubicBezTo>
                    <a:pt x="138" y="3"/>
                    <a:pt x="141" y="0"/>
                    <a:pt x="14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9" y="0"/>
                    <a:pt x="192" y="3"/>
                    <a:pt x="192" y="6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192" y="152"/>
                    <a:pt x="192" y="153"/>
                    <a:pt x="191" y="154"/>
                  </a:cubicBezTo>
                  <a:cubicBezTo>
                    <a:pt x="149" y="202"/>
                    <a:pt x="149" y="202"/>
                    <a:pt x="149" y="202"/>
                  </a:cubicBezTo>
                  <a:cubicBezTo>
                    <a:pt x="147" y="204"/>
                    <a:pt x="146" y="204"/>
                    <a:pt x="144" y="2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0" name="Google Shape;2185;p75">
              <a:extLst>
                <a:ext uri="{FF2B5EF4-FFF2-40B4-BE49-F238E27FC236}">
                  <a16:creationId xmlns:a16="http://schemas.microsoft.com/office/drawing/2014/main" id="{15ADC207-32F3-8A19-956F-828C8933B703}"/>
                </a:ext>
              </a:extLst>
            </p:cNvPr>
            <p:cNvSpPr/>
            <p:nvPr/>
          </p:nvSpPr>
          <p:spPr>
            <a:xfrm>
              <a:off x="2539" y="1895"/>
              <a:ext cx="147" cy="121"/>
            </a:xfrm>
            <a:custGeom>
              <a:avLst/>
              <a:gdLst/>
              <a:ahLst/>
              <a:cxnLst/>
              <a:rect l="l" t="t" r="r" b="b"/>
              <a:pathLst>
                <a:path w="99" h="82" extrusionOk="0">
                  <a:moveTo>
                    <a:pt x="37" y="82"/>
                  </a:moveTo>
                  <a:cubicBezTo>
                    <a:pt x="35" y="82"/>
                    <a:pt x="33" y="82"/>
                    <a:pt x="32" y="8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48"/>
                    <a:pt x="0" y="45"/>
                    <a:pt x="2" y="42"/>
                  </a:cubicBezTo>
                  <a:cubicBezTo>
                    <a:pt x="5" y="40"/>
                    <a:pt x="8" y="40"/>
                    <a:pt x="11" y="42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9" y="1"/>
                    <a:pt x="93" y="0"/>
                    <a:pt x="96" y="2"/>
                  </a:cubicBezTo>
                  <a:cubicBezTo>
                    <a:pt x="98" y="4"/>
                    <a:pt x="99" y="8"/>
                    <a:pt x="97" y="11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2"/>
                    <a:pt x="39" y="82"/>
                    <a:pt x="37" y="82"/>
                  </a:cubicBezTo>
                  <a:cubicBezTo>
                    <a:pt x="37" y="82"/>
                    <a:pt x="37" y="82"/>
                    <a:pt x="37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1" name="Google Shape;2186;p75">
              <a:extLst>
                <a:ext uri="{FF2B5EF4-FFF2-40B4-BE49-F238E27FC236}">
                  <a16:creationId xmlns:a16="http://schemas.microsoft.com/office/drawing/2014/main" id="{1AD01E8F-BE3B-5C99-91C4-E74487EC8673}"/>
                </a:ext>
              </a:extLst>
            </p:cNvPr>
            <p:cNvSpPr/>
            <p:nvPr/>
          </p:nvSpPr>
          <p:spPr>
            <a:xfrm>
              <a:off x="2676" y="2016"/>
              <a:ext cx="80" cy="98"/>
            </a:xfrm>
            <a:custGeom>
              <a:avLst/>
              <a:gdLst/>
              <a:ahLst/>
              <a:cxnLst/>
              <a:rect l="l" t="t" r="r" b="b"/>
              <a:pathLst>
                <a:path w="54" h="66" extrusionOk="0">
                  <a:moveTo>
                    <a:pt x="6" y="66"/>
                  </a:moveTo>
                  <a:cubicBezTo>
                    <a:pt x="3" y="66"/>
                    <a:pt x="0" y="64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4"/>
                    <a:pt x="9" y="66"/>
                    <a:pt x="6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8" name="Google Shape;506;p32">
            <a:extLst>
              <a:ext uri="{FF2B5EF4-FFF2-40B4-BE49-F238E27FC236}">
                <a16:creationId xmlns:a16="http://schemas.microsoft.com/office/drawing/2014/main" id="{6A60DCB1-B825-3352-AF2D-D25550134180}"/>
              </a:ext>
            </a:extLst>
          </p:cNvPr>
          <p:cNvSpPr/>
          <p:nvPr/>
        </p:nvSpPr>
        <p:spPr>
          <a:xfrm>
            <a:off x="10564000" y="836097"/>
            <a:ext cx="574568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Maturity</a:t>
            </a:r>
          </a:p>
        </p:txBody>
      </p:sp>
      <p:grpSp>
        <p:nvGrpSpPr>
          <p:cNvPr id="72" name="Google Shape;2175;p75">
            <a:extLst>
              <a:ext uri="{FF2B5EF4-FFF2-40B4-BE49-F238E27FC236}">
                <a16:creationId xmlns:a16="http://schemas.microsoft.com/office/drawing/2014/main" id="{D54B6FC6-84F2-01F8-C943-5C4A9A75B1DC}"/>
              </a:ext>
            </a:extLst>
          </p:cNvPr>
          <p:cNvGrpSpPr/>
          <p:nvPr/>
        </p:nvGrpSpPr>
        <p:grpSpPr>
          <a:xfrm>
            <a:off x="10741119" y="1080306"/>
            <a:ext cx="220331" cy="231440"/>
            <a:chOff x="380" y="473"/>
            <a:chExt cx="362" cy="361"/>
          </a:xfrm>
          <a:solidFill>
            <a:srgbClr val="0078D4"/>
          </a:solidFill>
        </p:grpSpPr>
        <p:sp>
          <p:nvSpPr>
            <p:cNvPr id="73" name="Google Shape;2176;p75">
              <a:extLst>
                <a:ext uri="{FF2B5EF4-FFF2-40B4-BE49-F238E27FC236}">
                  <a16:creationId xmlns:a16="http://schemas.microsoft.com/office/drawing/2014/main" id="{F0E869DB-5084-421B-E1CB-064F01ACAFB6}"/>
                </a:ext>
              </a:extLst>
            </p:cNvPr>
            <p:cNvSpPr/>
            <p:nvPr/>
          </p:nvSpPr>
          <p:spPr>
            <a:xfrm>
              <a:off x="545" y="473"/>
              <a:ext cx="197" cy="197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11" y="111"/>
                  </a:moveTo>
                  <a:cubicBezTo>
                    <a:pt x="5" y="111"/>
                    <a:pt x="0" y="116"/>
                    <a:pt x="0" y="122"/>
                  </a:cubicBezTo>
                  <a:cubicBezTo>
                    <a:pt x="0" y="128"/>
                    <a:pt x="5" y="133"/>
                    <a:pt x="11" y="133"/>
                  </a:cubicBezTo>
                  <a:cubicBezTo>
                    <a:pt x="17" y="133"/>
                    <a:pt x="22" y="128"/>
                    <a:pt x="22" y="122"/>
                  </a:cubicBezTo>
                  <a:cubicBezTo>
                    <a:pt x="22" y="122"/>
                    <a:pt x="22" y="121"/>
                    <a:pt x="21" y="120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00" y="68"/>
                    <a:pt x="102" y="68"/>
                    <a:pt x="103" y="67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33" y="37"/>
                    <a:pt x="133" y="34"/>
                    <a:pt x="132" y="32"/>
                  </a:cubicBezTo>
                  <a:cubicBezTo>
                    <a:pt x="131" y="30"/>
                    <a:pt x="129" y="28"/>
                    <a:pt x="12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4"/>
                    <a:pt x="103" y="2"/>
                    <a:pt x="101" y="1"/>
                  </a:cubicBezTo>
                  <a:cubicBezTo>
                    <a:pt x="99" y="0"/>
                    <a:pt x="96" y="0"/>
                    <a:pt x="94" y="2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5" y="31"/>
                    <a:pt x="64" y="33"/>
                    <a:pt x="64" y="34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1" y="111"/>
                    <a:pt x="11" y="111"/>
                  </a:cubicBezTo>
                  <a:close/>
                  <a:moveTo>
                    <a:pt x="94" y="39"/>
                  </a:moveTo>
                  <a:cubicBezTo>
                    <a:pt x="95" y="40"/>
                    <a:pt x="97" y="41"/>
                    <a:pt x="99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6"/>
                    <a:pt x="93" y="38"/>
                    <a:pt x="94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4" name="Google Shape;2177;p75">
              <a:extLst>
                <a:ext uri="{FF2B5EF4-FFF2-40B4-BE49-F238E27FC236}">
                  <a16:creationId xmlns:a16="http://schemas.microsoft.com/office/drawing/2014/main" id="{AACF8751-F4B9-4D97-F19E-6932C8A84E39}"/>
                </a:ext>
              </a:extLst>
            </p:cNvPr>
            <p:cNvSpPr/>
            <p:nvPr/>
          </p:nvSpPr>
          <p:spPr>
            <a:xfrm>
              <a:off x="435" y="528"/>
              <a:ext cx="252" cy="251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123" y="16"/>
                  </a:moveTo>
                  <a:cubicBezTo>
                    <a:pt x="124" y="13"/>
                    <a:pt x="123" y="9"/>
                    <a:pt x="120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08" y="3"/>
                    <a:pt x="97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1" y="170"/>
                    <a:pt x="170" y="132"/>
                    <a:pt x="170" y="85"/>
                  </a:cubicBezTo>
                  <a:cubicBezTo>
                    <a:pt x="170" y="73"/>
                    <a:pt x="167" y="61"/>
                    <a:pt x="162" y="50"/>
                  </a:cubicBezTo>
                  <a:cubicBezTo>
                    <a:pt x="161" y="49"/>
                    <a:pt x="160" y="48"/>
                    <a:pt x="158" y="47"/>
                  </a:cubicBezTo>
                  <a:cubicBezTo>
                    <a:pt x="157" y="46"/>
                    <a:pt x="155" y="46"/>
                    <a:pt x="154" y="47"/>
                  </a:cubicBezTo>
                  <a:cubicBezTo>
                    <a:pt x="152" y="48"/>
                    <a:pt x="151" y="49"/>
                    <a:pt x="150" y="51"/>
                  </a:cubicBezTo>
                  <a:cubicBezTo>
                    <a:pt x="150" y="52"/>
                    <a:pt x="150" y="54"/>
                    <a:pt x="151" y="55"/>
                  </a:cubicBezTo>
                  <a:cubicBezTo>
                    <a:pt x="155" y="65"/>
                    <a:pt x="157" y="75"/>
                    <a:pt x="157" y="85"/>
                  </a:cubicBezTo>
                  <a:cubicBezTo>
                    <a:pt x="157" y="125"/>
                    <a:pt x="124" y="158"/>
                    <a:pt x="85" y="158"/>
                  </a:cubicBezTo>
                  <a:cubicBezTo>
                    <a:pt x="45" y="158"/>
                    <a:pt x="12" y="125"/>
                    <a:pt x="12" y="85"/>
                  </a:cubicBezTo>
                  <a:cubicBezTo>
                    <a:pt x="12" y="45"/>
                    <a:pt x="45" y="13"/>
                    <a:pt x="85" y="13"/>
                  </a:cubicBezTo>
                  <a:cubicBezTo>
                    <a:pt x="95" y="13"/>
                    <a:pt x="105" y="15"/>
                    <a:pt x="114" y="19"/>
                  </a:cubicBezTo>
                  <a:cubicBezTo>
                    <a:pt x="118" y="21"/>
                    <a:pt x="121" y="19"/>
                    <a:pt x="12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5" name="Google Shape;2178;p75">
              <a:extLst>
                <a:ext uri="{FF2B5EF4-FFF2-40B4-BE49-F238E27FC236}">
                  <a16:creationId xmlns:a16="http://schemas.microsoft.com/office/drawing/2014/main" id="{E40B4F60-19EC-6238-D6D0-E24CFAD37433}"/>
                </a:ext>
              </a:extLst>
            </p:cNvPr>
            <p:cNvSpPr/>
            <p:nvPr/>
          </p:nvSpPr>
          <p:spPr>
            <a:xfrm>
              <a:off x="490" y="583"/>
              <a:ext cx="142" cy="141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13"/>
                  </a:moveTo>
                  <a:cubicBezTo>
                    <a:pt x="50" y="13"/>
                    <a:pt x="53" y="13"/>
                    <a:pt x="55" y="14"/>
                  </a:cubicBezTo>
                  <a:cubicBezTo>
                    <a:pt x="59" y="15"/>
                    <a:pt x="62" y="12"/>
                    <a:pt x="63" y="9"/>
                  </a:cubicBezTo>
                  <a:cubicBezTo>
                    <a:pt x="64" y="6"/>
                    <a:pt x="62" y="2"/>
                    <a:pt x="58" y="2"/>
                  </a:cubicBezTo>
                  <a:cubicBezTo>
                    <a:pt x="55" y="1"/>
                    <a:pt x="51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4" y="96"/>
                    <a:pt x="96" y="75"/>
                    <a:pt x="96" y="48"/>
                  </a:cubicBezTo>
                  <a:cubicBezTo>
                    <a:pt x="96" y="45"/>
                    <a:pt x="95" y="41"/>
                    <a:pt x="94" y="38"/>
                  </a:cubicBezTo>
                  <a:cubicBezTo>
                    <a:pt x="94" y="36"/>
                    <a:pt x="93" y="35"/>
                    <a:pt x="92" y="34"/>
                  </a:cubicBezTo>
                  <a:cubicBezTo>
                    <a:pt x="90" y="33"/>
                    <a:pt x="88" y="32"/>
                    <a:pt x="87" y="33"/>
                  </a:cubicBezTo>
                  <a:cubicBezTo>
                    <a:pt x="85" y="33"/>
                    <a:pt x="84" y="34"/>
                    <a:pt x="83" y="36"/>
                  </a:cubicBezTo>
                  <a:cubicBezTo>
                    <a:pt x="82" y="37"/>
                    <a:pt x="82" y="39"/>
                    <a:pt x="82" y="40"/>
                  </a:cubicBezTo>
                  <a:cubicBezTo>
                    <a:pt x="83" y="43"/>
                    <a:pt x="83" y="46"/>
                    <a:pt x="83" y="48"/>
                  </a:cubicBezTo>
                  <a:cubicBezTo>
                    <a:pt x="83" y="68"/>
                    <a:pt x="67" y="84"/>
                    <a:pt x="48" y="84"/>
                  </a:cubicBezTo>
                  <a:cubicBezTo>
                    <a:pt x="28" y="84"/>
                    <a:pt x="12" y="68"/>
                    <a:pt x="12" y="48"/>
                  </a:cubicBezTo>
                  <a:cubicBezTo>
                    <a:pt x="12" y="29"/>
                    <a:pt x="28" y="13"/>
                    <a:pt x="48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6" name="Google Shape;2179;p75">
              <a:extLst>
                <a:ext uri="{FF2B5EF4-FFF2-40B4-BE49-F238E27FC236}">
                  <a16:creationId xmlns:a16="http://schemas.microsoft.com/office/drawing/2014/main" id="{C459E505-7270-CE0B-A1F8-A8CE8E77D739}"/>
                </a:ext>
              </a:extLst>
            </p:cNvPr>
            <p:cNvSpPr/>
            <p:nvPr/>
          </p:nvSpPr>
          <p:spPr>
            <a:xfrm>
              <a:off x="380" y="473"/>
              <a:ext cx="362" cy="361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234" y="74"/>
                  </a:moveTo>
                  <a:cubicBezTo>
                    <a:pt x="233" y="72"/>
                    <a:pt x="232" y="71"/>
                    <a:pt x="230" y="70"/>
                  </a:cubicBezTo>
                  <a:cubicBezTo>
                    <a:pt x="229" y="70"/>
                    <a:pt x="227" y="70"/>
                    <a:pt x="225" y="70"/>
                  </a:cubicBezTo>
                  <a:cubicBezTo>
                    <a:pt x="222" y="72"/>
                    <a:pt x="221" y="76"/>
                    <a:pt x="222" y="79"/>
                  </a:cubicBezTo>
                  <a:cubicBezTo>
                    <a:pt x="228" y="93"/>
                    <a:pt x="231" y="107"/>
                    <a:pt x="231" y="122"/>
                  </a:cubicBezTo>
                  <a:cubicBezTo>
                    <a:pt x="231" y="182"/>
                    <a:pt x="182" y="232"/>
                    <a:pt x="122" y="232"/>
                  </a:cubicBezTo>
                  <a:cubicBezTo>
                    <a:pt x="61" y="232"/>
                    <a:pt x="12" y="182"/>
                    <a:pt x="12" y="122"/>
                  </a:cubicBezTo>
                  <a:cubicBezTo>
                    <a:pt x="12" y="62"/>
                    <a:pt x="61" y="13"/>
                    <a:pt x="122" y="13"/>
                  </a:cubicBezTo>
                  <a:cubicBezTo>
                    <a:pt x="137" y="13"/>
                    <a:pt x="151" y="16"/>
                    <a:pt x="165" y="22"/>
                  </a:cubicBezTo>
                  <a:cubicBezTo>
                    <a:pt x="167" y="23"/>
                    <a:pt x="168" y="23"/>
                    <a:pt x="170" y="22"/>
                  </a:cubicBezTo>
                  <a:cubicBezTo>
                    <a:pt x="172" y="21"/>
                    <a:pt x="173" y="20"/>
                    <a:pt x="173" y="19"/>
                  </a:cubicBezTo>
                  <a:cubicBezTo>
                    <a:pt x="174" y="17"/>
                    <a:pt x="174" y="15"/>
                    <a:pt x="174" y="14"/>
                  </a:cubicBezTo>
                  <a:cubicBezTo>
                    <a:pt x="173" y="12"/>
                    <a:pt x="172" y="11"/>
                    <a:pt x="170" y="10"/>
                  </a:cubicBezTo>
                  <a:cubicBezTo>
                    <a:pt x="155" y="4"/>
                    <a:pt x="138" y="0"/>
                    <a:pt x="122" y="0"/>
                  </a:cubicBez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2" y="244"/>
                  </a:cubicBezTo>
                  <a:cubicBezTo>
                    <a:pt x="189" y="244"/>
                    <a:pt x="244" y="189"/>
                    <a:pt x="244" y="122"/>
                  </a:cubicBezTo>
                  <a:cubicBezTo>
                    <a:pt x="244" y="105"/>
                    <a:pt x="240" y="89"/>
                    <a:pt x="234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30" name="Google Shape;115;p20">
            <a:extLst>
              <a:ext uri="{FF2B5EF4-FFF2-40B4-BE49-F238E27FC236}">
                <a16:creationId xmlns:a16="http://schemas.microsoft.com/office/drawing/2014/main" id="{91F676B3-D6C5-6D27-E39E-D5DDB5D87506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FINANCIAL SERVICE INDUSTRY</a:t>
            </a:r>
          </a:p>
        </p:txBody>
      </p:sp>
      <p:sp>
        <p:nvSpPr>
          <p:cNvPr id="31" name="Google Shape;163;p22">
            <a:extLst>
              <a:ext uri="{FF2B5EF4-FFF2-40B4-BE49-F238E27FC236}">
                <a16:creationId xmlns:a16="http://schemas.microsoft.com/office/drawing/2014/main" id="{EFCF962D-5130-E2D8-5628-59588DD5D513}"/>
              </a:ext>
            </a:extLst>
          </p:cNvPr>
          <p:cNvSpPr/>
          <p:nvPr/>
        </p:nvSpPr>
        <p:spPr>
          <a:xfrm>
            <a:off x="695995" y="710974"/>
            <a:ext cx="7752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 pitchFamily="2" charset="0"/>
                <a:ea typeface="DM Sans 14pt ExtraLight"/>
                <a:cs typeface="Segoe Sans Display Semibold" pitchFamily="2" charset="0"/>
                <a:sym typeface="DM Sans ExtraLight"/>
              </a:rPr>
              <a:t>Claim Settlement Agent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 Semibold" pitchFamily="2" charset="0"/>
              <a:ea typeface="DM Sans 14pt ExtraLight"/>
              <a:cs typeface="Segoe Sans Display Semibold" pitchFamily="2" charset="0"/>
              <a:sym typeface="DM Sans ExtraLigh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17E08C-83FF-549C-E538-C2EE21F3BE51}"/>
              </a:ext>
            </a:extLst>
          </p:cNvPr>
          <p:cNvSpPr txBox="1"/>
          <p:nvPr/>
        </p:nvSpPr>
        <p:spPr>
          <a:xfrm>
            <a:off x="695994" y="1098881"/>
            <a:ext cx="7752203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92563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Automatically settles valid claims and flags suspicious ones for expert review.</a:t>
            </a:r>
          </a:p>
        </p:txBody>
      </p:sp>
      <p:sp>
        <p:nvSpPr>
          <p:cNvPr id="37" name="Google Shape;498;p32">
            <a:extLst>
              <a:ext uri="{FF2B5EF4-FFF2-40B4-BE49-F238E27FC236}">
                <a16:creationId xmlns:a16="http://schemas.microsoft.com/office/drawing/2014/main" id="{60BCC3A0-47E8-5CB7-D58A-E739D3732318}"/>
              </a:ext>
            </a:extLst>
          </p:cNvPr>
          <p:cNvSpPr/>
          <p:nvPr/>
        </p:nvSpPr>
        <p:spPr>
          <a:xfrm>
            <a:off x="700558" y="3956440"/>
            <a:ext cx="2942106" cy="2584501"/>
          </a:xfrm>
          <a:prstGeom prst="roundRect">
            <a:avLst>
              <a:gd name="adj" fmla="val 4215"/>
            </a:avLst>
          </a:prstGeom>
          <a:gradFill flip="none" rotWithShape="1">
            <a:gsLst>
              <a:gs pos="79000">
                <a:srgbClr val="EAE0D7"/>
              </a:gs>
              <a:gs pos="33000">
                <a:srgbClr val="D1F1FE"/>
              </a:gs>
              <a:gs pos="100000">
                <a:srgbClr val="FDDDC1"/>
              </a:gs>
              <a:gs pos="18000">
                <a:srgbClr val="C9EFFE"/>
              </a:gs>
              <a:gs pos="0">
                <a:srgbClr val="A0D9F3"/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/>
                <a:ea typeface="+mn-ea"/>
                <a:cs typeface="Segoe UI" pitchFamily="34" charset="0"/>
                <a:sym typeface="DM Sans Light"/>
              </a:rPr>
              <a:t>P</a:t>
            </a:r>
            <a:r>
              <a:rPr kumimoji="0" lang="en-US" sz="14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/>
                <a:ea typeface="+mn-ea"/>
                <a:cs typeface="Segoe UI" pitchFamily="34" charset="0"/>
                <a:sym typeface="DM Sans Light"/>
              </a:rPr>
              <a:t>roactively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/>
                <a:ea typeface="+mn-ea"/>
                <a:cs typeface="Segoe UI" pitchFamily="34" charset="0"/>
                <a:sym typeface="DM Sans Light"/>
              </a:rPr>
              <a:t> extract claim data, triage cases, detect fraud, and route claims for fast-track approval or intelligent escalation to boost efficiency and customer trust</a:t>
            </a: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Sans Display"/>
              <a:ea typeface="+mn-ea"/>
              <a:cs typeface="Segoe UI" pitchFamily="34" charset="0"/>
              <a:sym typeface="DM Sans Light"/>
            </a:endParaRPr>
          </a:p>
        </p:txBody>
      </p:sp>
      <p:sp>
        <p:nvSpPr>
          <p:cNvPr id="43" name="Google Shape;523;p32">
            <a:extLst>
              <a:ext uri="{FF2B5EF4-FFF2-40B4-BE49-F238E27FC236}">
                <a16:creationId xmlns:a16="http://schemas.microsoft.com/office/drawing/2014/main" id="{74E748D8-84AE-A2F7-92D0-F1E3CE0F0E26}"/>
              </a:ext>
            </a:extLst>
          </p:cNvPr>
          <p:cNvSpPr/>
          <p:nvPr/>
        </p:nvSpPr>
        <p:spPr>
          <a:xfrm>
            <a:off x="883241" y="4123180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To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332CA69E-4C90-0A30-332F-A96AA125DC4C}"/>
              </a:ext>
            </a:extLst>
          </p:cNvPr>
          <p:cNvSpPr/>
          <p:nvPr/>
        </p:nvSpPr>
        <p:spPr>
          <a:xfrm>
            <a:off x="8700923" y="2229263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Claim Handling T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ime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Variable Display" pitchFamily="2" charset="0"/>
                <a:ea typeface="+mn-ea"/>
                <a:cs typeface="Segoe UI Variable Display" pitchFamily="2" charset="0"/>
              </a:rPr>
              <a:t>→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 Proactive intake and automation accelerate resolution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22AFA79B-4567-5FD0-9D39-7291FFA1CECF}"/>
              </a:ext>
            </a:extLst>
          </p:cNvPr>
          <p:cNvSpPr/>
          <p:nvPr/>
        </p:nvSpPr>
        <p:spPr>
          <a:xfrm>
            <a:off x="8700923" y="2830672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Customer Satisfaction Rate →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Faster, accurate claims improve trust and loyalty</a:t>
            </a:r>
          </a:p>
        </p:txBody>
      </p:sp>
      <p:sp>
        <p:nvSpPr>
          <p:cNvPr id="50" name="Arrow: Up 56">
            <a:extLst>
              <a:ext uri="{FF2B5EF4-FFF2-40B4-BE49-F238E27FC236}">
                <a16:creationId xmlns:a16="http://schemas.microsoft.com/office/drawing/2014/main" id="{E0881B2A-CD89-4AEA-FCED-B1553545981F}"/>
              </a:ext>
            </a:extLst>
          </p:cNvPr>
          <p:cNvSpPr/>
          <p:nvPr/>
        </p:nvSpPr>
        <p:spPr>
          <a:xfrm rot="10800000">
            <a:off x="8794753" y="2354040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D4D098DE-08C1-3888-0376-E1C573EE0391}"/>
              </a:ext>
            </a:extLst>
          </p:cNvPr>
          <p:cNvSpPr/>
          <p:nvPr/>
        </p:nvSpPr>
        <p:spPr>
          <a:xfrm>
            <a:off x="8700923" y="3438943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Manual Review Time →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Staff focus on edge cases, not data entry</a:t>
            </a:r>
          </a:p>
        </p:txBody>
      </p:sp>
      <p:sp>
        <p:nvSpPr>
          <p:cNvPr id="52" name="Arrow: Up 56">
            <a:extLst>
              <a:ext uri="{FF2B5EF4-FFF2-40B4-BE49-F238E27FC236}">
                <a16:creationId xmlns:a16="http://schemas.microsoft.com/office/drawing/2014/main" id="{D7016617-857A-0F94-F133-5C63198F425B}"/>
              </a:ext>
            </a:extLst>
          </p:cNvPr>
          <p:cNvSpPr/>
          <p:nvPr/>
        </p:nvSpPr>
        <p:spPr>
          <a:xfrm rot="10800000">
            <a:off x="8794754" y="3574903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Google Shape;516;p32">
            <a:extLst>
              <a:ext uri="{FF2B5EF4-FFF2-40B4-BE49-F238E27FC236}">
                <a16:creationId xmlns:a16="http://schemas.microsoft.com/office/drawing/2014/main" id="{B4D1CAF8-3102-3601-EF95-5E5018A3574E}"/>
              </a:ext>
            </a:extLst>
          </p:cNvPr>
          <p:cNvSpPr/>
          <p:nvPr/>
        </p:nvSpPr>
        <p:spPr>
          <a:xfrm>
            <a:off x="10209729" y="5854669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Insurance Agents</a:t>
            </a:r>
          </a:p>
        </p:txBody>
      </p:sp>
      <p:sp>
        <p:nvSpPr>
          <p:cNvPr id="29" name="Google Shape;523;p32">
            <a:extLst>
              <a:ext uri="{FF2B5EF4-FFF2-40B4-BE49-F238E27FC236}">
                <a16:creationId xmlns:a16="http://schemas.microsoft.com/office/drawing/2014/main" id="{CE0B0B94-9961-A8B3-B42F-B8A7D37CC89C}"/>
              </a:ext>
            </a:extLst>
          </p:cNvPr>
          <p:cNvSpPr/>
          <p:nvPr/>
        </p:nvSpPr>
        <p:spPr>
          <a:xfrm>
            <a:off x="6238038" y="2229263"/>
            <a:ext cx="2066440" cy="56465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Extract data from emails, calls, and CRM to pre-fill claim forms and send follow-up requests for missing data</a:t>
            </a:r>
          </a:p>
        </p:txBody>
      </p:sp>
      <p:sp>
        <p:nvSpPr>
          <p:cNvPr id="32" name="Google Shape;523;p32">
            <a:extLst>
              <a:ext uri="{FF2B5EF4-FFF2-40B4-BE49-F238E27FC236}">
                <a16:creationId xmlns:a16="http://schemas.microsoft.com/office/drawing/2014/main" id="{9DF451E6-4572-0C96-DBA1-BD0467C2C119}"/>
              </a:ext>
            </a:extLst>
          </p:cNvPr>
          <p:cNvSpPr/>
          <p:nvPr/>
        </p:nvSpPr>
        <p:spPr>
          <a:xfrm>
            <a:off x="6242445" y="4897826"/>
            <a:ext cx="2099734" cy="741016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Fast-track simple claims or escalate complex ones with summaries and red flags</a:t>
            </a:r>
          </a:p>
        </p:txBody>
      </p:sp>
      <p:sp>
        <p:nvSpPr>
          <p:cNvPr id="35" name="Google Shape;523;p32">
            <a:extLst>
              <a:ext uri="{FF2B5EF4-FFF2-40B4-BE49-F238E27FC236}">
                <a16:creationId xmlns:a16="http://schemas.microsoft.com/office/drawing/2014/main" id="{309CEBB5-A941-8D50-B2D0-C3CB3E8372E7}"/>
              </a:ext>
            </a:extLst>
          </p:cNvPr>
          <p:cNvSpPr/>
          <p:nvPr/>
        </p:nvSpPr>
        <p:spPr>
          <a:xfrm>
            <a:off x="6218496" y="3546448"/>
            <a:ext cx="2099734" cy="56465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"/>
              </a:rPr>
              <a:t>Cross-reference data from policy, CRM, repair vendors, health systems, and fraud models</a:t>
            </a:r>
          </a:p>
        </p:txBody>
      </p:sp>
      <p:sp>
        <p:nvSpPr>
          <p:cNvPr id="38" name="Google Shape;523;p32">
            <a:extLst>
              <a:ext uri="{FF2B5EF4-FFF2-40B4-BE49-F238E27FC236}">
                <a16:creationId xmlns:a16="http://schemas.microsoft.com/office/drawing/2014/main" id="{FC5B9928-ED46-9815-4FB3-22DB872C0ED1}"/>
              </a:ext>
            </a:extLst>
          </p:cNvPr>
          <p:cNvSpPr/>
          <p:nvPr/>
        </p:nvSpPr>
        <p:spPr>
          <a:xfrm>
            <a:off x="6229621" y="2890465"/>
            <a:ext cx="2099734" cy="56465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Claims are triaged based on complexity and urgency using a proprietary scoring model</a:t>
            </a:r>
          </a:p>
        </p:txBody>
      </p:sp>
      <p:sp>
        <p:nvSpPr>
          <p:cNvPr id="39" name="Google Shape;523;p32">
            <a:extLst>
              <a:ext uri="{FF2B5EF4-FFF2-40B4-BE49-F238E27FC236}">
                <a16:creationId xmlns:a16="http://schemas.microsoft.com/office/drawing/2014/main" id="{00F7D006-D1A1-B3B2-6146-9F6BC92EFFEF}"/>
              </a:ext>
            </a:extLst>
          </p:cNvPr>
          <p:cNvSpPr/>
          <p:nvPr/>
        </p:nvSpPr>
        <p:spPr>
          <a:xfrm>
            <a:off x="6242445" y="4197045"/>
            <a:ext cx="2099734" cy="56465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"/>
              </a:rPr>
              <a:t>Flag suspicious patterns and outliers for review using risk signals</a:t>
            </a:r>
          </a:p>
        </p:txBody>
      </p:sp>
      <p:sp>
        <p:nvSpPr>
          <p:cNvPr id="16" name="Google Shape;506;p32">
            <a:extLst>
              <a:ext uri="{FF2B5EF4-FFF2-40B4-BE49-F238E27FC236}">
                <a16:creationId xmlns:a16="http://schemas.microsoft.com/office/drawing/2014/main" id="{725F5641-D177-F804-EA82-095DEF2B8A50}"/>
              </a:ext>
            </a:extLst>
          </p:cNvPr>
          <p:cNvSpPr/>
          <p:nvPr/>
        </p:nvSpPr>
        <p:spPr>
          <a:xfrm>
            <a:off x="8955020" y="1391437"/>
            <a:ext cx="790869" cy="127961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Insurance</a:t>
            </a:r>
          </a:p>
        </p:txBody>
      </p:sp>
      <p:sp>
        <p:nvSpPr>
          <p:cNvPr id="48" name="Arrow: Up 56">
            <a:extLst>
              <a:ext uri="{FF2B5EF4-FFF2-40B4-BE49-F238E27FC236}">
                <a16:creationId xmlns:a16="http://schemas.microsoft.com/office/drawing/2014/main" id="{F62EF91D-8E93-9A42-6D4C-C4CC1C611866}"/>
              </a:ext>
            </a:extLst>
          </p:cNvPr>
          <p:cNvSpPr/>
          <p:nvPr/>
        </p:nvSpPr>
        <p:spPr>
          <a:xfrm>
            <a:off x="8794753" y="2964211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Google Shape;506;p32">
            <a:extLst>
              <a:ext uri="{FF2B5EF4-FFF2-40B4-BE49-F238E27FC236}">
                <a16:creationId xmlns:a16="http://schemas.microsoft.com/office/drawing/2014/main" id="{5E5A0417-4E13-CBFE-AC80-92C61AD9649F}"/>
              </a:ext>
            </a:extLst>
          </p:cNvPr>
          <p:cNvSpPr/>
          <p:nvPr/>
        </p:nvSpPr>
        <p:spPr>
          <a:xfrm>
            <a:off x="10397434" y="1347217"/>
            <a:ext cx="895361" cy="15243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Strategic imperatives</a:t>
            </a:r>
          </a:p>
        </p:txBody>
      </p:sp>
      <p:sp>
        <p:nvSpPr>
          <p:cNvPr id="21" name="Google Shape;523;p32">
            <a:extLst>
              <a:ext uri="{FF2B5EF4-FFF2-40B4-BE49-F238E27FC236}">
                <a16:creationId xmlns:a16="http://schemas.microsoft.com/office/drawing/2014/main" id="{A8E7634D-B28C-681F-8C04-DD6D8B5727B6}"/>
              </a:ext>
            </a:extLst>
          </p:cNvPr>
          <p:cNvSpPr/>
          <p:nvPr/>
        </p:nvSpPr>
        <p:spPr>
          <a:xfrm>
            <a:off x="6242445" y="5729688"/>
            <a:ext cx="2099734" cy="741016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Store claim outcome, agent actions, and feedback for future tuning</a:t>
            </a:r>
          </a:p>
        </p:txBody>
      </p:sp>
      <p:sp>
        <p:nvSpPr>
          <p:cNvPr id="23" name="Rounded Rectangle 50">
            <a:extLst>
              <a:ext uri="{FF2B5EF4-FFF2-40B4-BE49-F238E27FC236}">
                <a16:creationId xmlns:a16="http://schemas.microsoft.com/office/drawing/2014/main" id="{B0C3AFCB-A5DE-CB46-B6E8-FE01D56F3AA6}"/>
              </a:ext>
            </a:extLst>
          </p:cNvPr>
          <p:cNvSpPr/>
          <p:nvPr/>
        </p:nvSpPr>
        <p:spPr>
          <a:xfrm>
            <a:off x="8700923" y="4039686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Fraud Detection A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ccuracy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 →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Improves fraud detection and audit readiness by flagging inconsistencies, validating thresholds, and logging decisions</a:t>
            </a:r>
          </a:p>
        </p:txBody>
      </p:sp>
      <p:sp>
        <p:nvSpPr>
          <p:cNvPr id="24" name="Arrow: Up 56">
            <a:extLst>
              <a:ext uri="{FF2B5EF4-FFF2-40B4-BE49-F238E27FC236}">
                <a16:creationId xmlns:a16="http://schemas.microsoft.com/office/drawing/2014/main" id="{2A78940C-D53A-3C5E-3782-6B9658FDB68F}"/>
              </a:ext>
            </a:extLst>
          </p:cNvPr>
          <p:cNvSpPr/>
          <p:nvPr/>
        </p:nvSpPr>
        <p:spPr>
          <a:xfrm>
            <a:off x="8794752" y="4166059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Rounded Rectangle 50">
            <a:extLst>
              <a:ext uri="{FF2B5EF4-FFF2-40B4-BE49-F238E27FC236}">
                <a16:creationId xmlns:a16="http://schemas.microsoft.com/office/drawing/2014/main" id="{23A2C313-2814-257D-43D7-C305E0633FF1}"/>
              </a:ext>
            </a:extLst>
          </p:cNvPr>
          <p:cNvSpPr/>
          <p:nvPr/>
        </p:nvSpPr>
        <p:spPr>
          <a:xfrm>
            <a:off x="8700923" y="4640429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First T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ime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 R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esolution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 Rate →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Better triaging and pre-filled data reduce rework</a:t>
            </a:r>
          </a:p>
        </p:txBody>
      </p:sp>
      <p:sp>
        <p:nvSpPr>
          <p:cNvPr id="27" name="Arrow: Up 56">
            <a:extLst>
              <a:ext uri="{FF2B5EF4-FFF2-40B4-BE49-F238E27FC236}">
                <a16:creationId xmlns:a16="http://schemas.microsoft.com/office/drawing/2014/main" id="{A2B647E9-6877-35AD-2498-A9F3474CE890}"/>
              </a:ext>
            </a:extLst>
          </p:cNvPr>
          <p:cNvSpPr/>
          <p:nvPr/>
        </p:nvSpPr>
        <p:spPr>
          <a:xfrm>
            <a:off x="8794751" y="4773968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00495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0CA71-377A-417F-B6E9-750F2F115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28">
            <a:extLst>
              <a:ext uri="{FF2B5EF4-FFF2-40B4-BE49-F238E27FC236}">
                <a16:creationId xmlns:a16="http://schemas.microsoft.com/office/drawing/2014/main" id="{33F24898-5BEF-8F16-152D-1B332768C40D}"/>
              </a:ext>
            </a:extLst>
          </p:cNvPr>
          <p:cNvSpPr>
            <a:spLocks/>
          </p:cNvSpPr>
          <p:nvPr/>
        </p:nvSpPr>
        <p:spPr bwMode="auto">
          <a:xfrm>
            <a:off x="2341944" y="931521"/>
            <a:ext cx="9617839" cy="5768909"/>
          </a:xfrm>
          <a:prstGeom prst="roundRect">
            <a:avLst>
              <a:gd name="adj" fmla="val 2074"/>
            </a:avLst>
          </a:prstGeom>
          <a:solidFill>
            <a:srgbClr val="FFFFFF">
              <a:alpha val="75000"/>
            </a:srgbClr>
          </a:solidFill>
          <a:ln w="1587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79400" algn="ct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056D7EF-0011-1143-3112-08235369B44E}"/>
              </a:ext>
            </a:extLst>
          </p:cNvPr>
          <p:cNvSpPr txBox="1">
            <a:spLocks/>
          </p:cNvSpPr>
          <p:nvPr/>
        </p:nvSpPr>
        <p:spPr>
          <a:xfrm>
            <a:off x="3036797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98FB631E-9884-5A63-691E-4B0003A0A47C}"/>
              </a:ext>
            </a:extLst>
          </p:cNvPr>
          <p:cNvSpPr txBox="1">
            <a:spLocks/>
          </p:cNvSpPr>
          <p:nvPr/>
        </p:nvSpPr>
        <p:spPr>
          <a:xfrm flipV="1">
            <a:off x="3036797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F238FE8-E184-6D63-CC81-FD29E070DCB2}"/>
              </a:ext>
            </a:extLst>
          </p:cNvPr>
          <p:cNvSpPr>
            <a:spLocks/>
          </p:cNvSpPr>
          <p:nvPr/>
        </p:nvSpPr>
        <p:spPr bwMode="auto">
          <a:xfrm>
            <a:off x="1971041" y="371288"/>
            <a:ext cx="3720605" cy="425399"/>
          </a:xfrm>
          <a:prstGeom prst="roundRect">
            <a:avLst>
              <a:gd name="adj" fmla="val 5000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365760" tIns="0" rIns="0" bIns="0" anchor="ctr"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" pitchFamily="2" charset="0"/>
              </a:rPr>
              <a:t>Claim settlement agent</a:t>
            </a:r>
          </a:p>
        </p:txBody>
      </p:sp>
      <p:sp>
        <p:nvSpPr>
          <p:cNvPr id="57" name="Rectangle: Top Corners Rounded 56">
            <a:extLst>
              <a:ext uri="{FF2B5EF4-FFF2-40B4-BE49-F238E27FC236}">
                <a16:creationId xmlns:a16="http://schemas.microsoft.com/office/drawing/2014/main" id="{115DAE05-FD58-E27A-85B0-56B0F9FDE1DF}"/>
              </a:ext>
            </a:extLst>
          </p:cNvPr>
          <p:cNvSpPr/>
          <p:nvPr/>
        </p:nvSpPr>
        <p:spPr bwMode="auto">
          <a:xfrm rot="16200000" flipH="1">
            <a:off x="-1017808" y="2768899"/>
            <a:ext cx="4602877" cy="2116628"/>
          </a:xfrm>
          <a:prstGeom prst="round2SameRect">
            <a:avLst>
              <a:gd name="adj1" fmla="val 9794"/>
              <a:gd name="adj2" fmla="val 0"/>
            </a:avLst>
          </a:prstGeom>
          <a:solidFill>
            <a:srgbClr val="FFFFFF">
              <a:alpha val="59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Available with">
            <a:extLst>
              <a:ext uri="{FF2B5EF4-FFF2-40B4-BE49-F238E27FC236}">
                <a16:creationId xmlns:a16="http://schemas.microsoft.com/office/drawing/2014/main" id="{2BD1F1CB-21BF-3AAA-AD3B-2052C216D6EB}"/>
              </a:ext>
            </a:extLst>
          </p:cNvPr>
          <p:cNvSpPr txBox="1"/>
          <p:nvPr/>
        </p:nvSpPr>
        <p:spPr>
          <a:xfrm>
            <a:off x="9126798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Available with: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Copilot Studio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DFBA89-258B-54AF-8D78-DA5842035686}"/>
              </a:ext>
            </a:extLst>
          </p:cNvPr>
          <p:cNvCxnSpPr/>
          <p:nvPr/>
        </p:nvCxnSpPr>
        <p:spPr>
          <a:xfrm>
            <a:off x="10486514" y="358721"/>
            <a:ext cx="0" cy="331655"/>
          </a:xfrm>
          <a:prstGeom prst="line">
            <a:avLst/>
          </a:prstGeom>
          <a:ln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Top Corners Rounded 73">
            <a:extLst>
              <a:ext uri="{FF2B5EF4-FFF2-40B4-BE49-F238E27FC236}">
                <a16:creationId xmlns:a16="http://schemas.microsoft.com/office/drawing/2014/main" id="{BEB85A86-49A9-61E7-74BF-78CD75755BF9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567065" y="-1844256"/>
            <a:ext cx="2819523" cy="9269766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412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CC241A7-8B41-A292-21F2-EF6A6E4113A0}"/>
              </a:ext>
            </a:extLst>
          </p:cNvPr>
          <p:cNvGrpSpPr/>
          <p:nvPr/>
        </p:nvGrpSpPr>
        <p:grpSpPr>
          <a:xfrm>
            <a:off x="5648740" y="1269937"/>
            <a:ext cx="210652" cy="210652"/>
            <a:chOff x="5627224" y="1615899"/>
            <a:chExt cx="210652" cy="21065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1A64693-BD68-A3A7-05D3-EB1763DB778F}"/>
                </a:ext>
              </a:extLst>
            </p:cNvPr>
            <p:cNvSpPr/>
            <p:nvPr/>
          </p:nvSpPr>
          <p:spPr bwMode="auto">
            <a:xfrm>
              <a:off x="5627224" y="1615899"/>
              <a:ext cx="210652" cy="210652"/>
            </a:xfrm>
            <a:prstGeom prst="ellipse">
              <a:avLst/>
            </a:prstGeom>
            <a:solidFill>
              <a:srgbClr val="0078D4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5" name="Rectangle 89">
              <a:extLst>
                <a:ext uri="{FF2B5EF4-FFF2-40B4-BE49-F238E27FC236}">
                  <a16:creationId xmlns:a16="http://schemas.microsoft.com/office/drawing/2014/main" id="{98B36356-A299-D73A-A8F4-AE6201C5A7B2}"/>
                </a:ext>
              </a:extLst>
            </p:cNvPr>
            <p:cNvSpPr/>
            <p:nvPr/>
          </p:nvSpPr>
          <p:spPr bwMode="auto">
            <a:xfrm rot="2700000">
              <a:off x="5685428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EEC370-201F-6D8A-A73C-93DAC579B31D}"/>
              </a:ext>
            </a:extLst>
          </p:cNvPr>
          <p:cNvGrpSpPr/>
          <p:nvPr/>
        </p:nvGrpSpPr>
        <p:grpSpPr>
          <a:xfrm>
            <a:off x="8532533" y="1269937"/>
            <a:ext cx="210652" cy="210652"/>
            <a:chOff x="8511017" y="1615899"/>
            <a:chExt cx="210652" cy="21065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D888043-F81D-42DE-A272-E2A7987151D9}"/>
                </a:ext>
              </a:extLst>
            </p:cNvPr>
            <p:cNvSpPr/>
            <p:nvPr/>
          </p:nvSpPr>
          <p:spPr bwMode="auto">
            <a:xfrm>
              <a:off x="8511017" y="1615899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8" name="Rectangle 89">
              <a:extLst>
                <a:ext uri="{FF2B5EF4-FFF2-40B4-BE49-F238E27FC236}">
                  <a16:creationId xmlns:a16="http://schemas.microsoft.com/office/drawing/2014/main" id="{215B2A10-1209-A843-436F-BDFD24C9766B}"/>
                </a:ext>
              </a:extLst>
            </p:cNvPr>
            <p:cNvSpPr/>
            <p:nvPr/>
          </p:nvSpPr>
          <p:spPr bwMode="auto">
            <a:xfrm rot="2700000">
              <a:off x="8569221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4D88FD8-1C46-C582-DF53-1B06F82A9966}"/>
              </a:ext>
            </a:extLst>
          </p:cNvPr>
          <p:cNvGrpSpPr/>
          <p:nvPr/>
        </p:nvGrpSpPr>
        <p:grpSpPr>
          <a:xfrm>
            <a:off x="11502472" y="2685301"/>
            <a:ext cx="210652" cy="210652"/>
            <a:chOff x="11470198" y="3558643"/>
            <a:chExt cx="210652" cy="21065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7CC7CD8-E819-497F-A088-1F772426292B}"/>
                </a:ext>
              </a:extLst>
            </p:cNvPr>
            <p:cNvSpPr/>
            <p:nvPr/>
          </p:nvSpPr>
          <p:spPr bwMode="auto">
            <a:xfrm rot="5400000">
              <a:off x="11470198" y="3558643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21" name="Rectangle 89">
              <a:extLst>
                <a:ext uri="{FF2B5EF4-FFF2-40B4-BE49-F238E27FC236}">
                  <a16:creationId xmlns:a16="http://schemas.microsoft.com/office/drawing/2014/main" id="{C0FE3137-5A34-F6AF-A846-058467DAB936}"/>
                </a:ext>
              </a:extLst>
            </p:cNvPr>
            <p:cNvSpPr/>
            <p:nvPr/>
          </p:nvSpPr>
          <p:spPr bwMode="auto">
            <a:xfrm rot="8100000">
              <a:off x="11539280" y="3627007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168BF373-B073-8938-C08A-F5362A90E1E4}"/>
              </a:ext>
            </a:extLst>
          </p:cNvPr>
          <p:cNvSpPr/>
          <p:nvPr/>
        </p:nvSpPr>
        <p:spPr bwMode="auto">
          <a:xfrm rot="5400000">
            <a:off x="795072" y="-530208"/>
            <a:ext cx="638245" cy="2228391"/>
          </a:xfrm>
          <a:prstGeom prst="round2SameRect">
            <a:avLst>
              <a:gd name="adj1" fmla="val 11477"/>
              <a:gd name="adj2" fmla="val 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D1A859C-A16F-64F4-B01A-2E546F769275}"/>
              </a:ext>
            </a:extLst>
          </p:cNvPr>
          <p:cNvSpPr txBox="1"/>
          <p:nvPr/>
        </p:nvSpPr>
        <p:spPr>
          <a:xfrm>
            <a:off x="116061" y="445487"/>
            <a:ext cx="199626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Financial Service</a:t>
            </a:r>
          </a:p>
        </p:txBody>
      </p:sp>
      <p:sp>
        <p:nvSpPr>
          <p:cNvPr id="4" name="Available with">
            <a:extLst>
              <a:ext uri="{FF2B5EF4-FFF2-40B4-BE49-F238E27FC236}">
                <a16:creationId xmlns:a16="http://schemas.microsoft.com/office/drawing/2014/main" id="{F330BEC2-3D67-870C-C982-CE5E462643F9}"/>
              </a:ext>
            </a:extLst>
          </p:cNvPr>
          <p:cNvSpPr txBox="1"/>
          <p:nvPr/>
        </p:nvSpPr>
        <p:spPr>
          <a:xfrm>
            <a:off x="10853982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Scenario level: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Extend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9931EAF-ADF6-0C3E-A2E5-A98E9C127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809959"/>
              </p:ext>
            </p:extLst>
          </p:nvPr>
        </p:nvGraphicFramePr>
        <p:xfrm>
          <a:off x="316788" y="1608472"/>
          <a:ext cx="1907446" cy="4018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7446">
                  <a:extLst>
                    <a:ext uri="{9D8B030D-6E8A-4147-A177-3AD203B41FA5}">
                      <a16:colId xmlns:a16="http://schemas.microsoft.com/office/drawing/2014/main" val="297064152"/>
                    </a:ext>
                  </a:extLst>
                </a:gridCol>
              </a:tblGrid>
              <a:tr h="8158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Accelerates claim resolution by pre-filling forms, triaging cases based on </a:t>
                      </a:r>
                      <a:r>
                        <a:rPr lang="en-US" sz="1100" dirty="0"/>
                        <a:t>complexity and risk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and automating simple decisions to improve speed, accuracy, and fraud detection.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740856"/>
                  </a:ext>
                </a:extLst>
              </a:tr>
              <a:tr h="185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55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  <a:ea typeface="+mn-ea"/>
                          <a:cs typeface="+mn-cs"/>
                        </a:rPr>
                        <a:t>KPIs impacted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41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480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477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  <a:ea typeface="+mn-ea"/>
                          <a:cs typeface="+mn-cs"/>
                        </a:rPr>
                        <a:t>Value benefit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25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641558"/>
                  </a:ext>
                </a:extLst>
              </a:tr>
            </a:tbl>
          </a:graphicData>
        </a:graphic>
      </p:graphicFrame>
      <p:sp>
        <p:nvSpPr>
          <p:cNvPr id="25" name="Step 1 Title">
            <a:extLst>
              <a:ext uri="{FF2B5EF4-FFF2-40B4-BE49-F238E27FC236}">
                <a16:creationId xmlns:a16="http://schemas.microsoft.com/office/drawing/2014/main" id="{F8FDE446-7A2F-6F5E-2477-C68659E06AB4}"/>
              </a:ext>
            </a:extLst>
          </p:cNvPr>
          <p:cNvSpPr txBox="1">
            <a:spLocks/>
          </p:cNvSpPr>
          <p:nvPr/>
        </p:nvSpPr>
        <p:spPr>
          <a:xfrm>
            <a:off x="5920589" y="1135201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Triage based on urgency and complexity</a:t>
            </a:r>
          </a:p>
        </p:txBody>
      </p:sp>
      <p:sp>
        <p:nvSpPr>
          <p:cNvPr id="26" name="Step 1 Top">
            <a:extLst>
              <a:ext uri="{FF2B5EF4-FFF2-40B4-BE49-F238E27FC236}">
                <a16:creationId xmlns:a16="http://schemas.microsoft.com/office/drawing/2014/main" id="{4F2E77EB-7ECA-F64A-319F-00C8ECB8E427}"/>
              </a:ext>
            </a:extLst>
          </p:cNvPr>
          <p:cNvSpPr txBox="1">
            <a:spLocks/>
          </p:cNvSpPr>
          <p:nvPr/>
        </p:nvSpPr>
        <p:spPr>
          <a:xfrm>
            <a:off x="5918795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DM Sans 14pt"/>
                <a:cs typeface="DM Sans 14pt"/>
                <a:sym typeface="DM Sans"/>
              </a:rPr>
              <a:t>Scores each claim to determine priority and route appropriately.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CC5DE194-CAFC-39AB-ECF1-7F105BCB8A97}"/>
              </a:ext>
            </a:extLst>
          </p:cNvPr>
          <p:cNvSpPr/>
          <p:nvPr/>
        </p:nvSpPr>
        <p:spPr bwMode="auto">
          <a:xfrm>
            <a:off x="372952" y="3773808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Increases Customer Satisfaction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4F770E-71BA-E2F7-DFF9-8A1A461F39F6}"/>
              </a:ext>
            </a:extLst>
          </p:cNvPr>
          <p:cNvSpPr/>
          <p:nvPr/>
        </p:nvSpPr>
        <p:spPr bwMode="auto">
          <a:xfrm>
            <a:off x="372952" y="4060579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Increases Fraud Detection Accuracy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FEC841-880D-59C5-5D0A-656FD314F6D0}"/>
              </a:ext>
            </a:extLst>
          </p:cNvPr>
          <p:cNvSpPr/>
          <p:nvPr/>
        </p:nvSpPr>
        <p:spPr bwMode="auto">
          <a:xfrm>
            <a:off x="368101" y="5268139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Process Enhancement</a:t>
            </a:r>
          </a:p>
        </p:txBody>
      </p:sp>
      <p:sp>
        <p:nvSpPr>
          <p:cNvPr id="23" name="Step 1 Title">
            <a:extLst>
              <a:ext uri="{FF2B5EF4-FFF2-40B4-BE49-F238E27FC236}">
                <a16:creationId xmlns:a16="http://schemas.microsoft.com/office/drawing/2014/main" id="{30113DB6-16B4-DD5A-BE22-0304D0BFAE2C}"/>
              </a:ext>
            </a:extLst>
          </p:cNvPr>
          <p:cNvSpPr txBox="1">
            <a:spLocks/>
          </p:cNvSpPr>
          <p:nvPr/>
        </p:nvSpPr>
        <p:spPr>
          <a:xfrm>
            <a:off x="3036797" y="1135201"/>
            <a:ext cx="2572262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Extract structured claim data</a:t>
            </a:r>
          </a:p>
        </p:txBody>
      </p:sp>
      <p:sp>
        <p:nvSpPr>
          <p:cNvPr id="24" name="Step 1 Top">
            <a:extLst>
              <a:ext uri="{FF2B5EF4-FFF2-40B4-BE49-F238E27FC236}">
                <a16:creationId xmlns:a16="http://schemas.microsoft.com/office/drawing/2014/main" id="{6D463039-63A9-FC0B-B692-7A66A764166D}"/>
              </a:ext>
            </a:extLst>
          </p:cNvPr>
          <p:cNvSpPr txBox="1">
            <a:spLocks/>
          </p:cNvSpPr>
          <p:nvPr/>
        </p:nvSpPr>
        <p:spPr>
          <a:xfrm>
            <a:off x="3035003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DM Sans 14pt"/>
                <a:cs typeface="DM Sans 14pt"/>
                <a:sym typeface="DM Sans"/>
              </a:rPr>
              <a:t>Pulls data from incoming emails, call transcripts, and CRM entries to pre-fill claim forms.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0479FC5-345F-9A9D-BABB-7998806AA6B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223018" y="2010985"/>
            <a:ext cx="2199820" cy="103105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Communication Tool (Outlook) for ingesting claim-related emails and call records and sending follow up requests for missing data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CRM (Dynamics 365) for reading structured case data and store incoming claim data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Content Management System (SharePoint) for accessing the claim templates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FDEC0F9-DB54-E1D2-30DC-BBB6B69C061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5307344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28" name="Step 1 Title">
            <a:extLst>
              <a:ext uri="{FF2B5EF4-FFF2-40B4-BE49-F238E27FC236}">
                <a16:creationId xmlns:a16="http://schemas.microsoft.com/office/drawing/2014/main" id="{8FA7D1EC-FF11-4111-BAE2-9E8E6DE24A5C}"/>
              </a:ext>
            </a:extLst>
          </p:cNvPr>
          <p:cNvSpPr txBox="1">
            <a:spLocks/>
          </p:cNvSpPr>
          <p:nvPr/>
        </p:nvSpPr>
        <p:spPr>
          <a:xfrm>
            <a:off x="8804382" y="1135201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Cross-check supporting data</a:t>
            </a:r>
          </a:p>
        </p:txBody>
      </p:sp>
      <p:sp>
        <p:nvSpPr>
          <p:cNvPr id="29" name="Step 1 Top">
            <a:extLst>
              <a:ext uri="{FF2B5EF4-FFF2-40B4-BE49-F238E27FC236}">
                <a16:creationId xmlns:a16="http://schemas.microsoft.com/office/drawing/2014/main" id="{9D78836C-1172-EED3-E100-E6357F496444}"/>
              </a:ext>
            </a:extLst>
          </p:cNvPr>
          <p:cNvSpPr txBox="1">
            <a:spLocks/>
          </p:cNvSpPr>
          <p:nvPr/>
        </p:nvSpPr>
        <p:spPr>
          <a:xfrm>
            <a:off x="8804382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Matches claim data against policy terms, past claims, vendor systems, and health databases.</a:t>
            </a:r>
          </a:p>
        </p:txBody>
      </p:sp>
      <p:sp>
        <p:nvSpPr>
          <p:cNvPr id="37" name="Step 1 Title">
            <a:extLst>
              <a:ext uri="{FF2B5EF4-FFF2-40B4-BE49-F238E27FC236}">
                <a16:creationId xmlns:a16="http://schemas.microsoft.com/office/drawing/2014/main" id="{8A27E1A8-CBF0-5269-2CDA-174C95DC51F5}"/>
              </a:ext>
            </a:extLst>
          </p:cNvPr>
          <p:cNvSpPr txBox="1">
            <a:spLocks/>
          </p:cNvSpPr>
          <p:nvPr/>
        </p:nvSpPr>
        <p:spPr>
          <a:xfrm>
            <a:off x="8804381" y="3958339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4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4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Detect anomalies &amp; risk signals</a:t>
            </a:r>
          </a:p>
        </p:txBody>
      </p:sp>
      <p:sp>
        <p:nvSpPr>
          <p:cNvPr id="38" name="Step 1 Top">
            <a:extLst>
              <a:ext uri="{FF2B5EF4-FFF2-40B4-BE49-F238E27FC236}">
                <a16:creationId xmlns:a16="http://schemas.microsoft.com/office/drawing/2014/main" id="{6FCB45BD-4131-D5CC-EAB3-D33685BF5C90}"/>
              </a:ext>
            </a:extLst>
          </p:cNvPr>
          <p:cNvSpPr txBox="1">
            <a:spLocks/>
          </p:cNvSpPr>
          <p:nvPr/>
        </p:nvSpPr>
        <p:spPr>
          <a:xfrm>
            <a:off x="8804382" y="4275090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Analyzes claim patterns for fraud indicators or policy misuse.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95C0BC-354A-3754-0CB1-96B664499716}"/>
              </a:ext>
            </a:extLst>
          </p:cNvPr>
          <p:cNvSpPr/>
          <p:nvPr/>
        </p:nvSpPr>
        <p:spPr bwMode="auto">
          <a:xfrm>
            <a:off x="364133" y="5542340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Customer Experience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E2DEE1E-53F9-9FB0-D8BA-C13A601E33DC}"/>
              </a:ext>
            </a:extLst>
          </p:cNvPr>
          <p:cNvSpPr/>
          <p:nvPr/>
        </p:nvSpPr>
        <p:spPr bwMode="auto">
          <a:xfrm>
            <a:off x="369466" y="4341983"/>
            <a:ext cx="1851281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Reduces Manual Review Time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117AA39E-97E8-D493-E9B2-10F9BF578A5E}"/>
              </a:ext>
            </a:extLst>
          </p:cNvPr>
          <p:cNvSpPr txBox="1">
            <a:spLocks/>
          </p:cNvSpPr>
          <p:nvPr/>
        </p:nvSpPr>
        <p:spPr>
          <a:xfrm>
            <a:off x="5915514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6A4DBA1E-15A1-9AAF-3E1E-4DE9EC8FF73B}"/>
              </a:ext>
            </a:extLst>
          </p:cNvPr>
          <p:cNvSpPr txBox="1">
            <a:spLocks/>
          </p:cNvSpPr>
          <p:nvPr/>
        </p:nvSpPr>
        <p:spPr>
          <a:xfrm flipV="1">
            <a:off x="5915514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0B60DD4-D084-8146-CA2F-7E01980597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101735" y="2198214"/>
            <a:ext cx="2199820" cy="65659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Data Platform (Dataverse) for storing and managing scoring results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triage logic for creating triage queues and triggering next steps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C4C02C4-8243-8791-12E5-88332BBE70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817918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65" name="Text Placeholder 11">
            <a:extLst>
              <a:ext uri="{FF2B5EF4-FFF2-40B4-BE49-F238E27FC236}">
                <a16:creationId xmlns:a16="http://schemas.microsoft.com/office/drawing/2014/main" id="{DD4E0D03-C3D2-72EA-250E-A1C78BE8F15C}"/>
              </a:ext>
            </a:extLst>
          </p:cNvPr>
          <p:cNvSpPr txBox="1">
            <a:spLocks/>
          </p:cNvSpPr>
          <p:nvPr/>
        </p:nvSpPr>
        <p:spPr>
          <a:xfrm>
            <a:off x="8804381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6" name="Text Placeholder 11">
            <a:extLst>
              <a:ext uri="{FF2B5EF4-FFF2-40B4-BE49-F238E27FC236}">
                <a16:creationId xmlns:a16="http://schemas.microsoft.com/office/drawing/2014/main" id="{A3AC8EED-BA55-FFEF-A00C-30310134EDF9}"/>
              </a:ext>
            </a:extLst>
          </p:cNvPr>
          <p:cNvSpPr txBox="1">
            <a:spLocks/>
          </p:cNvSpPr>
          <p:nvPr/>
        </p:nvSpPr>
        <p:spPr>
          <a:xfrm flipV="1">
            <a:off x="8804381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0DB49D7-737C-2D38-53D5-4023191D14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990602" y="2064845"/>
            <a:ext cx="2199820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defTabSz="914367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File Storage (SharePoint) for accessing stored policy documentation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internal and external health database for historical claims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CRM (Dynamics 365) for customer and vendor records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8ADA72E-12E6-3FEF-1E50-7DD119BE081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1107133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3B9F97F5-4F44-845A-6411-78CDE6A0EC21}"/>
              </a:ext>
            </a:extLst>
          </p:cNvPr>
          <p:cNvSpPr txBox="1"/>
          <p:nvPr/>
        </p:nvSpPr>
        <p:spPr>
          <a:xfrm>
            <a:off x="3223018" y="3192285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Pre-fills claim form to eliminate manual intake delays and errors.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CFC945C-EE7E-0BA2-5053-3CD5C274FC5F}"/>
              </a:ext>
            </a:extLst>
          </p:cNvPr>
          <p:cNvSpPr txBox="1"/>
          <p:nvPr/>
        </p:nvSpPr>
        <p:spPr>
          <a:xfrm>
            <a:off x="6128274" y="3192285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DM Sans 14pt"/>
                <a:cs typeface="DM Sans 14pt"/>
                <a:sym typeface="DM Sans"/>
              </a:rPr>
              <a:t>Scores each claim to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  <a:sym typeface="DM Sans"/>
              </a:rPr>
              <a:t>a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ccelerate simple claims and ensures high-risk ones are prioritized.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02CC584-537F-50E5-CF03-8B64AD0AAD29}"/>
              </a:ext>
            </a:extLst>
          </p:cNvPr>
          <p:cNvSpPr txBox="1"/>
          <p:nvPr/>
        </p:nvSpPr>
        <p:spPr>
          <a:xfrm>
            <a:off x="8990602" y="3192285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Cross-checks supporting data to ensure accuracy and verifies coverage before payout.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9686226-B3B9-2314-65B5-9C298AECA87A}"/>
              </a:ext>
            </a:extLst>
          </p:cNvPr>
          <p:cNvGrpSpPr/>
          <p:nvPr/>
        </p:nvGrpSpPr>
        <p:grpSpPr>
          <a:xfrm>
            <a:off x="8804380" y="4827756"/>
            <a:ext cx="2572263" cy="1652997"/>
            <a:chOff x="8804380" y="4827756"/>
            <a:chExt cx="2572263" cy="1652997"/>
          </a:xfrm>
        </p:grpSpPr>
        <p:sp>
          <p:nvSpPr>
            <p:cNvPr id="70" name="Text Placeholder 11">
              <a:extLst>
                <a:ext uri="{FF2B5EF4-FFF2-40B4-BE49-F238E27FC236}">
                  <a16:creationId xmlns:a16="http://schemas.microsoft.com/office/drawing/2014/main" id="{A82BDF03-FDC5-FF1B-B6DB-EC136ABD0ACB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71" name="Text Placeholder 11">
              <a:extLst>
                <a:ext uri="{FF2B5EF4-FFF2-40B4-BE49-F238E27FC236}">
                  <a16:creationId xmlns:a16="http://schemas.microsoft.com/office/drawing/2014/main" id="{76FF425A-9CE1-6347-946F-D334AEA6579D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DFB50B3-9567-1714-70DB-DDD1B8C4EFB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804380" y="4875530"/>
              <a:ext cx="2572262" cy="92333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 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Knowledge Base (SharePoint) for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</a:b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accessing previous claims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fraud detection models via Azure AI Services for identifying anomalies and applying statistical analysis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Knowledge Base for referencing fraud rules and historical risk data</a:t>
              </a: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004B3668-DC2A-4F53-0510-7369E8F86FE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59B3D7D-F0CD-A58B-0DF0-51D9F2FDF29D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Benefit: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Detects risk signal to reduce false claims and supports regulatory compliance.</a:t>
              </a:r>
            </a:p>
          </p:txBody>
        </p:sp>
      </p:grpSp>
      <p:sp>
        <p:nvSpPr>
          <p:cNvPr id="82" name="Step 1 Title">
            <a:extLst>
              <a:ext uri="{FF2B5EF4-FFF2-40B4-BE49-F238E27FC236}">
                <a16:creationId xmlns:a16="http://schemas.microsoft.com/office/drawing/2014/main" id="{66D90973-5F1E-1D7F-6452-4678992BFFD4}"/>
              </a:ext>
            </a:extLst>
          </p:cNvPr>
          <p:cNvSpPr txBox="1">
            <a:spLocks/>
          </p:cNvSpPr>
          <p:nvPr/>
        </p:nvSpPr>
        <p:spPr>
          <a:xfrm>
            <a:off x="5918795" y="3981727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5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5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Route or fast-track with context</a:t>
            </a:r>
          </a:p>
        </p:txBody>
      </p:sp>
      <p:sp>
        <p:nvSpPr>
          <p:cNvPr id="83" name="Step 1 Top">
            <a:extLst>
              <a:ext uri="{FF2B5EF4-FFF2-40B4-BE49-F238E27FC236}">
                <a16:creationId xmlns:a16="http://schemas.microsoft.com/office/drawing/2014/main" id="{CC3C6654-BCD6-4150-32A7-70DFE22F3BFF}"/>
              </a:ext>
            </a:extLst>
          </p:cNvPr>
          <p:cNvSpPr txBox="1">
            <a:spLocks/>
          </p:cNvSpPr>
          <p:nvPr/>
        </p:nvSpPr>
        <p:spPr>
          <a:xfrm>
            <a:off x="5918795" y="4283982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Auto-approves, escalates, or routes claims with summaries, risk indicators, and suggested actions.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A4746CD-AB6D-A593-2FC3-6BCE74AC0F03}"/>
              </a:ext>
            </a:extLst>
          </p:cNvPr>
          <p:cNvGrpSpPr/>
          <p:nvPr/>
        </p:nvGrpSpPr>
        <p:grpSpPr>
          <a:xfrm>
            <a:off x="8532533" y="4098083"/>
            <a:ext cx="210652" cy="210652"/>
            <a:chOff x="8558978" y="4098083"/>
            <a:chExt cx="210652" cy="210652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BD8CE25-79EB-FFD9-E5ED-C26F5C40A0DB}"/>
                </a:ext>
              </a:extLst>
            </p:cNvPr>
            <p:cNvSpPr/>
            <p:nvPr/>
          </p:nvSpPr>
          <p:spPr bwMode="auto">
            <a:xfrm rot="10800000">
              <a:off x="8558978" y="4098083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1CC20D51-C9A1-1B78-9118-C3F105BB3F33}"/>
                </a:ext>
              </a:extLst>
            </p:cNvPr>
            <p:cNvSpPr/>
            <p:nvPr/>
          </p:nvSpPr>
          <p:spPr bwMode="auto">
            <a:xfrm rot="13500000">
              <a:off x="8638937" y="4167165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417A46D-605F-0918-EC67-814FF6098D28}"/>
              </a:ext>
            </a:extLst>
          </p:cNvPr>
          <p:cNvGrpSpPr/>
          <p:nvPr/>
        </p:nvGrpSpPr>
        <p:grpSpPr>
          <a:xfrm>
            <a:off x="5648740" y="4099406"/>
            <a:ext cx="210652" cy="210652"/>
            <a:chOff x="5683729" y="4099406"/>
            <a:chExt cx="210652" cy="210652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ABBDD11-6319-2AE4-F779-2ADC8AC8D2C3}"/>
                </a:ext>
              </a:extLst>
            </p:cNvPr>
            <p:cNvSpPr/>
            <p:nvPr/>
          </p:nvSpPr>
          <p:spPr bwMode="auto">
            <a:xfrm rot="10800000">
              <a:off x="5683729" y="4099406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7" name="Rectangle 89">
              <a:extLst>
                <a:ext uri="{FF2B5EF4-FFF2-40B4-BE49-F238E27FC236}">
                  <a16:creationId xmlns:a16="http://schemas.microsoft.com/office/drawing/2014/main" id="{2393AB9D-31A8-69E8-83E4-F3F9E38AB8D8}"/>
                </a:ext>
              </a:extLst>
            </p:cNvPr>
            <p:cNvSpPr/>
            <p:nvPr/>
          </p:nvSpPr>
          <p:spPr bwMode="auto">
            <a:xfrm rot="13500000">
              <a:off x="5763688" y="4168488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B15A71C-5B48-8B4A-777B-2B6CD64FAD26}"/>
              </a:ext>
            </a:extLst>
          </p:cNvPr>
          <p:cNvGrpSpPr/>
          <p:nvPr/>
        </p:nvGrpSpPr>
        <p:grpSpPr>
          <a:xfrm>
            <a:off x="5915514" y="4821670"/>
            <a:ext cx="2572262" cy="1659083"/>
            <a:chOff x="8804381" y="4821670"/>
            <a:chExt cx="2572262" cy="1659083"/>
          </a:xfrm>
        </p:grpSpPr>
        <p:sp>
          <p:nvSpPr>
            <p:cNvPr id="95" name="Text Placeholder 11">
              <a:extLst>
                <a:ext uri="{FF2B5EF4-FFF2-40B4-BE49-F238E27FC236}">
                  <a16:creationId xmlns:a16="http://schemas.microsoft.com/office/drawing/2014/main" id="{293B56C0-9255-82AE-7D3B-A7BF43137A78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96" name="Text Placeholder 11">
              <a:extLst>
                <a:ext uri="{FF2B5EF4-FFF2-40B4-BE49-F238E27FC236}">
                  <a16:creationId xmlns:a16="http://schemas.microsoft.com/office/drawing/2014/main" id="{F5D7EF58-C35E-A415-7FE7-F9D52CDFC852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3650A19-C9EF-22C4-8F69-0F1BE4324B2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900200" y="4821670"/>
              <a:ext cx="2290222" cy="103105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 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Knowledge Base (SharePoint) business logic based on the confidence score for routing based on complexity, flags, or SLAs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Document Generator (Word) for generating summaries and alerts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Communication Tool (Outlook/ Teams) for escalating cases to adjusters with full context</a:t>
              </a:r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BD22AE7F-477C-AE7E-E400-FD6B14C351D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0EFED9E-1987-A054-F6A9-484A3D4DB5D9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Benefit: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91F2C"/>
                  </a:solidFill>
                  <a:effectLst/>
                  <a:uLnTx/>
                  <a:uFillTx/>
                  <a:latin typeface="Segoe Sans Display"/>
                  <a:ea typeface="+mn-ea"/>
                  <a:cs typeface="Segoe Sans Display" pitchFamily="2" charset="0"/>
                </a:rPr>
                <a:t>Routes claim with summaries to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streamline team handoffs and improves decision speed.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92AF1F6-CA3E-7AEA-C71E-FC1E8962FB31}"/>
              </a:ext>
            </a:extLst>
          </p:cNvPr>
          <p:cNvSpPr/>
          <p:nvPr/>
        </p:nvSpPr>
        <p:spPr bwMode="auto">
          <a:xfrm>
            <a:off x="368101" y="5810400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Service Excellence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E1DE89-FC61-7B5F-D8C8-B4C8C9F45AB4}"/>
              </a:ext>
            </a:extLst>
          </p:cNvPr>
          <p:cNvSpPr/>
          <p:nvPr/>
        </p:nvSpPr>
        <p:spPr bwMode="auto">
          <a:xfrm>
            <a:off x="372952" y="3497242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Reduces Claim Handling T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ime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 Semibold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162A763-94F0-A54B-0749-3616CB6C145C}"/>
              </a:ext>
            </a:extLst>
          </p:cNvPr>
          <p:cNvSpPr/>
          <p:nvPr/>
        </p:nvSpPr>
        <p:spPr bwMode="auto">
          <a:xfrm>
            <a:off x="365940" y="4619882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Increases First-Time Resolution Rate</a:t>
            </a:r>
          </a:p>
        </p:txBody>
      </p:sp>
      <p:sp>
        <p:nvSpPr>
          <p:cNvPr id="33" name="Step 1 Top">
            <a:extLst>
              <a:ext uri="{FF2B5EF4-FFF2-40B4-BE49-F238E27FC236}">
                <a16:creationId xmlns:a16="http://schemas.microsoft.com/office/drawing/2014/main" id="{95258CE6-EA8D-A49E-8D23-2558D4925AA0}"/>
              </a:ext>
            </a:extLst>
          </p:cNvPr>
          <p:cNvSpPr txBox="1">
            <a:spLocks/>
          </p:cNvSpPr>
          <p:nvPr/>
        </p:nvSpPr>
        <p:spPr>
          <a:xfrm>
            <a:off x="3033208" y="4283982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Stores claim outcome, agent actions, and feedback for future tuning.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D495646-3251-A1DE-A852-ECBB9C4AE81E}"/>
              </a:ext>
            </a:extLst>
          </p:cNvPr>
          <p:cNvGrpSpPr/>
          <p:nvPr/>
        </p:nvGrpSpPr>
        <p:grpSpPr>
          <a:xfrm>
            <a:off x="3029927" y="4827756"/>
            <a:ext cx="2572262" cy="1652997"/>
            <a:chOff x="8804381" y="4827756"/>
            <a:chExt cx="2572262" cy="1652997"/>
          </a:xfrm>
        </p:grpSpPr>
        <p:sp>
          <p:nvSpPr>
            <p:cNvPr id="35" name="Text Placeholder 11">
              <a:extLst>
                <a:ext uri="{FF2B5EF4-FFF2-40B4-BE49-F238E27FC236}">
                  <a16:creationId xmlns:a16="http://schemas.microsoft.com/office/drawing/2014/main" id="{EB2CCDE2-FC0C-EAF7-676D-B15248B03A73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39" name="Text Placeholder 11">
              <a:extLst>
                <a:ext uri="{FF2B5EF4-FFF2-40B4-BE49-F238E27FC236}">
                  <a16:creationId xmlns:a16="http://schemas.microsoft.com/office/drawing/2014/main" id="{2A6E7AB0-2EF8-49DD-37F1-EE4107319DFC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72A14C8-CF2A-6E24-0856-B61DDACFFBC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990602" y="5034548"/>
              <a:ext cx="2199820" cy="60529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 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Knowledge Base (SharePoint) for storing case summaries and resolution records and updating training data with model performance metrics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3A7CFF8-4884-688D-D6DD-1330A55D592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6BB987B-12AC-6A2F-60CE-18953E21E1BD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Benefit: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91F2C"/>
                  </a:solidFill>
                  <a:effectLst/>
                  <a:uLnTx/>
                  <a:uFillTx/>
                  <a:latin typeface="Segoe Sans Display"/>
                  <a:ea typeface="+mn-ea"/>
                  <a:cs typeface="Segoe Sans Display" pitchFamily="2" charset="0"/>
                </a:rPr>
                <a:t>Stores claim outcome, agent actions, and feedback to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support continuous learning and audit transparency.</a:t>
              </a:r>
            </a:p>
          </p:txBody>
        </p:sp>
      </p:grpSp>
      <p:sp>
        <p:nvSpPr>
          <p:cNvPr id="44" name="Step 1 Title">
            <a:extLst>
              <a:ext uri="{FF2B5EF4-FFF2-40B4-BE49-F238E27FC236}">
                <a16:creationId xmlns:a16="http://schemas.microsoft.com/office/drawing/2014/main" id="{384AFB20-0F16-C315-0461-CE5E02814185}"/>
              </a:ext>
            </a:extLst>
          </p:cNvPr>
          <p:cNvSpPr txBox="1">
            <a:spLocks/>
          </p:cNvSpPr>
          <p:nvPr/>
        </p:nvSpPr>
        <p:spPr>
          <a:xfrm>
            <a:off x="3035003" y="3857332"/>
            <a:ext cx="2572262" cy="307777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6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6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Log decisions &amp; improve system intelligence</a:t>
            </a:r>
          </a:p>
        </p:txBody>
      </p:sp>
    </p:spTree>
    <p:extLst>
      <p:ext uri="{BB962C8B-B14F-4D97-AF65-F5344CB8AC3E}">
        <p14:creationId xmlns:p14="http://schemas.microsoft.com/office/powerpoint/2010/main" val="273272726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9D101-C5B1-1041-F3B0-CBA89AD59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raphic 232">
            <a:extLst>
              <a:ext uri="{FF2B5EF4-FFF2-40B4-BE49-F238E27FC236}">
                <a16:creationId xmlns:a16="http://schemas.microsoft.com/office/drawing/2014/main" id="{5136D399-7636-CAE9-83D6-F162DEF2F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  <p:sp>
        <p:nvSpPr>
          <p:cNvPr id="223" name="Rounded Rectangle 19">
            <a:extLst>
              <a:ext uri="{FF2B5EF4-FFF2-40B4-BE49-F238E27FC236}">
                <a16:creationId xmlns:a16="http://schemas.microsoft.com/office/drawing/2014/main" id="{14713AD5-C9A2-2E8A-B500-2AD069305B52}"/>
              </a:ext>
            </a:extLst>
          </p:cNvPr>
          <p:cNvSpPr/>
          <p:nvPr/>
        </p:nvSpPr>
        <p:spPr>
          <a:xfrm>
            <a:off x="714622" y="4202295"/>
            <a:ext cx="3705033" cy="648580"/>
          </a:xfrm>
          <a:prstGeom prst="roundRect">
            <a:avLst>
              <a:gd name="adj" fmla="val 8528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A100FF"/>
              </a:solidFill>
              <a:effectLst/>
              <a:uLnTx/>
              <a:uFillTx/>
              <a:latin typeface="Segoe UI Variable Display" pitchFamily="2" charset="0"/>
              <a:ea typeface="+mn-ea"/>
              <a:cs typeface="Segoe UI Variable Display" pitchFamily="2" charset="0"/>
            </a:endParaRPr>
          </a:p>
        </p:txBody>
      </p:sp>
      <p:sp>
        <p:nvSpPr>
          <p:cNvPr id="218" name="Google Shape;498;p32">
            <a:extLst>
              <a:ext uri="{FF2B5EF4-FFF2-40B4-BE49-F238E27FC236}">
                <a16:creationId xmlns:a16="http://schemas.microsoft.com/office/drawing/2014/main" id="{0C3C433E-0040-42DF-D114-AAE4323A3452}"/>
              </a:ext>
            </a:extLst>
          </p:cNvPr>
          <p:cNvSpPr/>
          <p:nvPr/>
        </p:nvSpPr>
        <p:spPr>
          <a:xfrm>
            <a:off x="707440" y="1429495"/>
            <a:ext cx="3693840" cy="2629755"/>
          </a:xfrm>
          <a:prstGeom prst="roundRect">
            <a:avLst>
              <a:gd name="adj" fmla="val 2332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91440" rIns="91440" bIns="301752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Considerations to Address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Connect to Communication </a:t>
            </a:r>
            <a:r>
              <a:rPr lang="en-US" sz="100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tool (Outlook, Teams) 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Connect CRM (Dynamics 365) or Core Banking system in to fetch claimant details, history, and case records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Knowledge Base (SharePoint) and external APIs in PDF, DOC to </a:t>
            </a:r>
            <a:r>
              <a:rPr lang="en-US" sz="100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a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ccess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 policies and validate vendor or health data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Required access AI Builder </a:t>
            </a:r>
            <a:r>
              <a:rPr lang="en-US" sz="100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Analytical Models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to identify urgency or complexity of the claim 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PII includes customer name, contact info, health data, claim details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7FC165-08D9-D5A2-E883-7304E6CFB6ED}"/>
              </a:ext>
            </a:extLst>
          </p:cNvPr>
          <p:cNvSpPr txBox="1"/>
          <p:nvPr/>
        </p:nvSpPr>
        <p:spPr>
          <a:xfrm>
            <a:off x="789011" y="4315215"/>
            <a:ext cx="12877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Agent-to-Agent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Workflow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0E2ED2-FDDB-A895-F538-A7C112B0BE7B}"/>
              </a:ext>
            </a:extLst>
          </p:cNvPr>
          <p:cNvSpPr txBox="1"/>
          <p:nvPr/>
        </p:nvSpPr>
        <p:spPr>
          <a:xfrm>
            <a:off x="2118978" y="4265868"/>
            <a:ext cx="2298101" cy="50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ts val="1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Internal Policy Q&amp;A Agent</a:t>
            </a:r>
          </a:p>
          <a:p>
            <a:pPr marL="171450" marR="0" lvl="0" indent="-171450" algn="l" defTabSz="914400" rtl="0" eaLnBrk="1" fontAlgn="auto" latinLnBrk="0" hangingPunct="1">
              <a:lnSpc>
                <a:spcPts val="1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800">
                <a:solidFill>
                  <a:srgbClr val="000000"/>
                </a:solidFill>
                <a:latin typeface="Segoe Sans Display" pitchFamily="2" charset="0"/>
                <a:cs typeface="Segoe Sans Display" pitchFamily="2" charset="0"/>
              </a:rPr>
              <a:t>Customer Inquiry Agent</a:t>
            </a:r>
          </a:p>
          <a:p>
            <a:pPr marL="171450" marR="0" lvl="0" indent="-171450" algn="l" defTabSz="914400" rtl="0" eaLnBrk="1" fontAlgn="auto" latinLnBrk="0" hangingPunct="1">
              <a:lnSpc>
                <a:spcPts val="1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Transaction Dispute Agent</a:t>
            </a:r>
          </a:p>
        </p:txBody>
      </p:sp>
      <p:sp>
        <p:nvSpPr>
          <p:cNvPr id="35" name="Rounded Rectangle 19">
            <a:extLst>
              <a:ext uri="{FF2B5EF4-FFF2-40B4-BE49-F238E27FC236}">
                <a16:creationId xmlns:a16="http://schemas.microsoft.com/office/drawing/2014/main" id="{76204D12-4D8A-5AFF-BDE5-96A362CA4C49}"/>
              </a:ext>
            </a:extLst>
          </p:cNvPr>
          <p:cNvSpPr/>
          <p:nvPr/>
        </p:nvSpPr>
        <p:spPr>
          <a:xfrm>
            <a:off x="707440" y="4914448"/>
            <a:ext cx="3705033" cy="1551666"/>
          </a:xfrm>
          <a:prstGeom prst="roundRect">
            <a:avLst>
              <a:gd name="adj" fmla="val 8528"/>
            </a:avLst>
          </a:prstGeom>
          <a:solidFill>
            <a:srgbClr val="D9D9D9">
              <a:alpha val="20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 Semibold" pitchFamily="2" charset="0"/>
                <a:ea typeface="DM Sans 14pt Light"/>
                <a:cs typeface="Segoe Sans Display Semibold" pitchFamily="2" charset="0"/>
                <a:sym typeface="DM Sans Light"/>
              </a:rPr>
              <a:t>Reference Architecture Assumptions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Agent will be hosted on Teams channel with Microsoft authentication for support agent 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70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Agent will be hosted on Public website for customers </a:t>
            </a:r>
            <a:r>
              <a:rPr lang="en-US" sz="700" dirty="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; authentication should align with portal identity providers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D8D9DC">
                  <a:lumMod val="25000"/>
                </a:srgbClr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Customer Support  Agents  will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have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 M365 license to access the agent, but customers won’t  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70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Core Banking System would expose APIs or have connectors to  fetch customer profiles or incidents and transaction details 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70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‘Customer Inquiry Agent’ and ‘Transaction Dispute Agent’ and ‘Policy Agent’ should be ready and discoverable to be associated with this agent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D8D9DC">
                  <a:lumMod val="25000"/>
                </a:srgbClr>
              </a:solidFill>
              <a:effectLst/>
              <a:highlight>
                <a:srgbClr val="FFFF00"/>
              </a:highlight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</p:txBody>
      </p:sp>
      <p:sp>
        <p:nvSpPr>
          <p:cNvPr id="3" name="Google Shape;115;p20">
            <a:extLst>
              <a:ext uri="{FF2B5EF4-FFF2-40B4-BE49-F238E27FC236}">
                <a16:creationId xmlns:a16="http://schemas.microsoft.com/office/drawing/2014/main" id="{0C839C11-F8BD-98FE-5F96-941EE666443F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FINANCIAL SERVICE INDUSTRY</a:t>
            </a:r>
          </a:p>
        </p:txBody>
      </p:sp>
      <p:sp>
        <p:nvSpPr>
          <p:cNvPr id="6" name="Google Shape;163;p22">
            <a:extLst>
              <a:ext uri="{FF2B5EF4-FFF2-40B4-BE49-F238E27FC236}">
                <a16:creationId xmlns:a16="http://schemas.microsoft.com/office/drawing/2014/main" id="{DC02BC91-40FA-8D95-89AF-29F984F4705B}"/>
              </a:ext>
            </a:extLst>
          </p:cNvPr>
          <p:cNvSpPr/>
          <p:nvPr/>
        </p:nvSpPr>
        <p:spPr>
          <a:xfrm>
            <a:off x="695995" y="710974"/>
            <a:ext cx="53567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 pitchFamily="2" charset="0"/>
                <a:ea typeface="DM Sans 14pt ExtraLight"/>
                <a:cs typeface="Segoe Sans Display Semibold" pitchFamily="2" charset="0"/>
                <a:sym typeface="DM Sans ExtraLight"/>
              </a:rPr>
              <a:t>Claim Settlement Agent</a:t>
            </a: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 Semibold" pitchFamily="2" charset="0"/>
              <a:ea typeface="DM Sans 14pt ExtraLight"/>
              <a:cs typeface="Segoe Sans Display Semibold" pitchFamily="2" charset="0"/>
              <a:sym typeface="DM Sans Extra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39EB82-0097-B105-B5EB-9680ACC7BF58}"/>
              </a:ext>
            </a:extLst>
          </p:cNvPr>
          <p:cNvSpPr txBox="1"/>
          <p:nvPr/>
        </p:nvSpPr>
        <p:spPr>
          <a:xfrm>
            <a:off x="695994" y="1098881"/>
            <a:ext cx="10960603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92563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Speeds up insurance claims with AI agents that act before customers even call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62B359-0D10-9685-D513-0B44D5F1230E}"/>
              </a:ext>
            </a:extLst>
          </p:cNvPr>
          <p:cNvSpPr/>
          <p:nvPr/>
        </p:nvSpPr>
        <p:spPr bwMode="auto">
          <a:xfrm>
            <a:off x="5810118" y="1972825"/>
            <a:ext cx="5042581" cy="1122070"/>
          </a:xfrm>
          <a:prstGeom prst="rect">
            <a:avLst/>
          </a:prstGeom>
          <a:solidFill>
            <a:srgbClr val="B9DCD2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4CCB0E-9F2A-6614-7DEE-D5949E968048}"/>
              </a:ext>
            </a:extLst>
          </p:cNvPr>
          <p:cNvSpPr/>
          <p:nvPr/>
        </p:nvSpPr>
        <p:spPr bwMode="auto">
          <a:xfrm>
            <a:off x="5810118" y="4560942"/>
            <a:ext cx="5042581" cy="73217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82381A-C2C0-9D72-C8CF-39F1B09D4291}"/>
              </a:ext>
            </a:extLst>
          </p:cNvPr>
          <p:cNvSpPr/>
          <p:nvPr/>
        </p:nvSpPr>
        <p:spPr bwMode="auto">
          <a:xfrm>
            <a:off x="6216342" y="3202005"/>
            <a:ext cx="1612232" cy="659331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93014FA-7AD7-674F-0434-A4C74C3CD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0596" y="3316305"/>
            <a:ext cx="303542" cy="3035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A969CA5-9ED2-ACED-B94C-2453FA260E2E}"/>
              </a:ext>
            </a:extLst>
          </p:cNvPr>
          <p:cNvSpPr txBox="1"/>
          <p:nvPr/>
        </p:nvSpPr>
        <p:spPr>
          <a:xfrm>
            <a:off x="9674159" y="1999499"/>
            <a:ext cx="79987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/>
              <a:t>Orchestrator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3F7051-C6A5-879A-8379-29CD283A9E90}"/>
              </a:ext>
            </a:extLst>
          </p:cNvPr>
          <p:cNvSpPr txBox="1"/>
          <p:nvPr/>
        </p:nvSpPr>
        <p:spPr>
          <a:xfrm>
            <a:off x="9407964" y="5010385"/>
            <a:ext cx="13322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Agent Ops (logging, audit, observability)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F5A955FB-6529-DC01-2333-930D2D324A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93466" y="4813288"/>
            <a:ext cx="252900" cy="227480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3D63776-4608-1378-07EB-A13CEA3A2B30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6146366" y="4927028"/>
            <a:ext cx="1182799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8E914A3-1FBD-6FC2-41D5-8739D873391B}"/>
              </a:ext>
            </a:extLst>
          </p:cNvPr>
          <p:cNvSpPr txBox="1"/>
          <p:nvPr/>
        </p:nvSpPr>
        <p:spPr>
          <a:xfrm>
            <a:off x="6264900" y="3677282"/>
            <a:ext cx="57493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Structured Records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29D3A65-E6DA-5766-C97E-E96D6CC32FF4}"/>
              </a:ext>
            </a:extLst>
          </p:cNvPr>
          <p:cNvSpPr/>
          <p:nvPr/>
        </p:nvSpPr>
        <p:spPr bwMode="auto">
          <a:xfrm>
            <a:off x="5810118" y="3099937"/>
            <a:ext cx="5042581" cy="1461005"/>
          </a:xfrm>
          <a:prstGeom prst="rect">
            <a:avLst/>
          </a:prstGeom>
          <a:solidFill>
            <a:srgbClr val="E1D3C7"/>
          </a:solidFill>
          <a:ln w="9525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BE32739-FCD7-1DE2-A2CE-187FC65341AE}"/>
              </a:ext>
            </a:extLst>
          </p:cNvPr>
          <p:cNvSpPr/>
          <p:nvPr/>
        </p:nvSpPr>
        <p:spPr bwMode="auto">
          <a:xfrm>
            <a:off x="6223164" y="3281590"/>
            <a:ext cx="884993" cy="804468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56CDCE3-4D83-65EF-0E64-982013549A80}"/>
              </a:ext>
            </a:extLst>
          </p:cNvPr>
          <p:cNvSpPr/>
          <p:nvPr/>
        </p:nvSpPr>
        <p:spPr bwMode="auto">
          <a:xfrm>
            <a:off x="9544799" y="3283219"/>
            <a:ext cx="884993" cy="804468"/>
          </a:xfrm>
          <a:prstGeom prst="roundRect">
            <a:avLst/>
          </a:prstGeom>
          <a:noFill/>
          <a:ln w="9525" cap="flat" cmpd="sng" algn="ctr">
            <a:solidFill>
              <a:schemeClr val="bg2">
                <a:lumMod val="2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2C7232-B92E-0A11-C6B0-BD5F764AF54A}"/>
              </a:ext>
            </a:extLst>
          </p:cNvPr>
          <p:cNvSpPr txBox="1"/>
          <p:nvPr/>
        </p:nvSpPr>
        <p:spPr>
          <a:xfrm>
            <a:off x="6464154" y="3333681"/>
            <a:ext cx="33286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Tools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FF7CD72-36EC-C000-F64A-24D4FFD5FD75}"/>
              </a:ext>
            </a:extLst>
          </p:cNvPr>
          <p:cNvSpPr txBox="1"/>
          <p:nvPr/>
        </p:nvSpPr>
        <p:spPr>
          <a:xfrm>
            <a:off x="9705001" y="3329336"/>
            <a:ext cx="60763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Channels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5463CA8A-6C05-E118-8F9B-9930842E57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22091" y="3471057"/>
            <a:ext cx="227480" cy="22748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2687A0D0-7D66-A510-53D4-CD8E18BE3346}"/>
              </a:ext>
            </a:extLst>
          </p:cNvPr>
          <p:cNvSpPr/>
          <p:nvPr/>
        </p:nvSpPr>
        <p:spPr bwMode="auto">
          <a:xfrm>
            <a:off x="4697110" y="2121892"/>
            <a:ext cx="773546" cy="59195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DA33F24-E5D3-40A7-141F-B603532008F4}"/>
              </a:ext>
            </a:extLst>
          </p:cNvPr>
          <p:cNvSpPr txBox="1"/>
          <p:nvPr/>
        </p:nvSpPr>
        <p:spPr>
          <a:xfrm>
            <a:off x="4727679" y="2537665"/>
            <a:ext cx="71240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Customers</a:t>
            </a:r>
          </a:p>
        </p:txBody>
      </p:sp>
      <p:pic>
        <p:nvPicPr>
          <p:cNvPr id="54" name="Graphic 53" descr="Group of people with solid fill">
            <a:extLst>
              <a:ext uri="{FF2B5EF4-FFF2-40B4-BE49-F238E27FC236}">
                <a16:creationId xmlns:a16="http://schemas.microsoft.com/office/drawing/2014/main" id="{3A068871-76E6-FF1A-F384-50CDEC2D32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97707" y="2158368"/>
            <a:ext cx="372352" cy="372352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7080DEEA-338B-3FE1-6ED6-68D0AC6BA585}"/>
              </a:ext>
            </a:extLst>
          </p:cNvPr>
          <p:cNvSpPr/>
          <p:nvPr/>
        </p:nvSpPr>
        <p:spPr bwMode="auto">
          <a:xfrm>
            <a:off x="11142062" y="1994255"/>
            <a:ext cx="877931" cy="137131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0472C93-EDE8-05D2-DC70-A4C4F7E0B056}"/>
              </a:ext>
            </a:extLst>
          </p:cNvPr>
          <p:cNvSpPr txBox="1"/>
          <p:nvPr/>
        </p:nvSpPr>
        <p:spPr>
          <a:xfrm>
            <a:off x="4670784" y="1961826"/>
            <a:ext cx="8261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Unlicensed Users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1C49255-9DAE-BD56-6303-D123C62C390F}"/>
              </a:ext>
            </a:extLst>
          </p:cNvPr>
          <p:cNvSpPr txBox="1"/>
          <p:nvPr/>
        </p:nvSpPr>
        <p:spPr>
          <a:xfrm>
            <a:off x="11143199" y="1833711"/>
            <a:ext cx="8261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Licensed Users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B96276A-A6FE-FBE1-DF97-9BDB3F52CBBF}"/>
              </a:ext>
            </a:extLst>
          </p:cNvPr>
          <p:cNvSpPr txBox="1"/>
          <p:nvPr/>
        </p:nvSpPr>
        <p:spPr>
          <a:xfrm>
            <a:off x="11125966" y="2358562"/>
            <a:ext cx="9101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Customer Support Agent</a:t>
            </a:r>
          </a:p>
        </p:txBody>
      </p:sp>
      <p:pic>
        <p:nvPicPr>
          <p:cNvPr id="59" name="Graphic 58" descr="Users outline">
            <a:extLst>
              <a:ext uri="{FF2B5EF4-FFF2-40B4-BE49-F238E27FC236}">
                <a16:creationId xmlns:a16="http://schemas.microsoft.com/office/drawing/2014/main" id="{2800C34A-FC02-F860-50FC-85E710858A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15057" y="2628870"/>
            <a:ext cx="331940" cy="33194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CA2ABEBC-55A7-763F-3C98-192A9A98D026}"/>
              </a:ext>
            </a:extLst>
          </p:cNvPr>
          <p:cNvSpPr txBox="1"/>
          <p:nvPr/>
        </p:nvSpPr>
        <p:spPr>
          <a:xfrm>
            <a:off x="11194255" y="2989276"/>
            <a:ext cx="77354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Insurance Agents</a:t>
            </a:r>
          </a:p>
        </p:txBody>
      </p:sp>
      <p:pic>
        <p:nvPicPr>
          <p:cNvPr id="61" name="Graphic 60" descr="Users outline">
            <a:extLst>
              <a:ext uri="{FF2B5EF4-FFF2-40B4-BE49-F238E27FC236}">
                <a16:creationId xmlns:a16="http://schemas.microsoft.com/office/drawing/2014/main" id="{0D0AE3B7-8BE7-5399-D79A-66870D0076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15057" y="1993777"/>
            <a:ext cx="331940" cy="33194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3DABD89C-2AD5-F1F8-7952-D3EFCAFD56CC}"/>
              </a:ext>
            </a:extLst>
          </p:cNvPr>
          <p:cNvSpPr/>
          <p:nvPr/>
        </p:nvSpPr>
        <p:spPr bwMode="auto">
          <a:xfrm>
            <a:off x="11027580" y="3634709"/>
            <a:ext cx="1077121" cy="1944231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A623165A-8403-AC1E-B875-4F892DD8FD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75122" y="4873352"/>
            <a:ext cx="252900" cy="227480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0CDB2FA4-E434-713A-84AE-13CF1DBCF6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87832" y="5267001"/>
            <a:ext cx="227480" cy="22748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CACC9658-9037-72A8-273D-E6DAAED7E189}"/>
              </a:ext>
            </a:extLst>
          </p:cNvPr>
          <p:cNvSpPr txBox="1"/>
          <p:nvPr/>
        </p:nvSpPr>
        <p:spPr>
          <a:xfrm>
            <a:off x="11397963" y="3767673"/>
            <a:ext cx="622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D365 Customer Portal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447A014-3759-1BEA-831B-FF6167023E5A}"/>
              </a:ext>
            </a:extLst>
          </p:cNvPr>
          <p:cNvSpPr txBox="1"/>
          <p:nvPr/>
        </p:nvSpPr>
        <p:spPr>
          <a:xfrm>
            <a:off x="11566922" y="4166462"/>
            <a:ext cx="28445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Dataverse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9B0F155-D2E9-6FAF-CD53-B2D7FCF3F924}"/>
              </a:ext>
            </a:extLst>
          </p:cNvPr>
          <p:cNvSpPr txBox="1"/>
          <p:nvPr/>
        </p:nvSpPr>
        <p:spPr>
          <a:xfrm>
            <a:off x="11408850" y="4565251"/>
            <a:ext cx="600594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Copilot Studio Agent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EFEC6CF-5A56-B706-4253-C04C4E4ECD7A}"/>
              </a:ext>
            </a:extLst>
          </p:cNvPr>
          <p:cNvSpPr txBox="1"/>
          <p:nvPr/>
        </p:nvSpPr>
        <p:spPr>
          <a:xfrm>
            <a:off x="11344594" y="4965088"/>
            <a:ext cx="72910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Copilot Studio Kit - Extend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46D0B35-6546-7D8C-C995-CD0F274E829F}"/>
              </a:ext>
            </a:extLst>
          </p:cNvPr>
          <p:cNvSpPr txBox="1"/>
          <p:nvPr/>
        </p:nvSpPr>
        <p:spPr>
          <a:xfrm>
            <a:off x="11461019" y="5364925"/>
            <a:ext cx="49625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Flow / Connector</a:t>
            </a: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2A85201C-714E-1B2B-E992-3AC4846D9D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87832" y="4086055"/>
            <a:ext cx="227480" cy="22748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21F300EA-898E-2B35-4AEA-3B99BE5FC271}"/>
              </a:ext>
            </a:extLst>
          </p:cNvPr>
          <p:cNvSpPr txBox="1"/>
          <p:nvPr/>
        </p:nvSpPr>
        <p:spPr>
          <a:xfrm>
            <a:off x="11194254" y="3470583"/>
            <a:ext cx="7735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/>
              <a:t>LEGEND</a:t>
            </a:r>
          </a:p>
        </p:txBody>
      </p:sp>
      <p:pic>
        <p:nvPicPr>
          <p:cNvPr id="72" name="Graphic 71">
            <a:extLst>
              <a:ext uri="{FF2B5EF4-FFF2-40B4-BE49-F238E27FC236}">
                <a16:creationId xmlns:a16="http://schemas.microsoft.com/office/drawing/2014/main" id="{03A86AFB-70B1-AF40-6F1D-78DFEC536B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087832" y="4479704"/>
            <a:ext cx="227480" cy="227480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E539CBF6-BC75-EC08-C456-7A9CD950E3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087832" y="3692405"/>
            <a:ext cx="227481" cy="227481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4C81C752-A0E8-E883-A58A-11C87CB28E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71971" y="3364246"/>
            <a:ext cx="423824" cy="423824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F02598B-0579-31A9-CD10-B81FBA24479D}"/>
              </a:ext>
            </a:extLst>
          </p:cNvPr>
          <p:cNvSpPr txBox="1"/>
          <p:nvPr/>
        </p:nvSpPr>
        <p:spPr>
          <a:xfrm>
            <a:off x="5858463" y="2001150"/>
            <a:ext cx="230514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/>
              <a:t>Base Pre-trained OpenAI Models / custom Open AI models (preview)</a:t>
            </a:r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AF5707B8-26BA-BB37-822E-E6341FBAD2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030529" y="2114822"/>
            <a:ext cx="601758" cy="601758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801E5E42-9EAF-2FFB-5A5F-33EFD09031E1}"/>
              </a:ext>
            </a:extLst>
          </p:cNvPr>
          <p:cNvSpPr txBox="1"/>
          <p:nvPr/>
        </p:nvSpPr>
        <p:spPr>
          <a:xfrm>
            <a:off x="6266339" y="4701188"/>
            <a:ext cx="8153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11a</a:t>
            </a:r>
            <a:r>
              <a:rPr lang="en-US" sz="500"/>
              <a:t>. Agent logs are displayed on Copilot Studio Kit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A1E6E284-C73C-A7F2-E47F-5AD66B97BA21}"/>
              </a:ext>
            </a:extLst>
          </p:cNvPr>
          <p:cNvCxnSpPr>
            <a:cxnSpLocks/>
            <a:stCxn id="52" idx="2"/>
            <a:endCxn id="74" idx="0"/>
          </p:cNvCxnSpPr>
          <p:nvPr/>
        </p:nvCxnSpPr>
        <p:spPr>
          <a:xfrm>
            <a:off x="5083883" y="2713848"/>
            <a:ext cx="0" cy="650398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00C4D224-E2E6-7A4D-DB68-82CB32AB115E}"/>
              </a:ext>
            </a:extLst>
          </p:cNvPr>
          <p:cNvSpPr txBox="1"/>
          <p:nvPr/>
        </p:nvSpPr>
        <p:spPr>
          <a:xfrm>
            <a:off x="4445896" y="2819496"/>
            <a:ext cx="59344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1a. Raises claim on portal by submitting an incident or via chat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5292092-7E00-485C-1A12-D7D0FB7417CC}"/>
              </a:ext>
            </a:extLst>
          </p:cNvPr>
          <p:cNvCxnSpPr>
            <a:cxnSpLocks/>
          </p:cNvCxnSpPr>
          <p:nvPr/>
        </p:nvCxnSpPr>
        <p:spPr>
          <a:xfrm flipH="1">
            <a:off x="8822056" y="2266121"/>
            <a:ext cx="2323497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EA5B870A-C040-7EC0-1AA9-2AB8A3586BA9}"/>
              </a:ext>
            </a:extLst>
          </p:cNvPr>
          <p:cNvSpPr txBox="1"/>
          <p:nvPr/>
        </p:nvSpPr>
        <p:spPr>
          <a:xfrm>
            <a:off x="9481370" y="2164393"/>
            <a:ext cx="94179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1b. Asks for list of unsettled claims</a:t>
            </a:r>
          </a:p>
        </p:txBody>
      </p:sp>
      <p:cxnSp>
        <p:nvCxnSpPr>
          <p:cNvPr id="126" name="Connector: Elbow 125">
            <a:extLst>
              <a:ext uri="{FF2B5EF4-FFF2-40B4-BE49-F238E27FC236}">
                <a16:creationId xmlns:a16="http://schemas.microsoft.com/office/drawing/2014/main" id="{4C0CCEE1-C4C5-E0E3-33D9-5A61178D76FC}"/>
              </a:ext>
            </a:extLst>
          </p:cNvPr>
          <p:cNvCxnSpPr>
            <a:cxnSpLocks/>
            <a:endCxn id="242" idx="2"/>
          </p:cNvCxnSpPr>
          <p:nvPr/>
        </p:nvCxnSpPr>
        <p:spPr>
          <a:xfrm>
            <a:off x="6749571" y="3583523"/>
            <a:ext cx="1930633" cy="416202"/>
          </a:xfrm>
          <a:prstGeom prst="bentConnector4">
            <a:avLst>
              <a:gd name="adj1" fmla="val -105"/>
              <a:gd name="adj2" fmla="val 140471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01957BC5-8E5E-EEAB-6205-8F3A18753572}"/>
              </a:ext>
            </a:extLst>
          </p:cNvPr>
          <p:cNvSpPr txBox="1"/>
          <p:nvPr/>
        </p:nvSpPr>
        <p:spPr>
          <a:xfrm>
            <a:off x="6919574" y="4055970"/>
            <a:ext cx="78134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3. proofs are copied to </a:t>
            </a:r>
            <a:r>
              <a:rPr lang="en-US" sz="500" dirty="0"/>
              <a:t>SP</a:t>
            </a:r>
            <a:endParaRPr lang="en-US" sz="500"/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ACEA8C2B-E1D5-C743-88E4-ED0CD5B6AD8B}"/>
              </a:ext>
            </a:extLst>
          </p:cNvPr>
          <p:cNvCxnSpPr>
            <a:cxnSpLocks/>
            <a:endCxn id="77" idx="2"/>
          </p:cNvCxnSpPr>
          <p:nvPr/>
        </p:nvCxnSpPr>
        <p:spPr>
          <a:xfrm flipV="1">
            <a:off x="8331408" y="2716580"/>
            <a:ext cx="0" cy="590539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3AF1DE01-7665-9942-9D0B-DB5774D3946D}"/>
              </a:ext>
            </a:extLst>
          </p:cNvPr>
          <p:cNvSpPr txBox="1"/>
          <p:nvPr/>
        </p:nvSpPr>
        <p:spPr>
          <a:xfrm>
            <a:off x="7463880" y="2851834"/>
            <a:ext cx="8153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4. </a:t>
            </a:r>
            <a:r>
              <a:rPr lang="en-US" sz="500" dirty="0"/>
              <a:t>New </a:t>
            </a:r>
            <a:r>
              <a:rPr lang="en-US" sz="500"/>
              <a:t>ticket </a:t>
            </a:r>
            <a:r>
              <a:rPr lang="en-US" sz="500" dirty="0"/>
              <a:t>triggers workflow</a:t>
            </a:r>
            <a:endParaRPr lang="en-US" sz="500"/>
          </a:p>
        </p:txBody>
      </p:sp>
      <p:cxnSp>
        <p:nvCxnSpPr>
          <p:cNvPr id="145" name="Connector: Elbow 144">
            <a:extLst>
              <a:ext uri="{FF2B5EF4-FFF2-40B4-BE49-F238E27FC236}">
                <a16:creationId xmlns:a16="http://schemas.microsoft.com/office/drawing/2014/main" id="{82B34541-46DC-7178-5CDD-B26FFCDA75F1}"/>
              </a:ext>
            </a:extLst>
          </p:cNvPr>
          <p:cNvCxnSpPr>
            <a:cxnSpLocks/>
            <a:endCxn id="41" idx="0"/>
          </p:cNvCxnSpPr>
          <p:nvPr/>
        </p:nvCxnSpPr>
        <p:spPr>
          <a:xfrm rot="10800000" flipV="1">
            <a:off x="6665662" y="2604782"/>
            <a:ext cx="1392489" cy="676807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A7E44CEB-31F6-8540-4727-ECA67D8F82B6}"/>
              </a:ext>
            </a:extLst>
          </p:cNvPr>
          <p:cNvSpPr txBox="1"/>
          <p:nvPr/>
        </p:nvSpPr>
        <p:spPr>
          <a:xfrm>
            <a:off x="6932562" y="2474201"/>
            <a:ext cx="81533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5. </a:t>
            </a:r>
            <a:r>
              <a:rPr lang="en-US" sz="500" dirty="0"/>
              <a:t>Invokes tools </a:t>
            </a:r>
            <a:endParaRPr lang="en-US" sz="500"/>
          </a:p>
        </p:txBody>
      </p:sp>
      <p:cxnSp>
        <p:nvCxnSpPr>
          <p:cNvPr id="149" name="Connector: Elbow 148">
            <a:extLst>
              <a:ext uri="{FF2B5EF4-FFF2-40B4-BE49-F238E27FC236}">
                <a16:creationId xmlns:a16="http://schemas.microsoft.com/office/drawing/2014/main" id="{1006A4DE-A471-DFD6-79E4-9350EC777A4C}"/>
              </a:ext>
            </a:extLst>
          </p:cNvPr>
          <p:cNvCxnSpPr>
            <a:cxnSpLocks/>
            <a:endCxn id="49" idx="3"/>
          </p:cNvCxnSpPr>
          <p:nvPr/>
        </p:nvCxnSpPr>
        <p:spPr>
          <a:xfrm rot="10800000">
            <a:off x="6749571" y="3584797"/>
            <a:ext cx="927232" cy="101708"/>
          </a:xfrm>
          <a:prstGeom prst="bentConnector3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0CB4B33F-6722-9ED2-D5AC-65B4B815A86E}"/>
              </a:ext>
            </a:extLst>
          </p:cNvPr>
          <p:cNvSpPr txBox="1"/>
          <p:nvPr/>
        </p:nvSpPr>
        <p:spPr>
          <a:xfrm>
            <a:off x="7131638" y="3506226"/>
            <a:ext cx="52367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6. Pulls claim data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3ED12D4D-898B-A0C4-C060-01515AF83C92}"/>
              </a:ext>
            </a:extLst>
          </p:cNvPr>
          <p:cNvSpPr txBox="1"/>
          <p:nvPr/>
        </p:nvSpPr>
        <p:spPr>
          <a:xfrm>
            <a:off x="6874051" y="3157247"/>
            <a:ext cx="143837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7. Pulls policy </a:t>
            </a:r>
            <a:r>
              <a:rPr lang="en-US" sz="500" dirty="0"/>
              <a:t>/, </a:t>
            </a:r>
            <a:r>
              <a:rPr lang="en-US" sz="500"/>
              <a:t>health</a:t>
            </a:r>
            <a:r>
              <a:rPr lang="en-US" sz="500" dirty="0"/>
              <a:t>/</a:t>
            </a:r>
            <a:r>
              <a:rPr lang="en-US" sz="500"/>
              <a:t> system documents</a:t>
            </a:r>
          </a:p>
        </p:txBody>
      </p:sp>
      <p:cxnSp>
        <p:nvCxnSpPr>
          <p:cNvPr id="164" name="Connector: Elbow 163">
            <a:extLst>
              <a:ext uri="{FF2B5EF4-FFF2-40B4-BE49-F238E27FC236}">
                <a16:creationId xmlns:a16="http://schemas.microsoft.com/office/drawing/2014/main" id="{42CD901B-6EAC-60E2-36B3-952E8CB642ED}"/>
              </a:ext>
            </a:extLst>
          </p:cNvPr>
          <p:cNvCxnSpPr>
            <a:cxnSpLocks/>
          </p:cNvCxnSpPr>
          <p:nvPr/>
        </p:nvCxnSpPr>
        <p:spPr>
          <a:xfrm flipH="1" flipV="1">
            <a:off x="7080745" y="3320293"/>
            <a:ext cx="1833880" cy="387873"/>
          </a:xfrm>
          <a:prstGeom prst="bentConnector3">
            <a:avLst>
              <a:gd name="adj1" fmla="val -12465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or: Elbow 177">
            <a:extLst>
              <a:ext uri="{FF2B5EF4-FFF2-40B4-BE49-F238E27FC236}">
                <a16:creationId xmlns:a16="http://schemas.microsoft.com/office/drawing/2014/main" id="{284A62ED-BD93-3AB9-463D-7B0279206F7B}"/>
              </a:ext>
            </a:extLst>
          </p:cNvPr>
          <p:cNvCxnSpPr>
            <a:cxnSpLocks/>
            <a:endCxn id="241" idx="2"/>
          </p:cNvCxnSpPr>
          <p:nvPr/>
        </p:nvCxnSpPr>
        <p:spPr>
          <a:xfrm>
            <a:off x="5083883" y="3788070"/>
            <a:ext cx="2791038" cy="134711"/>
          </a:xfrm>
          <a:prstGeom prst="bentConnector4">
            <a:avLst>
              <a:gd name="adj1" fmla="val -737"/>
              <a:gd name="adj2" fmla="val 492059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2907DB2F-43B9-831B-012C-34A051BA4E5A}"/>
              </a:ext>
            </a:extLst>
          </p:cNvPr>
          <p:cNvSpPr txBox="1"/>
          <p:nvPr/>
        </p:nvSpPr>
        <p:spPr>
          <a:xfrm>
            <a:off x="5411059" y="3828418"/>
            <a:ext cx="82806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8. Derives a confidence score</a:t>
            </a:r>
          </a:p>
        </p:txBody>
      </p: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A4CA37E5-0053-6734-A416-D81963BBDE02}"/>
              </a:ext>
            </a:extLst>
          </p:cNvPr>
          <p:cNvCxnSpPr>
            <a:cxnSpLocks/>
            <a:stCxn id="49" idx="1"/>
            <a:endCxn id="74" idx="3"/>
          </p:cNvCxnSpPr>
          <p:nvPr/>
        </p:nvCxnSpPr>
        <p:spPr>
          <a:xfrm flipH="1" flipV="1">
            <a:off x="5295795" y="3576158"/>
            <a:ext cx="1226296" cy="8639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>
            <a:extLst>
              <a:ext uri="{FF2B5EF4-FFF2-40B4-BE49-F238E27FC236}">
                <a16:creationId xmlns:a16="http://schemas.microsoft.com/office/drawing/2014/main" id="{8FC280A4-7FBB-36A9-ECBA-57A03EF2F785}"/>
              </a:ext>
            </a:extLst>
          </p:cNvPr>
          <p:cNvSpPr txBox="1"/>
          <p:nvPr/>
        </p:nvSpPr>
        <p:spPr>
          <a:xfrm>
            <a:off x="5295795" y="3271113"/>
            <a:ext cx="894611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9a. Confidence Score &lt; 0.3, updates ‘Claim Approved’ and emails customer</a:t>
            </a:r>
          </a:p>
        </p:txBody>
      </p:sp>
      <p:cxnSp>
        <p:nvCxnSpPr>
          <p:cNvPr id="189" name="Connector: Elbow 188">
            <a:extLst>
              <a:ext uri="{FF2B5EF4-FFF2-40B4-BE49-F238E27FC236}">
                <a16:creationId xmlns:a16="http://schemas.microsoft.com/office/drawing/2014/main" id="{BBC76EE1-1787-F984-117D-D08667C58059}"/>
              </a:ext>
            </a:extLst>
          </p:cNvPr>
          <p:cNvCxnSpPr>
            <a:cxnSpLocks/>
            <a:stCxn id="49" idx="2"/>
            <a:endCxn id="42" idx="2"/>
          </p:cNvCxnSpPr>
          <p:nvPr/>
        </p:nvCxnSpPr>
        <p:spPr>
          <a:xfrm rot="16200000" flipH="1">
            <a:off x="8116988" y="2217379"/>
            <a:ext cx="389150" cy="3351465"/>
          </a:xfrm>
          <a:prstGeom prst="bentConnector3">
            <a:avLst>
              <a:gd name="adj1" fmla="val 158743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>
            <a:extLst>
              <a:ext uri="{FF2B5EF4-FFF2-40B4-BE49-F238E27FC236}">
                <a16:creationId xmlns:a16="http://schemas.microsoft.com/office/drawing/2014/main" id="{6969BD54-5347-4706-2BE4-8DDB774CB0F9}"/>
              </a:ext>
            </a:extLst>
          </p:cNvPr>
          <p:cNvSpPr txBox="1"/>
          <p:nvPr/>
        </p:nvSpPr>
        <p:spPr>
          <a:xfrm>
            <a:off x="8779548" y="4132914"/>
            <a:ext cx="89461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9b. Confidence Score &gt; 0.8, notifies team with red flags</a:t>
            </a:r>
          </a:p>
        </p:txBody>
      </p:sp>
      <p:cxnSp>
        <p:nvCxnSpPr>
          <p:cNvPr id="194" name="Connector: Elbow 193">
            <a:extLst>
              <a:ext uri="{FF2B5EF4-FFF2-40B4-BE49-F238E27FC236}">
                <a16:creationId xmlns:a16="http://schemas.microsoft.com/office/drawing/2014/main" id="{2474558D-19FA-4B3F-9ACA-0F81A75C480A}"/>
              </a:ext>
            </a:extLst>
          </p:cNvPr>
          <p:cNvCxnSpPr>
            <a:cxnSpLocks/>
          </p:cNvCxnSpPr>
          <p:nvPr/>
        </p:nvCxnSpPr>
        <p:spPr>
          <a:xfrm flipV="1">
            <a:off x="9731831" y="2879893"/>
            <a:ext cx="1411367" cy="393730"/>
          </a:xfrm>
          <a:prstGeom prst="bentConnector3">
            <a:avLst>
              <a:gd name="adj1" fmla="val 705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>
            <a:extLst>
              <a:ext uri="{FF2B5EF4-FFF2-40B4-BE49-F238E27FC236}">
                <a16:creationId xmlns:a16="http://schemas.microsoft.com/office/drawing/2014/main" id="{CB963651-B106-C740-4A18-FD110AE8AA52}"/>
              </a:ext>
            </a:extLst>
          </p:cNvPr>
          <p:cNvSpPr txBox="1"/>
          <p:nvPr/>
        </p:nvSpPr>
        <p:spPr>
          <a:xfrm>
            <a:off x="9843807" y="2902854"/>
            <a:ext cx="89461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10. Reviews the claim details and contacts customer for clarity</a:t>
            </a:r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05133524-C0E7-993D-00F9-9959B3AEAB7A}"/>
              </a:ext>
            </a:extLst>
          </p:cNvPr>
          <p:cNvCxnSpPr>
            <a:cxnSpLocks/>
          </p:cNvCxnSpPr>
          <p:nvPr/>
        </p:nvCxnSpPr>
        <p:spPr>
          <a:xfrm flipH="1">
            <a:off x="8822056" y="2481629"/>
            <a:ext cx="2323497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E62B3F4D-0012-512B-E622-DFABBCCBD9B0}"/>
              </a:ext>
            </a:extLst>
          </p:cNvPr>
          <p:cNvCxnSpPr>
            <a:cxnSpLocks/>
          </p:cNvCxnSpPr>
          <p:nvPr/>
        </p:nvCxnSpPr>
        <p:spPr>
          <a:xfrm flipH="1">
            <a:off x="8822056" y="2697137"/>
            <a:ext cx="2323497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8BD0C0CF-16EF-2C11-9F68-9A1D10135409}"/>
              </a:ext>
            </a:extLst>
          </p:cNvPr>
          <p:cNvSpPr txBox="1"/>
          <p:nvPr/>
        </p:nvSpPr>
        <p:spPr>
          <a:xfrm>
            <a:off x="9076826" y="2369558"/>
            <a:ext cx="175087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10a. If no manual review within 4 hours, escalate automatically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CB6262AB-0B74-55A3-EB0F-CB96866B14CC}"/>
              </a:ext>
            </a:extLst>
          </p:cNvPr>
          <p:cNvSpPr txBox="1"/>
          <p:nvPr/>
        </p:nvSpPr>
        <p:spPr>
          <a:xfrm>
            <a:off x="9076826" y="2574723"/>
            <a:ext cx="175087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11c</a:t>
            </a:r>
            <a:r>
              <a:rPr lang="en-US" sz="500"/>
              <a:t>. feedback </a:t>
            </a:r>
            <a:r>
              <a:rPr lang="en-US" sz="500" dirty="0"/>
              <a:t>-</a:t>
            </a:r>
            <a:r>
              <a:rPr lang="en-US" sz="500"/>
              <a:t>updates training data</a:t>
            </a:r>
            <a:r>
              <a:rPr lang="en-US" sz="500" dirty="0"/>
              <a:t>, instruction and threshold</a:t>
            </a:r>
            <a:endParaRPr lang="en-US" sz="500"/>
          </a:p>
        </p:txBody>
      </p: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E87C6415-BDFB-F3F0-0052-4B2B2CFE82E9}"/>
              </a:ext>
            </a:extLst>
          </p:cNvPr>
          <p:cNvCxnSpPr>
            <a:cxnSpLocks/>
          </p:cNvCxnSpPr>
          <p:nvPr/>
        </p:nvCxnSpPr>
        <p:spPr>
          <a:xfrm>
            <a:off x="5929834" y="2273487"/>
            <a:ext cx="102882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Box 219">
            <a:extLst>
              <a:ext uri="{FF2B5EF4-FFF2-40B4-BE49-F238E27FC236}">
                <a16:creationId xmlns:a16="http://schemas.microsoft.com/office/drawing/2014/main" id="{F84DDF83-27FB-EC0A-A76D-33926378971C}"/>
              </a:ext>
            </a:extLst>
          </p:cNvPr>
          <p:cNvSpPr txBox="1"/>
          <p:nvPr/>
        </p:nvSpPr>
        <p:spPr>
          <a:xfrm>
            <a:off x="6193972" y="2176774"/>
            <a:ext cx="50055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Confidence Score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6F99CC28-B58D-8F36-AA94-810BEE2FF355}"/>
              </a:ext>
            </a:extLst>
          </p:cNvPr>
          <p:cNvSpPr txBox="1"/>
          <p:nvPr/>
        </p:nvSpPr>
        <p:spPr>
          <a:xfrm>
            <a:off x="6769401" y="2138249"/>
            <a:ext cx="25939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High Risk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6A3AD9FF-2539-375A-DFC1-DB3ED3A61100}"/>
              </a:ext>
            </a:extLst>
          </p:cNvPr>
          <p:cNvSpPr txBox="1"/>
          <p:nvPr/>
        </p:nvSpPr>
        <p:spPr>
          <a:xfrm>
            <a:off x="5874410" y="2138249"/>
            <a:ext cx="25939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Low Risk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DCDBCB6-5715-F19B-2FDA-F13F820ACE80}"/>
              </a:ext>
            </a:extLst>
          </p:cNvPr>
          <p:cNvSpPr txBox="1"/>
          <p:nvPr/>
        </p:nvSpPr>
        <p:spPr>
          <a:xfrm>
            <a:off x="5981248" y="2336659"/>
            <a:ext cx="4571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0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C3B14FE-3006-89AC-414B-3D462354C789}"/>
              </a:ext>
            </a:extLst>
          </p:cNvPr>
          <p:cNvSpPr txBox="1"/>
          <p:nvPr/>
        </p:nvSpPr>
        <p:spPr>
          <a:xfrm>
            <a:off x="6876239" y="2336659"/>
            <a:ext cx="4571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</a:t>
            </a:r>
          </a:p>
        </p:txBody>
      </p:sp>
      <p:pic>
        <p:nvPicPr>
          <p:cNvPr id="226" name="Graphic 225">
            <a:extLst>
              <a:ext uri="{FF2B5EF4-FFF2-40B4-BE49-F238E27FC236}">
                <a16:creationId xmlns:a16="http://schemas.microsoft.com/office/drawing/2014/main" id="{3FEF1CDD-2789-44EE-45B9-14B7DE39CC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279513" y="3831188"/>
            <a:ext cx="227480" cy="227480"/>
          </a:xfrm>
          <a:prstGeom prst="rect">
            <a:avLst/>
          </a:prstGeom>
        </p:spPr>
      </p:pic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B32FF735-5C35-0E6D-B426-C365A2575DEC}"/>
              </a:ext>
            </a:extLst>
          </p:cNvPr>
          <p:cNvCxnSpPr>
            <a:cxnSpLocks/>
            <a:stCxn id="226" idx="0"/>
          </p:cNvCxnSpPr>
          <p:nvPr/>
        </p:nvCxnSpPr>
        <p:spPr>
          <a:xfrm flipV="1">
            <a:off x="6393253" y="3677282"/>
            <a:ext cx="115407" cy="15390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id="{2E265DBD-F331-EF5E-FF64-0042398D13B6}"/>
              </a:ext>
            </a:extLst>
          </p:cNvPr>
          <p:cNvSpPr/>
          <p:nvPr/>
        </p:nvSpPr>
        <p:spPr bwMode="auto">
          <a:xfrm>
            <a:off x="7460673" y="3273623"/>
            <a:ext cx="1612232" cy="777468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4B8B0168-FC79-CE6F-6BEA-C21D27778CB6}"/>
              </a:ext>
            </a:extLst>
          </p:cNvPr>
          <p:cNvSpPr txBox="1"/>
          <p:nvPr/>
        </p:nvSpPr>
        <p:spPr>
          <a:xfrm>
            <a:off x="7856840" y="3345841"/>
            <a:ext cx="8198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Knowledge Base</a:t>
            </a:r>
          </a:p>
        </p:txBody>
      </p:sp>
      <p:pic>
        <p:nvPicPr>
          <p:cNvPr id="240" name="Graphic 239">
            <a:extLst>
              <a:ext uri="{FF2B5EF4-FFF2-40B4-BE49-F238E27FC236}">
                <a16:creationId xmlns:a16="http://schemas.microsoft.com/office/drawing/2014/main" id="{76AE63E1-9A68-4A76-055F-FE0070EB8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79624" y="3457181"/>
            <a:ext cx="390593" cy="390593"/>
          </a:xfrm>
          <a:prstGeom prst="rect">
            <a:avLst/>
          </a:prstGeom>
        </p:spPr>
      </p:pic>
      <p:sp>
        <p:nvSpPr>
          <p:cNvPr id="241" name="TextBox 240">
            <a:extLst>
              <a:ext uri="{FF2B5EF4-FFF2-40B4-BE49-F238E27FC236}">
                <a16:creationId xmlns:a16="http://schemas.microsoft.com/office/drawing/2014/main" id="{F1D5AEBD-900D-09CE-4FF9-2F5A6EA7CB45}"/>
              </a:ext>
            </a:extLst>
          </p:cNvPr>
          <p:cNvSpPr txBox="1"/>
          <p:nvPr/>
        </p:nvSpPr>
        <p:spPr>
          <a:xfrm>
            <a:off x="7571236" y="3845837"/>
            <a:ext cx="607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Structured Records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820BD458-099F-2180-99E5-249E64D2A540}"/>
              </a:ext>
            </a:extLst>
          </p:cNvPr>
          <p:cNvSpPr txBox="1"/>
          <p:nvPr/>
        </p:nvSpPr>
        <p:spPr>
          <a:xfrm>
            <a:off x="8290373" y="3845837"/>
            <a:ext cx="77966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Unstructured Documents (versioned)</a:t>
            </a:r>
          </a:p>
        </p:txBody>
      </p:sp>
      <p:pic>
        <p:nvPicPr>
          <p:cNvPr id="243" name="Graphic 242">
            <a:extLst>
              <a:ext uri="{FF2B5EF4-FFF2-40B4-BE49-F238E27FC236}">
                <a16:creationId xmlns:a16="http://schemas.microsoft.com/office/drawing/2014/main" id="{78117A35-9079-3D4E-C806-A815604FA65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484908" y="3457181"/>
            <a:ext cx="390593" cy="390593"/>
          </a:xfrm>
          <a:prstGeom prst="rect">
            <a:avLst/>
          </a:prstGeom>
        </p:spPr>
      </p:pic>
      <p:sp>
        <p:nvSpPr>
          <p:cNvPr id="254" name="TextBox 253">
            <a:extLst>
              <a:ext uri="{FF2B5EF4-FFF2-40B4-BE49-F238E27FC236}">
                <a16:creationId xmlns:a16="http://schemas.microsoft.com/office/drawing/2014/main" id="{5D585DC0-2C5A-2102-0C6F-DE9DEEB5E074}"/>
              </a:ext>
            </a:extLst>
          </p:cNvPr>
          <p:cNvSpPr txBox="1"/>
          <p:nvPr/>
        </p:nvSpPr>
        <p:spPr>
          <a:xfrm>
            <a:off x="5139730" y="4479704"/>
            <a:ext cx="59344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2. Claim ticket gets stored </a:t>
            </a:r>
            <a:r>
              <a:rPr lang="en-US" sz="500" dirty="0"/>
              <a:t>as records</a:t>
            </a:r>
            <a:endParaRPr lang="en-US" sz="500"/>
          </a:p>
        </p:txBody>
      </p:sp>
      <p:pic>
        <p:nvPicPr>
          <p:cNvPr id="257" name="Graphic 256">
            <a:extLst>
              <a:ext uri="{FF2B5EF4-FFF2-40B4-BE49-F238E27FC236}">
                <a16:creationId xmlns:a16="http://schemas.microsoft.com/office/drawing/2014/main" id="{25123C5F-33B8-9003-A431-B1F36737C7F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895079" y="3471057"/>
            <a:ext cx="227480" cy="227480"/>
          </a:xfrm>
          <a:prstGeom prst="rect">
            <a:avLst/>
          </a:prstGeom>
        </p:spPr>
      </p:pic>
      <p:pic>
        <p:nvPicPr>
          <p:cNvPr id="258" name="Graphic 257" descr="Internet with solid fill">
            <a:extLst>
              <a:ext uri="{FF2B5EF4-FFF2-40B4-BE49-F238E27FC236}">
                <a16:creationId xmlns:a16="http://schemas.microsoft.com/office/drawing/2014/main" id="{B0A874A9-AD76-46A4-BF5C-52D56E25D35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835386" y="3715344"/>
            <a:ext cx="346866" cy="346866"/>
          </a:xfrm>
          <a:prstGeom prst="rect">
            <a:avLst/>
          </a:prstGeom>
        </p:spPr>
      </p:pic>
      <p:sp>
        <p:nvSpPr>
          <p:cNvPr id="261" name="Rectangle 260">
            <a:extLst>
              <a:ext uri="{FF2B5EF4-FFF2-40B4-BE49-F238E27FC236}">
                <a16:creationId xmlns:a16="http://schemas.microsoft.com/office/drawing/2014/main" id="{B8160E33-6A1B-DE37-0250-19DD35D31D2A}"/>
              </a:ext>
            </a:extLst>
          </p:cNvPr>
          <p:cNvSpPr/>
          <p:nvPr/>
        </p:nvSpPr>
        <p:spPr bwMode="auto">
          <a:xfrm>
            <a:off x="7324829" y="4643455"/>
            <a:ext cx="2004486" cy="577008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62" name="Graphic 261">
            <a:extLst>
              <a:ext uri="{FF2B5EF4-FFF2-40B4-BE49-F238E27FC236}">
                <a16:creationId xmlns:a16="http://schemas.microsoft.com/office/drawing/2014/main" id="{FBDBEA64-E8E6-7C8A-E1FD-2E20BEB64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35798" y="4689001"/>
            <a:ext cx="390341" cy="390341"/>
          </a:xfrm>
          <a:prstGeom prst="rect">
            <a:avLst/>
          </a:prstGeom>
        </p:spPr>
      </p:pic>
      <p:pic>
        <p:nvPicPr>
          <p:cNvPr id="263" name="Graphic 262">
            <a:extLst>
              <a:ext uri="{FF2B5EF4-FFF2-40B4-BE49-F238E27FC236}">
                <a16:creationId xmlns:a16="http://schemas.microsoft.com/office/drawing/2014/main" id="{6A93B0A1-4281-A2C4-5586-7BE9E68A082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628005" y="4689001"/>
            <a:ext cx="390341" cy="390341"/>
          </a:xfrm>
          <a:prstGeom prst="rect">
            <a:avLst/>
          </a:prstGeom>
        </p:spPr>
      </p:pic>
      <p:sp>
        <p:nvSpPr>
          <p:cNvPr id="264" name="TextBox 263">
            <a:extLst>
              <a:ext uri="{FF2B5EF4-FFF2-40B4-BE49-F238E27FC236}">
                <a16:creationId xmlns:a16="http://schemas.microsoft.com/office/drawing/2014/main" id="{39DD0CF7-C7C2-369C-2B64-AD2EC945CD67}"/>
              </a:ext>
            </a:extLst>
          </p:cNvPr>
          <p:cNvSpPr txBox="1"/>
          <p:nvPr/>
        </p:nvSpPr>
        <p:spPr>
          <a:xfrm>
            <a:off x="8423777" y="5066996"/>
            <a:ext cx="82259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Conversation Transcript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4B120DB2-5C5C-00BB-002A-3CC5CE390A6B}"/>
              </a:ext>
            </a:extLst>
          </p:cNvPr>
          <p:cNvCxnSpPr>
            <a:cxnSpLocks/>
            <a:stCxn id="24" idx="2"/>
            <a:endCxn id="55" idx="3"/>
          </p:cNvCxnSpPr>
          <p:nvPr/>
        </p:nvCxnSpPr>
        <p:spPr>
          <a:xfrm rot="5400000" flipH="1" flipV="1">
            <a:off x="7839525" y="860301"/>
            <a:ext cx="2360857" cy="6000077"/>
          </a:xfrm>
          <a:prstGeom prst="bentConnector4">
            <a:avLst>
              <a:gd name="adj1" fmla="val -25795"/>
              <a:gd name="adj2" fmla="val 102127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DB78E8E-CDE0-0D9F-83A1-31FE16AC67DE}"/>
              </a:ext>
            </a:extLst>
          </p:cNvPr>
          <p:cNvSpPr txBox="1"/>
          <p:nvPr/>
        </p:nvSpPr>
        <p:spPr>
          <a:xfrm>
            <a:off x="8340862" y="5522454"/>
            <a:ext cx="114752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11b. Agent logs are reviewed by admins </a:t>
            </a:r>
          </a:p>
        </p:txBody>
      </p:sp>
    </p:spTree>
    <p:extLst>
      <p:ext uri="{BB962C8B-B14F-4D97-AF65-F5344CB8AC3E}">
        <p14:creationId xmlns:p14="http://schemas.microsoft.com/office/powerpoint/2010/main" val="58121062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icrosoft 365 Copilot Template">
  <a:themeElements>
    <a:clrScheme name="Microsoft 365 Copilot">
      <a:dk1>
        <a:srgbClr val="091F2C"/>
      </a:dk1>
      <a:lt1>
        <a:srgbClr val="FFFFFF"/>
      </a:lt1>
      <a:dk2>
        <a:srgbClr val="000000"/>
      </a:dk2>
      <a:lt2>
        <a:srgbClr val="FFF8F5"/>
      </a:lt2>
      <a:accent1>
        <a:srgbClr val="0078D4"/>
      </a:accent1>
      <a:accent2>
        <a:srgbClr val="C03BC4"/>
      </a:accent2>
      <a:accent3>
        <a:srgbClr val="FFA38B"/>
      </a:accent3>
      <a:accent4>
        <a:srgbClr val="8661C5"/>
      </a:accent4>
      <a:accent5>
        <a:srgbClr val="8DC8E8"/>
      </a:accent5>
      <a:accent6>
        <a:srgbClr val="FF5C39"/>
      </a:accent6>
      <a:hlink>
        <a:srgbClr val="0078D4"/>
      </a:hlink>
      <a:folHlink>
        <a:srgbClr val="C03BC4"/>
      </a:folHlink>
    </a:clrScheme>
    <a:fontScheme name="FantasyxMSFT">
      <a:majorFont>
        <a:latin typeface="Segoe Sans Display Semibold"/>
        <a:ea typeface=""/>
        <a:cs typeface=""/>
      </a:majorFont>
      <a:minorFont>
        <a:latin typeface="Segoe Sans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>
            <a:solidFill>
              <a:schemeClr val="bg1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Presentation1" id="{37823CB9-DC0F-DE49-A7F7-325A4228CCF9}" vid="{6CB80000-F9EA-4D40-9817-2B5CD0D7D2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9df779-34ae-475b-8f68-1e14ad50874e" xsi:nil="true"/>
    <TaxCatchAll xmlns="ff4aa7a8-f214-4e5b-8210-f35866a47391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52E84E0A4B594BAE73A92866FC44AB" ma:contentTypeVersion="145" ma:contentTypeDescription="Create a new document." ma:contentTypeScope="" ma:versionID="00ec6f7c76ec4d35dbfc7cefa43f67d0">
  <xsd:schema xmlns:xsd="http://www.w3.org/2001/XMLSchema" xmlns:xs="http://www.w3.org/2001/XMLSchema" xmlns:p="http://schemas.microsoft.com/office/2006/metadata/properties" xmlns:ns2="b89df779-34ae-475b-8f68-1e14ad50874e" xmlns:ns3="ff4aa7a8-f214-4e5b-8210-f35866a47391" targetNamespace="http://schemas.microsoft.com/office/2006/metadata/properties" ma:root="true" ma:fieldsID="2755c834ed210a6a912e148fb00e9474" ns2:_="" ns3:_="">
    <xsd:import namespace="b89df779-34ae-475b-8f68-1e14ad50874e"/>
    <xsd:import namespace="ff4aa7a8-f214-4e5b-8210-f35866a473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df779-34ae-475b-8f68-1e14ad5087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displayName="Image Tags_0" ma:hidden="true" ma:internalName="lcf76f155ced4ddcb4097134ff3c332f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aa7a8-f214-4e5b-8210-f35866a4739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8d1e5b3-8759-4616-acc8-1fde5b8fda56}" ma:internalName="TaxCatchAll" ma:showField="CatchAllData" ma:web="ff4aa7a8-f214-4e5b-8210-f35866a473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6ABAF2-F7E8-4186-A9D5-F92DD1062BAA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ff4aa7a8-f214-4e5b-8210-f35866a47391"/>
    <ds:schemaRef ds:uri="http://schemas.microsoft.com/office/infopath/2007/PartnerControls"/>
    <ds:schemaRef ds:uri="http://www.w3.org/XML/1998/namespace"/>
    <ds:schemaRef ds:uri="b89df779-34ae-475b-8f68-1e14ad50874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4FFDA2C-7ABD-47AB-B3E3-92F28B16C6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9df779-34ae-475b-8f68-1e14ad50874e"/>
    <ds:schemaRef ds:uri="ff4aa7a8-f214-4e5b-8210-f35866a473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0E2112-56C4-4D9F-8653-CF6242CD5A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1270</Words>
  <Application>Microsoft Office PowerPoint</Application>
  <PresentationFormat>Widescreen</PresentationFormat>
  <Paragraphs>162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Aptos</vt:lpstr>
      <vt:lpstr>Arial</vt:lpstr>
      <vt:lpstr>Graphik Regular</vt:lpstr>
      <vt:lpstr>Segoe Sans Display</vt:lpstr>
      <vt:lpstr>Segoe Sans Display Semibold</vt:lpstr>
      <vt:lpstr>Segoe UI</vt:lpstr>
      <vt:lpstr>Segoe UI Variable Display</vt:lpstr>
      <vt:lpstr>Wingdings</vt:lpstr>
      <vt:lpstr>Microsoft 365 Copilot Template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Singhal, Akshita</dc:creator>
  <cp:lastModifiedBy>Daryl Schaal</cp:lastModifiedBy>
  <cp:revision>5</cp:revision>
  <dcterms:created xsi:type="dcterms:W3CDTF">2025-06-30T09:01:52Z</dcterms:created>
  <dcterms:modified xsi:type="dcterms:W3CDTF">2025-07-20T16:29:57Z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0x0101002652E84E0A4B594BAE73A92866FC44AB</vt:lpwstr>
  </property>
</Properties>
</file>