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84" r:id="rId5"/>
    <p:sldId id="2147483185" r:id="rId6"/>
    <p:sldId id="21474833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3F9AA-7FBC-9DBA-4EED-E72CBC392D9B}" v="2" dt="2025-07-09T21:44:14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AB63F9AA-7FBC-9DBA-4EED-E72CBC392D9B}"/>
    <pc:docChg chg="addSld delSld">
      <pc:chgData name="Mohamedali, Mohamed" userId="S::mohamed.mohamedali@accenture.com::c34bb293-32f5-4b81-974b-dd0646678ac5" providerId="AD" clId="Web-{AB63F9AA-7FBC-9DBA-4EED-E72CBC392D9B}" dt="2025-07-09T21:44:14.169" v="1"/>
      <pc:docMkLst>
        <pc:docMk/>
      </pc:docMkLst>
      <pc:sldChg chg="add">
        <pc:chgData name="Mohamedali, Mohamed" userId="S::mohamed.mohamedali@accenture.com::c34bb293-32f5-4b81-974b-dd0646678ac5" providerId="AD" clId="Web-{AB63F9AA-7FBC-9DBA-4EED-E72CBC392D9B}" dt="2025-07-09T21:44:05.293" v="0"/>
        <pc:sldMkLst>
          <pc:docMk/>
          <pc:sldMk cId="3744720092" sldId="2147483371"/>
        </pc:sldMkLst>
      </pc:sldChg>
      <pc:sldChg chg="del">
        <pc:chgData name="Mohamedali, Mohamed" userId="S::mohamed.mohamedali@accenture.com::c34bb293-32f5-4b81-974b-dd0646678ac5" providerId="AD" clId="Web-{AB63F9AA-7FBC-9DBA-4EED-E72CBC392D9B}" dt="2025-07-09T21:44:14.169" v="1"/>
        <pc:sldMkLst>
          <pc:docMk/>
          <pc:sldMk cId="1986893125" sldId="2147483372"/>
        </pc:sldMkLst>
      </pc:sldChg>
    </pc:docChg>
  </pc:docChgLst>
  <pc:docChgLst>
    <pc:chgData name="Singhal, Akshita" userId="5756b00f-2298-4202-a087-368d6ed616f7" providerId="ADAL" clId="{3B028624-A05B-4B00-963D-4ABBBF4418EA}"/>
    <pc:docChg chg="addSld delSld modSld delMainMaster">
      <pc:chgData name="Singhal, Akshita" userId="5756b00f-2298-4202-a087-368d6ed616f7" providerId="ADAL" clId="{3B028624-A05B-4B00-963D-4ABBBF4418EA}" dt="2025-06-30T08:41:02.469" v="1"/>
      <pc:docMkLst>
        <pc:docMk/>
      </pc:docMkLst>
      <pc:sldChg chg="add del">
        <pc:chgData name="Singhal, Akshita" userId="5756b00f-2298-4202-a087-368d6ed616f7" providerId="ADAL" clId="{3B028624-A05B-4B00-963D-4ABBBF4418EA}" dt="2025-06-30T08:41:02.469" v="1"/>
        <pc:sldMkLst>
          <pc:docMk/>
          <pc:sldMk cId="4118478791" sldId="2147483184"/>
        </pc:sldMkLst>
      </pc:sldChg>
      <pc:sldChg chg="add del">
        <pc:chgData name="Singhal, Akshita" userId="5756b00f-2298-4202-a087-368d6ed616f7" providerId="ADAL" clId="{3B028624-A05B-4B00-963D-4ABBBF4418EA}" dt="2025-06-30T08:41:02.469" v="1"/>
        <pc:sldMkLst>
          <pc:docMk/>
          <pc:sldMk cId="2818883757" sldId="2147483185"/>
        </pc:sldMkLst>
      </pc:sldChg>
      <pc:sldChg chg="add del">
        <pc:chgData name="Singhal, Akshita" userId="5756b00f-2298-4202-a087-368d6ed616f7" providerId="ADAL" clId="{3B028624-A05B-4B00-963D-4ABBBF4418EA}" dt="2025-06-30T08:41:02.469" v="1"/>
        <pc:sldMkLst>
          <pc:docMk/>
          <pc:sldMk cId="3744720092" sldId="2147483371"/>
        </pc:sldMkLst>
      </pc:sldChg>
      <pc:sldMasterChg chg="del delSldLayout">
        <pc:chgData name="Singhal, Akshita" userId="5756b00f-2298-4202-a087-368d6ed616f7" providerId="ADAL" clId="{3B028624-A05B-4B00-963D-4ABBBF4418EA}" dt="2025-06-30T08:40:57.089" v="0" actId="2696"/>
        <pc:sldMasterMkLst>
          <pc:docMk/>
          <pc:sldMasterMk cId="3227398941" sldId="2147483660"/>
        </pc:sldMasterMkLst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3891073565" sldId="2147483661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224161314" sldId="2147483662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792766584" sldId="2147483663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1953048098" sldId="2147483664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1269812294" sldId="2147483665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2291202075" sldId="2147483666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1387949152" sldId="2147483667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1926878447" sldId="2147483668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1398616622" sldId="2147483669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2995808113" sldId="2147483670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1550360368" sldId="2147483671"/>
          </pc:sldLayoutMkLst>
        </pc:sldLayoutChg>
        <pc:sldLayoutChg chg="del">
          <pc:chgData name="Singhal, Akshita" userId="5756b00f-2298-4202-a087-368d6ed616f7" providerId="ADAL" clId="{3B028624-A05B-4B00-963D-4ABBBF4418EA}" dt="2025-06-30T08:40:57.089" v="0" actId="2696"/>
          <pc:sldLayoutMkLst>
            <pc:docMk/>
            <pc:sldMasterMk cId="3227398941" sldId="2147483660"/>
            <pc:sldLayoutMk cId="3095314192" sldId="2147483672"/>
          </pc:sldLayoutMkLst>
        </pc:sldLayoutChg>
      </pc:sldMasterChg>
    </pc:docChg>
  </pc:docChgLst>
  <pc:docChgLst>
    <pc:chgData name="Mohamedali, Mohamed" userId="S::mohamed.mohamedali@accenture.com::c34bb293-32f5-4b81-974b-dd0646678ac5" providerId="AD" clId="Web-{92E97AED-9589-B33F-902E-F0E01B1C2909}"/>
    <pc:docChg chg="addSld delSld addMainMaster">
      <pc:chgData name="Mohamedali, Mohamed" userId="S::mohamed.mohamedali@accenture.com::c34bb293-32f5-4b81-974b-dd0646678ac5" providerId="AD" clId="Web-{92E97AED-9589-B33F-902E-F0E01B1C2909}" dt="2025-06-30T22:11:35.025" v="3"/>
      <pc:docMkLst>
        <pc:docMk/>
      </pc:docMkLst>
      <pc:sldChg chg="del">
        <pc:chgData name="Mohamedali, Mohamed" userId="S::mohamed.mohamedali@accenture.com::c34bb293-32f5-4b81-974b-dd0646678ac5" providerId="AD" clId="Web-{92E97AED-9589-B33F-902E-F0E01B1C2909}" dt="2025-06-30T22:11:35.025" v="3"/>
        <pc:sldMkLst>
          <pc:docMk/>
          <pc:sldMk cId="3744720092" sldId="2147483371"/>
        </pc:sldMkLst>
      </pc:sldChg>
      <pc:sldChg chg="add del">
        <pc:chgData name="Mohamedali, Mohamed" userId="S::mohamed.mohamedali@accenture.com::c34bb293-32f5-4b81-974b-dd0646678ac5" providerId="AD" clId="Web-{92E97AED-9589-B33F-902E-F0E01B1C2909}" dt="2025-06-30T22:09:59.133" v="1"/>
        <pc:sldMkLst>
          <pc:docMk/>
          <pc:sldMk cId="517008714" sldId="2147483372"/>
        </pc:sldMkLst>
      </pc:sldChg>
      <pc:sldChg chg="add">
        <pc:chgData name="Mohamedali, Mohamed" userId="S::mohamed.mohamedali@accenture.com::c34bb293-32f5-4b81-974b-dd0646678ac5" providerId="AD" clId="Web-{92E97AED-9589-B33F-902E-F0E01B1C2909}" dt="2025-06-30T22:09:59.930" v="2"/>
        <pc:sldMkLst>
          <pc:docMk/>
          <pc:sldMk cId="1986893125" sldId="2147483372"/>
        </pc:sldMkLst>
      </pc:sldChg>
      <pc:sldMasterChg chg="add addSldLayout">
        <pc:chgData name="Mohamedali, Mohamed" userId="S::mohamed.mohamedali@accenture.com::c34bb293-32f5-4b81-974b-dd0646678ac5" providerId="AD" clId="Web-{92E97AED-9589-B33F-902E-F0E01B1C2909}" dt="2025-06-30T22:09:59.930" v="2"/>
        <pc:sldMasterMkLst>
          <pc:docMk/>
          <pc:sldMasterMk cId="2578602228" sldId="2147484919"/>
        </pc:sldMasterMkLst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481786144" sldId="214748492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05571577" sldId="214748492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753918689" sldId="214748492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40522215" sldId="214748492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445818881" sldId="2147484924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980218531" sldId="2147484925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214874685" sldId="2147484926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549019178" sldId="2147484927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552180932" sldId="2147484928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238466402" sldId="2147484929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737796322" sldId="214748493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199762581" sldId="214748493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611052429" sldId="214748493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871958891" sldId="214748493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738006832" sldId="2147484934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265065485" sldId="2147484935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150580100" sldId="2147484936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85216663" sldId="2147484937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140838360" sldId="2147484938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459894337" sldId="2147484939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366929517" sldId="214748494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273752494" sldId="214748494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623495997" sldId="214748494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892560823" sldId="214748494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94411294" sldId="2147484944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606832603" sldId="2147484945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689056583" sldId="2147484946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436076832" sldId="2147484947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413539944" sldId="2147484948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330062519" sldId="2147484949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4261008965" sldId="214748495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4284102714" sldId="214748495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672796242" sldId="214748495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74545879" sldId="214748495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345471156" sldId="2147484954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4080281030" sldId="2147484955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784840667" sldId="2147484956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693204307" sldId="2147484957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659677299" sldId="2147484958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783844293" sldId="2147484959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961235512" sldId="214748496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439164173" sldId="214748496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597903492" sldId="214748496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936421187" sldId="214748496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697644177" sldId="2147484964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372641952" sldId="2147484965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763878636" sldId="2147484966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409197431" sldId="2147484967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647844084" sldId="2147484968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4172508549" sldId="2147484969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385003671" sldId="214748497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047841402" sldId="214748497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245839821" sldId="214748497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165167250" sldId="214748497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762295475" sldId="2147484974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894188391" sldId="2147484975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522231335" sldId="2147484976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799620199" sldId="2147484977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442142324" sldId="2147484978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795577091" sldId="2147484979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525695635" sldId="214748498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095910865" sldId="214748498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77051676" sldId="214748498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733303708" sldId="214748498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753815271" sldId="2147484984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217408746" sldId="2147484985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825934176" sldId="2147484986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2246856731" sldId="2147484987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719452837" sldId="2147484988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958042711" sldId="2147484989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861984152" sldId="2147484990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120677539" sldId="2147484991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895441310" sldId="2147484992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3292252358" sldId="2147484993"/>
          </pc:sldLayoutMkLst>
        </pc:sldLayoutChg>
        <pc:sldLayoutChg chg="add">
          <pc:chgData name="Mohamedali, Mohamed" userId="S::mohamed.mohamedali@accenture.com::c34bb293-32f5-4b81-974b-dd0646678ac5" providerId="AD" clId="Web-{92E97AED-9589-B33F-902E-F0E01B1C2909}" dt="2025-06-30T22:09:59.930" v="2"/>
          <pc:sldLayoutMkLst>
            <pc:docMk/>
            <pc:sldMasterMk cId="2578602228" sldId="2147484919"/>
            <pc:sldLayoutMk cId="641401512" sldId="2147485025"/>
          </pc:sldLayoutMkLst>
        </pc:sldLayoutChg>
      </pc:sldMasterChg>
    </pc:docChg>
  </pc:docChgLst>
  <pc:docChgLst>
    <pc:chgData name="Truong, Linda" userId="ccf1549b-a28c-4fe3-8c7c-7b7ef78110c0" providerId="ADAL" clId="{CB28E4A6-89A1-403C-B9E0-595D4136264B}"/>
    <pc:docChg chg="modSld">
      <pc:chgData name="Truong, Linda" userId="ccf1549b-a28c-4fe3-8c7c-7b7ef78110c0" providerId="ADAL" clId="{CB28E4A6-89A1-403C-B9E0-595D4136264B}" dt="2025-07-10T01:16:09.988" v="28" actId="14100"/>
      <pc:docMkLst>
        <pc:docMk/>
      </pc:docMkLst>
      <pc:sldChg chg="modSp mod">
        <pc:chgData name="Truong, Linda" userId="ccf1549b-a28c-4fe3-8c7c-7b7ef78110c0" providerId="ADAL" clId="{CB28E4A6-89A1-403C-B9E0-595D4136264B}" dt="2025-07-10T01:16:09.988" v="28" actId="14100"/>
        <pc:sldMkLst>
          <pc:docMk/>
          <pc:sldMk cId="3744720092" sldId="2147483371"/>
        </pc:sldMkLst>
        <pc:cxnChg chg="mod">
          <ac:chgData name="Truong, Linda" userId="ccf1549b-a28c-4fe3-8c7c-7b7ef78110c0" providerId="ADAL" clId="{CB28E4A6-89A1-403C-B9E0-595D4136264B}" dt="2025-07-10T01:16:09.988" v="28" actId="14100"/>
          <ac:cxnSpMkLst>
            <pc:docMk/>
            <pc:sldMk cId="3744720092" sldId="2147483371"/>
            <ac:cxnSpMk id="116" creationId="{DBAD38DD-31EB-1F0E-E22C-FF9C27EA4333}"/>
          </ac:cxnSpMkLst>
        </pc:cxnChg>
      </pc:sldChg>
      <pc:sldChg chg="modSp mod">
        <pc:chgData name="Truong, Linda" userId="ccf1549b-a28c-4fe3-8c7c-7b7ef78110c0" providerId="ADAL" clId="{CB28E4A6-89A1-403C-B9E0-595D4136264B}" dt="2025-06-30T23:28:04.774" v="27" actId="1035"/>
        <pc:sldMkLst>
          <pc:docMk/>
          <pc:sldMk cId="1986893125" sldId="2147483372"/>
        </pc:sldMkLst>
        <pc:spChg chg="mod">
          <ac:chgData name="Truong, Linda" userId="ccf1549b-a28c-4fe3-8c7c-7b7ef78110c0" providerId="ADAL" clId="{CB28E4A6-89A1-403C-B9E0-595D4136264B}" dt="2025-06-30T23:28:04.774" v="27" actId="1035"/>
          <ac:spMkLst>
            <pc:docMk/>
            <pc:sldMk cId="1986893125" sldId="2147483372"/>
            <ac:spMk id="47" creationId="{1A1F9532-EC96-7304-5AAF-898CD964DAB8}"/>
          </ac:spMkLst>
        </pc:spChg>
        <pc:picChg chg="mod">
          <ac:chgData name="Truong, Linda" userId="ccf1549b-a28c-4fe3-8c7c-7b7ef78110c0" providerId="ADAL" clId="{CB28E4A6-89A1-403C-B9E0-595D4136264B}" dt="2025-06-30T23:28:04.774" v="27" actId="1035"/>
          <ac:picMkLst>
            <pc:docMk/>
            <pc:sldMk cId="1986893125" sldId="2147483372"/>
            <ac:picMk id="45" creationId="{89F22740-9A6F-2663-1980-8D2A00434F9D}"/>
          </ac:picMkLst>
        </pc:picChg>
        <pc:picChg chg="mod">
          <ac:chgData name="Truong, Linda" userId="ccf1549b-a28c-4fe3-8c7c-7b7ef78110c0" providerId="ADAL" clId="{CB28E4A6-89A1-403C-B9E0-595D4136264B}" dt="2025-06-30T23:27:39.753" v="19" actId="1036"/>
          <ac:picMkLst>
            <pc:docMk/>
            <pc:sldMk cId="1986893125" sldId="2147483372"/>
            <ac:picMk id="52" creationId="{F012093C-1831-0E12-D019-985AFCC8CD94}"/>
          </ac:picMkLst>
        </pc:picChg>
        <pc:picChg chg="mod">
          <ac:chgData name="Truong, Linda" userId="ccf1549b-a28c-4fe3-8c7c-7b7ef78110c0" providerId="ADAL" clId="{CB28E4A6-89A1-403C-B9E0-595D4136264B}" dt="2025-06-30T23:27:39.753" v="19" actId="1036"/>
          <ac:picMkLst>
            <pc:docMk/>
            <pc:sldMk cId="1986893125" sldId="2147483372"/>
            <ac:picMk id="64" creationId="{C09A65D8-A9F4-D47C-C1F5-84F2C10F77C3}"/>
          </ac:picMkLst>
        </pc:picChg>
        <pc:cxnChg chg="mod">
          <ac:chgData name="Truong, Linda" userId="ccf1549b-a28c-4fe3-8c7c-7b7ef78110c0" providerId="ADAL" clId="{CB28E4A6-89A1-403C-B9E0-595D4136264B}" dt="2025-06-30T23:27:49.054" v="20" actId="554"/>
          <ac:cxnSpMkLst>
            <pc:docMk/>
            <pc:sldMk cId="1986893125" sldId="2147483372"/>
            <ac:cxnSpMk id="81" creationId="{B6DC3D56-82F0-4AA0-BFF8-02D4532B9319}"/>
          </ac:cxnSpMkLst>
        </pc:cxnChg>
        <pc:cxnChg chg="mod">
          <ac:chgData name="Truong, Linda" userId="ccf1549b-a28c-4fe3-8c7c-7b7ef78110c0" providerId="ADAL" clId="{CB28E4A6-89A1-403C-B9E0-595D4136264B}" dt="2025-06-30T23:27:53.207" v="22" actId="1036"/>
          <ac:cxnSpMkLst>
            <pc:docMk/>
            <pc:sldMk cId="1986893125" sldId="2147483372"/>
            <ac:cxnSpMk id="86" creationId="{C53748AB-7227-DECE-FB33-1CE195B59554}"/>
          </ac:cxnSpMkLst>
        </pc:cxnChg>
        <pc:cxnChg chg="mod">
          <ac:chgData name="Truong, Linda" userId="ccf1549b-a28c-4fe3-8c7c-7b7ef78110c0" providerId="ADAL" clId="{CB28E4A6-89A1-403C-B9E0-595D4136264B}" dt="2025-06-30T23:27:39.753" v="19" actId="1036"/>
          <ac:cxnSpMkLst>
            <pc:docMk/>
            <pc:sldMk cId="1986893125" sldId="2147483372"/>
            <ac:cxnSpMk id="142" creationId="{3133C448-1B68-25EA-CA9C-A91F5D86EA7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0A10-F35C-423C-8CE6-062298EF98A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1FB4-F581-4C44-947B-D1116DDC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8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80F9A-CED4-32A9-0384-7B187F0C8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90721-FFD9-B45F-1608-485EA2EFD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903C9-D3DA-E79F-1DA0-6E05883BA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2A6B0-7B5C-8B8B-6F2F-71B1C1BF5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8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3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C796B-8A34-93AB-1F77-263DDEF24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B0A0D-4BD4-98DB-41DD-CC8E3307E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D2DA8-4EDA-3050-C7FD-B18C25B79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942D2-B13F-9BC8-FD72-38E7EFA74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233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374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07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: no 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110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61" r:id="rId4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9A31-C60D-ECC1-1B83-03B79FFE7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E79F78E9-81CE-DDD1-BEBD-8F4B81401713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9014FD-E63F-B78F-40FF-B94D7690CFF1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FD5C7865-C8F5-C23A-3059-95DFB679CE98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Students face manual, time-consuming searches across fragmented campus systems and limited appointment scheduling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01C6D49E-93EB-F4EB-D7D3-B463E63D49F0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C3DB6829-BE3C-CCDA-F46A-4BE1203608A3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Student support is unavailable outside business hours, leaving gaps during evenings, weekends, and holidays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Outdated knowledge bases hinder staff from providing accurate, up-to-date responses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Staff spend too much time on repetitive queries, limiting focus on complex student needs and strategy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Fragmented systems force students to repeat information and create inconsistent support experiences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1DF2E510-A29B-3F59-B619-922A1B6D373E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B2776372-4017-5FE3-227D-1715A71034DE}"/>
              </a:ext>
            </a:extLst>
          </p:cNvPr>
          <p:cNvSpPr/>
          <p:nvPr/>
        </p:nvSpPr>
        <p:spPr>
          <a:xfrm>
            <a:off x="6248885" y="2233079"/>
            <a:ext cx="2066440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Ingests university knowledge base, policy docs, and event calendars for comprehensive student information access</a:t>
            </a: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550A0031-94F0-CD7E-0636-4E88A32D714D}"/>
              </a:ext>
            </a:extLst>
          </p:cNvPr>
          <p:cNvSpPr/>
          <p:nvPr/>
        </p:nvSpPr>
        <p:spPr>
          <a:xfrm>
            <a:off x="6228415" y="5124116"/>
            <a:ext cx="2099734" cy="51500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Monitors self-service performance and gathers feedback</a:t>
            </a: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123A2DEB-8D8E-CE6B-9471-E364B02AA729}"/>
              </a:ext>
            </a:extLst>
          </p:cNvPr>
          <p:cNvSpPr/>
          <p:nvPr/>
        </p:nvSpPr>
        <p:spPr>
          <a:xfrm>
            <a:off x="6215591" y="4348553"/>
            <a:ext cx="2099734" cy="566563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Integrates with calendar systems for real-time scheduling capabilities for students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B931B4A5-9026-8DFE-E824-9B806F69C154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154DEE-9796-6EEF-064F-4DA8BE0263E4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7F7FAF-FE56-BEA1-58AF-F0030D62AD81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2E33B095-EE4F-C41F-1F91-6D3FF2DA0ED3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A5F8A6FA-D968-66FB-04B0-37658D092F1E}"/>
              </a:ext>
            </a:extLst>
          </p:cNvPr>
          <p:cNvSpPr/>
          <p:nvPr/>
        </p:nvSpPr>
        <p:spPr>
          <a:xfrm>
            <a:off x="8682389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Campus Administrative Staff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2C80A9EA-BD18-1581-48B5-CA402A4EC8EC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0A150CB1-A493-E17D-70E7-7AA4E6A9AF3E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Subindustry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37C63E70-9F81-B167-1208-38F4906AC9DA}"/>
              </a:ext>
            </a:extLst>
          </p:cNvPr>
          <p:cNvSpPr/>
          <p:nvPr/>
        </p:nvSpPr>
        <p:spPr>
          <a:xfrm>
            <a:off x="8955020" y="1406727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Education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D8567759-9AFC-C809-13F9-8078077309AE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A25C0EF4-0399-F620-77E3-CAC5417DF51E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93D4D90E-766A-9F12-7771-C566BE9B86B4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DF226273-6748-55B2-7B2D-1AAE87ABAC68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68E89420-B0C5-98C1-C4F0-EE9E3BD702F4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34617A4A-F782-2FD7-22A2-C7B4EBDCEC7E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C490660D-2123-F238-F024-7D1BE8228DFE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0A538BF3-D8A6-5FFC-C8EB-EA79ECA976CC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7203E012-FB85-DDA4-2C83-2A406D283368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0741F370-1E5A-0DC5-6B34-031E6E820459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489DA647-1903-A086-A348-E34535417AF1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873833C6-04D6-E62E-D630-4420B7B92332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1E9A2172-6906-48BA-F0DE-84F60D0CD15A}"/>
              </a:ext>
            </a:extLst>
          </p:cNvPr>
          <p:cNvSpPr/>
          <p:nvPr/>
        </p:nvSpPr>
        <p:spPr>
          <a:xfrm>
            <a:off x="6215591" y="3290816"/>
            <a:ext cx="2099734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Retrieves relevant articles to answer student questions with direct links to source materials</a:t>
            </a: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EA2A3810-DEEA-3D21-22C9-B4D0E34738C5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EDUCATION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E668E99B-93EF-51ED-AC3F-1F355FBA5337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Campus Support Assistant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E29FB-99EA-CA69-A86E-C07E026E80C0}"/>
              </a:ext>
            </a:extLst>
          </p:cNvPr>
          <p:cNvSpPr txBox="1"/>
          <p:nvPr/>
        </p:nvSpPr>
        <p:spPr>
          <a:xfrm>
            <a:off x="695994" y="1098881"/>
            <a:ext cx="775220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Enable students to get campus answers and book appointments anytime through an automated support system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5FE3F5B3-E3D2-C33C-7767-877F3488FA25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Delivers real-time answers via email, chat, and Teams, manages bookings, and learns continuously to improve knowledge delivery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3E7F325A-514C-D74F-D929-CC54640B71F9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B8DFB8-7AAD-AFB1-372B-1240548C2AAB}"/>
              </a:ext>
            </a:extLst>
          </p:cNvPr>
          <p:cNvGrpSpPr/>
          <p:nvPr/>
        </p:nvGrpSpPr>
        <p:grpSpPr>
          <a:xfrm>
            <a:off x="8700923" y="2229264"/>
            <a:ext cx="2790518" cy="411648"/>
            <a:chOff x="8700923" y="2229264"/>
            <a:chExt cx="2790518" cy="411648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708071FD-229D-EF79-2632-B4325390DFF0}"/>
                </a:ext>
              </a:extLst>
            </p:cNvPr>
            <p:cNvSpPr/>
            <p:nvPr/>
          </p:nvSpPr>
          <p:spPr>
            <a:xfrm>
              <a:off x="8700923" y="2229264"/>
              <a:ext cx="2790518" cy="411648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Self S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ervice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 Adoption Rate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Variable Display" pitchFamily="2" charset="0"/>
                  <a:ea typeface="+mn-ea"/>
                  <a:cs typeface="Segoe UI Variable Display" pitchFamily="2" charset="0"/>
                </a:rPr>
                <a:t>→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Students find answers and manage tasks independently, reducing their reliance on human intervention</a:t>
              </a:r>
            </a:p>
          </p:txBody>
        </p:sp>
        <p:sp>
          <p:nvSpPr>
            <p:cNvPr id="48" name="Arrow: Up 56">
              <a:extLst>
                <a:ext uri="{FF2B5EF4-FFF2-40B4-BE49-F238E27FC236}">
                  <a16:creationId xmlns:a16="http://schemas.microsoft.com/office/drawing/2014/main" id="{442776C0-A4BF-12C0-261D-409092B5FFCB}"/>
                </a:ext>
              </a:extLst>
            </p:cNvPr>
            <p:cNvSpPr/>
            <p:nvPr/>
          </p:nvSpPr>
          <p:spPr>
            <a:xfrm>
              <a:off x="8794754" y="2301425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216B41-9F4B-ADAD-C7F8-677DCDA3662B}"/>
              </a:ext>
            </a:extLst>
          </p:cNvPr>
          <p:cNvGrpSpPr/>
          <p:nvPr/>
        </p:nvGrpSpPr>
        <p:grpSpPr>
          <a:xfrm>
            <a:off x="8700923" y="2714297"/>
            <a:ext cx="2790518" cy="425124"/>
            <a:chOff x="8700923" y="2894282"/>
            <a:chExt cx="2790518" cy="425124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8505BF73-F53C-0157-7C00-5917235F24FC}"/>
                </a:ext>
              </a:extLst>
            </p:cNvPr>
            <p:cNvSpPr/>
            <p:nvPr/>
          </p:nvSpPr>
          <p:spPr>
            <a:xfrm>
              <a:off x="8700923" y="2894282"/>
              <a:ext cx="2790518" cy="425124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First C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ontact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 R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esolution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 Rate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Resolves student inquiries during their initial interaction, eliminating the need for follow-ups or transfers</a:t>
              </a:r>
            </a:p>
          </p:txBody>
        </p:sp>
        <p:sp>
          <p:nvSpPr>
            <p:cNvPr id="2" name="Arrow: Up 56">
              <a:extLst>
                <a:ext uri="{FF2B5EF4-FFF2-40B4-BE49-F238E27FC236}">
                  <a16:creationId xmlns:a16="http://schemas.microsoft.com/office/drawing/2014/main" id="{BC310407-CDB9-58FE-414A-01A50D224F8D}"/>
                </a:ext>
              </a:extLst>
            </p:cNvPr>
            <p:cNvSpPr/>
            <p:nvPr/>
          </p:nvSpPr>
          <p:spPr>
            <a:xfrm>
              <a:off x="8794753" y="2953389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C265B2D1-BEC7-CC7D-F93D-9EAFB0DE93D1}"/>
              </a:ext>
            </a:extLst>
          </p:cNvPr>
          <p:cNvSpPr/>
          <p:nvPr/>
        </p:nvSpPr>
        <p:spPr>
          <a:xfrm>
            <a:off x="10099564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Academic Advisors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7400DE-E241-FC1A-A40A-B7F30DF57F35}"/>
              </a:ext>
            </a:extLst>
          </p:cNvPr>
          <p:cNvGrpSpPr/>
          <p:nvPr/>
        </p:nvGrpSpPr>
        <p:grpSpPr>
          <a:xfrm>
            <a:off x="8700923" y="3212806"/>
            <a:ext cx="2790518" cy="425124"/>
            <a:chOff x="8700923" y="3719499"/>
            <a:chExt cx="2790518" cy="425124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1C5DF451-F8CA-A07B-029F-82BDA6C5C2C3}"/>
                </a:ext>
              </a:extLst>
            </p:cNvPr>
            <p:cNvSpPr/>
            <p:nvPr/>
          </p:nvSpPr>
          <p:spPr>
            <a:xfrm>
              <a:off x="8700923" y="3719499"/>
              <a:ext cx="2790518" cy="425124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Response Time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Students receive immediate answers to their questions and can schedule appointments instantaneously</a:t>
              </a:r>
            </a:p>
          </p:txBody>
        </p:sp>
        <p:sp>
          <p:nvSpPr>
            <p:cNvPr id="6" name="Arrow: Up 56">
              <a:extLst>
                <a:ext uri="{FF2B5EF4-FFF2-40B4-BE49-F238E27FC236}">
                  <a16:creationId xmlns:a16="http://schemas.microsoft.com/office/drawing/2014/main" id="{E091D7F8-3F2E-4E33-2B9A-311A2C889F8B}"/>
                </a:ext>
              </a:extLst>
            </p:cNvPr>
            <p:cNvSpPr/>
            <p:nvPr/>
          </p:nvSpPr>
          <p:spPr>
            <a:xfrm rot="10800000">
              <a:off x="8794754" y="3818146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Google Shape;516;p32">
            <a:extLst>
              <a:ext uri="{FF2B5EF4-FFF2-40B4-BE49-F238E27FC236}">
                <a16:creationId xmlns:a16="http://schemas.microsoft.com/office/drawing/2014/main" id="{12653A64-15C1-1E7F-B1C4-0D4C28BE8795}"/>
              </a:ext>
            </a:extLst>
          </p:cNvPr>
          <p:cNvSpPr/>
          <p:nvPr/>
        </p:nvSpPr>
        <p:spPr>
          <a:xfrm>
            <a:off x="8682389" y="567397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Students</a:t>
            </a:r>
          </a:p>
        </p:txBody>
      </p:sp>
      <p:sp>
        <p:nvSpPr>
          <p:cNvPr id="16" name="Google Shape;516;p32">
            <a:extLst>
              <a:ext uri="{FF2B5EF4-FFF2-40B4-BE49-F238E27FC236}">
                <a16:creationId xmlns:a16="http://schemas.microsoft.com/office/drawing/2014/main" id="{8F2B74C6-19D8-7B08-22DE-8A88E9D12DCD}"/>
              </a:ext>
            </a:extLst>
          </p:cNvPr>
          <p:cNvSpPr/>
          <p:nvPr/>
        </p:nvSpPr>
        <p:spPr>
          <a:xfrm>
            <a:off x="10099564" y="567397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Systems Administrators</a:t>
            </a:r>
          </a:p>
        </p:txBody>
      </p:sp>
      <p:sp>
        <p:nvSpPr>
          <p:cNvPr id="21" name="Google Shape;506;p32">
            <a:extLst>
              <a:ext uri="{FF2B5EF4-FFF2-40B4-BE49-F238E27FC236}">
                <a16:creationId xmlns:a16="http://schemas.microsoft.com/office/drawing/2014/main" id="{D3AE33C4-76B2-5D7A-62AD-2722F7FF308C}"/>
              </a:ext>
            </a:extLst>
          </p:cNvPr>
          <p:cNvSpPr/>
          <p:nvPr/>
        </p:nvSpPr>
        <p:spPr>
          <a:xfrm>
            <a:off x="10578146" y="1416790"/>
            <a:ext cx="548640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sp>
        <p:nvSpPr>
          <p:cNvPr id="25" name="Google Shape;523;p32">
            <a:extLst>
              <a:ext uri="{FF2B5EF4-FFF2-40B4-BE49-F238E27FC236}">
                <a16:creationId xmlns:a16="http://schemas.microsoft.com/office/drawing/2014/main" id="{21922123-15B8-9617-074C-C0AA6C5B5B96}"/>
              </a:ext>
            </a:extLst>
          </p:cNvPr>
          <p:cNvSpPr/>
          <p:nvPr/>
        </p:nvSpPr>
        <p:spPr>
          <a:xfrm>
            <a:off x="6215591" y="5848114"/>
            <a:ext cx="2099734" cy="51500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Smart escalation to student services teams for Flags sensitive or high-risk queries with  case summaries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B2A058-68A6-D641-2E38-08DC94689F16}"/>
              </a:ext>
            </a:extLst>
          </p:cNvPr>
          <p:cNvGrpSpPr/>
          <p:nvPr/>
        </p:nvGrpSpPr>
        <p:grpSpPr>
          <a:xfrm>
            <a:off x="8703157" y="3711314"/>
            <a:ext cx="2790518" cy="425124"/>
            <a:chOff x="8700923" y="3719499"/>
            <a:chExt cx="2790518" cy="425124"/>
          </a:xfrm>
        </p:grpSpPr>
        <p:sp>
          <p:nvSpPr>
            <p:cNvPr id="35" name="Rounded Rectangle 50">
              <a:extLst>
                <a:ext uri="{FF2B5EF4-FFF2-40B4-BE49-F238E27FC236}">
                  <a16:creationId xmlns:a16="http://schemas.microsoft.com/office/drawing/2014/main" id="{3BC82A0A-D57F-99FE-476E-78EA80C91B19}"/>
                </a:ext>
              </a:extLst>
            </p:cNvPr>
            <p:cNvSpPr/>
            <p:nvPr/>
          </p:nvSpPr>
          <p:spPr>
            <a:xfrm>
              <a:off x="8700923" y="3719499"/>
              <a:ext cx="2790518" cy="425124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Student Engagement &amp; Efficiency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Empowers students to find answers and manage tasks, increasing their productivity</a:t>
              </a:r>
            </a:p>
          </p:txBody>
        </p:sp>
        <p:sp>
          <p:nvSpPr>
            <p:cNvPr id="38" name="Arrow: Up 56">
              <a:extLst>
                <a:ext uri="{FF2B5EF4-FFF2-40B4-BE49-F238E27FC236}">
                  <a16:creationId xmlns:a16="http://schemas.microsoft.com/office/drawing/2014/main" id="{B7AAE302-88B9-9436-426C-95C6C13E9505}"/>
                </a:ext>
              </a:extLst>
            </p:cNvPr>
            <p:cNvSpPr/>
            <p:nvPr/>
          </p:nvSpPr>
          <p:spPr>
            <a:xfrm rot="10800000">
              <a:off x="8794754" y="3818146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787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6EE99-1D1C-8A42-9DDF-ADD2BCA1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5BFE5107-34DD-C53B-FE5D-25CCC95027F4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16DB61E-12E4-40D7-E105-9AB0D3628AD5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FC33D6FB-E2D9-0A81-6C13-2FF14F5A5A31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1FE3DA-3426-3C35-CC70-1282EE3DBE1A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Campus support assistant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ABDD9760-FC3A-F725-0C4D-60AFD9C03A73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271BBC0D-FD3D-8D03-C582-11C95AF45EE5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9F4BA7-BFAF-CFEF-98BD-BD6A05FCDCD6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51773813-A9A0-FDF1-6B00-679A3FB9B2E3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518AE1-7432-B019-C427-6EE771A588FB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39EA97-596A-B0F1-C9EE-9BF25D2AA11D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4083B418-3163-B7ED-CDED-E0F550FBAF33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9F5471-ED2D-DD77-E9F9-3E523588D12F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EE45CD-C25E-858E-47A5-5B5AEC8CAA4D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F8205216-D0B4-5C8F-7C1F-ED0559A1525D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324EC3-07C4-2407-05EA-D8BD61367D6F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20DFEC-D417-63FB-D789-A8CE6E124E5A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32003CDA-AE4A-ADE2-C0FF-80D028A8E9D2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29A53B0-FED4-A4D5-C79F-9909108BFD3D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82E5FC-E7B4-412A-70C2-5525A441D454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Education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93382F65-6503-77D9-8A5C-4E1A443296DB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B2C0E52-2777-3505-9847-E582714D3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44521"/>
              </p:ext>
            </p:extLst>
          </p:nvPr>
        </p:nvGraphicFramePr>
        <p:xfrm>
          <a:off x="316788" y="1608472"/>
          <a:ext cx="1907446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Enable students to get campus answers and book appointments anytime through an automated support system.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342CBFCA-5785-7495-73F2-9EAF004DF298}"/>
              </a:ext>
            </a:extLst>
          </p:cNvPr>
          <p:cNvSpPr txBox="1">
            <a:spLocks/>
          </p:cNvSpPr>
          <p:nvPr/>
        </p:nvSpPr>
        <p:spPr>
          <a:xfrm>
            <a:off x="5920589" y="1058257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Retrieve relevant article to answer user questions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1858A59B-ABC1-3FAC-CEA9-7212812DFDEC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Indexes and fetches the best-matching article or policy to answer each student query.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052704F-E34F-066B-B81C-5F13C28F7E53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self-service adoption rate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2548A5-E45D-5285-2A72-C60833211693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 first-contact resolution rate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9F259F-E605-4805-CCE0-8A93DE14DE61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Cost Saving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BEF0D51A-B74D-8769-15D4-1D25E07119D7}"/>
              </a:ext>
            </a:extLst>
          </p:cNvPr>
          <p:cNvSpPr txBox="1">
            <a:spLocks/>
          </p:cNvSpPr>
          <p:nvPr/>
        </p:nvSpPr>
        <p:spPr>
          <a:xfrm>
            <a:off x="3036797" y="1058257"/>
            <a:ext cx="2572262" cy="307777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Ingest university knowledge base, policy docs, event calendars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3E65867B-1455-A25D-8AF7-55C3E078DBD6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Gathers FAQs, student handbooks, policy documents, and event schedules into a unified knowledge base.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CD466A-42CC-B558-1291-F2ED971270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36632"/>
            <a:ext cx="2081045" cy="9797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university knowledge base, policy docs, event calendars, student handbooks etc.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&amp; Messaging (Outlook/Teams) for academic schedules, event feeds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8066AF2-8634-3427-25AC-D0BA56F17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11AE3FFB-B0BC-DD09-9B24-1D7A565C5ED0}"/>
              </a:ext>
            </a:extLst>
          </p:cNvPr>
          <p:cNvSpPr txBox="1">
            <a:spLocks/>
          </p:cNvSpPr>
          <p:nvPr/>
        </p:nvSpPr>
        <p:spPr>
          <a:xfrm>
            <a:off x="8804382" y="1058257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Integrate with Calendar systems for real-time scheduling ability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609FEE8A-76EA-9312-5D91-4BB90ED37B0C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Connects directly with university calendar systems to allow students to view availability and book appointments instantly.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3DB64401-1FE8-C4F7-EF4D-040A835AD3C4}"/>
              </a:ext>
            </a:extLst>
          </p:cNvPr>
          <p:cNvSpPr txBox="1">
            <a:spLocks/>
          </p:cNvSpPr>
          <p:nvPr/>
        </p:nvSpPr>
        <p:spPr>
          <a:xfrm>
            <a:off x="8804382" y="3801172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Monitor self-service performance and </a:t>
            </a:r>
            <a:r>
              <a:rPr lang="en-US" dirty="0">
                <a:solidFill>
                  <a:srgbClr val="091F2C"/>
                </a:solidFill>
                <a:latin typeface="Segoe Sans Display Semibold"/>
              </a:rPr>
              <a:t>g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ather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 feedback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9C64837A-2FE8-B22F-CF07-DA8E0B9519F5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Tracks usage, urgency, sentiment, and unresolved queries to continuously refine the knowledge base or route to human advisors.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83119F-4A1E-7B91-E37C-21850C96DF01}"/>
              </a:ext>
            </a:extLst>
          </p:cNvPr>
          <p:cNvSpPr/>
          <p:nvPr/>
        </p:nvSpPr>
        <p:spPr bwMode="auto">
          <a:xfrm>
            <a:off x="364133" y="539922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2EF14C-0AE8-6FB9-0CFA-242ED14235B0}"/>
              </a:ext>
            </a:extLst>
          </p:cNvPr>
          <p:cNvSpPr/>
          <p:nvPr/>
        </p:nvSpPr>
        <p:spPr bwMode="auto">
          <a:xfrm>
            <a:off x="369466" y="4230669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response time 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3EC0A682-AAF0-D6AA-282D-DB8D81804A2F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C056246A-A05F-4B36-D68B-23A4EEB0F062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9F508B-DF43-5457-4EFF-BC0942F4B1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331584"/>
            <a:ext cx="2199820" cy="3898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policy articles &amp; source repository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AA3BE8B-8594-6F6E-4E52-079A21572D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6D67F1C0-2CD8-2530-B0B8-10A8EF7ED3D5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2252041E-78EE-C228-F373-D5AAE921C9C9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3441AA-045F-F1A9-2D15-C6D7980140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277723"/>
            <a:ext cx="2199820" cy="4975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&amp; Messaging (Teams, Outlook calendar/meeting triggers) for staff availability &amp; meeting invites, and reminders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81007FA-6A8A-EF3A-1510-1C6F119D5A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135F6CD-59C3-5C72-828F-5F7666F6D77B}"/>
              </a:ext>
            </a:extLst>
          </p:cNvPr>
          <p:cNvSpPr txBox="1"/>
          <p:nvPr/>
        </p:nvSpPr>
        <p:spPr>
          <a:xfrm>
            <a:off x="3223018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Ingests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FAQs, student handbooks, policy documents, and event schedules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ensure accurate, up-to-date campus information.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CCB045-91DC-F6A5-9AFA-BA6F9AD9C9E1}"/>
              </a:ext>
            </a:extLst>
          </p:cNvPr>
          <p:cNvSpPr txBox="1"/>
          <p:nvPr/>
        </p:nvSpPr>
        <p:spPr>
          <a:xfrm>
            <a:off x="6128274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Provides instantaneous and precise answers from relevant articles or policy to improve student satisfaction and reduce wait times.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90539A-6810-6D55-86EC-9264309167AC}"/>
              </a:ext>
            </a:extLst>
          </p:cNvPr>
          <p:cNvSpPr txBox="1"/>
          <p:nvPr/>
        </p:nvSpPr>
        <p:spPr>
          <a:xfrm>
            <a:off x="8990601" y="3192285"/>
            <a:ext cx="23595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Provides convenient self-service booking by connecting to university calendar for real time scheduling.</a:t>
            </a:r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1A475A9E-5ED0-C20C-F41D-E2F18D446B77}"/>
              </a:ext>
            </a:extLst>
          </p:cNvPr>
          <p:cNvSpPr txBox="1">
            <a:spLocks/>
          </p:cNvSpPr>
          <p:nvPr/>
        </p:nvSpPr>
        <p:spPr>
          <a:xfrm>
            <a:off x="8804381" y="4827756"/>
            <a:ext cx="2572261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F051FAEA-F30E-6DA0-6801-7428ABCCD7C8}"/>
              </a:ext>
            </a:extLst>
          </p:cNvPr>
          <p:cNvSpPr txBox="1">
            <a:spLocks/>
          </p:cNvSpPr>
          <p:nvPr/>
        </p:nvSpPr>
        <p:spPr>
          <a:xfrm flipV="1">
            <a:off x="8804381" y="5845288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E7F27E-A0EF-AC5E-3B51-1458B911EE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4955039"/>
            <a:ext cx="2080736" cy="7643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Data Platform (Dataverse) for  interaction logs and feedback storage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&amp; Messaging (Teams/Outlook) for feedback collection and routing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48564BC-8CB8-E004-B6EC-3C1616C28F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130134" y="4861523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9C95E85-8130-8783-5BC5-86A08A01DB2C}"/>
              </a:ext>
            </a:extLst>
          </p:cNvPr>
          <p:cNvSpPr txBox="1"/>
          <p:nvPr/>
        </p:nvSpPr>
        <p:spPr>
          <a:xfrm>
            <a:off x="8990602" y="6010318"/>
            <a:ext cx="230070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Routes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Identifies content gaps and improvement areas to refine the knowledge base, which evolves with student needs.</a:t>
            </a:r>
          </a:p>
        </p:txBody>
      </p:sp>
      <p:sp>
        <p:nvSpPr>
          <p:cNvPr id="27" name="Step 1 Title">
            <a:extLst>
              <a:ext uri="{FF2B5EF4-FFF2-40B4-BE49-F238E27FC236}">
                <a16:creationId xmlns:a16="http://schemas.microsoft.com/office/drawing/2014/main" id="{B6B4757F-1811-3342-F71A-B73DD2B826F0}"/>
              </a:ext>
            </a:extLst>
          </p:cNvPr>
          <p:cNvSpPr txBox="1">
            <a:spLocks/>
          </p:cNvSpPr>
          <p:nvPr/>
        </p:nvSpPr>
        <p:spPr>
          <a:xfrm>
            <a:off x="5918795" y="3801172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5. Escalate to student </a:t>
            </a:r>
            <a:r>
              <a:rPr lang="en-US" dirty="0">
                <a:solidFill>
                  <a:srgbClr val="091F2C"/>
                </a:solidFill>
                <a:latin typeface="Segoe Sans Display Semibold"/>
              </a:rPr>
              <a:t>s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ervices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 teams</a:t>
            </a:r>
          </a:p>
        </p:txBody>
      </p:sp>
      <p:sp>
        <p:nvSpPr>
          <p:cNvPr id="30" name="Step 1 Top">
            <a:extLst>
              <a:ext uri="{FF2B5EF4-FFF2-40B4-BE49-F238E27FC236}">
                <a16:creationId xmlns:a16="http://schemas.microsoft.com/office/drawing/2014/main" id="{600CA140-6E4C-ACCA-B2C2-D952B2D25119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Flags emotionally sensitive or high-risk queries for routing with  case summaries to human advisors - student support staff.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252FC3-6FC6-54AF-A295-4BF0A4CED341}"/>
              </a:ext>
            </a:extLst>
          </p:cNvPr>
          <p:cNvGrpSpPr/>
          <p:nvPr/>
        </p:nvGrpSpPr>
        <p:grpSpPr>
          <a:xfrm>
            <a:off x="5915514" y="4827756"/>
            <a:ext cx="2572262" cy="1652997"/>
            <a:chOff x="8804381" y="4827756"/>
            <a:chExt cx="2572262" cy="1652997"/>
          </a:xfrm>
        </p:grpSpPr>
        <p:sp>
          <p:nvSpPr>
            <p:cNvPr id="33" name="Text Placeholder 11">
              <a:extLst>
                <a:ext uri="{FF2B5EF4-FFF2-40B4-BE49-F238E27FC236}">
                  <a16:creationId xmlns:a16="http://schemas.microsoft.com/office/drawing/2014/main" id="{35FB8258-501A-B2EB-D704-80D73A54305F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4" name="Text Placeholder 11">
              <a:extLst>
                <a:ext uri="{FF2B5EF4-FFF2-40B4-BE49-F238E27FC236}">
                  <a16:creationId xmlns:a16="http://schemas.microsoft.com/office/drawing/2014/main" id="{A2AD24F3-6780-6737-0446-D33295BB2B7F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169506-1DAC-D33C-2D37-2055725FE49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88409"/>
              <a:ext cx="2199820" cy="49757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&amp; Messaging (Teams, Outlook) to route/share/reply 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 pitchFamily="2" charset="0"/>
                </a:rPr>
                <a:t>emotionally sensitive or high-risk queries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051571-3578-9C47-1628-9D70D2A6F28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171A5B-2CA1-C789-50E7-277FDA1B745E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Provides with an option to address emotionally sensitive or high-risk queries via Teams and emails.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30DB003-0D62-36F9-5154-1C95CBC7EE50}"/>
              </a:ext>
            </a:extLst>
          </p:cNvPr>
          <p:cNvSpPr/>
          <p:nvPr/>
        </p:nvSpPr>
        <p:spPr bwMode="auto">
          <a:xfrm>
            <a:off x="372952" y="4523712"/>
            <a:ext cx="1851281" cy="2487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Student Engagement &amp;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Efficiency  </a:t>
            </a:r>
          </a:p>
        </p:txBody>
      </p:sp>
    </p:spTree>
    <p:extLst>
      <p:ext uri="{BB962C8B-B14F-4D97-AF65-F5344CB8AC3E}">
        <p14:creationId xmlns:p14="http://schemas.microsoft.com/office/powerpoint/2010/main" val="28188837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921C6-CDC6-64BD-7FC2-87BCB658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0A9515EA-1729-C41D-7B4A-8C9C00BDA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C30F1B77-5384-4411-DA2B-A5F1BFBC694C}"/>
              </a:ext>
            </a:extLst>
          </p:cNvPr>
          <p:cNvSpPr/>
          <p:nvPr/>
        </p:nvSpPr>
        <p:spPr>
          <a:xfrm>
            <a:off x="695993" y="4798782"/>
            <a:ext cx="3705033" cy="473724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5B9DDE2B-7C27-6DCF-BCCE-1FD7FEFCB187}"/>
              </a:ext>
            </a:extLst>
          </p:cNvPr>
          <p:cNvSpPr/>
          <p:nvPr/>
        </p:nvSpPr>
        <p:spPr>
          <a:xfrm>
            <a:off x="707186" y="1629871"/>
            <a:ext cx="3693840" cy="3071501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Access Content Management System  &amp; Knowledge Base (SharePoint) in PDF, DOCX, (event calendars) format to ingest student handbooks, policy documents, FAQs, event schedules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Communication &amp; Messaging tools (Teams, Outlook) for sending meeting invites to pull academic schedules/event feeds, enable booking, send reminders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 to Databases (Dataverse) tables for interaction logs, sentiment scores, unresolved-query to track self-service performance and student feedback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PII scope includes student name, email, student ID, booking history, feedback</a:t>
            </a: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D3ADC4AB-5C69-E90F-1B76-8FE8305758E7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EDUCATION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9C8F3AB3-3EAD-45BD-804B-C3F5A285D759}"/>
              </a:ext>
            </a:extLst>
          </p:cNvPr>
          <p:cNvSpPr/>
          <p:nvPr/>
        </p:nvSpPr>
        <p:spPr>
          <a:xfrm>
            <a:off x="695995" y="710974"/>
            <a:ext cx="69240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Campus Support Assistant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DD690-DF9D-E801-CA1B-FEB6FBD0F9E0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Enable students to get campus answers and book appointments anytime through an automated support system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F60B9690-C2BA-B1CF-CDD6-855BF9FC6ED2}"/>
              </a:ext>
            </a:extLst>
          </p:cNvPr>
          <p:cNvSpPr/>
          <p:nvPr/>
        </p:nvSpPr>
        <p:spPr>
          <a:xfrm>
            <a:off x="707186" y="5360657"/>
            <a:ext cx="3705033" cy="1024391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Supported policy documents as knowledge in SharePoint are</a:t>
            </a: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PDF, PPTX, DOCX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Dataverse knowledge can be max two with max 15 tables each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Personas are supposed have M365 license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using Microsoft authentication</a:t>
            </a:r>
          </a:p>
          <a:p>
            <a:pPr marR="0" lvl="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FD96A-07F3-614D-BC20-4FB9663EA1F7}"/>
              </a:ext>
            </a:extLst>
          </p:cNvPr>
          <p:cNvSpPr txBox="1"/>
          <p:nvPr/>
        </p:nvSpPr>
        <p:spPr>
          <a:xfrm>
            <a:off x="782232" y="4841619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9B593-A584-3595-4C6A-C7DC4D9666DC}"/>
              </a:ext>
            </a:extLst>
          </p:cNvPr>
          <p:cNvSpPr txBox="1"/>
          <p:nvPr/>
        </p:nvSpPr>
        <p:spPr>
          <a:xfrm>
            <a:off x="2102925" y="4837130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NA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17ABB0C-CA7A-9074-F53E-2004A5524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30742" y="6201550"/>
            <a:ext cx="281039" cy="28103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D8D0ACD-8A2E-3882-100A-5B04898ED07A}"/>
              </a:ext>
            </a:extLst>
          </p:cNvPr>
          <p:cNvSpPr/>
          <p:nvPr/>
        </p:nvSpPr>
        <p:spPr bwMode="auto">
          <a:xfrm>
            <a:off x="6252804" y="2051688"/>
            <a:ext cx="4637553" cy="620485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0A7147-D27E-F991-EE99-9827C827299F}"/>
              </a:ext>
            </a:extLst>
          </p:cNvPr>
          <p:cNvSpPr/>
          <p:nvPr/>
        </p:nvSpPr>
        <p:spPr bwMode="auto">
          <a:xfrm>
            <a:off x="6252804" y="2675686"/>
            <a:ext cx="4637553" cy="2041244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AC456B-A280-E54E-88F8-8C77C1F7E199}"/>
              </a:ext>
            </a:extLst>
          </p:cNvPr>
          <p:cNvSpPr/>
          <p:nvPr/>
        </p:nvSpPr>
        <p:spPr bwMode="auto">
          <a:xfrm>
            <a:off x="6252804" y="4716930"/>
            <a:ext cx="4637553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676AE9-F296-545C-25FC-560F83BAE2F3}"/>
              </a:ext>
            </a:extLst>
          </p:cNvPr>
          <p:cNvSpPr txBox="1"/>
          <p:nvPr/>
        </p:nvSpPr>
        <p:spPr>
          <a:xfrm>
            <a:off x="7034903" y="2052373"/>
            <a:ext cx="246147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3FF2550-673A-6931-2D8F-C6D34EE6519C}"/>
              </a:ext>
            </a:extLst>
          </p:cNvPr>
          <p:cNvSpPr/>
          <p:nvPr/>
        </p:nvSpPr>
        <p:spPr bwMode="auto">
          <a:xfrm>
            <a:off x="6681415" y="2969155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3FE21F8-EB5A-8DB2-91D6-D9640108E616}"/>
              </a:ext>
            </a:extLst>
          </p:cNvPr>
          <p:cNvSpPr/>
          <p:nvPr/>
        </p:nvSpPr>
        <p:spPr bwMode="auto">
          <a:xfrm>
            <a:off x="6669263" y="4013240"/>
            <a:ext cx="1640495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CF99166-688C-BA33-CEE7-2557ADBEAA4E}"/>
              </a:ext>
            </a:extLst>
          </p:cNvPr>
          <p:cNvSpPr/>
          <p:nvPr/>
        </p:nvSpPr>
        <p:spPr bwMode="auto">
          <a:xfrm>
            <a:off x="9508128" y="3421616"/>
            <a:ext cx="940069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888034-27BF-04A0-EFAB-741E382CBE12}"/>
              </a:ext>
            </a:extLst>
          </p:cNvPr>
          <p:cNvSpPr txBox="1"/>
          <p:nvPr/>
        </p:nvSpPr>
        <p:spPr>
          <a:xfrm>
            <a:off x="9905264" y="2073197"/>
            <a:ext cx="901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DB6C07-CB2D-4061-B2C9-C001AD6A2125}"/>
              </a:ext>
            </a:extLst>
          </p:cNvPr>
          <p:cNvSpPr txBox="1"/>
          <p:nvPr/>
        </p:nvSpPr>
        <p:spPr>
          <a:xfrm>
            <a:off x="9541816" y="495826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05F1E70-58A7-D167-F9E7-6717BE408EE6}"/>
              </a:ext>
            </a:extLst>
          </p:cNvPr>
          <p:cNvSpPr txBox="1"/>
          <p:nvPr/>
        </p:nvSpPr>
        <p:spPr>
          <a:xfrm>
            <a:off x="6457174" y="4865452"/>
            <a:ext cx="10538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Agent logs are shown on Power CAT tool dashboard</a:t>
            </a: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8619EDDD-316C-21E7-394D-6F4F987D1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4881" y="2183910"/>
            <a:ext cx="413399" cy="41339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F8E8781F-932C-AA06-34E9-26DE8C26B9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5601" y="4942686"/>
            <a:ext cx="336979" cy="286071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35C88155-FBD5-6DE1-445D-E63460CE5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5184" y="4117031"/>
            <a:ext cx="281039" cy="281039"/>
          </a:xfrm>
          <a:prstGeom prst="rect">
            <a:avLst/>
          </a:prstGeom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05EE040-C82F-9405-95A5-A75DD9DFA72A}"/>
              </a:ext>
            </a:extLst>
          </p:cNvPr>
          <p:cNvCxnSpPr>
            <a:cxnSpLocks/>
            <a:endCxn id="80" idx="3"/>
          </p:cNvCxnSpPr>
          <p:nvPr/>
        </p:nvCxnSpPr>
        <p:spPr>
          <a:xfrm flipH="1">
            <a:off x="6632580" y="5081374"/>
            <a:ext cx="889604" cy="434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2E16B61A-9ECC-8A6C-D87D-7B6D12E1B75B}"/>
              </a:ext>
            </a:extLst>
          </p:cNvPr>
          <p:cNvSpPr/>
          <p:nvPr/>
        </p:nvSpPr>
        <p:spPr bwMode="auto">
          <a:xfrm>
            <a:off x="11267184" y="1983130"/>
            <a:ext cx="791117" cy="2672855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23F4BF-F7AC-376D-D254-29057296E2C4}"/>
              </a:ext>
            </a:extLst>
          </p:cNvPr>
          <p:cNvSpPr txBox="1"/>
          <p:nvPr/>
        </p:nvSpPr>
        <p:spPr>
          <a:xfrm>
            <a:off x="11359058" y="2444311"/>
            <a:ext cx="6073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Campus Administrative Staff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B73FFED-E830-4DD3-B33B-A5AC75D11AD7}"/>
              </a:ext>
            </a:extLst>
          </p:cNvPr>
          <p:cNvSpPr txBox="1"/>
          <p:nvPr/>
        </p:nvSpPr>
        <p:spPr>
          <a:xfrm>
            <a:off x="11359058" y="3202174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Academic Advisors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5526EC-CBB2-23DE-E0E3-13C82518A220}"/>
              </a:ext>
            </a:extLst>
          </p:cNvPr>
          <p:cNvSpPr txBox="1"/>
          <p:nvPr/>
        </p:nvSpPr>
        <p:spPr>
          <a:xfrm>
            <a:off x="11359058" y="3867704"/>
            <a:ext cx="60736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Compliance Team</a:t>
            </a:r>
          </a:p>
        </p:txBody>
      </p:sp>
      <p:pic>
        <p:nvPicPr>
          <p:cNvPr id="92" name="Graphic 91" descr="Office worker female outline">
            <a:extLst>
              <a:ext uri="{FF2B5EF4-FFF2-40B4-BE49-F238E27FC236}">
                <a16:creationId xmlns:a16="http://schemas.microsoft.com/office/drawing/2014/main" id="{775ACCC1-4F79-FEF2-DE01-4379975F7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4659" y="2813659"/>
            <a:ext cx="296166" cy="296166"/>
          </a:xfrm>
          <a:prstGeom prst="rect">
            <a:avLst/>
          </a:prstGeom>
        </p:spPr>
      </p:pic>
      <p:pic>
        <p:nvPicPr>
          <p:cNvPr id="93" name="Graphic 92" descr="Office worker male outline">
            <a:extLst>
              <a:ext uri="{FF2B5EF4-FFF2-40B4-BE49-F238E27FC236}">
                <a16:creationId xmlns:a16="http://schemas.microsoft.com/office/drawing/2014/main" id="{6A91B025-EFA1-946F-8877-19CEA8B642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14658" y="2055794"/>
            <a:ext cx="296168" cy="296168"/>
          </a:xfrm>
          <a:prstGeom prst="rect">
            <a:avLst/>
          </a:prstGeom>
        </p:spPr>
      </p:pic>
      <p:pic>
        <p:nvPicPr>
          <p:cNvPr id="94" name="Graphic 93" descr="Office worker female outline">
            <a:extLst>
              <a:ext uri="{FF2B5EF4-FFF2-40B4-BE49-F238E27FC236}">
                <a16:creationId xmlns:a16="http://schemas.microsoft.com/office/drawing/2014/main" id="{8049CB00-BC38-78AB-3B3C-30670FD43B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4659" y="3479189"/>
            <a:ext cx="296166" cy="29616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7FD90EC9-0535-3557-F282-E267E8867AA8}"/>
              </a:ext>
            </a:extLst>
          </p:cNvPr>
          <p:cNvSpPr txBox="1"/>
          <p:nvPr/>
        </p:nvSpPr>
        <p:spPr>
          <a:xfrm>
            <a:off x="7139291" y="2995675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5B2EC64-1B59-B688-C017-FD143D0B5BF5}"/>
              </a:ext>
            </a:extLst>
          </p:cNvPr>
          <p:cNvSpPr txBox="1"/>
          <p:nvPr/>
        </p:nvSpPr>
        <p:spPr>
          <a:xfrm>
            <a:off x="6829970" y="3441120"/>
            <a:ext cx="6073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Event Calendar List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3CBCADB-B215-55C5-5B9D-85C8D20FF290}"/>
              </a:ext>
            </a:extLst>
          </p:cNvPr>
          <p:cNvSpPr txBox="1"/>
          <p:nvPr/>
        </p:nvSpPr>
        <p:spPr>
          <a:xfrm>
            <a:off x="7345023" y="3441120"/>
            <a:ext cx="10236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258D029-69E6-A34A-0E4A-98DDBF9DD460}"/>
              </a:ext>
            </a:extLst>
          </p:cNvPr>
          <p:cNvSpPr txBox="1"/>
          <p:nvPr/>
        </p:nvSpPr>
        <p:spPr>
          <a:xfrm>
            <a:off x="7323076" y="4024995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1F76AE-7427-3A60-02FC-184429D16AD0}"/>
              </a:ext>
            </a:extLst>
          </p:cNvPr>
          <p:cNvSpPr txBox="1"/>
          <p:nvPr/>
        </p:nvSpPr>
        <p:spPr>
          <a:xfrm>
            <a:off x="9750955" y="3720342"/>
            <a:ext cx="4544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6516427-E396-D7A1-1A53-4788C95D84D7}"/>
              </a:ext>
            </a:extLst>
          </p:cNvPr>
          <p:cNvSpPr txBox="1"/>
          <p:nvPr/>
        </p:nvSpPr>
        <p:spPr>
          <a:xfrm>
            <a:off x="11249643" y="1825435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pic>
        <p:nvPicPr>
          <p:cNvPr id="105" name="Graphic 104" descr="Office worker male outline">
            <a:extLst>
              <a:ext uri="{FF2B5EF4-FFF2-40B4-BE49-F238E27FC236}">
                <a16:creationId xmlns:a16="http://schemas.microsoft.com/office/drawing/2014/main" id="{A6812B12-A0A3-BDED-CC96-C3530535EF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14658" y="4052386"/>
            <a:ext cx="296168" cy="296168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A85BE38D-66E0-D666-7380-E0C61C59E0CB}"/>
              </a:ext>
            </a:extLst>
          </p:cNvPr>
          <p:cNvSpPr txBox="1"/>
          <p:nvPr/>
        </p:nvSpPr>
        <p:spPr>
          <a:xfrm>
            <a:off x="11359058" y="4440901"/>
            <a:ext cx="60736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Students</a:t>
            </a: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C8A24720-621E-0FCB-E1BC-5AA0BA4BD229}"/>
              </a:ext>
            </a:extLst>
          </p:cNvPr>
          <p:cNvCxnSpPr>
            <a:cxnSpLocks/>
            <a:stCxn id="152" idx="3"/>
            <a:endCxn id="31" idx="2"/>
          </p:cNvCxnSpPr>
          <p:nvPr/>
        </p:nvCxnSpPr>
        <p:spPr>
          <a:xfrm flipV="1">
            <a:off x="7965854" y="2672173"/>
            <a:ext cx="605727" cy="626648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319F0F6-CB42-6442-2C19-CD64E2B864EB}"/>
              </a:ext>
            </a:extLst>
          </p:cNvPr>
          <p:cNvSpPr txBox="1"/>
          <p:nvPr/>
        </p:nvSpPr>
        <p:spPr>
          <a:xfrm>
            <a:off x="7955703" y="2810230"/>
            <a:ext cx="6073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knowledge base: policy docs</a:t>
            </a:r>
          </a:p>
        </p:txBody>
      </p: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87CAE60B-8498-FC0D-C545-BFCD44DA5D80}"/>
              </a:ext>
            </a:extLst>
          </p:cNvPr>
          <p:cNvCxnSpPr>
            <a:cxnSpLocks/>
            <a:stCxn id="158" idx="1"/>
          </p:cNvCxnSpPr>
          <p:nvPr/>
        </p:nvCxnSpPr>
        <p:spPr>
          <a:xfrm rot="10800000">
            <a:off x="6591524" y="2614743"/>
            <a:ext cx="417685" cy="684079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1BBE143-A8D7-E154-CFAD-AC68B8CA9833}"/>
              </a:ext>
            </a:extLst>
          </p:cNvPr>
          <p:cNvCxnSpPr>
            <a:cxnSpLocks/>
          </p:cNvCxnSpPr>
          <p:nvPr/>
        </p:nvCxnSpPr>
        <p:spPr>
          <a:xfrm flipH="1" flipV="1">
            <a:off x="9116338" y="2351098"/>
            <a:ext cx="2133305" cy="864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215ADE6-E3F9-6241-B75D-4B6ECC90F501}"/>
              </a:ext>
            </a:extLst>
          </p:cNvPr>
          <p:cNvSpPr txBox="1"/>
          <p:nvPr/>
        </p:nvSpPr>
        <p:spPr>
          <a:xfrm>
            <a:off x="9392960" y="2380946"/>
            <a:ext cx="143941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9c. Feedback – update campus policy docs, creates calendar events or updates instructions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01B0DEB-A2D2-896D-CC54-92EFBD1843A7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8096223" y="4257550"/>
            <a:ext cx="3153420" cy="1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37DA160-C10D-65A9-1A19-F289480D0741}"/>
              </a:ext>
            </a:extLst>
          </p:cNvPr>
          <p:cNvSpPr txBox="1"/>
          <p:nvPr/>
        </p:nvSpPr>
        <p:spPr>
          <a:xfrm>
            <a:off x="8817049" y="4271610"/>
            <a:ext cx="155818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Sends email to escalate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DBAD38DD-31EB-1F0E-E22C-FF9C27EA4333}"/>
              </a:ext>
            </a:extLst>
          </p:cNvPr>
          <p:cNvCxnSpPr>
            <a:cxnSpLocks/>
            <a:stCxn id="82" idx="0"/>
            <a:endCxn id="61" idx="2"/>
          </p:cNvCxnSpPr>
          <p:nvPr/>
        </p:nvCxnSpPr>
        <p:spPr>
          <a:xfrm rot="5400000" flipH="1" flipV="1">
            <a:off x="8833056" y="2971925"/>
            <a:ext cx="267754" cy="20224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5E4E6B74-344A-322D-6CB1-0452D5330FC5}"/>
              </a:ext>
            </a:extLst>
          </p:cNvPr>
          <p:cNvSpPr txBox="1"/>
          <p:nvPr/>
        </p:nvSpPr>
        <p:spPr>
          <a:xfrm>
            <a:off x="8405493" y="3991804"/>
            <a:ext cx="113632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7. Schedules Appointments ( Graph API)</a:t>
            </a: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D798B230-5CA8-5A85-8A71-6B04C5FBFD2D}"/>
              </a:ext>
            </a:extLst>
          </p:cNvPr>
          <p:cNvCxnSpPr>
            <a:cxnSpLocks/>
            <a:stCxn id="74" idx="1"/>
            <a:endCxn id="60" idx="1"/>
          </p:cNvCxnSpPr>
          <p:nvPr/>
        </p:nvCxnSpPr>
        <p:spPr>
          <a:xfrm rot="10800000" flipV="1">
            <a:off x="6669263" y="2390610"/>
            <a:ext cx="1695618" cy="1952296"/>
          </a:xfrm>
          <a:prstGeom prst="bentConnector3">
            <a:avLst>
              <a:gd name="adj1" fmla="val 11348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AE247A1A-4BC3-55CA-8E4D-C75D5CB47E81}"/>
              </a:ext>
            </a:extLst>
          </p:cNvPr>
          <p:cNvSpPr txBox="1"/>
          <p:nvPr/>
        </p:nvSpPr>
        <p:spPr>
          <a:xfrm>
            <a:off x="6890500" y="2259456"/>
            <a:ext cx="113632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Raises Incident to Self Service Portal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77E420B-CCC3-6C41-84E0-75BE2259CD85}"/>
              </a:ext>
            </a:extLst>
          </p:cNvPr>
          <p:cNvSpPr/>
          <p:nvPr/>
        </p:nvSpPr>
        <p:spPr bwMode="auto">
          <a:xfrm>
            <a:off x="4980865" y="1978757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38B3A3B7-58DB-61FC-0A7D-E9920A2DD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7728" y="2936302"/>
            <a:ext cx="227480" cy="227480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C41E1FAF-5BC6-864C-01AF-F088DF397F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37728" y="2343606"/>
            <a:ext cx="227480" cy="227480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3F90D3B2-1F11-7B88-1F33-9D5C2A718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37728" y="2047257"/>
            <a:ext cx="227481" cy="227481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4CFA620F-D2F7-1DBB-846D-56A6ABEA09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5018" y="3554418"/>
            <a:ext cx="252900" cy="22748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36A48AD0-DB84-66ED-9BA7-587C18F814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37728" y="3850765"/>
            <a:ext cx="227480" cy="227480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EE74B2D1-EEEF-BF45-1AC2-03B82DF1BA6E}"/>
              </a:ext>
            </a:extLst>
          </p:cNvPr>
          <p:cNvSpPr txBox="1"/>
          <p:nvPr/>
        </p:nvSpPr>
        <p:spPr>
          <a:xfrm>
            <a:off x="5369597" y="2122525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08B3174-12B2-CCE2-8174-B0CCEDE9B65C}"/>
              </a:ext>
            </a:extLst>
          </p:cNvPr>
          <p:cNvSpPr txBox="1"/>
          <p:nvPr/>
        </p:nvSpPr>
        <p:spPr>
          <a:xfrm>
            <a:off x="5538556" y="2418874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C60282D-8ACD-9B88-0719-15BAFEE10B48}"/>
              </a:ext>
            </a:extLst>
          </p:cNvPr>
          <p:cNvSpPr txBox="1"/>
          <p:nvPr/>
        </p:nvSpPr>
        <p:spPr>
          <a:xfrm>
            <a:off x="5380484" y="3011046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D8BBD1C-3BB0-AF15-EFBD-C24FC7B8E03A}"/>
              </a:ext>
            </a:extLst>
          </p:cNvPr>
          <p:cNvSpPr txBox="1"/>
          <p:nvPr/>
        </p:nvSpPr>
        <p:spPr>
          <a:xfrm>
            <a:off x="5316228" y="3629162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EBE6599-7050-E4C9-E9C3-FCF895C52BDD}"/>
              </a:ext>
            </a:extLst>
          </p:cNvPr>
          <p:cNvSpPr txBox="1"/>
          <p:nvPr/>
        </p:nvSpPr>
        <p:spPr>
          <a:xfrm>
            <a:off x="5432653" y="3925509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3768F95-1180-1E70-DD8E-EF8FE992B298}"/>
              </a:ext>
            </a:extLst>
          </p:cNvPr>
          <p:cNvSpPr txBox="1"/>
          <p:nvPr/>
        </p:nvSpPr>
        <p:spPr>
          <a:xfrm>
            <a:off x="5153567" y="1825435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136" name="Graphic 135">
            <a:extLst>
              <a:ext uri="{FF2B5EF4-FFF2-40B4-BE49-F238E27FC236}">
                <a16:creationId xmlns:a16="http://schemas.microsoft.com/office/drawing/2014/main" id="{14B2CB78-4096-5226-1C6A-2220DED0D07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25018" y="3232650"/>
            <a:ext cx="252900" cy="25290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437DD429-7F14-6566-7937-44983C186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7728" y="2639954"/>
            <a:ext cx="227480" cy="22748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0670EB45-9C8E-2E77-F1A9-14F3B8932CFE}"/>
              </a:ext>
            </a:extLst>
          </p:cNvPr>
          <p:cNvSpPr txBox="1"/>
          <p:nvPr/>
        </p:nvSpPr>
        <p:spPr>
          <a:xfrm>
            <a:off x="5526486" y="2715222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71E8D3A-2250-60F7-5E61-530E2767F083}"/>
              </a:ext>
            </a:extLst>
          </p:cNvPr>
          <p:cNvSpPr txBox="1"/>
          <p:nvPr/>
        </p:nvSpPr>
        <p:spPr>
          <a:xfrm>
            <a:off x="5504291" y="3320628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489BCF6-39DE-9082-515A-E216A931F631}"/>
              </a:ext>
            </a:extLst>
          </p:cNvPr>
          <p:cNvSpPr/>
          <p:nvPr/>
        </p:nvSpPr>
        <p:spPr bwMode="auto">
          <a:xfrm>
            <a:off x="7520196" y="4792870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369F84D9-3589-BE9B-7EBE-362A4F077D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31165" y="4838416"/>
            <a:ext cx="390341" cy="390341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CDB1883A-2E64-45AC-A1AF-DD58C8102260}"/>
              </a:ext>
            </a:extLst>
          </p:cNvPr>
          <p:cNvSpPr txBox="1"/>
          <p:nvPr/>
        </p:nvSpPr>
        <p:spPr>
          <a:xfrm>
            <a:off x="8619144" y="5216411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45535C50-441F-A201-3400-A2AB29D7BC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23372" y="4838416"/>
            <a:ext cx="390341" cy="390341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9F5CEA05-F374-B251-A9D0-D8EF062C3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4815" y="3158301"/>
            <a:ext cx="281039" cy="281039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BFA25C79-70BF-5FE4-A94B-0120A43F4D8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837642" y="3444773"/>
            <a:ext cx="281039" cy="281039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390ED8F9-02E2-8A11-9E75-F2FE12A2D07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037728" y="4147112"/>
            <a:ext cx="227480" cy="227480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55D2FCA8-AA3C-0B90-78D4-6C819B4FD24E}"/>
              </a:ext>
            </a:extLst>
          </p:cNvPr>
          <p:cNvSpPr txBox="1"/>
          <p:nvPr/>
        </p:nvSpPr>
        <p:spPr>
          <a:xfrm>
            <a:off x="5432653" y="4221856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pic>
        <p:nvPicPr>
          <p:cNvPr id="158" name="Graphic 157">
            <a:extLst>
              <a:ext uri="{FF2B5EF4-FFF2-40B4-BE49-F238E27FC236}">
                <a16:creationId xmlns:a16="http://schemas.microsoft.com/office/drawing/2014/main" id="{928EA2A2-6AAA-9304-7CC7-26AC4F0E7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9208" y="3158301"/>
            <a:ext cx="281039" cy="281039"/>
          </a:xfrm>
          <a:prstGeom prst="rect">
            <a:avLst/>
          </a:prstGeom>
        </p:spPr>
      </p:pic>
      <p:pic>
        <p:nvPicPr>
          <p:cNvPr id="160" name="Picture 159" descr="A blue rectangle with white text">
            <a:extLst>
              <a:ext uri="{FF2B5EF4-FFF2-40B4-BE49-F238E27FC236}">
                <a16:creationId xmlns:a16="http://schemas.microsoft.com/office/drawing/2014/main" id="{18E41CAA-7EE7-DDE3-4EF0-F08E1BC655B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00" y="3611875"/>
            <a:ext cx="183258" cy="127855"/>
          </a:xfrm>
          <a:prstGeom prst="rect">
            <a:avLst/>
          </a:prstGeom>
        </p:spPr>
      </p:pic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32DA4076-8DB4-6B71-6C7B-9084847890D5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 flipH="1" flipV="1">
            <a:off x="10430634" y="2585609"/>
            <a:ext cx="383536" cy="1288479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0CAFF9B2-15F8-6AEE-D71F-F78D4AC6CBA3}"/>
              </a:ext>
            </a:extLst>
          </p:cNvPr>
          <p:cNvSpPr txBox="1"/>
          <p:nvPr/>
        </p:nvSpPr>
        <p:spPr>
          <a:xfrm>
            <a:off x="10102567" y="2900417"/>
            <a:ext cx="100469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Queries about campus systems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B9F13EF-14E6-4228-2687-485A35D35AAA}"/>
              </a:ext>
            </a:extLst>
          </p:cNvPr>
          <p:cNvSpPr txBox="1"/>
          <p:nvPr/>
        </p:nvSpPr>
        <p:spPr>
          <a:xfrm>
            <a:off x="10198907" y="3064065"/>
            <a:ext cx="701601" cy="237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8a. Curated response</a:t>
            </a:r>
          </a:p>
          <a:p>
            <a:pPr algn="ctr"/>
            <a:r>
              <a:rPr lang="en-US" sz="500"/>
              <a:t>8b. Incident Number</a:t>
            </a:r>
          </a:p>
          <a:p>
            <a:pPr algn="ctr"/>
            <a:r>
              <a:rPr lang="en-US" sz="500"/>
              <a:t>8c. Appointment details</a:t>
            </a:r>
          </a:p>
        </p:txBody>
      </p: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6621B2B3-CE5D-B1F6-5B5A-AA13D5155964}"/>
              </a:ext>
            </a:extLst>
          </p:cNvPr>
          <p:cNvCxnSpPr>
            <a:cxnSpLocks/>
            <a:stCxn id="61" idx="1"/>
          </p:cNvCxnSpPr>
          <p:nvPr/>
        </p:nvCxnSpPr>
        <p:spPr>
          <a:xfrm rot="10800000">
            <a:off x="8758544" y="2510829"/>
            <a:ext cx="749585" cy="1124618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2034D7E-0143-0936-A63B-0709B76E651E}"/>
              </a:ext>
            </a:extLst>
          </p:cNvPr>
          <p:cNvSpPr txBox="1"/>
          <p:nvPr/>
        </p:nvSpPr>
        <p:spPr>
          <a:xfrm>
            <a:off x="8773591" y="2809981"/>
            <a:ext cx="10046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Forwards queries to orchestrator</a:t>
            </a:r>
          </a:p>
          <a:p>
            <a:pPr algn="ctr"/>
            <a:r>
              <a:rPr lang="en-US" sz="500"/>
              <a:t>5a. Responds back</a:t>
            </a:r>
          </a:p>
        </p:txBody>
      </p: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303BD8AB-4524-AA19-D1F7-C39DC5983433}"/>
              </a:ext>
            </a:extLst>
          </p:cNvPr>
          <p:cNvCxnSpPr>
            <a:cxnSpLocks/>
          </p:cNvCxnSpPr>
          <p:nvPr/>
        </p:nvCxnSpPr>
        <p:spPr>
          <a:xfrm>
            <a:off x="6986143" y="4342905"/>
            <a:ext cx="341979" cy="167041"/>
          </a:xfrm>
          <a:prstGeom prst="bentConnector3">
            <a:avLst>
              <a:gd name="adj1" fmla="val 39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D254272C-CBA8-A9DD-9DF3-D2F8DFA8E013}"/>
              </a:ext>
            </a:extLst>
          </p:cNvPr>
          <p:cNvSpPr txBox="1"/>
          <p:nvPr/>
        </p:nvSpPr>
        <p:spPr>
          <a:xfrm>
            <a:off x="6306126" y="4451946"/>
            <a:ext cx="67136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5b. Sentiment analysis </a:t>
            </a:r>
          </a:p>
        </p:txBody>
      </p: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FE7F08EB-0D09-3851-DB8A-236580400E9A}"/>
              </a:ext>
            </a:extLst>
          </p:cNvPr>
          <p:cNvCxnSpPr>
            <a:cxnSpLocks/>
          </p:cNvCxnSpPr>
          <p:nvPr/>
        </p:nvCxnSpPr>
        <p:spPr>
          <a:xfrm rot="5400000">
            <a:off x="7711255" y="4250973"/>
            <a:ext cx="142357" cy="346542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0925223-A640-0E8F-A0B7-A4DB7442992B}"/>
              </a:ext>
            </a:extLst>
          </p:cNvPr>
          <p:cNvSpPr txBox="1"/>
          <p:nvPr/>
        </p:nvSpPr>
        <p:spPr>
          <a:xfrm>
            <a:off x="6585323" y="2795565"/>
            <a:ext cx="92569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Pulls events &amp; policy docs</a:t>
            </a:r>
          </a:p>
        </p:txBody>
      </p: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BBBD0062-B149-C64A-F3A5-B236DA3BCE85}"/>
              </a:ext>
            </a:extLst>
          </p:cNvPr>
          <p:cNvCxnSpPr>
            <a:cxnSpLocks/>
            <a:stCxn id="80" idx="2"/>
            <a:endCxn id="85" idx="2"/>
          </p:cNvCxnSpPr>
          <p:nvPr/>
        </p:nvCxnSpPr>
        <p:spPr>
          <a:xfrm rot="5400000" flipH="1" flipV="1">
            <a:off x="8777031" y="2343045"/>
            <a:ext cx="572772" cy="5198652"/>
          </a:xfrm>
          <a:prstGeom prst="bentConnector3">
            <a:avLst>
              <a:gd name="adj1" fmla="val -63274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85C12CE6-B7F3-85C0-5FE5-DFB5AEC20129}"/>
              </a:ext>
            </a:extLst>
          </p:cNvPr>
          <p:cNvSpPr txBox="1"/>
          <p:nvPr/>
        </p:nvSpPr>
        <p:spPr>
          <a:xfrm>
            <a:off x="8217461" y="5478024"/>
            <a:ext cx="183308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Agent logs are reviewed by administrative staff and advisors</a:t>
            </a:r>
          </a:p>
        </p:txBody>
      </p:sp>
      <p:pic>
        <p:nvPicPr>
          <p:cNvPr id="173" name="Graphic 172">
            <a:extLst>
              <a:ext uri="{FF2B5EF4-FFF2-40B4-BE49-F238E27FC236}">
                <a16:creationId xmlns:a16="http://schemas.microsoft.com/office/drawing/2014/main" id="{3B5C00A5-8CA7-01F1-C76B-C38F9615E2D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95021" y="4171262"/>
            <a:ext cx="281039" cy="2810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D771AC-FB82-90A7-8496-61322DA4A1E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834017" y="4023725"/>
            <a:ext cx="281039" cy="281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6226A-C9FE-4325-1B3B-1AFE4EBC8544}"/>
              </a:ext>
            </a:extLst>
          </p:cNvPr>
          <p:cNvSpPr txBox="1"/>
          <p:nvPr/>
        </p:nvSpPr>
        <p:spPr>
          <a:xfrm>
            <a:off x="7309166" y="4455833"/>
            <a:ext cx="309807" cy="769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"/>
              <a:t>Prompts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CE17F-F5F4-7913-05D1-5B7A6FF313FA}"/>
              </a:ext>
            </a:extLst>
          </p:cNvPr>
          <p:cNvSpPr txBox="1"/>
          <p:nvPr/>
        </p:nvSpPr>
        <p:spPr>
          <a:xfrm>
            <a:off x="6848719" y="4261444"/>
            <a:ext cx="251635" cy="769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" dirty="0"/>
              <a:t>Rest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200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Props1.xml><?xml version="1.0" encoding="utf-8"?>
<ds:datastoreItem xmlns:ds="http://schemas.openxmlformats.org/officeDocument/2006/customXml" ds:itemID="{475F5EE1-8EB8-4B82-A8D6-9911A5503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E88A01-0AF3-49E0-BFB4-F8EABE320A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3F8BF-A7FE-4556-B3BA-BDB932018CB7}">
  <ds:schemaRefs>
    <ds:schemaRef ds:uri="http://www.w3.org/XML/1998/namespace"/>
    <ds:schemaRef ds:uri="ff4aa7a8-f214-4e5b-8210-f35866a47391"/>
    <ds:schemaRef ds:uri="http://schemas.microsoft.com/office/infopath/2007/PartnerControls"/>
    <ds:schemaRef ds:uri="http://schemas.microsoft.com/office/2006/metadata/properties"/>
    <ds:schemaRef ds:uri="b89df779-34ae-475b-8f68-1e14ad50874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1046</Words>
  <Application>Microsoft Office PowerPoint</Application>
  <PresentationFormat>Widescreen</PresentationFormat>
  <Paragraphs>140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Aptos SemiBold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6</cp:revision>
  <dcterms:created xsi:type="dcterms:W3CDTF">2025-06-27T05:16:57Z</dcterms:created>
  <dcterms:modified xsi:type="dcterms:W3CDTF">2025-07-20T20:13:07Z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