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1643" r:id="rId5"/>
    <p:sldId id="1648" r:id="rId6"/>
    <p:sldId id="2147483387" r:id="rId7"/>
    <p:sldId id="2147483383" r:id="rId8"/>
    <p:sldId id="1655" r:id="rId9"/>
    <p:sldId id="2147483385" r:id="rId10"/>
    <p:sldId id="2147483386" r:id="rId11"/>
    <p:sldId id="2147483384" r:id="rId12"/>
    <p:sldId id="2147483388" r:id="rId13"/>
    <p:sldId id="2147483391" r:id="rId14"/>
    <p:sldId id="2147483392" r:id="rId15"/>
    <p:sldId id="2147483395" r:id="rId16"/>
    <p:sldId id="2147483421" r:id="rId17"/>
    <p:sldId id="21474834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les" id="{FD8E3608-EF88-A447-8892-9731B0F1B98B}">
          <p14:sldIdLst>
            <p14:sldId id="1643"/>
            <p14:sldId id="1648"/>
            <p14:sldId id="2147483387"/>
            <p14:sldId id="2147483383"/>
            <p14:sldId id="1655"/>
            <p14:sldId id="2147483385"/>
            <p14:sldId id="2147483386"/>
            <p14:sldId id="2147483384"/>
            <p14:sldId id="2147483388"/>
            <p14:sldId id="2147483391"/>
            <p14:sldId id="2147483392"/>
            <p14:sldId id="2147483395"/>
            <p14:sldId id="2147483421"/>
            <p14:sldId id="2147483424"/>
          </p14:sldIdLst>
        </p14:section>
      </p14:sectionLst>
    </p:ex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4E571-8612-6141-AA4E-21843847AF89}" v="3593" dt="2024-03-05T17:41:25.666"/>
    <p1510:client id="{0FC4C0B2-92C3-5125-71ED-8BA6A891CBFD}" v="103" dt="2024-03-05T19:10:27.173"/>
    <p1510:client id="{14A55005-09B5-435A-9686-1FED23B82E42}" v="2" dt="2024-03-05T21:09:01.292"/>
    <p1510:client id="{292A2DD0-605F-4DCC-A88D-701470B23725}" v="1126" dt="2024-03-05T23:23:38.655"/>
    <p1510:client id="{34E2A6A8-2CB0-4344-B46F-DD106E9498D4}" v="21" dt="2024-03-06T15:43:25.634"/>
    <p1510:client id="{3AA35024-1C03-0D4A-9F8B-55C41FB14222}" v="2404" dt="2024-03-05T18:03:15.979"/>
    <p1510:client id="{55FE2814-5C15-4C6D-AA7F-3D209783719D}" v="551" dt="2024-03-05T21:20:10.531"/>
    <p1510:client id="{7B667E91-BA7F-9127-A7DA-513352532886}" v="34" dt="2024-03-05T17:39:11.159"/>
    <p1510:client id="{89FB30D8-E5B6-D2BA-5333-A748430E2E2E}" v="7" dt="2024-03-05T17:54:10.920"/>
    <p1510:client id="{8F9C5A9B-0A91-9AD4-7B33-E07B80A612F6}" v="134" dt="2024-03-05T18:40:58.203"/>
    <p1510:client id="{9304A79D-EF95-32A6-83F5-1790E65E42C8}" v="289" dt="2024-03-05T21:39:08.419"/>
    <p1510:client id="{A193DFAD-F0CB-6141-A71E-3D4EDA2A016F}" v="55" dt="2024-03-05T21:51:05.238"/>
    <p1510:client id="{A6D6FCE7-8E82-5C59-3C7C-45F6DB58A847}" v="3988" dt="2024-03-05T21:27:38.305"/>
    <p1510:client id="{B0B7F59F-25A9-4E8F-BA2A-EF77C7C51185}" v="1562" dt="2024-03-05T21:26:51.690"/>
    <p1510:client id="{CFE442D2-4332-48EC-919C-B71C27289F9F}" v="71" dt="2024-03-05T22:24:28.047"/>
    <p1510:client id="{D2846C07-1D17-B742-AD17-DF8AD654B4FF}" v="5541" dt="2024-03-05T17:34:36.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11</a:t>
            </a:fld>
            <a:endParaRPr lang="en-US"/>
          </a:p>
        </p:txBody>
      </p:sp>
    </p:spTree>
    <p:extLst>
      <p:ext uri="{BB962C8B-B14F-4D97-AF65-F5344CB8AC3E}">
        <p14:creationId xmlns:p14="http://schemas.microsoft.com/office/powerpoint/2010/main" val="423165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059C-0638-6C7C-1DCF-7D387B5C6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A63AF-400A-F8F2-1551-27AC209A7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FC15-4617-C7AC-C88F-9D52BDFE5E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49E1DB-7BBD-B952-3FBB-879F4F3959E4}"/>
              </a:ext>
            </a:extLst>
          </p:cNvPr>
          <p:cNvSpPr>
            <a:spLocks noGrp="1"/>
          </p:cNvSpPr>
          <p:nvPr>
            <p:ph type="sldNum" sz="quarter" idx="5"/>
          </p:nvPr>
        </p:nvSpPr>
        <p:spPr/>
        <p:txBody>
          <a:bodyPr/>
          <a:lstStyle/>
          <a:p>
            <a:fld id="{5A57A88C-D68B-7E43-B6BD-8EAA3060908E}" type="slidenum">
              <a:rPr lang="en-US" smtClean="0"/>
              <a:t>12</a:t>
            </a:fld>
            <a:endParaRPr lang="en-US"/>
          </a:p>
        </p:txBody>
      </p:sp>
    </p:spTree>
    <p:extLst>
      <p:ext uri="{BB962C8B-B14F-4D97-AF65-F5344CB8AC3E}">
        <p14:creationId xmlns:p14="http://schemas.microsoft.com/office/powerpoint/2010/main" val="2346852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6.xml"/><Relationship Id="rId4" Type="http://schemas.openxmlformats.org/officeDocument/2006/relationships/image" Target="../media/image44.jpe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62.png"/><Relationship Id="rId2" Type="http://schemas.openxmlformats.org/officeDocument/2006/relationships/hyperlink" Target="https://support.microsoft.com/en-us/copilot-teams" TargetMode="External"/><Relationship Id="rId1" Type="http://schemas.openxmlformats.org/officeDocument/2006/relationships/slideLayout" Target="../slideLayouts/slideLayout15.xml"/><Relationship Id="rId6" Type="http://schemas.openxmlformats.org/officeDocument/2006/relationships/hyperlink" Target="https://support.microsoft.com/en-us/copilot-word" TargetMode="External"/><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support.microsoft.com/en-us/copilot-powerpoint" TargetMode="External"/><Relationship Id="rId7" Type="http://schemas.openxmlformats.org/officeDocument/2006/relationships/hyperlink" Target="https://support.microsoft.com/en-us/copilot-teams" TargetMode="External"/><Relationship Id="rId12"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1.png"/><Relationship Id="rId11" Type="http://schemas.openxmlformats.org/officeDocument/2006/relationships/hyperlink" Target="https://www.microsoft.com/en-us/ai/microsoft-sales-copilot" TargetMode="External"/><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59.svg"/><Relationship Id="rId4" Type="http://schemas.openxmlformats.org/officeDocument/2006/relationships/image" Target="../media/image56.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hyperlink" Target="https://support.microsoft.com/en-us/copilot-powerpoint" TargetMode="External"/><Relationship Id="rId7" Type="http://schemas.openxmlformats.org/officeDocument/2006/relationships/image" Target="../media/image58.png"/><Relationship Id="rId12"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1.png"/><Relationship Id="rId11" Type="http://schemas.openxmlformats.org/officeDocument/2006/relationships/hyperlink" Target="https://www.microsoft.com/en-us/ai/microsoft-sales-copilot" TargetMode="External"/><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55.png"/><Relationship Id="rId4" Type="http://schemas.openxmlformats.org/officeDocument/2006/relationships/image" Target="../media/image56.png"/><Relationship Id="rId9" Type="http://schemas.openxmlformats.org/officeDocument/2006/relationships/hyperlink" Target="https://support.microsoft.com/en-us/copilot-team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7.svg"/><Relationship Id="rId7" Type="http://schemas.openxmlformats.org/officeDocument/2006/relationships/hyperlink" Target="https://support.microsoft.com/en-us/copilot-teams" TargetMode="External"/><Relationship Id="rId2" Type="http://schemas.openxmlformats.org/officeDocument/2006/relationships/image" Target="../media/image66.png"/><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9.png"/></Relationships>
</file>

<file path=ppt/slides/_rels/slide14.xml.rels><?xml version="1.0" encoding="UTF-8" standalone="yes"?>
<Relationships xmlns="http://schemas.openxmlformats.org/package/2006/relationships"><Relationship Id="rId8" Type="http://schemas.openxmlformats.org/officeDocument/2006/relationships/hyperlink" Target="https://support.microsoft.com/en-us/copilot-powerpoint" TargetMode="External"/><Relationship Id="rId13" Type="http://schemas.openxmlformats.org/officeDocument/2006/relationships/image" Target="../media/image70.png"/><Relationship Id="rId3" Type="http://schemas.openxmlformats.org/officeDocument/2006/relationships/image" Target="../media/image67.svg"/><Relationship Id="rId7" Type="http://schemas.openxmlformats.org/officeDocument/2006/relationships/image" Target="../media/image55.png"/><Relationship Id="rId12" Type="http://schemas.openxmlformats.org/officeDocument/2006/relationships/hyperlink" Target="https://support.microsoft.com/en-us/copilot-excel" TargetMode="External"/><Relationship Id="rId2" Type="http://schemas.openxmlformats.org/officeDocument/2006/relationships/image" Target="../media/image66.png"/><Relationship Id="rId1" Type="http://schemas.openxmlformats.org/officeDocument/2006/relationships/slideLayout" Target="../slideLayouts/slideLayout15.xml"/><Relationship Id="rId6" Type="http://schemas.openxmlformats.org/officeDocument/2006/relationships/hyperlink" Target="https://support.microsoft.com/en-us/copilot-teams" TargetMode="External"/><Relationship Id="rId11" Type="http://schemas.openxmlformats.org/officeDocument/2006/relationships/image" Target="../media/image61.png"/><Relationship Id="rId5" Type="http://schemas.openxmlformats.org/officeDocument/2006/relationships/image" Target="../media/image59.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58.png"/><Relationship Id="rId9" Type="http://schemas.openxmlformats.org/officeDocument/2006/relationships/image" Target="../media/image56.pn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2.xml"/><Relationship Id="rId5" Type="http://schemas.openxmlformats.org/officeDocument/2006/relationships/slide" Target="slide3.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50.jpeg"/><Relationship Id="rId5" Type="http://schemas.openxmlformats.org/officeDocument/2006/relationships/slide" Target="slide10.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2.jpeg"/><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54.jpeg"/><Relationship Id="rId5" Type="http://schemas.openxmlformats.org/officeDocument/2006/relationships/slide" Target="slide12.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hyperlink" Target="https://support.microsoft.com/en-us/copilot-teams" TargetMode="External"/><Relationship Id="rId1" Type="http://schemas.openxmlformats.org/officeDocument/2006/relationships/slideLayout" Target="../slideLayouts/slideLayout15.xml"/><Relationship Id="rId6" Type="http://schemas.openxmlformats.org/officeDocument/2006/relationships/hyperlink" Target="https://www.microsoft.com/en-us/ai/microsoft-sales-copilot" TargetMode="External"/><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hyperlink" Target="https://support.microsoft.com/en-us/copilot-powerpoint" TargetMode="External"/><Relationship Id="rId9" Type="http://schemas.openxmlformats.org/officeDocument/2006/relationships/image" Target="../media/image59.svg"/></Relationships>
</file>

<file path=ppt/slides/_rels/slide9.xml.rels><?xml version="1.0" encoding="UTF-8" standalone="yes"?>
<Relationships xmlns="http://schemas.openxmlformats.org/package/2006/relationships"><Relationship Id="rId8" Type="http://schemas.openxmlformats.org/officeDocument/2006/relationships/hyperlink" Target="https://support.microsoft.com/en-us/copilot-word" TargetMode="External"/><Relationship Id="rId3" Type="http://schemas.openxmlformats.org/officeDocument/2006/relationships/image" Target="../media/image61.png"/><Relationship Id="rId7" Type="http://schemas.openxmlformats.org/officeDocument/2006/relationships/image" Target="../media/image55.png"/><Relationship Id="rId12" Type="http://schemas.openxmlformats.org/officeDocument/2006/relationships/image" Target="../media/image64.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15.xml"/><Relationship Id="rId6" Type="http://schemas.openxmlformats.org/officeDocument/2006/relationships/hyperlink" Target="https://support.microsoft.com/en-us/copilot-teams" TargetMode="External"/><Relationship Id="rId11" Type="http://schemas.openxmlformats.org/officeDocument/2006/relationships/image" Target="../media/image63.png"/><Relationship Id="rId5" Type="http://schemas.openxmlformats.org/officeDocument/2006/relationships/image" Target="../media/image56.png"/><Relationship Id="rId10" Type="http://schemas.openxmlformats.org/officeDocument/2006/relationships/hyperlink" Target="https://support.microsoft.com/en-us/copilot-loop" TargetMode="External"/><Relationship Id="rId4" Type="http://schemas.openxmlformats.org/officeDocument/2006/relationships/hyperlink" Target="https://support.microsoft.com/en-us/copilot-powerpoint" TargetMode="External"/><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10" name="Picture 9" descr="A close-up of a logo&#10;&#10;Description automatically generated">
            <a:extLst>
              <a:ext uri="{FF2B5EF4-FFF2-40B4-BE49-F238E27FC236}">
                <a16:creationId xmlns:a16="http://schemas.microsoft.com/office/drawing/2014/main" id="{15AD381B-9C9D-15B9-C01F-7883326688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583367" y="0"/>
            <a:ext cx="10608633" cy="6867846"/>
          </a:xfrm>
          <a:prstGeom prst="rect">
            <a:avLst/>
          </a:prstGeom>
        </p:spPr>
      </p:pic>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a:t>Copilot scenarios for</a:t>
            </a:r>
            <a:br>
              <a:rPr lang="en-US"/>
            </a:br>
            <a:r>
              <a:rPr lang="en-US">
                <a:gradFill>
                  <a:gsLst>
                    <a:gs pos="35000">
                      <a:srgbClr val="0078D4"/>
                    </a:gs>
                    <a:gs pos="0">
                      <a:srgbClr val="C03BC4"/>
                    </a:gs>
                  </a:gsLst>
                  <a:path path="circle">
                    <a:fillToRect l="100000" t="100000"/>
                  </a:path>
                </a:gradFill>
              </a:rPr>
              <a:t>Sales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descr="A woman on a headset speaking to a customer">
            <a:extLst>
              <a:ext uri="{FF2B5EF4-FFF2-40B4-BE49-F238E27FC236}">
                <a16:creationId xmlns:a16="http://schemas.microsoft.com/office/drawing/2014/main" id="{BFC7CC51-9A74-7BE0-ED5B-16DA327D13FA}"/>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2050" y="895349"/>
            <a:ext cx="5086351" cy="508635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3940181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38606-A4A2-3052-8A85-7AE00EB94F33}"/>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5B198E66-2188-7300-0FA4-A9E6885CFDEA}"/>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2" name="Oval 11">
            <a:extLst>
              <a:ext uri="{FF2B5EF4-FFF2-40B4-BE49-F238E27FC236}">
                <a16:creationId xmlns:a16="http://schemas.microsoft.com/office/drawing/2014/main" id="{9B6A220A-0C88-7F3D-74FD-142B02C8CDBB}"/>
              </a:ext>
            </a:extLst>
          </p:cNvPr>
          <p:cNvSpPr>
            <a:spLocks/>
          </p:cNvSpPr>
          <p:nvPr/>
        </p:nvSpPr>
        <p:spPr bwMode="auto">
          <a:xfrm>
            <a:off x="8350201"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 name="Oval 9">
            <a:extLst>
              <a:ext uri="{FF2B5EF4-FFF2-40B4-BE49-F238E27FC236}">
                <a16:creationId xmlns:a16="http://schemas.microsoft.com/office/drawing/2014/main" id="{27C0A4D0-7181-DC37-B725-1AF50A89E821}"/>
              </a:ext>
            </a:extLst>
          </p:cNvPr>
          <p:cNvSpPr>
            <a:spLocks/>
          </p:cNvSpPr>
          <p:nvPr/>
        </p:nvSpPr>
        <p:spPr bwMode="auto">
          <a:xfrm>
            <a:off x="5268031"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3ED00870-1FD3-1716-034F-875B07D32FA3}"/>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Sales use case |</a:t>
            </a:r>
            <a:r>
              <a:rPr lang="en-US" sz="2800"/>
              <a:t> Respond to a RFP</a:t>
            </a:r>
          </a:p>
        </p:txBody>
      </p:sp>
      <p:sp>
        <p:nvSpPr>
          <p:cNvPr id="46" name="Freeform: Shape 2">
            <a:extLst>
              <a:ext uri="{FF2B5EF4-FFF2-40B4-BE49-F238E27FC236}">
                <a16:creationId xmlns:a16="http://schemas.microsoft.com/office/drawing/2014/main" id="{BF236A0B-2A05-6F77-8344-A1233FF68D13}"/>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8FCADC30-DA3E-90E1-18EC-DBD230F7214B}"/>
              </a:ext>
              <a:ext uri="{C183D7F6-B498-43B3-948B-1728B52AA6E4}">
                <adec:decorative xmlns:adec="http://schemas.microsoft.com/office/drawing/2017/decorative" val="1"/>
              </a:ext>
            </a:extLst>
          </p:cNvPr>
          <p:cNvSpPr/>
          <p:nvPr/>
        </p:nvSpPr>
        <p:spPr bwMode="auto">
          <a:xfrm>
            <a:off x="1107052" y="541631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Quickly create professional emails </a:t>
            </a:r>
            <a:r>
              <a:rPr lang="en-US" sz="900" spc="0">
                <a:solidFill>
                  <a:schemeClr val="tx1"/>
                </a:solidFill>
                <a:latin typeface="Segoe UI"/>
              </a:rPr>
              <a:t>that are concise and more likely to be read and can lead to higher close rates.</a:t>
            </a:r>
          </a:p>
        </p:txBody>
      </p:sp>
      <p:sp>
        <p:nvSpPr>
          <p:cNvPr id="48" name="Rectangle: Rounded Corners 4">
            <a:extLst>
              <a:ext uri="{FF2B5EF4-FFF2-40B4-BE49-F238E27FC236}">
                <a16:creationId xmlns:a16="http://schemas.microsoft.com/office/drawing/2014/main" id="{F8EC3B4E-F496-5CA3-70A6-1A614274481B}"/>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6. Create email with response</a:t>
            </a:r>
          </a:p>
        </p:txBody>
      </p:sp>
      <p:sp>
        <p:nvSpPr>
          <p:cNvPr id="49" name="TextBox 48">
            <a:extLst>
              <a:ext uri="{FF2B5EF4-FFF2-40B4-BE49-F238E27FC236}">
                <a16:creationId xmlns:a16="http://schemas.microsoft.com/office/drawing/2014/main" id="{70EA4AEB-3677-005E-764F-1C47DC0509F7}"/>
              </a:ext>
            </a:extLst>
          </p:cNvPr>
          <p:cNvSpPr txBox="1"/>
          <p:nvPr/>
        </p:nvSpPr>
        <p:spPr>
          <a:xfrm>
            <a:off x="1107053" y="4415165"/>
            <a:ext cx="2817336"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Have Copilot turn a list of bullet points into a professional email summarizing the RFP response.</a:t>
            </a:r>
          </a:p>
        </p:txBody>
      </p:sp>
      <p:sp>
        <p:nvSpPr>
          <p:cNvPr id="50" name="Rectangle: Rounded Corners 6">
            <a:extLst>
              <a:ext uri="{FF2B5EF4-FFF2-40B4-BE49-F238E27FC236}">
                <a16:creationId xmlns:a16="http://schemas.microsoft.com/office/drawing/2014/main" id="{4C724397-A69F-AE2F-8572-129B5EFDF915}"/>
              </a:ext>
              <a:ext uri="{C183D7F6-B498-43B3-948B-1728B52AA6E4}">
                <adec:decorative xmlns:adec="http://schemas.microsoft.com/office/drawing/2017/decorative" val="1"/>
              </a:ext>
            </a:extLst>
          </p:cNvPr>
          <p:cNvSpPr/>
          <p:nvPr/>
        </p:nvSpPr>
        <p:spPr bwMode="auto">
          <a:xfrm>
            <a:off x="8028777" y="54145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Don’t miss any updates </a:t>
            </a:r>
            <a:r>
              <a:rPr lang="en-US" sz="900" spc="0">
                <a:solidFill>
                  <a:schemeClr val="tx1"/>
                </a:solidFill>
                <a:latin typeface="Segoe UI"/>
              </a:rPr>
              <a:t>by asking Copilot for all of the suggestions made during the meeting.</a:t>
            </a:r>
          </a:p>
        </p:txBody>
      </p:sp>
      <p:sp>
        <p:nvSpPr>
          <p:cNvPr id="51" name="Rectangle: Rounded Corners 7">
            <a:extLst>
              <a:ext uri="{FF2B5EF4-FFF2-40B4-BE49-F238E27FC236}">
                <a16:creationId xmlns:a16="http://schemas.microsoft.com/office/drawing/2014/main" id="{B2FFB69B-C8C5-D9CD-749B-BBD23E4D63E2}"/>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Meet with team to review</a:t>
            </a:r>
          </a:p>
        </p:txBody>
      </p:sp>
      <p:sp>
        <p:nvSpPr>
          <p:cNvPr id="52" name="TextBox 51">
            <a:extLst>
              <a:ext uri="{FF2B5EF4-FFF2-40B4-BE49-F238E27FC236}">
                <a16:creationId xmlns:a16="http://schemas.microsoft.com/office/drawing/2014/main" id="{8620DA86-F365-35F5-916E-16EB792E2B10}"/>
              </a:ext>
            </a:extLst>
          </p:cNvPr>
          <p:cNvSpPr txBox="1"/>
          <p:nvPr/>
        </p:nvSpPr>
        <p:spPr>
          <a:xfrm>
            <a:off x="8028777" y="4415165"/>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Discuss required changes and opportunities for cross-sell. After the meeting generate a list of suggestions for updates.</a:t>
            </a:r>
          </a:p>
        </p:txBody>
      </p:sp>
      <p:sp>
        <p:nvSpPr>
          <p:cNvPr id="53" name="Rectangle: Rounded Corners 6">
            <a:extLst>
              <a:ext uri="{FF2B5EF4-FFF2-40B4-BE49-F238E27FC236}">
                <a16:creationId xmlns:a16="http://schemas.microsoft.com/office/drawing/2014/main" id="{79DA7A62-12F8-C1E6-B42A-22065C5F97F8}"/>
              </a:ext>
              <a:ext uri="{C183D7F6-B498-43B3-948B-1728B52AA6E4}">
                <adec:decorative xmlns:adec="http://schemas.microsoft.com/office/drawing/2017/decorative" val="1"/>
              </a:ext>
            </a:extLst>
          </p:cNvPr>
          <p:cNvSpPr/>
          <p:nvPr/>
        </p:nvSpPr>
        <p:spPr bwMode="auto">
          <a:xfrm>
            <a:off x="1107052" y="3082111"/>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Get started quickly </a:t>
            </a:r>
            <a:r>
              <a:rPr lang="en-US" sz="900" kern="0">
                <a:solidFill>
                  <a:srgbClr val="1A1A1A"/>
                </a:solidFill>
                <a:latin typeface="Segoe UI"/>
              </a:rPr>
              <a:t>by skipping over non-essential portions of the RFP.</a:t>
            </a:r>
          </a:p>
        </p:txBody>
      </p:sp>
      <p:sp>
        <p:nvSpPr>
          <p:cNvPr id="54" name="TextBox 53">
            <a:extLst>
              <a:ext uri="{FF2B5EF4-FFF2-40B4-BE49-F238E27FC236}">
                <a16:creationId xmlns:a16="http://schemas.microsoft.com/office/drawing/2014/main" id="{7D6F8687-E719-3064-83B0-B5471CC603F5}"/>
              </a:ext>
            </a:extLst>
          </p:cNvPr>
          <p:cNvSpPr txBox="1"/>
          <p:nvPr/>
        </p:nvSpPr>
        <p:spPr>
          <a:xfrm>
            <a:off x="1107051" y="1948229"/>
            <a:ext cx="2705513" cy="44505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Use Copilot to organize the information required for the RFP by generating a list of required items sorted by category.</a:t>
            </a:r>
          </a:p>
        </p:txBody>
      </p:sp>
      <p:sp>
        <p:nvSpPr>
          <p:cNvPr id="55" name="Rectangle: Rounded Corners 11">
            <a:extLst>
              <a:ext uri="{FF2B5EF4-FFF2-40B4-BE49-F238E27FC236}">
                <a16:creationId xmlns:a16="http://schemas.microsoft.com/office/drawing/2014/main" id="{6E475BA1-5946-798A-F2D5-62B1592BCF33}"/>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Summarize the RFP</a:t>
            </a:r>
          </a:p>
        </p:txBody>
      </p:sp>
      <p:sp>
        <p:nvSpPr>
          <p:cNvPr id="56" name="Rectangle: Rounded Corners 6">
            <a:extLst>
              <a:ext uri="{FF2B5EF4-FFF2-40B4-BE49-F238E27FC236}">
                <a16:creationId xmlns:a16="http://schemas.microsoft.com/office/drawing/2014/main" id="{155FC496-7123-A844-4145-BA6BF0F54ECF}"/>
              </a:ext>
              <a:ext uri="{C183D7F6-B498-43B3-948B-1728B52AA6E4}">
                <adec:decorative xmlns:adec="http://schemas.microsoft.com/office/drawing/2017/decorative" val="1"/>
              </a:ext>
            </a:extLst>
          </p:cNvPr>
          <p:cNvSpPr/>
          <p:nvPr/>
        </p:nvSpPr>
        <p:spPr bwMode="auto">
          <a:xfrm>
            <a:off x="4575471" y="3082110"/>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Rapidly pulling information </a:t>
            </a:r>
            <a:r>
              <a:rPr lang="en-US" sz="900" kern="0">
                <a:solidFill>
                  <a:srgbClr val="1A1A1A"/>
                </a:solidFill>
                <a:latin typeface="Segoe UI"/>
              </a:rPr>
              <a:t>such as IT spending changes and new product releases from lengthy documents can save time.</a:t>
            </a:r>
          </a:p>
        </p:txBody>
      </p:sp>
      <p:sp>
        <p:nvSpPr>
          <p:cNvPr id="57" name="Rectangle: Rounded Corners 13">
            <a:extLst>
              <a:ext uri="{FF2B5EF4-FFF2-40B4-BE49-F238E27FC236}">
                <a16:creationId xmlns:a16="http://schemas.microsoft.com/office/drawing/2014/main" id="{EDAF6E0B-2E8A-6409-7F84-8210B0DA6488}"/>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2. Gather opportunity information</a:t>
            </a:r>
          </a:p>
        </p:txBody>
      </p:sp>
      <p:sp>
        <p:nvSpPr>
          <p:cNvPr id="58" name="TextBox 57">
            <a:extLst>
              <a:ext uri="{FF2B5EF4-FFF2-40B4-BE49-F238E27FC236}">
                <a16:creationId xmlns:a16="http://schemas.microsoft.com/office/drawing/2014/main" id="{9F55464D-F38D-A503-150C-FA687FE2E128}"/>
              </a:ext>
            </a:extLst>
          </p:cNvPr>
          <p:cNvSpPr txBox="1"/>
          <p:nvPr/>
        </p:nvSpPr>
        <p:spPr>
          <a:xfrm>
            <a:off x="4575471"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to summarize information from the company website and annual reports to understand financials, goals, and challenges.</a:t>
            </a:r>
          </a:p>
        </p:txBody>
      </p:sp>
      <p:sp>
        <p:nvSpPr>
          <p:cNvPr id="59" name="Rectangle: Rounded Corners 15">
            <a:extLst>
              <a:ext uri="{FF2B5EF4-FFF2-40B4-BE49-F238E27FC236}">
                <a16:creationId xmlns:a16="http://schemas.microsoft.com/office/drawing/2014/main" id="{3F530C21-E830-411C-8DD8-3CF2110DC38E}"/>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Use Copilot to research responses</a:t>
            </a:r>
          </a:p>
        </p:txBody>
      </p:sp>
      <p:sp>
        <p:nvSpPr>
          <p:cNvPr id="60" name="Rectangle: Rounded Corners 6">
            <a:extLst>
              <a:ext uri="{FF2B5EF4-FFF2-40B4-BE49-F238E27FC236}">
                <a16:creationId xmlns:a16="http://schemas.microsoft.com/office/drawing/2014/main" id="{5452CD7B-F816-86F3-8FAC-3A036ED14B6C}"/>
              </a:ext>
              <a:ext uri="{C183D7F6-B498-43B3-948B-1728B52AA6E4}">
                <adec:decorative xmlns:adec="http://schemas.microsoft.com/office/drawing/2017/decorative" val="1"/>
              </a:ext>
            </a:extLst>
          </p:cNvPr>
          <p:cNvSpPr/>
          <p:nvPr/>
        </p:nvSpPr>
        <p:spPr bwMode="auto">
          <a:xfrm>
            <a:off x="8028777" y="3082110"/>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00" b="1" kern="0">
                <a:solidFill>
                  <a:srgbClr val="1A1A1A"/>
                </a:solidFill>
                <a:latin typeface="Segoe UI"/>
              </a:rPr>
              <a:t>Using defined </a:t>
            </a:r>
            <a:r>
              <a:rPr lang="en-US" sz="900" kern="0">
                <a:solidFill>
                  <a:srgbClr val="1A1A1A"/>
                </a:solidFill>
                <a:latin typeface="Segoe UI"/>
              </a:rPr>
              <a:t>content to answer customer questions ensures accuracy of the responses.</a:t>
            </a:r>
          </a:p>
        </p:txBody>
      </p:sp>
      <p:sp>
        <p:nvSpPr>
          <p:cNvPr id="61" name="TextBox 60">
            <a:extLst>
              <a:ext uri="{FF2B5EF4-FFF2-40B4-BE49-F238E27FC236}">
                <a16:creationId xmlns:a16="http://schemas.microsoft.com/office/drawing/2014/main" id="{E7E7C2E5-0484-C386-CA41-8D5965C446C4}"/>
              </a:ext>
            </a:extLst>
          </p:cNvPr>
          <p:cNvSpPr txBox="1"/>
          <p:nvPr/>
        </p:nvSpPr>
        <p:spPr>
          <a:xfrm>
            <a:off x="8028777"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custom RFP repository copilot built with Copilot Studio to ask for responses to the RFP questions.</a:t>
            </a:r>
          </a:p>
        </p:txBody>
      </p:sp>
      <p:sp>
        <p:nvSpPr>
          <p:cNvPr id="62" name="Rectangle: Rounded Corners 6">
            <a:extLst>
              <a:ext uri="{FF2B5EF4-FFF2-40B4-BE49-F238E27FC236}">
                <a16:creationId xmlns:a16="http://schemas.microsoft.com/office/drawing/2014/main" id="{9D4CC350-DBCC-4B51-A96D-F186B5AE711F}"/>
              </a:ext>
              <a:ext uri="{C183D7F6-B498-43B3-948B-1728B52AA6E4}">
                <adec:decorative xmlns:adec="http://schemas.microsoft.com/office/drawing/2017/decorative" val="1"/>
              </a:ext>
            </a:extLst>
          </p:cNvPr>
          <p:cNvSpPr/>
          <p:nvPr/>
        </p:nvSpPr>
        <p:spPr bwMode="auto">
          <a:xfrm>
            <a:off x="4575472" y="5411199"/>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Quickly make responses more readable</a:t>
            </a:r>
            <a:r>
              <a:rPr lang="en-US" sz="900" spc="0">
                <a:solidFill>
                  <a:schemeClr val="tx1"/>
                </a:solidFill>
                <a:latin typeface="Segoe UI"/>
              </a:rPr>
              <a:t> to improve the quality of the RFP response.</a:t>
            </a:r>
          </a:p>
        </p:txBody>
      </p:sp>
      <p:sp>
        <p:nvSpPr>
          <p:cNvPr id="63" name="Rectangle: Rounded Corners 19">
            <a:extLst>
              <a:ext uri="{FF2B5EF4-FFF2-40B4-BE49-F238E27FC236}">
                <a16:creationId xmlns:a16="http://schemas.microsoft.com/office/drawing/2014/main" id="{7EFBE06C-DD26-CB8B-6A34-65BEBA8E1B4F}"/>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Revise responses</a:t>
            </a:r>
          </a:p>
        </p:txBody>
      </p:sp>
      <p:sp>
        <p:nvSpPr>
          <p:cNvPr id="64" name="TextBox 63">
            <a:extLst>
              <a:ext uri="{FF2B5EF4-FFF2-40B4-BE49-F238E27FC236}">
                <a16:creationId xmlns:a16="http://schemas.microsoft.com/office/drawing/2014/main" id="{A190A8DF-B8DC-F44C-3509-39390B8C2054}"/>
              </a:ext>
            </a:extLst>
          </p:cNvPr>
          <p:cNvSpPr txBox="1"/>
          <p:nvPr/>
        </p:nvSpPr>
        <p:spPr>
          <a:xfrm>
            <a:off x="4463649" y="4415165"/>
            <a:ext cx="2817336"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to revise the document content to make it more readable. Go back to the RFP bot to get answers to additional items.</a:t>
            </a:r>
          </a:p>
        </p:txBody>
      </p:sp>
      <p:sp>
        <p:nvSpPr>
          <p:cNvPr id="66" name="TextBox 65">
            <a:extLst>
              <a:ext uri="{FF2B5EF4-FFF2-40B4-BE49-F238E27FC236}">
                <a16:creationId xmlns:a16="http://schemas.microsoft.com/office/drawing/2014/main" id="{82D0F184-0B3A-33E0-49DE-F7225A10FDD0}"/>
              </a:ext>
              <a:ext uri="{C183D7F6-B498-43B3-948B-1728B52AA6E4}">
                <adec:decorative xmlns:adec="http://schemas.microsoft.com/office/drawing/2017/decorative" val="0"/>
              </a:ext>
            </a:extLst>
          </p:cNvPr>
          <p:cNvSpPr txBox="1"/>
          <p:nvPr/>
        </p:nvSpPr>
        <p:spPr>
          <a:xfrm>
            <a:off x="9108091" y="2644714"/>
            <a:ext cx="162619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Studio</a:t>
            </a:r>
          </a:p>
        </p:txBody>
      </p:sp>
      <p:sp>
        <p:nvSpPr>
          <p:cNvPr id="69" name="TextBox 68">
            <a:extLst>
              <a:ext uri="{FF2B5EF4-FFF2-40B4-BE49-F238E27FC236}">
                <a16:creationId xmlns:a16="http://schemas.microsoft.com/office/drawing/2014/main" id="{8C32F21B-4FCC-665C-F46D-FE691A528D68}"/>
              </a:ext>
              <a:ext uri="{C183D7F6-B498-43B3-948B-1728B52AA6E4}">
                <adec:decorative xmlns:adec="http://schemas.microsoft.com/office/drawing/2017/decorative" val="0"/>
              </a:ext>
            </a:extLst>
          </p:cNvPr>
          <p:cNvSpPr txBox="1"/>
          <p:nvPr/>
        </p:nvSpPr>
        <p:spPr>
          <a:xfrm>
            <a:off x="2086790" y="2644714"/>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sp>
        <p:nvSpPr>
          <p:cNvPr id="72" name="TextBox 71">
            <a:extLst>
              <a:ext uri="{FF2B5EF4-FFF2-40B4-BE49-F238E27FC236}">
                <a16:creationId xmlns:a16="http://schemas.microsoft.com/office/drawing/2014/main" id="{EE5567ED-44CC-6559-C380-B19374E4FD33}"/>
              </a:ext>
              <a:ext uri="{C183D7F6-B498-43B3-948B-1728B52AA6E4}">
                <adec:decorative xmlns:adec="http://schemas.microsoft.com/office/drawing/2017/decorative" val="0"/>
              </a:ext>
            </a:extLst>
          </p:cNvPr>
          <p:cNvSpPr txBox="1"/>
          <p:nvPr/>
        </p:nvSpPr>
        <p:spPr>
          <a:xfrm>
            <a:off x="8855160" y="5039233"/>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84" name="Picture 6" descr="Microsoft Teams Logo, symbol, meaning, history, PNG">
            <a:hlinkClick r:id="rId2"/>
            <a:extLst>
              <a:ext uri="{FF2B5EF4-FFF2-40B4-BE49-F238E27FC236}">
                <a16:creationId xmlns:a16="http://schemas.microsoft.com/office/drawing/2014/main" id="{9AFCFD53-D301-51E7-9135-0F369E856EA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0244" r="20244"/>
          <a:stretch/>
        </p:blipFill>
        <p:spPr bwMode="auto">
          <a:xfrm>
            <a:off x="8419346" y="5000477"/>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Zip Co logo SVG free download, id: 101874 - Brandlogos.net">
            <a:hlinkClick r:id="rId4"/>
            <a:extLst>
              <a:ext uri="{FF2B5EF4-FFF2-40B4-BE49-F238E27FC236}">
                <a16:creationId xmlns:a16="http://schemas.microsoft.com/office/drawing/2014/main" id="{A5878637-472C-6344-600B-BA87D9133AED}"/>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44966" y="2619982"/>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350F4F4E-E939-38E0-D390-F0AF1A07084E}"/>
              </a:ext>
              <a:ext uri="{C183D7F6-B498-43B3-948B-1728B52AA6E4}">
                <adec:decorative xmlns:adec="http://schemas.microsoft.com/office/drawing/2017/decorative" val="0"/>
              </a:ext>
            </a:extLst>
          </p:cNvPr>
          <p:cNvSpPr txBox="1"/>
          <p:nvPr/>
        </p:nvSpPr>
        <p:spPr>
          <a:xfrm>
            <a:off x="5784615" y="2644714"/>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grpSp>
        <p:nvGrpSpPr>
          <p:cNvPr id="5" name="Group 4">
            <a:extLst>
              <a:ext uri="{FF2B5EF4-FFF2-40B4-BE49-F238E27FC236}">
                <a16:creationId xmlns:a16="http://schemas.microsoft.com/office/drawing/2014/main" id="{7A8007BC-F0E6-258E-935D-4A80E94C8A1B}"/>
              </a:ext>
            </a:extLst>
          </p:cNvPr>
          <p:cNvGrpSpPr/>
          <p:nvPr/>
        </p:nvGrpSpPr>
        <p:grpSpPr>
          <a:xfrm>
            <a:off x="4991560" y="4920761"/>
            <a:ext cx="411480" cy="411480"/>
            <a:chOff x="1544953" y="4936013"/>
            <a:chExt cx="411480" cy="411480"/>
          </a:xfrm>
        </p:grpSpPr>
        <p:sp>
          <p:nvSpPr>
            <p:cNvPr id="15" name="Oval 14">
              <a:extLst>
                <a:ext uri="{FF2B5EF4-FFF2-40B4-BE49-F238E27FC236}">
                  <a16:creationId xmlns:a16="http://schemas.microsoft.com/office/drawing/2014/main" id="{DFF62603-4B2A-1801-8448-B44A59B8DD09}"/>
                </a:ext>
              </a:extLst>
            </p:cNvPr>
            <p:cNvSpPr>
              <a:spLocks/>
            </p:cNvSpPr>
            <p:nvPr/>
          </p:nvSpPr>
          <p:spPr bwMode="auto">
            <a:xfrm>
              <a:off x="1544953" y="493601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1" name="Picture 10" descr="Microsoft Word Logo - PNG and Vector - Logo Download">
              <a:hlinkClick r:id="rId6"/>
              <a:extLst>
                <a:ext uri="{FF2B5EF4-FFF2-40B4-BE49-F238E27FC236}">
                  <a16:creationId xmlns:a16="http://schemas.microsoft.com/office/drawing/2014/main" id="{4AE4D831-1DA7-BE9D-562D-685EC3B4ADD5}"/>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01829" y="4990231"/>
              <a:ext cx="282670" cy="282670"/>
            </a:xfrm>
            <a:prstGeom prst="rect">
              <a:avLst/>
            </a:prstGeom>
            <a:noFill/>
            <a:extLst>
              <a:ext uri="{909E8E84-426E-40DD-AFC4-6F175D3DCCD1}">
                <a14:hiddenFill xmlns:a14="http://schemas.microsoft.com/office/drawing/2010/main">
                  <a:solidFill>
                    <a:srgbClr val="FFFFFF"/>
                  </a:solidFill>
                </a14:hiddenFill>
              </a:ext>
            </a:extLst>
          </p:spPr>
        </p:pic>
      </p:grpSp>
      <p:sp>
        <p:nvSpPr>
          <p:cNvPr id="85" name="TextBox 84">
            <a:extLst>
              <a:ext uri="{FF2B5EF4-FFF2-40B4-BE49-F238E27FC236}">
                <a16:creationId xmlns:a16="http://schemas.microsoft.com/office/drawing/2014/main" id="{F6214919-3A85-1E2A-14AA-87DA44041179}"/>
              </a:ext>
              <a:ext uri="{C183D7F6-B498-43B3-948B-1728B52AA6E4}">
                <adec:decorative xmlns:adec="http://schemas.microsoft.com/office/drawing/2017/decorative" val="0"/>
              </a:ext>
            </a:extLst>
          </p:cNvPr>
          <p:cNvSpPr txBox="1"/>
          <p:nvPr/>
        </p:nvSpPr>
        <p:spPr>
          <a:xfrm>
            <a:off x="5508144" y="5039233"/>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sp>
        <p:nvSpPr>
          <p:cNvPr id="9" name="Oval 8">
            <a:extLst>
              <a:ext uri="{FF2B5EF4-FFF2-40B4-BE49-F238E27FC236}">
                <a16:creationId xmlns:a16="http://schemas.microsoft.com/office/drawing/2014/main" id="{87344ADB-9048-F90F-49AC-2CD90CF3EF34}"/>
              </a:ext>
            </a:extLst>
          </p:cNvPr>
          <p:cNvSpPr>
            <a:spLocks/>
          </p:cNvSpPr>
          <p:nvPr/>
        </p:nvSpPr>
        <p:spPr bwMode="auto">
          <a:xfrm>
            <a:off x="1486153" y="493601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8" name="TextBox 87">
            <a:extLst>
              <a:ext uri="{FF2B5EF4-FFF2-40B4-BE49-F238E27FC236}">
                <a16:creationId xmlns:a16="http://schemas.microsoft.com/office/drawing/2014/main" id="{A28E95E1-C850-6CFA-00FC-5D821356CC9D}"/>
              </a:ext>
              <a:ext uri="{C183D7F6-B498-43B3-948B-1728B52AA6E4}">
                <adec:decorative xmlns:adec="http://schemas.microsoft.com/office/drawing/2017/decorative" val="0"/>
              </a:ext>
            </a:extLst>
          </p:cNvPr>
          <p:cNvSpPr txBox="1"/>
          <p:nvPr/>
        </p:nvSpPr>
        <p:spPr>
          <a:xfrm>
            <a:off x="1969109" y="5039233"/>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grpSp>
        <p:nvGrpSpPr>
          <p:cNvPr id="91" name="Group 90">
            <a:extLst>
              <a:ext uri="{FF2B5EF4-FFF2-40B4-BE49-F238E27FC236}">
                <a16:creationId xmlns:a16="http://schemas.microsoft.com/office/drawing/2014/main" id="{5CE6BFA1-04BC-93DD-D898-B9591081E1AC}"/>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F890BD39-7C6A-D1A6-8454-FA466F05D194}"/>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EE928921-89B8-265A-304D-B5D4621EEDC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7026318B-2A66-D037-D1DD-C6C0B24D03A5}"/>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4ED81227-4EF9-5DE1-AE0D-EB042805B16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BF706D13-E2C5-4A85-FF34-9465B5D5B5B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17A905DF-1F02-917D-E7E1-8F74BEC252BB}"/>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7C199ADA-6089-ED86-27AD-0B70637FA3C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148D0CE1-A978-03A4-F40F-96E09B2F16D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2DDB85AA-21DA-245B-D263-3D181040EA6D}"/>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F750B6E2-835E-37E6-4E08-7B382681610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94E1AE3C-D589-B2A3-0B6D-97BF761B8F4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36772872-958E-BD58-14DE-699E36B7C7CE}"/>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DA66B6E0-E2F8-6CA3-AF12-6CB549BAD50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9E84442D-FC8D-6913-C3F7-535CD73EC8C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A76C7B6B-7AAD-7DFC-E2D8-CA90B25EF6EA}"/>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4D06A116-D165-7960-58D5-63ED2D7529A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C5D68709-5E13-D961-9390-FE4B42339F0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24" name="Group 23">
            <a:extLst>
              <a:ext uri="{FF2B5EF4-FFF2-40B4-BE49-F238E27FC236}">
                <a16:creationId xmlns:a16="http://schemas.microsoft.com/office/drawing/2014/main" id="{CD1917F1-8220-FBDD-D8BF-BB5A3989419F}"/>
              </a:ext>
            </a:extLst>
          </p:cNvPr>
          <p:cNvGrpSpPr/>
          <p:nvPr/>
        </p:nvGrpSpPr>
        <p:grpSpPr>
          <a:xfrm>
            <a:off x="1608033" y="2531307"/>
            <a:ext cx="411480" cy="411480"/>
            <a:chOff x="1544953" y="4936013"/>
            <a:chExt cx="411480" cy="411480"/>
          </a:xfrm>
        </p:grpSpPr>
        <p:sp>
          <p:nvSpPr>
            <p:cNvPr id="25" name="Oval 24">
              <a:extLst>
                <a:ext uri="{FF2B5EF4-FFF2-40B4-BE49-F238E27FC236}">
                  <a16:creationId xmlns:a16="http://schemas.microsoft.com/office/drawing/2014/main" id="{57052426-0BEE-097F-FC24-69452670CECF}"/>
                </a:ext>
              </a:extLst>
            </p:cNvPr>
            <p:cNvSpPr>
              <a:spLocks/>
            </p:cNvSpPr>
            <p:nvPr/>
          </p:nvSpPr>
          <p:spPr bwMode="auto">
            <a:xfrm>
              <a:off x="1544953" y="493601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6" name="Picture 10" descr="Microsoft Word Logo - PNG and Vector - Logo Download">
              <a:hlinkClick r:id="rId6"/>
              <a:extLst>
                <a:ext uri="{FF2B5EF4-FFF2-40B4-BE49-F238E27FC236}">
                  <a16:creationId xmlns:a16="http://schemas.microsoft.com/office/drawing/2014/main" id="{C1D260A2-96A9-E7F9-B368-7FEDA59DA852}"/>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01829" y="4990231"/>
              <a:ext cx="282670" cy="28267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Rounded Corners 6">
            <a:extLst>
              <a:ext uri="{FF2B5EF4-FFF2-40B4-BE49-F238E27FC236}">
                <a16:creationId xmlns:a16="http://schemas.microsoft.com/office/drawing/2014/main" id="{F06C1AC2-3286-98AA-CF5A-F1C9FCF264A2}"/>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17" name="Rectangle: Rounded Corners 6">
            <a:extLst>
              <a:ext uri="{FF2B5EF4-FFF2-40B4-BE49-F238E27FC236}">
                <a16:creationId xmlns:a16="http://schemas.microsoft.com/office/drawing/2014/main" id="{9903C837-1EF9-6CB1-B6C6-1E668137AF53}"/>
              </a:ext>
              <a:ext uri="{C183D7F6-B498-43B3-948B-1728B52AA6E4}">
                <adec:decorative xmlns:adec="http://schemas.microsoft.com/office/drawing/2017/decorative" val="1"/>
              </a:ext>
            </a:extLst>
          </p:cNvPr>
          <p:cNvSpPr/>
          <p:nvPr/>
        </p:nvSpPr>
        <p:spPr bwMode="auto">
          <a:xfrm>
            <a:off x="1893575" y="936872"/>
            <a:ext cx="1393310" cy="249942"/>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Improve close rate</a:t>
            </a:r>
          </a:p>
        </p:txBody>
      </p:sp>
      <p:sp>
        <p:nvSpPr>
          <p:cNvPr id="18" name="Rectangle: Rounded Corners 6">
            <a:extLst>
              <a:ext uri="{FF2B5EF4-FFF2-40B4-BE49-F238E27FC236}">
                <a16:creationId xmlns:a16="http://schemas.microsoft.com/office/drawing/2014/main" id="{2F5388D0-2364-0625-9CB6-830948916267}"/>
              </a:ext>
              <a:ext uri="{C183D7F6-B498-43B3-948B-1728B52AA6E4}">
                <adec:decorative xmlns:adec="http://schemas.microsoft.com/office/drawing/2017/decorative" val="1"/>
              </a:ext>
            </a:extLst>
          </p:cNvPr>
          <p:cNvSpPr/>
          <p:nvPr/>
        </p:nvSpPr>
        <p:spPr bwMode="auto">
          <a:xfrm>
            <a:off x="3403478" y="944346"/>
            <a:ext cx="1765571"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Number of opportunities</a:t>
            </a:r>
          </a:p>
        </p:txBody>
      </p:sp>
      <p:sp>
        <p:nvSpPr>
          <p:cNvPr id="19" name="Rectangle: Rounded Corners 6">
            <a:extLst>
              <a:ext uri="{FF2B5EF4-FFF2-40B4-BE49-F238E27FC236}">
                <a16:creationId xmlns:a16="http://schemas.microsoft.com/office/drawing/2014/main" id="{7F9462D3-24F7-1D1D-F415-21264754C9D2}"/>
              </a:ext>
              <a:ext uri="{C183D7F6-B498-43B3-948B-1728B52AA6E4}">
                <adec:decorative xmlns:adec="http://schemas.microsoft.com/office/drawing/2017/decorative" val="1"/>
              </a:ext>
            </a:extLst>
          </p:cNvPr>
          <p:cNvSpPr/>
          <p:nvPr/>
        </p:nvSpPr>
        <p:spPr bwMode="auto">
          <a:xfrm>
            <a:off x="5285642" y="949146"/>
            <a:ext cx="1810974" cy="2253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Increase revenue per sale</a:t>
            </a:r>
          </a:p>
        </p:txBody>
      </p:sp>
      <p:pic>
        <p:nvPicPr>
          <p:cNvPr id="7" name="Graphic 6">
            <a:extLst>
              <a:ext uri="{FF2B5EF4-FFF2-40B4-BE49-F238E27FC236}">
                <a16:creationId xmlns:a16="http://schemas.microsoft.com/office/drawing/2014/main" id="{6FEF9955-6BC5-1B16-18E9-E88B4EC2E74C}"/>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22871" t="17900" r="17900" b="17900"/>
          <a:stretch/>
        </p:blipFill>
        <p:spPr>
          <a:xfrm>
            <a:off x="1521865" y="4947267"/>
            <a:ext cx="340057" cy="368599"/>
          </a:xfrm>
          <a:prstGeom prst="rect">
            <a:avLst/>
          </a:prstGeom>
        </p:spPr>
      </p:pic>
      <p:grpSp>
        <p:nvGrpSpPr>
          <p:cNvPr id="23" name="Group 22">
            <a:extLst>
              <a:ext uri="{FF2B5EF4-FFF2-40B4-BE49-F238E27FC236}">
                <a16:creationId xmlns:a16="http://schemas.microsoft.com/office/drawing/2014/main" id="{88E7DB40-2A3D-B65E-590B-695BC7549B5F}"/>
              </a:ext>
            </a:extLst>
          </p:cNvPr>
          <p:cNvGrpSpPr/>
          <p:nvPr/>
        </p:nvGrpSpPr>
        <p:grpSpPr>
          <a:xfrm>
            <a:off x="8584949" y="2531307"/>
            <a:ext cx="411480" cy="411480"/>
            <a:chOff x="8742499" y="2531307"/>
            <a:chExt cx="411480" cy="411480"/>
          </a:xfrm>
        </p:grpSpPr>
        <p:sp>
          <p:nvSpPr>
            <p:cNvPr id="11" name="Oval 10">
              <a:extLst>
                <a:ext uri="{FF2B5EF4-FFF2-40B4-BE49-F238E27FC236}">
                  <a16:creationId xmlns:a16="http://schemas.microsoft.com/office/drawing/2014/main" id="{1F28A1ED-C380-26D1-5928-D7B78CFB304E}"/>
                </a:ext>
              </a:extLst>
            </p:cNvPr>
            <p:cNvSpPr>
              <a:spLocks/>
            </p:cNvSpPr>
            <p:nvPr/>
          </p:nvSpPr>
          <p:spPr bwMode="auto">
            <a:xfrm>
              <a:off x="8742499"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2" name="Picture 21" descr="A blue and green rectangles&#10;&#10;Description automatically generated">
              <a:extLst>
                <a:ext uri="{FF2B5EF4-FFF2-40B4-BE49-F238E27FC236}">
                  <a16:creationId xmlns:a16="http://schemas.microsoft.com/office/drawing/2014/main" id="{B7D865D9-F011-2120-A138-DAB1F627329D}"/>
                </a:ext>
              </a:extLst>
            </p:cNvPr>
            <p:cNvPicPr>
              <a:picLocks noChangeAspect="1"/>
            </p:cNvPicPr>
            <p:nvPr/>
          </p:nvPicPr>
          <p:blipFill>
            <a:blip r:embed="rId10"/>
            <a:stretch>
              <a:fillRect/>
            </a:stretch>
          </p:blipFill>
          <p:spPr>
            <a:xfrm>
              <a:off x="8795977" y="2601287"/>
              <a:ext cx="304523" cy="264107"/>
            </a:xfrm>
            <a:prstGeom prst="rect">
              <a:avLst/>
            </a:prstGeom>
          </p:spPr>
        </p:pic>
      </p:grpSp>
    </p:spTree>
    <p:extLst>
      <p:ext uri="{BB962C8B-B14F-4D97-AF65-F5344CB8AC3E}">
        <p14:creationId xmlns:p14="http://schemas.microsoft.com/office/powerpoint/2010/main" val="18668191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BB851-4190-9EE2-B84E-B331FD67249A}"/>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4B8EC2F5-E077-54C6-2F6C-A033234C0537}"/>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Oval 9">
            <a:extLst>
              <a:ext uri="{FF2B5EF4-FFF2-40B4-BE49-F238E27FC236}">
                <a16:creationId xmlns:a16="http://schemas.microsoft.com/office/drawing/2014/main" id="{08C1B488-3F63-E48B-F393-828D92028DD9}"/>
              </a:ext>
            </a:extLst>
          </p:cNvPr>
          <p:cNvSpPr>
            <a:spLocks/>
          </p:cNvSpPr>
          <p:nvPr/>
        </p:nvSpPr>
        <p:spPr bwMode="auto">
          <a:xfrm>
            <a:off x="5268031"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004FF658-6652-19C8-5966-7DA642563688}"/>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Sales use case |</a:t>
            </a:r>
            <a:r>
              <a:rPr lang="en-US" sz="2800"/>
              <a:t> Create an unsolicited proposal</a:t>
            </a:r>
          </a:p>
        </p:txBody>
      </p:sp>
      <p:sp>
        <p:nvSpPr>
          <p:cNvPr id="46" name="Freeform: Shape 2">
            <a:extLst>
              <a:ext uri="{FF2B5EF4-FFF2-40B4-BE49-F238E27FC236}">
                <a16:creationId xmlns:a16="http://schemas.microsoft.com/office/drawing/2014/main" id="{65B9AE20-927F-AAAF-2543-E212E50C7AF5}"/>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B13D9170-D764-01F3-B810-E0ED35FE5E27}"/>
              </a:ext>
              <a:ext uri="{C183D7F6-B498-43B3-948B-1728B52AA6E4}">
                <adec:decorative xmlns:adec="http://schemas.microsoft.com/office/drawing/2017/decorative" val="1"/>
              </a:ext>
            </a:extLst>
          </p:cNvPr>
          <p:cNvSpPr/>
          <p:nvPr/>
        </p:nvSpPr>
        <p:spPr bwMode="auto">
          <a:xfrm>
            <a:off x="1107052" y="547521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Document and socialize </a:t>
            </a:r>
            <a:r>
              <a:rPr lang="en-US" sz="900" spc="0">
                <a:solidFill>
                  <a:schemeClr val="tx1"/>
                </a:solidFill>
                <a:latin typeface="Segoe UI"/>
              </a:rPr>
              <a:t>the action items to keep the sales process moving forward towards a successful close.</a:t>
            </a:r>
          </a:p>
        </p:txBody>
      </p:sp>
      <p:sp>
        <p:nvSpPr>
          <p:cNvPr id="48" name="Rectangle: Rounded Corners 4">
            <a:extLst>
              <a:ext uri="{FF2B5EF4-FFF2-40B4-BE49-F238E27FC236}">
                <a16:creationId xmlns:a16="http://schemas.microsoft.com/office/drawing/2014/main" id="{E11575E9-894C-EC61-3ECB-3E1A3BBFAC6E}"/>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6. Create email with proposal</a:t>
            </a:r>
          </a:p>
        </p:txBody>
      </p:sp>
      <p:sp>
        <p:nvSpPr>
          <p:cNvPr id="49" name="TextBox 48">
            <a:extLst>
              <a:ext uri="{FF2B5EF4-FFF2-40B4-BE49-F238E27FC236}">
                <a16:creationId xmlns:a16="http://schemas.microsoft.com/office/drawing/2014/main" id="{52A37913-BDAB-6C87-07C5-2C10FC553547}"/>
              </a:ext>
            </a:extLst>
          </p:cNvPr>
          <p:cNvSpPr txBox="1"/>
          <p:nvPr/>
        </p:nvSpPr>
        <p:spPr>
          <a:xfrm>
            <a:off x="1107053" y="4415165"/>
            <a:ext cx="2817336"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Have Copilot turn the meeting notes and action items into an email for all participants.</a:t>
            </a:r>
          </a:p>
        </p:txBody>
      </p:sp>
      <p:sp>
        <p:nvSpPr>
          <p:cNvPr id="50" name="Rectangle: Rounded Corners 6">
            <a:extLst>
              <a:ext uri="{FF2B5EF4-FFF2-40B4-BE49-F238E27FC236}">
                <a16:creationId xmlns:a16="http://schemas.microsoft.com/office/drawing/2014/main" id="{DA3B347E-D677-A6D7-BBD3-8E17AF0F74DE}"/>
              </a:ext>
              <a:ext uri="{C183D7F6-B498-43B3-948B-1728B52AA6E4}">
                <adec:decorative xmlns:adec="http://schemas.microsoft.com/office/drawing/2017/decorative" val="1"/>
              </a:ext>
            </a:extLst>
          </p:cNvPr>
          <p:cNvSpPr/>
          <p:nvPr/>
        </p:nvSpPr>
        <p:spPr bwMode="auto">
          <a:xfrm>
            <a:off x="8028777" y="5473431"/>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Generating a first draft quickly</a:t>
            </a:r>
            <a:r>
              <a:rPr lang="en-US" sz="900" spc="0">
                <a:solidFill>
                  <a:schemeClr val="tx1"/>
                </a:solidFill>
                <a:latin typeface="Segoe UI"/>
              </a:rPr>
              <a:t> so you can append more time on the details.</a:t>
            </a:r>
          </a:p>
        </p:txBody>
      </p:sp>
      <p:sp>
        <p:nvSpPr>
          <p:cNvPr id="51" name="Rectangle: Rounded Corners 7">
            <a:extLst>
              <a:ext uri="{FF2B5EF4-FFF2-40B4-BE49-F238E27FC236}">
                <a16:creationId xmlns:a16="http://schemas.microsoft.com/office/drawing/2014/main" id="{01AE7320-478F-0CF8-CDA7-3260B2F250C9}"/>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4. Generate the proposal</a:t>
            </a:r>
          </a:p>
        </p:txBody>
      </p:sp>
      <p:sp>
        <p:nvSpPr>
          <p:cNvPr id="52" name="TextBox 51">
            <a:extLst>
              <a:ext uri="{FF2B5EF4-FFF2-40B4-BE49-F238E27FC236}">
                <a16:creationId xmlns:a16="http://schemas.microsoft.com/office/drawing/2014/main" id="{6AF1215F-102E-B3F9-6B62-A1A706EF1FE8}"/>
              </a:ext>
            </a:extLst>
          </p:cNvPr>
          <p:cNvSpPr txBox="1"/>
          <p:nvPr/>
        </p:nvSpPr>
        <p:spPr>
          <a:xfrm>
            <a:off x="8028777" y="4415165"/>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to turn the information you have collected into a great presentation including images and tables.</a:t>
            </a:r>
          </a:p>
        </p:txBody>
      </p:sp>
      <p:sp>
        <p:nvSpPr>
          <p:cNvPr id="53" name="Rectangle: Rounded Corners 6">
            <a:extLst>
              <a:ext uri="{FF2B5EF4-FFF2-40B4-BE49-F238E27FC236}">
                <a16:creationId xmlns:a16="http://schemas.microsoft.com/office/drawing/2014/main" id="{474BD14F-24AF-53D7-0EA9-8FE1F47577B2}"/>
              </a:ext>
              <a:ext uri="{C183D7F6-B498-43B3-948B-1728B52AA6E4}">
                <adec:decorative xmlns:adec="http://schemas.microsoft.com/office/drawing/2017/decorative" val="1"/>
              </a:ext>
            </a:extLst>
          </p:cNvPr>
          <p:cNvSpPr/>
          <p:nvPr/>
        </p:nvSpPr>
        <p:spPr bwMode="auto">
          <a:xfrm>
            <a:off x="1107052" y="3082111"/>
            <a:ext cx="2705513" cy="71825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Rapidly get up to speed </a:t>
            </a:r>
            <a:r>
              <a:rPr lang="en-US" sz="900" kern="0">
                <a:solidFill>
                  <a:srgbClr val="1A1A1A"/>
                </a:solidFill>
                <a:latin typeface="Segoe UI"/>
              </a:rPr>
              <a:t>to focus on key issues and concerns. Have additional time to identify cross sell opportunities.</a:t>
            </a:r>
          </a:p>
        </p:txBody>
      </p:sp>
      <p:sp>
        <p:nvSpPr>
          <p:cNvPr id="54" name="TextBox 53">
            <a:extLst>
              <a:ext uri="{FF2B5EF4-FFF2-40B4-BE49-F238E27FC236}">
                <a16:creationId xmlns:a16="http://schemas.microsoft.com/office/drawing/2014/main" id="{E2B941E4-4285-7748-4941-456681ABD65A}"/>
              </a:ext>
            </a:extLst>
          </p:cNvPr>
          <p:cNvSpPr txBox="1"/>
          <p:nvPr/>
        </p:nvSpPr>
        <p:spPr>
          <a:xfrm>
            <a:off x="1107051" y="1948229"/>
            <a:ext cx="2705513" cy="292709"/>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Easily access CRM information to pull current licensing and targeting recommendations.</a:t>
            </a:r>
          </a:p>
        </p:txBody>
      </p:sp>
      <p:sp>
        <p:nvSpPr>
          <p:cNvPr id="55" name="Rectangle: Rounded Corners 11">
            <a:extLst>
              <a:ext uri="{FF2B5EF4-FFF2-40B4-BE49-F238E27FC236}">
                <a16:creationId xmlns:a16="http://schemas.microsoft.com/office/drawing/2014/main" id="{CA3A70A7-3CC5-8AB2-48E3-A8E47AA6CA40}"/>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Get targeting information</a:t>
            </a:r>
          </a:p>
        </p:txBody>
      </p:sp>
      <p:sp>
        <p:nvSpPr>
          <p:cNvPr id="56" name="Rectangle: Rounded Corners 6">
            <a:extLst>
              <a:ext uri="{FF2B5EF4-FFF2-40B4-BE49-F238E27FC236}">
                <a16:creationId xmlns:a16="http://schemas.microsoft.com/office/drawing/2014/main" id="{92E991CD-75C8-390E-13ED-43ACD87F4E0A}"/>
              </a:ext>
              <a:ext uri="{C183D7F6-B498-43B3-948B-1728B52AA6E4}">
                <adec:decorative xmlns:adec="http://schemas.microsoft.com/office/drawing/2017/decorative" val="1"/>
              </a:ext>
            </a:extLst>
          </p:cNvPr>
          <p:cNvSpPr/>
          <p:nvPr/>
        </p:nvSpPr>
        <p:spPr bwMode="auto">
          <a:xfrm>
            <a:off x="4575471" y="3082110"/>
            <a:ext cx="2705513" cy="71956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Rapidly pulling information </a:t>
            </a:r>
            <a:r>
              <a:rPr lang="en-US" sz="900" kern="0">
                <a:solidFill>
                  <a:srgbClr val="1A1A1A"/>
                </a:solidFill>
                <a:latin typeface="Segoe UI"/>
              </a:rPr>
              <a:t>such as IT spending changes and new product releases from lengthy documents can save time and helps to target </a:t>
            </a:r>
          </a:p>
          <a:p>
            <a:pPr defTabSz="932472" fontAlgn="base">
              <a:spcBef>
                <a:spcPct val="0"/>
              </a:spcBef>
              <a:spcAft>
                <a:spcPct val="0"/>
              </a:spcAft>
            </a:pPr>
            <a:r>
              <a:rPr lang="en-US" sz="900" kern="0">
                <a:solidFill>
                  <a:srgbClr val="1A1A1A"/>
                </a:solidFill>
                <a:latin typeface="Segoe UI"/>
              </a:rPr>
              <a:t>the proposal.</a:t>
            </a:r>
          </a:p>
        </p:txBody>
      </p:sp>
      <p:sp>
        <p:nvSpPr>
          <p:cNvPr id="57" name="Rectangle: Rounded Corners 13">
            <a:extLst>
              <a:ext uri="{FF2B5EF4-FFF2-40B4-BE49-F238E27FC236}">
                <a16:creationId xmlns:a16="http://schemas.microsoft.com/office/drawing/2014/main" id="{2988A407-5C48-11C0-DC70-FD7C9D04E420}"/>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2. Perform company research</a:t>
            </a:r>
          </a:p>
        </p:txBody>
      </p:sp>
      <p:sp>
        <p:nvSpPr>
          <p:cNvPr id="58" name="TextBox 57">
            <a:extLst>
              <a:ext uri="{FF2B5EF4-FFF2-40B4-BE49-F238E27FC236}">
                <a16:creationId xmlns:a16="http://schemas.microsoft.com/office/drawing/2014/main" id="{0816340E-DC30-CAFC-1428-1D1BD9F4D3ED}"/>
              </a:ext>
            </a:extLst>
          </p:cNvPr>
          <p:cNvSpPr txBox="1"/>
          <p:nvPr/>
        </p:nvSpPr>
        <p:spPr>
          <a:xfrm>
            <a:off x="4575471"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to summarize information from the company website and annual reports to understand financials, goals, and challenges.</a:t>
            </a:r>
          </a:p>
        </p:txBody>
      </p:sp>
      <p:sp>
        <p:nvSpPr>
          <p:cNvPr id="59" name="Rectangle: Rounded Corners 15">
            <a:extLst>
              <a:ext uri="{FF2B5EF4-FFF2-40B4-BE49-F238E27FC236}">
                <a16:creationId xmlns:a16="http://schemas.microsoft.com/office/drawing/2014/main" id="{69CA05A3-4929-1F2E-EA80-BD2104CAAA98}"/>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3. Gather product information</a:t>
            </a:r>
          </a:p>
        </p:txBody>
      </p:sp>
      <p:sp>
        <p:nvSpPr>
          <p:cNvPr id="60" name="Rectangle: Rounded Corners 6">
            <a:extLst>
              <a:ext uri="{FF2B5EF4-FFF2-40B4-BE49-F238E27FC236}">
                <a16:creationId xmlns:a16="http://schemas.microsoft.com/office/drawing/2014/main" id="{8755EE75-EDB7-E09E-86CA-BB82964B1100}"/>
              </a:ext>
              <a:ext uri="{C183D7F6-B498-43B3-948B-1728B52AA6E4}">
                <adec:decorative xmlns:adec="http://schemas.microsoft.com/office/drawing/2017/decorative" val="1"/>
              </a:ext>
            </a:extLst>
          </p:cNvPr>
          <p:cNvSpPr/>
          <p:nvPr/>
        </p:nvSpPr>
        <p:spPr bwMode="auto">
          <a:xfrm>
            <a:off x="8028777" y="3082110"/>
            <a:ext cx="2705513" cy="71956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00" b="1" kern="0">
                <a:solidFill>
                  <a:srgbClr val="1A1A1A"/>
                </a:solidFill>
                <a:latin typeface="Segoe UI"/>
              </a:rPr>
              <a:t>Gathering product information </a:t>
            </a:r>
            <a:r>
              <a:rPr lang="en-US" sz="900" kern="0">
                <a:solidFill>
                  <a:srgbClr val="1A1A1A"/>
                </a:solidFill>
                <a:latin typeface="Segoe UI"/>
              </a:rPr>
              <a:t>from multiple sources and asking Copilot to prepare a summary can save time and increase accuracy</a:t>
            </a:r>
          </a:p>
        </p:txBody>
      </p:sp>
      <p:sp>
        <p:nvSpPr>
          <p:cNvPr id="61" name="TextBox 60">
            <a:extLst>
              <a:ext uri="{FF2B5EF4-FFF2-40B4-BE49-F238E27FC236}">
                <a16:creationId xmlns:a16="http://schemas.microsoft.com/office/drawing/2014/main" id="{EF1781A9-1672-D03F-3D09-BCE8CF18B78C}"/>
              </a:ext>
            </a:extLst>
          </p:cNvPr>
          <p:cNvSpPr txBox="1"/>
          <p:nvPr/>
        </p:nvSpPr>
        <p:spPr>
          <a:xfrm>
            <a:off x="8028777"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Ask Copilot to gather production information and create a summary of how they will help to meet the customer’s specific goals.</a:t>
            </a:r>
          </a:p>
        </p:txBody>
      </p:sp>
      <p:sp>
        <p:nvSpPr>
          <p:cNvPr id="62" name="Rectangle: Rounded Corners 6">
            <a:extLst>
              <a:ext uri="{FF2B5EF4-FFF2-40B4-BE49-F238E27FC236}">
                <a16:creationId xmlns:a16="http://schemas.microsoft.com/office/drawing/2014/main" id="{D45910E0-ABC0-2DBB-F5D4-D611B7520395}"/>
              </a:ext>
              <a:ext uri="{C183D7F6-B498-43B3-948B-1728B52AA6E4}">
                <adec:decorative xmlns:adec="http://schemas.microsoft.com/office/drawing/2017/decorative" val="1"/>
              </a:ext>
            </a:extLst>
          </p:cNvPr>
          <p:cNvSpPr/>
          <p:nvPr/>
        </p:nvSpPr>
        <p:spPr bwMode="auto">
          <a:xfrm>
            <a:off x="4575472" y="5470097"/>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Avoid listening to meeting recordings </a:t>
            </a:r>
            <a:r>
              <a:rPr lang="en-US" sz="900" spc="0">
                <a:solidFill>
                  <a:schemeClr val="tx1"/>
                </a:solidFill>
                <a:latin typeface="Segoe UI"/>
              </a:rPr>
              <a:t>and spend that time improving the proposal.</a:t>
            </a:r>
          </a:p>
        </p:txBody>
      </p:sp>
      <p:sp>
        <p:nvSpPr>
          <p:cNvPr id="63" name="Rectangle: Rounded Corners 19">
            <a:extLst>
              <a:ext uri="{FF2B5EF4-FFF2-40B4-BE49-F238E27FC236}">
                <a16:creationId xmlns:a16="http://schemas.microsoft.com/office/drawing/2014/main" id="{220FF9D4-1E89-B562-0EBD-6B97B368908D}"/>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Meet to review</a:t>
            </a:r>
          </a:p>
        </p:txBody>
      </p:sp>
      <p:sp>
        <p:nvSpPr>
          <p:cNvPr id="64" name="TextBox 63">
            <a:extLst>
              <a:ext uri="{FF2B5EF4-FFF2-40B4-BE49-F238E27FC236}">
                <a16:creationId xmlns:a16="http://schemas.microsoft.com/office/drawing/2014/main" id="{95817C80-1C39-91AD-1FCB-AF607122A70B}"/>
              </a:ext>
            </a:extLst>
          </p:cNvPr>
          <p:cNvSpPr txBox="1"/>
          <p:nvPr/>
        </p:nvSpPr>
        <p:spPr>
          <a:xfrm>
            <a:off x="4463648" y="4415165"/>
            <a:ext cx="3128161" cy="62324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Ask Copilot to review chat and emails about the proposal and create an agenda. Use Copilot during the meeting to highlight disagreements and then create a set of action items after the meeting.</a:t>
            </a:r>
          </a:p>
          <a:p>
            <a:pPr marL="0" marR="0" lvl="0" indent="0" defTabSz="914400" eaLnBrk="1" fontAlgn="auto" latinLnBrk="0" hangingPunct="1">
              <a:lnSpc>
                <a:spcPct val="90000"/>
              </a:lnSpc>
              <a:spcBef>
                <a:spcPts val="0"/>
              </a:spcBef>
              <a:spcAft>
                <a:spcPts val="0"/>
              </a:spcAft>
              <a:buClrTx/>
              <a:buSzTx/>
              <a:buFontTx/>
              <a:buNone/>
              <a:tabLst/>
              <a:defRPr/>
            </a:pPr>
            <a:endParaRPr kumimoji="0" lang="en-US" b="0" i="0" u="none" strike="noStrike" kern="0" cap="none" spc="0" normalizeH="0" baseline="0" noProof="0">
              <a:ln>
                <a:noFill/>
              </a:ln>
              <a:solidFill>
                <a:srgbClr val="1A1A1A"/>
              </a:solidFill>
              <a:effectLst/>
              <a:uLnTx/>
              <a:uFillTx/>
              <a:cs typeface="Segoe UI" pitchFamily="34" charset="0"/>
            </a:endParaRPr>
          </a:p>
        </p:txBody>
      </p:sp>
      <p:sp>
        <p:nvSpPr>
          <p:cNvPr id="66" name="TextBox 65">
            <a:extLst>
              <a:ext uri="{FF2B5EF4-FFF2-40B4-BE49-F238E27FC236}">
                <a16:creationId xmlns:a16="http://schemas.microsoft.com/office/drawing/2014/main" id="{5841FFAB-B7AA-2674-4B1F-E31AC112F45C}"/>
              </a:ext>
              <a:ext uri="{C183D7F6-B498-43B3-948B-1728B52AA6E4}">
                <adec:decorative xmlns:adec="http://schemas.microsoft.com/office/drawing/2017/decorative" val="0"/>
              </a:ext>
            </a:extLst>
          </p:cNvPr>
          <p:cNvSpPr txBox="1"/>
          <p:nvPr/>
        </p:nvSpPr>
        <p:spPr>
          <a:xfrm>
            <a:off x="9108091" y="2644714"/>
            <a:ext cx="162619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69" name="TextBox 68">
            <a:extLst>
              <a:ext uri="{FF2B5EF4-FFF2-40B4-BE49-F238E27FC236}">
                <a16:creationId xmlns:a16="http://schemas.microsoft.com/office/drawing/2014/main" id="{96DD7047-2EBC-D054-3AE4-AF6F935E38CC}"/>
              </a:ext>
              <a:ext uri="{C183D7F6-B498-43B3-948B-1728B52AA6E4}">
                <adec:decorative xmlns:adec="http://schemas.microsoft.com/office/drawing/2017/decorative" val="0"/>
              </a:ext>
            </a:extLst>
          </p:cNvPr>
          <p:cNvSpPr txBox="1"/>
          <p:nvPr/>
        </p:nvSpPr>
        <p:spPr>
          <a:xfrm>
            <a:off x="2000622" y="2644714"/>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for Sales</a:t>
            </a:r>
          </a:p>
        </p:txBody>
      </p:sp>
      <p:sp>
        <p:nvSpPr>
          <p:cNvPr id="72" name="TextBox 71">
            <a:extLst>
              <a:ext uri="{FF2B5EF4-FFF2-40B4-BE49-F238E27FC236}">
                <a16:creationId xmlns:a16="http://schemas.microsoft.com/office/drawing/2014/main" id="{7B29743B-9431-BFDA-519D-5D2479CF386C}"/>
              </a:ext>
              <a:ext uri="{C183D7F6-B498-43B3-948B-1728B52AA6E4}">
                <adec:decorative xmlns:adec="http://schemas.microsoft.com/office/drawing/2017/decorative" val="0"/>
              </a:ext>
            </a:extLst>
          </p:cNvPr>
          <p:cNvSpPr txBox="1"/>
          <p:nvPr/>
        </p:nvSpPr>
        <p:spPr>
          <a:xfrm>
            <a:off x="8855160" y="5098131"/>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8" name="Group 7">
            <a:extLst>
              <a:ext uri="{FF2B5EF4-FFF2-40B4-BE49-F238E27FC236}">
                <a16:creationId xmlns:a16="http://schemas.microsoft.com/office/drawing/2014/main" id="{80E76708-B9E1-7AB0-8550-4A86C0BADBD8}"/>
              </a:ext>
            </a:extLst>
          </p:cNvPr>
          <p:cNvGrpSpPr/>
          <p:nvPr/>
        </p:nvGrpSpPr>
        <p:grpSpPr>
          <a:xfrm>
            <a:off x="8350201" y="4979659"/>
            <a:ext cx="411480" cy="411480"/>
            <a:chOff x="4991560" y="4920761"/>
            <a:chExt cx="411480" cy="411480"/>
          </a:xfrm>
        </p:grpSpPr>
        <p:sp>
          <p:nvSpPr>
            <p:cNvPr id="14" name="Oval 13">
              <a:extLst>
                <a:ext uri="{FF2B5EF4-FFF2-40B4-BE49-F238E27FC236}">
                  <a16:creationId xmlns:a16="http://schemas.microsoft.com/office/drawing/2014/main" id="{2732360D-B85C-4641-D54C-80F84709D611}"/>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73" name="Picture 4" descr="Microsoft PowerPoint Logo - PNG and Vector - Logo Download">
              <a:hlinkClick r:id="rId3"/>
              <a:extLst>
                <a:ext uri="{FF2B5EF4-FFF2-40B4-BE49-F238E27FC236}">
                  <a16:creationId xmlns:a16="http://schemas.microsoft.com/office/drawing/2014/main" id="{BE200B33-C678-4853-6CBA-E7D62886B37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descr="Zip Co logo SVG free download, id: 101874 - Brandlogos.net">
            <a:hlinkClick r:id="rId5"/>
            <a:extLst>
              <a:ext uri="{FF2B5EF4-FFF2-40B4-BE49-F238E27FC236}">
                <a16:creationId xmlns:a16="http://schemas.microsoft.com/office/drawing/2014/main" id="{FCADD17C-6063-CB72-F6C7-4B9E5F63417E}"/>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44966" y="2619982"/>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5FAA192F-34B6-3DCC-4A1C-475F9D08662D}"/>
              </a:ext>
              <a:ext uri="{C183D7F6-B498-43B3-948B-1728B52AA6E4}">
                <adec:decorative xmlns:adec="http://schemas.microsoft.com/office/drawing/2017/decorative" val="0"/>
              </a:ext>
            </a:extLst>
          </p:cNvPr>
          <p:cNvSpPr txBox="1"/>
          <p:nvPr/>
        </p:nvSpPr>
        <p:spPr>
          <a:xfrm>
            <a:off x="5784615" y="2644714"/>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grpSp>
        <p:nvGrpSpPr>
          <p:cNvPr id="29" name="Group 28">
            <a:extLst>
              <a:ext uri="{FF2B5EF4-FFF2-40B4-BE49-F238E27FC236}">
                <a16:creationId xmlns:a16="http://schemas.microsoft.com/office/drawing/2014/main" id="{D77520FD-0BDD-5290-707E-E1BB8829E854}"/>
              </a:ext>
            </a:extLst>
          </p:cNvPr>
          <p:cNvGrpSpPr/>
          <p:nvPr/>
        </p:nvGrpSpPr>
        <p:grpSpPr>
          <a:xfrm>
            <a:off x="4991560" y="4979659"/>
            <a:ext cx="411480" cy="411480"/>
            <a:chOff x="8350201" y="4920761"/>
            <a:chExt cx="411480" cy="411480"/>
          </a:xfrm>
        </p:grpSpPr>
        <p:sp>
          <p:nvSpPr>
            <p:cNvPr id="12" name="Oval 11">
              <a:extLst>
                <a:ext uri="{FF2B5EF4-FFF2-40B4-BE49-F238E27FC236}">
                  <a16:creationId xmlns:a16="http://schemas.microsoft.com/office/drawing/2014/main" id="{292FCB1F-EE67-8EB6-0D69-5AC28D189267}"/>
                </a:ext>
              </a:extLst>
            </p:cNvPr>
            <p:cNvSpPr>
              <a:spLocks/>
            </p:cNvSpPr>
            <p:nvPr/>
          </p:nvSpPr>
          <p:spPr bwMode="auto">
            <a:xfrm>
              <a:off x="8350201"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84" name="Picture 6" descr="Microsoft Teams Logo, symbol, meaning, history, PNG">
              <a:hlinkClick r:id="rId7"/>
              <a:extLst>
                <a:ext uri="{FF2B5EF4-FFF2-40B4-BE49-F238E27FC236}">
                  <a16:creationId xmlns:a16="http://schemas.microsoft.com/office/drawing/2014/main" id="{77B5D7B2-FA99-6E56-0A88-9E4931C7C21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0244" r="20244"/>
            <a:stretch/>
          </p:blipFill>
          <p:spPr bwMode="auto">
            <a:xfrm>
              <a:off x="8419346" y="5000477"/>
              <a:ext cx="277382" cy="262178"/>
            </a:xfrm>
            <a:prstGeom prst="rect">
              <a:avLst/>
            </a:prstGeom>
            <a:noFill/>
            <a:extLst>
              <a:ext uri="{909E8E84-426E-40DD-AFC4-6F175D3DCCD1}">
                <a14:hiddenFill xmlns:a14="http://schemas.microsoft.com/office/drawing/2010/main">
                  <a:solidFill>
                    <a:srgbClr val="FFFFFF"/>
                  </a:solidFill>
                </a14:hiddenFill>
              </a:ext>
            </a:extLst>
          </p:spPr>
        </p:pic>
      </p:grpSp>
      <p:sp>
        <p:nvSpPr>
          <p:cNvPr id="85" name="TextBox 84">
            <a:extLst>
              <a:ext uri="{FF2B5EF4-FFF2-40B4-BE49-F238E27FC236}">
                <a16:creationId xmlns:a16="http://schemas.microsoft.com/office/drawing/2014/main" id="{52E8776E-4156-ACF3-4799-C3C42EE60DC5}"/>
              </a:ext>
              <a:ext uri="{C183D7F6-B498-43B3-948B-1728B52AA6E4}">
                <adec:decorative xmlns:adec="http://schemas.microsoft.com/office/drawing/2017/decorative" val="0"/>
              </a:ext>
            </a:extLst>
          </p:cNvPr>
          <p:cNvSpPr txBox="1"/>
          <p:nvPr/>
        </p:nvSpPr>
        <p:spPr>
          <a:xfrm>
            <a:off x="5508144" y="5098131"/>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sp>
        <p:nvSpPr>
          <p:cNvPr id="9" name="Oval 8">
            <a:extLst>
              <a:ext uri="{FF2B5EF4-FFF2-40B4-BE49-F238E27FC236}">
                <a16:creationId xmlns:a16="http://schemas.microsoft.com/office/drawing/2014/main" id="{505DB5AE-F2CF-D738-8651-02B563918F61}"/>
              </a:ext>
            </a:extLst>
          </p:cNvPr>
          <p:cNvSpPr>
            <a:spLocks/>
          </p:cNvSpPr>
          <p:nvPr/>
        </p:nvSpPr>
        <p:spPr bwMode="auto">
          <a:xfrm>
            <a:off x="1486153" y="49949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8" name="TextBox 87">
            <a:extLst>
              <a:ext uri="{FF2B5EF4-FFF2-40B4-BE49-F238E27FC236}">
                <a16:creationId xmlns:a16="http://schemas.microsoft.com/office/drawing/2014/main" id="{F790D5FD-CFC7-3471-BA3D-A84C36FD95BB}"/>
              </a:ext>
              <a:ext uri="{C183D7F6-B498-43B3-948B-1728B52AA6E4}">
                <adec:decorative xmlns:adec="http://schemas.microsoft.com/office/drawing/2017/decorative" val="0"/>
              </a:ext>
            </a:extLst>
          </p:cNvPr>
          <p:cNvSpPr txBox="1"/>
          <p:nvPr/>
        </p:nvSpPr>
        <p:spPr>
          <a:xfrm>
            <a:off x="1969109" y="5098131"/>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grpSp>
        <p:nvGrpSpPr>
          <p:cNvPr id="91" name="Group 90">
            <a:extLst>
              <a:ext uri="{FF2B5EF4-FFF2-40B4-BE49-F238E27FC236}">
                <a16:creationId xmlns:a16="http://schemas.microsoft.com/office/drawing/2014/main" id="{5F4AB63F-8819-7604-3095-37619A3141AD}"/>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EA22FC47-0973-2403-45A4-DAAD61671BC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73C2D21A-45E3-68D8-5046-52D6EEEC025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395199E4-01D6-9EDF-12BA-2FB589BDDDB2}"/>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D8EC93BC-118D-3CFB-BA97-00189C62EB3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3C463807-C0C0-E6A6-1C63-E09C07CD888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98ECA08E-6E29-71C1-14B1-E40564636A54}"/>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4EC8CD05-067D-5BC2-2D23-9B715164A93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6C10EAB3-9905-88E7-FE13-D33FE83A10B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BA2DCEA0-B01F-8372-D277-44CE642047F6}"/>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D96BF4A8-E1A7-DE84-C18E-40D38334983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0001AFE2-2278-A157-FE13-AC0B1077221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0D70AF76-C3F9-23DC-9641-B57E631A4D1B}"/>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50A7273B-456A-9F93-1395-EE3CDD3A5E4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63EC2006-DD83-65FD-B013-1AA66B59EC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6A7280AC-618F-1A9F-939A-06E6A6DB2C13}"/>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79139D8A-05CD-B6E6-6748-A473D0CF2E0C}"/>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CDE7DCE2-310F-AC5D-D2E9-2BFEF27940E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5" name="Oval 14">
            <a:extLst>
              <a:ext uri="{FF2B5EF4-FFF2-40B4-BE49-F238E27FC236}">
                <a16:creationId xmlns:a16="http://schemas.microsoft.com/office/drawing/2014/main" id="{0589BDB7-328D-CC0A-C5B8-E485F32D1094}"/>
              </a:ext>
            </a:extLst>
          </p:cNvPr>
          <p:cNvSpPr>
            <a:spLocks/>
          </p:cNvSpPr>
          <p:nvPr/>
        </p:nvSpPr>
        <p:spPr bwMode="auto">
          <a:xfrm>
            <a:off x="1521865"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6" name="Rectangle: Rounded Corners 6">
            <a:extLst>
              <a:ext uri="{FF2B5EF4-FFF2-40B4-BE49-F238E27FC236}">
                <a16:creationId xmlns:a16="http://schemas.microsoft.com/office/drawing/2014/main" id="{1687BB61-23AB-BCA1-9BE3-90C11A076FA0}"/>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17" name="Rectangle: Rounded Corners 6">
            <a:extLst>
              <a:ext uri="{FF2B5EF4-FFF2-40B4-BE49-F238E27FC236}">
                <a16:creationId xmlns:a16="http://schemas.microsoft.com/office/drawing/2014/main" id="{26E841FE-2FDC-3760-438D-5D8A00AECA84}"/>
              </a:ext>
              <a:ext uri="{C183D7F6-B498-43B3-948B-1728B52AA6E4}">
                <adec:decorative xmlns:adec="http://schemas.microsoft.com/office/drawing/2017/decorative" val="1"/>
              </a:ext>
            </a:extLst>
          </p:cNvPr>
          <p:cNvSpPr/>
          <p:nvPr/>
        </p:nvSpPr>
        <p:spPr bwMode="auto">
          <a:xfrm>
            <a:off x="1893575" y="936872"/>
            <a:ext cx="1393310" cy="249942"/>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Improve close rate</a:t>
            </a:r>
          </a:p>
        </p:txBody>
      </p:sp>
      <p:sp>
        <p:nvSpPr>
          <p:cNvPr id="18" name="Rectangle: Rounded Corners 6">
            <a:extLst>
              <a:ext uri="{FF2B5EF4-FFF2-40B4-BE49-F238E27FC236}">
                <a16:creationId xmlns:a16="http://schemas.microsoft.com/office/drawing/2014/main" id="{ED7AC761-A608-4697-3FF4-B416EC0CB281}"/>
              </a:ext>
              <a:ext uri="{C183D7F6-B498-43B3-948B-1728B52AA6E4}">
                <adec:decorative xmlns:adec="http://schemas.microsoft.com/office/drawing/2017/decorative" val="1"/>
              </a:ext>
            </a:extLst>
          </p:cNvPr>
          <p:cNvSpPr/>
          <p:nvPr/>
        </p:nvSpPr>
        <p:spPr bwMode="auto">
          <a:xfrm>
            <a:off x="3403478" y="944346"/>
            <a:ext cx="2646165"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Increase number of opportunities pursued</a:t>
            </a:r>
          </a:p>
        </p:txBody>
      </p:sp>
      <p:sp>
        <p:nvSpPr>
          <p:cNvPr id="19" name="Rectangle: Rounded Corners 6">
            <a:extLst>
              <a:ext uri="{FF2B5EF4-FFF2-40B4-BE49-F238E27FC236}">
                <a16:creationId xmlns:a16="http://schemas.microsoft.com/office/drawing/2014/main" id="{22864BC2-B13B-3B9B-28DA-87DB4ADB25B7}"/>
              </a:ext>
              <a:ext uri="{C183D7F6-B498-43B3-948B-1728B52AA6E4}">
                <adec:decorative xmlns:adec="http://schemas.microsoft.com/office/drawing/2017/decorative" val="1"/>
              </a:ext>
            </a:extLst>
          </p:cNvPr>
          <p:cNvSpPr/>
          <p:nvPr/>
        </p:nvSpPr>
        <p:spPr bwMode="auto">
          <a:xfrm>
            <a:off x="6170931" y="949146"/>
            <a:ext cx="1810974" cy="2253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Increase revenue per sale</a:t>
            </a:r>
          </a:p>
        </p:txBody>
      </p:sp>
      <p:pic>
        <p:nvPicPr>
          <p:cNvPr id="7" name="Graphic 6">
            <a:extLst>
              <a:ext uri="{FF2B5EF4-FFF2-40B4-BE49-F238E27FC236}">
                <a16:creationId xmlns:a16="http://schemas.microsoft.com/office/drawing/2014/main" id="{5940F2C0-0ED0-06A2-9203-D8BDFB47B173}"/>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2871" t="17900" r="17900" b="17900"/>
          <a:stretch/>
        </p:blipFill>
        <p:spPr>
          <a:xfrm>
            <a:off x="1521865" y="5006165"/>
            <a:ext cx="340057" cy="368599"/>
          </a:xfrm>
          <a:prstGeom prst="rect">
            <a:avLst/>
          </a:prstGeom>
        </p:spPr>
      </p:pic>
      <p:sp>
        <p:nvSpPr>
          <p:cNvPr id="11" name="Oval 10">
            <a:extLst>
              <a:ext uri="{FF2B5EF4-FFF2-40B4-BE49-F238E27FC236}">
                <a16:creationId xmlns:a16="http://schemas.microsoft.com/office/drawing/2014/main" id="{B04938F8-5A17-A27A-AD97-D89A5C340822}"/>
              </a:ext>
            </a:extLst>
          </p:cNvPr>
          <p:cNvSpPr>
            <a:spLocks/>
          </p:cNvSpPr>
          <p:nvPr/>
        </p:nvSpPr>
        <p:spPr bwMode="auto">
          <a:xfrm>
            <a:off x="8584949"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0" name="Picture 29" descr="Zip Co logo SVG free download, id: 101874 - Brandlogos.net">
            <a:hlinkClick r:id="rId5"/>
            <a:extLst>
              <a:ext uri="{FF2B5EF4-FFF2-40B4-BE49-F238E27FC236}">
                <a16:creationId xmlns:a16="http://schemas.microsoft.com/office/drawing/2014/main" id="{F7429DF1-107C-A96D-7354-F2C4B442DFCC}"/>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61883" y="2616276"/>
            <a:ext cx="257610" cy="2341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Microsoft Copilot for Sales logo">
            <a:hlinkClick r:id="rId11"/>
            <a:extLst>
              <a:ext uri="{FF2B5EF4-FFF2-40B4-BE49-F238E27FC236}">
                <a16:creationId xmlns:a16="http://schemas.microsoft.com/office/drawing/2014/main" id="{9EF73FA2-96CE-DC14-79EF-47B866FFE46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83546" y="2589700"/>
            <a:ext cx="273060" cy="274320"/>
          </a:xfrm>
          <a:prstGeom prst="rect">
            <a:avLst/>
          </a:prstGeom>
        </p:spPr>
      </p:pic>
    </p:spTree>
    <p:extLst>
      <p:ext uri="{BB962C8B-B14F-4D97-AF65-F5344CB8AC3E}">
        <p14:creationId xmlns:p14="http://schemas.microsoft.com/office/powerpoint/2010/main" val="33184581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B686F-0D25-649C-9F8A-1F0AD6043169}"/>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A9BB9F06-CE90-9B0E-546A-2AE3C250EB07}"/>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Oval 9">
            <a:extLst>
              <a:ext uri="{FF2B5EF4-FFF2-40B4-BE49-F238E27FC236}">
                <a16:creationId xmlns:a16="http://schemas.microsoft.com/office/drawing/2014/main" id="{31357004-61C5-6921-13FB-DD457BEB2B81}"/>
              </a:ext>
            </a:extLst>
          </p:cNvPr>
          <p:cNvSpPr>
            <a:spLocks/>
          </p:cNvSpPr>
          <p:nvPr/>
        </p:nvSpPr>
        <p:spPr bwMode="auto">
          <a:xfrm>
            <a:off x="5268031"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A5B2869A-7BC0-4427-D09F-97C737E86984}"/>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Sales use case |</a:t>
            </a:r>
            <a:r>
              <a:rPr lang="en-US" sz="2800"/>
              <a:t> Respond to a customer compliant</a:t>
            </a:r>
          </a:p>
        </p:txBody>
      </p:sp>
      <p:sp>
        <p:nvSpPr>
          <p:cNvPr id="46" name="Freeform: Shape 2">
            <a:extLst>
              <a:ext uri="{FF2B5EF4-FFF2-40B4-BE49-F238E27FC236}">
                <a16:creationId xmlns:a16="http://schemas.microsoft.com/office/drawing/2014/main" id="{297661E9-8B83-FA40-3875-E9903BC6A7B4}"/>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B191867D-B599-66B0-8197-A3AA03286F89}"/>
              </a:ext>
              <a:ext uri="{C183D7F6-B498-43B3-948B-1728B52AA6E4}">
                <adec:decorative xmlns:adec="http://schemas.microsoft.com/office/drawing/2017/decorative" val="1"/>
              </a:ext>
            </a:extLst>
          </p:cNvPr>
          <p:cNvSpPr/>
          <p:nvPr/>
        </p:nvSpPr>
        <p:spPr bwMode="auto">
          <a:xfrm>
            <a:off x="1107052" y="547521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Document and socialize</a:t>
            </a:r>
            <a:r>
              <a:rPr lang="en-US" sz="900" spc="0">
                <a:solidFill>
                  <a:schemeClr val="tx1"/>
                </a:solidFill>
                <a:latin typeface="Segoe UI"/>
              </a:rPr>
              <a:t> the action items to keep the sales process moving forward towards a successful close.</a:t>
            </a:r>
          </a:p>
        </p:txBody>
      </p:sp>
      <p:sp>
        <p:nvSpPr>
          <p:cNvPr id="48" name="Rectangle: Rounded Corners 4">
            <a:extLst>
              <a:ext uri="{FF2B5EF4-FFF2-40B4-BE49-F238E27FC236}">
                <a16:creationId xmlns:a16="http://schemas.microsoft.com/office/drawing/2014/main" id="{56D33D80-CB23-D553-9611-B5BD8EC81FED}"/>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6. Meet with the customer</a:t>
            </a:r>
          </a:p>
        </p:txBody>
      </p:sp>
      <p:sp>
        <p:nvSpPr>
          <p:cNvPr id="49" name="TextBox 48">
            <a:extLst>
              <a:ext uri="{FF2B5EF4-FFF2-40B4-BE49-F238E27FC236}">
                <a16:creationId xmlns:a16="http://schemas.microsoft.com/office/drawing/2014/main" id="{49C3120C-364C-5D60-F68F-95544199B041}"/>
              </a:ext>
            </a:extLst>
          </p:cNvPr>
          <p:cNvSpPr txBox="1"/>
          <p:nvPr/>
        </p:nvSpPr>
        <p:spPr>
          <a:xfrm>
            <a:off x="1107053" y="4415165"/>
            <a:ext cx="2817336"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Have Copilot turn the meeting notes and action items into an email for all participants</a:t>
            </a:r>
            <a:r>
              <a:rPr lang="en-US" kern="0">
                <a:solidFill>
                  <a:srgbClr val="1A1A1A"/>
                </a:solidFill>
              </a:rPr>
              <a:t>.</a:t>
            </a:r>
            <a:endParaRPr kumimoji="0" lang="en-US" b="0" i="0" u="none" strike="noStrike" kern="0" cap="none" spc="0" normalizeH="0" baseline="0" noProof="0">
              <a:ln>
                <a:noFill/>
              </a:ln>
              <a:solidFill>
                <a:srgbClr val="1A1A1A"/>
              </a:solidFill>
              <a:effectLst/>
              <a:uLnTx/>
              <a:uFillTx/>
              <a:cs typeface="Segoe UI" pitchFamily="34" charset="0"/>
            </a:endParaRPr>
          </a:p>
        </p:txBody>
      </p:sp>
      <p:sp>
        <p:nvSpPr>
          <p:cNvPr id="50" name="Rectangle: Rounded Corners 6">
            <a:extLst>
              <a:ext uri="{FF2B5EF4-FFF2-40B4-BE49-F238E27FC236}">
                <a16:creationId xmlns:a16="http://schemas.microsoft.com/office/drawing/2014/main" id="{51CAA0D5-C4EB-324A-8D9E-FDCDDBC9A908}"/>
              </a:ext>
              <a:ext uri="{C183D7F6-B498-43B3-948B-1728B52AA6E4}">
                <adec:decorative xmlns:adec="http://schemas.microsoft.com/office/drawing/2017/decorative" val="1"/>
              </a:ext>
            </a:extLst>
          </p:cNvPr>
          <p:cNvSpPr/>
          <p:nvPr/>
        </p:nvSpPr>
        <p:spPr bwMode="auto">
          <a:xfrm>
            <a:off x="8028777" y="5473431"/>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latin typeface="Segoe UI"/>
              </a:rPr>
              <a:t>Create a </a:t>
            </a:r>
            <a:r>
              <a:rPr lang="en-US" sz="900" b="1" spc="0">
                <a:latin typeface="Segoe UI"/>
              </a:rPr>
              <a:t>draft presentation </a:t>
            </a:r>
            <a:r>
              <a:rPr lang="en-US" sz="900" spc="0">
                <a:latin typeface="Segoe UI"/>
              </a:rPr>
              <a:t>directly from the meeting recap</a:t>
            </a:r>
            <a:r>
              <a:rPr lang="en-US" sz="900">
                <a:latin typeface="Segoe UI"/>
              </a:rPr>
              <a:t>. </a:t>
            </a:r>
            <a:endParaRPr lang="en-US" sz="900" spc="0">
              <a:latin typeface="Segoe UI"/>
            </a:endParaRPr>
          </a:p>
        </p:txBody>
      </p:sp>
      <p:sp>
        <p:nvSpPr>
          <p:cNvPr id="51" name="Rectangle: Rounded Corners 7">
            <a:extLst>
              <a:ext uri="{FF2B5EF4-FFF2-40B4-BE49-F238E27FC236}">
                <a16:creationId xmlns:a16="http://schemas.microsoft.com/office/drawing/2014/main" id="{5B279AE4-96BD-D513-3238-92D447152978}"/>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4. Draft proposed response</a:t>
            </a:r>
          </a:p>
        </p:txBody>
      </p:sp>
      <p:sp>
        <p:nvSpPr>
          <p:cNvPr id="52" name="TextBox 51">
            <a:extLst>
              <a:ext uri="{FF2B5EF4-FFF2-40B4-BE49-F238E27FC236}">
                <a16:creationId xmlns:a16="http://schemas.microsoft.com/office/drawing/2014/main" id="{964DD7F4-489C-C12B-D325-565F5B974CF0}"/>
              </a:ext>
            </a:extLst>
          </p:cNvPr>
          <p:cNvSpPr txBox="1"/>
          <p:nvPr/>
        </p:nvSpPr>
        <p:spPr>
          <a:xfrm>
            <a:off x="8028777" y="4415165"/>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to turn the information you have collected into a great presentation including images and tables.</a:t>
            </a:r>
          </a:p>
        </p:txBody>
      </p:sp>
      <p:sp>
        <p:nvSpPr>
          <p:cNvPr id="53" name="Rectangle: Rounded Corners 6">
            <a:extLst>
              <a:ext uri="{FF2B5EF4-FFF2-40B4-BE49-F238E27FC236}">
                <a16:creationId xmlns:a16="http://schemas.microsoft.com/office/drawing/2014/main" id="{96BD4F5B-70B4-0171-54CA-053A673C338A}"/>
              </a:ext>
              <a:ext uri="{C183D7F6-B498-43B3-948B-1728B52AA6E4}">
                <adec:decorative xmlns:adec="http://schemas.microsoft.com/office/drawing/2017/decorative" val="1"/>
              </a:ext>
            </a:extLst>
          </p:cNvPr>
          <p:cNvSpPr/>
          <p:nvPr/>
        </p:nvSpPr>
        <p:spPr bwMode="auto">
          <a:xfrm>
            <a:off x="1107052" y="3082111"/>
            <a:ext cx="2705513" cy="71825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Rapidly get up to speed</a:t>
            </a:r>
            <a:r>
              <a:rPr lang="en-US" sz="900" kern="0">
                <a:solidFill>
                  <a:srgbClr val="1A1A1A"/>
                </a:solidFill>
                <a:latin typeface="Segoe UI"/>
              </a:rPr>
              <a:t> to on the concern raised across all of the communications you </a:t>
            </a:r>
            <a:br>
              <a:rPr lang="en-US" sz="900" kern="0">
                <a:solidFill>
                  <a:srgbClr val="1A1A1A"/>
                </a:solidFill>
                <a:latin typeface="Segoe UI"/>
              </a:rPr>
            </a:br>
            <a:r>
              <a:rPr lang="en-US" sz="900" kern="0">
                <a:solidFill>
                  <a:srgbClr val="1A1A1A"/>
                </a:solidFill>
                <a:latin typeface="Segoe UI"/>
              </a:rPr>
              <a:t>have received. </a:t>
            </a:r>
          </a:p>
        </p:txBody>
      </p:sp>
      <p:sp>
        <p:nvSpPr>
          <p:cNvPr id="54" name="TextBox 53">
            <a:extLst>
              <a:ext uri="{FF2B5EF4-FFF2-40B4-BE49-F238E27FC236}">
                <a16:creationId xmlns:a16="http://schemas.microsoft.com/office/drawing/2014/main" id="{AEC8F3BF-F527-4E07-E8B6-576E404D30B0}"/>
              </a:ext>
            </a:extLst>
          </p:cNvPr>
          <p:cNvSpPr txBox="1"/>
          <p:nvPr/>
        </p:nvSpPr>
        <p:spPr>
          <a:xfrm>
            <a:off x="1107051" y="1948229"/>
            <a:ext cx="3015430" cy="44505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Combine recent customer communications across emails, chats, and documents with deal information from CRM systems to create a customer brief in Word.</a:t>
            </a:r>
          </a:p>
        </p:txBody>
      </p:sp>
      <p:sp>
        <p:nvSpPr>
          <p:cNvPr id="55" name="Rectangle: Rounded Corners 11">
            <a:extLst>
              <a:ext uri="{FF2B5EF4-FFF2-40B4-BE49-F238E27FC236}">
                <a16:creationId xmlns:a16="http://schemas.microsoft.com/office/drawing/2014/main" id="{129F2371-1312-38B2-0320-16940B647408}"/>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Summarize customer emails</a:t>
            </a:r>
          </a:p>
        </p:txBody>
      </p:sp>
      <p:sp>
        <p:nvSpPr>
          <p:cNvPr id="56" name="Rectangle: Rounded Corners 6">
            <a:extLst>
              <a:ext uri="{FF2B5EF4-FFF2-40B4-BE49-F238E27FC236}">
                <a16:creationId xmlns:a16="http://schemas.microsoft.com/office/drawing/2014/main" id="{B6E1F4CE-A289-3C50-C8E8-F3CA5C00B5C5}"/>
              </a:ext>
              <a:ext uri="{C183D7F6-B498-43B3-948B-1728B52AA6E4}">
                <adec:decorative xmlns:adec="http://schemas.microsoft.com/office/drawing/2017/decorative" val="1"/>
              </a:ext>
            </a:extLst>
          </p:cNvPr>
          <p:cNvSpPr/>
          <p:nvPr/>
        </p:nvSpPr>
        <p:spPr bwMode="auto">
          <a:xfrm>
            <a:off x="4575471" y="3082110"/>
            <a:ext cx="2705513" cy="71956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Gathering product information </a:t>
            </a:r>
            <a:r>
              <a:rPr lang="en-US" sz="900" kern="0">
                <a:solidFill>
                  <a:srgbClr val="1A1A1A"/>
                </a:solidFill>
                <a:latin typeface="Segoe UI"/>
              </a:rPr>
              <a:t>from multiple sources and asking Copilot to prepare a summary can save time and increase accuracy.</a:t>
            </a:r>
          </a:p>
        </p:txBody>
      </p:sp>
      <p:sp>
        <p:nvSpPr>
          <p:cNvPr id="57" name="Rectangle: Rounded Corners 13">
            <a:extLst>
              <a:ext uri="{FF2B5EF4-FFF2-40B4-BE49-F238E27FC236}">
                <a16:creationId xmlns:a16="http://schemas.microsoft.com/office/drawing/2014/main" id="{EA1D39EC-2B45-4C8C-59DE-C8143804A5AB}"/>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2. Research product info</a:t>
            </a:r>
          </a:p>
        </p:txBody>
      </p:sp>
      <p:sp>
        <p:nvSpPr>
          <p:cNvPr id="58" name="TextBox 57">
            <a:extLst>
              <a:ext uri="{FF2B5EF4-FFF2-40B4-BE49-F238E27FC236}">
                <a16:creationId xmlns:a16="http://schemas.microsoft.com/office/drawing/2014/main" id="{86BE5D11-3214-3B79-E6F4-EFE899C57F76}"/>
              </a:ext>
            </a:extLst>
          </p:cNvPr>
          <p:cNvSpPr txBox="1"/>
          <p:nvPr/>
        </p:nvSpPr>
        <p:spPr>
          <a:xfrm>
            <a:off x="4575471"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Ask Copilot to gather product information and create a summary of if this issue has been seen before and how it might be addressed.</a:t>
            </a:r>
          </a:p>
        </p:txBody>
      </p:sp>
      <p:sp>
        <p:nvSpPr>
          <p:cNvPr id="59" name="Rectangle: Rounded Corners 15">
            <a:extLst>
              <a:ext uri="{FF2B5EF4-FFF2-40B4-BE49-F238E27FC236}">
                <a16:creationId xmlns:a16="http://schemas.microsoft.com/office/drawing/2014/main" id="{1A57DCEA-7CDC-B191-DB4C-347E73083B2B}"/>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3. Meet with product team</a:t>
            </a:r>
          </a:p>
        </p:txBody>
      </p:sp>
      <p:sp>
        <p:nvSpPr>
          <p:cNvPr id="60" name="Rectangle: Rounded Corners 6">
            <a:extLst>
              <a:ext uri="{FF2B5EF4-FFF2-40B4-BE49-F238E27FC236}">
                <a16:creationId xmlns:a16="http://schemas.microsoft.com/office/drawing/2014/main" id="{75CE1920-E670-1EE2-27BF-389652FEA664}"/>
              </a:ext>
              <a:ext uri="{C183D7F6-B498-43B3-948B-1728B52AA6E4}">
                <adec:decorative xmlns:adec="http://schemas.microsoft.com/office/drawing/2017/decorative" val="1"/>
              </a:ext>
            </a:extLst>
          </p:cNvPr>
          <p:cNvSpPr/>
          <p:nvPr/>
        </p:nvSpPr>
        <p:spPr bwMode="auto">
          <a:xfrm>
            <a:off x="8028777" y="3082110"/>
            <a:ext cx="2705513" cy="71956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Copilot can help boost creativity</a:t>
            </a:r>
            <a:r>
              <a:rPr lang="en-US" sz="900" kern="0">
                <a:solidFill>
                  <a:srgbClr val="1A1A1A"/>
                </a:solidFill>
                <a:latin typeface="Segoe UI"/>
              </a:rPr>
              <a:t> by suggesting solutions from its vast knowledge base.</a:t>
            </a:r>
          </a:p>
        </p:txBody>
      </p:sp>
      <p:sp>
        <p:nvSpPr>
          <p:cNvPr id="61" name="TextBox 60">
            <a:extLst>
              <a:ext uri="{FF2B5EF4-FFF2-40B4-BE49-F238E27FC236}">
                <a16:creationId xmlns:a16="http://schemas.microsoft.com/office/drawing/2014/main" id="{A1B064FB-13A2-CFB0-AD61-5993416E71B3}"/>
              </a:ext>
            </a:extLst>
          </p:cNvPr>
          <p:cNvSpPr txBox="1"/>
          <p:nvPr/>
        </p:nvSpPr>
        <p:spPr>
          <a:xfrm>
            <a:off x="8028777"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Ask Copilot to suggest questions to ask the product team based on the customer request and potential solutions.</a:t>
            </a:r>
          </a:p>
        </p:txBody>
      </p:sp>
      <p:sp>
        <p:nvSpPr>
          <p:cNvPr id="62" name="Rectangle: Rounded Corners 6">
            <a:extLst>
              <a:ext uri="{FF2B5EF4-FFF2-40B4-BE49-F238E27FC236}">
                <a16:creationId xmlns:a16="http://schemas.microsoft.com/office/drawing/2014/main" id="{D7043231-306F-222C-D7C3-8E37AEC2F8E0}"/>
              </a:ext>
              <a:ext uri="{C183D7F6-B498-43B3-948B-1728B52AA6E4}">
                <adec:decorative xmlns:adec="http://schemas.microsoft.com/office/drawing/2017/decorative" val="1"/>
              </a:ext>
            </a:extLst>
          </p:cNvPr>
          <p:cNvSpPr/>
          <p:nvPr/>
        </p:nvSpPr>
        <p:spPr bwMode="auto">
          <a:xfrm>
            <a:off x="4575472" y="5470097"/>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Avoid listening to meeting recordings </a:t>
            </a:r>
            <a:r>
              <a:rPr lang="en-US" sz="900" spc="0">
                <a:solidFill>
                  <a:schemeClr val="tx1"/>
                </a:solidFill>
                <a:latin typeface="Segoe UI"/>
              </a:rPr>
              <a:t>and spend that time improving the proposal.</a:t>
            </a:r>
          </a:p>
        </p:txBody>
      </p:sp>
      <p:sp>
        <p:nvSpPr>
          <p:cNvPr id="63" name="Rectangle: Rounded Corners 19">
            <a:extLst>
              <a:ext uri="{FF2B5EF4-FFF2-40B4-BE49-F238E27FC236}">
                <a16:creationId xmlns:a16="http://schemas.microsoft.com/office/drawing/2014/main" id="{04807EE2-ED5E-76EA-E6EE-DB39C52E1C49}"/>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Create email with response</a:t>
            </a:r>
          </a:p>
        </p:txBody>
      </p:sp>
      <p:sp>
        <p:nvSpPr>
          <p:cNvPr id="64" name="TextBox 63">
            <a:extLst>
              <a:ext uri="{FF2B5EF4-FFF2-40B4-BE49-F238E27FC236}">
                <a16:creationId xmlns:a16="http://schemas.microsoft.com/office/drawing/2014/main" id="{A9C362C6-408B-C3E9-C126-D2A0CFB1D67E}"/>
              </a:ext>
            </a:extLst>
          </p:cNvPr>
          <p:cNvSpPr txBox="1"/>
          <p:nvPr/>
        </p:nvSpPr>
        <p:spPr>
          <a:xfrm>
            <a:off x="4463649" y="4415165"/>
            <a:ext cx="2817336"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Have Copilot create an email summarizing the presentation and highlighting how the issues will be resolved.</a:t>
            </a:r>
          </a:p>
        </p:txBody>
      </p:sp>
      <p:sp>
        <p:nvSpPr>
          <p:cNvPr id="22" name="TextBox 21">
            <a:extLst>
              <a:ext uri="{FF2B5EF4-FFF2-40B4-BE49-F238E27FC236}">
                <a16:creationId xmlns:a16="http://schemas.microsoft.com/office/drawing/2014/main" id="{C85AEB63-C16D-9807-0980-2CCFE5A776C5}"/>
              </a:ext>
              <a:ext uri="{C183D7F6-B498-43B3-948B-1728B52AA6E4}">
                <adec:decorative xmlns:adec="http://schemas.microsoft.com/office/drawing/2017/decorative" val="0"/>
              </a:ext>
            </a:extLst>
          </p:cNvPr>
          <p:cNvSpPr txBox="1"/>
          <p:nvPr/>
        </p:nvSpPr>
        <p:spPr>
          <a:xfrm>
            <a:off x="9120163" y="2644714"/>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sp>
        <p:nvSpPr>
          <p:cNvPr id="69" name="TextBox 68">
            <a:extLst>
              <a:ext uri="{FF2B5EF4-FFF2-40B4-BE49-F238E27FC236}">
                <a16:creationId xmlns:a16="http://schemas.microsoft.com/office/drawing/2014/main" id="{C1B122C1-62FB-344F-E5FE-58EEB22DE140}"/>
              </a:ext>
              <a:ext uri="{C183D7F6-B498-43B3-948B-1728B52AA6E4}">
                <adec:decorative xmlns:adec="http://schemas.microsoft.com/office/drawing/2017/decorative" val="0"/>
              </a:ext>
            </a:extLst>
          </p:cNvPr>
          <p:cNvSpPr txBox="1"/>
          <p:nvPr/>
        </p:nvSpPr>
        <p:spPr>
          <a:xfrm>
            <a:off x="2000622" y="2644714"/>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for Sales</a:t>
            </a:r>
          </a:p>
        </p:txBody>
      </p:sp>
      <p:sp>
        <p:nvSpPr>
          <p:cNvPr id="72" name="TextBox 71">
            <a:extLst>
              <a:ext uri="{FF2B5EF4-FFF2-40B4-BE49-F238E27FC236}">
                <a16:creationId xmlns:a16="http://schemas.microsoft.com/office/drawing/2014/main" id="{FC65AFFF-A831-56DC-ED56-1283E167316F}"/>
              </a:ext>
              <a:ext uri="{C183D7F6-B498-43B3-948B-1728B52AA6E4}">
                <adec:decorative xmlns:adec="http://schemas.microsoft.com/office/drawing/2017/decorative" val="0"/>
              </a:ext>
            </a:extLst>
          </p:cNvPr>
          <p:cNvSpPr txBox="1"/>
          <p:nvPr/>
        </p:nvSpPr>
        <p:spPr>
          <a:xfrm>
            <a:off x="8855160" y="5098131"/>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8" name="Group 7">
            <a:extLst>
              <a:ext uri="{FF2B5EF4-FFF2-40B4-BE49-F238E27FC236}">
                <a16:creationId xmlns:a16="http://schemas.microsoft.com/office/drawing/2014/main" id="{0EF83F2C-5312-B302-18D7-B43D2C8ED348}"/>
              </a:ext>
            </a:extLst>
          </p:cNvPr>
          <p:cNvGrpSpPr/>
          <p:nvPr/>
        </p:nvGrpSpPr>
        <p:grpSpPr>
          <a:xfrm>
            <a:off x="8350201" y="4979659"/>
            <a:ext cx="411480" cy="411480"/>
            <a:chOff x="4991560" y="4920761"/>
            <a:chExt cx="411480" cy="411480"/>
          </a:xfrm>
        </p:grpSpPr>
        <p:sp>
          <p:nvSpPr>
            <p:cNvPr id="14" name="Oval 13">
              <a:extLst>
                <a:ext uri="{FF2B5EF4-FFF2-40B4-BE49-F238E27FC236}">
                  <a16:creationId xmlns:a16="http://schemas.microsoft.com/office/drawing/2014/main" id="{A1B9B312-3CBB-4E5C-B1FE-94711286F4ED}"/>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73" name="Picture 4" descr="Microsoft PowerPoint Logo - PNG and Vector - Logo Download">
              <a:hlinkClick r:id="rId3"/>
              <a:extLst>
                <a:ext uri="{FF2B5EF4-FFF2-40B4-BE49-F238E27FC236}">
                  <a16:creationId xmlns:a16="http://schemas.microsoft.com/office/drawing/2014/main" id="{A07C845F-EB13-F3E6-CC64-AD5898833BC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descr="Zip Co logo SVG free download, id: 101874 - Brandlogos.net">
            <a:hlinkClick r:id="rId5"/>
            <a:extLst>
              <a:ext uri="{FF2B5EF4-FFF2-40B4-BE49-F238E27FC236}">
                <a16:creationId xmlns:a16="http://schemas.microsoft.com/office/drawing/2014/main" id="{5C2C908C-26FB-1239-704D-6D7094E7956D}"/>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44966" y="2619982"/>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BAC78D3A-A978-43C4-80A9-B1F413A271AA}"/>
              </a:ext>
              <a:ext uri="{C183D7F6-B498-43B3-948B-1728B52AA6E4}">
                <adec:decorative xmlns:adec="http://schemas.microsoft.com/office/drawing/2017/decorative" val="0"/>
              </a:ext>
            </a:extLst>
          </p:cNvPr>
          <p:cNvSpPr txBox="1"/>
          <p:nvPr/>
        </p:nvSpPr>
        <p:spPr>
          <a:xfrm>
            <a:off x="5784615" y="2644714"/>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12" name="Oval 11">
            <a:extLst>
              <a:ext uri="{FF2B5EF4-FFF2-40B4-BE49-F238E27FC236}">
                <a16:creationId xmlns:a16="http://schemas.microsoft.com/office/drawing/2014/main" id="{F9378B1E-14F1-2E71-FC3A-0611C74704B4}"/>
              </a:ext>
            </a:extLst>
          </p:cNvPr>
          <p:cNvSpPr>
            <a:spLocks/>
          </p:cNvSpPr>
          <p:nvPr/>
        </p:nvSpPr>
        <p:spPr bwMode="auto">
          <a:xfrm>
            <a:off x="4991560" y="497965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7" name="Graphic 6">
            <a:extLst>
              <a:ext uri="{FF2B5EF4-FFF2-40B4-BE49-F238E27FC236}">
                <a16:creationId xmlns:a16="http://schemas.microsoft.com/office/drawing/2014/main" id="{382750BA-CE57-2B1A-5419-D6C99DC93C60}"/>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22871" t="17900" r="17900" b="17900"/>
          <a:stretch/>
        </p:blipFill>
        <p:spPr>
          <a:xfrm>
            <a:off x="5029368" y="5006164"/>
            <a:ext cx="340057" cy="368599"/>
          </a:xfrm>
          <a:prstGeom prst="rect">
            <a:avLst/>
          </a:prstGeom>
        </p:spPr>
      </p:pic>
      <p:sp>
        <p:nvSpPr>
          <p:cNvPr id="88" name="TextBox 87">
            <a:extLst>
              <a:ext uri="{FF2B5EF4-FFF2-40B4-BE49-F238E27FC236}">
                <a16:creationId xmlns:a16="http://schemas.microsoft.com/office/drawing/2014/main" id="{196B6C10-9EE9-00BA-023D-478F2158EAFA}"/>
              </a:ext>
              <a:ext uri="{C183D7F6-B498-43B3-948B-1728B52AA6E4}">
                <adec:decorative xmlns:adec="http://schemas.microsoft.com/office/drawing/2017/decorative" val="0"/>
              </a:ext>
            </a:extLst>
          </p:cNvPr>
          <p:cNvSpPr txBox="1"/>
          <p:nvPr/>
        </p:nvSpPr>
        <p:spPr>
          <a:xfrm>
            <a:off x="5465406" y="5098131"/>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sp>
        <p:nvSpPr>
          <p:cNvPr id="9" name="Oval 8">
            <a:extLst>
              <a:ext uri="{FF2B5EF4-FFF2-40B4-BE49-F238E27FC236}">
                <a16:creationId xmlns:a16="http://schemas.microsoft.com/office/drawing/2014/main" id="{DD63B8B4-1F23-5CF5-1EB5-F6FB7FC75C8B}"/>
              </a:ext>
            </a:extLst>
          </p:cNvPr>
          <p:cNvSpPr>
            <a:spLocks/>
          </p:cNvSpPr>
          <p:nvPr/>
        </p:nvSpPr>
        <p:spPr bwMode="auto">
          <a:xfrm>
            <a:off x="1486153" y="49949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5" name="TextBox 84">
            <a:extLst>
              <a:ext uri="{FF2B5EF4-FFF2-40B4-BE49-F238E27FC236}">
                <a16:creationId xmlns:a16="http://schemas.microsoft.com/office/drawing/2014/main" id="{146C6F0B-EBD6-616F-B88B-B4B734C77E6F}"/>
              </a:ext>
              <a:ext uri="{C183D7F6-B498-43B3-948B-1728B52AA6E4}">
                <adec:decorative xmlns:adec="http://schemas.microsoft.com/office/drawing/2017/decorative" val="0"/>
              </a:ext>
            </a:extLst>
          </p:cNvPr>
          <p:cNvSpPr txBox="1"/>
          <p:nvPr/>
        </p:nvSpPr>
        <p:spPr>
          <a:xfrm>
            <a:off x="2011846" y="5098131"/>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grpSp>
        <p:nvGrpSpPr>
          <p:cNvPr id="91" name="Group 90">
            <a:extLst>
              <a:ext uri="{FF2B5EF4-FFF2-40B4-BE49-F238E27FC236}">
                <a16:creationId xmlns:a16="http://schemas.microsoft.com/office/drawing/2014/main" id="{E39CE286-6725-3634-6823-3C388D5B8F11}"/>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274F193D-16E5-8439-7552-238EDBA40AD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49B7B57D-2D56-6DCA-1436-E70F2A1D1C4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D04134B2-CFC0-601D-618E-0A48D2CD4CEB}"/>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1DFA0E85-3FEF-8D9B-D6F0-5559E057A6D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29B4B668-C99A-3298-B95F-9CB96F57992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2D36345F-958E-85C2-7528-5A81B7A45FEA}"/>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9B381554-C0B5-4C4A-5B62-58F5B6CC43E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4B4ADDE8-3639-9822-8385-CA37E4B7B81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363CBA47-E74B-3676-322B-C639B29B7265}"/>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39D56B63-8400-21BF-CDAD-0D7C014389E4}"/>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4BFE7C7F-2C1D-D800-EE57-2A2D2FA1789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B91B3EA5-10E2-97DB-C2E6-99527656014A}"/>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F2F86F89-BFD3-75F9-6396-4495A100031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23FA89B4-B6F2-6BB0-DE87-D552DD0F632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A57F0295-0BCE-A562-7780-00AEFE5980EE}"/>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73E5E164-2046-0B6C-D8C5-A4E06E78BA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C07664F8-C0E5-E345-4EA8-6EC41C2AABA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5" name="Oval 14">
            <a:extLst>
              <a:ext uri="{FF2B5EF4-FFF2-40B4-BE49-F238E27FC236}">
                <a16:creationId xmlns:a16="http://schemas.microsoft.com/office/drawing/2014/main" id="{E867A543-287F-98C9-3A9C-4B2E8E0D5B41}"/>
              </a:ext>
            </a:extLst>
          </p:cNvPr>
          <p:cNvSpPr>
            <a:spLocks/>
          </p:cNvSpPr>
          <p:nvPr/>
        </p:nvSpPr>
        <p:spPr bwMode="auto">
          <a:xfrm>
            <a:off x="1521865"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6" name="Rectangle: Rounded Corners 6">
            <a:extLst>
              <a:ext uri="{FF2B5EF4-FFF2-40B4-BE49-F238E27FC236}">
                <a16:creationId xmlns:a16="http://schemas.microsoft.com/office/drawing/2014/main" id="{FBD91EC7-8ED6-7645-2B5D-568B440D06A1}"/>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17" name="Rectangle: Rounded Corners 6">
            <a:extLst>
              <a:ext uri="{FF2B5EF4-FFF2-40B4-BE49-F238E27FC236}">
                <a16:creationId xmlns:a16="http://schemas.microsoft.com/office/drawing/2014/main" id="{9A20E15B-57A5-E2CF-245C-169F8C9A2BD6}"/>
              </a:ext>
              <a:ext uri="{C183D7F6-B498-43B3-948B-1728B52AA6E4}">
                <adec:decorative xmlns:adec="http://schemas.microsoft.com/office/drawing/2017/decorative" val="1"/>
              </a:ext>
            </a:extLst>
          </p:cNvPr>
          <p:cNvSpPr/>
          <p:nvPr/>
        </p:nvSpPr>
        <p:spPr bwMode="auto">
          <a:xfrm>
            <a:off x="1893575" y="942971"/>
            <a:ext cx="1393310"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Improve close rate</a:t>
            </a:r>
          </a:p>
        </p:txBody>
      </p:sp>
      <p:pic>
        <p:nvPicPr>
          <p:cNvPr id="84" name="Picture 6" descr="Microsoft Teams Logo, symbol, meaning, history, PNG">
            <a:hlinkClick r:id="rId9"/>
            <a:extLst>
              <a:ext uri="{FF2B5EF4-FFF2-40B4-BE49-F238E27FC236}">
                <a16:creationId xmlns:a16="http://schemas.microsoft.com/office/drawing/2014/main" id="{2048A5E2-DD78-E296-03BC-1E6E8D70808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0244" r="20244"/>
          <a:stretch/>
        </p:blipFill>
        <p:spPr bwMode="auto">
          <a:xfrm>
            <a:off x="1553202" y="5059376"/>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91CA8943-CB56-7DF9-3BF8-DDD0C5CA5329}"/>
              </a:ext>
            </a:extLst>
          </p:cNvPr>
          <p:cNvSpPr>
            <a:spLocks/>
          </p:cNvSpPr>
          <p:nvPr/>
        </p:nvSpPr>
        <p:spPr bwMode="auto">
          <a:xfrm>
            <a:off x="8584949"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3" name="Picture 6" descr="Microsoft Teams Logo, symbol, meaning, history, PNG">
            <a:hlinkClick r:id="rId9"/>
            <a:extLst>
              <a:ext uri="{FF2B5EF4-FFF2-40B4-BE49-F238E27FC236}">
                <a16:creationId xmlns:a16="http://schemas.microsoft.com/office/drawing/2014/main" id="{B7E83E9D-07E9-F8CD-7666-C56EFA7AC3E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0244" r="20244"/>
          <a:stretch/>
        </p:blipFill>
        <p:spPr bwMode="auto">
          <a:xfrm>
            <a:off x="8651997" y="2602252"/>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Microsoft Copilot for Sales logo">
            <a:hlinkClick r:id="rId11"/>
            <a:extLst>
              <a:ext uri="{FF2B5EF4-FFF2-40B4-BE49-F238E27FC236}">
                <a16:creationId xmlns:a16="http://schemas.microsoft.com/office/drawing/2014/main" id="{48C5963E-12FE-6CD8-42A0-82475E01725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83546" y="2589700"/>
            <a:ext cx="273060" cy="274320"/>
          </a:xfrm>
          <a:prstGeom prst="rect">
            <a:avLst/>
          </a:prstGeom>
        </p:spPr>
      </p:pic>
      <p:sp>
        <p:nvSpPr>
          <p:cNvPr id="3" name="Rectangle: Rounded Corners 6">
            <a:extLst>
              <a:ext uri="{FF2B5EF4-FFF2-40B4-BE49-F238E27FC236}">
                <a16:creationId xmlns:a16="http://schemas.microsoft.com/office/drawing/2014/main" id="{CC49C6AB-35D2-03E1-6A64-760E4AA9F056}"/>
              </a:ext>
              <a:ext uri="{C183D7F6-B498-43B3-948B-1728B52AA6E4}">
                <adec:decorative xmlns:adec="http://schemas.microsoft.com/office/drawing/2017/decorative" val="1"/>
              </a:ext>
            </a:extLst>
          </p:cNvPr>
          <p:cNvSpPr/>
          <p:nvPr/>
        </p:nvSpPr>
        <p:spPr bwMode="auto">
          <a:xfrm>
            <a:off x="3403478" y="944346"/>
            <a:ext cx="1765571"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Number of opportunities</a:t>
            </a:r>
          </a:p>
        </p:txBody>
      </p:sp>
      <p:sp>
        <p:nvSpPr>
          <p:cNvPr id="5" name="Rectangle: Rounded Corners 6">
            <a:extLst>
              <a:ext uri="{FF2B5EF4-FFF2-40B4-BE49-F238E27FC236}">
                <a16:creationId xmlns:a16="http://schemas.microsoft.com/office/drawing/2014/main" id="{6A5BD19D-8427-81EA-4648-53465F48F272}"/>
              </a:ext>
              <a:ext uri="{C183D7F6-B498-43B3-948B-1728B52AA6E4}">
                <adec:decorative xmlns:adec="http://schemas.microsoft.com/office/drawing/2017/decorative" val="1"/>
              </a:ext>
            </a:extLst>
          </p:cNvPr>
          <p:cNvSpPr/>
          <p:nvPr/>
        </p:nvSpPr>
        <p:spPr bwMode="auto">
          <a:xfrm>
            <a:off x="5285642" y="942971"/>
            <a:ext cx="1810974"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Increase revenue per sale</a:t>
            </a:r>
          </a:p>
        </p:txBody>
      </p:sp>
    </p:spTree>
    <p:extLst>
      <p:ext uri="{BB962C8B-B14F-4D97-AF65-F5344CB8AC3E}">
        <p14:creationId xmlns:p14="http://schemas.microsoft.com/office/powerpoint/2010/main" val="6748585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 service agent</a:t>
            </a:r>
          </a:p>
        </p:txBody>
      </p:sp>
      <p:sp>
        <p:nvSpPr>
          <p:cNvPr id="3" name="Rectangle: Rounded Corners 28">
            <a:extLst>
              <a:ext uri="{FF2B5EF4-FFF2-40B4-BE49-F238E27FC236}">
                <a16:creationId xmlns:a16="http://schemas.microsoft.com/office/drawing/2014/main" id="{76FFEDC2-74DA-05CD-4FC8-0E3FCD4D892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 Summarize the meeting </a:t>
            </a:r>
            <a:r>
              <a:rPr lang="en-US" sz="900" kern="0">
                <a:solidFill>
                  <a:srgbClr val="1A1A1A"/>
                </a:solidFill>
                <a:latin typeface="Segoe UI"/>
              </a:rPr>
              <a:t>and adds the summary  to her Salesforce contact record directly from Teams. </a:t>
            </a:r>
          </a:p>
        </p:txBody>
      </p:sp>
      <p:sp>
        <p:nvSpPr>
          <p:cNvPr id="12" name="Rectangle: Rounded Corners 4">
            <a:extLst>
              <a:ext uri="{FF2B5EF4-FFF2-40B4-BE49-F238E27FC236}">
                <a16:creationId xmlns:a16="http://schemas.microsoft.com/office/drawing/2014/main" id="{6419B5A6-3604-5B82-75AA-0B00D1BAF4B3}"/>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0" y="441516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After ending the call with Joanna, he uses Copilot for Service to summarize the meeting and adds the summary  to her Salesforce contact record directly from Teams. </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a:solidFill>
                  <a:srgbClr val="1A1A1A"/>
                </a:solidFill>
                <a:latin typeface="Segoe UI"/>
              </a:rPr>
              <a:t>Uses Copilot for Service in Teams to identify and suggest a fix, which he then communicates </a:t>
            </a:r>
            <a:br>
              <a:rPr lang="en-US" sz="900" kern="0">
                <a:solidFill>
                  <a:srgbClr val="1A1A1A"/>
                </a:solidFill>
                <a:latin typeface="Segoe UI"/>
              </a:rPr>
            </a:br>
            <a:r>
              <a:rPr lang="en-US" sz="900" kern="0">
                <a:solidFill>
                  <a:srgbClr val="1A1A1A"/>
                </a:solidFill>
                <a:latin typeface="Segoe UI"/>
              </a:rPr>
              <a:t>to Joanna on the call.</a:t>
            </a:r>
          </a:p>
        </p:txBody>
      </p:sp>
      <p:sp>
        <p:nvSpPr>
          <p:cNvPr id="15" name="Rectangle: Rounded Corners 7">
            <a:extLst>
              <a:ext uri="{FF2B5EF4-FFF2-40B4-BE49-F238E27FC236}">
                <a16:creationId xmlns:a16="http://schemas.microsoft.com/office/drawing/2014/main" id="{401CCA0B-6535-5FDF-9C6D-4A284919AD1A}"/>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8" y="4415165"/>
            <a:ext cx="3033075"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i="0" u="none" strike="noStrike" kern="0" cap="none" spc="0" normalizeH="0" baseline="0" noProof="0">
                <a:ln>
                  <a:noFill/>
                </a:ln>
                <a:effectLst/>
                <a:uLnTx/>
                <a:uFillTx/>
                <a:latin typeface="Segoe UI "/>
                <a:cs typeface="Segoe UI"/>
              </a:rPr>
              <a:t>Ethan gets a quick reminder of the </a:t>
            </a:r>
            <a:r>
              <a:rPr kumimoji="0" lang="en-US" u="none" strike="noStrike" kern="0" cap="none" spc="0" normalizeH="0" baseline="0" noProof="0">
                <a:ln>
                  <a:noFill/>
                </a:ln>
                <a:effectLst/>
                <a:uLnTx/>
                <a:uFillTx/>
                <a:latin typeface="Segoe UI "/>
                <a:cs typeface="Segoe UI Semibold"/>
              </a:rPr>
              <a:t>case details directly in Teams </a:t>
            </a:r>
            <a:r>
              <a:rPr kumimoji="0" lang="en-US" i="0" u="none" strike="noStrike" kern="0" cap="none" spc="0" normalizeH="0" baseline="0" noProof="0">
                <a:ln>
                  <a:noFill/>
                </a:ln>
                <a:effectLst/>
                <a:uLnTx/>
                <a:uFillTx/>
                <a:latin typeface="Segoe UI "/>
                <a:cs typeface="Segoe UI"/>
              </a:rPr>
              <a:t>before joining the meeting. On the call, Ethan learns more about the noise, and uses Copilot for Service in Teams to </a:t>
            </a:r>
            <a:r>
              <a:rPr lang="en-US" kern="0">
                <a:latin typeface="Segoe UI "/>
                <a:cs typeface="Segoe UI Semibold"/>
              </a:rPr>
              <a:t>identify and suggest </a:t>
            </a:r>
            <a:r>
              <a:rPr kumimoji="0" lang="en-US" i="0" u="none" strike="noStrike" kern="0" cap="none" spc="0" normalizeH="0" baseline="0" noProof="0">
                <a:ln>
                  <a:noFill/>
                </a:ln>
                <a:effectLst/>
                <a:uLnTx/>
                <a:uFillTx/>
                <a:latin typeface="Segoe UI "/>
                <a:cs typeface="Segoe UI"/>
              </a:rPr>
              <a:t>a fix, which he then communicates to Joanna on the call.</a:t>
            </a:r>
            <a:endParaRPr lang="en-US" i="0" u="none" strike="noStrike" kern="0" cap="none" spc="0" normalizeH="0" baseline="0" noProof="0">
              <a:ln>
                <a:noFill/>
              </a:ln>
              <a:effectLst/>
              <a:uLnTx/>
              <a:uFillTx/>
              <a:latin typeface="Segoe UI "/>
              <a:cs typeface="Segoe UI"/>
            </a:endParaRP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263305"/>
            <a:ext cx="2705513" cy="561498"/>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Generates a case summary </a:t>
            </a:r>
            <a:r>
              <a:rPr lang="en-US" sz="900" kern="0">
                <a:solidFill>
                  <a:srgbClr val="1A1A1A"/>
                </a:solidFill>
                <a:latin typeface="Segoe UI"/>
              </a:rPr>
              <a:t>in Outlook that includes details from Salesforce and other knowledge sources to help Ethan get up to speed.</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705513"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Ethan, an agent at Fourth Coffee, receives an email from his customer Joanna about extending her coffee machine’s warranty. Ethan uses Copilot for Service to generate a case summary.</a:t>
            </a:r>
          </a:p>
        </p:txBody>
      </p:sp>
      <p:sp>
        <p:nvSpPr>
          <p:cNvPr id="19" name="Rectangle: Rounded Corners 11">
            <a:extLst>
              <a:ext uri="{FF2B5EF4-FFF2-40B4-BE49-F238E27FC236}">
                <a16:creationId xmlns:a16="http://schemas.microsoft.com/office/drawing/2014/main" id="{08923275-4EC6-9AAA-8014-CC8BBDE1414C}"/>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263305"/>
            <a:ext cx="2844911" cy="56252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Draft a reply in Outlook</a:t>
            </a:r>
            <a:r>
              <a:rPr lang="en-US" sz="900" kern="0">
                <a:solidFill>
                  <a:srgbClr val="1A1A1A"/>
                </a:solidFill>
                <a:latin typeface="Segoe UI"/>
              </a:rPr>
              <a:t> in the case details from the CRM. He adds an invitation to a Teams call so he can help diagnose the issue. </a:t>
            </a:r>
          </a:p>
        </p:txBody>
      </p:sp>
      <p:sp>
        <p:nvSpPr>
          <p:cNvPr id="21" name="Rectangle: Rounded Corners 13">
            <a:extLst>
              <a:ext uri="{FF2B5EF4-FFF2-40B4-BE49-F238E27FC236}">
                <a16:creationId xmlns:a16="http://schemas.microsoft.com/office/drawing/2014/main" id="{AF98ED03-0AFE-9198-6116-8FC03EAB8F6F}"/>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8:15</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907304"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Now, one of Joanne's coffee machines is making a strange noise. Ethan uses Copilot for Service to quickly draft a reply in Outlook pulling in the case details from the CRM. He adds an invitation to a Teams call so he can help diagnose the issue. </a:t>
            </a:r>
          </a:p>
        </p:txBody>
      </p:sp>
      <p:sp>
        <p:nvSpPr>
          <p:cNvPr id="23" name="Rectangle: Rounded Corners 15">
            <a:extLst>
              <a:ext uri="{FF2B5EF4-FFF2-40B4-BE49-F238E27FC236}">
                <a16:creationId xmlns:a16="http://schemas.microsoft.com/office/drawing/2014/main" id="{C7E79BAC-9662-C1A8-0759-191A95675AC8}"/>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263304"/>
            <a:ext cx="2705513" cy="56149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Copilot analyzes </a:t>
            </a:r>
            <a:r>
              <a:rPr lang="en-US" sz="900" kern="0">
                <a:solidFill>
                  <a:srgbClr val="1A1A1A"/>
                </a:solidFill>
                <a:latin typeface="Segoe UI"/>
              </a:rPr>
              <a:t>CRM data, internal </a:t>
            </a:r>
            <a:br>
              <a:rPr lang="en-US" sz="900" kern="0">
                <a:solidFill>
                  <a:srgbClr val="1A1A1A"/>
                </a:solidFill>
                <a:latin typeface="Segoe UI"/>
              </a:rPr>
            </a:br>
            <a:r>
              <a:rPr lang="en-US" sz="900" kern="0">
                <a:solidFill>
                  <a:srgbClr val="1A1A1A"/>
                </a:solidFill>
                <a:latin typeface="Segoe UI"/>
              </a:rPr>
              <a:t>knowledge, and historical cases to generate the personalized reply.</a:t>
            </a: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705513"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Ethan uses Copilot for Service to draft an email response to Joanna. Copilot analyzes CRM data, internal knowledge, and historical cases to generate the personalized reply about the warranty, which Ethan then reviews and sends.</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a:solidFill>
                  <a:srgbClr val="1A1A1A"/>
                </a:solidFill>
                <a:latin typeface="Segoe UI"/>
              </a:rPr>
              <a:t>Get a </a:t>
            </a:r>
            <a:r>
              <a:rPr lang="en-US" sz="900" b="1" spc="0">
                <a:solidFill>
                  <a:schemeClr val="tx1"/>
                </a:solidFill>
                <a:latin typeface="Segoe UI"/>
              </a:rPr>
              <a:t>concise summary </a:t>
            </a:r>
            <a:r>
              <a:rPr lang="en-US" sz="900" kern="0">
                <a:solidFill>
                  <a:srgbClr val="1A1A1A"/>
                </a:solidFill>
                <a:latin typeface="Segoe UI"/>
              </a:rPr>
              <a:t>of the promotion from ServiceNow and craft a response.</a:t>
            </a:r>
          </a:p>
        </p:txBody>
      </p:sp>
      <p:sp>
        <p:nvSpPr>
          <p:cNvPr id="27" name="Rectangle: Rounded Corners 19">
            <a:extLst>
              <a:ext uri="{FF2B5EF4-FFF2-40B4-BE49-F238E27FC236}">
                <a16:creationId xmlns:a16="http://schemas.microsoft.com/office/drawing/2014/main" id="{06D3FB52-3A12-ABB4-6C94-F323A11D601D}"/>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908277"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a:rPr>
              <a:t>A few minutes later, Ethan receives a live chat inquiry in Salesforce from another customer asking about a sales promotion. He uses Copilot for Service to get </a:t>
            </a:r>
            <a:r>
              <a:rPr kumimoji="0" lang="en-US" i="0" u="none" strike="noStrike" kern="0" cap="none" spc="0" normalizeH="0" baseline="0" noProof="0">
                <a:ln>
                  <a:noFill/>
                </a:ln>
                <a:effectLst/>
                <a:uLnTx/>
                <a:uFillTx/>
                <a:latin typeface="Segoe UI "/>
                <a:cs typeface="Segoe UI"/>
              </a:rPr>
              <a:t>a </a:t>
            </a:r>
            <a:r>
              <a:rPr lang="en-US" kern="0">
                <a:latin typeface="Segoe UI "/>
                <a:cs typeface="Segoe UI Semibold"/>
              </a:rPr>
              <a:t>concise summary</a:t>
            </a:r>
            <a:r>
              <a:rPr kumimoji="0" lang="en-US" i="0" u="none" strike="noStrike" kern="0" cap="none" spc="0" normalizeH="0" baseline="0" noProof="0">
                <a:ln>
                  <a:noFill/>
                </a:ln>
                <a:effectLst/>
                <a:uLnTx/>
                <a:uFillTx/>
                <a:latin typeface="Segoe UI "/>
                <a:cs typeface="Segoe UI"/>
              </a:rPr>
              <a:t> </a:t>
            </a:r>
            <a:r>
              <a:rPr lang="en-US" kern="0">
                <a:latin typeface="Segoe UI "/>
                <a:cs typeface="Segoe UI Semibold"/>
              </a:rPr>
              <a:t>of the promotion from ServiceNow and craft a response</a:t>
            </a:r>
            <a:r>
              <a:rPr kumimoji="0" lang="en-US" i="0" u="none" strike="noStrike" kern="0" cap="none" spc="0" normalizeH="0" baseline="0" noProof="0">
                <a:ln>
                  <a:noFill/>
                </a:ln>
                <a:effectLst/>
                <a:uLnTx/>
                <a:uFillTx/>
                <a:latin typeface="Segoe UI "/>
                <a:cs typeface="Segoe UI"/>
              </a:rPr>
              <a:t>.</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9954357" y="1925745"/>
            <a:ext cx="1836489" cy="861774"/>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Ethan </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customer service agent</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873852"/>
            <a:ext cx="274790" cy="274790"/>
          </a:xfrm>
          <a:prstGeom prst="rect">
            <a:avLst/>
          </a:prstGeom>
        </p:spPr>
      </p:pic>
      <p:sp>
        <p:nvSpPr>
          <p:cNvPr id="32" name="Oval 31">
            <a:extLst>
              <a:ext uri="{FF2B5EF4-FFF2-40B4-BE49-F238E27FC236}">
                <a16:creationId xmlns:a16="http://schemas.microsoft.com/office/drawing/2014/main" id="{CD15CCBE-2D15-4F79-0C52-10F8E2EDDAF5}"/>
              </a:ext>
            </a:extLst>
          </p:cNvPr>
          <p:cNvSpPr>
            <a:spLocks/>
          </p:cNvSpPr>
          <p:nvPr/>
        </p:nvSpPr>
        <p:spPr bwMode="auto">
          <a:xfrm>
            <a:off x="603689" y="275840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3" name="Oval 32">
            <a:extLst>
              <a:ext uri="{FF2B5EF4-FFF2-40B4-BE49-F238E27FC236}">
                <a16:creationId xmlns:a16="http://schemas.microsoft.com/office/drawing/2014/main" id="{9339C6C3-03B2-A08F-FBC0-AA6EA433828B}"/>
              </a:ext>
            </a:extLst>
          </p:cNvPr>
          <p:cNvSpPr>
            <a:spLocks/>
          </p:cNvSpPr>
          <p:nvPr/>
        </p:nvSpPr>
        <p:spPr bwMode="auto">
          <a:xfrm>
            <a:off x="1092298" y="275840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4" name="TextBox 33">
            <a:extLst>
              <a:ext uri="{FF2B5EF4-FFF2-40B4-BE49-F238E27FC236}">
                <a16:creationId xmlns:a16="http://schemas.microsoft.com/office/drawing/2014/main" id="{EF99124F-31AB-5590-5E57-EC71B058FB69}"/>
              </a:ext>
              <a:ext uri="{C183D7F6-B498-43B3-948B-1728B52AA6E4}">
                <adec:decorative xmlns:adec="http://schemas.microsoft.com/office/drawing/2017/decorative" val="0"/>
              </a:ext>
            </a:extLst>
          </p:cNvPr>
          <p:cNvSpPr txBox="1"/>
          <p:nvPr/>
        </p:nvSpPr>
        <p:spPr>
          <a:xfrm>
            <a:off x="1608478" y="2771770"/>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a:p>
            <a:pPr defTabSz="914367">
              <a:defRPr/>
            </a:pPr>
            <a:r>
              <a:rPr lang="en-US" sz="1200">
                <a:solidFill>
                  <a:prstClr val="black"/>
                </a:solidFill>
                <a:latin typeface="Segoe UI Semibold"/>
              </a:rPr>
              <a:t>Copilot for Service</a:t>
            </a:r>
          </a:p>
        </p:txBody>
      </p:sp>
      <p:pic>
        <p:nvPicPr>
          <p:cNvPr id="77" name="Graphic 76">
            <a:extLst>
              <a:ext uri="{FF2B5EF4-FFF2-40B4-BE49-F238E27FC236}">
                <a16:creationId xmlns:a16="http://schemas.microsoft.com/office/drawing/2014/main" id="{756BC2AC-65A0-DD4C-55AD-E00CB801493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640298" y="2790316"/>
            <a:ext cx="316393" cy="342949"/>
          </a:xfrm>
          <a:prstGeom prst="rect">
            <a:avLst/>
          </a:prstGeom>
        </p:spPr>
      </p:pic>
      <p:pic>
        <p:nvPicPr>
          <p:cNvPr id="78" name="Picture 77" descr="Copilot for Service logo">
            <a:extLst>
              <a:ext uri="{FF2B5EF4-FFF2-40B4-BE49-F238E27FC236}">
                <a16:creationId xmlns:a16="http://schemas.microsoft.com/office/drawing/2014/main" id="{F05FBF2D-55C9-EB8C-5A85-45B2D1BD7E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7562" y="2827963"/>
            <a:ext cx="297350" cy="272373"/>
          </a:xfrm>
          <a:prstGeom prst="rect">
            <a:avLst/>
          </a:prstGeom>
        </p:spPr>
      </p:pic>
      <p:sp>
        <p:nvSpPr>
          <p:cNvPr id="80" name="Oval 79">
            <a:extLst>
              <a:ext uri="{FF2B5EF4-FFF2-40B4-BE49-F238E27FC236}">
                <a16:creationId xmlns:a16="http://schemas.microsoft.com/office/drawing/2014/main" id="{866C9B3B-6760-F7AF-1148-F763974AC762}"/>
              </a:ext>
            </a:extLst>
          </p:cNvPr>
          <p:cNvSpPr>
            <a:spLocks/>
          </p:cNvSpPr>
          <p:nvPr/>
        </p:nvSpPr>
        <p:spPr bwMode="auto">
          <a:xfrm>
            <a:off x="7190469" y="275840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1" name="Oval 80">
            <a:extLst>
              <a:ext uri="{FF2B5EF4-FFF2-40B4-BE49-F238E27FC236}">
                <a16:creationId xmlns:a16="http://schemas.microsoft.com/office/drawing/2014/main" id="{B685A263-2B0F-74B2-D196-23AD37AD85DB}"/>
              </a:ext>
            </a:extLst>
          </p:cNvPr>
          <p:cNvSpPr>
            <a:spLocks/>
          </p:cNvSpPr>
          <p:nvPr/>
        </p:nvSpPr>
        <p:spPr bwMode="auto">
          <a:xfrm>
            <a:off x="7679078" y="275840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2" name="TextBox 81">
            <a:extLst>
              <a:ext uri="{FF2B5EF4-FFF2-40B4-BE49-F238E27FC236}">
                <a16:creationId xmlns:a16="http://schemas.microsoft.com/office/drawing/2014/main" id="{D376B130-1B80-57CB-06FC-C363EE206A94}"/>
              </a:ext>
              <a:ext uri="{C183D7F6-B498-43B3-948B-1728B52AA6E4}">
                <adec:decorative xmlns:adec="http://schemas.microsoft.com/office/drawing/2017/decorative" val="0"/>
              </a:ext>
            </a:extLst>
          </p:cNvPr>
          <p:cNvSpPr txBox="1"/>
          <p:nvPr/>
        </p:nvSpPr>
        <p:spPr>
          <a:xfrm>
            <a:off x="8195258" y="2771770"/>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a:p>
            <a:pPr defTabSz="914367">
              <a:defRPr/>
            </a:pPr>
            <a:r>
              <a:rPr lang="en-US" sz="1200">
                <a:solidFill>
                  <a:prstClr val="black"/>
                </a:solidFill>
                <a:latin typeface="Segoe UI Semibold"/>
              </a:rPr>
              <a:t>Copilot for Service</a:t>
            </a:r>
          </a:p>
        </p:txBody>
      </p:sp>
      <p:pic>
        <p:nvPicPr>
          <p:cNvPr id="83" name="Graphic 82">
            <a:extLst>
              <a:ext uri="{FF2B5EF4-FFF2-40B4-BE49-F238E27FC236}">
                <a16:creationId xmlns:a16="http://schemas.microsoft.com/office/drawing/2014/main" id="{EE0E9BBA-C367-BB4D-FD79-9942B991A21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7227078" y="2790316"/>
            <a:ext cx="316393" cy="342949"/>
          </a:xfrm>
          <a:prstGeom prst="rect">
            <a:avLst/>
          </a:prstGeom>
        </p:spPr>
      </p:pic>
      <p:pic>
        <p:nvPicPr>
          <p:cNvPr id="84" name="Picture 83" descr="Copilot for Service logo">
            <a:extLst>
              <a:ext uri="{FF2B5EF4-FFF2-40B4-BE49-F238E27FC236}">
                <a16:creationId xmlns:a16="http://schemas.microsoft.com/office/drawing/2014/main" id="{DA20AEA4-9C3E-70D0-5F50-F25806292A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4342" y="2827963"/>
            <a:ext cx="297350" cy="272373"/>
          </a:xfrm>
          <a:prstGeom prst="rect">
            <a:avLst/>
          </a:prstGeom>
        </p:spPr>
      </p:pic>
      <p:sp>
        <p:nvSpPr>
          <p:cNvPr id="85" name="Oval 84">
            <a:extLst>
              <a:ext uri="{FF2B5EF4-FFF2-40B4-BE49-F238E27FC236}">
                <a16:creationId xmlns:a16="http://schemas.microsoft.com/office/drawing/2014/main" id="{854CCE67-9411-43CA-0628-BDF5553CCB33}"/>
              </a:ext>
            </a:extLst>
          </p:cNvPr>
          <p:cNvSpPr>
            <a:spLocks/>
          </p:cNvSpPr>
          <p:nvPr/>
        </p:nvSpPr>
        <p:spPr bwMode="auto">
          <a:xfrm>
            <a:off x="4273434" y="275956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6" name="TextBox 85">
            <a:extLst>
              <a:ext uri="{FF2B5EF4-FFF2-40B4-BE49-F238E27FC236}">
                <a16:creationId xmlns:a16="http://schemas.microsoft.com/office/drawing/2014/main" id="{882C39C2-7362-DBC2-E5B4-EDDAFA3FB873}"/>
              </a:ext>
              <a:ext uri="{C183D7F6-B498-43B3-948B-1728B52AA6E4}">
                <adec:decorative xmlns:adec="http://schemas.microsoft.com/office/drawing/2017/decorative" val="0"/>
              </a:ext>
            </a:extLst>
          </p:cNvPr>
          <p:cNvSpPr txBox="1"/>
          <p:nvPr/>
        </p:nvSpPr>
        <p:spPr>
          <a:xfrm>
            <a:off x="4772880" y="2862782"/>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87" name="Graphic 86">
            <a:extLst>
              <a:ext uri="{FF2B5EF4-FFF2-40B4-BE49-F238E27FC236}">
                <a16:creationId xmlns:a16="http://schemas.microsoft.com/office/drawing/2014/main" id="{D0582D92-FC80-A094-1359-6DB8A30D8AB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4320977" y="2792068"/>
            <a:ext cx="316393" cy="342949"/>
          </a:xfrm>
          <a:prstGeom prst="rect">
            <a:avLst/>
          </a:prstGeom>
        </p:spPr>
      </p:pic>
      <p:sp>
        <p:nvSpPr>
          <p:cNvPr id="88" name="Oval 87">
            <a:extLst>
              <a:ext uri="{FF2B5EF4-FFF2-40B4-BE49-F238E27FC236}">
                <a16:creationId xmlns:a16="http://schemas.microsoft.com/office/drawing/2014/main" id="{F424ADF4-AC95-FAFA-0D1D-D76726DA5EEC}"/>
              </a:ext>
            </a:extLst>
          </p:cNvPr>
          <p:cNvSpPr>
            <a:spLocks/>
          </p:cNvSpPr>
          <p:nvPr/>
        </p:nvSpPr>
        <p:spPr bwMode="auto">
          <a:xfrm>
            <a:off x="603689"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9" name="Oval 88">
            <a:extLst>
              <a:ext uri="{FF2B5EF4-FFF2-40B4-BE49-F238E27FC236}">
                <a16:creationId xmlns:a16="http://schemas.microsoft.com/office/drawing/2014/main" id="{DC5C47B7-1741-DBB6-E01A-9256399DF843}"/>
              </a:ext>
            </a:extLst>
          </p:cNvPr>
          <p:cNvSpPr>
            <a:spLocks/>
          </p:cNvSpPr>
          <p:nvPr/>
        </p:nvSpPr>
        <p:spPr bwMode="auto">
          <a:xfrm>
            <a:off x="1092298"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0" name="TextBox 89">
            <a:extLst>
              <a:ext uri="{FF2B5EF4-FFF2-40B4-BE49-F238E27FC236}">
                <a16:creationId xmlns:a16="http://schemas.microsoft.com/office/drawing/2014/main" id="{C3A2280F-095F-023E-1B0A-198BC2DFE3DC}"/>
              </a:ext>
              <a:ext uri="{C183D7F6-B498-43B3-948B-1728B52AA6E4}">
                <adec:decorative xmlns:adec="http://schemas.microsoft.com/office/drawing/2017/decorative" val="0"/>
              </a:ext>
            </a:extLst>
          </p:cNvPr>
          <p:cNvSpPr txBox="1"/>
          <p:nvPr/>
        </p:nvSpPr>
        <p:spPr>
          <a:xfrm>
            <a:off x="1608478" y="5207788"/>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a:p>
            <a:pPr defTabSz="914367">
              <a:defRPr/>
            </a:pPr>
            <a:r>
              <a:rPr lang="en-US" sz="1200">
                <a:solidFill>
                  <a:prstClr val="black"/>
                </a:solidFill>
                <a:latin typeface="Segoe UI Semibold"/>
              </a:rPr>
              <a:t>Copilot for Service</a:t>
            </a:r>
          </a:p>
        </p:txBody>
      </p:sp>
      <p:pic>
        <p:nvPicPr>
          <p:cNvPr id="92" name="Picture 91" descr="Copilot for Service logo">
            <a:extLst>
              <a:ext uri="{FF2B5EF4-FFF2-40B4-BE49-F238E27FC236}">
                <a16:creationId xmlns:a16="http://schemas.microsoft.com/office/drawing/2014/main" id="{4A825D48-C619-C3D7-E32A-546E8F660C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7562" y="5263981"/>
            <a:ext cx="297350" cy="272373"/>
          </a:xfrm>
          <a:prstGeom prst="rect">
            <a:avLst/>
          </a:prstGeom>
        </p:spPr>
      </p:pic>
      <p:pic>
        <p:nvPicPr>
          <p:cNvPr id="93" name="Picture 6" descr="Microsoft Teams Logo, symbol, meaning, history, PNG">
            <a:hlinkClick r:id="rId7"/>
            <a:extLst>
              <a:ext uri="{FF2B5EF4-FFF2-40B4-BE49-F238E27FC236}">
                <a16:creationId xmlns:a16="http://schemas.microsoft.com/office/drawing/2014/main" id="{DCE11EEB-D0B1-1C5B-5D70-B05628C125C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0244" r="20244"/>
          <a:stretch/>
        </p:blipFill>
        <p:spPr bwMode="auto">
          <a:xfrm>
            <a:off x="670026" y="5276674"/>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94" name="Oval 93">
            <a:extLst>
              <a:ext uri="{FF2B5EF4-FFF2-40B4-BE49-F238E27FC236}">
                <a16:creationId xmlns:a16="http://schemas.microsoft.com/office/drawing/2014/main" id="{6A60BA02-669A-365C-4A80-DB0548B6D44D}"/>
              </a:ext>
            </a:extLst>
          </p:cNvPr>
          <p:cNvSpPr>
            <a:spLocks/>
          </p:cNvSpPr>
          <p:nvPr/>
        </p:nvSpPr>
        <p:spPr bwMode="auto">
          <a:xfrm>
            <a:off x="4106961"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5" name="TextBox 94">
            <a:extLst>
              <a:ext uri="{FF2B5EF4-FFF2-40B4-BE49-F238E27FC236}">
                <a16:creationId xmlns:a16="http://schemas.microsoft.com/office/drawing/2014/main" id="{BD0D9979-5084-CBC8-507E-791CE24FE71D}"/>
              </a:ext>
              <a:ext uri="{C183D7F6-B498-43B3-948B-1728B52AA6E4}">
                <adec:decorative xmlns:adec="http://schemas.microsoft.com/office/drawing/2017/decorative" val="0"/>
              </a:ext>
            </a:extLst>
          </p:cNvPr>
          <p:cNvSpPr txBox="1"/>
          <p:nvPr/>
        </p:nvSpPr>
        <p:spPr>
          <a:xfrm>
            <a:off x="4623141"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for Service</a:t>
            </a:r>
          </a:p>
        </p:txBody>
      </p:sp>
      <p:pic>
        <p:nvPicPr>
          <p:cNvPr id="96" name="Picture 95" descr="Copilot for Service logo">
            <a:extLst>
              <a:ext uri="{FF2B5EF4-FFF2-40B4-BE49-F238E27FC236}">
                <a16:creationId xmlns:a16="http://schemas.microsoft.com/office/drawing/2014/main" id="{B4A18A1F-EC10-A035-8551-9D9FC98082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2225" y="5263981"/>
            <a:ext cx="297350" cy="272373"/>
          </a:xfrm>
          <a:prstGeom prst="rect">
            <a:avLst/>
          </a:prstGeom>
        </p:spPr>
      </p:pic>
      <p:sp>
        <p:nvSpPr>
          <p:cNvPr id="97" name="Oval 96">
            <a:extLst>
              <a:ext uri="{FF2B5EF4-FFF2-40B4-BE49-F238E27FC236}">
                <a16:creationId xmlns:a16="http://schemas.microsoft.com/office/drawing/2014/main" id="{B54FF587-8783-EA30-713D-CFA8CD6B44D3}"/>
              </a:ext>
            </a:extLst>
          </p:cNvPr>
          <p:cNvSpPr>
            <a:spLocks/>
          </p:cNvSpPr>
          <p:nvPr/>
        </p:nvSpPr>
        <p:spPr bwMode="auto">
          <a:xfrm>
            <a:off x="7464524"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8" name="TextBox 97">
            <a:extLst>
              <a:ext uri="{FF2B5EF4-FFF2-40B4-BE49-F238E27FC236}">
                <a16:creationId xmlns:a16="http://schemas.microsoft.com/office/drawing/2014/main" id="{80D2A4E2-8022-AF2A-9452-D4F559F3409D}"/>
              </a:ext>
              <a:ext uri="{C183D7F6-B498-43B3-948B-1728B52AA6E4}">
                <adec:decorative xmlns:adec="http://schemas.microsoft.com/office/drawing/2017/decorative" val="0"/>
              </a:ext>
            </a:extLst>
          </p:cNvPr>
          <p:cNvSpPr txBox="1"/>
          <p:nvPr/>
        </p:nvSpPr>
        <p:spPr>
          <a:xfrm>
            <a:off x="7980704"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100" name="Picture 6" descr="Microsoft Teams Logo, symbol, meaning, history, PNG">
            <a:hlinkClick r:id="rId7"/>
            <a:extLst>
              <a:ext uri="{FF2B5EF4-FFF2-40B4-BE49-F238E27FC236}">
                <a16:creationId xmlns:a16="http://schemas.microsoft.com/office/drawing/2014/main" id="{85D9117E-183E-A13F-326C-78E53EAAF8F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0244" r="20244"/>
          <a:stretch/>
        </p:blipFill>
        <p:spPr bwMode="auto">
          <a:xfrm>
            <a:off x="7528026" y="5276674"/>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A person wearing glasses and a button up shirt&#10;&#10;Description automatically generated">
            <a:extLst>
              <a:ext uri="{FF2B5EF4-FFF2-40B4-BE49-F238E27FC236}">
                <a16:creationId xmlns:a16="http://schemas.microsoft.com/office/drawing/2014/main" id="{D808F713-28AA-F855-C655-CD4C6690566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7256"/>
          <a:stretch/>
        </p:blipFill>
        <p:spPr>
          <a:xfrm>
            <a:off x="9748270" y="2945895"/>
            <a:ext cx="2443730" cy="3895800"/>
          </a:xfrm>
          <a:prstGeom prst="rect">
            <a:avLst/>
          </a:prstGeom>
        </p:spPr>
      </p:pic>
    </p:spTree>
    <p:extLst>
      <p:ext uri="{BB962C8B-B14F-4D97-AF65-F5344CB8AC3E}">
        <p14:creationId xmlns:p14="http://schemas.microsoft.com/office/powerpoint/2010/main" val="2256952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an Account Manager</a:t>
            </a:r>
          </a:p>
        </p:txBody>
      </p:sp>
      <p:sp>
        <p:nvSpPr>
          <p:cNvPr id="3" name="Rectangle: Rounded Corners 28">
            <a:extLst>
              <a:ext uri="{FF2B5EF4-FFF2-40B4-BE49-F238E27FC236}">
                <a16:creationId xmlns:a16="http://schemas.microsoft.com/office/drawing/2014/main" id="{76FFEDC2-74DA-05CD-4FC8-0E3FCD4D892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Summarize this chat </a:t>
            </a:r>
            <a:r>
              <a:rPr lang="en-US" sz="900" kern="0">
                <a:solidFill>
                  <a:srgbClr val="1A1A1A"/>
                </a:solidFill>
                <a:latin typeface="Segoe UI"/>
              </a:rPr>
              <a:t>and make sure to include the key points and who made them.</a:t>
            </a:r>
          </a:p>
        </p:txBody>
      </p:sp>
      <p:sp>
        <p:nvSpPr>
          <p:cNvPr id="12" name="Rectangle: Rounded Corners 4">
            <a:extLst>
              <a:ext uri="{FF2B5EF4-FFF2-40B4-BE49-F238E27FC236}">
                <a16:creationId xmlns:a16="http://schemas.microsoft.com/office/drawing/2014/main" id="{6419B5A6-3604-5B82-75AA-0B00D1BAF4B3}"/>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0" y="441516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Cassandra has missed a few chats during the day. She sees that her team has been discussing a new product launch and commands Copilot to summarize the conversation to quickly catch up.</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a:latin typeface="Segoe UI"/>
              </a:rPr>
              <a:t>Add a slide </a:t>
            </a:r>
            <a:r>
              <a:rPr lang="en-US" sz="900" kern="0">
                <a:solidFill>
                  <a:srgbClr val="1A1A1A"/>
                </a:solidFill>
                <a:latin typeface="Segoe UI"/>
              </a:rPr>
              <a:t>based on [copy in annual report summary].</a:t>
            </a:r>
          </a:p>
        </p:txBody>
      </p:sp>
      <p:sp>
        <p:nvSpPr>
          <p:cNvPr id="15" name="Rectangle: Rounded Corners 7">
            <a:extLst>
              <a:ext uri="{FF2B5EF4-FFF2-40B4-BE49-F238E27FC236}">
                <a16:creationId xmlns:a16="http://schemas.microsoft.com/office/drawing/2014/main" id="{401CCA0B-6535-5FDF-9C6D-4A284919AD1A}"/>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8" y="4415165"/>
            <a:ext cx="282996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Cassandra puts the final touches on the pitch presentation by adding a slide based on the summary of the annual report she had Copilot draft.</a:t>
            </a: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120583"/>
            <a:ext cx="2705513" cy="710249"/>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a:t>
            </a:r>
            <a:r>
              <a:rPr lang="en-US" sz="900" kern="0">
                <a:solidFill>
                  <a:srgbClr val="1A1A1A"/>
                </a:solidFill>
                <a:latin typeface="Segoe UI"/>
              </a:rPr>
              <a:t>all the emails and Teams chats </a:t>
            </a:r>
            <a:br>
              <a:rPr lang="en-US" sz="900" kern="0">
                <a:solidFill>
                  <a:srgbClr val="1A1A1A"/>
                </a:solidFill>
                <a:latin typeface="Segoe UI"/>
              </a:rPr>
            </a:br>
            <a:r>
              <a:rPr lang="en-US" sz="900" kern="0">
                <a:solidFill>
                  <a:srgbClr val="1A1A1A"/>
                </a:solidFill>
                <a:latin typeface="Segoe UI"/>
              </a:rPr>
              <a:t>in the past month from Contoso highlighting </a:t>
            </a:r>
            <a:br>
              <a:rPr lang="en-US" sz="900" kern="0">
                <a:solidFill>
                  <a:srgbClr val="1A1A1A"/>
                </a:solidFill>
                <a:latin typeface="Segoe UI"/>
              </a:rPr>
            </a:br>
            <a:r>
              <a:rPr lang="en-US" sz="900" kern="0">
                <a:solidFill>
                  <a:srgbClr val="1A1A1A"/>
                </a:solidFill>
                <a:latin typeface="Segoe UI"/>
              </a:rPr>
              <a:t>the primary asks and open items.</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705513" cy="44505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Cassandra needs to prepare for her big pitch to Contoso so she summarizes the emails and chats from her main client.</a:t>
            </a:r>
          </a:p>
        </p:txBody>
      </p:sp>
      <p:sp>
        <p:nvSpPr>
          <p:cNvPr id="19" name="Rectangle: Rounded Corners 11">
            <a:extLst>
              <a:ext uri="{FF2B5EF4-FFF2-40B4-BE49-F238E27FC236}">
                <a16:creationId xmlns:a16="http://schemas.microsoft.com/office/drawing/2014/main" id="{08923275-4EC6-9AAA-8014-CC8BBDE1414C}"/>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120583"/>
            <a:ext cx="2844911" cy="711547"/>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Draft an email </a:t>
            </a:r>
            <a:r>
              <a:rPr lang="en-US" sz="900" kern="0">
                <a:solidFill>
                  <a:srgbClr val="1A1A1A"/>
                </a:solidFill>
                <a:latin typeface="Segoe UI"/>
              </a:rPr>
              <a:t>to confirm the meeting this afternoon. Highlight how excited we are to present the latest product updates and new pricing. Use a formal tone and keep the email concise.</a:t>
            </a:r>
          </a:p>
        </p:txBody>
      </p:sp>
      <p:sp>
        <p:nvSpPr>
          <p:cNvPr id="21" name="Rectangle: Rounded Corners 13">
            <a:extLst>
              <a:ext uri="{FF2B5EF4-FFF2-40B4-BE49-F238E27FC236}">
                <a16:creationId xmlns:a16="http://schemas.microsoft.com/office/drawing/2014/main" id="{AF98ED03-0AFE-9198-6116-8FC03EAB8F6F}"/>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8:15</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567321"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Cassandra commands Copilot to create </a:t>
            </a:r>
          </a:p>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 message to confirm the meeting.</a:t>
            </a:r>
          </a:p>
        </p:txBody>
      </p:sp>
      <p:sp>
        <p:nvSpPr>
          <p:cNvPr id="23" name="Rectangle: Rounded Corners 15">
            <a:extLst>
              <a:ext uri="{FF2B5EF4-FFF2-40B4-BE49-F238E27FC236}">
                <a16:creationId xmlns:a16="http://schemas.microsoft.com/office/drawing/2014/main" id="{C7E79BAC-9662-C1A8-0759-191A95675AC8}"/>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120583"/>
            <a:ext cx="2705513" cy="71025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Show all data insights.</a:t>
            </a: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Cassandra received the latest financial numbers from her business planning lead. She uses Copilot to create some amazing charts to showcase the value of the offer.</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a:solidFill>
                  <a:schemeClr val="tx1"/>
                </a:solidFill>
                <a:latin typeface="Segoe UI"/>
              </a:rPr>
              <a:t>What questions were asked </a:t>
            </a:r>
            <a:r>
              <a:rPr lang="en-US" sz="900" kern="0">
                <a:solidFill>
                  <a:srgbClr val="1A1A1A"/>
                </a:solidFill>
                <a:latin typeface="Segoe UI"/>
              </a:rPr>
              <a:t>during the meeting that have not been answered?</a:t>
            </a:r>
          </a:p>
        </p:txBody>
      </p:sp>
      <p:sp>
        <p:nvSpPr>
          <p:cNvPr id="27" name="Rectangle: Rounded Corners 19">
            <a:extLst>
              <a:ext uri="{FF2B5EF4-FFF2-40B4-BE49-F238E27FC236}">
                <a16:creationId xmlns:a16="http://schemas.microsoft.com/office/drawing/2014/main" id="{06D3FB52-3A12-ABB4-6C94-F323A11D601D}"/>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908277"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It's time for the pitch. Cassandra can focus on her presentation knowing Copilot is taking notes. She commands Copilot to list the questions asked so she can be sure everything gets answered during the call.</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9954357" y="1925745"/>
            <a:ext cx="1836489" cy="861774"/>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Cassandra </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sales lead </a:t>
            </a:r>
            <a:b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at Contoso</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873852"/>
            <a:ext cx="274790" cy="274790"/>
          </a:xfrm>
          <a:prstGeom prst="rect">
            <a:avLst/>
          </a:prstGeom>
        </p:spPr>
      </p:pic>
      <p:sp>
        <p:nvSpPr>
          <p:cNvPr id="32" name="Oval 31">
            <a:extLst>
              <a:ext uri="{FF2B5EF4-FFF2-40B4-BE49-F238E27FC236}">
                <a16:creationId xmlns:a16="http://schemas.microsoft.com/office/drawing/2014/main" id="{CD15CCBE-2D15-4F79-0C52-10F8E2EDDAF5}"/>
              </a:ext>
            </a:extLst>
          </p:cNvPr>
          <p:cNvSpPr>
            <a:spLocks/>
          </p:cNvSpPr>
          <p:nvPr/>
        </p:nvSpPr>
        <p:spPr bwMode="auto">
          <a:xfrm>
            <a:off x="4278516"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4" name="TextBox 33">
            <a:extLst>
              <a:ext uri="{FF2B5EF4-FFF2-40B4-BE49-F238E27FC236}">
                <a16:creationId xmlns:a16="http://schemas.microsoft.com/office/drawing/2014/main" id="{EF99124F-31AB-5590-5E57-EC71B058FB69}"/>
              </a:ext>
              <a:ext uri="{C183D7F6-B498-43B3-948B-1728B52AA6E4}">
                <adec:decorative xmlns:adec="http://schemas.microsoft.com/office/drawing/2017/decorative" val="0"/>
              </a:ext>
            </a:extLst>
          </p:cNvPr>
          <p:cNvSpPr txBox="1"/>
          <p:nvPr/>
        </p:nvSpPr>
        <p:spPr>
          <a:xfrm>
            <a:off x="4854777"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77" name="Graphic 76">
            <a:extLst>
              <a:ext uri="{FF2B5EF4-FFF2-40B4-BE49-F238E27FC236}">
                <a16:creationId xmlns:a16="http://schemas.microsoft.com/office/drawing/2014/main" id="{756BC2AC-65A0-DD4C-55AD-E00CB801493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4315125" y="2647595"/>
            <a:ext cx="316393" cy="342949"/>
          </a:xfrm>
          <a:prstGeom prst="rect">
            <a:avLst/>
          </a:prstGeom>
        </p:spPr>
      </p:pic>
      <p:sp>
        <p:nvSpPr>
          <p:cNvPr id="81" name="Oval 80">
            <a:extLst>
              <a:ext uri="{FF2B5EF4-FFF2-40B4-BE49-F238E27FC236}">
                <a16:creationId xmlns:a16="http://schemas.microsoft.com/office/drawing/2014/main" id="{B685A263-2B0F-74B2-D196-23AD37AD85DB}"/>
              </a:ext>
            </a:extLst>
          </p:cNvPr>
          <p:cNvSpPr>
            <a:spLocks/>
          </p:cNvSpPr>
          <p:nvPr/>
        </p:nvSpPr>
        <p:spPr bwMode="auto">
          <a:xfrm>
            <a:off x="7593296"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2" name="TextBox 81">
            <a:extLst>
              <a:ext uri="{FF2B5EF4-FFF2-40B4-BE49-F238E27FC236}">
                <a16:creationId xmlns:a16="http://schemas.microsoft.com/office/drawing/2014/main" id="{D376B130-1B80-57CB-06FC-C363EE206A94}"/>
              </a:ext>
              <a:ext uri="{C183D7F6-B498-43B3-948B-1728B52AA6E4}">
                <adec:decorative xmlns:adec="http://schemas.microsoft.com/office/drawing/2017/decorative" val="0"/>
              </a:ext>
            </a:extLst>
          </p:cNvPr>
          <p:cNvSpPr txBox="1"/>
          <p:nvPr/>
        </p:nvSpPr>
        <p:spPr>
          <a:xfrm>
            <a:off x="8109476"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sp>
        <p:nvSpPr>
          <p:cNvPr id="88" name="Oval 87">
            <a:extLst>
              <a:ext uri="{FF2B5EF4-FFF2-40B4-BE49-F238E27FC236}">
                <a16:creationId xmlns:a16="http://schemas.microsoft.com/office/drawing/2014/main" id="{F424ADF4-AC95-FAFA-0D1D-D76726DA5EEC}"/>
              </a:ext>
            </a:extLst>
          </p:cNvPr>
          <p:cNvSpPr>
            <a:spLocks/>
          </p:cNvSpPr>
          <p:nvPr/>
        </p:nvSpPr>
        <p:spPr bwMode="auto">
          <a:xfrm>
            <a:off x="925727"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0" name="TextBox 89">
            <a:extLst>
              <a:ext uri="{FF2B5EF4-FFF2-40B4-BE49-F238E27FC236}">
                <a16:creationId xmlns:a16="http://schemas.microsoft.com/office/drawing/2014/main" id="{C3A2280F-095F-023E-1B0A-198BC2DFE3DC}"/>
              </a:ext>
              <a:ext uri="{C183D7F6-B498-43B3-948B-1728B52AA6E4}">
                <adec:decorative xmlns:adec="http://schemas.microsoft.com/office/drawing/2017/decorative" val="0"/>
              </a:ext>
            </a:extLst>
          </p:cNvPr>
          <p:cNvSpPr txBox="1"/>
          <p:nvPr/>
        </p:nvSpPr>
        <p:spPr>
          <a:xfrm>
            <a:off x="1488912"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93" name="Picture 6" descr="Microsoft Teams Logo, symbol, meaning, history, PNG">
            <a:hlinkClick r:id="rId6"/>
            <a:extLst>
              <a:ext uri="{FF2B5EF4-FFF2-40B4-BE49-F238E27FC236}">
                <a16:creationId xmlns:a16="http://schemas.microsoft.com/office/drawing/2014/main" id="{DCE11EEB-D0B1-1C5B-5D70-B05628C125C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992064" y="5276674"/>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E057FB08-3E30-48D2-A70F-3BBEB8052366}"/>
              </a:ext>
            </a:extLst>
          </p:cNvPr>
          <p:cNvSpPr>
            <a:spLocks/>
          </p:cNvSpPr>
          <p:nvPr/>
        </p:nvSpPr>
        <p:spPr bwMode="auto">
          <a:xfrm>
            <a:off x="4226140"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 name="TextBox 7">
            <a:extLst>
              <a:ext uri="{FF2B5EF4-FFF2-40B4-BE49-F238E27FC236}">
                <a16:creationId xmlns:a16="http://schemas.microsoft.com/office/drawing/2014/main" id="{85E78924-847A-23BE-9276-020A9E816605}"/>
              </a:ext>
              <a:ext uri="{C183D7F6-B498-43B3-948B-1728B52AA6E4}">
                <adec:decorative xmlns:adec="http://schemas.microsoft.com/office/drawing/2017/decorative" val="0"/>
              </a:ext>
            </a:extLst>
          </p:cNvPr>
          <p:cNvSpPr txBox="1"/>
          <p:nvPr/>
        </p:nvSpPr>
        <p:spPr>
          <a:xfrm>
            <a:off x="4789325"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9" name="Picture 6" descr="Microsoft Teams Logo, symbol, meaning, history, PNG">
            <a:hlinkClick r:id="rId6"/>
            <a:extLst>
              <a:ext uri="{FF2B5EF4-FFF2-40B4-BE49-F238E27FC236}">
                <a16:creationId xmlns:a16="http://schemas.microsoft.com/office/drawing/2014/main" id="{0EE4083D-A156-EB23-B914-0C9973D5CD4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4292477" y="5276674"/>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E4CAE3C6-C549-0C88-D800-0BD734B9376C}"/>
              </a:ext>
            </a:extLst>
          </p:cNvPr>
          <p:cNvSpPr>
            <a:spLocks/>
          </p:cNvSpPr>
          <p:nvPr/>
        </p:nvSpPr>
        <p:spPr bwMode="auto">
          <a:xfrm>
            <a:off x="1294621" y="26038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0" name="TextBox 29">
            <a:extLst>
              <a:ext uri="{FF2B5EF4-FFF2-40B4-BE49-F238E27FC236}">
                <a16:creationId xmlns:a16="http://schemas.microsoft.com/office/drawing/2014/main" id="{8988504E-0818-AECF-A1E9-7D5FF566234C}"/>
              </a:ext>
              <a:ext uri="{C183D7F6-B498-43B3-948B-1728B52AA6E4}">
                <adec:decorative xmlns:adec="http://schemas.microsoft.com/office/drawing/2017/decorative" val="0"/>
              </a:ext>
            </a:extLst>
          </p:cNvPr>
          <p:cNvSpPr txBox="1"/>
          <p:nvPr/>
        </p:nvSpPr>
        <p:spPr>
          <a:xfrm>
            <a:off x="7926773" y="5319023"/>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31" name="Group 30">
            <a:extLst>
              <a:ext uri="{FF2B5EF4-FFF2-40B4-BE49-F238E27FC236}">
                <a16:creationId xmlns:a16="http://schemas.microsoft.com/office/drawing/2014/main" id="{60AEBDC2-EF73-3A32-A31F-2FB41B51EFE6}"/>
              </a:ext>
            </a:extLst>
          </p:cNvPr>
          <p:cNvGrpSpPr/>
          <p:nvPr/>
        </p:nvGrpSpPr>
        <p:grpSpPr>
          <a:xfrm>
            <a:off x="7421814" y="5200551"/>
            <a:ext cx="411480" cy="411480"/>
            <a:chOff x="4991560" y="4920761"/>
            <a:chExt cx="411480" cy="411480"/>
          </a:xfrm>
        </p:grpSpPr>
        <p:sp>
          <p:nvSpPr>
            <p:cNvPr id="35" name="Oval 34">
              <a:extLst>
                <a:ext uri="{FF2B5EF4-FFF2-40B4-BE49-F238E27FC236}">
                  <a16:creationId xmlns:a16="http://schemas.microsoft.com/office/drawing/2014/main" id="{F694128E-4270-8F2C-D45D-C81195731EBC}"/>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6" name="Picture 4" descr="Microsoft PowerPoint Logo - PNG and Vector - Logo Download">
              <a:hlinkClick r:id="rId8"/>
              <a:extLst>
                <a:ext uri="{FF2B5EF4-FFF2-40B4-BE49-F238E27FC236}">
                  <a16:creationId xmlns:a16="http://schemas.microsoft.com/office/drawing/2014/main" id="{9B946953-1479-CC75-E034-A7D045D6137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36" descr="Zip Co logo SVG free download, id: 101874 - Brandlogos.net">
            <a:hlinkClick r:id="rId10"/>
            <a:extLst>
              <a:ext uri="{FF2B5EF4-FFF2-40B4-BE49-F238E27FC236}">
                <a16:creationId xmlns:a16="http://schemas.microsoft.com/office/drawing/2014/main" id="{36CB4D64-2436-9CD5-42DF-B950312BEF7E}"/>
              </a:ext>
            </a:extLst>
          </p:cNvPr>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71556" y="2692561"/>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7D95907D-F455-4247-3CC8-F542DFB3C5EF}"/>
              </a:ext>
              <a:ext uri="{C183D7F6-B498-43B3-948B-1728B52AA6E4}">
                <adec:decorative xmlns:adec="http://schemas.microsoft.com/office/drawing/2017/decorative" val="0"/>
              </a:ext>
            </a:extLst>
          </p:cNvPr>
          <p:cNvSpPr txBox="1"/>
          <p:nvPr/>
        </p:nvSpPr>
        <p:spPr>
          <a:xfrm>
            <a:off x="1811205" y="2717293"/>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39" name="Picture 8" descr="Microsoft Excel Logo - PNG and Vector - Logo Download">
            <a:hlinkClick r:id="rId12"/>
            <a:extLst>
              <a:ext uri="{FF2B5EF4-FFF2-40B4-BE49-F238E27FC236}">
                <a16:creationId xmlns:a16="http://schemas.microsoft.com/office/drawing/2014/main" id="{45B475FF-458F-BFBA-AAC7-0FEEECBA4E64}"/>
              </a:ext>
            </a:extLst>
          </p:cNvPr>
          <p:cNvPicPr>
            <a:picLocks noChangeArrowheads="1"/>
          </p:cNvPicPr>
          <p:nvPr/>
        </p:nvPicPr>
        <p:blipFill rotWithShape="1">
          <a:blip r:embed="rId13" cstate="email">
            <a:extLst>
              <a:ext uri="{28A0092B-C50C-407E-A947-70E740481C1C}">
                <a14:useLocalDpi xmlns:a14="http://schemas.microsoft.com/office/drawing/2010/main"/>
              </a:ext>
            </a:extLst>
          </a:blip>
          <a:srcRect l="17073" t="17073" r="17073" b="17073"/>
          <a:stretch/>
        </p:blipFill>
        <p:spPr bwMode="auto">
          <a:xfrm>
            <a:off x="7644508" y="2690304"/>
            <a:ext cx="282265" cy="25660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A person holding a tablet&#10;&#10;Description automatically generated">
            <a:extLst>
              <a:ext uri="{FF2B5EF4-FFF2-40B4-BE49-F238E27FC236}">
                <a16:creationId xmlns:a16="http://schemas.microsoft.com/office/drawing/2014/main" id="{A9481796-62E0-F10C-1125-54809BCD9E28}"/>
              </a:ext>
            </a:extLst>
          </p:cNvPr>
          <p:cNvPicPr>
            <a:picLocks noChangeAspect="1"/>
          </p:cNvPicPr>
          <p:nvPr/>
        </p:nvPicPr>
        <p:blipFill>
          <a:blip r:embed="rId14"/>
          <a:stretch>
            <a:fillRect/>
          </a:stretch>
        </p:blipFill>
        <p:spPr>
          <a:xfrm>
            <a:off x="9745645" y="3248501"/>
            <a:ext cx="2446355" cy="3609499"/>
          </a:xfrm>
          <a:prstGeom prst="rect">
            <a:avLst/>
          </a:prstGeom>
        </p:spPr>
      </p:pic>
    </p:spTree>
    <p:extLst>
      <p:ext uri="{BB962C8B-B14F-4D97-AF65-F5344CB8AC3E}">
        <p14:creationId xmlns:p14="http://schemas.microsoft.com/office/powerpoint/2010/main" val="27579388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CFB2FE1-88F1-318F-1C3C-7DC299249FD3}"/>
              </a:ext>
            </a:extLst>
          </p:cNvPr>
          <p:cNvGrpSpPr/>
          <p:nvPr/>
        </p:nvGrpSpPr>
        <p:grpSpPr>
          <a:xfrm flipH="1">
            <a:off x="0" y="0"/>
            <a:ext cx="12192000" cy="6858000"/>
            <a:chOff x="0" y="0"/>
            <a:chExt cx="12192000" cy="6858000"/>
          </a:xfrm>
        </p:grpSpPr>
        <p:pic>
          <p:nvPicPr>
            <p:cNvPr id="6" name="Picture 5" descr="A close-up of colorful objects&#10;&#10;Description automatically generated">
              <a:extLst>
                <a:ext uri="{FF2B5EF4-FFF2-40B4-BE49-F238E27FC236}">
                  <a16:creationId xmlns:a16="http://schemas.microsoft.com/office/drawing/2014/main" id="{B67F59FF-1486-8E46-3F1A-114680ED85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419600" y="0"/>
              <a:ext cx="7772400" cy="3757229"/>
            </a:xfrm>
            <a:prstGeom prst="rect">
              <a:avLst/>
            </a:prstGeom>
          </p:spPr>
        </p:pic>
        <p:grpSp>
          <p:nvGrpSpPr>
            <p:cNvPr id="8" name="Group 7">
              <a:extLst>
                <a:ext uri="{FF2B5EF4-FFF2-40B4-BE49-F238E27FC236}">
                  <a16:creationId xmlns:a16="http://schemas.microsoft.com/office/drawing/2014/main" id="{9E3FB7E3-E1D0-89AE-A1D9-C8F8ECE06977}"/>
                </a:ext>
              </a:extLst>
            </p:cNvPr>
            <p:cNvGrpSpPr/>
            <p:nvPr/>
          </p:nvGrpSpPr>
          <p:grpSpPr>
            <a:xfrm>
              <a:off x="0" y="1589509"/>
              <a:ext cx="12192000" cy="5268491"/>
              <a:chOff x="0" y="1589509"/>
              <a:chExt cx="12192000" cy="5268491"/>
            </a:xfrm>
          </p:grpSpPr>
          <p:sp>
            <p:nvSpPr>
              <p:cNvPr id="13" name="Rectangle 12">
                <a:extLst>
                  <a:ext uri="{FF2B5EF4-FFF2-40B4-BE49-F238E27FC236}">
                    <a16:creationId xmlns:a16="http://schemas.microsoft.com/office/drawing/2014/main" id="{75A20DA6-0E07-5C8C-7A5E-25F082F49A16}"/>
                  </a:ext>
                </a:extLst>
              </p:cNvPr>
              <p:cNvSpPr/>
              <p:nvPr/>
            </p:nvSpPr>
            <p:spPr bwMode="auto">
              <a:xfrm>
                <a:off x="7072829" y="3028132"/>
                <a:ext cx="5119171" cy="3829868"/>
              </a:xfrm>
              <a:prstGeom prst="rect">
                <a:avLst/>
              </a:prstGeom>
              <a:gradFill flip="none" rotWithShape="1">
                <a:gsLst>
                  <a:gs pos="100000">
                    <a:srgbClr val="ECE9E6"/>
                  </a:gs>
                  <a:gs pos="63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pic>
            <p:nvPicPr>
              <p:cNvPr id="14" name="Picture 13" descr="A close-up of colorful objects&#10;&#10;Description automatically generated">
                <a:extLst>
                  <a:ext uri="{FF2B5EF4-FFF2-40B4-BE49-F238E27FC236}">
                    <a16:creationId xmlns:a16="http://schemas.microsoft.com/office/drawing/2014/main" id="{7D754536-87C0-2F36-3B4B-8CD8A3B6F7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509"/>
                <a:ext cx="7772400" cy="5268491"/>
              </a:xfrm>
              <a:prstGeom prst="rect">
                <a:avLst/>
              </a:prstGeom>
            </p:spPr>
          </p:pic>
        </p:grpSp>
      </p:grpSp>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a:t>Copilot scenarios for</a:t>
            </a:r>
            <a:br>
              <a:rPr lang="en-US"/>
            </a:br>
            <a:r>
              <a:rPr lang="en-US">
                <a:gradFill>
                  <a:gsLst>
                    <a:gs pos="35000">
                      <a:srgbClr val="0078D4"/>
                    </a:gs>
                    <a:gs pos="0">
                      <a:srgbClr val="C03BC4"/>
                    </a:gs>
                  </a:gsLst>
                  <a:path path="circle">
                    <a:fillToRect l="100000" t="100000"/>
                  </a:path>
                </a:gradFill>
              </a:rPr>
              <a:t>Sales</a:t>
            </a:r>
          </a:p>
        </p:txBody>
      </p:sp>
      <p:grpSp>
        <p:nvGrpSpPr>
          <p:cNvPr id="5" name="Group 4">
            <a:extLst>
              <a:ext uri="{FF2B5EF4-FFF2-40B4-BE49-F238E27FC236}">
                <a16:creationId xmlns:a16="http://schemas.microsoft.com/office/drawing/2014/main" id="{6BBF193F-1972-8AE0-E4A3-CFAAA9BA0928}"/>
              </a:ext>
            </a:extLst>
          </p:cNvPr>
          <p:cNvGrpSpPr/>
          <p:nvPr/>
        </p:nvGrpSpPr>
        <p:grpSpPr>
          <a:xfrm>
            <a:off x="702826" y="2376192"/>
            <a:ext cx="10786348" cy="2987379"/>
            <a:chOff x="702826" y="2376192"/>
            <a:chExt cx="10786348" cy="2987379"/>
          </a:xfrm>
        </p:grpSpPr>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702826"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21123"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139420"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236172"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Overview and KPIs</a:t>
              </a:r>
              <a:endParaRPr kumimoji="0" lang="en-US" b="0" i="0" u="none" strike="noStrike" kern="1200" cap="none" spc="0" normalizeH="0" baseline="0" noProof="0">
                <a:ln>
                  <a:noFill/>
                </a:ln>
                <a:solidFill>
                  <a:schemeClr val="accent3"/>
                </a:solidFill>
                <a:effectLst/>
                <a:uLnTx/>
                <a:uFillTx/>
                <a:latin typeface="Segoe UI Semibold"/>
                <a:ea typeface="+mn-ea"/>
                <a:cs typeface="+mn-cs"/>
              </a:endParaRPr>
            </a:p>
          </p:txBody>
        </p:sp>
        <p:sp>
          <p:nvSpPr>
            <p:cNvPr id="12" name="TextBox 23">
              <a:extLst>
                <a:ext uri="{FF2B5EF4-FFF2-40B4-BE49-F238E27FC236}">
                  <a16:creationId xmlns:a16="http://schemas.microsoft.com/office/drawing/2014/main" id="{C6F5FA3E-2DEC-1989-4B5B-AC582FA8E881}"/>
                </a:ext>
              </a:extLst>
            </p:cNvPr>
            <p:cNvSpPr txBox="1"/>
            <p:nvPr/>
          </p:nvSpPr>
          <p:spPr>
            <a:xfrm>
              <a:off x="926908" y="3966235"/>
              <a:ext cx="2901589" cy="1077218"/>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dirty="0">
                  <a:solidFill>
                    <a:srgbClr val="111111"/>
                  </a:solidFill>
                  <a:latin typeface="Segoe UI "/>
                  <a:ea typeface="Roboto"/>
                  <a:cs typeface="Roboto"/>
                </a:rPr>
                <a:t>KPIs play a crucial role in organizations, providing a compass to navigate toward success. Let's dive into KPIs for Sales and how Copilot can assist. </a:t>
              </a:r>
              <a:endParaRPr lang="en-US" sz="1400" dirty="0">
                <a:latin typeface="Segoe UI "/>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70"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cs typeface="Segoe UI Semibold"/>
                </a:rPr>
                <a:t>Use Case by Role</a:t>
              </a:r>
              <a:endParaRPr lang="en-US" b="0" i="0" u="none" strike="noStrike" kern="1200" cap="none" spc="0" normalizeH="0" baseline="0" noProof="0">
                <a:ln>
                  <a:noFill/>
                </a:ln>
                <a:solidFill>
                  <a:schemeClr val="accent3"/>
                </a:solidFill>
                <a:effectLst/>
                <a:uLnTx/>
                <a:uFillTx/>
                <a:latin typeface="Segoe UI Semibold"/>
                <a:cs typeface="Segoe UI Semibold"/>
              </a:endParaRPr>
            </a:p>
          </p:txBody>
        </p:sp>
        <p:sp>
          <p:nvSpPr>
            <p:cNvPr id="22" name="TextBox 26">
              <a:extLst>
                <a:ext uri="{FF2B5EF4-FFF2-40B4-BE49-F238E27FC236}">
                  <a16:creationId xmlns:a16="http://schemas.microsoft.com/office/drawing/2014/main" id="{CC78C69F-21E0-8752-130E-8D7BDC192AC8}"/>
                </a:ext>
              </a:extLst>
            </p:cNvPr>
            <p:cNvSpPr txBox="1"/>
            <p:nvPr/>
          </p:nvSpPr>
          <p:spPr>
            <a:xfrm>
              <a:off x="4645206" y="3966235"/>
              <a:ext cx="2901589" cy="861774"/>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a:t>
              </a:r>
              <a:r>
                <a:rPr lang="en-US" sz="1400">
                  <a:solidFill>
                    <a:srgbClr val="000000"/>
                  </a:solidFill>
                  <a:latin typeface="Segoe UI"/>
                </a:rPr>
                <a:t>the tasks that execs perform every day. Look at key use cases and how Copilot can be your AI assistant along the way. </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Box 28">
              <a:extLst>
                <a:ext uri="{FF2B5EF4-FFF2-40B4-BE49-F238E27FC236}">
                  <a16:creationId xmlns:a16="http://schemas.microsoft.com/office/drawing/2014/main" id="{019560C5-D268-5131-6CA7-8319F4780E86}"/>
                </a:ext>
              </a:extLst>
            </p:cNvPr>
            <p:cNvSpPr txBox="1"/>
            <p:nvPr/>
          </p:nvSpPr>
          <p:spPr>
            <a:xfrm>
              <a:off x="8410520" y="3460478"/>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Day in the Life</a:t>
              </a:r>
              <a:endParaRPr lang="en-US" sz="2000">
                <a:solidFill>
                  <a:schemeClr val="accent3"/>
                </a:solidFill>
                <a:ea typeface="+mn-ea"/>
                <a:cs typeface="+mn-cs"/>
              </a:endParaRPr>
            </a:p>
          </p:txBody>
        </p:sp>
        <p:sp>
          <p:nvSpPr>
            <p:cNvPr id="24" name="TextBox 29">
              <a:extLst>
                <a:ext uri="{FF2B5EF4-FFF2-40B4-BE49-F238E27FC236}">
                  <a16:creationId xmlns:a16="http://schemas.microsoft.com/office/drawing/2014/main" id="{AE35EF6F-1A97-65F2-EC64-66A2E2F862EB}"/>
                </a:ext>
              </a:extLst>
            </p:cNvPr>
            <p:cNvSpPr txBox="1"/>
            <p:nvPr/>
          </p:nvSpPr>
          <p:spPr>
            <a:xfrm>
              <a:off x="8372978" y="3966235"/>
              <a:ext cx="2882638" cy="43088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dirty="0">
                  <a:solidFill>
                    <a:srgbClr val="000000"/>
                  </a:solidFill>
                  <a:latin typeface="Segoe UI"/>
                  <a:cs typeface="Segoe UI"/>
                </a:rPr>
                <a:t>See how real-life sellers are using Copilot in their day to day. </a:t>
              </a:r>
              <a:endParaRPr lang="en-US" sz="1400" b="0" i="0" u="none" strike="noStrike" kern="1200" cap="none" spc="0" normalizeH="0" baseline="0" noProof="0" dirty="0">
                <a:ln>
                  <a:noFill/>
                </a:ln>
                <a:solidFill>
                  <a:srgbClr val="000000"/>
                </a:solidFill>
                <a:effectLst/>
                <a:uLnTx/>
                <a:uFillTx/>
                <a:latin typeface="Segoe UI"/>
                <a:cs typeface="Segoe UI"/>
              </a:endParaRPr>
            </a:p>
          </p:txBody>
        </p:sp>
        <p:sp>
          <p:nvSpPr>
            <p:cNvPr id="28" name="Oval 27">
              <a:extLst>
                <a:ext uri="{FF2B5EF4-FFF2-40B4-BE49-F238E27FC236}">
                  <a16:creationId xmlns:a16="http://schemas.microsoft.com/office/drawing/2014/main" id="{DE5C584E-8360-7817-A704-53BFB21B8B24}"/>
                </a:ext>
              </a:extLst>
            </p:cNvPr>
            <p:cNvSpPr/>
            <p:nvPr/>
          </p:nvSpPr>
          <p:spPr bwMode="auto">
            <a:xfrm>
              <a:off x="1959692"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0" name="Oval 29">
              <a:extLst>
                <a:ext uri="{FF2B5EF4-FFF2-40B4-BE49-F238E27FC236}">
                  <a16:creationId xmlns:a16="http://schemas.microsoft.com/office/drawing/2014/main" id="{9C9711FD-9A4D-903E-80ED-92CF1E028B02}"/>
                </a:ext>
              </a:extLst>
            </p:cNvPr>
            <p:cNvSpPr/>
            <p:nvPr/>
          </p:nvSpPr>
          <p:spPr bwMode="auto">
            <a:xfrm>
              <a:off x="5677989"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Oval 31">
              <a:extLst>
                <a:ext uri="{FF2B5EF4-FFF2-40B4-BE49-F238E27FC236}">
                  <a16:creationId xmlns:a16="http://schemas.microsoft.com/office/drawing/2014/main" id="{490C977B-F136-D9E7-D694-525F348FFADE}"/>
                </a:ext>
              </a:extLst>
            </p:cNvPr>
            <p:cNvSpPr/>
            <p:nvPr/>
          </p:nvSpPr>
          <p:spPr bwMode="auto">
            <a:xfrm>
              <a:off x="9396286"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33" name="Graphic 32">
              <a:extLst>
                <a:ext uri="{FF2B5EF4-FFF2-40B4-BE49-F238E27FC236}">
                  <a16:creationId xmlns:a16="http://schemas.microsoft.com/office/drawing/2014/main" id="{EF28BADD-8997-5760-C395-6E5FFC05D0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1653" y="2556035"/>
              <a:ext cx="472097" cy="472097"/>
            </a:xfrm>
            <a:prstGeom prst="rect">
              <a:avLst/>
            </a:prstGeom>
          </p:spPr>
        </p:pic>
        <p:sp>
          <p:nvSpPr>
            <p:cNvPr id="35" name="Freeform: Shape 64" descr="Icon of person in front of a screen">
              <a:extLst>
                <a:ext uri="{FF2B5EF4-FFF2-40B4-BE49-F238E27FC236}">
                  <a16:creationId xmlns:a16="http://schemas.microsoft.com/office/drawing/2014/main" id="{27A296B9-5029-6ADC-809B-388EF79FB533}"/>
                </a:ext>
              </a:extLst>
            </p:cNvPr>
            <p:cNvSpPr/>
            <p:nvPr/>
          </p:nvSpPr>
          <p:spPr>
            <a:xfrm>
              <a:off x="5931976" y="2614919"/>
              <a:ext cx="358569" cy="358569"/>
            </a:xfrm>
            <a:custGeom>
              <a:avLst/>
              <a:gdLst>
                <a:gd name="connsiteX0" fmla="*/ 167958 w 292100"/>
                <a:gd name="connsiteY0" fmla="*/ 204470 h 292100"/>
                <a:gd name="connsiteX1" fmla="*/ 270193 w 292100"/>
                <a:gd name="connsiteY1" fmla="*/ 204470 h 292100"/>
                <a:gd name="connsiteX2" fmla="*/ 292100 w 292100"/>
                <a:gd name="connsiteY2" fmla="*/ 226377 h 292100"/>
                <a:gd name="connsiteX3" fmla="*/ 292100 w 292100"/>
                <a:gd name="connsiteY3" fmla="*/ 233680 h 292100"/>
                <a:gd name="connsiteX4" fmla="*/ 219075 w 292100"/>
                <a:gd name="connsiteY4" fmla="*/ 292100 h 292100"/>
                <a:gd name="connsiteX5" fmla="*/ 146050 w 292100"/>
                <a:gd name="connsiteY5" fmla="*/ 233680 h 292100"/>
                <a:gd name="connsiteX6" fmla="*/ 146050 w 292100"/>
                <a:gd name="connsiteY6" fmla="*/ 226377 h 292100"/>
                <a:gd name="connsiteX7" fmla="*/ 167958 w 292100"/>
                <a:gd name="connsiteY7" fmla="*/ 204470 h 292100"/>
                <a:gd name="connsiteX8" fmla="*/ 219075 w 292100"/>
                <a:gd name="connsiteY8" fmla="*/ 109537 h 292100"/>
                <a:gd name="connsiteX9" fmla="*/ 259239 w 292100"/>
                <a:gd name="connsiteY9" fmla="*/ 149701 h 292100"/>
                <a:gd name="connsiteX10" fmla="*/ 219075 w 292100"/>
                <a:gd name="connsiteY10" fmla="*/ 189865 h 292100"/>
                <a:gd name="connsiteX11" fmla="*/ 178911 w 292100"/>
                <a:gd name="connsiteY11" fmla="*/ 149701 h 292100"/>
                <a:gd name="connsiteX12" fmla="*/ 219075 w 292100"/>
                <a:gd name="connsiteY12" fmla="*/ 109537 h 292100"/>
                <a:gd name="connsiteX13" fmla="*/ 47466 w 292100"/>
                <a:gd name="connsiteY13" fmla="*/ 21908 h 292100"/>
                <a:gd name="connsiteX14" fmla="*/ 21908 w 292100"/>
                <a:gd name="connsiteY14" fmla="*/ 47466 h 292100"/>
                <a:gd name="connsiteX15" fmla="*/ 21908 w 292100"/>
                <a:gd name="connsiteY15" fmla="*/ 58420 h 292100"/>
                <a:gd name="connsiteX16" fmla="*/ 240983 w 292100"/>
                <a:gd name="connsiteY16" fmla="*/ 58420 h 292100"/>
                <a:gd name="connsiteX17" fmla="*/ 240983 w 292100"/>
                <a:gd name="connsiteY17" fmla="*/ 47466 h 292100"/>
                <a:gd name="connsiteX18" fmla="*/ 215424 w 292100"/>
                <a:gd name="connsiteY18" fmla="*/ 21908 h 292100"/>
                <a:gd name="connsiteX19" fmla="*/ 47466 w 292100"/>
                <a:gd name="connsiteY19" fmla="*/ 0 h 292100"/>
                <a:gd name="connsiteX20" fmla="*/ 215424 w 292100"/>
                <a:gd name="connsiteY20" fmla="*/ 0 h 292100"/>
                <a:gd name="connsiteX21" fmla="*/ 262890 w 292100"/>
                <a:gd name="connsiteY21" fmla="*/ 47466 h 292100"/>
                <a:gd name="connsiteX22" fmla="*/ 262890 w 292100"/>
                <a:gd name="connsiteY22" fmla="*/ 116840 h 292100"/>
                <a:gd name="connsiteX23" fmla="*/ 240983 w 292100"/>
                <a:gd name="connsiteY23" fmla="*/ 99489 h 292100"/>
                <a:gd name="connsiteX24" fmla="*/ 240983 w 292100"/>
                <a:gd name="connsiteY24" fmla="*/ 80328 h 292100"/>
                <a:gd name="connsiteX25" fmla="*/ 21908 w 292100"/>
                <a:gd name="connsiteY25" fmla="*/ 80328 h 292100"/>
                <a:gd name="connsiteX26" fmla="*/ 21908 w 292100"/>
                <a:gd name="connsiteY26" fmla="*/ 215424 h 292100"/>
                <a:gd name="connsiteX27" fmla="*/ 47466 w 292100"/>
                <a:gd name="connsiteY27" fmla="*/ 240983 h 292100"/>
                <a:gd name="connsiteX28" fmla="*/ 131883 w 292100"/>
                <a:gd name="connsiteY28" fmla="*/ 240983 h 292100"/>
                <a:gd name="connsiteX29" fmla="*/ 138572 w 292100"/>
                <a:gd name="connsiteY29" fmla="*/ 262890 h 292100"/>
                <a:gd name="connsiteX30" fmla="*/ 47466 w 292100"/>
                <a:gd name="connsiteY30" fmla="*/ 262890 h 292100"/>
                <a:gd name="connsiteX31" fmla="*/ 0 w 292100"/>
                <a:gd name="connsiteY31" fmla="*/ 215424 h 292100"/>
                <a:gd name="connsiteX32" fmla="*/ 0 w 292100"/>
                <a:gd name="connsiteY32" fmla="*/ 47466 h 292100"/>
                <a:gd name="connsiteX33" fmla="*/ 47466 w 292100"/>
                <a:gd name="connsiteY33"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100" h="292100">
                  <a:moveTo>
                    <a:pt x="167958" y="204470"/>
                  </a:moveTo>
                  <a:lnTo>
                    <a:pt x="270193" y="204470"/>
                  </a:lnTo>
                  <a:cubicBezTo>
                    <a:pt x="282291" y="204470"/>
                    <a:pt x="292100" y="214278"/>
                    <a:pt x="292100" y="226377"/>
                  </a:cubicBezTo>
                  <a:lnTo>
                    <a:pt x="292100" y="233680"/>
                  </a:lnTo>
                  <a:cubicBezTo>
                    <a:pt x="292100" y="262466"/>
                    <a:pt x="264935" y="292100"/>
                    <a:pt x="219075" y="292100"/>
                  </a:cubicBezTo>
                  <a:cubicBezTo>
                    <a:pt x="173215" y="292100"/>
                    <a:pt x="146050" y="262466"/>
                    <a:pt x="146050" y="233680"/>
                  </a:cubicBezTo>
                  <a:lnTo>
                    <a:pt x="146050" y="226377"/>
                  </a:lnTo>
                  <a:cubicBezTo>
                    <a:pt x="146050" y="214278"/>
                    <a:pt x="155859" y="204470"/>
                    <a:pt x="167958" y="204470"/>
                  </a:cubicBezTo>
                  <a:close/>
                  <a:moveTo>
                    <a:pt x="219075" y="109537"/>
                  </a:moveTo>
                  <a:cubicBezTo>
                    <a:pt x="241257" y="109537"/>
                    <a:pt x="259239" y="127519"/>
                    <a:pt x="259239" y="149701"/>
                  </a:cubicBezTo>
                  <a:cubicBezTo>
                    <a:pt x="259239" y="171883"/>
                    <a:pt x="241257" y="189865"/>
                    <a:pt x="219075" y="189865"/>
                  </a:cubicBezTo>
                  <a:cubicBezTo>
                    <a:pt x="196893" y="189865"/>
                    <a:pt x="178911" y="171883"/>
                    <a:pt x="178911" y="149701"/>
                  </a:cubicBezTo>
                  <a:cubicBezTo>
                    <a:pt x="178911" y="127519"/>
                    <a:pt x="196893" y="109537"/>
                    <a:pt x="219075" y="109537"/>
                  </a:cubicBezTo>
                  <a:close/>
                  <a:moveTo>
                    <a:pt x="47466" y="21908"/>
                  </a:moveTo>
                  <a:cubicBezTo>
                    <a:pt x="33351" y="21908"/>
                    <a:pt x="21908" y="33351"/>
                    <a:pt x="21908" y="47466"/>
                  </a:cubicBezTo>
                  <a:lnTo>
                    <a:pt x="21908" y="58420"/>
                  </a:lnTo>
                  <a:lnTo>
                    <a:pt x="240983" y="58420"/>
                  </a:lnTo>
                  <a:lnTo>
                    <a:pt x="240983" y="47466"/>
                  </a:lnTo>
                  <a:cubicBezTo>
                    <a:pt x="240983" y="33351"/>
                    <a:pt x="229539" y="21908"/>
                    <a:pt x="215424" y="21908"/>
                  </a:cubicBezTo>
                  <a:close/>
                  <a:moveTo>
                    <a:pt x="47466" y="0"/>
                  </a:moveTo>
                  <a:lnTo>
                    <a:pt x="215424" y="0"/>
                  </a:lnTo>
                  <a:cubicBezTo>
                    <a:pt x="241638" y="0"/>
                    <a:pt x="262890" y="21251"/>
                    <a:pt x="262890" y="47466"/>
                  </a:cubicBezTo>
                  <a:lnTo>
                    <a:pt x="262890" y="116840"/>
                  </a:lnTo>
                  <a:cubicBezTo>
                    <a:pt x="257204" y="109266"/>
                    <a:pt x="249658" y="103289"/>
                    <a:pt x="240983" y="99489"/>
                  </a:cubicBezTo>
                  <a:lnTo>
                    <a:pt x="240983" y="80328"/>
                  </a:lnTo>
                  <a:lnTo>
                    <a:pt x="21908" y="80328"/>
                  </a:lnTo>
                  <a:lnTo>
                    <a:pt x="21908" y="215424"/>
                  </a:lnTo>
                  <a:cubicBezTo>
                    <a:pt x="21908" y="229532"/>
                    <a:pt x="33358" y="240983"/>
                    <a:pt x="47466" y="240983"/>
                  </a:cubicBezTo>
                  <a:lnTo>
                    <a:pt x="131883" y="240983"/>
                  </a:lnTo>
                  <a:cubicBezTo>
                    <a:pt x="132759" y="248606"/>
                    <a:pt x="135052" y="255996"/>
                    <a:pt x="138572" y="262890"/>
                  </a:cubicBezTo>
                  <a:lnTo>
                    <a:pt x="47466" y="262890"/>
                  </a:lnTo>
                  <a:cubicBezTo>
                    <a:pt x="21251" y="262890"/>
                    <a:pt x="0" y="241638"/>
                    <a:pt x="0" y="215424"/>
                  </a:cubicBezTo>
                  <a:lnTo>
                    <a:pt x="0" y="47466"/>
                  </a:lnTo>
                  <a:cubicBezTo>
                    <a:pt x="0" y="21251"/>
                    <a:pt x="21251" y="0"/>
                    <a:pt x="47466"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sp>
          <p:nvSpPr>
            <p:cNvPr id="36" name="Graphic 5" descr="Icon of a Document">
              <a:extLst>
                <a:ext uri="{FF2B5EF4-FFF2-40B4-BE49-F238E27FC236}">
                  <a16:creationId xmlns:a16="http://schemas.microsoft.com/office/drawing/2014/main" id="{28F08120-A318-507B-B216-4FD1B1F95C81}"/>
                </a:ext>
              </a:extLst>
            </p:cNvPr>
            <p:cNvSpPr/>
            <p:nvPr/>
          </p:nvSpPr>
          <p:spPr>
            <a:xfrm>
              <a:off x="9666128" y="2608991"/>
              <a:ext cx="296338" cy="370424"/>
            </a:xfrm>
            <a:custGeom>
              <a:avLst/>
              <a:gdLst>
                <a:gd name="connsiteX0" fmla="*/ 68373 w 230308"/>
                <a:gd name="connsiteY0" fmla="*/ 136745 h 287885"/>
                <a:gd name="connsiteX1" fmla="*/ 57577 w 230308"/>
                <a:gd name="connsiteY1" fmla="*/ 147541 h 287885"/>
                <a:gd name="connsiteX2" fmla="*/ 68373 w 230308"/>
                <a:gd name="connsiteY2" fmla="*/ 158337 h 287885"/>
                <a:gd name="connsiteX3" fmla="*/ 161935 w 230308"/>
                <a:gd name="connsiteY3" fmla="*/ 158337 h 287885"/>
                <a:gd name="connsiteX4" fmla="*/ 172731 w 230308"/>
                <a:gd name="connsiteY4" fmla="*/ 147541 h 287885"/>
                <a:gd name="connsiteX5" fmla="*/ 161935 w 230308"/>
                <a:gd name="connsiteY5" fmla="*/ 136745 h 287885"/>
                <a:gd name="connsiteX6" fmla="*/ 68373 w 230308"/>
                <a:gd name="connsiteY6" fmla="*/ 136745 h 287885"/>
                <a:gd name="connsiteX7" fmla="*/ 68373 w 230308"/>
                <a:gd name="connsiteY7" fmla="*/ 176330 h 287885"/>
                <a:gd name="connsiteX8" fmla="*/ 57577 w 230308"/>
                <a:gd name="connsiteY8" fmla="*/ 187125 h 287885"/>
                <a:gd name="connsiteX9" fmla="*/ 68373 w 230308"/>
                <a:gd name="connsiteY9" fmla="*/ 197921 h 287885"/>
                <a:gd name="connsiteX10" fmla="*/ 161935 w 230308"/>
                <a:gd name="connsiteY10" fmla="*/ 197921 h 287885"/>
                <a:gd name="connsiteX11" fmla="*/ 172731 w 230308"/>
                <a:gd name="connsiteY11" fmla="*/ 187125 h 287885"/>
                <a:gd name="connsiteX12" fmla="*/ 161935 w 230308"/>
                <a:gd name="connsiteY12" fmla="*/ 176330 h 287885"/>
                <a:gd name="connsiteX13" fmla="*/ 68373 w 230308"/>
                <a:gd name="connsiteY13" fmla="*/ 176330 h 287885"/>
                <a:gd name="connsiteX14" fmla="*/ 68373 w 230308"/>
                <a:gd name="connsiteY14" fmla="*/ 215914 h 287885"/>
                <a:gd name="connsiteX15" fmla="*/ 57577 w 230308"/>
                <a:gd name="connsiteY15" fmla="*/ 226709 h 287885"/>
                <a:gd name="connsiteX16" fmla="*/ 68373 w 230308"/>
                <a:gd name="connsiteY16" fmla="*/ 237505 h 287885"/>
                <a:gd name="connsiteX17" fmla="*/ 161935 w 230308"/>
                <a:gd name="connsiteY17" fmla="*/ 237505 h 287885"/>
                <a:gd name="connsiteX18" fmla="*/ 172731 w 230308"/>
                <a:gd name="connsiteY18" fmla="*/ 226709 h 287885"/>
                <a:gd name="connsiteX19" fmla="*/ 161935 w 230308"/>
                <a:gd name="connsiteY19" fmla="*/ 215914 h 287885"/>
                <a:gd name="connsiteX20" fmla="*/ 68373 w 230308"/>
                <a:gd name="connsiteY20" fmla="*/ 215914 h 287885"/>
                <a:gd name="connsiteX21" fmla="*/ 137969 w 230308"/>
                <a:gd name="connsiteY21" fmla="*/ 8435 h 287885"/>
                <a:gd name="connsiteX22" fmla="*/ 221873 w 230308"/>
                <a:gd name="connsiteY22" fmla="*/ 92325 h 287885"/>
                <a:gd name="connsiteX23" fmla="*/ 230308 w 230308"/>
                <a:gd name="connsiteY23" fmla="*/ 112678 h 287885"/>
                <a:gd name="connsiteX24" fmla="*/ 230308 w 230308"/>
                <a:gd name="connsiteY24" fmla="*/ 259097 h 287885"/>
                <a:gd name="connsiteX25" fmla="*/ 201520 w 230308"/>
                <a:gd name="connsiteY25" fmla="*/ 287885 h 287885"/>
                <a:gd name="connsiteX26" fmla="*/ 28789 w 230308"/>
                <a:gd name="connsiteY26" fmla="*/ 287885 h 287885"/>
                <a:gd name="connsiteX27" fmla="*/ 0 w 230308"/>
                <a:gd name="connsiteY27" fmla="*/ 259097 h 287885"/>
                <a:gd name="connsiteX28" fmla="*/ 0 w 230308"/>
                <a:gd name="connsiteY28" fmla="*/ 28789 h 287885"/>
                <a:gd name="connsiteX29" fmla="*/ 28789 w 230308"/>
                <a:gd name="connsiteY29" fmla="*/ 0 h 287885"/>
                <a:gd name="connsiteX30" fmla="*/ 117630 w 230308"/>
                <a:gd name="connsiteY30" fmla="*/ 0 h 287885"/>
                <a:gd name="connsiteX31" fmla="*/ 118810 w 230308"/>
                <a:gd name="connsiteY31" fmla="*/ 101 h 287885"/>
                <a:gd name="connsiteX32" fmla="*/ 119659 w 230308"/>
                <a:gd name="connsiteY32" fmla="*/ 202 h 287885"/>
                <a:gd name="connsiteX33" fmla="*/ 128641 w 230308"/>
                <a:gd name="connsiteY33" fmla="*/ 2188 h 287885"/>
                <a:gd name="connsiteX34" fmla="*/ 131031 w 230308"/>
                <a:gd name="connsiteY34" fmla="*/ 3440 h 287885"/>
                <a:gd name="connsiteX35" fmla="*/ 131751 w 230308"/>
                <a:gd name="connsiteY35" fmla="*/ 3858 h 287885"/>
                <a:gd name="connsiteX36" fmla="*/ 132427 w 230308"/>
                <a:gd name="connsiteY36" fmla="*/ 4203 h 287885"/>
                <a:gd name="connsiteX37" fmla="*/ 133593 w 230308"/>
                <a:gd name="connsiteY37" fmla="*/ 4836 h 287885"/>
                <a:gd name="connsiteX38" fmla="*/ 136745 w 230308"/>
                <a:gd name="connsiteY38" fmla="*/ 7427 h 287885"/>
                <a:gd name="connsiteX39" fmla="*/ 137264 w 230308"/>
                <a:gd name="connsiteY39" fmla="*/ 7859 h 287885"/>
                <a:gd name="connsiteX40" fmla="*/ 137969 w 230308"/>
                <a:gd name="connsiteY40" fmla="*/ 8435 h 287885"/>
                <a:gd name="connsiteX41" fmla="*/ 201520 w 230308"/>
                <a:gd name="connsiteY41" fmla="*/ 266294 h 287885"/>
                <a:gd name="connsiteX42" fmla="*/ 208717 w 230308"/>
                <a:gd name="connsiteY42" fmla="*/ 259097 h 287885"/>
                <a:gd name="connsiteX43" fmla="*/ 208717 w 230308"/>
                <a:gd name="connsiteY43" fmla="*/ 115154 h 287885"/>
                <a:gd name="connsiteX44" fmla="*/ 143943 w 230308"/>
                <a:gd name="connsiteY44" fmla="*/ 115154 h 287885"/>
                <a:gd name="connsiteX45" fmla="*/ 115154 w 230308"/>
                <a:gd name="connsiteY45" fmla="*/ 86366 h 287885"/>
                <a:gd name="connsiteX46" fmla="*/ 115154 w 230308"/>
                <a:gd name="connsiteY46" fmla="*/ 21591 h 287885"/>
                <a:gd name="connsiteX47" fmla="*/ 28789 w 230308"/>
                <a:gd name="connsiteY47" fmla="*/ 21591 h 287885"/>
                <a:gd name="connsiteX48" fmla="*/ 21591 w 230308"/>
                <a:gd name="connsiteY48" fmla="*/ 28789 h 287885"/>
                <a:gd name="connsiteX49" fmla="*/ 21591 w 230308"/>
                <a:gd name="connsiteY49" fmla="*/ 259097 h 287885"/>
                <a:gd name="connsiteX50" fmla="*/ 28789 w 230308"/>
                <a:gd name="connsiteY50" fmla="*/ 266294 h 287885"/>
                <a:gd name="connsiteX51" fmla="*/ 201520 w 230308"/>
                <a:gd name="connsiteY51" fmla="*/ 266294 h 287885"/>
                <a:gd name="connsiteX52" fmla="*/ 192566 w 230308"/>
                <a:gd name="connsiteY52" fmla="*/ 93563 h 287885"/>
                <a:gd name="connsiteX53" fmla="*/ 136745 w 230308"/>
                <a:gd name="connsiteY53" fmla="*/ 37727 h 287885"/>
                <a:gd name="connsiteX54" fmla="*/ 136745 w 230308"/>
                <a:gd name="connsiteY54" fmla="*/ 86366 h 287885"/>
                <a:gd name="connsiteX55" fmla="*/ 143943 w 230308"/>
                <a:gd name="connsiteY55" fmla="*/ 93563 h 287885"/>
                <a:gd name="connsiteX56" fmla="*/ 192566 w 230308"/>
                <a:gd name="connsiteY56" fmla="*/ 93563 h 28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0308" h="287885">
                  <a:moveTo>
                    <a:pt x="68373" y="136745"/>
                  </a:moveTo>
                  <a:cubicBezTo>
                    <a:pt x="62410" y="136745"/>
                    <a:pt x="57577" y="141579"/>
                    <a:pt x="57577" y="147541"/>
                  </a:cubicBezTo>
                  <a:cubicBezTo>
                    <a:pt x="57577" y="153503"/>
                    <a:pt x="62410" y="158337"/>
                    <a:pt x="68373" y="158337"/>
                  </a:cubicBezTo>
                  <a:lnTo>
                    <a:pt x="161935" y="158337"/>
                  </a:lnTo>
                  <a:cubicBezTo>
                    <a:pt x="167897" y="158337"/>
                    <a:pt x="172731" y="153503"/>
                    <a:pt x="172731" y="147541"/>
                  </a:cubicBezTo>
                  <a:cubicBezTo>
                    <a:pt x="172731" y="141579"/>
                    <a:pt x="167897" y="136745"/>
                    <a:pt x="161935" y="136745"/>
                  </a:cubicBezTo>
                  <a:lnTo>
                    <a:pt x="68373" y="136745"/>
                  </a:lnTo>
                  <a:close/>
                  <a:moveTo>
                    <a:pt x="68373" y="176330"/>
                  </a:moveTo>
                  <a:cubicBezTo>
                    <a:pt x="62410" y="176330"/>
                    <a:pt x="57577" y="181163"/>
                    <a:pt x="57577" y="187125"/>
                  </a:cubicBezTo>
                  <a:cubicBezTo>
                    <a:pt x="57577" y="193087"/>
                    <a:pt x="62410" y="197921"/>
                    <a:pt x="68373" y="197921"/>
                  </a:cubicBezTo>
                  <a:lnTo>
                    <a:pt x="161935" y="197921"/>
                  </a:lnTo>
                  <a:cubicBezTo>
                    <a:pt x="167897" y="197921"/>
                    <a:pt x="172731" y="193087"/>
                    <a:pt x="172731" y="187125"/>
                  </a:cubicBezTo>
                  <a:cubicBezTo>
                    <a:pt x="172731" y="181163"/>
                    <a:pt x="167897" y="176330"/>
                    <a:pt x="161935" y="176330"/>
                  </a:cubicBezTo>
                  <a:lnTo>
                    <a:pt x="68373" y="176330"/>
                  </a:lnTo>
                  <a:close/>
                  <a:moveTo>
                    <a:pt x="68373" y="215914"/>
                  </a:moveTo>
                  <a:cubicBezTo>
                    <a:pt x="62410" y="215914"/>
                    <a:pt x="57577" y="220747"/>
                    <a:pt x="57577" y="226709"/>
                  </a:cubicBezTo>
                  <a:cubicBezTo>
                    <a:pt x="57577" y="232672"/>
                    <a:pt x="62410" y="237505"/>
                    <a:pt x="68373" y="237505"/>
                  </a:cubicBezTo>
                  <a:lnTo>
                    <a:pt x="161935" y="237505"/>
                  </a:lnTo>
                  <a:cubicBezTo>
                    <a:pt x="167897" y="237505"/>
                    <a:pt x="172731" y="232672"/>
                    <a:pt x="172731" y="226709"/>
                  </a:cubicBezTo>
                  <a:cubicBezTo>
                    <a:pt x="172731" y="220747"/>
                    <a:pt x="167897" y="215914"/>
                    <a:pt x="161935" y="215914"/>
                  </a:cubicBezTo>
                  <a:lnTo>
                    <a:pt x="68373" y="215914"/>
                  </a:lnTo>
                  <a:close/>
                  <a:moveTo>
                    <a:pt x="137969" y="8435"/>
                  </a:moveTo>
                  <a:lnTo>
                    <a:pt x="221873" y="92325"/>
                  </a:lnTo>
                  <a:cubicBezTo>
                    <a:pt x="227272" y="97722"/>
                    <a:pt x="230307" y="105044"/>
                    <a:pt x="230308" y="112678"/>
                  </a:cubicBezTo>
                  <a:lnTo>
                    <a:pt x="230308" y="259097"/>
                  </a:lnTo>
                  <a:cubicBezTo>
                    <a:pt x="230308" y="274996"/>
                    <a:pt x="217419" y="287885"/>
                    <a:pt x="201520" y="287885"/>
                  </a:cubicBezTo>
                  <a:lnTo>
                    <a:pt x="28789" y="287885"/>
                  </a:lnTo>
                  <a:cubicBezTo>
                    <a:pt x="12889" y="287885"/>
                    <a:pt x="0" y="274996"/>
                    <a:pt x="0" y="259097"/>
                  </a:cubicBezTo>
                  <a:lnTo>
                    <a:pt x="0" y="28789"/>
                  </a:lnTo>
                  <a:cubicBezTo>
                    <a:pt x="0" y="12889"/>
                    <a:pt x="12889" y="0"/>
                    <a:pt x="28789" y="0"/>
                  </a:cubicBezTo>
                  <a:lnTo>
                    <a:pt x="117630" y="0"/>
                  </a:lnTo>
                  <a:cubicBezTo>
                    <a:pt x="118033" y="0"/>
                    <a:pt x="118422" y="58"/>
                    <a:pt x="118810" y="101"/>
                  </a:cubicBezTo>
                  <a:cubicBezTo>
                    <a:pt x="119098" y="144"/>
                    <a:pt x="119386" y="187"/>
                    <a:pt x="119659" y="202"/>
                  </a:cubicBezTo>
                  <a:cubicBezTo>
                    <a:pt x="122754" y="417"/>
                    <a:pt x="125806" y="1008"/>
                    <a:pt x="128641" y="2188"/>
                  </a:cubicBezTo>
                  <a:cubicBezTo>
                    <a:pt x="129462" y="2533"/>
                    <a:pt x="130254" y="2994"/>
                    <a:pt x="131031" y="3440"/>
                  </a:cubicBezTo>
                  <a:lnTo>
                    <a:pt x="131751" y="3858"/>
                  </a:lnTo>
                  <a:lnTo>
                    <a:pt x="132427" y="4203"/>
                  </a:lnTo>
                  <a:cubicBezTo>
                    <a:pt x="132830" y="4387"/>
                    <a:pt x="133220" y="4598"/>
                    <a:pt x="133593" y="4836"/>
                  </a:cubicBezTo>
                  <a:cubicBezTo>
                    <a:pt x="134716" y="5599"/>
                    <a:pt x="135723" y="6506"/>
                    <a:pt x="136745" y="7427"/>
                  </a:cubicBezTo>
                  <a:cubicBezTo>
                    <a:pt x="136912" y="7578"/>
                    <a:pt x="137085" y="7722"/>
                    <a:pt x="137264" y="7859"/>
                  </a:cubicBezTo>
                  <a:cubicBezTo>
                    <a:pt x="137511" y="8036"/>
                    <a:pt x="137746" y="8228"/>
                    <a:pt x="137969" y="8435"/>
                  </a:cubicBezTo>
                  <a:close/>
                  <a:moveTo>
                    <a:pt x="201520" y="266294"/>
                  </a:moveTo>
                  <a:cubicBezTo>
                    <a:pt x="205494" y="266294"/>
                    <a:pt x="208717" y="263071"/>
                    <a:pt x="208717" y="259097"/>
                  </a:cubicBezTo>
                  <a:lnTo>
                    <a:pt x="208717" y="115154"/>
                  </a:lnTo>
                  <a:lnTo>
                    <a:pt x="143943" y="115154"/>
                  </a:lnTo>
                  <a:cubicBezTo>
                    <a:pt x="128043" y="115154"/>
                    <a:pt x="115154" y="102265"/>
                    <a:pt x="115154" y="86366"/>
                  </a:cubicBezTo>
                  <a:lnTo>
                    <a:pt x="115154" y="21591"/>
                  </a:lnTo>
                  <a:lnTo>
                    <a:pt x="28789" y="21591"/>
                  </a:lnTo>
                  <a:cubicBezTo>
                    <a:pt x="24814" y="21591"/>
                    <a:pt x="21591" y="24814"/>
                    <a:pt x="21591" y="28789"/>
                  </a:cubicBezTo>
                  <a:lnTo>
                    <a:pt x="21591" y="259097"/>
                  </a:lnTo>
                  <a:cubicBezTo>
                    <a:pt x="21591" y="263071"/>
                    <a:pt x="24814" y="266294"/>
                    <a:pt x="28789" y="266294"/>
                  </a:cubicBezTo>
                  <a:lnTo>
                    <a:pt x="201520" y="266294"/>
                  </a:lnTo>
                  <a:close/>
                  <a:moveTo>
                    <a:pt x="192566" y="93563"/>
                  </a:moveTo>
                  <a:lnTo>
                    <a:pt x="136745" y="37727"/>
                  </a:lnTo>
                  <a:lnTo>
                    <a:pt x="136745" y="86366"/>
                  </a:lnTo>
                  <a:cubicBezTo>
                    <a:pt x="136745" y="90340"/>
                    <a:pt x="139968" y="93563"/>
                    <a:pt x="143943" y="93563"/>
                  </a:cubicBezTo>
                  <a:lnTo>
                    <a:pt x="192566" y="93563"/>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grpSp>
    </p:spTree>
    <p:extLst>
      <p:ext uri="{BB962C8B-B14F-4D97-AF65-F5344CB8AC3E}">
        <p14:creationId xmlns:p14="http://schemas.microsoft.com/office/powerpoint/2010/main" val="19249598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615382" y="1201222"/>
            <a:ext cx="5243043" cy="1380461"/>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15382" y="2680830"/>
            <a:ext cx="5243043" cy="188009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a:t>Using Copilot in Sales</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16660"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861403"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2112643" y="1483946"/>
            <a:ext cx="3510235" cy="807913"/>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spcAft>
                <a:spcPts val="300"/>
              </a:spcAft>
              <a:buSzTx/>
              <a:buFont typeface="Wingdings" panose="05000000000000000000" pitchFamily="2" charset="2"/>
              <a:buNone/>
              <a:defRPr/>
            </a:pPr>
            <a:r>
              <a:rPr lang="en-US" sz="1050" b="0" i="0">
                <a:solidFill>
                  <a:schemeClr val="tx1"/>
                </a:solidFill>
                <a:effectLst/>
              </a:rPr>
              <a:t>Based on Microsoft research selling is getting harder with 79% of sellers saying they need to support more account and are spending 70% of their time on administrative tasks such as research, planning, generating proposals, data entry, and internal meetings. </a:t>
            </a:r>
            <a:endParaRPr lang="en-US" sz="1100">
              <a:solidFill>
                <a:schemeClr val="tx1"/>
              </a:solidFill>
            </a:endParaRP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207014" y="3593760"/>
            <a:ext cx="1590553"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1" name="Text Placeholder 4">
            <a:extLst>
              <a:ext uri="{FF2B5EF4-FFF2-40B4-BE49-F238E27FC236}">
                <a16:creationId xmlns:a16="http://schemas.microsoft.com/office/drawing/2014/main" id="{0E7B7F94-5941-8D6D-F9C1-9E1CB76243D6}"/>
              </a:ext>
            </a:extLst>
          </p:cNvPr>
          <p:cNvSpPr txBox="1">
            <a:spLocks/>
          </p:cNvSpPr>
          <p:nvPr/>
        </p:nvSpPr>
        <p:spPr>
          <a:xfrm>
            <a:off x="2112643" y="2837548"/>
            <a:ext cx="3510235" cy="158844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spcAft>
                <a:spcPts val="300"/>
              </a:spcAft>
              <a:buSzTx/>
              <a:buNone/>
              <a:defRPr/>
            </a:pPr>
            <a:r>
              <a:rPr lang="en-US" sz="1050" b="0" i="0">
                <a:solidFill>
                  <a:schemeClr val="tx1"/>
                </a:solidFill>
                <a:effectLst/>
              </a:rPr>
              <a:t>Copilot assists sales teams with tedious tasks like catching up on pipeline, updating CRM data, preparing for meetings, and analyzing calls so they can focus on closing the deal. </a:t>
            </a:r>
            <a:r>
              <a:rPr lang="en-US" sz="1050">
                <a:solidFill>
                  <a:schemeClr val="tx1"/>
                </a:solidFill>
              </a:rPr>
              <a:t>Improve lead quality</a:t>
            </a: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hlinkClick r:id="rId2" action="ppaction://hlinksldjump"/>
              </a:rPr>
              <a:t>Improve customer meetings</a:t>
            </a:r>
            <a:endParaRPr lang="en-US" sz="900">
              <a:latin typeface="Segoe UI "/>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hlinkClick r:id="rId3" action="ppaction://hlinksldjump"/>
              </a:rPr>
              <a:t>Make a pitch</a:t>
            </a:r>
            <a:endParaRPr lang="en-US" sz="900">
              <a:latin typeface="Segoe UI "/>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hlinkClick r:id="rId4" action="ppaction://hlinksldjump"/>
              </a:rPr>
              <a:t>Improve time to respond to an RFP or produce a quote</a:t>
            </a:r>
            <a:endParaRPr lang="en-US" sz="900">
              <a:latin typeface="Segoe UI "/>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hlinkClick r:id="rId5" action="ppaction://hlinksldjump"/>
              </a:rPr>
              <a:t>Create an unsolicited proposal</a:t>
            </a:r>
            <a:endParaRPr lang="en-US" sz="900">
              <a:latin typeface="Segoe UI "/>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hlinkClick r:id="rId5" action="ppaction://hlinksldjump"/>
              </a:rPr>
              <a:t>Respond to a customer complaint</a:t>
            </a:r>
            <a:endParaRPr lang="en-US" sz="900">
              <a:latin typeface="Segoe UI "/>
            </a:endParaRPr>
          </a:p>
        </p:txBody>
      </p:sp>
      <p:sp>
        <p:nvSpPr>
          <p:cNvPr id="12" name="TextBox 11">
            <a:extLst>
              <a:ext uri="{FF2B5EF4-FFF2-40B4-BE49-F238E27FC236}">
                <a16:creationId xmlns:a16="http://schemas.microsoft.com/office/drawing/2014/main" id="{28C2FB2D-3A08-56B6-3813-9A401B615CE4}"/>
              </a:ext>
            </a:extLst>
          </p:cNvPr>
          <p:cNvSpPr txBox="1"/>
          <p:nvPr/>
        </p:nvSpPr>
        <p:spPr>
          <a:xfrm>
            <a:off x="861403" y="3416328"/>
            <a:ext cx="1103418"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Copilot can assist with...</a:t>
            </a: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861403"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Graphic 60">
            <a:extLst>
              <a:ext uri="{FF2B5EF4-FFF2-40B4-BE49-F238E27FC236}">
                <a16:creationId xmlns:a16="http://schemas.microsoft.com/office/drawing/2014/main" id="{BA10CD87-1C53-F287-B0EF-BF4534C5E210}"/>
              </a:ext>
              <a:ext uri="{C183D7F6-B498-43B3-948B-1728B52AA6E4}">
                <adec:decorative xmlns:adec="http://schemas.microsoft.com/office/drawing/2017/decorative" val="1"/>
              </a:ext>
            </a:extLst>
          </p:cNvPr>
          <p:cNvSpPr>
            <a:spLocks/>
          </p:cNvSpPr>
          <p:nvPr/>
        </p:nvSpPr>
        <p:spPr>
          <a:xfrm>
            <a:off x="861403" y="2988154"/>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15382" y="4660076"/>
            <a:ext cx="5243043" cy="1726116"/>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107713" y="5496015"/>
            <a:ext cx="1391952"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861403" y="5382310"/>
            <a:ext cx="1025776"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t>Sales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921227" y="4948265"/>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6006247" y="1201222"/>
            <a:ext cx="5949192" cy="5184970"/>
          </a:xfrm>
          <a:prstGeom prst="roundRect">
            <a:avLst>
              <a:gd name="adj" fmla="val 165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6262867" y="1385422"/>
            <a:ext cx="5428409" cy="215444"/>
          </a:xfrm>
          <a:prstGeom prst="rect">
            <a:avLst/>
          </a:prstGeom>
          <a:noFill/>
        </p:spPr>
        <p:txBody>
          <a:bodyPr wrap="square" lIns="0" tIns="0" rIns="0" bIns="0">
            <a:spAutoFit/>
          </a:bodyPr>
          <a:lstStyle/>
          <a:p>
            <a:pPr defTabSz="932472" fontAlgn="base">
              <a:spcBef>
                <a:spcPct val="0"/>
              </a:spcBef>
              <a:spcAft>
                <a:spcPts val="1200"/>
              </a:spcAft>
              <a:defRPr/>
            </a:pPr>
            <a:r>
              <a:rPr lang="en-US" sz="1400">
                <a:gradFill>
                  <a:gsLst>
                    <a:gs pos="35000">
                      <a:srgbClr val="0078D4"/>
                    </a:gs>
                    <a:gs pos="0">
                      <a:srgbClr val="C03BC4"/>
                    </a:gs>
                  </a:gsLst>
                  <a:path path="circle">
                    <a:fillToRect l="100000" t="100000"/>
                  </a:path>
                </a:gradFill>
                <a:latin typeface="+mj-lt"/>
                <a:cs typeface="Segoe UI Semibold" panose="020B0702040204020203" pitchFamily="34" charset="0"/>
              </a:rPr>
              <a:t>Microsoft Copilot opportunity to impact key departmental KPIs</a:t>
            </a:r>
          </a:p>
        </p:txBody>
      </p:sp>
      <p:sp>
        <p:nvSpPr>
          <p:cNvPr id="27" name="TextBox 26">
            <a:extLst>
              <a:ext uri="{FF2B5EF4-FFF2-40B4-BE49-F238E27FC236}">
                <a16:creationId xmlns:a16="http://schemas.microsoft.com/office/drawing/2014/main" id="{10D91ECE-499D-1A92-AA82-DA9B23732BDF}"/>
              </a:ext>
            </a:extLst>
          </p:cNvPr>
          <p:cNvSpPr txBox="1"/>
          <p:nvPr/>
        </p:nvSpPr>
        <p:spPr>
          <a:xfrm>
            <a:off x="6603643" y="1833398"/>
            <a:ext cx="861860" cy="461665"/>
          </a:xfrm>
          <a:prstGeom prst="rect">
            <a:avLst/>
          </a:prstGeom>
          <a:noFill/>
        </p:spPr>
        <p:txBody>
          <a:bodyPr wrap="square" lIns="0" tIns="0" rIns="0" bIns="0" anchor="ctr">
            <a:spAutoFit/>
          </a:bodyPr>
          <a:lstStyle/>
          <a:p>
            <a:pPr defTabSz="914225">
              <a:spcAft>
                <a:spcPts val="600"/>
              </a:spcAft>
              <a:defRPr/>
            </a:pPr>
            <a:r>
              <a:rPr lang="en-US" sz="1000" b="1">
                <a:latin typeface="+mj-lt"/>
                <a:cs typeface="Segoe UI Semibold" panose="020B0702040204020203" pitchFamily="34" charset="0"/>
                <a:hlinkClick r:id="rId5" action="ppaction://hlinksldjump"/>
              </a:rPr>
              <a:t>Number of opportunities pursued</a:t>
            </a:r>
            <a:endParaRPr lang="en-US" sz="1000" b="1">
              <a:latin typeface="+mj-lt"/>
              <a:cs typeface="Segoe UI Semibold" panose="020B0702040204020203" pitchFamily="34" charset="0"/>
            </a:endParaRPr>
          </a:p>
        </p:txBody>
      </p:sp>
      <p:sp>
        <p:nvSpPr>
          <p:cNvPr id="28" name="TextBox 27">
            <a:extLst>
              <a:ext uri="{FF2B5EF4-FFF2-40B4-BE49-F238E27FC236}">
                <a16:creationId xmlns:a16="http://schemas.microsoft.com/office/drawing/2014/main" id="{3E2F1462-E6E8-9686-83A2-6A9D3B8B9947}"/>
              </a:ext>
            </a:extLst>
          </p:cNvPr>
          <p:cNvSpPr txBox="1"/>
          <p:nvPr/>
        </p:nvSpPr>
        <p:spPr>
          <a:xfrm>
            <a:off x="6603643" y="2693445"/>
            <a:ext cx="861860" cy="307777"/>
          </a:xfrm>
          <a:prstGeom prst="rect">
            <a:avLst/>
          </a:prstGeom>
          <a:noFill/>
        </p:spPr>
        <p:txBody>
          <a:bodyPr wrap="square" lIns="0" tIns="0" rIns="0" bIns="0" anchor="ctr">
            <a:spAutoFit/>
          </a:bodyPr>
          <a:lstStyle/>
          <a:p>
            <a:pPr defTabSz="914225">
              <a:spcAft>
                <a:spcPts val="600"/>
              </a:spcAft>
              <a:defRPr/>
            </a:pPr>
            <a:r>
              <a:rPr lang="en-US" sz="1000" b="1">
                <a:latin typeface="+mj-lt"/>
                <a:cs typeface="Segoe UI Semibold" panose="020B0702040204020203" pitchFamily="34" charset="0"/>
                <a:hlinkClick r:id="" action="ppaction://noaction"/>
              </a:rPr>
              <a:t>Improve close rate</a:t>
            </a:r>
            <a:endParaRPr lang="en-US" sz="1000" b="1">
              <a:latin typeface="+mj-lt"/>
              <a:cs typeface="Segoe UI Semibold" panose="020B0702040204020203" pitchFamily="34" charset="0"/>
            </a:endParaRPr>
          </a:p>
        </p:txBody>
      </p:sp>
      <p:sp>
        <p:nvSpPr>
          <p:cNvPr id="29" name="TextBox 28">
            <a:extLst>
              <a:ext uri="{FF2B5EF4-FFF2-40B4-BE49-F238E27FC236}">
                <a16:creationId xmlns:a16="http://schemas.microsoft.com/office/drawing/2014/main" id="{8725C333-4DBB-7B24-7BDC-41D9177D07D7}"/>
              </a:ext>
            </a:extLst>
          </p:cNvPr>
          <p:cNvSpPr txBox="1"/>
          <p:nvPr/>
        </p:nvSpPr>
        <p:spPr>
          <a:xfrm>
            <a:off x="6603643" y="3553492"/>
            <a:ext cx="861860" cy="461665"/>
          </a:xfrm>
          <a:prstGeom prst="rect">
            <a:avLst/>
          </a:prstGeom>
          <a:noFill/>
        </p:spPr>
        <p:txBody>
          <a:bodyPr wrap="square" lIns="0" tIns="0" rIns="0" bIns="0" anchor="ctr">
            <a:spAutoFit/>
          </a:bodyPr>
          <a:lstStyle/>
          <a:p>
            <a:pPr defTabSz="914225">
              <a:spcAft>
                <a:spcPts val="600"/>
              </a:spcAft>
              <a:defRPr/>
            </a:pPr>
            <a:r>
              <a:rPr lang="en-US" sz="1000" b="1">
                <a:latin typeface="+mj-lt"/>
                <a:cs typeface="Segoe UI Semibold" panose="020B0702040204020203" pitchFamily="34" charset="0"/>
                <a:hlinkClick r:id="rId6" action="ppaction://hlinksldjump"/>
              </a:rPr>
              <a:t>Increase revenue </a:t>
            </a:r>
            <a:br>
              <a:rPr lang="en-US" sz="1000" b="1">
                <a:latin typeface="+mj-lt"/>
                <a:cs typeface="Segoe UI Semibold" panose="020B0702040204020203" pitchFamily="34" charset="0"/>
                <a:hlinkClick r:id="rId6" action="ppaction://hlinksldjump"/>
              </a:rPr>
            </a:br>
            <a:r>
              <a:rPr lang="en-US" sz="1000" b="1">
                <a:latin typeface="+mj-lt"/>
                <a:cs typeface="Segoe UI Semibold" panose="020B0702040204020203" pitchFamily="34" charset="0"/>
                <a:hlinkClick r:id="rId6" action="ppaction://hlinksldjump"/>
              </a:rPr>
              <a:t>per sale</a:t>
            </a:r>
            <a:endParaRPr lang="en-US" sz="1000" b="1">
              <a:latin typeface="+mj-lt"/>
              <a:cs typeface="Segoe UI Semibold" panose="020B0702040204020203" pitchFamily="34" charset="0"/>
            </a:endParaRPr>
          </a:p>
        </p:txBody>
      </p:sp>
      <p:sp>
        <p:nvSpPr>
          <p:cNvPr id="30" name="TextBox 29">
            <a:extLst>
              <a:ext uri="{FF2B5EF4-FFF2-40B4-BE49-F238E27FC236}">
                <a16:creationId xmlns:a16="http://schemas.microsoft.com/office/drawing/2014/main" id="{CE9894BD-F59B-36CF-E3D4-0E39793CC4A8}"/>
              </a:ext>
            </a:extLst>
          </p:cNvPr>
          <p:cNvSpPr txBox="1"/>
          <p:nvPr/>
        </p:nvSpPr>
        <p:spPr>
          <a:xfrm>
            <a:off x="6603643" y="4567425"/>
            <a:ext cx="861860" cy="461665"/>
          </a:xfrm>
          <a:prstGeom prst="rect">
            <a:avLst/>
          </a:prstGeom>
          <a:noFill/>
        </p:spPr>
        <p:txBody>
          <a:bodyPr wrap="square" lIns="0" tIns="0" rIns="0" bIns="0" anchor="ctr">
            <a:spAutoFit/>
          </a:bodyPr>
          <a:lstStyle/>
          <a:p>
            <a:pPr marR="0" lvl="0" indent="0" defTabSz="914225" fontAlgn="auto">
              <a:spcBef>
                <a:spcPts val="0"/>
              </a:spcBef>
              <a:spcAft>
                <a:spcPts val="600"/>
              </a:spcAft>
              <a:buClrTx/>
              <a:buSzTx/>
              <a:buFontTx/>
              <a:buNone/>
              <a:tabLst/>
              <a:defRPr/>
            </a:pPr>
            <a:r>
              <a:rPr lang="en-US" sz="1000" b="1">
                <a:latin typeface="+mj-lt"/>
                <a:cs typeface="Segoe UI Semibold" panose="020B0702040204020203" pitchFamily="34" charset="0"/>
                <a:hlinkClick r:id="rId5" action="ppaction://hlinksldjump"/>
              </a:rPr>
              <a:t>Increase customer retention</a:t>
            </a:r>
            <a:endParaRPr lang="en-US" sz="1000" b="1">
              <a:latin typeface="+mj-lt"/>
              <a:cs typeface="Segoe UI Semibold" panose="020B0702040204020203" pitchFamily="34" charset="0"/>
            </a:endParaRPr>
          </a:p>
        </p:txBody>
      </p:sp>
      <p:sp>
        <p:nvSpPr>
          <p:cNvPr id="31" name="CuadroTexto 5">
            <a:extLst>
              <a:ext uri="{FF2B5EF4-FFF2-40B4-BE49-F238E27FC236}">
                <a16:creationId xmlns:a16="http://schemas.microsoft.com/office/drawing/2014/main" id="{5D4B7DC7-1442-477B-4B22-3814296CA08E}"/>
              </a:ext>
            </a:extLst>
          </p:cNvPr>
          <p:cNvSpPr txBox="1">
            <a:spLocks/>
          </p:cNvSpPr>
          <p:nvPr/>
        </p:nvSpPr>
        <p:spPr>
          <a:xfrm>
            <a:off x="6262867" y="5459945"/>
            <a:ext cx="5428409" cy="369332"/>
          </a:xfrm>
          <a:prstGeom prst="rect">
            <a:avLst/>
          </a:prstGeom>
          <a:noFill/>
        </p:spPr>
        <p:txBody>
          <a:bodyPr wrap="square" lIns="0" tIns="0" rIns="0" bIns="0" rtlCol="0" anchor="t">
            <a:spAutoFit/>
          </a:bodyPr>
          <a:lstStyle/>
          <a:p>
            <a:pPr marL="0" marR="0" lvl="0" indent="0" defTabSz="914400" rtl="0" eaLnBrk="1" fontAlgn="auto" latinLnBrk="0" hangingPunct="1">
              <a:spcBef>
                <a:spcPts val="0"/>
              </a:spcBef>
              <a:spcAft>
                <a:spcPts val="0"/>
              </a:spcAft>
              <a:buClrTx/>
              <a:buSzTx/>
              <a:buFontTx/>
              <a:buNone/>
              <a:tabLst/>
              <a:defRPr/>
            </a:pPr>
            <a:r>
              <a:rPr kumimoji="0" lang="en-US" sz="800" b="0" i="0" u="none" strike="noStrike" kern="1200" cap="none" spc="0" normalizeH="0" baseline="0" noProof="0">
                <a:ln>
                  <a:noFill/>
                </a:ln>
                <a:effectLst/>
                <a:uLnTx/>
                <a:uFillTx/>
                <a:ea typeface="+mn-ea"/>
                <a:cs typeface="+mn-cs"/>
              </a:rPr>
              <a:t>Note, sales efficiency and sale effectiveness benefits are non-exhaustive. </a:t>
            </a:r>
            <a:r>
              <a:rPr kumimoji="0" lang="en-US" sz="800" b="0" i="0" u="none" strike="noStrike" kern="1200" cap="none" spc="0" normalizeH="0" baseline="30000" noProof="0">
                <a:ln>
                  <a:noFill/>
                </a:ln>
                <a:effectLst/>
                <a:uLnTx/>
                <a:uFillTx/>
                <a:ea typeface="+mn-ea"/>
                <a:cs typeface="+mn-cs"/>
              </a:rPr>
              <a:t>1</a:t>
            </a:r>
            <a:r>
              <a:rPr kumimoji="0" lang="en-US" sz="800" b="0" i="0" u="none" strike="noStrike" kern="1200" cap="none" spc="0" normalizeH="0" baseline="0" noProof="0">
                <a:ln>
                  <a:noFill/>
                </a:ln>
                <a:effectLst/>
                <a:uLnTx/>
                <a:uFillTx/>
                <a:ea typeface="+mn-ea"/>
                <a:cs typeface="+mn-cs"/>
              </a:rPr>
              <a:t>Percentage improvements were calculated based on a sample set of Copilot for Sales customer deployments, third-party analyst reports from Boston Consulting Group, Bain &amp; Company, and McKinsey, and Microsoft’s internal business value management database. </a:t>
            </a:r>
          </a:p>
        </p:txBody>
      </p:sp>
      <p:sp>
        <p:nvSpPr>
          <p:cNvPr id="38" name="TextBox 37">
            <a:extLst>
              <a:ext uri="{FF2B5EF4-FFF2-40B4-BE49-F238E27FC236}">
                <a16:creationId xmlns:a16="http://schemas.microsoft.com/office/drawing/2014/main" id="{334373B8-7BA8-0339-7030-5249E7158F60}"/>
              </a:ext>
            </a:extLst>
          </p:cNvPr>
          <p:cNvSpPr txBox="1"/>
          <p:nvPr/>
        </p:nvSpPr>
        <p:spPr>
          <a:xfrm>
            <a:off x="7655232" y="1833398"/>
            <a:ext cx="4075617" cy="615553"/>
          </a:xfrm>
          <a:prstGeom prst="rect">
            <a:avLst/>
          </a:prstGeom>
          <a:noFill/>
        </p:spPr>
        <p:txBody>
          <a:bodyPr wrap="square" lIns="0" tIns="0" rIns="0" bIns="0" anchor="ctr">
            <a:spAutoFit/>
          </a:bodyPr>
          <a:lstStyle/>
          <a:p>
            <a:pPr defTabSz="914225">
              <a:spcAft>
                <a:spcPts val="600"/>
              </a:spcAft>
              <a:defRPr/>
            </a:pPr>
            <a:r>
              <a:rPr kumimoji="0" lang="en-US" sz="1000" b="0" i="0" u="none" strike="noStrike" kern="1200" cap="none" spc="0" normalizeH="0" baseline="0" noProof="0">
                <a:ln>
                  <a:noFill/>
                </a:ln>
                <a:effectLst/>
                <a:uLnTx/>
                <a:uFillTx/>
                <a:ea typeface="+mn-ea"/>
                <a:cs typeface="Segoe UI" panose="020B0502040204020203" pitchFamily="34" charset="0"/>
              </a:rPr>
              <a:t>Simplifying and automating tasks like preparing for meetings, tracking tasks. sending emails, creating proposals, and researching customer and product information can allow sellers to pursue more opportunities. Research shows an increase of 0.4-0.5% in opportunities.</a:t>
            </a:r>
            <a:r>
              <a:rPr kumimoji="0" lang="en-US" sz="1000" b="0" i="0" u="none" strike="noStrike" kern="1200" cap="none" spc="0" normalizeH="0" baseline="30000" noProof="0">
                <a:ln>
                  <a:noFill/>
                </a:ln>
                <a:effectLst/>
                <a:uLnTx/>
                <a:uFillTx/>
                <a:ea typeface="+mn-ea"/>
                <a:cs typeface="Segoe UI" panose="020B0502040204020203" pitchFamily="34" charset="0"/>
              </a:rPr>
              <a:t>1</a:t>
            </a:r>
          </a:p>
        </p:txBody>
      </p:sp>
      <p:sp>
        <p:nvSpPr>
          <p:cNvPr id="39" name="TextBox 38">
            <a:extLst>
              <a:ext uri="{FF2B5EF4-FFF2-40B4-BE49-F238E27FC236}">
                <a16:creationId xmlns:a16="http://schemas.microsoft.com/office/drawing/2014/main" id="{A95E592D-FA56-11B9-DED1-8454849E1678}"/>
              </a:ext>
            </a:extLst>
          </p:cNvPr>
          <p:cNvSpPr txBox="1"/>
          <p:nvPr/>
        </p:nvSpPr>
        <p:spPr>
          <a:xfrm>
            <a:off x="7655232" y="2693445"/>
            <a:ext cx="4075617" cy="615553"/>
          </a:xfrm>
          <a:prstGeom prst="rect">
            <a:avLst/>
          </a:prstGeom>
          <a:noFill/>
        </p:spPr>
        <p:txBody>
          <a:bodyPr wrap="square" lIns="0" tIns="0" rIns="0" bIns="0" anchor="ctr">
            <a:spAutoFit/>
          </a:bodyPr>
          <a:lstStyle/>
          <a:p>
            <a:pPr defTabSz="914225">
              <a:spcAft>
                <a:spcPts val="600"/>
              </a:spcAft>
              <a:defRPr/>
            </a:pPr>
            <a:r>
              <a:rPr lang="en-US" sz="1000">
                <a:cs typeface="Segoe UI" panose="020B0502040204020203" pitchFamily="34" charset="0"/>
              </a:rPr>
              <a:t>Improving the customer of marketing content and customer interactions such and emails and meetings can help to improve close rates. In addition, improving targeting, pricing analysis, and creating effective promotions can also improve close rate.</a:t>
            </a:r>
          </a:p>
        </p:txBody>
      </p:sp>
      <p:sp>
        <p:nvSpPr>
          <p:cNvPr id="40" name="TextBox 39">
            <a:extLst>
              <a:ext uri="{FF2B5EF4-FFF2-40B4-BE49-F238E27FC236}">
                <a16:creationId xmlns:a16="http://schemas.microsoft.com/office/drawing/2014/main" id="{37000875-577E-AC76-3729-369FEA940099}"/>
              </a:ext>
            </a:extLst>
          </p:cNvPr>
          <p:cNvSpPr txBox="1"/>
          <p:nvPr/>
        </p:nvSpPr>
        <p:spPr>
          <a:xfrm>
            <a:off x="7655233" y="3553492"/>
            <a:ext cx="3921386" cy="769441"/>
          </a:xfrm>
          <a:prstGeom prst="rect">
            <a:avLst/>
          </a:prstGeom>
          <a:noFill/>
        </p:spPr>
        <p:txBody>
          <a:bodyPr wrap="square" lIns="0" tIns="0" rIns="0" bIns="0" anchor="ctr">
            <a:spAutoFit/>
          </a:bodyPr>
          <a:lstStyle/>
          <a:p>
            <a:pPr defTabSz="914225">
              <a:spcAft>
                <a:spcPts val="600"/>
              </a:spcAft>
              <a:defRPr/>
            </a:pPr>
            <a:r>
              <a:rPr lang="en-US" sz="1000">
                <a:cs typeface="Segoe UI" panose="020B0502040204020203" pitchFamily="34" charset="0"/>
              </a:rPr>
              <a:t>Copilot helps expand opportunities through cross selling. Sellers can use Copilot to get suggestions for cross selling opportunities and then research a better together story. Copilot also assists in pulling together quotes and proposals. Research shows a 2.5-3.1% increase in upsell or cross-sell.</a:t>
            </a:r>
            <a:r>
              <a:rPr lang="en-US" sz="1000" baseline="30000">
                <a:cs typeface="Segoe UI" panose="020B0502040204020203" pitchFamily="34" charset="0"/>
              </a:rPr>
              <a:t>1</a:t>
            </a:r>
          </a:p>
        </p:txBody>
      </p:sp>
      <p:sp>
        <p:nvSpPr>
          <p:cNvPr id="41" name="TextBox 40">
            <a:extLst>
              <a:ext uri="{FF2B5EF4-FFF2-40B4-BE49-F238E27FC236}">
                <a16:creationId xmlns:a16="http://schemas.microsoft.com/office/drawing/2014/main" id="{428DFA75-34FE-0680-085F-F338445D7782}"/>
              </a:ext>
            </a:extLst>
          </p:cNvPr>
          <p:cNvSpPr txBox="1"/>
          <p:nvPr/>
        </p:nvSpPr>
        <p:spPr>
          <a:xfrm>
            <a:off x="7655232" y="4567425"/>
            <a:ext cx="4075617" cy="769441"/>
          </a:xfrm>
          <a:prstGeom prst="rect">
            <a:avLst/>
          </a:prstGeom>
          <a:noFill/>
        </p:spPr>
        <p:txBody>
          <a:bodyPr wrap="square" lIns="0" tIns="0" rIns="0" bIns="0" anchor="ctr">
            <a:spAutoFit/>
          </a:bodyPr>
          <a:lstStyle/>
          <a:p>
            <a:pPr marR="0" lvl="0" indent="0" defTabSz="914225" fontAlgn="auto">
              <a:spcBef>
                <a:spcPts val="0"/>
              </a:spcBef>
              <a:spcAft>
                <a:spcPts val="600"/>
              </a:spcAft>
              <a:buClrTx/>
              <a:buSzTx/>
              <a:buFontTx/>
              <a:buNone/>
              <a:tabLst/>
              <a:defRPr/>
            </a:pPr>
            <a:r>
              <a:rPr lang="en-US" sz="1000">
                <a:cs typeface="Segoe UI" panose="020B0502040204020203" pitchFamily="34" charset="0"/>
              </a:rPr>
              <a:t>Improving the quality of sales materials and interactions helps with retention, But the rest of the company can contribute as well from improved support interactions and first call resolution to improved customer feedback processes to product development. Research shows a 0.8-1% increase in revenue from improved retention.</a:t>
            </a:r>
            <a:r>
              <a:rPr lang="en-US" sz="1000" baseline="30000">
                <a:cs typeface="Segoe UI" panose="020B0502040204020203" pitchFamily="34" charset="0"/>
              </a:rPr>
              <a:t>1</a:t>
            </a:r>
          </a:p>
        </p:txBody>
      </p:sp>
      <p:cxnSp>
        <p:nvCxnSpPr>
          <p:cNvPr id="42" name="Straight Connector 41">
            <a:extLst>
              <a:ext uri="{FF2B5EF4-FFF2-40B4-BE49-F238E27FC236}">
                <a16:creationId xmlns:a16="http://schemas.microsoft.com/office/drawing/2014/main" id="{E8022671-7767-2D85-AEAA-76BBC80CE84D}"/>
              </a:ext>
              <a:ext uri="{C183D7F6-B498-43B3-948B-1728B52AA6E4}">
                <adec:decorative xmlns:adec="http://schemas.microsoft.com/office/drawing/2017/decorative" val="1"/>
              </a:ext>
            </a:extLst>
          </p:cNvPr>
          <p:cNvCxnSpPr>
            <a:cxnSpLocks/>
          </p:cNvCxnSpPr>
          <p:nvPr/>
        </p:nvCxnSpPr>
        <p:spPr>
          <a:xfrm>
            <a:off x="6006247" y="257119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50E55-262E-B2FD-A65C-3DB898FF1A0A}"/>
              </a:ext>
              <a:ext uri="{C183D7F6-B498-43B3-948B-1728B52AA6E4}">
                <adec:decorative xmlns:adec="http://schemas.microsoft.com/office/drawing/2017/decorative" val="1"/>
              </a:ext>
            </a:extLst>
          </p:cNvPr>
          <p:cNvCxnSpPr>
            <a:cxnSpLocks/>
          </p:cNvCxnSpPr>
          <p:nvPr/>
        </p:nvCxnSpPr>
        <p:spPr>
          <a:xfrm>
            <a:off x="6006247" y="343124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EACE75-2F4C-B53E-C04B-9C73A52DD76F}"/>
              </a:ext>
              <a:ext uri="{C183D7F6-B498-43B3-948B-1728B52AA6E4}">
                <adec:decorative xmlns:adec="http://schemas.microsoft.com/office/drawing/2017/decorative" val="1"/>
              </a:ext>
            </a:extLst>
          </p:cNvPr>
          <p:cNvCxnSpPr>
            <a:cxnSpLocks/>
          </p:cNvCxnSpPr>
          <p:nvPr/>
        </p:nvCxnSpPr>
        <p:spPr>
          <a:xfrm>
            <a:off x="6006247" y="444518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8" name="Graphic 13" descr="Icon of a chart made of vertical lines with a line tracing the top of each, turning into an arrow pointing up">
            <a:extLst>
              <a:ext uri="{FF2B5EF4-FFF2-40B4-BE49-F238E27FC236}">
                <a16:creationId xmlns:a16="http://schemas.microsoft.com/office/drawing/2014/main" id="{871B9070-FB8F-5059-3750-A89D545F8A2A}"/>
              </a:ext>
            </a:extLst>
          </p:cNvPr>
          <p:cNvSpPr>
            <a:spLocks noChangeAspect="1"/>
          </p:cNvSpPr>
          <p:nvPr/>
        </p:nvSpPr>
        <p:spPr>
          <a:xfrm>
            <a:off x="6261226" y="1871244"/>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6006247" y="5936129"/>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6677881" y="6090919"/>
            <a:ext cx="1067600"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Accelerate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8305535" y="6090919"/>
            <a:ext cx="1604606"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10460635" y="6090919"/>
            <a:ext cx="1146148"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Employee retention</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7925478" y="607114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315004" y="6071613"/>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10090138" y="607261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Text Placeholder 10">
            <a:extLst>
              <a:ext uri="{FF2B5EF4-FFF2-40B4-BE49-F238E27FC236}">
                <a16:creationId xmlns:a16="http://schemas.microsoft.com/office/drawing/2014/main" id="{A8E46490-F92A-40D7-125A-419510E98521}"/>
              </a:ext>
            </a:extLst>
          </p:cNvPr>
          <p:cNvSpPr txBox="1">
            <a:spLocks/>
          </p:cNvSpPr>
          <p:nvPr/>
        </p:nvSpPr>
        <p:spPr>
          <a:xfrm>
            <a:off x="2738367" y="4905716"/>
            <a:ext cx="1097280"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buSzTx/>
              <a:buNone/>
              <a:defRPr/>
            </a:pPr>
            <a:r>
              <a:rPr lang="en-US" sz="1000" dirty="0">
                <a:latin typeface="+mj-lt"/>
              </a:rPr>
              <a:t>Account manager</a:t>
            </a:r>
          </a:p>
        </p:txBody>
      </p:sp>
      <p:sp>
        <p:nvSpPr>
          <p:cNvPr id="64" name="Text Placeholder 10">
            <a:extLst>
              <a:ext uri="{FF2B5EF4-FFF2-40B4-BE49-F238E27FC236}">
                <a16:creationId xmlns:a16="http://schemas.microsoft.com/office/drawing/2014/main" id="{A6B33CAE-0265-D29F-5CD9-B671F69C61D5}"/>
              </a:ext>
            </a:extLst>
          </p:cNvPr>
          <p:cNvSpPr txBox="1">
            <a:spLocks/>
          </p:cNvSpPr>
          <p:nvPr/>
        </p:nvSpPr>
        <p:spPr>
          <a:xfrm>
            <a:off x="2738367" y="5262124"/>
            <a:ext cx="1097280" cy="153888"/>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582780">
              <a:lnSpc>
                <a:spcPct val="100000"/>
              </a:lnSpc>
              <a:spcBef>
                <a:spcPct val="0"/>
              </a:spcBef>
              <a:defRPr/>
            </a:pPr>
            <a:r>
              <a:rPr lang="en-US" sz="1000" dirty="0">
                <a:solidFill>
                  <a:srgbClr val="000000"/>
                </a:solidFill>
                <a:latin typeface="+mj-lt"/>
              </a:rPr>
              <a:t>Technical sales</a:t>
            </a:r>
          </a:p>
        </p:txBody>
      </p:sp>
      <p:sp>
        <p:nvSpPr>
          <p:cNvPr id="65" name="Text Placeholder 10">
            <a:extLst>
              <a:ext uri="{FF2B5EF4-FFF2-40B4-BE49-F238E27FC236}">
                <a16:creationId xmlns:a16="http://schemas.microsoft.com/office/drawing/2014/main" id="{F2551F4D-797A-01DC-18F3-A0881BC5A72B}"/>
              </a:ext>
            </a:extLst>
          </p:cNvPr>
          <p:cNvSpPr txBox="1">
            <a:spLocks/>
          </p:cNvSpPr>
          <p:nvPr/>
        </p:nvSpPr>
        <p:spPr>
          <a:xfrm>
            <a:off x="2738367" y="5618532"/>
            <a:ext cx="1097280" cy="153888"/>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582780">
              <a:lnSpc>
                <a:spcPct val="100000"/>
              </a:lnSpc>
              <a:spcBef>
                <a:spcPct val="0"/>
              </a:spcBef>
              <a:defRPr/>
            </a:pPr>
            <a:r>
              <a:rPr lang="en-US" sz="1000" dirty="0" err="1">
                <a:solidFill>
                  <a:srgbClr val="000000"/>
                </a:solidFill>
                <a:latin typeface="+mj-lt"/>
              </a:rPr>
              <a:t>Telesales</a:t>
            </a:r>
            <a:endParaRPr lang="en-US" sz="1000" dirty="0">
              <a:solidFill>
                <a:srgbClr val="000000"/>
              </a:solidFill>
              <a:latin typeface="+mj-lt"/>
            </a:endParaRPr>
          </a:p>
        </p:txBody>
      </p:sp>
      <p:sp>
        <p:nvSpPr>
          <p:cNvPr id="66" name="Text Placeholder 10">
            <a:extLst>
              <a:ext uri="{FF2B5EF4-FFF2-40B4-BE49-F238E27FC236}">
                <a16:creationId xmlns:a16="http://schemas.microsoft.com/office/drawing/2014/main" id="{1685B53B-D4D3-5853-6AB2-C731EDE843D2}"/>
              </a:ext>
            </a:extLst>
          </p:cNvPr>
          <p:cNvSpPr txBox="1">
            <a:spLocks/>
          </p:cNvSpPr>
          <p:nvPr/>
        </p:nvSpPr>
        <p:spPr>
          <a:xfrm>
            <a:off x="2738367" y="5974941"/>
            <a:ext cx="1097280" cy="153888"/>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582780">
              <a:lnSpc>
                <a:spcPct val="100000"/>
              </a:lnSpc>
              <a:spcBef>
                <a:spcPct val="0"/>
              </a:spcBef>
              <a:defRPr/>
            </a:pPr>
            <a:r>
              <a:rPr lang="en-US" sz="1000" dirty="0">
                <a:solidFill>
                  <a:srgbClr val="000000"/>
                </a:solidFill>
                <a:latin typeface="+mj-lt"/>
              </a:rPr>
              <a:t>Customer Success</a:t>
            </a:r>
          </a:p>
        </p:txBody>
      </p:sp>
      <p:sp>
        <p:nvSpPr>
          <p:cNvPr id="67" name="Graphic 64">
            <a:extLst>
              <a:ext uri="{FF2B5EF4-FFF2-40B4-BE49-F238E27FC236}">
                <a16:creationId xmlns:a16="http://schemas.microsoft.com/office/drawing/2014/main" id="{658469F2-B644-1189-2CE1-3D476F8B27C5}"/>
              </a:ext>
              <a:ext uri="{C183D7F6-B498-43B3-948B-1728B52AA6E4}">
                <adec:decorative xmlns:adec="http://schemas.microsoft.com/office/drawing/2017/decorative" val="1"/>
              </a:ext>
            </a:extLst>
          </p:cNvPr>
          <p:cNvSpPr/>
          <p:nvPr/>
        </p:nvSpPr>
        <p:spPr>
          <a:xfrm>
            <a:off x="2404458" y="5263049"/>
            <a:ext cx="206543" cy="204727"/>
          </a:xfrm>
          <a:custGeom>
            <a:avLst/>
            <a:gdLst>
              <a:gd name="connsiteX0" fmla="*/ 262605 w 301707"/>
              <a:gd name="connsiteY0" fmla="*/ 0 h 299054"/>
              <a:gd name="connsiteX1" fmla="*/ 274035 w 301707"/>
              <a:gd name="connsiteY1" fmla="*/ 11430 h 299054"/>
              <a:gd name="connsiteX2" fmla="*/ 274035 w 301707"/>
              <a:gd name="connsiteY2" fmla="*/ 87630 h 299054"/>
              <a:gd name="connsiteX3" fmla="*/ 262605 w 301707"/>
              <a:gd name="connsiteY3" fmla="*/ 99060 h 299054"/>
              <a:gd name="connsiteX4" fmla="*/ 251175 w 301707"/>
              <a:gd name="connsiteY4" fmla="*/ 87630 h 299054"/>
              <a:gd name="connsiteX5" fmla="*/ 251175 w 301707"/>
              <a:gd name="connsiteY5" fmla="*/ 39014 h 299054"/>
              <a:gd name="connsiteX6" fmla="*/ 160192 w 301707"/>
              <a:gd name="connsiteY6" fmla="*/ 129997 h 299054"/>
              <a:gd name="connsiteX7" fmla="*/ 144038 w 301707"/>
              <a:gd name="connsiteY7" fmla="*/ 129997 h 299054"/>
              <a:gd name="connsiteX8" fmla="*/ 110205 w 301707"/>
              <a:gd name="connsiteY8" fmla="*/ 96164 h 299054"/>
              <a:gd name="connsiteX9" fmla="*/ 19222 w 301707"/>
              <a:gd name="connsiteY9" fmla="*/ 187147 h 299054"/>
              <a:gd name="connsiteX10" fmla="*/ 3068 w 301707"/>
              <a:gd name="connsiteY10" fmla="*/ 186577 h 299054"/>
              <a:gd name="connsiteX11" fmla="*/ 3068 w 301707"/>
              <a:gd name="connsiteY11" fmla="*/ 170993 h 299054"/>
              <a:gd name="connsiteX12" fmla="*/ 102128 w 301707"/>
              <a:gd name="connsiteY12" fmla="*/ 71933 h 299054"/>
              <a:gd name="connsiteX13" fmla="*/ 118282 w 301707"/>
              <a:gd name="connsiteY13" fmla="*/ 71933 h 299054"/>
              <a:gd name="connsiteX14" fmla="*/ 152115 w 301707"/>
              <a:gd name="connsiteY14" fmla="*/ 105766 h 299054"/>
              <a:gd name="connsiteX15" fmla="*/ 235021 w 301707"/>
              <a:gd name="connsiteY15" fmla="*/ 22860 h 299054"/>
              <a:gd name="connsiteX16" fmla="*/ 186405 w 301707"/>
              <a:gd name="connsiteY16" fmla="*/ 22860 h 299054"/>
              <a:gd name="connsiteX17" fmla="*/ 174975 w 301707"/>
              <a:gd name="connsiteY17" fmla="*/ 11430 h 299054"/>
              <a:gd name="connsiteX18" fmla="*/ 186405 w 301707"/>
              <a:gd name="connsiteY18" fmla="*/ 0 h 299054"/>
              <a:gd name="connsiteX19" fmla="*/ 262605 w 301707"/>
              <a:gd name="connsiteY19" fmla="*/ 0 h 299054"/>
              <a:gd name="connsiteX20" fmla="*/ 171592 w 301707"/>
              <a:gd name="connsiteY20" fmla="*/ 167259 h 299054"/>
              <a:gd name="connsiteX21" fmla="*/ 150781 w 301707"/>
              <a:gd name="connsiteY21" fmla="*/ 205008 h 299054"/>
              <a:gd name="connsiteX22" fmla="*/ 149646 w 301707"/>
              <a:gd name="connsiteY22" fmla="*/ 205313 h 299054"/>
              <a:gd name="connsiteX23" fmla="*/ 140731 w 301707"/>
              <a:gd name="connsiteY23" fmla="*/ 207508 h 299054"/>
              <a:gd name="connsiteX24" fmla="*/ 140822 w 301707"/>
              <a:gd name="connsiteY24" fmla="*/ 235047 h 299054"/>
              <a:gd name="connsiteX25" fmla="*/ 149052 w 301707"/>
              <a:gd name="connsiteY25" fmla="*/ 237028 h 299054"/>
              <a:gd name="connsiteX26" fmla="*/ 171546 w 301707"/>
              <a:gd name="connsiteY26" fmla="*/ 273797 h 299054"/>
              <a:gd name="connsiteX27" fmla="*/ 171150 w 301707"/>
              <a:gd name="connsiteY27" fmla="*/ 275280 h 299054"/>
              <a:gd name="connsiteX28" fmla="*/ 168300 w 301707"/>
              <a:gd name="connsiteY28" fmla="*/ 284912 h 299054"/>
              <a:gd name="connsiteX29" fmla="*/ 190931 w 301707"/>
              <a:gd name="connsiteY29" fmla="*/ 298948 h 299054"/>
              <a:gd name="connsiteX30" fmla="*/ 198445 w 301707"/>
              <a:gd name="connsiteY30" fmla="*/ 291054 h 299054"/>
              <a:gd name="connsiteX31" fmla="*/ 241536 w 301707"/>
              <a:gd name="connsiteY31" fmla="*/ 289964 h 299054"/>
              <a:gd name="connsiteX32" fmla="*/ 242625 w 301707"/>
              <a:gd name="connsiteY32" fmla="*/ 291054 h 299054"/>
              <a:gd name="connsiteX33" fmla="*/ 250230 w 301707"/>
              <a:gd name="connsiteY33" fmla="*/ 299055 h 299054"/>
              <a:gd name="connsiteX34" fmla="*/ 272831 w 301707"/>
              <a:gd name="connsiteY34" fmla="*/ 285140 h 299054"/>
              <a:gd name="connsiteX35" fmla="*/ 269798 w 301707"/>
              <a:gd name="connsiteY35" fmla="*/ 274686 h 299054"/>
              <a:gd name="connsiteX36" fmla="*/ 290636 w 301707"/>
              <a:gd name="connsiteY36" fmla="*/ 236952 h 299054"/>
              <a:gd name="connsiteX37" fmla="*/ 291774 w 301707"/>
              <a:gd name="connsiteY37" fmla="*/ 236647 h 299054"/>
              <a:gd name="connsiteX38" fmla="*/ 300659 w 301707"/>
              <a:gd name="connsiteY38" fmla="*/ 234452 h 299054"/>
              <a:gd name="connsiteX39" fmla="*/ 300568 w 301707"/>
              <a:gd name="connsiteY39" fmla="*/ 206898 h 299054"/>
              <a:gd name="connsiteX40" fmla="*/ 292353 w 301707"/>
              <a:gd name="connsiteY40" fmla="*/ 204917 h 299054"/>
              <a:gd name="connsiteX41" fmla="*/ 269859 w 301707"/>
              <a:gd name="connsiteY41" fmla="*/ 168148 h 299054"/>
              <a:gd name="connsiteX42" fmla="*/ 270255 w 301707"/>
              <a:gd name="connsiteY42" fmla="*/ 166665 h 299054"/>
              <a:gd name="connsiteX43" fmla="*/ 273090 w 301707"/>
              <a:gd name="connsiteY43" fmla="*/ 157063 h 299054"/>
              <a:gd name="connsiteX44" fmla="*/ 250474 w 301707"/>
              <a:gd name="connsiteY44" fmla="*/ 142997 h 299054"/>
              <a:gd name="connsiteX45" fmla="*/ 242961 w 301707"/>
              <a:gd name="connsiteY45" fmla="*/ 150906 h 299054"/>
              <a:gd name="connsiteX46" fmla="*/ 199869 w 301707"/>
              <a:gd name="connsiteY46" fmla="*/ 152011 h 299054"/>
              <a:gd name="connsiteX47" fmla="*/ 198765 w 301707"/>
              <a:gd name="connsiteY47" fmla="*/ 150906 h 299054"/>
              <a:gd name="connsiteX48" fmla="*/ 191175 w 301707"/>
              <a:gd name="connsiteY48" fmla="*/ 142905 h 299054"/>
              <a:gd name="connsiteX49" fmla="*/ 168574 w 301707"/>
              <a:gd name="connsiteY49" fmla="*/ 156804 h 299054"/>
              <a:gd name="connsiteX50" fmla="*/ 171592 w 301707"/>
              <a:gd name="connsiteY50" fmla="*/ 167259 h 299054"/>
              <a:gd name="connsiteX51" fmla="*/ 220695 w 301707"/>
              <a:gd name="connsiteY51" fmla="*/ 243840 h 299054"/>
              <a:gd name="connsiteX52" fmla="*/ 198597 w 301707"/>
              <a:gd name="connsiteY52" fmla="*/ 220980 h 299054"/>
              <a:gd name="connsiteX53" fmla="*/ 220695 w 301707"/>
              <a:gd name="connsiteY53" fmla="*/ 198120 h 299054"/>
              <a:gd name="connsiteX54" fmla="*/ 242793 w 301707"/>
              <a:gd name="connsiteY54" fmla="*/ 220980 h 299054"/>
              <a:gd name="connsiteX55" fmla="*/ 220695 w 301707"/>
              <a:gd name="connsiteY55" fmla="*/ 243840 h 2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1707" h="299054">
                <a:moveTo>
                  <a:pt x="262605" y="0"/>
                </a:moveTo>
                <a:cubicBezTo>
                  <a:pt x="268917" y="0"/>
                  <a:pt x="274035" y="5117"/>
                  <a:pt x="274035" y="11430"/>
                </a:cubicBezTo>
                <a:lnTo>
                  <a:pt x="274035" y="87630"/>
                </a:lnTo>
                <a:cubicBezTo>
                  <a:pt x="274035" y="93943"/>
                  <a:pt x="268917" y="99060"/>
                  <a:pt x="262605" y="99060"/>
                </a:cubicBezTo>
                <a:cubicBezTo>
                  <a:pt x="256292" y="99060"/>
                  <a:pt x="251175" y="93943"/>
                  <a:pt x="251175" y="87630"/>
                </a:cubicBezTo>
                <a:lnTo>
                  <a:pt x="251175" y="39014"/>
                </a:lnTo>
                <a:lnTo>
                  <a:pt x="160192" y="129997"/>
                </a:lnTo>
                <a:cubicBezTo>
                  <a:pt x="155730" y="134455"/>
                  <a:pt x="148500" y="134455"/>
                  <a:pt x="144038" y="129997"/>
                </a:cubicBezTo>
                <a:lnTo>
                  <a:pt x="110205" y="96164"/>
                </a:lnTo>
                <a:lnTo>
                  <a:pt x="19222" y="187147"/>
                </a:lnTo>
                <a:cubicBezTo>
                  <a:pt x="14604" y="191451"/>
                  <a:pt x="7371" y="191195"/>
                  <a:pt x="3068" y="186577"/>
                </a:cubicBezTo>
                <a:cubicBezTo>
                  <a:pt x="-1023" y="182188"/>
                  <a:pt x="-1023" y="175382"/>
                  <a:pt x="3068" y="170993"/>
                </a:cubicBezTo>
                <a:lnTo>
                  <a:pt x="102128" y="71933"/>
                </a:lnTo>
                <a:cubicBezTo>
                  <a:pt x="106590" y="67476"/>
                  <a:pt x="113820" y="67476"/>
                  <a:pt x="118282" y="71933"/>
                </a:cubicBezTo>
                <a:lnTo>
                  <a:pt x="152115" y="105766"/>
                </a:lnTo>
                <a:lnTo>
                  <a:pt x="235021" y="22860"/>
                </a:lnTo>
                <a:lnTo>
                  <a:pt x="186405" y="22860"/>
                </a:lnTo>
                <a:cubicBezTo>
                  <a:pt x="180092" y="22860"/>
                  <a:pt x="174975" y="17743"/>
                  <a:pt x="174975" y="11430"/>
                </a:cubicBezTo>
                <a:cubicBezTo>
                  <a:pt x="174975" y="5117"/>
                  <a:pt x="180092" y="0"/>
                  <a:pt x="186405" y="0"/>
                </a:cubicBezTo>
                <a:lnTo>
                  <a:pt x="262605" y="0"/>
                </a:lnTo>
                <a:close/>
                <a:moveTo>
                  <a:pt x="171592" y="167259"/>
                </a:moveTo>
                <a:cubicBezTo>
                  <a:pt x="176269" y="183430"/>
                  <a:pt x="166953" y="200331"/>
                  <a:pt x="150781" y="205008"/>
                </a:cubicBezTo>
                <a:cubicBezTo>
                  <a:pt x="150405" y="205117"/>
                  <a:pt x="150027" y="205219"/>
                  <a:pt x="149646" y="205313"/>
                </a:cubicBezTo>
                <a:lnTo>
                  <a:pt x="140731" y="207508"/>
                </a:lnTo>
                <a:cubicBezTo>
                  <a:pt x="139304" y="216635"/>
                  <a:pt x="139335" y="225930"/>
                  <a:pt x="140822" y="235047"/>
                </a:cubicBezTo>
                <a:lnTo>
                  <a:pt x="149052" y="237028"/>
                </a:lnTo>
                <a:cubicBezTo>
                  <a:pt x="165418" y="240970"/>
                  <a:pt x="175488" y="257433"/>
                  <a:pt x="171546" y="273797"/>
                </a:cubicBezTo>
                <a:cubicBezTo>
                  <a:pt x="171427" y="274296"/>
                  <a:pt x="171294" y="274789"/>
                  <a:pt x="171150" y="275280"/>
                </a:cubicBezTo>
                <a:lnTo>
                  <a:pt x="168300" y="284912"/>
                </a:lnTo>
                <a:cubicBezTo>
                  <a:pt x="175005" y="290794"/>
                  <a:pt x="182625" y="295565"/>
                  <a:pt x="190931" y="298948"/>
                </a:cubicBezTo>
                <a:lnTo>
                  <a:pt x="198445" y="291054"/>
                </a:lnTo>
                <a:cubicBezTo>
                  <a:pt x="210044" y="278854"/>
                  <a:pt x="229336" y="278366"/>
                  <a:pt x="241536" y="289964"/>
                </a:cubicBezTo>
                <a:cubicBezTo>
                  <a:pt x="241907" y="290317"/>
                  <a:pt x="242272" y="290682"/>
                  <a:pt x="242625" y="291054"/>
                </a:cubicBezTo>
                <a:lnTo>
                  <a:pt x="250230" y="299055"/>
                </a:lnTo>
                <a:cubicBezTo>
                  <a:pt x="258481" y="295699"/>
                  <a:pt x="266119" y="290997"/>
                  <a:pt x="272831" y="285140"/>
                </a:cubicBezTo>
                <a:lnTo>
                  <a:pt x="269798" y="274686"/>
                </a:lnTo>
                <a:cubicBezTo>
                  <a:pt x="265132" y="258512"/>
                  <a:pt x="274462" y="241618"/>
                  <a:pt x="290636" y="236952"/>
                </a:cubicBezTo>
                <a:cubicBezTo>
                  <a:pt x="291012" y="236843"/>
                  <a:pt x="291393" y="236741"/>
                  <a:pt x="291774" y="236647"/>
                </a:cubicBezTo>
                <a:lnTo>
                  <a:pt x="300659" y="234452"/>
                </a:lnTo>
                <a:cubicBezTo>
                  <a:pt x="302087" y="225320"/>
                  <a:pt x="302057" y="216021"/>
                  <a:pt x="300568" y="206898"/>
                </a:cubicBezTo>
                <a:lnTo>
                  <a:pt x="292353" y="204917"/>
                </a:lnTo>
                <a:cubicBezTo>
                  <a:pt x="275987" y="200974"/>
                  <a:pt x="265917" y="184512"/>
                  <a:pt x="269859" y="168148"/>
                </a:cubicBezTo>
                <a:cubicBezTo>
                  <a:pt x="269978" y="167649"/>
                  <a:pt x="270111" y="167155"/>
                  <a:pt x="270255" y="166665"/>
                </a:cubicBezTo>
                <a:lnTo>
                  <a:pt x="273090" y="157063"/>
                </a:lnTo>
                <a:cubicBezTo>
                  <a:pt x="266386" y="151150"/>
                  <a:pt x="258742" y="146397"/>
                  <a:pt x="250474" y="142997"/>
                </a:cubicBezTo>
                <a:lnTo>
                  <a:pt x="242961" y="150906"/>
                </a:lnTo>
                <a:cubicBezTo>
                  <a:pt x="231366" y="163111"/>
                  <a:pt x="212074" y="163606"/>
                  <a:pt x="199869" y="152011"/>
                </a:cubicBezTo>
                <a:cubicBezTo>
                  <a:pt x="199491" y="151653"/>
                  <a:pt x="199123" y="151284"/>
                  <a:pt x="198765" y="150906"/>
                </a:cubicBezTo>
                <a:lnTo>
                  <a:pt x="191175" y="142905"/>
                </a:lnTo>
                <a:cubicBezTo>
                  <a:pt x="182900" y="146258"/>
                  <a:pt x="175280" y="150983"/>
                  <a:pt x="168574" y="156804"/>
                </a:cubicBezTo>
                <a:lnTo>
                  <a:pt x="171592" y="167259"/>
                </a:lnTo>
                <a:close/>
                <a:moveTo>
                  <a:pt x="220695" y="243840"/>
                </a:moveTo>
                <a:cubicBezTo>
                  <a:pt x="208503" y="243840"/>
                  <a:pt x="198597" y="233599"/>
                  <a:pt x="198597" y="220980"/>
                </a:cubicBezTo>
                <a:cubicBezTo>
                  <a:pt x="198597" y="208346"/>
                  <a:pt x="208503" y="198120"/>
                  <a:pt x="220695" y="198120"/>
                </a:cubicBezTo>
                <a:cubicBezTo>
                  <a:pt x="232887" y="198120"/>
                  <a:pt x="242793" y="208346"/>
                  <a:pt x="242793" y="220980"/>
                </a:cubicBezTo>
                <a:cubicBezTo>
                  <a:pt x="242793" y="233599"/>
                  <a:pt x="232887" y="243840"/>
                  <a:pt x="220695" y="24384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8" name="Graphic 67">
            <a:extLst>
              <a:ext uri="{FF2B5EF4-FFF2-40B4-BE49-F238E27FC236}">
                <a16:creationId xmlns:a16="http://schemas.microsoft.com/office/drawing/2014/main" id="{B6772F1A-3626-A072-2CD4-83EE55D2C802}"/>
              </a:ext>
              <a:ext uri="{C183D7F6-B498-43B3-948B-1728B52AA6E4}">
                <adec:decorative xmlns:adec="http://schemas.microsoft.com/office/drawing/2017/decorative" val="1"/>
              </a:ext>
            </a:extLst>
          </p:cNvPr>
          <p:cNvSpPr/>
          <p:nvPr/>
        </p:nvSpPr>
        <p:spPr>
          <a:xfrm>
            <a:off x="2434698" y="5616260"/>
            <a:ext cx="146063" cy="203461"/>
          </a:xfrm>
          <a:custGeom>
            <a:avLst/>
            <a:gdLst>
              <a:gd name="connsiteX0" fmla="*/ 106680 w 213360"/>
              <a:gd name="connsiteY0" fmla="*/ 251460 h 297204"/>
              <a:gd name="connsiteX1" fmla="*/ 95250 w 213360"/>
              <a:gd name="connsiteY1" fmla="*/ 262890 h 297204"/>
              <a:gd name="connsiteX2" fmla="*/ 106680 w 213360"/>
              <a:gd name="connsiteY2" fmla="*/ 274320 h 297204"/>
              <a:gd name="connsiteX3" fmla="*/ 118110 w 213360"/>
              <a:gd name="connsiteY3" fmla="*/ 262890 h 297204"/>
              <a:gd name="connsiteX4" fmla="*/ 106680 w 213360"/>
              <a:gd name="connsiteY4" fmla="*/ 251460 h 297204"/>
              <a:gd name="connsiteX5" fmla="*/ 190500 w 213360"/>
              <a:gd name="connsiteY5" fmla="*/ 121920 h 297204"/>
              <a:gd name="connsiteX6" fmla="*/ 190500 w 213360"/>
              <a:gd name="connsiteY6" fmla="*/ 106680 h 297204"/>
              <a:gd name="connsiteX7" fmla="*/ 106680 w 213360"/>
              <a:gd name="connsiteY7" fmla="*/ 22860 h 297204"/>
              <a:gd name="connsiteX8" fmla="*/ 22860 w 213360"/>
              <a:gd name="connsiteY8" fmla="*/ 106680 h 297204"/>
              <a:gd name="connsiteX9" fmla="*/ 22860 w 213360"/>
              <a:gd name="connsiteY9" fmla="*/ 121920 h 297204"/>
              <a:gd name="connsiteX10" fmla="*/ 60960 w 213360"/>
              <a:gd name="connsiteY10" fmla="*/ 121920 h 297204"/>
              <a:gd name="connsiteX11" fmla="*/ 76200 w 213360"/>
              <a:gd name="connsiteY11" fmla="*/ 137160 h 297204"/>
              <a:gd name="connsiteX12" fmla="*/ 76200 w 213360"/>
              <a:gd name="connsiteY12" fmla="*/ 198120 h 297204"/>
              <a:gd name="connsiteX13" fmla="*/ 60960 w 213360"/>
              <a:gd name="connsiteY13" fmla="*/ 213360 h 297204"/>
              <a:gd name="connsiteX14" fmla="*/ 22860 w 213360"/>
              <a:gd name="connsiteY14" fmla="*/ 213360 h 297204"/>
              <a:gd name="connsiteX15" fmla="*/ 22860 w 213360"/>
              <a:gd name="connsiteY15" fmla="*/ 217170 h 297204"/>
              <a:gd name="connsiteX16" fmla="*/ 54803 w 213360"/>
              <a:gd name="connsiteY16" fmla="*/ 251384 h 297204"/>
              <a:gd name="connsiteX17" fmla="*/ 57150 w 213360"/>
              <a:gd name="connsiteY17" fmla="*/ 251460 h 297204"/>
              <a:gd name="connsiteX18" fmla="*/ 74341 w 213360"/>
              <a:gd name="connsiteY18" fmla="*/ 251460 h 297204"/>
              <a:gd name="connsiteX19" fmla="*/ 118116 w 213360"/>
              <a:gd name="connsiteY19" fmla="*/ 230545 h 297204"/>
              <a:gd name="connsiteX20" fmla="*/ 139031 w 213360"/>
              <a:gd name="connsiteY20" fmla="*/ 274320 h 297204"/>
              <a:gd name="connsiteX21" fmla="*/ 95256 w 213360"/>
              <a:gd name="connsiteY21" fmla="*/ 295235 h 297204"/>
              <a:gd name="connsiteX22" fmla="*/ 74341 w 213360"/>
              <a:gd name="connsiteY22" fmla="*/ 274320 h 297204"/>
              <a:gd name="connsiteX23" fmla="*/ 57150 w 213360"/>
              <a:gd name="connsiteY23" fmla="*/ 274320 h 297204"/>
              <a:gd name="connsiteX24" fmla="*/ 76 w 213360"/>
              <a:gd name="connsiteY24" fmla="*/ 220218 h 297204"/>
              <a:gd name="connsiteX25" fmla="*/ 0 w 213360"/>
              <a:gd name="connsiteY25" fmla="*/ 217170 h 297204"/>
              <a:gd name="connsiteX26" fmla="*/ 0 w 213360"/>
              <a:gd name="connsiteY26" fmla="*/ 106680 h 297204"/>
              <a:gd name="connsiteX27" fmla="*/ 106680 w 213360"/>
              <a:gd name="connsiteY27" fmla="*/ 0 h 297204"/>
              <a:gd name="connsiteX28" fmla="*/ 213360 w 213360"/>
              <a:gd name="connsiteY28" fmla="*/ 106680 h 297204"/>
              <a:gd name="connsiteX29" fmla="*/ 213360 w 213360"/>
              <a:gd name="connsiteY29" fmla="*/ 182880 h 297204"/>
              <a:gd name="connsiteX30" fmla="*/ 185166 w 213360"/>
              <a:gd name="connsiteY30" fmla="*/ 213284 h 297204"/>
              <a:gd name="connsiteX31" fmla="*/ 182880 w 213360"/>
              <a:gd name="connsiteY31" fmla="*/ 213360 h 297204"/>
              <a:gd name="connsiteX32" fmla="*/ 152400 w 213360"/>
              <a:gd name="connsiteY32" fmla="*/ 213360 h 297204"/>
              <a:gd name="connsiteX33" fmla="*/ 137267 w 213360"/>
              <a:gd name="connsiteY33" fmla="*/ 199903 h 297204"/>
              <a:gd name="connsiteX34" fmla="*/ 137160 w 213360"/>
              <a:gd name="connsiteY34" fmla="*/ 198120 h 297204"/>
              <a:gd name="connsiteX35" fmla="*/ 137160 w 213360"/>
              <a:gd name="connsiteY35" fmla="*/ 137160 h 297204"/>
              <a:gd name="connsiteX36" fmla="*/ 150617 w 213360"/>
              <a:gd name="connsiteY36" fmla="*/ 122027 h 297204"/>
              <a:gd name="connsiteX37" fmla="*/ 152400 w 213360"/>
              <a:gd name="connsiteY37" fmla="*/ 121920 h 297204"/>
              <a:gd name="connsiteX38" fmla="*/ 190500 w 213360"/>
              <a:gd name="connsiteY38" fmla="*/ 121920 h 297204"/>
              <a:gd name="connsiteX39" fmla="*/ 53340 w 213360"/>
              <a:gd name="connsiteY39" fmla="*/ 144780 h 297204"/>
              <a:gd name="connsiteX40" fmla="*/ 22860 w 213360"/>
              <a:gd name="connsiteY40" fmla="*/ 144780 h 297204"/>
              <a:gd name="connsiteX41" fmla="*/ 22860 w 213360"/>
              <a:gd name="connsiteY41" fmla="*/ 190500 h 297204"/>
              <a:gd name="connsiteX42" fmla="*/ 53340 w 213360"/>
              <a:gd name="connsiteY42" fmla="*/ 190500 h 297204"/>
              <a:gd name="connsiteX43" fmla="*/ 53340 w 213360"/>
              <a:gd name="connsiteY43" fmla="*/ 144780 h 297204"/>
              <a:gd name="connsiteX44" fmla="*/ 190500 w 213360"/>
              <a:gd name="connsiteY44" fmla="*/ 144780 h 297204"/>
              <a:gd name="connsiteX45" fmla="*/ 160020 w 213360"/>
              <a:gd name="connsiteY45" fmla="*/ 144780 h 297204"/>
              <a:gd name="connsiteX46" fmla="*/ 160020 w 213360"/>
              <a:gd name="connsiteY46" fmla="*/ 190500 h 297204"/>
              <a:gd name="connsiteX47" fmla="*/ 182880 w 213360"/>
              <a:gd name="connsiteY47" fmla="*/ 190500 h 297204"/>
              <a:gd name="connsiteX48" fmla="*/ 190378 w 213360"/>
              <a:gd name="connsiteY48" fmla="*/ 184252 h 297204"/>
              <a:gd name="connsiteX49" fmla="*/ 190500 w 213360"/>
              <a:gd name="connsiteY49" fmla="*/ 182880 h 297204"/>
              <a:gd name="connsiteX50" fmla="*/ 190500 w 213360"/>
              <a:gd name="connsiteY50" fmla="*/ 144780 h 2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3360" h="297204">
                <a:moveTo>
                  <a:pt x="106680" y="251460"/>
                </a:moveTo>
                <a:cubicBezTo>
                  <a:pt x="100368" y="251460"/>
                  <a:pt x="95250" y="256578"/>
                  <a:pt x="95250" y="262890"/>
                </a:cubicBezTo>
                <a:cubicBezTo>
                  <a:pt x="95250" y="269202"/>
                  <a:pt x="100368" y="274320"/>
                  <a:pt x="106680" y="274320"/>
                </a:cubicBezTo>
                <a:cubicBezTo>
                  <a:pt x="112992" y="274320"/>
                  <a:pt x="118110" y="269202"/>
                  <a:pt x="118110" y="262890"/>
                </a:cubicBezTo>
                <a:cubicBezTo>
                  <a:pt x="118110" y="256578"/>
                  <a:pt x="112992" y="251460"/>
                  <a:pt x="106680" y="251460"/>
                </a:cubicBezTo>
                <a:close/>
                <a:moveTo>
                  <a:pt x="190500" y="121920"/>
                </a:moveTo>
                <a:lnTo>
                  <a:pt x="190500" y="106680"/>
                </a:lnTo>
                <a:cubicBezTo>
                  <a:pt x="190500" y="60387"/>
                  <a:pt x="152973" y="22860"/>
                  <a:pt x="106680" y="22860"/>
                </a:cubicBezTo>
                <a:cubicBezTo>
                  <a:pt x="60387" y="22860"/>
                  <a:pt x="22860" y="60387"/>
                  <a:pt x="22860" y="106680"/>
                </a:cubicBezTo>
                <a:lnTo>
                  <a:pt x="22860" y="121920"/>
                </a:lnTo>
                <a:lnTo>
                  <a:pt x="60960" y="121920"/>
                </a:lnTo>
                <a:cubicBezTo>
                  <a:pt x="69377" y="121920"/>
                  <a:pt x="76200" y="128743"/>
                  <a:pt x="76200" y="137160"/>
                </a:cubicBezTo>
                <a:lnTo>
                  <a:pt x="76200" y="198120"/>
                </a:lnTo>
                <a:cubicBezTo>
                  <a:pt x="76200" y="206537"/>
                  <a:pt x="69377" y="213360"/>
                  <a:pt x="60960" y="213360"/>
                </a:cubicBezTo>
                <a:lnTo>
                  <a:pt x="22860" y="213360"/>
                </a:lnTo>
                <a:lnTo>
                  <a:pt x="22860" y="217170"/>
                </a:lnTo>
                <a:cubicBezTo>
                  <a:pt x="22858" y="235199"/>
                  <a:pt x="36817" y="250149"/>
                  <a:pt x="54803" y="251384"/>
                </a:cubicBezTo>
                <a:lnTo>
                  <a:pt x="57150" y="251460"/>
                </a:lnTo>
                <a:lnTo>
                  <a:pt x="74341" y="251460"/>
                </a:lnTo>
                <a:cubicBezTo>
                  <a:pt x="80653" y="233596"/>
                  <a:pt x="100252" y="224232"/>
                  <a:pt x="118116" y="230545"/>
                </a:cubicBezTo>
                <a:cubicBezTo>
                  <a:pt x="135979" y="236857"/>
                  <a:pt x="145344" y="256456"/>
                  <a:pt x="139031" y="274320"/>
                </a:cubicBezTo>
                <a:cubicBezTo>
                  <a:pt x="132718" y="292184"/>
                  <a:pt x="113119" y="301548"/>
                  <a:pt x="95256" y="295235"/>
                </a:cubicBezTo>
                <a:cubicBezTo>
                  <a:pt x="85483" y="291782"/>
                  <a:pt x="77794" y="284093"/>
                  <a:pt x="74341" y="274320"/>
                </a:cubicBezTo>
                <a:lnTo>
                  <a:pt x="57150" y="274320"/>
                </a:lnTo>
                <a:cubicBezTo>
                  <a:pt x="26769" y="274323"/>
                  <a:pt x="1697" y="250555"/>
                  <a:pt x="76" y="220218"/>
                </a:cubicBezTo>
                <a:lnTo>
                  <a:pt x="0" y="217170"/>
                </a:lnTo>
                <a:lnTo>
                  <a:pt x="0" y="106680"/>
                </a:lnTo>
                <a:cubicBezTo>
                  <a:pt x="0" y="47762"/>
                  <a:pt x="47762" y="0"/>
                  <a:pt x="106680" y="0"/>
                </a:cubicBezTo>
                <a:cubicBezTo>
                  <a:pt x="165598" y="0"/>
                  <a:pt x="213360" y="47762"/>
                  <a:pt x="213360" y="106680"/>
                </a:cubicBezTo>
                <a:lnTo>
                  <a:pt x="213360" y="182880"/>
                </a:lnTo>
                <a:cubicBezTo>
                  <a:pt x="213365" y="198830"/>
                  <a:pt x="201072" y="212087"/>
                  <a:pt x="185166" y="213284"/>
                </a:cubicBezTo>
                <a:lnTo>
                  <a:pt x="182880" y="213360"/>
                </a:lnTo>
                <a:lnTo>
                  <a:pt x="152400" y="213360"/>
                </a:lnTo>
                <a:cubicBezTo>
                  <a:pt x="144673" y="213358"/>
                  <a:pt x="138170" y="207576"/>
                  <a:pt x="137267" y="199903"/>
                </a:cubicBezTo>
                <a:lnTo>
                  <a:pt x="137160" y="198120"/>
                </a:lnTo>
                <a:lnTo>
                  <a:pt x="137160" y="137160"/>
                </a:lnTo>
                <a:cubicBezTo>
                  <a:pt x="137162" y="129433"/>
                  <a:pt x="142944" y="122930"/>
                  <a:pt x="150617" y="122027"/>
                </a:cubicBezTo>
                <a:lnTo>
                  <a:pt x="152400" y="121920"/>
                </a:lnTo>
                <a:lnTo>
                  <a:pt x="190500" y="121920"/>
                </a:lnTo>
                <a:close/>
                <a:moveTo>
                  <a:pt x="53340" y="144780"/>
                </a:moveTo>
                <a:lnTo>
                  <a:pt x="22860" y="144780"/>
                </a:lnTo>
                <a:lnTo>
                  <a:pt x="22860" y="190500"/>
                </a:lnTo>
                <a:lnTo>
                  <a:pt x="53340" y="190500"/>
                </a:lnTo>
                <a:lnTo>
                  <a:pt x="53340" y="144780"/>
                </a:lnTo>
                <a:close/>
                <a:moveTo>
                  <a:pt x="190500" y="144780"/>
                </a:moveTo>
                <a:lnTo>
                  <a:pt x="160020" y="144780"/>
                </a:lnTo>
                <a:lnTo>
                  <a:pt x="160020" y="190500"/>
                </a:lnTo>
                <a:lnTo>
                  <a:pt x="182880" y="190500"/>
                </a:lnTo>
                <a:cubicBezTo>
                  <a:pt x="186560" y="190502"/>
                  <a:pt x="189715" y="187871"/>
                  <a:pt x="190378" y="184252"/>
                </a:cubicBezTo>
                <a:lnTo>
                  <a:pt x="190500" y="182880"/>
                </a:lnTo>
                <a:lnTo>
                  <a:pt x="190500" y="144780"/>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9" name="Graphic 69">
            <a:extLst>
              <a:ext uri="{FF2B5EF4-FFF2-40B4-BE49-F238E27FC236}">
                <a16:creationId xmlns:a16="http://schemas.microsoft.com/office/drawing/2014/main" id="{EC3D74EB-ED53-B9F9-8563-5E5EF3A54664}"/>
              </a:ext>
              <a:ext uri="{C183D7F6-B498-43B3-948B-1728B52AA6E4}">
                <adec:decorative xmlns:adec="http://schemas.microsoft.com/office/drawing/2017/decorative" val="1"/>
              </a:ext>
            </a:extLst>
          </p:cNvPr>
          <p:cNvSpPr/>
          <p:nvPr/>
        </p:nvSpPr>
        <p:spPr>
          <a:xfrm>
            <a:off x="2399138" y="4899404"/>
            <a:ext cx="217183" cy="215161"/>
          </a:xfrm>
          <a:custGeom>
            <a:avLst/>
            <a:gdLst>
              <a:gd name="connsiteX0" fmla="*/ 164744 w 317248"/>
              <a:gd name="connsiteY0" fmla="*/ 167640 h 314294"/>
              <a:gd name="connsiteX1" fmla="*/ 30480 w 317248"/>
              <a:gd name="connsiteY1" fmla="*/ 167640 h 314294"/>
              <a:gd name="connsiteX2" fmla="*/ 0 w 317248"/>
              <a:gd name="connsiteY2" fmla="*/ 198120 h 314294"/>
              <a:gd name="connsiteX3" fmla="*/ 0 w 317248"/>
              <a:gd name="connsiteY3" fmla="*/ 220980 h 314294"/>
              <a:gd name="connsiteX4" fmla="*/ 76 w 317248"/>
              <a:gd name="connsiteY4" fmla="*/ 224485 h 314294"/>
              <a:gd name="connsiteX5" fmla="*/ 99060 w 317248"/>
              <a:gd name="connsiteY5" fmla="*/ 289560 h 314294"/>
              <a:gd name="connsiteX6" fmla="*/ 148422 w 317248"/>
              <a:gd name="connsiteY6" fmla="*/ 282138 h 314294"/>
              <a:gd name="connsiteX7" fmla="*/ 140238 w 317248"/>
              <a:gd name="connsiteY7" fmla="*/ 260756 h 314294"/>
              <a:gd name="connsiteX8" fmla="*/ 103891 w 317248"/>
              <a:gd name="connsiteY8" fmla="*/ 266624 h 314294"/>
              <a:gd name="connsiteX9" fmla="*/ 99060 w 317248"/>
              <a:gd name="connsiteY9" fmla="*/ 266700 h 314294"/>
              <a:gd name="connsiteX10" fmla="*/ 94229 w 317248"/>
              <a:gd name="connsiteY10" fmla="*/ 266624 h 314294"/>
              <a:gd name="connsiteX11" fmla="*/ 44455 w 317248"/>
              <a:gd name="connsiteY11" fmla="*/ 255148 h 314294"/>
              <a:gd name="connsiteX12" fmla="*/ 22860 w 317248"/>
              <a:gd name="connsiteY12" fmla="*/ 220980 h 314294"/>
              <a:gd name="connsiteX13" fmla="*/ 22860 w 317248"/>
              <a:gd name="connsiteY13" fmla="*/ 198105 h 314294"/>
              <a:gd name="connsiteX14" fmla="*/ 23012 w 317248"/>
              <a:gd name="connsiteY14" fmla="*/ 196566 h 314294"/>
              <a:gd name="connsiteX15" fmla="*/ 25085 w 317248"/>
              <a:gd name="connsiteY15" fmla="*/ 192710 h 314294"/>
              <a:gd name="connsiteX16" fmla="*/ 28941 w 317248"/>
              <a:gd name="connsiteY16" fmla="*/ 190637 h 314294"/>
              <a:gd name="connsiteX17" fmla="*/ 30480 w 317248"/>
              <a:gd name="connsiteY17" fmla="*/ 190485 h 314294"/>
              <a:gd name="connsiteX18" fmla="*/ 148316 w 317248"/>
              <a:gd name="connsiteY18" fmla="*/ 190485 h 314294"/>
              <a:gd name="connsiteX19" fmla="*/ 164729 w 317248"/>
              <a:gd name="connsiteY19" fmla="*/ 167640 h 314294"/>
              <a:gd name="connsiteX20" fmla="*/ 167640 w 317248"/>
              <a:gd name="connsiteY20" fmla="*/ 68580 h 314294"/>
              <a:gd name="connsiteX21" fmla="*/ 99060 w 317248"/>
              <a:gd name="connsiteY21" fmla="*/ 0 h 314294"/>
              <a:gd name="connsiteX22" fmla="*/ 30480 w 317248"/>
              <a:gd name="connsiteY22" fmla="*/ 68580 h 314294"/>
              <a:gd name="connsiteX23" fmla="*/ 99060 w 317248"/>
              <a:gd name="connsiteY23" fmla="*/ 137160 h 314294"/>
              <a:gd name="connsiteX24" fmla="*/ 167640 w 317248"/>
              <a:gd name="connsiteY24" fmla="*/ 68580 h 314294"/>
              <a:gd name="connsiteX25" fmla="*/ 53340 w 317248"/>
              <a:gd name="connsiteY25" fmla="*/ 68580 h 314294"/>
              <a:gd name="connsiteX26" fmla="*/ 99060 w 317248"/>
              <a:gd name="connsiteY26" fmla="*/ 22860 h 314294"/>
              <a:gd name="connsiteX27" fmla="*/ 144780 w 317248"/>
              <a:gd name="connsiteY27" fmla="*/ 68580 h 314294"/>
              <a:gd name="connsiteX28" fmla="*/ 99060 w 317248"/>
              <a:gd name="connsiteY28" fmla="*/ 114300 h 314294"/>
              <a:gd name="connsiteX29" fmla="*/ 53340 w 317248"/>
              <a:gd name="connsiteY29" fmla="*/ 68580 h 314294"/>
              <a:gd name="connsiteX30" fmla="*/ 289560 w 317248"/>
              <a:gd name="connsiteY30" fmla="*/ 83820 h 314294"/>
              <a:gd name="connsiteX31" fmla="*/ 236220 w 317248"/>
              <a:gd name="connsiteY31" fmla="*/ 30480 h 314294"/>
              <a:gd name="connsiteX32" fmla="*/ 182880 w 317248"/>
              <a:gd name="connsiteY32" fmla="*/ 83820 h 314294"/>
              <a:gd name="connsiteX33" fmla="*/ 236220 w 317248"/>
              <a:gd name="connsiteY33" fmla="*/ 137160 h 314294"/>
              <a:gd name="connsiteX34" fmla="*/ 289560 w 317248"/>
              <a:gd name="connsiteY34" fmla="*/ 83820 h 314294"/>
              <a:gd name="connsiteX35" fmla="*/ 205740 w 317248"/>
              <a:gd name="connsiteY35" fmla="*/ 83820 h 314294"/>
              <a:gd name="connsiteX36" fmla="*/ 236220 w 317248"/>
              <a:gd name="connsiteY36" fmla="*/ 53340 h 314294"/>
              <a:gd name="connsiteX37" fmla="*/ 266700 w 317248"/>
              <a:gd name="connsiteY37" fmla="*/ 83820 h 314294"/>
              <a:gd name="connsiteX38" fmla="*/ 236220 w 317248"/>
              <a:gd name="connsiteY38" fmla="*/ 114300 h 314294"/>
              <a:gd name="connsiteX39" fmla="*/ 205740 w 317248"/>
              <a:gd name="connsiteY39" fmla="*/ 83820 h 314294"/>
              <a:gd name="connsiteX40" fmla="*/ 214320 w 317248"/>
              <a:gd name="connsiteY40" fmla="*/ 166131 h 314294"/>
              <a:gd name="connsiteX41" fmla="*/ 206700 w 317248"/>
              <a:gd name="connsiteY41" fmla="*/ 158145 h 314294"/>
              <a:gd name="connsiteX42" fmla="*/ 184114 w 317248"/>
              <a:gd name="connsiteY42" fmla="*/ 172044 h 314294"/>
              <a:gd name="connsiteX43" fmla="*/ 187132 w 317248"/>
              <a:gd name="connsiteY43" fmla="*/ 182499 h 314294"/>
              <a:gd name="connsiteX44" fmla="*/ 166317 w 317248"/>
              <a:gd name="connsiteY44" fmla="*/ 220245 h 314294"/>
              <a:gd name="connsiteX45" fmla="*/ 165171 w 317248"/>
              <a:gd name="connsiteY45" fmla="*/ 220553 h 314294"/>
              <a:gd name="connsiteX46" fmla="*/ 156271 w 317248"/>
              <a:gd name="connsiteY46" fmla="*/ 222748 h 314294"/>
              <a:gd name="connsiteX47" fmla="*/ 156362 w 317248"/>
              <a:gd name="connsiteY47" fmla="*/ 250287 h 314294"/>
              <a:gd name="connsiteX48" fmla="*/ 164592 w 317248"/>
              <a:gd name="connsiteY48" fmla="*/ 252268 h 314294"/>
              <a:gd name="connsiteX49" fmla="*/ 187086 w 317248"/>
              <a:gd name="connsiteY49" fmla="*/ 289037 h 314294"/>
              <a:gd name="connsiteX50" fmla="*/ 186690 w 317248"/>
              <a:gd name="connsiteY50" fmla="*/ 290520 h 314294"/>
              <a:gd name="connsiteX51" fmla="*/ 183840 w 317248"/>
              <a:gd name="connsiteY51" fmla="*/ 300152 h 314294"/>
              <a:gd name="connsiteX52" fmla="*/ 206456 w 317248"/>
              <a:gd name="connsiteY52" fmla="*/ 314188 h 314294"/>
              <a:gd name="connsiteX53" fmla="*/ 213985 w 317248"/>
              <a:gd name="connsiteY53" fmla="*/ 306294 h 314294"/>
              <a:gd name="connsiteX54" fmla="*/ 257076 w 317248"/>
              <a:gd name="connsiteY54" fmla="*/ 305204 h 314294"/>
              <a:gd name="connsiteX55" fmla="*/ 258166 w 317248"/>
              <a:gd name="connsiteY55" fmla="*/ 306294 h 314294"/>
              <a:gd name="connsiteX56" fmla="*/ 265755 w 317248"/>
              <a:gd name="connsiteY56" fmla="*/ 314295 h 314294"/>
              <a:gd name="connsiteX57" fmla="*/ 288356 w 317248"/>
              <a:gd name="connsiteY57" fmla="*/ 300380 h 314294"/>
              <a:gd name="connsiteX58" fmla="*/ 285339 w 317248"/>
              <a:gd name="connsiteY58" fmla="*/ 289926 h 314294"/>
              <a:gd name="connsiteX59" fmla="*/ 306176 w 317248"/>
              <a:gd name="connsiteY59" fmla="*/ 252192 h 314294"/>
              <a:gd name="connsiteX60" fmla="*/ 307315 w 317248"/>
              <a:gd name="connsiteY60" fmla="*/ 251887 h 314294"/>
              <a:gd name="connsiteX61" fmla="*/ 316200 w 317248"/>
              <a:gd name="connsiteY61" fmla="*/ 249692 h 314294"/>
              <a:gd name="connsiteX62" fmla="*/ 316108 w 317248"/>
              <a:gd name="connsiteY62" fmla="*/ 222138 h 314294"/>
              <a:gd name="connsiteX63" fmla="*/ 307878 w 317248"/>
              <a:gd name="connsiteY63" fmla="*/ 220157 h 314294"/>
              <a:gd name="connsiteX64" fmla="*/ 285384 w 317248"/>
              <a:gd name="connsiteY64" fmla="*/ 183388 h 314294"/>
              <a:gd name="connsiteX65" fmla="*/ 285781 w 317248"/>
              <a:gd name="connsiteY65" fmla="*/ 181905 h 314294"/>
              <a:gd name="connsiteX66" fmla="*/ 288630 w 317248"/>
              <a:gd name="connsiteY66" fmla="*/ 172303 h 314294"/>
              <a:gd name="connsiteX67" fmla="*/ 266014 w 317248"/>
              <a:gd name="connsiteY67" fmla="*/ 158237 h 314294"/>
              <a:gd name="connsiteX68" fmla="*/ 258501 w 317248"/>
              <a:gd name="connsiteY68" fmla="*/ 166146 h 314294"/>
              <a:gd name="connsiteX69" fmla="*/ 215410 w 317248"/>
              <a:gd name="connsiteY69" fmla="*/ 167251 h 314294"/>
              <a:gd name="connsiteX70" fmla="*/ 214305 w 317248"/>
              <a:gd name="connsiteY70" fmla="*/ 166146 h 314294"/>
              <a:gd name="connsiteX71" fmla="*/ 214122 w 317248"/>
              <a:gd name="connsiteY71" fmla="*/ 236220 h 314294"/>
              <a:gd name="connsiteX72" fmla="*/ 236220 w 317248"/>
              <a:gd name="connsiteY72" fmla="*/ 213360 h 314294"/>
              <a:gd name="connsiteX73" fmla="*/ 258318 w 317248"/>
              <a:gd name="connsiteY73" fmla="*/ 236220 h 314294"/>
              <a:gd name="connsiteX74" fmla="*/ 236220 w 317248"/>
              <a:gd name="connsiteY74" fmla="*/ 259080 h 314294"/>
              <a:gd name="connsiteX75" fmla="*/ 214122 w 317248"/>
              <a:gd name="connsiteY75" fmla="*/ 236220 h 31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7248" h="314294">
                <a:moveTo>
                  <a:pt x="164744" y="167640"/>
                </a:moveTo>
                <a:lnTo>
                  <a:pt x="30480" y="167640"/>
                </a:lnTo>
                <a:cubicBezTo>
                  <a:pt x="13646" y="167640"/>
                  <a:pt x="0" y="181286"/>
                  <a:pt x="0" y="198120"/>
                </a:cubicBezTo>
                <a:lnTo>
                  <a:pt x="0" y="220980"/>
                </a:lnTo>
                <a:lnTo>
                  <a:pt x="76" y="224485"/>
                </a:lnTo>
                <a:cubicBezTo>
                  <a:pt x="2515" y="274991"/>
                  <a:pt x="57577" y="289560"/>
                  <a:pt x="99060" y="289560"/>
                </a:cubicBezTo>
                <a:cubicBezTo>
                  <a:pt x="114757" y="289560"/>
                  <a:pt x="132420" y="287472"/>
                  <a:pt x="148422" y="282138"/>
                </a:cubicBezTo>
                <a:cubicBezTo>
                  <a:pt x="144917" y="275433"/>
                  <a:pt x="142128" y="268270"/>
                  <a:pt x="140238" y="260756"/>
                </a:cubicBezTo>
                <a:cubicBezTo>
                  <a:pt x="129601" y="264170"/>
                  <a:pt x="117074" y="266228"/>
                  <a:pt x="103891" y="266624"/>
                </a:cubicBezTo>
                <a:lnTo>
                  <a:pt x="99060" y="266700"/>
                </a:lnTo>
                <a:lnTo>
                  <a:pt x="94229" y="266624"/>
                </a:lnTo>
                <a:cubicBezTo>
                  <a:pt x="74981" y="266029"/>
                  <a:pt x="57043" y="261930"/>
                  <a:pt x="44455" y="255148"/>
                </a:cubicBezTo>
                <a:cubicBezTo>
                  <a:pt x="29718" y="247223"/>
                  <a:pt x="22860" y="236357"/>
                  <a:pt x="22860" y="220980"/>
                </a:cubicBezTo>
                <a:lnTo>
                  <a:pt x="22860" y="198105"/>
                </a:lnTo>
                <a:lnTo>
                  <a:pt x="23012" y="196566"/>
                </a:lnTo>
                <a:cubicBezTo>
                  <a:pt x="23316" y="195107"/>
                  <a:pt x="24036" y="193767"/>
                  <a:pt x="25085" y="192710"/>
                </a:cubicBezTo>
                <a:cubicBezTo>
                  <a:pt x="26145" y="191664"/>
                  <a:pt x="27484" y="190945"/>
                  <a:pt x="28941" y="190637"/>
                </a:cubicBezTo>
                <a:lnTo>
                  <a:pt x="30480" y="190485"/>
                </a:lnTo>
                <a:lnTo>
                  <a:pt x="148316" y="190485"/>
                </a:lnTo>
                <a:cubicBezTo>
                  <a:pt x="152690" y="182103"/>
                  <a:pt x="158237" y="174407"/>
                  <a:pt x="164729" y="167640"/>
                </a:cubicBezTo>
                <a:close/>
                <a:moveTo>
                  <a:pt x="167640" y="68580"/>
                </a:moveTo>
                <a:cubicBezTo>
                  <a:pt x="167640" y="30704"/>
                  <a:pt x="136936" y="0"/>
                  <a:pt x="99060" y="0"/>
                </a:cubicBezTo>
                <a:cubicBezTo>
                  <a:pt x="61184" y="0"/>
                  <a:pt x="30480" y="30704"/>
                  <a:pt x="30480" y="68580"/>
                </a:cubicBezTo>
                <a:cubicBezTo>
                  <a:pt x="30480" y="106456"/>
                  <a:pt x="61184" y="137160"/>
                  <a:pt x="99060" y="137160"/>
                </a:cubicBezTo>
                <a:cubicBezTo>
                  <a:pt x="136936" y="137160"/>
                  <a:pt x="167640" y="106456"/>
                  <a:pt x="167640" y="68580"/>
                </a:cubicBezTo>
                <a:close/>
                <a:moveTo>
                  <a:pt x="53340" y="68580"/>
                </a:moveTo>
                <a:cubicBezTo>
                  <a:pt x="53340" y="43373"/>
                  <a:pt x="73853" y="22860"/>
                  <a:pt x="99060" y="22860"/>
                </a:cubicBezTo>
                <a:cubicBezTo>
                  <a:pt x="124267" y="22860"/>
                  <a:pt x="144780" y="43373"/>
                  <a:pt x="144780" y="68580"/>
                </a:cubicBezTo>
                <a:cubicBezTo>
                  <a:pt x="144780" y="93787"/>
                  <a:pt x="124267" y="114300"/>
                  <a:pt x="99060" y="114300"/>
                </a:cubicBezTo>
                <a:cubicBezTo>
                  <a:pt x="73853" y="114300"/>
                  <a:pt x="53340" y="93787"/>
                  <a:pt x="53340" y="68580"/>
                </a:cubicBezTo>
                <a:close/>
                <a:moveTo>
                  <a:pt x="289560" y="83820"/>
                </a:moveTo>
                <a:cubicBezTo>
                  <a:pt x="289560" y="54361"/>
                  <a:pt x="265679" y="30480"/>
                  <a:pt x="236220" y="30480"/>
                </a:cubicBezTo>
                <a:cubicBezTo>
                  <a:pt x="206761" y="30480"/>
                  <a:pt x="182880" y="54361"/>
                  <a:pt x="182880" y="83820"/>
                </a:cubicBezTo>
                <a:cubicBezTo>
                  <a:pt x="182880" y="113279"/>
                  <a:pt x="206761" y="137160"/>
                  <a:pt x="236220" y="137160"/>
                </a:cubicBezTo>
                <a:cubicBezTo>
                  <a:pt x="265679" y="137160"/>
                  <a:pt x="289560" y="113279"/>
                  <a:pt x="289560" y="83820"/>
                </a:cubicBezTo>
                <a:close/>
                <a:moveTo>
                  <a:pt x="205740" y="83820"/>
                </a:moveTo>
                <a:cubicBezTo>
                  <a:pt x="205740" y="67010"/>
                  <a:pt x="219410" y="53340"/>
                  <a:pt x="236220" y="53340"/>
                </a:cubicBezTo>
                <a:cubicBezTo>
                  <a:pt x="253030" y="53340"/>
                  <a:pt x="266700" y="67010"/>
                  <a:pt x="266700" y="83820"/>
                </a:cubicBezTo>
                <a:cubicBezTo>
                  <a:pt x="266700" y="100630"/>
                  <a:pt x="253030" y="114300"/>
                  <a:pt x="236220" y="114300"/>
                </a:cubicBezTo>
                <a:cubicBezTo>
                  <a:pt x="219410" y="114300"/>
                  <a:pt x="205740" y="100630"/>
                  <a:pt x="205740" y="83820"/>
                </a:cubicBezTo>
                <a:close/>
                <a:moveTo>
                  <a:pt x="214320" y="166131"/>
                </a:moveTo>
                <a:lnTo>
                  <a:pt x="206700" y="158145"/>
                </a:lnTo>
                <a:cubicBezTo>
                  <a:pt x="198425" y="161498"/>
                  <a:pt x="190805" y="166223"/>
                  <a:pt x="184114" y="172044"/>
                </a:cubicBezTo>
                <a:lnTo>
                  <a:pt x="187132" y="182499"/>
                </a:lnTo>
                <a:cubicBezTo>
                  <a:pt x="191808" y="198670"/>
                  <a:pt x="182488" y="215570"/>
                  <a:pt x="166317" y="220245"/>
                </a:cubicBezTo>
                <a:cubicBezTo>
                  <a:pt x="165938" y="220355"/>
                  <a:pt x="165555" y="220459"/>
                  <a:pt x="165171" y="220553"/>
                </a:cubicBezTo>
                <a:lnTo>
                  <a:pt x="156271" y="222748"/>
                </a:lnTo>
                <a:cubicBezTo>
                  <a:pt x="154845" y="231875"/>
                  <a:pt x="154875" y="241170"/>
                  <a:pt x="156362" y="250287"/>
                </a:cubicBezTo>
                <a:lnTo>
                  <a:pt x="164592" y="252268"/>
                </a:lnTo>
                <a:cubicBezTo>
                  <a:pt x="180958" y="256210"/>
                  <a:pt x="191029" y="272673"/>
                  <a:pt x="187086" y="289037"/>
                </a:cubicBezTo>
                <a:cubicBezTo>
                  <a:pt x="186967" y="289536"/>
                  <a:pt x="186835" y="290029"/>
                  <a:pt x="186690" y="290520"/>
                </a:cubicBezTo>
                <a:lnTo>
                  <a:pt x="183840" y="300152"/>
                </a:lnTo>
                <a:cubicBezTo>
                  <a:pt x="190546" y="306034"/>
                  <a:pt x="198166" y="310805"/>
                  <a:pt x="206456" y="314188"/>
                </a:cubicBezTo>
                <a:lnTo>
                  <a:pt x="213985" y="306294"/>
                </a:lnTo>
                <a:cubicBezTo>
                  <a:pt x="225584" y="294094"/>
                  <a:pt x="244876" y="293606"/>
                  <a:pt x="257076" y="305204"/>
                </a:cubicBezTo>
                <a:cubicBezTo>
                  <a:pt x="257448" y="305557"/>
                  <a:pt x="257812" y="305922"/>
                  <a:pt x="258166" y="306294"/>
                </a:cubicBezTo>
                <a:lnTo>
                  <a:pt x="265755" y="314295"/>
                </a:lnTo>
                <a:cubicBezTo>
                  <a:pt x="274008" y="310939"/>
                  <a:pt x="281644" y="306237"/>
                  <a:pt x="288356" y="300380"/>
                </a:cubicBezTo>
                <a:lnTo>
                  <a:pt x="285339" y="289926"/>
                </a:lnTo>
                <a:cubicBezTo>
                  <a:pt x="280672" y="273752"/>
                  <a:pt x="290002" y="256858"/>
                  <a:pt x="306176" y="252192"/>
                </a:cubicBezTo>
                <a:cubicBezTo>
                  <a:pt x="306553" y="252083"/>
                  <a:pt x="306934" y="251981"/>
                  <a:pt x="307315" y="251887"/>
                </a:cubicBezTo>
                <a:lnTo>
                  <a:pt x="316200" y="249692"/>
                </a:lnTo>
                <a:cubicBezTo>
                  <a:pt x="317628" y="240560"/>
                  <a:pt x="317597" y="231261"/>
                  <a:pt x="316108" y="222138"/>
                </a:cubicBezTo>
                <a:lnTo>
                  <a:pt x="307878" y="220157"/>
                </a:lnTo>
                <a:cubicBezTo>
                  <a:pt x="291512" y="216214"/>
                  <a:pt x="281442" y="199752"/>
                  <a:pt x="285384" y="183388"/>
                </a:cubicBezTo>
                <a:cubicBezTo>
                  <a:pt x="285503" y="182889"/>
                  <a:pt x="285636" y="182395"/>
                  <a:pt x="285781" y="181905"/>
                </a:cubicBezTo>
                <a:lnTo>
                  <a:pt x="288630" y="172303"/>
                </a:lnTo>
                <a:cubicBezTo>
                  <a:pt x="281925" y="166390"/>
                  <a:pt x="274282" y="161637"/>
                  <a:pt x="266014" y="158237"/>
                </a:cubicBezTo>
                <a:lnTo>
                  <a:pt x="258501" y="166146"/>
                </a:lnTo>
                <a:cubicBezTo>
                  <a:pt x="246906" y="178351"/>
                  <a:pt x="227614" y="178846"/>
                  <a:pt x="215410" y="167251"/>
                </a:cubicBezTo>
                <a:cubicBezTo>
                  <a:pt x="215032" y="166893"/>
                  <a:pt x="214663" y="166524"/>
                  <a:pt x="214305" y="166146"/>
                </a:cubicBezTo>
                <a:close/>
                <a:moveTo>
                  <a:pt x="214122" y="236220"/>
                </a:moveTo>
                <a:cubicBezTo>
                  <a:pt x="214122" y="223586"/>
                  <a:pt x="224028" y="213360"/>
                  <a:pt x="236220" y="213360"/>
                </a:cubicBezTo>
                <a:cubicBezTo>
                  <a:pt x="248412" y="213360"/>
                  <a:pt x="258318" y="223586"/>
                  <a:pt x="258318" y="236220"/>
                </a:cubicBezTo>
                <a:cubicBezTo>
                  <a:pt x="258318" y="248839"/>
                  <a:pt x="248412" y="259080"/>
                  <a:pt x="236220" y="259080"/>
                </a:cubicBezTo>
                <a:cubicBezTo>
                  <a:pt x="224028" y="259080"/>
                  <a:pt x="214122" y="248839"/>
                  <a:pt x="214122" y="23622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0" name="Graphic 71">
            <a:extLst>
              <a:ext uri="{FF2B5EF4-FFF2-40B4-BE49-F238E27FC236}">
                <a16:creationId xmlns:a16="http://schemas.microsoft.com/office/drawing/2014/main" id="{8E2A1CB5-F7E2-7776-3C82-2383BCD158E9}"/>
              </a:ext>
              <a:ext uri="{C183D7F6-B498-43B3-948B-1728B52AA6E4}">
                <adec:decorative xmlns:adec="http://schemas.microsoft.com/office/drawing/2017/decorative" val="1"/>
              </a:ext>
            </a:extLst>
          </p:cNvPr>
          <p:cNvSpPr/>
          <p:nvPr/>
        </p:nvSpPr>
        <p:spPr>
          <a:xfrm>
            <a:off x="2403633" y="5968204"/>
            <a:ext cx="208193" cy="188202"/>
          </a:xfrm>
          <a:custGeom>
            <a:avLst/>
            <a:gdLst>
              <a:gd name="connsiteX0" fmla="*/ 156018 w 304117"/>
              <a:gd name="connsiteY0" fmla="*/ 1 h 274915"/>
              <a:gd name="connsiteX1" fmla="*/ 147178 w 304117"/>
              <a:gd name="connsiteY1" fmla="*/ 4207 h 274915"/>
              <a:gd name="connsiteX2" fmla="*/ 146294 w 304117"/>
              <a:gd name="connsiteY2" fmla="*/ 4862 h 274915"/>
              <a:gd name="connsiteX3" fmla="*/ 50801 w 304117"/>
              <a:gd name="connsiteY3" fmla="*/ 28530 h 274915"/>
              <a:gd name="connsiteX4" fmla="*/ 24344 w 304117"/>
              <a:gd name="connsiteY4" fmla="*/ 112502 h 274915"/>
              <a:gd name="connsiteX5" fmla="*/ 24115 w 304117"/>
              <a:gd name="connsiteY5" fmla="*/ 112731 h 274915"/>
              <a:gd name="connsiteX6" fmla="*/ 9515 w 304117"/>
              <a:gd name="connsiteY6" fmla="*/ 127224 h 274915"/>
              <a:gd name="connsiteX7" fmla="*/ 9304 w 304117"/>
              <a:gd name="connsiteY7" fmla="*/ 172656 h 274915"/>
              <a:gd name="connsiteX8" fmla="*/ 9515 w 304117"/>
              <a:gd name="connsiteY8" fmla="*/ 172868 h 274915"/>
              <a:gd name="connsiteX9" fmla="*/ 36841 w 304117"/>
              <a:gd name="connsiteY9" fmla="*/ 182027 h 274915"/>
              <a:gd name="connsiteX10" fmla="*/ 65538 w 304117"/>
              <a:gd name="connsiteY10" fmla="*/ 205771 h 274915"/>
              <a:gd name="connsiteX11" fmla="*/ 96277 w 304117"/>
              <a:gd name="connsiteY11" fmla="*/ 235367 h 274915"/>
              <a:gd name="connsiteX12" fmla="*/ 105756 w 304117"/>
              <a:gd name="connsiteY12" fmla="*/ 256566 h 274915"/>
              <a:gd name="connsiteX13" fmla="*/ 148230 w 304117"/>
              <a:gd name="connsiteY13" fmla="*/ 259568 h 274915"/>
              <a:gd name="connsiteX14" fmla="*/ 154128 w 304117"/>
              <a:gd name="connsiteY14" fmla="*/ 265421 h 274915"/>
              <a:gd name="connsiteX15" fmla="*/ 200275 w 304117"/>
              <a:gd name="connsiteY15" fmla="*/ 265421 h 274915"/>
              <a:gd name="connsiteX16" fmla="*/ 209723 w 304117"/>
              <a:gd name="connsiteY16" fmla="*/ 245334 h 274915"/>
              <a:gd name="connsiteX17" fmla="*/ 239289 w 304117"/>
              <a:gd name="connsiteY17" fmla="*/ 215891 h 274915"/>
              <a:gd name="connsiteX18" fmla="*/ 267788 w 304117"/>
              <a:gd name="connsiteY18" fmla="*/ 191446 h 274915"/>
              <a:gd name="connsiteX19" fmla="*/ 294610 w 304117"/>
              <a:gd name="connsiteY19" fmla="*/ 182210 h 274915"/>
              <a:gd name="connsiteX20" fmla="*/ 294807 w 304117"/>
              <a:gd name="connsiteY20" fmla="*/ 136778 h 274915"/>
              <a:gd name="connsiteX21" fmla="*/ 294610 w 304117"/>
              <a:gd name="connsiteY21" fmla="*/ 136582 h 274915"/>
              <a:gd name="connsiteX22" fmla="*/ 281915 w 304117"/>
              <a:gd name="connsiteY22" fmla="*/ 123948 h 274915"/>
              <a:gd name="connsiteX23" fmla="*/ 284537 w 304117"/>
              <a:gd name="connsiteY23" fmla="*/ 113798 h 274915"/>
              <a:gd name="connsiteX24" fmla="*/ 276536 w 304117"/>
              <a:gd name="connsiteY24" fmla="*/ 48220 h 274915"/>
              <a:gd name="connsiteX25" fmla="*/ 195718 w 304117"/>
              <a:gd name="connsiteY25" fmla="*/ 62 h 274915"/>
              <a:gd name="connsiteX26" fmla="*/ 171227 w 304117"/>
              <a:gd name="connsiteY26" fmla="*/ 62 h 274915"/>
              <a:gd name="connsiteX27" fmla="*/ 168088 w 304117"/>
              <a:gd name="connsiteY27" fmla="*/ 1 h 274915"/>
              <a:gd name="connsiteX28" fmla="*/ 156033 w 304117"/>
              <a:gd name="connsiteY28" fmla="*/ 1 h 274915"/>
              <a:gd name="connsiteX29" fmla="*/ 200595 w 304117"/>
              <a:gd name="connsiteY29" fmla="*/ 75363 h 274915"/>
              <a:gd name="connsiteX30" fmla="*/ 253386 w 304117"/>
              <a:gd name="connsiteY30" fmla="*/ 127819 h 274915"/>
              <a:gd name="connsiteX31" fmla="*/ 253432 w 304117"/>
              <a:gd name="connsiteY31" fmla="*/ 127880 h 274915"/>
              <a:gd name="connsiteX32" fmla="*/ 253645 w 304117"/>
              <a:gd name="connsiteY32" fmla="*/ 128078 h 274915"/>
              <a:gd name="connsiteX33" fmla="*/ 278410 w 304117"/>
              <a:gd name="connsiteY33" fmla="*/ 152690 h 274915"/>
              <a:gd name="connsiteX34" fmla="*/ 278459 w 304117"/>
              <a:gd name="connsiteY34" fmla="*/ 166053 h 274915"/>
              <a:gd name="connsiteX35" fmla="*/ 278410 w 304117"/>
              <a:gd name="connsiteY35" fmla="*/ 166102 h 274915"/>
              <a:gd name="connsiteX36" fmla="*/ 264907 w 304117"/>
              <a:gd name="connsiteY36" fmla="*/ 166102 h 274915"/>
              <a:gd name="connsiteX37" fmla="*/ 240142 w 304117"/>
              <a:gd name="connsiteY37" fmla="*/ 141489 h 274915"/>
              <a:gd name="connsiteX38" fmla="*/ 223927 w 304117"/>
              <a:gd name="connsiteY38" fmla="*/ 141489 h 274915"/>
              <a:gd name="connsiteX39" fmla="*/ 223683 w 304117"/>
              <a:gd name="connsiteY39" fmla="*/ 141748 h 274915"/>
              <a:gd name="connsiteX40" fmla="*/ 223610 w 304117"/>
              <a:gd name="connsiteY40" fmla="*/ 157784 h 274915"/>
              <a:gd name="connsiteX41" fmla="*/ 223683 w 304117"/>
              <a:gd name="connsiteY41" fmla="*/ 157857 h 274915"/>
              <a:gd name="connsiteX42" fmla="*/ 242977 w 304117"/>
              <a:gd name="connsiteY42" fmla="*/ 177044 h 274915"/>
              <a:gd name="connsiteX43" fmla="*/ 243026 w 304117"/>
              <a:gd name="connsiteY43" fmla="*/ 190406 h 274915"/>
              <a:gd name="connsiteX44" fmla="*/ 242977 w 304117"/>
              <a:gd name="connsiteY44" fmla="*/ 190455 h 274915"/>
              <a:gd name="connsiteX45" fmla="*/ 230495 w 304117"/>
              <a:gd name="connsiteY45" fmla="*/ 191369 h 274915"/>
              <a:gd name="connsiteX46" fmla="*/ 215454 w 304117"/>
              <a:gd name="connsiteY46" fmla="*/ 192436 h 274915"/>
              <a:gd name="connsiteX47" fmla="*/ 214509 w 304117"/>
              <a:gd name="connsiteY47" fmla="*/ 207402 h 274915"/>
              <a:gd name="connsiteX48" fmla="*/ 213671 w 304117"/>
              <a:gd name="connsiteY48" fmla="*/ 219883 h 274915"/>
              <a:gd name="connsiteX49" fmla="*/ 201021 w 304117"/>
              <a:gd name="connsiteY49" fmla="*/ 220645 h 274915"/>
              <a:gd name="connsiteX50" fmla="*/ 185857 w 304117"/>
              <a:gd name="connsiteY50" fmla="*/ 221514 h 274915"/>
              <a:gd name="connsiteX51" fmla="*/ 184882 w 304117"/>
              <a:gd name="connsiteY51" fmla="*/ 236587 h 274915"/>
              <a:gd name="connsiteX52" fmla="*/ 184059 w 304117"/>
              <a:gd name="connsiteY52" fmla="*/ 249297 h 274915"/>
              <a:gd name="connsiteX53" fmla="*/ 170343 w 304117"/>
              <a:gd name="connsiteY53" fmla="*/ 249297 h 274915"/>
              <a:gd name="connsiteX54" fmla="*/ 164674 w 304117"/>
              <a:gd name="connsiteY54" fmla="*/ 243673 h 274915"/>
              <a:gd name="connsiteX55" fmla="*/ 166274 w 304117"/>
              <a:gd name="connsiteY55" fmla="*/ 242073 h 274915"/>
              <a:gd name="connsiteX56" fmla="*/ 166471 w 304117"/>
              <a:gd name="connsiteY56" fmla="*/ 196641 h 274915"/>
              <a:gd name="connsiteX57" fmla="*/ 166274 w 304117"/>
              <a:gd name="connsiteY57" fmla="*/ 196444 h 274915"/>
              <a:gd name="connsiteX58" fmla="*/ 144938 w 304117"/>
              <a:gd name="connsiteY58" fmla="*/ 187026 h 274915"/>
              <a:gd name="connsiteX59" fmla="*/ 115159 w 304117"/>
              <a:gd name="connsiteY59" fmla="*/ 156485 h 274915"/>
              <a:gd name="connsiteX60" fmla="*/ 105756 w 304117"/>
              <a:gd name="connsiteY60" fmla="*/ 136307 h 274915"/>
              <a:gd name="connsiteX61" fmla="*/ 78431 w 304117"/>
              <a:gd name="connsiteY61" fmla="*/ 127148 h 274915"/>
              <a:gd name="connsiteX62" fmla="*/ 46152 w 304117"/>
              <a:gd name="connsiteY62" fmla="*/ 103297 h 274915"/>
              <a:gd name="connsiteX63" fmla="*/ 67016 w 304117"/>
              <a:gd name="connsiteY63" fmla="*/ 44623 h 274915"/>
              <a:gd name="connsiteX64" fmla="*/ 121590 w 304117"/>
              <a:gd name="connsiteY64" fmla="*/ 23592 h 274915"/>
              <a:gd name="connsiteX65" fmla="*/ 98776 w 304117"/>
              <a:gd name="connsiteY65" fmla="*/ 40859 h 274915"/>
              <a:gd name="connsiteX66" fmla="*/ 91938 w 304117"/>
              <a:gd name="connsiteY66" fmla="*/ 90261 h 274915"/>
              <a:gd name="connsiteX67" fmla="*/ 92071 w 304117"/>
              <a:gd name="connsiteY67" fmla="*/ 90435 h 274915"/>
              <a:gd name="connsiteX68" fmla="*/ 141722 w 304117"/>
              <a:gd name="connsiteY68" fmla="*/ 97156 h 274915"/>
              <a:gd name="connsiteX69" fmla="*/ 170511 w 304117"/>
              <a:gd name="connsiteY69" fmla="*/ 75347 h 274915"/>
              <a:gd name="connsiteX70" fmla="*/ 200595 w 304117"/>
              <a:gd name="connsiteY70" fmla="*/ 75347 h 274915"/>
              <a:gd name="connsiteX71" fmla="*/ 112568 w 304117"/>
              <a:gd name="connsiteY71" fmla="*/ 59101 h 274915"/>
              <a:gd name="connsiteX72" fmla="*/ 160407 w 304117"/>
              <a:gd name="connsiteY72" fmla="*/ 22861 h 274915"/>
              <a:gd name="connsiteX73" fmla="*/ 168088 w 304117"/>
              <a:gd name="connsiteY73" fmla="*/ 22861 h 274915"/>
              <a:gd name="connsiteX74" fmla="*/ 170938 w 304117"/>
              <a:gd name="connsiteY74" fmla="*/ 22937 h 274915"/>
              <a:gd name="connsiteX75" fmla="*/ 195718 w 304117"/>
              <a:gd name="connsiteY75" fmla="*/ 22937 h 274915"/>
              <a:gd name="connsiteX76" fmla="*/ 256403 w 304117"/>
              <a:gd name="connsiteY76" fmla="*/ 59056 h 274915"/>
              <a:gd name="connsiteX77" fmla="*/ 263170 w 304117"/>
              <a:gd name="connsiteY77" fmla="*/ 104700 h 274915"/>
              <a:gd name="connsiteX78" fmla="*/ 214234 w 304117"/>
              <a:gd name="connsiteY78" fmla="*/ 55993 h 274915"/>
              <a:gd name="connsiteX79" fmla="*/ 206020 w 304117"/>
              <a:gd name="connsiteY79" fmla="*/ 52503 h 274915"/>
              <a:gd name="connsiteX80" fmla="*/ 166686 w 304117"/>
              <a:gd name="connsiteY80" fmla="*/ 52503 h 274915"/>
              <a:gd name="connsiteX81" fmla="*/ 159782 w 304117"/>
              <a:gd name="connsiteY81" fmla="*/ 54819 h 274915"/>
              <a:gd name="connsiteX82" fmla="*/ 127930 w 304117"/>
              <a:gd name="connsiteY82" fmla="*/ 78944 h 274915"/>
              <a:gd name="connsiteX83" fmla="*/ 110221 w 304117"/>
              <a:gd name="connsiteY83" fmla="*/ 76551 h 274915"/>
              <a:gd name="connsiteX84" fmla="*/ 112510 w 304117"/>
              <a:gd name="connsiteY84" fmla="*/ 59157 h 274915"/>
              <a:gd name="connsiteX85" fmla="*/ 112584 w 304117"/>
              <a:gd name="connsiteY85" fmla="*/ 59101 h 274915"/>
              <a:gd name="connsiteX86" fmla="*/ 61453 w 304117"/>
              <a:gd name="connsiteY86" fmla="*/ 180336 h 274915"/>
              <a:gd name="connsiteX87" fmla="*/ 61405 w 304117"/>
              <a:gd name="connsiteY87" fmla="*/ 166973 h 274915"/>
              <a:gd name="connsiteX88" fmla="*/ 61453 w 304117"/>
              <a:gd name="connsiteY88" fmla="*/ 166924 h 274915"/>
              <a:gd name="connsiteX89" fmla="*/ 76038 w 304117"/>
              <a:gd name="connsiteY89" fmla="*/ 152416 h 274915"/>
              <a:gd name="connsiteX90" fmla="*/ 89541 w 304117"/>
              <a:gd name="connsiteY90" fmla="*/ 152416 h 274915"/>
              <a:gd name="connsiteX91" fmla="*/ 89663 w 304117"/>
              <a:gd name="connsiteY91" fmla="*/ 165705 h 274915"/>
              <a:gd name="connsiteX92" fmla="*/ 89541 w 304117"/>
              <a:gd name="connsiteY92" fmla="*/ 165827 h 274915"/>
              <a:gd name="connsiteX93" fmla="*/ 74956 w 304117"/>
              <a:gd name="connsiteY93" fmla="*/ 180320 h 274915"/>
              <a:gd name="connsiteX94" fmla="*/ 74819 w 304117"/>
              <a:gd name="connsiteY94" fmla="*/ 180458 h 274915"/>
              <a:gd name="connsiteX95" fmla="*/ 61453 w 304117"/>
              <a:gd name="connsiteY95" fmla="*/ 180336 h 274915"/>
              <a:gd name="connsiteX96" fmla="*/ 53971 w 304117"/>
              <a:gd name="connsiteY96" fmla="*/ 128992 h 274915"/>
              <a:gd name="connsiteX97" fmla="*/ 53818 w 304117"/>
              <a:gd name="connsiteY97" fmla="*/ 142251 h 274915"/>
              <a:gd name="connsiteX98" fmla="*/ 39233 w 304117"/>
              <a:gd name="connsiteY98" fmla="*/ 156759 h 274915"/>
              <a:gd name="connsiteX99" fmla="*/ 25731 w 304117"/>
              <a:gd name="connsiteY99" fmla="*/ 156759 h 274915"/>
              <a:gd name="connsiteX100" fmla="*/ 25682 w 304117"/>
              <a:gd name="connsiteY100" fmla="*/ 143397 h 274915"/>
              <a:gd name="connsiteX101" fmla="*/ 25731 w 304117"/>
              <a:gd name="connsiteY101" fmla="*/ 143348 h 274915"/>
              <a:gd name="connsiteX102" fmla="*/ 40331 w 304117"/>
              <a:gd name="connsiteY102" fmla="*/ 128855 h 274915"/>
              <a:gd name="connsiteX103" fmla="*/ 53833 w 304117"/>
              <a:gd name="connsiteY103" fmla="*/ 128855 h 274915"/>
              <a:gd name="connsiteX104" fmla="*/ 53971 w 304117"/>
              <a:gd name="connsiteY104" fmla="*/ 128992 h 274915"/>
              <a:gd name="connsiteX105" fmla="*/ 135474 w 304117"/>
              <a:gd name="connsiteY105" fmla="*/ 240457 h 274915"/>
              <a:gd name="connsiteX106" fmla="*/ 121971 w 304117"/>
              <a:gd name="connsiteY106" fmla="*/ 240457 h 274915"/>
              <a:gd name="connsiteX107" fmla="*/ 121923 w 304117"/>
              <a:gd name="connsiteY107" fmla="*/ 227095 h 274915"/>
              <a:gd name="connsiteX108" fmla="*/ 121971 w 304117"/>
              <a:gd name="connsiteY108" fmla="*/ 227046 h 274915"/>
              <a:gd name="connsiteX109" fmla="*/ 136556 w 304117"/>
              <a:gd name="connsiteY109" fmla="*/ 212553 h 274915"/>
              <a:gd name="connsiteX110" fmla="*/ 150059 w 304117"/>
              <a:gd name="connsiteY110" fmla="*/ 212553 h 274915"/>
              <a:gd name="connsiteX111" fmla="*/ 150107 w 304117"/>
              <a:gd name="connsiteY111" fmla="*/ 225915 h 274915"/>
              <a:gd name="connsiteX112" fmla="*/ 150059 w 304117"/>
              <a:gd name="connsiteY112" fmla="*/ 225964 h 274915"/>
              <a:gd name="connsiteX113" fmla="*/ 135474 w 304117"/>
              <a:gd name="connsiteY113" fmla="*/ 240457 h 274915"/>
              <a:gd name="connsiteX114" fmla="*/ 104674 w 304117"/>
              <a:gd name="connsiteY114" fmla="*/ 209856 h 274915"/>
              <a:gd name="connsiteX115" fmla="*/ 91171 w 304117"/>
              <a:gd name="connsiteY115" fmla="*/ 209856 h 274915"/>
              <a:gd name="connsiteX116" fmla="*/ 91034 w 304117"/>
              <a:gd name="connsiteY116" fmla="*/ 196566 h 274915"/>
              <a:gd name="connsiteX117" fmla="*/ 91171 w 304117"/>
              <a:gd name="connsiteY117" fmla="*/ 196444 h 274915"/>
              <a:gd name="connsiteX118" fmla="*/ 105756 w 304117"/>
              <a:gd name="connsiteY118" fmla="*/ 181951 h 274915"/>
              <a:gd name="connsiteX119" fmla="*/ 105878 w 304117"/>
              <a:gd name="connsiteY119" fmla="*/ 181814 h 274915"/>
              <a:gd name="connsiteX120" fmla="*/ 119259 w 304117"/>
              <a:gd name="connsiteY120" fmla="*/ 181951 h 274915"/>
              <a:gd name="connsiteX121" fmla="*/ 119307 w 304117"/>
              <a:gd name="connsiteY121" fmla="*/ 195314 h 274915"/>
              <a:gd name="connsiteX122" fmla="*/ 119259 w 304117"/>
              <a:gd name="connsiteY122" fmla="*/ 195362 h 274915"/>
              <a:gd name="connsiteX123" fmla="*/ 104674 w 304117"/>
              <a:gd name="connsiteY123" fmla="*/ 209856 h 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04117" h="274915">
                <a:moveTo>
                  <a:pt x="156018" y="1"/>
                </a:moveTo>
                <a:cubicBezTo>
                  <a:pt x="152589" y="2"/>
                  <a:pt x="149342" y="1547"/>
                  <a:pt x="147178" y="4207"/>
                </a:cubicBezTo>
                <a:lnTo>
                  <a:pt x="146294" y="4862"/>
                </a:lnTo>
                <a:cubicBezTo>
                  <a:pt x="112533" y="-5413"/>
                  <a:pt x="75856" y="3677"/>
                  <a:pt x="50801" y="28530"/>
                </a:cubicBezTo>
                <a:cubicBezTo>
                  <a:pt x="28672" y="50444"/>
                  <a:pt x="18773" y="81861"/>
                  <a:pt x="24344" y="112502"/>
                </a:cubicBezTo>
                <a:lnTo>
                  <a:pt x="24115" y="112731"/>
                </a:lnTo>
                <a:lnTo>
                  <a:pt x="9515" y="127224"/>
                </a:lnTo>
                <a:cubicBezTo>
                  <a:pt x="-3089" y="139712"/>
                  <a:pt x="-3183" y="160053"/>
                  <a:pt x="9304" y="172656"/>
                </a:cubicBezTo>
                <a:cubicBezTo>
                  <a:pt x="9374" y="172728"/>
                  <a:pt x="9445" y="172798"/>
                  <a:pt x="9515" y="172868"/>
                </a:cubicBezTo>
                <a:cubicBezTo>
                  <a:pt x="16703" y="180006"/>
                  <a:pt x="26803" y="183393"/>
                  <a:pt x="36841" y="182027"/>
                </a:cubicBezTo>
                <a:cubicBezTo>
                  <a:pt x="40459" y="195192"/>
                  <a:pt x="51929" y="204682"/>
                  <a:pt x="65538" y="205771"/>
                </a:cubicBezTo>
                <a:cubicBezTo>
                  <a:pt x="66950" y="221932"/>
                  <a:pt x="80075" y="234569"/>
                  <a:pt x="96277" y="235367"/>
                </a:cubicBezTo>
                <a:cubicBezTo>
                  <a:pt x="96673" y="243094"/>
                  <a:pt x="99828" y="250684"/>
                  <a:pt x="105756" y="256566"/>
                </a:cubicBezTo>
                <a:cubicBezTo>
                  <a:pt x="117338" y="268088"/>
                  <a:pt x="135505" y="269078"/>
                  <a:pt x="148230" y="259568"/>
                </a:cubicBezTo>
                <a:lnTo>
                  <a:pt x="154128" y="265421"/>
                </a:lnTo>
                <a:cubicBezTo>
                  <a:pt x="166905" y="278080"/>
                  <a:pt x="187497" y="278080"/>
                  <a:pt x="200275" y="265421"/>
                </a:cubicBezTo>
                <a:cubicBezTo>
                  <a:pt x="205913" y="259812"/>
                  <a:pt x="209068" y="252649"/>
                  <a:pt x="209723" y="245334"/>
                </a:cubicBezTo>
                <a:cubicBezTo>
                  <a:pt x="225422" y="244004"/>
                  <a:pt x="237894" y="231583"/>
                  <a:pt x="239289" y="215891"/>
                </a:cubicBezTo>
                <a:cubicBezTo>
                  <a:pt x="253019" y="214629"/>
                  <a:pt x="264450" y="204823"/>
                  <a:pt x="267788" y="191446"/>
                </a:cubicBezTo>
                <a:cubicBezTo>
                  <a:pt x="277671" y="192630"/>
                  <a:pt x="287551" y="189227"/>
                  <a:pt x="294610" y="182210"/>
                </a:cubicBezTo>
                <a:cubicBezTo>
                  <a:pt x="307211" y="169718"/>
                  <a:pt x="307297" y="149377"/>
                  <a:pt x="294807" y="136778"/>
                </a:cubicBezTo>
                <a:cubicBezTo>
                  <a:pt x="294741" y="136713"/>
                  <a:pt x="294676" y="136647"/>
                  <a:pt x="294610" y="136582"/>
                </a:cubicBezTo>
                <a:lnTo>
                  <a:pt x="281915" y="123948"/>
                </a:lnTo>
                <a:lnTo>
                  <a:pt x="284537" y="113798"/>
                </a:lnTo>
                <a:cubicBezTo>
                  <a:pt x="290207" y="91710"/>
                  <a:pt x="287351" y="68297"/>
                  <a:pt x="276536" y="48220"/>
                </a:cubicBezTo>
                <a:cubicBezTo>
                  <a:pt x="260503" y="18526"/>
                  <a:pt x="229464" y="29"/>
                  <a:pt x="195718" y="62"/>
                </a:cubicBezTo>
                <a:lnTo>
                  <a:pt x="171227" y="62"/>
                </a:lnTo>
                <a:cubicBezTo>
                  <a:pt x="170182" y="16"/>
                  <a:pt x="169135" y="-4"/>
                  <a:pt x="168088" y="1"/>
                </a:cubicBezTo>
                <a:lnTo>
                  <a:pt x="156033" y="1"/>
                </a:lnTo>
                <a:close/>
                <a:moveTo>
                  <a:pt x="200595" y="75363"/>
                </a:moveTo>
                <a:lnTo>
                  <a:pt x="253386" y="127819"/>
                </a:lnTo>
                <a:lnTo>
                  <a:pt x="253432" y="127880"/>
                </a:lnTo>
                <a:lnTo>
                  <a:pt x="253645" y="128078"/>
                </a:lnTo>
                <a:lnTo>
                  <a:pt x="278410" y="152690"/>
                </a:lnTo>
                <a:cubicBezTo>
                  <a:pt x="282113" y="156366"/>
                  <a:pt x="282135" y="162349"/>
                  <a:pt x="278459" y="166053"/>
                </a:cubicBezTo>
                <a:cubicBezTo>
                  <a:pt x="278442" y="166070"/>
                  <a:pt x="278427" y="166085"/>
                  <a:pt x="278410" y="166102"/>
                </a:cubicBezTo>
                <a:cubicBezTo>
                  <a:pt x="274669" y="169800"/>
                  <a:pt x="268649" y="169800"/>
                  <a:pt x="264907" y="166102"/>
                </a:cubicBezTo>
                <a:lnTo>
                  <a:pt x="240142" y="141489"/>
                </a:lnTo>
                <a:cubicBezTo>
                  <a:pt x="235653" y="137042"/>
                  <a:pt x="228417" y="137042"/>
                  <a:pt x="223927" y="141489"/>
                </a:cubicBezTo>
                <a:lnTo>
                  <a:pt x="223683" y="141748"/>
                </a:lnTo>
                <a:cubicBezTo>
                  <a:pt x="219235" y="146155"/>
                  <a:pt x="219203" y="153335"/>
                  <a:pt x="223610" y="157784"/>
                </a:cubicBezTo>
                <a:cubicBezTo>
                  <a:pt x="223634" y="157808"/>
                  <a:pt x="223659" y="157832"/>
                  <a:pt x="223683" y="157857"/>
                </a:cubicBezTo>
                <a:lnTo>
                  <a:pt x="242977" y="177044"/>
                </a:lnTo>
                <a:cubicBezTo>
                  <a:pt x="246680" y="180720"/>
                  <a:pt x="246702" y="186703"/>
                  <a:pt x="243026" y="190406"/>
                </a:cubicBezTo>
                <a:cubicBezTo>
                  <a:pt x="243009" y="190423"/>
                  <a:pt x="242994" y="190438"/>
                  <a:pt x="242977" y="190455"/>
                </a:cubicBezTo>
                <a:cubicBezTo>
                  <a:pt x="239614" y="193802"/>
                  <a:pt x="234310" y="194190"/>
                  <a:pt x="230495" y="191369"/>
                </a:cubicBezTo>
                <a:cubicBezTo>
                  <a:pt x="225913" y="187939"/>
                  <a:pt x="219506" y="188393"/>
                  <a:pt x="215454" y="192436"/>
                </a:cubicBezTo>
                <a:cubicBezTo>
                  <a:pt x="211413" y="196475"/>
                  <a:pt x="211010" y="202888"/>
                  <a:pt x="214509" y="207402"/>
                </a:cubicBezTo>
                <a:cubicBezTo>
                  <a:pt x="217418" y="211178"/>
                  <a:pt x="217058" y="216531"/>
                  <a:pt x="213671" y="219883"/>
                </a:cubicBezTo>
                <a:cubicBezTo>
                  <a:pt x="210245" y="223279"/>
                  <a:pt x="204830" y="223605"/>
                  <a:pt x="201021" y="220645"/>
                </a:cubicBezTo>
                <a:cubicBezTo>
                  <a:pt x="196465" y="217090"/>
                  <a:pt x="189978" y="217462"/>
                  <a:pt x="185857" y="221514"/>
                </a:cubicBezTo>
                <a:cubicBezTo>
                  <a:pt x="181746" y="225559"/>
                  <a:pt x="181327" y="232045"/>
                  <a:pt x="184882" y="236587"/>
                </a:cubicBezTo>
                <a:cubicBezTo>
                  <a:pt x="187862" y="240421"/>
                  <a:pt x="187508" y="245878"/>
                  <a:pt x="184059" y="249297"/>
                </a:cubicBezTo>
                <a:cubicBezTo>
                  <a:pt x="180260" y="253055"/>
                  <a:pt x="174143" y="253055"/>
                  <a:pt x="170343" y="249297"/>
                </a:cubicBezTo>
                <a:lnTo>
                  <a:pt x="164674" y="243673"/>
                </a:lnTo>
                <a:lnTo>
                  <a:pt x="166274" y="242073"/>
                </a:lnTo>
                <a:cubicBezTo>
                  <a:pt x="178875" y="229581"/>
                  <a:pt x="178961" y="209240"/>
                  <a:pt x="166471" y="196641"/>
                </a:cubicBezTo>
                <a:cubicBezTo>
                  <a:pt x="166405" y="196575"/>
                  <a:pt x="166340" y="196510"/>
                  <a:pt x="166274" y="196444"/>
                </a:cubicBezTo>
                <a:cubicBezTo>
                  <a:pt x="160574" y="190771"/>
                  <a:pt x="152971" y="187415"/>
                  <a:pt x="144938" y="187026"/>
                </a:cubicBezTo>
                <a:cubicBezTo>
                  <a:pt x="144039" y="170835"/>
                  <a:pt x="131323" y="157793"/>
                  <a:pt x="115159" y="156485"/>
                </a:cubicBezTo>
                <a:cubicBezTo>
                  <a:pt x="114535" y="148851"/>
                  <a:pt x="111199" y="141695"/>
                  <a:pt x="105756" y="136307"/>
                </a:cubicBezTo>
                <a:cubicBezTo>
                  <a:pt x="98569" y="129169"/>
                  <a:pt x="88468" y="125783"/>
                  <a:pt x="78431" y="127148"/>
                </a:cubicBezTo>
                <a:cubicBezTo>
                  <a:pt x="74449" y="112713"/>
                  <a:pt x="61121" y="102864"/>
                  <a:pt x="46152" y="103297"/>
                </a:cubicBezTo>
                <a:cubicBezTo>
                  <a:pt x="43808" y="81583"/>
                  <a:pt x="51488" y="59983"/>
                  <a:pt x="67016" y="44623"/>
                </a:cubicBezTo>
                <a:cubicBezTo>
                  <a:pt x="81458" y="30277"/>
                  <a:pt x="101256" y="22647"/>
                  <a:pt x="121590" y="23592"/>
                </a:cubicBezTo>
                <a:lnTo>
                  <a:pt x="98776" y="40859"/>
                </a:lnTo>
                <a:cubicBezTo>
                  <a:pt x="83246" y="52613"/>
                  <a:pt x="80184" y="74731"/>
                  <a:pt x="91938" y="90261"/>
                </a:cubicBezTo>
                <a:cubicBezTo>
                  <a:pt x="91982" y="90319"/>
                  <a:pt x="92026" y="90377"/>
                  <a:pt x="92071" y="90435"/>
                </a:cubicBezTo>
                <a:cubicBezTo>
                  <a:pt x="103963" y="105937"/>
                  <a:pt x="126136" y="108939"/>
                  <a:pt x="141722" y="97156"/>
                </a:cubicBezTo>
                <a:lnTo>
                  <a:pt x="170511" y="75347"/>
                </a:lnTo>
                <a:lnTo>
                  <a:pt x="200595" y="75347"/>
                </a:lnTo>
                <a:close/>
                <a:moveTo>
                  <a:pt x="112568" y="59101"/>
                </a:moveTo>
                <a:lnTo>
                  <a:pt x="160407" y="22861"/>
                </a:lnTo>
                <a:lnTo>
                  <a:pt x="168088" y="22861"/>
                </a:lnTo>
                <a:cubicBezTo>
                  <a:pt x="169039" y="22854"/>
                  <a:pt x="169988" y="22879"/>
                  <a:pt x="170938" y="22937"/>
                </a:cubicBezTo>
                <a:lnTo>
                  <a:pt x="195718" y="22937"/>
                </a:lnTo>
                <a:cubicBezTo>
                  <a:pt x="221048" y="22903"/>
                  <a:pt x="244355" y="36774"/>
                  <a:pt x="256403" y="59056"/>
                </a:cubicBezTo>
                <a:cubicBezTo>
                  <a:pt x="263947" y="73077"/>
                  <a:pt x="266309" y="89200"/>
                  <a:pt x="263170" y="104700"/>
                </a:cubicBezTo>
                <a:lnTo>
                  <a:pt x="214234" y="55993"/>
                </a:lnTo>
                <a:cubicBezTo>
                  <a:pt x="212082" y="53764"/>
                  <a:pt x="209118" y="52505"/>
                  <a:pt x="206020" y="52503"/>
                </a:cubicBezTo>
                <a:lnTo>
                  <a:pt x="166686" y="52503"/>
                </a:lnTo>
                <a:cubicBezTo>
                  <a:pt x="164194" y="52501"/>
                  <a:pt x="161769" y="53315"/>
                  <a:pt x="159782" y="54819"/>
                </a:cubicBezTo>
                <a:lnTo>
                  <a:pt x="127930" y="78944"/>
                </a:lnTo>
                <a:cubicBezTo>
                  <a:pt x="122371" y="83140"/>
                  <a:pt x="114468" y="82072"/>
                  <a:pt x="110221" y="76551"/>
                </a:cubicBezTo>
                <a:cubicBezTo>
                  <a:pt x="106050" y="71116"/>
                  <a:pt x="107075" y="63329"/>
                  <a:pt x="112510" y="59157"/>
                </a:cubicBezTo>
                <a:cubicBezTo>
                  <a:pt x="112534" y="59139"/>
                  <a:pt x="112559" y="59120"/>
                  <a:pt x="112584" y="59101"/>
                </a:cubicBezTo>
                <a:close/>
                <a:moveTo>
                  <a:pt x="61453" y="180336"/>
                </a:moveTo>
                <a:cubicBezTo>
                  <a:pt x="57750" y="176660"/>
                  <a:pt x="57728" y="170677"/>
                  <a:pt x="61405" y="166973"/>
                </a:cubicBezTo>
                <a:cubicBezTo>
                  <a:pt x="61421" y="166956"/>
                  <a:pt x="61437" y="166941"/>
                  <a:pt x="61453" y="166924"/>
                </a:cubicBezTo>
                <a:lnTo>
                  <a:pt x="76038" y="152416"/>
                </a:lnTo>
                <a:cubicBezTo>
                  <a:pt x="79779" y="148717"/>
                  <a:pt x="85800" y="148717"/>
                  <a:pt x="89541" y="152416"/>
                </a:cubicBezTo>
                <a:cubicBezTo>
                  <a:pt x="93216" y="156064"/>
                  <a:pt x="93270" y="161990"/>
                  <a:pt x="89663" y="165705"/>
                </a:cubicBezTo>
                <a:lnTo>
                  <a:pt x="89541" y="165827"/>
                </a:lnTo>
                <a:lnTo>
                  <a:pt x="74956" y="180320"/>
                </a:lnTo>
                <a:lnTo>
                  <a:pt x="74819" y="180458"/>
                </a:lnTo>
                <a:cubicBezTo>
                  <a:pt x="71062" y="184034"/>
                  <a:pt x="65144" y="183980"/>
                  <a:pt x="61453" y="180336"/>
                </a:cubicBezTo>
                <a:close/>
                <a:moveTo>
                  <a:pt x="53971" y="128992"/>
                </a:moveTo>
                <a:cubicBezTo>
                  <a:pt x="57566" y="132705"/>
                  <a:pt x="57498" y="138622"/>
                  <a:pt x="53818" y="142251"/>
                </a:cubicBezTo>
                <a:lnTo>
                  <a:pt x="39233" y="156759"/>
                </a:lnTo>
                <a:cubicBezTo>
                  <a:pt x="35493" y="160458"/>
                  <a:pt x="29471" y="160458"/>
                  <a:pt x="25731" y="156759"/>
                </a:cubicBezTo>
                <a:cubicBezTo>
                  <a:pt x="22027" y="153084"/>
                  <a:pt x="22006" y="147100"/>
                  <a:pt x="25682" y="143397"/>
                </a:cubicBezTo>
                <a:cubicBezTo>
                  <a:pt x="25698" y="143380"/>
                  <a:pt x="25714" y="143365"/>
                  <a:pt x="25731" y="143348"/>
                </a:cubicBezTo>
                <a:lnTo>
                  <a:pt x="40331" y="128855"/>
                </a:lnTo>
                <a:cubicBezTo>
                  <a:pt x="44071" y="125156"/>
                  <a:pt x="50093" y="125156"/>
                  <a:pt x="53833" y="128855"/>
                </a:cubicBezTo>
                <a:lnTo>
                  <a:pt x="53971" y="128992"/>
                </a:lnTo>
                <a:close/>
                <a:moveTo>
                  <a:pt x="135474" y="240457"/>
                </a:moveTo>
                <a:cubicBezTo>
                  <a:pt x="131733" y="244156"/>
                  <a:pt x="125713" y="244156"/>
                  <a:pt x="121971" y="240457"/>
                </a:cubicBezTo>
                <a:cubicBezTo>
                  <a:pt x="118268" y="236782"/>
                  <a:pt x="118246" y="230798"/>
                  <a:pt x="121923" y="227095"/>
                </a:cubicBezTo>
                <a:cubicBezTo>
                  <a:pt x="121939" y="227078"/>
                  <a:pt x="121955" y="227063"/>
                  <a:pt x="121971" y="227046"/>
                </a:cubicBezTo>
                <a:lnTo>
                  <a:pt x="136556" y="212553"/>
                </a:lnTo>
                <a:cubicBezTo>
                  <a:pt x="140298" y="208854"/>
                  <a:pt x="146317" y="208854"/>
                  <a:pt x="150059" y="212553"/>
                </a:cubicBezTo>
                <a:cubicBezTo>
                  <a:pt x="153762" y="216229"/>
                  <a:pt x="153783" y="222212"/>
                  <a:pt x="150107" y="225915"/>
                </a:cubicBezTo>
                <a:cubicBezTo>
                  <a:pt x="150091" y="225932"/>
                  <a:pt x="150075" y="225947"/>
                  <a:pt x="150059" y="225964"/>
                </a:cubicBezTo>
                <a:lnTo>
                  <a:pt x="135474" y="240457"/>
                </a:lnTo>
                <a:close/>
                <a:moveTo>
                  <a:pt x="104674" y="209856"/>
                </a:moveTo>
                <a:cubicBezTo>
                  <a:pt x="100937" y="213563"/>
                  <a:pt x="94909" y="213563"/>
                  <a:pt x="91171" y="209856"/>
                </a:cubicBezTo>
                <a:cubicBezTo>
                  <a:pt x="87492" y="206212"/>
                  <a:pt x="87431" y="200285"/>
                  <a:pt x="91034" y="196566"/>
                </a:cubicBezTo>
                <a:lnTo>
                  <a:pt x="91171" y="196444"/>
                </a:lnTo>
                <a:lnTo>
                  <a:pt x="105756" y="181951"/>
                </a:lnTo>
                <a:lnTo>
                  <a:pt x="105878" y="181814"/>
                </a:lnTo>
                <a:cubicBezTo>
                  <a:pt x="109641" y="178233"/>
                  <a:pt x="115570" y="178294"/>
                  <a:pt x="119259" y="181951"/>
                </a:cubicBezTo>
                <a:cubicBezTo>
                  <a:pt x="122962" y="185627"/>
                  <a:pt x="122983" y="191610"/>
                  <a:pt x="119307" y="195314"/>
                </a:cubicBezTo>
                <a:cubicBezTo>
                  <a:pt x="119291" y="195330"/>
                  <a:pt x="119275" y="195346"/>
                  <a:pt x="119259" y="195362"/>
                </a:cubicBezTo>
                <a:lnTo>
                  <a:pt x="104674" y="209856"/>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 name="Graphic 13" descr="Icon of a chart made of vertical lines with a line tracing the top of each, turning into an arrow pointing up">
            <a:extLst>
              <a:ext uri="{FF2B5EF4-FFF2-40B4-BE49-F238E27FC236}">
                <a16:creationId xmlns:a16="http://schemas.microsoft.com/office/drawing/2014/main" id="{47EDC79E-0B36-2BC4-6AA1-870A02A2FBB1}"/>
              </a:ext>
            </a:extLst>
          </p:cNvPr>
          <p:cNvSpPr>
            <a:spLocks noChangeAspect="1"/>
          </p:cNvSpPr>
          <p:nvPr/>
        </p:nvSpPr>
        <p:spPr>
          <a:xfrm>
            <a:off x="6213125" y="372141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7" name="Graphic 13" descr="Icon of a chart made of vertical lines with a line tracing the top of each, turning into an arrow pointing up">
            <a:extLst>
              <a:ext uri="{FF2B5EF4-FFF2-40B4-BE49-F238E27FC236}">
                <a16:creationId xmlns:a16="http://schemas.microsoft.com/office/drawing/2014/main" id="{2ED7E5AC-9DDD-8905-3E9C-77084DC7B22E}"/>
              </a:ext>
            </a:extLst>
          </p:cNvPr>
          <p:cNvSpPr>
            <a:spLocks noChangeAspect="1"/>
          </p:cNvSpPr>
          <p:nvPr/>
        </p:nvSpPr>
        <p:spPr>
          <a:xfrm>
            <a:off x="6272180" y="2740897"/>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8" name="Graphic 13" descr="Icon of a chart made of vertical lines with a line tracing the top of each, turning into an arrow pointing up">
            <a:extLst>
              <a:ext uri="{FF2B5EF4-FFF2-40B4-BE49-F238E27FC236}">
                <a16:creationId xmlns:a16="http://schemas.microsoft.com/office/drawing/2014/main" id="{F587707A-12B6-7107-9908-AA8D857374ED}"/>
              </a:ext>
            </a:extLst>
          </p:cNvPr>
          <p:cNvSpPr>
            <a:spLocks noChangeAspect="1"/>
          </p:cNvSpPr>
          <p:nvPr/>
        </p:nvSpPr>
        <p:spPr>
          <a:xfrm>
            <a:off x="6229985" y="4681902"/>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Tree>
    <p:extLst>
      <p:ext uri="{BB962C8B-B14F-4D97-AF65-F5344CB8AC3E}">
        <p14:creationId xmlns:p14="http://schemas.microsoft.com/office/powerpoint/2010/main" val="18878238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Increase number of opportunities pursued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278051"/>
            <a:ext cx="6615373"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Sales is about building relationships and pursuing opportunities. But these things take time and so anything that Copilot can do to reduce the time salespeople spend on tasks can be used to increase customer face time and pursue more deals.</a:t>
            </a:r>
          </a:p>
        </p:txBody>
      </p:sp>
      <p:sp>
        <p:nvSpPr>
          <p:cNvPr id="6" name="Freeform: Shape 32">
            <a:extLst>
              <a:ext uri="{FF2B5EF4-FFF2-40B4-BE49-F238E27FC236}">
                <a16:creationId xmlns:a16="http://schemas.microsoft.com/office/drawing/2014/main" id="{31922DE7-1793-6984-01E6-8C850F09BD37}"/>
              </a:ext>
            </a:extLst>
          </p:cNvPr>
          <p:cNvSpPr>
            <a:spLocks/>
          </p:cNvSpPr>
          <p:nvPr/>
        </p:nvSpPr>
        <p:spPr bwMode="auto">
          <a:xfrm>
            <a:off x="7697337" y="1579850"/>
            <a:ext cx="3727901" cy="2466340"/>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9" name="Text Placeholder 5">
            <a:extLst>
              <a:ext uri="{FF2B5EF4-FFF2-40B4-BE49-F238E27FC236}">
                <a16:creationId xmlns:a16="http://schemas.microsoft.com/office/drawing/2014/main" id="{02C57E77-7FF3-6C1B-0126-9CE7D317F8DA}"/>
              </a:ext>
            </a:extLst>
          </p:cNvPr>
          <p:cNvSpPr txBox="1">
            <a:spLocks/>
          </p:cNvSpPr>
          <p:nvPr/>
        </p:nvSpPr>
        <p:spPr>
          <a:xfrm>
            <a:off x="7980025" y="2470651"/>
            <a:ext cx="2364979" cy="36933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3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Pursuing more opportunities can require input from: </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3056403"/>
            <a:ext cx="3129253" cy="630942"/>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15888" algn="just" defTabSz="932597">
              <a:lnSpc>
                <a:spcPct val="100000"/>
              </a:lnSpc>
              <a:spcBef>
                <a:spcPts val="0"/>
              </a:spcBef>
              <a:spcAft>
                <a:spcPts val="300"/>
              </a:spcAft>
              <a:buFont typeface="Arial" panose="020B0604020202020204" pitchFamily="34" charset="0"/>
              <a:buChar char="•"/>
              <a:defRPr/>
            </a:pPr>
            <a:r>
              <a:rPr lang="en-US" sz="1200" dirty="0">
                <a:latin typeface="Segoe UI"/>
              </a:rPr>
              <a:t>Account Manager</a:t>
            </a:r>
          </a:p>
          <a:p>
            <a:pPr marL="171450" marR="0" lvl="0" indent="-115888" algn="just"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Technical Sales</a:t>
            </a:r>
          </a:p>
          <a:p>
            <a:pPr marL="171450" marR="0" lvl="0" indent="-115888" algn="just"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Training staff</a:t>
            </a:r>
          </a:p>
          <a:p>
            <a:pPr marL="171450" marR="0" lvl="0" indent="-115888" algn="just"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Product teams</a:t>
            </a:r>
          </a:p>
          <a:p>
            <a:pPr marL="171450" marR="0" lvl="0" indent="-115888" algn="just"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Customer Success</a:t>
            </a:r>
          </a:p>
        </p:txBody>
      </p:sp>
      <p:sp>
        <p:nvSpPr>
          <p:cNvPr id="17" name="Text Placeholder 4">
            <a:extLst>
              <a:ext uri="{FF2B5EF4-FFF2-40B4-BE49-F238E27FC236}">
                <a16:creationId xmlns:a16="http://schemas.microsoft.com/office/drawing/2014/main" id="{A4ECDADE-B68B-6468-0417-6F26FA5EB1E7}"/>
              </a:ext>
            </a:extLst>
          </p:cNvPr>
          <p:cNvSpPr txBox="1">
            <a:spLocks/>
          </p:cNvSpPr>
          <p:nvPr/>
        </p:nvSpPr>
        <p:spPr>
          <a:xfrm>
            <a:off x="863600" y="4580362"/>
            <a:ext cx="6697260" cy="1438086"/>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300"/>
              </a:spcBef>
              <a:defRPr/>
            </a:pPr>
            <a:r>
              <a:rPr lang="en-US" sz="1100" b="1">
                <a:solidFill>
                  <a:srgbClr val="8661C5"/>
                </a:solidFill>
                <a:hlinkClick r:id="rId4" action="ppaction://hlinksldjump">
                  <a:extLst>
                    <a:ext uri="{A12FA001-AC4F-418D-AE19-62706E023703}">
                      <ahyp:hlinkClr xmlns:ahyp="http://schemas.microsoft.com/office/drawing/2018/hyperlinkcolor" val="tx"/>
                    </a:ext>
                  </a:extLst>
                </a:hlinkClick>
              </a:rPr>
              <a:t>Improve customer meetings</a:t>
            </a:r>
            <a:endParaRPr lang="en-US" sz="1100" b="1">
              <a:solidFill>
                <a:srgbClr val="8661C5"/>
              </a:solidFill>
            </a:endParaRPr>
          </a:p>
          <a:p>
            <a:pPr marL="173038" indent="-173038" defTabSz="932597">
              <a:lnSpc>
                <a:spcPct val="110000"/>
              </a:lnSpc>
              <a:spcBef>
                <a:spcPts val="300"/>
              </a:spcBef>
              <a:buFont typeface="Arial" panose="020B0604020202020204" pitchFamily="34" charset="0"/>
              <a:buChar char="•"/>
              <a:defRPr/>
            </a:pPr>
            <a:r>
              <a:rPr lang="en-US" sz="1100"/>
              <a:t>Use Copilot to organize information </a:t>
            </a:r>
            <a:br>
              <a:rPr lang="en-US" sz="1100"/>
            </a:br>
            <a:r>
              <a:rPr lang="en-US" sz="1100"/>
              <a:t>from past interactions</a:t>
            </a:r>
          </a:p>
          <a:p>
            <a:pPr marL="173038" indent="-173038" defTabSz="932597">
              <a:lnSpc>
                <a:spcPct val="110000"/>
              </a:lnSpc>
              <a:spcBef>
                <a:spcPts val="300"/>
              </a:spcBef>
              <a:buFont typeface="Arial" panose="020B0604020202020204" pitchFamily="34" charset="0"/>
              <a:buChar char="•"/>
              <a:defRPr/>
            </a:pPr>
            <a:r>
              <a:rPr lang="en-US" sz="1100"/>
              <a:t>Research company information</a:t>
            </a:r>
          </a:p>
          <a:p>
            <a:pPr marL="173038" indent="-173038" defTabSz="932597">
              <a:lnSpc>
                <a:spcPct val="110000"/>
              </a:lnSpc>
              <a:spcBef>
                <a:spcPts val="300"/>
              </a:spcBef>
              <a:buFont typeface="Arial" panose="020B0604020202020204" pitchFamily="34" charset="0"/>
              <a:buChar char="•"/>
              <a:defRPr/>
            </a:pPr>
            <a:r>
              <a:rPr lang="en-US" sz="1100"/>
              <a:t>Learn how to pitch the product</a:t>
            </a:r>
          </a:p>
          <a:p>
            <a:pPr marL="173038" indent="-173038" defTabSz="932597">
              <a:lnSpc>
                <a:spcPct val="110000"/>
              </a:lnSpc>
              <a:spcBef>
                <a:spcPts val="300"/>
              </a:spcBef>
              <a:buFont typeface="Arial" panose="020B0604020202020204" pitchFamily="34" charset="0"/>
              <a:buChar char="•"/>
              <a:defRPr/>
            </a:pPr>
            <a:r>
              <a:rPr lang="en-US" sz="1100"/>
              <a:t>Completely focus during the meeting</a:t>
            </a:r>
          </a:p>
          <a:p>
            <a:pPr defTabSz="932597">
              <a:spcBef>
                <a:spcPts val="300"/>
              </a:spcBef>
              <a:defRPr/>
            </a:pPr>
            <a:r>
              <a:rPr lang="en-US" sz="1100" b="1">
                <a:solidFill>
                  <a:srgbClr val="8661C5"/>
                </a:solidFill>
                <a:hlinkClick r:id="rId5" action="ppaction://hlinksldjump">
                  <a:extLst>
                    <a:ext uri="{A12FA001-AC4F-418D-AE19-62706E023703}">
                      <ahyp:hlinkClr xmlns:ahyp="http://schemas.microsoft.com/office/drawing/2018/hyperlinkcolor" val="tx"/>
                    </a:ext>
                  </a:extLst>
                </a:hlinkClick>
              </a:rPr>
              <a:t>Respond to an RFP</a:t>
            </a:r>
            <a:endParaRPr lang="en-US" sz="1100" b="1">
              <a:solidFill>
                <a:srgbClr val="8661C5"/>
              </a:solidFill>
            </a:endParaRPr>
          </a:p>
          <a:p>
            <a:pPr marL="171450" indent="-171450" defTabSz="932597">
              <a:lnSpc>
                <a:spcPct val="110000"/>
              </a:lnSpc>
              <a:spcBef>
                <a:spcPts val="300"/>
              </a:spcBef>
              <a:buFont typeface="Arial" panose="020B0604020202020204" pitchFamily="34" charset="0"/>
              <a:buChar char="•"/>
              <a:defRPr/>
            </a:pPr>
            <a:r>
              <a:rPr lang="en-US" sz="1100"/>
              <a:t>Use Copilot to gather proposal information</a:t>
            </a:r>
          </a:p>
          <a:p>
            <a:pPr marL="171450" indent="-171450" defTabSz="932597">
              <a:lnSpc>
                <a:spcPct val="110000"/>
              </a:lnSpc>
              <a:spcBef>
                <a:spcPts val="300"/>
              </a:spcBef>
              <a:buFont typeface="Arial" panose="020B0604020202020204" pitchFamily="34" charset="0"/>
              <a:buChar char="•"/>
              <a:defRPr/>
            </a:pPr>
            <a:r>
              <a:rPr lang="en-US" sz="1100"/>
              <a:t>Have Copilot assist with emails</a:t>
            </a:r>
          </a:p>
          <a:p>
            <a:pPr marL="171450" indent="-171450" defTabSz="932597">
              <a:lnSpc>
                <a:spcPct val="110000"/>
              </a:lnSpc>
              <a:spcBef>
                <a:spcPts val="300"/>
              </a:spcBef>
              <a:buFont typeface="Arial" panose="020B0604020202020204" pitchFamily="34" charset="0"/>
              <a:buChar char="•"/>
              <a:defRPr/>
            </a:pPr>
            <a:r>
              <a:rPr lang="en-US" sz="1100"/>
              <a:t>Create a bot with RFP responses</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24" name="Picture 23" descr="Photo of sales meeting">
            <a:extLst>
              <a:ext uri="{FF2B5EF4-FFF2-40B4-BE49-F238E27FC236}">
                <a16:creationId xmlns:a16="http://schemas.microsoft.com/office/drawing/2014/main" id="{F5C531FF-9932-7BCD-1BF9-3780AA70D791}"/>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15085" y="1579850"/>
            <a:ext cx="6845775" cy="1559133"/>
          </a:xfrm>
          <a:prstGeom prst="roundRect">
            <a:avLst>
              <a:gd name="adj" fmla="val 3554"/>
            </a:avLst>
          </a:prstGeom>
          <a:ln w="12700">
            <a:solidFill>
              <a:schemeClr val="bg1"/>
            </a:solidFill>
          </a:ln>
          <a:effectLst>
            <a:outerShdw blurRad="127000" dist="127000" dir="2700000" algn="ctr" rotWithShape="0">
              <a:prstClr val="black">
                <a:alpha val="15000"/>
              </a:prstClr>
            </a:outerShdw>
          </a:effectLst>
        </p:spPr>
      </p:pic>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3996245"/>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32">
            <a:extLst>
              <a:ext uri="{FF2B5EF4-FFF2-40B4-BE49-F238E27FC236}">
                <a16:creationId xmlns:a16="http://schemas.microsoft.com/office/drawing/2014/main" id="{DB057A49-CBAF-BC14-1094-C71B675EFB04}"/>
              </a:ext>
            </a:extLst>
          </p:cNvPr>
          <p:cNvSpPr>
            <a:spLocks/>
          </p:cNvSpPr>
          <p:nvPr/>
        </p:nvSpPr>
        <p:spPr bwMode="auto">
          <a:xfrm>
            <a:off x="7697337" y="4168080"/>
            <a:ext cx="3727901" cy="185823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5" y="5084569"/>
            <a:ext cx="3347617" cy="63094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386714" y="4418952"/>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Lst>
          </p:cNvPr>
          <p:cNvSpPr/>
          <p:nvPr/>
        </p:nvSpPr>
        <p:spPr>
          <a:xfrm>
            <a:off x="7979049" y="4431910"/>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3600" y="4105423"/>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How Copilot can help increase the number of opportunities pursued</a:t>
            </a:r>
          </a:p>
        </p:txBody>
      </p:sp>
      <p:pic>
        <p:nvPicPr>
          <p:cNvPr id="20" name="Picture 19" descr="A close-up of a colorful object&#10;&#10;Description automatically generated">
            <a:extLst>
              <a:ext uri="{FF2B5EF4-FFF2-40B4-BE49-F238E27FC236}">
                <a16:creationId xmlns:a16="http://schemas.microsoft.com/office/drawing/2014/main" id="{71E625AA-A5AD-00D7-8F9E-822E14F9E67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37080944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Improve close rate</a:t>
            </a:r>
          </a:p>
        </p:txBody>
      </p:sp>
      <p:pic>
        <p:nvPicPr>
          <p:cNvPr id="7" name="Picture 6">
            <a:extLst>
              <a:ext uri="{FF2B5EF4-FFF2-40B4-BE49-F238E27FC236}">
                <a16:creationId xmlns:a16="http://schemas.microsoft.com/office/drawing/2014/main" id="{8F891593-1576-19B2-E9A5-20B19D002E2B}"/>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Text Placeholder 33">
            <a:extLst>
              <a:ext uri="{FF2B5EF4-FFF2-40B4-BE49-F238E27FC236}">
                <a16:creationId xmlns:a16="http://schemas.microsoft.com/office/drawing/2014/main" id="{16C71902-C9B5-0397-7001-8AF607972386}"/>
              </a:ext>
            </a:extLst>
          </p:cNvPr>
          <p:cNvSpPr txBox="1">
            <a:spLocks/>
          </p:cNvSpPr>
          <p:nvPr/>
        </p:nvSpPr>
        <p:spPr>
          <a:xfrm>
            <a:off x="863599" y="3278051"/>
            <a:ext cx="6615373" cy="461665"/>
          </a:xfrm>
          <a:prstGeom prst="rect">
            <a:avLst/>
          </a:prstGeom>
        </p:spPr>
        <p:txBody>
          <a:bodyPr wrap="square" lIns="0" tIns="45720" rIns="91440" bIns="45720">
            <a:spAutoFit/>
          </a:bodyPr>
          <a:lstStyle>
            <a:defPPr>
              <a:defRPr lang="en-US"/>
            </a:defPPr>
            <a:lvl1pPr marR="0" lvl="0" indent="0" defTabSz="932597" fontAlgn="auto">
              <a:lnSpc>
                <a:spcPct val="100000"/>
              </a:lnSpc>
              <a:spcBef>
                <a:spcPts val="0"/>
              </a:spcBef>
              <a:spcAft>
                <a:spcPts val="60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Closing a deal often requires bringing many elements together from an entire team to ensure that both the customer and seller are satisfied.</a:t>
            </a:r>
          </a:p>
        </p:txBody>
      </p:sp>
      <p:sp>
        <p:nvSpPr>
          <p:cNvPr id="13" name="Freeform: Shape 32">
            <a:extLst>
              <a:ext uri="{FF2B5EF4-FFF2-40B4-BE49-F238E27FC236}">
                <a16:creationId xmlns:a16="http://schemas.microsoft.com/office/drawing/2014/main" id="{6940A4D6-7E37-E483-FB3E-F1066AFA602A}"/>
              </a:ext>
            </a:extLst>
          </p:cNvPr>
          <p:cNvSpPr>
            <a:spLocks/>
          </p:cNvSpPr>
          <p:nvPr/>
        </p:nvSpPr>
        <p:spPr bwMode="auto">
          <a:xfrm>
            <a:off x="7697337" y="1579850"/>
            <a:ext cx="3727901" cy="2466340"/>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Rectangle: Rounded Corners 26">
            <a:extLst>
              <a:ext uri="{FF2B5EF4-FFF2-40B4-BE49-F238E27FC236}">
                <a16:creationId xmlns:a16="http://schemas.microsoft.com/office/drawing/2014/main" id="{82948804-5880-E636-A4AA-F9F5C1047069}"/>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5" name="Text Placeholder 5">
            <a:extLst>
              <a:ext uri="{FF2B5EF4-FFF2-40B4-BE49-F238E27FC236}">
                <a16:creationId xmlns:a16="http://schemas.microsoft.com/office/drawing/2014/main" id="{3B31D182-02F7-EB12-3026-ACB1CC4ACD32}"/>
              </a:ext>
            </a:extLst>
          </p:cNvPr>
          <p:cNvSpPr txBox="1">
            <a:spLocks/>
          </p:cNvSpPr>
          <p:nvPr/>
        </p:nvSpPr>
        <p:spPr>
          <a:xfrm>
            <a:off x="7980026" y="2470651"/>
            <a:ext cx="239227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lnSpc>
                <a:spcPct val="110000"/>
              </a:lnSpc>
              <a:spcBef>
                <a:spcPts val="300"/>
              </a:spcBef>
              <a:buNone/>
              <a:defRPr/>
            </a:pPr>
            <a:r>
              <a:rPr lang="en-US" sz="1200"/>
              <a:t>Improving close rates can require input from: </a:t>
            </a:r>
          </a:p>
        </p:txBody>
      </p:sp>
      <p:sp>
        <p:nvSpPr>
          <p:cNvPr id="16" name="Text Placeholder 72">
            <a:extLst>
              <a:ext uri="{FF2B5EF4-FFF2-40B4-BE49-F238E27FC236}">
                <a16:creationId xmlns:a16="http://schemas.microsoft.com/office/drawing/2014/main" id="{29FA9A81-0BD9-3799-D7B8-8B08A9030F05}"/>
              </a:ext>
            </a:extLst>
          </p:cNvPr>
          <p:cNvSpPr txBox="1">
            <a:spLocks/>
          </p:cNvSpPr>
          <p:nvPr/>
        </p:nvSpPr>
        <p:spPr>
          <a:xfrm>
            <a:off x="7980025" y="3028204"/>
            <a:ext cx="3129253" cy="689035"/>
          </a:xfrm>
          <a:prstGeom prst="rect">
            <a:avLst/>
          </a:prstGeom>
        </p:spPr>
        <p:txBody>
          <a:bodyPr wrap="square" lIns="0" tIns="0" rIns="0" bIns="0" numCol="2">
            <a:spAutoFit/>
          </a:bodyPr>
          <a:lstStyle>
            <a:defPPr>
              <a:defRPr lang="en-US"/>
            </a:defPPr>
            <a:lvl1pPr marL="171450" marR="0" lvl="0" indent="-115888" algn="just" defTabSz="932597" fontAlgn="auto">
              <a:lnSpc>
                <a:spcPct val="100000"/>
              </a:lnSpc>
              <a:spcBef>
                <a:spcPts val="0"/>
              </a:spcBef>
              <a:spcAft>
                <a:spcPts val="300"/>
              </a:spcAft>
              <a:buClrTx/>
              <a:buSzTx/>
              <a:buFont typeface="Arial" panose="020B0604020202020204" pitchFamily="34" charset="0"/>
              <a:buChar char="•"/>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Account Manager</a:t>
            </a:r>
          </a:p>
          <a:p>
            <a:r>
              <a:rPr lang="en-US" dirty="0"/>
              <a:t>Technical Sales</a:t>
            </a:r>
          </a:p>
          <a:p>
            <a:r>
              <a:rPr lang="en-US" dirty="0"/>
              <a:t>Training staff</a:t>
            </a:r>
          </a:p>
          <a:p>
            <a:r>
              <a:rPr lang="en-US" dirty="0"/>
              <a:t>Product teams</a:t>
            </a:r>
          </a:p>
          <a:p>
            <a:r>
              <a:rPr lang="en-US" dirty="0"/>
              <a:t>Product Marketing</a:t>
            </a:r>
          </a:p>
          <a:p>
            <a:r>
              <a:rPr lang="en-US" dirty="0"/>
              <a:t>Finance</a:t>
            </a:r>
          </a:p>
        </p:txBody>
      </p:sp>
      <p:sp>
        <p:nvSpPr>
          <p:cNvPr id="18" name="Text Placeholder 4">
            <a:extLst>
              <a:ext uri="{FF2B5EF4-FFF2-40B4-BE49-F238E27FC236}">
                <a16:creationId xmlns:a16="http://schemas.microsoft.com/office/drawing/2014/main" id="{4AA052A7-A75E-D82C-9C5A-767DA6C98FCC}"/>
              </a:ext>
            </a:extLst>
          </p:cNvPr>
          <p:cNvSpPr txBox="1">
            <a:spLocks/>
          </p:cNvSpPr>
          <p:nvPr/>
        </p:nvSpPr>
        <p:spPr>
          <a:xfrm>
            <a:off x="863599" y="4308758"/>
            <a:ext cx="6710907" cy="1873678"/>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lnSpc>
                <a:spcPct val="110000"/>
              </a:lnSpc>
              <a:spcBef>
                <a:spcPts val="0"/>
              </a:spcBef>
              <a:defRPr/>
            </a:pPr>
            <a:r>
              <a:rPr lang="en-US" sz="1100" b="1">
                <a:gradFill>
                  <a:gsLst>
                    <a:gs pos="35000">
                      <a:srgbClr val="0078D4"/>
                    </a:gs>
                    <a:gs pos="0">
                      <a:srgbClr val="C03BC4"/>
                    </a:gs>
                  </a:gsLst>
                  <a:path path="circle">
                    <a:fillToRect l="100000" t="100000"/>
                  </a:path>
                </a:gradFill>
              </a:rPr>
              <a:t>Improve quality of customer-facing materials</a:t>
            </a:r>
          </a:p>
          <a:p>
            <a:pPr marL="173038" indent="-173038" defTabSz="932597">
              <a:lnSpc>
                <a:spcPct val="110000"/>
              </a:lnSpc>
              <a:spcBef>
                <a:spcPts val="100"/>
              </a:spcBef>
              <a:buFont typeface="Arial" panose="020B0604020202020204" pitchFamily="34" charset="0"/>
              <a:buChar char="•"/>
              <a:defRPr/>
            </a:pPr>
            <a:r>
              <a:rPr lang="en-US" sz="1100"/>
              <a:t>Improve marketing content</a:t>
            </a:r>
          </a:p>
          <a:p>
            <a:pPr marL="173038" indent="-173038" defTabSz="932597">
              <a:lnSpc>
                <a:spcPct val="110000"/>
              </a:lnSpc>
              <a:spcBef>
                <a:spcPts val="100"/>
              </a:spcBef>
              <a:buFont typeface="Arial" panose="020B0604020202020204" pitchFamily="34" charset="0"/>
              <a:buChar char="•"/>
              <a:defRPr/>
            </a:pPr>
            <a:r>
              <a:rPr lang="en-US" sz="1100"/>
              <a:t>Improve quality of proposals and RFP responses</a:t>
            </a:r>
          </a:p>
          <a:p>
            <a:pPr marL="173038" indent="-173038" defTabSz="932597">
              <a:lnSpc>
                <a:spcPct val="110000"/>
              </a:lnSpc>
              <a:spcBef>
                <a:spcPts val="100"/>
              </a:spcBef>
              <a:buFont typeface="Arial" panose="020B0604020202020204" pitchFamily="34" charset="0"/>
              <a:buChar char="•"/>
              <a:defRPr/>
            </a:pPr>
            <a:r>
              <a:rPr lang="en-US" sz="1100"/>
              <a:t>Improve quality of emails and chats</a:t>
            </a:r>
          </a:p>
          <a:p>
            <a:pPr defTabSz="932597">
              <a:lnSpc>
                <a:spcPct val="110000"/>
              </a:lnSpc>
              <a:spcBef>
                <a:spcPts val="300"/>
              </a:spcBef>
              <a:defRPr/>
            </a:pPr>
            <a:r>
              <a:rPr lang="en-US" sz="1100" b="1">
                <a:gradFill>
                  <a:gsLst>
                    <a:gs pos="35000">
                      <a:srgbClr val="0078D4"/>
                    </a:gs>
                    <a:gs pos="0">
                      <a:srgbClr val="C03BC4"/>
                    </a:gs>
                  </a:gsLst>
                  <a:path path="circle">
                    <a:fillToRect l="100000" t="100000"/>
                  </a:path>
                </a:gradFill>
              </a:rPr>
              <a:t>Create pricing and promotions</a:t>
            </a:r>
          </a:p>
          <a:p>
            <a:pPr marL="171450" indent="-171450" defTabSz="932597">
              <a:lnSpc>
                <a:spcPct val="110000"/>
              </a:lnSpc>
              <a:spcBef>
                <a:spcPts val="100"/>
              </a:spcBef>
              <a:buFont typeface="Arial" panose="020B0604020202020204" pitchFamily="34" charset="0"/>
              <a:buChar char="•"/>
              <a:defRPr/>
            </a:pPr>
            <a:r>
              <a:rPr lang="en-US" sz="1100"/>
              <a:t>Use Copilot to research market conditions</a:t>
            </a:r>
          </a:p>
          <a:p>
            <a:pPr marL="171450" indent="-171450" defTabSz="932597">
              <a:lnSpc>
                <a:spcPct val="110000"/>
              </a:lnSpc>
              <a:spcBef>
                <a:spcPts val="100"/>
              </a:spcBef>
              <a:buFont typeface="Arial" panose="020B0604020202020204" pitchFamily="34" charset="0"/>
              <a:buChar char="•"/>
              <a:defRPr/>
            </a:pPr>
            <a:r>
              <a:rPr lang="en-US" sz="1100"/>
              <a:t>Use Copilot to compare sales across regions or other variables</a:t>
            </a:r>
          </a:p>
          <a:p>
            <a:pPr defTabSz="932597">
              <a:lnSpc>
                <a:spcPct val="110000"/>
              </a:lnSpc>
              <a:spcBef>
                <a:spcPts val="300"/>
              </a:spcBef>
              <a:defRPr/>
            </a:pPr>
            <a:r>
              <a:rPr lang="en-US" sz="1100" b="1">
                <a:gradFill>
                  <a:gsLst>
                    <a:gs pos="35000">
                      <a:srgbClr val="0078D4"/>
                    </a:gs>
                    <a:gs pos="0">
                      <a:srgbClr val="C03BC4"/>
                    </a:gs>
                  </a:gsLst>
                  <a:path path="circle">
                    <a:fillToRect l="100000" t="100000"/>
                  </a:path>
                </a:gradFill>
              </a:rPr>
              <a:t>Improve targeting</a:t>
            </a:r>
          </a:p>
          <a:p>
            <a:pPr marL="173038" indent="-173038" defTabSz="932597">
              <a:lnSpc>
                <a:spcPct val="110000"/>
              </a:lnSpc>
              <a:spcBef>
                <a:spcPts val="100"/>
              </a:spcBef>
              <a:buFont typeface="Arial" panose="020B0604020202020204" pitchFamily="34" charset="0"/>
              <a:buChar char="•"/>
              <a:defRPr/>
            </a:pPr>
            <a:r>
              <a:rPr lang="en-US" sz="1100"/>
              <a:t>Analyze current product mix and cross sell success</a:t>
            </a:r>
          </a:p>
          <a:p>
            <a:pPr defTabSz="932597">
              <a:lnSpc>
                <a:spcPct val="110000"/>
              </a:lnSpc>
              <a:spcBef>
                <a:spcPts val="300"/>
              </a:spcBef>
              <a:defRPr/>
            </a:pPr>
            <a:r>
              <a:rPr lang="en-US" sz="1100" b="1">
                <a:gradFill>
                  <a:gsLst>
                    <a:gs pos="35000">
                      <a:srgbClr val="0078D4"/>
                    </a:gs>
                    <a:gs pos="0">
                      <a:srgbClr val="C03BC4"/>
                    </a:gs>
                  </a:gsLst>
                  <a:path path="circle">
                    <a:fillToRect l="100000" t="100000"/>
                  </a:path>
                </a:gradFill>
                <a:hlinkClick r:id="rId4" action="ppaction://hlinksldjump"/>
              </a:rPr>
              <a:t>Improve customer meetings</a:t>
            </a:r>
            <a:endParaRPr lang="en-US" sz="1100" b="1">
              <a:gradFill>
                <a:gsLst>
                  <a:gs pos="35000">
                    <a:srgbClr val="0078D4"/>
                  </a:gs>
                  <a:gs pos="0">
                    <a:srgbClr val="C03BC4"/>
                  </a:gs>
                </a:gsLst>
                <a:path path="circle">
                  <a:fillToRect l="100000" t="100000"/>
                </a:path>
              </a:gradFill>
            </a:endParaRPr>
          </a:p>
          <a:p>
            <a:pPr marL="173038" indent="-173038" defTabSz="932597">
              <a:lnSpc>
                <a:spcPct val="110000"/>
              </a:lnSpc>
              <a:spcBef>
                <a:spcPts val="100"/>
              </a:spcBef>
              <a:buFont typeface="Arial" panose="020B0604020202020204" pitchFamily="34" charset="0"/>
              <a:buChar char="•"/>
              <a:defRPr/>
            </a:pPr>
            <a:r>
              <a:rPr lang="en-US" sz="1100"/>
              <a:t>Prepare for the meeting</a:t>
            </a:r>
          </a:p>
          <a:p>
            <a:pPr marL="173038" indent="-173038" defTabSz="932597">
              <a:lnSpc>
                <a:spcPct val="110000"/>
              </a:lnSpc>
              <a:spcBef>
                <a:spcPts val="100"/>
              </a:spcBef>
              <a:buFont typeface="Arial" panose="020B0604020202020204" pitchFamily="34" charset="0"/>
              <a:buChar char="•"/>
              <a:defRPr/>
            </a:pPr>
            <a:r>
              <a:rPr lang="en-US" sz="1100"/>
              <a:t>Focus during the meeting</a:t>
            </a:r>
          </a:p>
          <a:p>
            <a:pPr marL="173038" indent="-173038" defTabSz="932597">
              <a:lnSpc>
                <a:spcPct val="110000"/>
              </a:lnSpc>
              <a:spcBef>
                <a:spcPts val="100"/>
              </a:spcBef>
              <a:buFont typeface="Arial" panose="020B0604020202020204" pitchFamily="34" charset="0"/>
              <a:buChar char="•"/>
              <a:defRPr/>
            </a:pPr>
            <a:r>
              <a:rPr lang="en-US" sz="1100"/>
              <a:t>Generate follow up communications</a:t>
            </a:r>
          </a:p>
        </p:txBody>
      </p:sp>
      <p:sp>
        <p:nvSpPr>
          <p:cNvPr id="19" name="Freeform: Shape 2">
            <a:extLst>
              <a:ext uri="{FF2B5EF4-FFF2-40B4-BE49-F238E27FC236}">
                <a16:creationId xmlns:a16="http://schemas.microsoft.com/office/drawing/2014/main" id="{1CF7EDC1-47B9-7B62-1916-A8F399902240}"/>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2" name="Straight Connector 21">
            <a:extLst>
              <a:ext uri="{FF2B5EF4-FFF2-40B4-BE49-F238E27FC236}">
                <a16:creationId xmlns:a16="http://schemas.microsoft.com/office/drawing/2014/main" id="{83F78EBB-24FB-8C5F-51E9-C3FE7790588D}"/>
              </a:ext>
            </a:extLst>
          </p:cNvPr>
          <p:cNvCxnSpPr>
            <a:cxnSpLocks/>
          </p:cNvCxnSpPr>
          <p:nvPr/>
        </p:nvCxnSpPr>
        <p:spPr>
          <a:xfrm>
            <a:off x="863600" y="3804164"/>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1FBFE8CA-C954-7ED4-AFB8-018F54E90D78}"/>
              </a:ext>
            </a:extLst>
          </p:cNvPr>
          <p:cNvSpPr>
            <a:spLocks/>
          </p:cNvSpPr>
          <p:nvPr/>
        </p:nvSpPr>
        <p:spPr bwMode="auto">
          <a:xfrm>
            <a:off x="7697337" y="4168080"/>
            <a:ext cx="3727901" cy="185823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 Placeholder 5">
            <a:extLst>
              <a:ext uri="{FF2B5EF4-FFF2-40B4-BE49-F238E27FC236}">
                <a16:creationId xmlns:a16="http://schemas.microsoft.com/office/drawing/2014/main" id="{A05FACC5-7BC9-8FC9-BB43-1DB536E640A6}"/>
              </a:ext>
            </a:extLst>
          </p:cNvPr>
          <p:cNvSpPr txBox="1">
            <a:spLocks/>
          </p:cNvSpPr>
          <p:nvPr/>
        </p:nvSpPr>
        <p:spPr>
          <a:xfrm>
            <a:off x="7980025" y="5084569"/>
            <a:ext cx="3347617" cy="63094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Sales</a:t>
            </a:r>
          </a:p>
        </p:txBody>
      </p:sp>
      <p:sp>
        <p:nvSpPr>
          <p:cNvPr id="27" name="Rectangle: Rounded Corners 26">
            <a:extLst>
              <a:ext uri="{FF2B5EF4-FFF2-40B4-BE49-F238E27FC236}">
                <a16:creationId xmlns:a16="http://schemas.microsoft.com/office/drawing/2014/main" id="{9AC62F9D-1647-1D3A-3C87-D776C30FB335}"/>
              </a:ext>
            </a:extLst>
          </p:cNvPr>
          <p:cNvSpPr/>
          <p:nvPr/>
        </p:nvSpPr>
        <p:spPr bwMode="auto">
          <a:xfrm>
            <a:off x="8386714" y="4418952"/>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29" name="Graphic 32">
            <a:extLst>
              <a:ext uri="{FF2B5EF4-FFF2-40B4-BE49-F238E27FC236}">
                <a16:creationId xmlns:a16="http://schemas.microsoft.com/office/drawing/2014/main" id="{696721B3-24B4-6984-E4EF-0821E9F73203}"/>
              </a:ext>
            </a:extLst>
          </p:cNvPr>
          <p:cNvSpPr/>
          <p:nvPr/>
        </p:nvSpPr>
        <p:spPr>
          <a:xfrm>
            <a:off x="7979049" y="4431910"/>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Rectangle: Rounded Corners 26">
            <a:extLst>
              <a:ext uri="{FF2B5EF4-FFF2-40B4-BE49-F238E27FC236}">
                <a16:creationId xmlns:a16="http://schemas.microsoft.com/office/drawing/2014/main" id="{26B6FE43-9866-4FF0-5499-17661A764BB4}"/>
              </a:ext>
            </a:extLst>
          </p:cNvPr>
          <p:cNvSpPr/>
          <p:nvPr/>
        </p:nvSpPr>
        <p:spPr bwMode="auto">
          <a:xfrm>
            <a:off x="863600" y="3873581"/>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How Copilot can help improve the close rate</a:t>
            </a:r>
          </a:p>
        </p:txBody>
      </p:sp>
      <p:pic>
        <p:nvPicPr>
          <p:cNvPr id="4" name="Picture 3" descr="Photo of sales meeting">
            <a:extLst>
              <a:ext uri="{FF2B5EF4-FFF2-40B4-BE49-F238E27FC236}">
                <a16:creationId xmlns:a16="http://schemas.microsoft.com/office/drawing/2014/main" id="{70A02CDE-E792-7BDA-138C-F48A043B7C7F}"/>
              </a:ext>
            </a:extLst>
          </p:cNvPr>
          <p:cNvPicPr>
            <a:picLocks/>
          </p:cNvPicPr>
          <p:nvPr/>
        </p:nvPicPr>
        <p:blipFill rotWithShape="1">
          <a:blip r:embed="rId5" cstate="screen">
            <a:extLst>
              <a:ext uri="{28A0092B-C50C-407E-A947-70E740481C1C}">
                <a14:useLocalDpi xmlns:a14="http://schemas.microsoft.com/office/drawing/2010/main"/>
              </a:ext>
            </a:extLst>
          </a:blip>
          <a:srcRect l="-1"/>
          <a:stretch/>
        </p:blipFill>
        <p:spPr>
          <a:xfrm>
            <a:off x="715085" y="1579851"/>
            <a:ext cx="6827235" cy="1553172"/>
          </a:xfrm>
          <a:prstGeom prst="roundRect">
            <a:avLst>
              <a:gd name="adj" fmla="val 3554"/>
            </a:avLst>
          </a:prstGeom>
          <a:ln w="12700">
            <a:solidFill>
              <a:schemeClr val="bg1"/>
            </a:solidFill>
          </a:ln>
          <a:effectLst>
            <a:outerShdw blurRad="127000" dist="127000" dir="2700000" algn="ctr" rotWithShape="0">
              <a:prstClr val="black">
                <a:alpha val="15000"/>
              </a:prstClr>
            </a:outerShdw>
          </a:effectLst>
        </p:spPr>
      </p:pic>
      <p:pic>
        <p:nvPicPr>
          <p:cNvPr id="3" name="Picture 2" descr="A close-up of a colorful object&#10;&#10;Description automatically generated">
            <a:extLst>
              <a:ext uri="{FF2B5EF4-FFF2-40B4-BE49-F238E27FC236}">
                <a16:creationId xmlns:a16="http://schemas.microsoft.com/office/drawing/2014/main" id="{D068E079-2981-AB53-C882-CA11259EDD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29187402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8263" y="457200"/>
            <a:ext cx="11018520" cy="553998"/>
          </a:xfrm>
        </p:spPr>
        <p:txBody>
          <a:bodyPr/>
          <a:lstStyle/>
          <a:p>
            <a:r>
              <a:rPr lang="en-US"/>
              <a:t>KPI – Impact on revenue per sale</a:t>
            </a:r>
          </a:p>
        </p:txBody>
      </p:sp>
      <p:pic>
        <p:nvPicPr>
          <p:cNvPr id="7" name="Picture 6">
            <a:extLst>
              <a:ext uri="{FF2B5EF4-FFF2-40B4-BE49-F238E27FC236}">
                <a16:creationId xmlns:a16="http://schemas.microsoft.com/office/drawing/2014/main" id="{8F891593-1576-19B2-E9A5-20B19D002E2B}"/>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Text Placeholder 33">
            <a:extLst>
              <a:ext uri="{FF2B5EF4-FFF2-40B4-BE49-F238E27FC236}">
                <a16:creationId xmlns:a16="http://schemas.microsoft.com/office/drawing/2014/main" id="{16C71902-C9B5-0397-7001-8AF607972386}"/>
              </a:ext>
            </a:extLst>
          </p:cNvPr>
          <p:cNvSpPr txBox="1">
            <a:spLocks/>
          </p:cNvSpPr>
          <p:nvPr/>
        </p:nvSpPr>
        <p:spPr>
          <a:xfrm>
            <a:off x="863599" y="3278051"/>
            <a:ext cx="6615373" cy="461665"/>
          </a:xfrm>
          <a:prstGeom prst="rect">
            <a:avLst/>
          </a:prstGeom>
        </p:spPr>
        <p:txBody>
          <a:bodyPr wrap="square" lIns="0" tIns="45720" rIns="91440" bIns="45720">
            <a:spAutoFit/>
          </a:bodyPr>
          <a:lstStyle>
            <a:defPPr>
              <a:defRPr lang="en-US"/>
            </a:defPPr>
            <a:lvl1pPr marR="0" lvl="0" indent="0" defTabSz="932597" fontAlgn="auto">
              <a:lnSpc>
                <a:spcPct val="100000"/>
              </a:lnSpc>
              <a:spcBef>
                <a:spcPts val="0"/>
              </a:spcBef>
              <a:spcAft>
                <a:spcPts val="60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Revenue achieved per sale can have many factors, but the most common way to increase it would be through cross selling to include more items in the sale.</a:t>
            </a:r>
          </a:p>
        </p:txBody>
      </p:sp>
      <p:sp>
        <p:nvSpPr>
          <p:cNvPr id="13" name="Freeform: Shape 32">
            <a:extLst>
              <a:ext uri="{FF2B5EF4-FFF2-40B4-BE49-F238E27FC236}">
                <a16:creationId xmlns:a16="http://schemas.microsoft.com/office/drawing/2014/main" id="{6940A4D6-7E37-E483-FB3E-F1066AFA602A}"/>
              </a:ext>
            </a:extLst>
          </p:cNvPr>
          <p:cNvSpPr>
            <a:spLocks/>
          </p:cNvSpPr>
          <p:nvPr/>
        </p:nvSpPr>
        <p:spPr bwMode="auto">
          <a:xfrm>
            <a:off x="7697337" y="1579850"/>
            <a:ext cx="3727901" cy="2466340"/>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Rectangle: Rounded Corners 26">
            <a:extLst>
              <a:ext uri="{FF2B5EF4-FFF2-40B4-BE49-F238E27FC236}">
                <a16:creationId xmlns:a16="http://schemas.microsoft.com/office/drawing/2014/main" id="{82948804-5880-E636-A4AA-F9F5C1047069}"/>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5" name="Text Placeholder 5">
            <a:extLst>
              <a:ext uri="{FF2B5EF4-FFF2-40B4-BE49-F238E27FC236}">
                <a16:creationId xmlns:a16="http://schemas.microsoft.com/office/drawing/2014/main" id="{3B31D182-02F7-EB12-3026-ACB1CC4ACD32}"/>
              </a:ext>
            </a:extLst>
          </p:cNvPr>
          <p:cNvSpPr txBox="1">
            <a:spLocks/>
          </p:cNvSpPr>
          <p:nvPr/>
        </p:nvSpPr>
        <p:spPr>
          <a:xfrm>
            <a:off x="7980026" y="2470651"/>
            <a:ext cx="239227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lnSpc>
                <a:spcPct val="110000"/>
              </a:lnSpc>
              <a:spcBef>
                <a:spcPts val="300"/>
              </a:spcBef>
              <a:buNone/>
              <a:defRPr/>
            </a:pPr>
            <a:r>
              <a:rPr lang="en-US" sz="1200"/>
              <a:t>Increasing revenue per sale can require input from: </a:t>
            </a:r>
          </a:p>
        </p:txBody>
      </p:sp>
      <p:sp>
        <p:nvSpPr>
          <p:cNvPr id="16" name="Text Placeholder 72">
            <a:extLst>
              <a:ext uri="{FF2B5EF4-FFF2-40B4-BE49-F238E27FC236}">
                <a16:creationId xmlns:a16="http://schemas.microsoft.com/office/drawing/2014/main" id="{29FA9A81-0BD9-3799-D7B8-8B08A9030F05}"/>
              </a:ext>
            </a:extLst>
          </p:cNvPr>
          <p:cNvSpPr txBox="1">
            <a:spLocks/>
          </p:cNvSpPr>
          <p:nvPr/>
        </p:nvSpPr>
        <p:spPr>
          <a:xfrm>
            <a:off x="7980025" y="3028204"/>
            <a:ext cx="3142900" cy="669414"/>
          </a:xfrm>
          <a:prstGeom prst="rect">
            <a:avLst/>
          </a:prstGeom>
        </p:spPr>
        <p:txBody>
          <a:bodyPr wrap="square" lIns="0" tIns="0" rIns="0" bIns="0" numCol="2">
            <a:spAutoFit/>
          </a:bodyPr>
          <a:lstStyle>
            <a:defPPr>
              <a:defRPr lang="en-US"/>
            </a:defPPr>
            <a:lvl1pPr marL="171450" marR="0" lvl="0" indent="-115888" algn="just" defTabSz="932597" fontAlgn="auto">
              <a:lnSpc>
                <a:spcPct val="100000"/>
              </a:lnSpc>
              <a:spcBef>
                <a:spcPts val="0"/>
              </a:spcBef>
              <a:spcAft>
                <a:spcPts val="300"/>
              </a:spcAft>
              <a:buClrTx/>
              <a:buSzTx/>
              <a:buFont typeface="Arial" panose="020B0604020202020204" pitchFamily="34" charset="0"/>
              <a:buChar char="•"/>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a:t>Account Manager</a:t>
            </a:r>
          </a:p>
          <a:p>
            <a:pPr algn="l"/>
            <a:r>
              <a:rPr lang="en-US"/>
              <a:t>Technical Sales</a:t>
            </a:r>
          </a:p>
          <a:p>
            <a:pPr algn="l"/>
            <a:r>
              <a:rPr lang="en-US"/>
              <a:t>Training staff</a:t>
            </a:r>
          </a:p>
          <a:p>
            <a:pPr algn="l"/>
            <a:r>
              <a:rPr lang="en-US"/>
              <a:t>Product teams</a:t>
            </a:r>
          </a:p>
          <a:p>
            <a:pPr algn="l"/>
            <a:r>
              <a:rPr lang="en-US"/>
              <a:t>Product Marketing</a:t>
            </a:r>
          </a:p>
          <a:p>
            <a:pPr algn="l"/>
            <a:r>
              <a:rPr lang="en-US"/>
              <a:t>Finance</a:t>
            </a:r>
          </a:p>
        </p:txBody>
      </p:sp>
      <p:sp>
        <p:nvSpPr>
          <p:cNvPr id="18" name="Text Placeholder 4">
            <a:extLst>
              <a:ext uri="{FF2B5EF4-FFF2-40B4-BE49-F238E27FC236}">
                <a16:creationId xmlns:a16="http://schemas.microsoft.com/office/drawing/2014/main" id="{4AA052A7-A75E-D82C-9C5A-767DA6C98FCC}"/>
              </a:ext>
            </a:extLst>
          </p:cNvPr>
          <p:cNvSpPr txBox="1">
            <a:spLocks/>
          </p:cNvSpPr>
          <p:nvPr/>
        </p:nvSpPr>
        <p:spPr>
          <a:xfrm>
            <a:off x="863600" y="4308758"/>
            <a:ext cx="6642670" cy="18054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defRPr/>
            </a:pPr>
            <a:r>
              <a:rPr lang="en-US" sz="1100" b="1">
                <a:gradFill>
                  <a:gsLst>
                    <a:gs pos="35000">
                      <a:srgbClr val="0078D4"/>
                    </a:gs>
                    <a:gs pos="0">
                      <a:srgbClr val="C03BC4"/>
                    </a:gs>
                  </a:gsLst>
                  <a:path path="circle">
                    <a:fillToRect l="100000" t="100000"/>
                  </a:path>
                </a:gradFill>
              </a:rPr>
              <a:t>Improve quality of customer-facing materials</a:t>
            </a:r>
          </a:p>
          <a:p>
            <a:pPr marL="173038" indent="-173038" defTabSz="932597">
              <a:lnSpc>
                <a:spcPct val="100000"/>
              </a:lnSpc>
              <a:spcBef>
                <a:spcPts val="0"/>
              </a:spcBef>
              <a:buFont typeface="Arial" panose="020B0604020202020204" pitchFamily="34" charset="0"/>
              <a:buChar char="•"/>
              <a:defRPr/>
            </a:pPr>
            <a:r>
              <a:rPr lang="en-US" sz="1100"/>
              <a:t>Improve marketing content with clear value propositions</a:t>
            </a:r>
          </a:p>
          <a:p>
            <a:pPr marL="173038" indent="-173038" defTabSz="932597">
              <a:lnSpc>
                <a:spcPct val="100000"/>
              </a:lnSpc>
              <a:spcBef>
                <a:spcPts val="0"/>
              </a:spcBef>
              <a:buFont typeface="Arial" panose="020B0604020202020204" pitchFamily="34" charset="0"/>
              <a:buChar char="•"/>
              <a:defRPr/>
            </a:pPr>
            <a:r>
              <a:rPr lang="en-US" sz="1100"/>
              <a:t>Improve quality of proposals and RFP responses</a:t>
            </a:r>
          </a:p>
          <a:p>
            <a:pPr marL="173038" indent="-173038" defTabSz="932597">
              <a:lnSpc>
                <a:spcPct val="100000"/>
              </a:lnSpc>
              <a:spcBef>
                <a:spcPts val="0"/>
              </a:spcBef>
              <a:buFont typeface="Arial" panose="020B0604020202020204" pitchFamily="34" charset="0"/>
              <a:buChar char="•"/>
              <a:defRPr/>
            </a:pPr>
            <a:r>
              <a:rPr lang="en-US" sz="1100"/>
              <a:t>Improve quality of emails and chats</a:t>
            </a:r>
          </a:p>
          <a:p>
            <a:pPr defTabSz="932597">
              <a:spcBef>
                <a:spcPts val="0"/>
              </a:spcBef>
              <a:defRPr/>
            </a:pPr>
            <a:r>
              <a:rPr lang="en-US" sz="1100" b="1">
                <a:gradFill>
                  <a:gsLst>
                    <a:gs pos="35000">
                      <a:srgbClr val="0078D4"/>
                    </a:gs>
                    <a:gs pos="0">
                      <a:srgbClr val="C03BC4"/>
                    </a:gs>
                  </a:gsLst>
                  <a:path path="circle">
                    <a:fillToRect l="100000" t="100000"/>
                  </a:path>
                </a:gradFill>
              </a:rPr>
              <a:t>Create a proposal</a:t>
            </a:r>
          </a:p>
          <a:p>
            <a:pPr marL="171450" indent="-171450" defTabSz="932597">
              <a:lnSpc>
                <a:spcPct val="100000"/>
              </a:lnSpc>
              <a:spcBef>
                <a:spcPts val="0"/>
              </a:spcBef>
              <a:buFont typeface="Arial" panose="020B0604020202020204" pitchFamily="34" charset="0"/>
              <a:buChar char="•"/>
              <a:defRPr/>
            </a:pPr>
            <a:r>
              <a:rPr lang="en-US" sz="1100"/>
              <a:t>Improve product training content</a:t>
            </a:r>
          </a:p>
          <a:p>
            <a:pPr marL="171450" indent="-171450" defTabSz="932597">
              <a:lnSpc>
                <a:spcPct val="100000"/>
              </a:lnSpc>
              <a:spcBef>
                <a:spcPts val="0"/>
              </a:spcBef>
              <a:buFont typeface="Arial" panose="020B0604020202020204" pitchFamily="34" charset="0"/>
              <a:buChar char="•"/>
              <a:defRPr/>
            </a:pPr>
            <a:r>
              <a:rPr lang="en-US" sz="1100"/>
              <a:t>Use Copilot to compare sales across regions or other variables</a:t>
            </a:r>
          </a:p>
          <a:p>
            <a:pPr defTabSz="932597">
              <a:spcBef>
                <a:spcPts val="0"/>
              </a:spcBef>
              <a:defRPr/>
            </a:pPr>
            <a:r>
              <a:rPr lang="en-US" sz="1100" b="1">
                <a:gradFill>
                  <a:gsLst>
                    <a:gs pos="35000">
                      <a:srgbClr val="0078D4"/>
                    </a:gs>
                    <a:gs pos="0">
                      <a:srgbClr val="C03BC4"/>
                    </a:gs>
                  </a:gsLst>
                  <a:path path="circle">
                    <a:fillToRect l="100000" t="100000"/>
                  </a:path>
                </a:gradFill>
              </a:rPr>
              <a:t>Improve targeting</a:t>
            </a:r>
          </a:p>
          <a:p>
            <a:pPr marL="173038" indent="-173038" defTabSz="932597">
              <a:lnSpc>
                <a:spcPct val="100000"/>
              </a:lnSpc>
              <a:spcBef>
                <a:spcPts val="0"/>
              </a:spcBef>
              <a:buFont typeface="Arial" panose="020B0604020202020204" pitchFamily="34" charset="0"/>
              <a:buChar char="•"/>
              <a:defRPr/>
            </a:pPr>
            <a:r>
              <a:rPr lang="en-US" sz="1100"/>
              <a:t>Analyze current product mix and cross sell success</a:t>
            </a:r>
          </a:p>
          <a:p>
            <a:pPr defTabSz="932597">
              <a:spcBef>
                <a:spcPts val="0"/>
              </a:spcBef>
              <a:defRPr/>
            </a:pPr>
            <a:r>
              <a:rPr lang="en-US" sz="1100" b="1">
                <a:gradFill>
                  <a:gsLst>
                    <a:gs pos="35000">
                      <a:srgbClr val="0078D4"/>
                    </a:gs>
                    <a:gs pos="0">
                      <a:srgbClr val="C03BC4"/>
                    </a:gs>
                  </a:gsLst>
                  <a:path path="circle">
                    <a:fillToRect l="100000" t="100000"/>
                  </a:path>
                </a:gradFill>
              </a:rPr>
              <a:t>Improve customer meetings</a:t>
            </a:r>
          </a:p>
          <a:p>
            <a:pPr marL="173038" indent="-173038" defTabSz="932597">
              <a:lnSpc>
                <a:spcPct val="100000"/>
              </a:lnSpc>
              <a:spcBef>
                <a:spcPts val="0"/>
              </a:spcBef>
              <a:buFont typeface="Arial" panose="020B0604020202020204" pitchFamily="34" charset="0"/>
              <a:buChar char="•"/>
              <a:defRPr/>
            </a:pPr>
            <a:r>
              <a:rPr lang="en-US" sz="1100"/>
              <a:t>Prepare for the meeting</a:t>
            </a:r>
          </a:p>
          <a:p>
            <a:pPr marL="173038" indent="-173038" defTabSz="932597">
              <a:lnSpc>
                <a:spcPct val="100000"/>
              </a:lnSpc>
              <a:spcBef>
                <a:spcPts val="0"/>
              </a:spcBef>
              <a:buFont typeface="Arial" panose="020B0604020202020204" pitchFamily="34" charset="0"/>
              <a:buChar char="•"/>
              <a:defRPr/>
            </a:pPr>
            <a:r>
              <a:rPr lang="en-US" sz="1100"/>
              <a:t>Focus during the meeting</a:t>
            </a:r>
          </a:p>
          <a:p>
            <a:pPr marL="173038" indent="-173038" defTabSz="932597">
              <a:lnSpc>
                <a:spcPct val="100000"/>
              </a:lnSpc>
              <a:spcBef>
                <a:spcPts val="0"/>
              </a:spcBef>
              <a:buFont typeface="Arial" panose="020B0604020202020204" pitchFamily="34" charset="0"/>
              <a:buChar char="•"/>
              <a:defRPr/>
            </a:pPr>
            <a:r>
              <a:rPr lang="en-US" sz="1100"/>
              <a:t>Generate follow up communications</a:t>
            </a:r>
          </a:p>
        </p:txBody>
      </p:sp>
      <p:sp>
        <p:nvSpPr>
          <p:cNvPr id="19" name="Freeform: Shape 2">
            <a:extLst>
              <a:ext uri="{FF2B5EF4-FFF2-40B4-BE49-F238E27FC236}">
                <a16:creationId xmlns:a16="http://schemas.microsoft.com/office/drawing/2014/main" id="{1CF7EDC1-47B9-7B62-1916-A8F399902240}"/>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2" name="Straight Connector 21">
            <a:extLst>
              <a:ext uri="{FF2B5EF4-FFF2-40B4-BE49-F238E27FC236}">
                <a16:creationId xmlns:a16="http://schemas.microsoft.com/office/drawing/2014/main" id="{83F78EBB-24FB-8C5F-51E9-C3FE7790588D}"/>
              </a:ext>
            </a:extLst>
          </p:cNvPr>
          <p:cNvCxnSpPr>
            <a:cxnSpLocks/>
          </p:cNvCxnSpPr>
          <p:nvPr/>
        </p:nvCxnSpPr>
        <p:spPr>
          <a:xfrm>
            <a:off x="863600" y="3804164"/>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1FBFE8CA-C954-7ED4-AFB8-018F54E90D78}"/>
              </a:ext>
            </a:extLst>
          </p:cNvPr>
          <p:cNvSpPr>
            <a:spLocks/>
          </p:cNvSpPr>
          <p:nvPr/>
        </p:nvSpPr>
        <p:spPr bwMode="auto">
          <a:xfrm>
            <a:off x="7697337" y="4168080"/>
            <a:ext cx="3727901" cy="185823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 Placeholder 5">
            <a:extLst>
              <a:ext uri="{FF2B5EF4-FFF2-40B4-BE49-F238E27FC236}">
                <a16:creationId xmlns:a16="http://schemas.microsoft.com/office/drawing/2014/main" id="{A05FACC5-7BC9-8FC9-BB43-1DB536E640A6}"/>
              </a:ext>
            </a:extLst>
          </p:cNvPr>
          <p:cNvSpPr txBox="1">
            <a:spLocks/>
          </p:cNvSpPr>
          <p:nvPr/>
        </p:nvSpPr>
        <p:spPr>
          <a:xfrm>
            <a:off x="7980025" y="5084569"/>
            <a:ext cx="3347617" cy="63094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Sales</a:t>
            </a:r>
          </a:p>
        </p:txBody>
      </p:sp>
      <p:sp>
        <p:nvSpPr>
          <p:cNvPr id="27" name="Rectangle: Rounded Corners 26">
            <a:extLst>
              <a:ext uri="{FF2B5EF4-FFF2-40B4-BE49-F238E27FC236}">
                <a16:creationId xmlns:a16="http://schemas.microsoft.com/office/drawing/2014/main" id="{9AC62F9D-1647-1D3A-3C87-D776C30FB335}"/>
              </a:ext>
            </a:extLst>
          </p:cNvPr>
          <p:cNvSpPr/>
          <p:nvPr/>
        </p:nvSpPr>
        <p:spPr bwMode="auto">
          <a:xfrm>
            <a:off x="8386714" y="4418952"/>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29" name="Graphic 32">
            <a:extLst>
              <a:ext uri="{FF2B5EF4-FFF2-40B4-BE49-F238E27FC236}">
                <a16:creationId xmlns:a16="http://schemas.microsoft.com/office/drawing/2014/main" id="{696721B3-24B4-6984-E4EF-0821E9F73203}"/>
              </a:ext>
            </a:extLst>
          </p:cNvPr>
          <p:cNvSpPr/>
          <p:nvPr/>
        </p:nvSpPr>
        <p:spPr>
          <a:xfrm>
            <a:off x="7979049" y="4431910"/>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Rectangle: Rounded Corners 26">
            <a:extLst>
              <a:ext uri="{FF2B5EF4-FFF2-40B4-BE49-F238E27FC236}">
                <a16:creationId xmlns:a16="http://schemas.microsoft.com/office/drawing/2014/main" id="{26B6FE43-9866-4FF0-5499-17661A764BB4}"/>
              </a:ext>
            </a:extLst>
          </p:cNvPr>
          <p:cNvSpPr/>
          <p:nvPr/>
        </p:nvSpPr>
        <p:spPr bwMode="auto">
          <a:xfrm>
            <a:off x="863600" y="3873581"/>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Use cases</a:t>
            </a:r>
          </a:p>
        </p:txBody>
      </p:sp>
      <p:pic>
        <p:nvPicPr>
          <p:cNvPr id="3" name="Picture 2" descr="Photo of sales meeting">
            <a:extLst>
              <a:ext uri="{FF2B5EF4-FFF2-40B4-BE49-F238E27FC236}">
                <a16:creationId xmlns:a16="http://schemas.microsoft.com/office/drawing/2014/main" id="{E4612406-064B-9366-40B3-E66DB39BB7F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4" y="1579851"/>
            <a:ext cx="6827235" cy="1564334"/>
          </a:xfrm>
          <a:prstGeom prst="roundRect">
            <a:avLst>
              <a:gd name="adj" fmla="val 3554"/>
            </a:avLst>
          </a:prstGeom>
          <a:ln w="12700">
            <a:solidFill>
              <a:schemeClr val="bg1"/>
            </a:solidFill>
          </a:ln>
          <a:effectLst>
            <a:outerShdw blurRad="127000" dist="127000" dir="2700000" algn="ctr" rotWithShape="0">
              <a:prstClr val="black">
                <a:alpha val="15000"/>
              </a:prstClr>
            </a:outerShdw>
          </a:effectLst>
        </p:spPr>
      </p:pic>
      <p:pic>
        <p:nvPicPr>
          <p:cNvPr id="4" name="Picture 3" descr="A close-up of a colorful object&#10;&#10;Description automatically generated">
            <a:extLst>
              <a:ext uri="{FF2B5EF4-FFF2-40B4-BE49-F238E27FC236}">
                <a16:creationId xmlns:a16="http://schemas.microsoft.com/office/drawing/2014/main" id="{CE57E1E9-3623-4670-1AEF-059B3C970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20694029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8263" y="457200"/>
            <a:ext cx="11018520" cy="553998"/>
          </a:xfrm>
        </p:spPr>
        <p:txBody>
          <a:bodyPr/>
          <a:lstStyle/>
          <a:p>
            <a:r>
              <a:rPr lang="en-US"/>
              <a:t>KPI – Impact on customer retention</a:t>
            </a:r>
          </a:p>
        </p:txBody>
      </p:sp>
      <p:pic>
        <p:nvPicPr>
          <p:cNvPr id="7" name="Picture 6">
            <a:extLst>
              <a:ext uri="{FF2B5EF4-FFF2-40B4-BE49-F238E27FC236}">
                <a16:creationId xmlns:a16="http://schemas.microsoft.com/office/drawing/2014/main" id="{8F891593-1576-19B2-E9A5-20B19D002E2B}"/>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Text Placeholder 33">
            <a:extLst>
              <a:ext uri="{FF2B5EF4-FFF2-40B4-BE49-F238E27FC236}">
                <a16:creationId xmlns:a16="http://schemas.microsoft.com/office/drawing/2014/main" id="{16C71902-C9B5-0397-7001-8AF607972386}"/>
              </a:ext>
            </a:extLst>
          </p:cNvPr>
          <p:cNvSpPr txBox="1">
            <a:spLocks/>
          </p:cNvSpPr>
          <p:nvPr/>
        </p:nvSpPr>
        <p:spPr>
          <a:xfrm>
            <a:off x="863599" y="3278051"/>
            <a:ext cx="6615373" cy="646331"/>
          </a:xfrm>
          <a:prstGeom prst="rect">
            <a:avLst/>
          </a:prstGeom>
        </p:spPr>
        <p:txBody>
          <a:bodyPr wrap="square" lIns="0" tIns="45720" rIns="91440" bIns="45720">
            <a:spAutoFit/>
          </a:bodyPr>
          <a:lstStyle>
            <a:defPPr>
              <a:defRPr lang="en-US"/>
            </a:defPPr>
            <a:lvl1pPr marR="0" lvl="0" indent="0" defTabSz="932597" fontAlgn="auto">
              <a:lnSpc>
                <a:spcPct val="100000"/>
              </a:lnSpc>
              <a:spcBef>
                <a:spcPts val="0"/>
              </a:spcBef>
              <a:spcAft>
                <a:spcPts val="60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Keeping customers happy after a sale is a team effort. The efforts by the customer success team and product team to resolve any issues in a timely manner are critical. Follow up by the sales team is helpful and can lead to additional sales.</a:t>
            </a:r>
          </a:p>
        </p:txBody>
      </p:sp>
      <p:sp>
        <p:nvSpPr>
          <p:cNvPr id="13" name="Freeform: Shape 32">
            <a:extLst>
              <a:ext uri="{FF2B5EF4-FFF2-40B4-BE49-F238E27FC236}">
                <a16:creationId xmlns:a16="http://schemas.microsoft.com/office/drawing/2014/main" id="{6940A4D6-7E37-E483-FB3E-F1066AFA602A}"/>
              </a:ext>
            </a:extLst>
          </p:cNvPr>
          <p:cNvSpPr>
            <a:spLocks/>
          </p:cNvSpPr>
          <p:nvPr/>
        </p:nvSpPr>
        <p:spPr bwMode="auto">
          <a:xfrm>
            <a:off x="7697337" y="1579850"/>
            <a:ext cx="3727901" cy="2466340"/>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Rectangle: Rounded Corners 26">
            <a:extLst>
              <a:ext uri="{FF2B5EF4-FFF2-40B4-BE49-F238E27FC236}">
                <a16:creationId xmlns:a16="http://schemas.microsoft.com/office/drawing/2014/main" id="{82948804-5880-E636-A4AA-F9F5C1047069}"/>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5" name="Text Placeholder 5">
            <a:extLst>
              <a:ext uri="{FF2B5EF4-FFF2-40B4-BE49-F238E27FC236}">
                <a16:creationId xmlns:a16="http://schemas.microsoft.com/office/drawing/2014/main" id="{3B31D182-02F7-EB12-3026-ACB1CC4ACD32}"/>
              </a:ext>
            </a:extLst>
          </p:cNvPr>
          <p:cNvSpPr txBox="1">
            <a:spLocks/>
          </p:cNvSpPr>
          <p:nvPr/>
        </p:nvSpPr>
        <p:spPr>
          <a:xfrm>
            <a:off x="7980026" y="2470651"/>
            <a:ext cx="239227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lnSpc>
                <a:spcPct val="110000"/>
              </a:lnSpc>
              <a:spcBef>
                <a:spcPts val="0"/>
              </a:spcBef>
              <a:buNone/>
              <a:defRPr/>
            </a:pPr>
            <a:r>
              <a:rPr lang="en-US" sz="1200"/>
              <a:t>Customer retention can require input from: </a:t>
            </a:r>
          </a:p>
        </p:txBody>
      </p:sp>
      <p:sp>
        <p:nvSpPr>
          <p:cNvPr id="16" name="Text Placeholder 72">
            <a:extLst>
              <a:ext uri="{FF2B5EF4-FFF2-40B4-BE49-F238E27FC236}">
                <a16:creationId xmlns:a16="http://schemas.microsoft.com/office/drawing/2014/main" id="{29FA9A81-0BD9-3799-D7B8-8B08A9030F05}"/>
              </a:ext>
            </a:extLst>
          </p:cNvPr>
          <p:cNvSpPr txBox="1">
            <a:spLocks/>
          </p:cNvSpPr>
          <p:nvPr/>
        </p:nvSpPr>
        <p:spPr>
          <a:xfrm>
            <a:off x="7980025" y="3028204"/>
            <a:ext cx="3156548" cy="669414"/>
          </a:xfrm>
          <a:prstGeom prst="rect">
            <a:avLst/>
          </a:prstGeom>
        </p:spPr>
        <p:txBody>
          <a:bodyPr wrap="square" lIns="0" tIns="0" rIns="0" bIns="0" numCol="2">
            <a:spAutoFit/>
          </a:bodyPr>
          <a:lstStyle>
            <a:defPPr>
              <a:defRPr lang="en-US"/>
            </a:defPPr>
            <a:lvl1pPr marL="171450" marR="0" lvl="0" indent="-115888" algn="just" defTabSz="932597" fontAlgn="auto">
              <a:lnSpc>
                <a:spcPct val="100000"/>
              </a:lnSpc>
              <a:spcBef>
                <a:spcPts val="0"/>
              </a:spcBef>
              <a:spcAft>
                <a:spcPts val="300"/>
              </a:spcAft>
              <a:buClrTx/>
              <a:buSzTx/>
              <a:buFont typeface="Arial" panose="020B0604020202020204" pitchFamily="34" charset="0"/>
              <a:buChar char="•"/>
              <a:tabLst/>
              <a:defRPr kumimoji="0" sz="1200" b="0" i="0" u="none" strike="noStrike" cap="none" spc="0" normalizeH="0" baseline="0">
                <a:ln>
                  <a:noFill/>
                </a:ln>
                <a:solidFill>
                  <a:srgbClr val="000000"/>
                </a:solidFill>
                <a:effectLst/>
                <a:uLnTx/>
                <a:uFillTx/>
                <a:latin typeface="Segoe UI"/>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Account Manager</a:t>
            </a:r>
          </a:p>
          <a:p>
            <a:r>
              <a:rPr lang="en-US"/>
              <a:t>Technical Sales</a:t>
            </a:r>
          </a:p>
          <a:p>
            <a:r>
              <a:rPr lang="en-US"/>
              <a:t>Product support</a:t>
            </a:r>
          </a:p>
          <a:p>
            <a:r>
              <a:rPr lang="en-US"/>
              <a:t>Product teams</a:t>
            </a:r>
          </a:p>
          <a:p>
            <a:r>
              <a:rPr lang="en-US"/>
              <a:t>Customer Success</a:t>
            </a:r>
          </a:p>
        </p:txBody>
      </p:sp>
      <p:sp>
        <p:nvSpPr>
          <p:cNvPr id="18" name="Text Placeholder 4">
            <a:extLst>
              <a:ext uri="{FF2B5EF4-FFF2-40B4-BE49-F238E27FC236}">
                <a16:creationId xmlns:a16="http://schemas.microsoft.com/office/drawing/2014/main" id="{4AA052A7-A75E-D82C-9C5A-767DA6C98FCC}"/>
              </a:ext>
            </a:extLst>
          </p:cNvPr>
          <p:cNvSpPr txBox="1">
            <a:spLocks/>
          </p:cNvSpPr>
          <p:nvPr/>
        </p:nvSpPr>
        <p:spPr>
          <a:xfrm>
            <a:off x="863600" y="4511835"/>
            <a:ext cx="6656316" cy="1424942"/>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defRPr/>
            </a:pPr>
            <a:r>
              <a:rPr lang="en-US" sz="1100" b="1">
                <a:gradFill>
                  <a:gsLst>
                    <a:gs pos="35000">
                      <a:srgbClr val="0078D4"/>
                    </a:gs>
                    <a:gs pos="0">
                      <a:srgbClr val="C03BC4"/>
                    </a:gs>
                  </a:gsLst>
                  <a:path path="circle">
                    <a:fillToRect l="100000" t="100000"/>
                  </a:path>
                </a:gradFill>
              </a:rPr>
              <a:t>Improve quality of customer-facing materials</a:t>
            </a:r>
          </a:p>
          <a:p>
            <a:pPr marL="173038" indent="-173038" defTabSz="932597">
              <a:lnSpc>
                <a:spcPct val="100000"/>
              </a:lnSpc>
              <a:spcBef>
                <a:spcPts val="0"/>
              </a:spcBef>
              <a:buFont typeface="Arial" panose="020B0604020202020204" pitchFamily="34" charset="0"/>
              <a:buChar char="•"/>
              <a:defRPr/>
            </a:pPr>
            <a:r>
              <a:rPr lang="en-US" sz="1100"/>
              <a:t>Improve marketing content with clear value propositions</a:t>
            </a:r>
          </a:p>
          <a:p>
            <a:pPr marL="173038" indent="-173038" defTabSz="932597">
              <a:lnSpc>
                <a:spcPct val="100000"/>
              </a:lnSpc>
              <a:spcBef>
                <a:spcPts val="0"/>
              </a:spcBef>
              <a:buFont typeface="Arial" panose="020B0604020202020204" pitchFamily="34" charset="0"/>
              <a:buChar char="•"/>
              <a:defRPr/>
            </a:pPr>
            <a:r>
              <a:rPr lang="en-US" sz="1100"/>
              <a:t>Improve quality of proposals and RFP responses</a:t>
            </a:r>
          </a:p>
          <a:p>
            <a:pPr marL="173038" indent="-173038" defTabSz="932597">
              <a:lnSpc>
                <a:spcPct val="100000"/>
              </a:lnSpc>
              <a:spcBef>
                <a:spcPts val="0"/>
              </a:spcBef>
              <a:buFont typeface="Arial" panose="020B0604020202020204" pitchFamily="34" charset="0"/>
              <a:buChar char="•"/>
              <a:defRPr/>
            </a:pPr>
            <a:r>
              <a:rPr lang="en-US" sz="1100"/>
              <a:t>Improve quality of emails and chats</a:t>
            </a:r>
          </a:p>
          <a:p>
            <a:pPr defTabSz="932597">
              <a:spcBef>
                <a:spcPts val="0"/>
              </a:spcBef>
              <a:defRPr/>
            </a:pPr>
            <a:r>
              <a:rPr lang="en-US" sz="1100" b="1">
                <a:gradFill>
                  <a:gsLst>
                    <a:gs pos="35000">
                      <a:srgbClr val="0078D4"/>
                    </a:gs>
                    <a:gs pos="0">
                      <a:srgbClr val="C03BC4"/>
                    </a:gs>
                  </a:gsLst>
                  <a:path path="circle">
                    <a:fillToRect l="100000" t="100000"/>
                  </a:path>
                </a:gradFill>
                <a:hlinkClick r:id="rId4" action="ppaction://hlinksldjump"/>
              </a:rPr>
              <a:t>Improve customer meetings</a:t>
            </a:r>
            <a:endParaRPr lang="en-US" sz="1100" b="1">
              <a:gradFill>
                <a:gsLst>
                  <a:gs pos="35000">
                    <a:srgbClr val="0078D4"/>
                  </a:gs>
                  <a:gs pos="0">
                    <a:srgbClr val="C03BC4"/>
                  </a:gs>
                </a:gsLst>
                <a:path path="circle">
                  <a:fillToRect l="100000" t="100000"/>
                </a:path>
              </a:gradFill>
            </a:endParaRPr>
          </a:p>
          <a:p>
            <a:pPr marL="173038" indent="-173038" defTabSz="932597">
              <a:lnSpc>
                <a:spcPct val="100000"/>
              </a:lnSpc>
              <a:spcBef>
                <a:spcPts val="0"/>
              </a:spcBef>
              <a:buFont typeface="Arial" panose="020B0604020202020204" pitchFamily="34" charset="0"/>
              <a:buChar char="•"/>
              <a:defRPr/>
            </a:pPr>
            <a:r>
              <a:rPr lang="en-US" sz="1100"/>
              <a:t>Prepare for the meeting</a:t>
            </a:r>
          </a:p>
          <a:p>
            <a:pPr marL="173038" indent="-173038" defTabSz="932597">
              <a:lnSpc>
                <a:spcPct val="100000"/>
              </a:lnSpc>
              <a:spcBef>
                <a:spcPts val="0"/>
              </a:spcBef>
              <a:buFont typeface="Arial" panose="020B0604020202020204" pitchFamily="34" charset="0"/>
              <a:buChar char="•"/>
              <a:defRPr/>
            </a:pPr>
            <a:r>
              <a:rPr lang="en-US" sz="1100"/>
              <a:t>Focus during the meeting</a:t>
            </a:r>
          </a:p>
          <a:p>
            <a:pPr marL="173038" indent="-173038" defTabSz="932597">
              <a:lnSpc>
                <a:spcPct val="100000"/>
              </a:lnSpc>
              <a:spcBef>
                <a:spcPts val="0"/>
              </a:spcBef>
              <a:buFont typeface="Arial" panose="020B0604020202020204" pitchFamily="34" charset="0"/>
              <a:buChar char="•"/>
              <a:defRPr/>
            </a:pPr>
            <a:r>
              <a:rPr lang="en-US" sz="1100"/>
              <a:t>Generate follow up communications</a:t>
            </a:r>
          </a:p>
          <a:p>
            <a:pPr defTabSz="932597">
              <a:spcBef>
                <a:spcPts val="0"/>
              </a:spcBef>
              <a:defRPr/>
            </a:pPr>
            <a:r>
              <a:rPr lang="en-US" sz="1100" b="1">
                <a:gradFill>
                  <a:gsLst>
                    <a:gs pos="35000">
                      <a:srgbClr val="0078D4"/>
                    </a:gs>
                    <a:gs pos="0">
                      <a:srgbClr val="C03BC4"/>
                    </a:gs>
                  </a:gsLst>
                  <a:path path="circle">
                    <a:fillToRect l="100000" t="100000"/>
                  </a:path>
                </a:gradFill>
                <a:hlinkClick r:id="rId5" action="ppaction://hlinksldjump"/>
              </a:rPr>
              <a:t>Respond to a customer complaint</a:t>
            </a:r>
            <a:endParaRPr lang="en-US" sz="1100" b="1">
              <a:gradFill>
                <a:gsLst>
                  <a:gs pos="35000">
                    <a:srgbClr val="0078D4"/>
                  </a:gs>
                  <a:gs pos="0">
                    <a:srgbClr val="C03BC4"/>
                  </a:gs>
                </a:gsLst>
                <a:path path="circle">
                  <a:fillToRect l="100000" t="100000"/>
                </a:path>
              </a:gradFill>
            </a:endParaRPr>
          </a:p>
          <a:p>
            <a:pPr marL="173038" indent="-173038" defTabSz="932597">
              <a:lnSpc>
                <a:spcPct val="100000"/>
              </a:lnSpc>
              <a:spcBef>
                <a:spcPts val="0"/>
              </a:spcBef>
              <a:buFont typeface="Arial" panose="020B0604020202020204" pitchFamily="34" charset="0"/>
              <a:buChar char="•"/>
              <a:defRPr/>
            </a:pPr>
            <a:r>
              <a:rPr lang="en-US" sz="1100"/>
              <a:t>Respond quickly</a:t>
            </a:r>
          </a:p>
          <a:p>
            <a:pPr marL="173038" indent="-173038" defTabSz="932597">
              <a:lnSpc>
                <a:spcPct val="100000"/>
              </a:lnSpc>
              <a:spcBef>
                <a:spcPts val="0"/>
              </a:spcBef>
              <a:buFont typeface="Arial" panose="020B0604020202020204" pitchFamily="34" charset="0"/>
              <a:buChar char="•"/>
              <a:defRPr/>
            </a:pPr>
            <a:r>
              <a:rPr lang="en-US" sz="1100"/>
              <a:t>Access customer records</a:t>
            </a:r>
          </a:p>
          <a:p>
            <a:pPr marL="173038" indent="-173038" defTabSz="932597">
              <a:lnSpc>
                <a:spcPct val="100000"/>
              </a:lnSpc>
              <a:spcBef>
                <a:spcPts val="0"/>
              </a:spcBef>
              <a:buFont typeface="Arial" panose="020B0604020202020204" pitchFamily="34" charset="0"/>
              <a:buChar char="•"/>
              <a:defRPr/>
            </a:pPr>
            <a:r>
              <a:rPr lang="en-US" sz="1100"/>
              <a:t>Gets answer fast</a:t>
            </a:r>
          </a:p>
        </p:txBody>
      </p:sp>
      <p:sp>
        <p:nvSpPr>
          <p:cNvPr id="19" name="Freeform: Shape 2">
            <a:extLst>
              <a:ext uri="{FF2B5EF4-FFF2-40B4-BE49-F238E27FC236}">
                <a16:creationId xmlns:a16="http://schemas.microsoft.com/office/drawing/2014/main" id="{1CF7EDC1-47B9-7B62-1916-A8F399902240}"/>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2" name="Straight Connector 21">
            <a:extLst>
              <a:ext uri="{FF2B5EF4-FFF2-40B4-BE49-F238E27FC236}">
                <a16:creationId xmlns:a16="http://schemas.microsoft.com/office/drawing/2014/main" id="{83F78EBB-24FB-8C5F-51E9-C3FE7790588D}"/>
              </a:ext>
            </a:extLst>
          </p:cNvPr>
          <p:cNvCxnSpPr>
            <a:cxnSpLocks/>
          </p:cNvCxnSpPr>
          <p:nvPr/>
        </p:nvCxnSpPr>
        <p:spPr>
          <a:xfrm>
            <a:off x="863600" y="4007240"/>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1FBFE8CA-C954-7ED4-AFB8-018F54E90D78}"/>
              </a:ext>
            </a:extLst>
          </p:cNvPr>
          <p:cNvSpPr>
            <a:spLocks/>
          </p:cNvSpPr>
          <p:nvPr/>
        </p:nvSpPr>
        <p:spPr bwMode="auto">
          <a:xfrm>
            <a:off x="7697337" y="4168080"/>
            <a:ext cx="3727901" cy="1858239"/>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 Placeholder 5">
            <a:extLst>
              <a:ext uri="{FF2B5EF4-FFF2-40B4-BE49-F238E27FC236}">
                <a16:creationId xmlns:a16="http://schemas.microsoft.com/office/drawing/2014/main" id="{A05FACC5-7BC9-8FC9-BB43-1DB536E640A6}"/>
              </a:ext>
            </a:extLst>
          </p:cNvPr>
          <p:cNvSpPr txBox="1">
            <a:spLocks/>
          </p:cNvSpPr>
          <p:nvPr/>
        </p:nvSpPr>
        <p:spPr>
          <a:xfrm>
            <a:off x="7980025" y="5084569"/>
            <a:ext cx="3347617" cy="63094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114300" marR="0" lvl="0" indent="-11430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Sales</a:t>
            </a:r>
          </a:p>
        </p:txBody>
      </p:sp>
      <p:sp>
        <p:nvSpPr>
          <p:cNvPr id="27" name="Rectangle: Rounded Corners 26">
            <a:extLst>
              <a:ext uri="{FF2B5EF4-FFF2-40B4-BE49-F238E27FC236}">
                <a16:creationId xmlns:a16="http://schemas.microsoft.com/office/drawing/2014/main" id="{9AC62F9D-1647-1D3A-3C87-D776C30FB335}"/>
              </a:ext>
            </a:extLst>
          </p:cNvPr>
          <p:cNvSpPr/>
          <p:nvPr/>
        </p:nvSpPr>
        <p:spPr bwMode="auto">
          <a:xfrm>
            <a:off x="8386714" y="4418952"/>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29" name="Graphic 32">
            <a:extLst>
              <a:ext uri="{FF2B5EF4-FFF2-40B4-BE49-F238E27FC236}">
                <a16:creationId xmlns:a16="http://schemas.microsoft.com/office/drawing/2014/main" id="{696721B3-24B4-6984-E4EF-0821E9F73203}"/>
              </a:ext>
            </a:extLst>
          </p:cNvPr>
          <p:cNvSpPr/>
          <p:nvPr/>
        </p:nvSpPr>
        <p:spPr>
          <a:xfrm>
            <a:off x="7979049" y="4431910"/>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Rectangle: Rounded Corners 26">
            <a:extLst>
              <a:ext uri="{FF2B5EF4-FFF2-40B4-BE49-F238E27FC236}">
                <a16:creationId xmlns:a16="http://schemas.microsoft.com/office/drawing/2014/main" id="{26B6FE43-9866-4FF0-5499-17661A764BB4}"/>
              </a:ext>
            </a:extLst>
          </p:cNvPr>
          <p:cNvSpPr/>
          <p:nvPr/>
        </p:nvSpPr>
        <p:spPr bwMode="auto">
          <a:xfrm>
            <a:off x="863600" y="4076657"/>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Use cases</a:t>
            </a:r>
          </a:p>
        </p:txBody>
      </p:sp>
      <p:pic>
        <p:nvPicPr>
          <p:cNvPr id="4" name="Picture 3" descr="Photo of sales meeting">
            <a:extLst>
              <a:ext uri="{FF2B5EF4-FFF2-40B4-BE49-F238E27FC236}">
                <a16:creationId xmlns:a16="http://schemas.microsoft.com/office/drawing/2014/main" id="{67F3E5B5-6B94-3463-40C5-3AD058F22C7A}"/>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15083" y="1579851"/>
            <a:ext cx="6827235" cy="1564333"/>
          </a:xfrm>
          <a:prstGeom prst="roundRect">
            <a:avLst>
              <a:gd name="adj" fmla="val 3554"/>
            </a:avLst>
          </a:prstGeom>
          <a:ln w="12700">
            <a:solidFill>
              <a:schemeClr val="bg1"/>
            </a:solidFill>
          </a:ln>
          <a:effectLst>
            <a:outerShdw blurRad="127000" dist="127000" dir="2700000" algn="ctr" rotWithShape="0">
              <a:prstClr val="black">
                <a:alpha val="15000"/>
              </a:prstClr>
            </a:outerShdw>
          </a:effectLst>
        </p:spPr>
      </p:pic>
      <p:pic>
        <p:nvPicPr>
          <p:cNvPr id="3" name="Picture 2" descr="A close-up of a colorful object&#10;&#10;Description automatically generated">
            <a:extLst>
              <a:ext uri="{FF2B5EF4-FFF2-40B4-BE49-F238E27FC236}">
                <a16:creationId xmlns:a16="http://schemas.microsoft.com/office/drawing/2014/main" id="{6F881608-0974-730D-659E-218B3BAB44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31450543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0AC7A2B5-7D42-083A-DD00-6CA0EF6B25AC}"/>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5" name="Oval 14">
            <a:extLst>
              <a:ext uri="{FF2B5EF4-FFF2-40B4-BE49-F238E27FC236}">
                <a16:creationId xmlns:a16="http://schemas.microsoft.com/office/drawing/2014/main" id="{B5347B36-83AA-322D-9C48-E99242EB017D}"/>
              </a:ext>
            </a:extLst>
          </p:cNvPr>
          <p:cNvSpPr>
            <a:spLocks/>
          </p:cNvSpPr>
          <p:nvPr/>
        </p:nvSpPr>
        <p:spPr bwMode="auto">
          <a:xfrm>
            <a:off x="1493682" y="493601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 name="Oval 10">
            <a:extLst>
              <a:ext uri="{FF2B5EF4-FFF2-40B4-BE49-F238E27FC236}">
                <a16:creationId xmlns:a16="http://schemas.microsoft.com/office/drawing/2014/main" id="{16A2EA2B-223B-E1F7-1C8B-5E22747B2EBD}"/>
              </a:ext>
            </a:extLst>
          </p:cNvPr>
          <p:cNvSpPr>
            <a:spLocks/>
          </p:cNvSpPr>
          <p:nvPr/>
        </p:nvSpPr>
        <p:spPr bwMode="auto">
          <a:xfrm>
            <a:off x="8500727" y="26030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2" name="Oval 11">
            <a:extLst>
              <a:ext uri="{FF2B5EF4-FFF2-40B4-BE49-F238E27FC236}">
                <a16:creationId xmlns:a16="http://schemas.microsoft.com/office/drawing/2014/main" id="{CD85B04B-17CC-A76A-1E13-76B6E2EF3408}"/>
              </a:ext>
            </a:extLst>
          </p:cNvPr>
          <p:cNvSpPr>
            <a:spLocks/>
          </p:cNvSpPr>
          <p:nvPr/>
        </p:nvSpPr>
        <p:spPr bwMode="auto">
          <a:xfrm>
            <a:off x="8584949"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3" name="Oval 12">
            <a:extLst>
              <a:ext uri="{FF2B5EF4-FFF2-40B4-BE49-F238E27FC236}">
                <a16:creationId xmlns:a16="http://schemas.microsoft.com/office/drawing/2014/main" id="{63CDC8FE-F177-4E6C-58B0-862AABD2860A}"/>
              </a:ext>
            </a:extLst>
          </p:cNvPr>
          <p:cNvSpPr>
            <a:spLocks/>
          </p:cNvSpPr>
          <p:nvPr/>
        </p:nvSpPr>
        <p:spPr bwMode="auto">
          <a:xfrm>
            <a:off x="4749549"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4" name="Oval 13">
            <a:extLst>
              <a:ext uri="{FF2B5EF4-FFF2-40B4-BE49-F238E27FC236}">
                <a16:creationId xmlns:a16="http://schemas.microsoft.com/office/drawing/2014/main" id="{BFD188D7-8E00-BCEB-44DA-94E0027423DC}"/>
              </a:ext>
            </a:extLst>
          </p:cNvPr>
          <p:cNvSpPr>
            <a:spLocks/>
          </p:cNvSpPr>
          <p:nvPr/>
        </p:nvSpPr>
        <p:spPr bwMode="auto">
          <a:xfrm>
            <a:off x="5200399"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 name="Oval 9">
            <a:extLst>
              <a:ext uri="{FF2B5EF4-FFF2-40B4-BE49-F238E27FC236}">
                <a16:creationId xmlns:a16="http://schemas.microsoft.com/office/drawing/2014/main" id="{104F9B03-D92F-FFFD-E17D-A1CDD527E42B}"/>
              </a:ext>
            </a:extLst>
          </p:cNvPr>
          <p:cNvSpPr>
            <a:spLocks/>
          </p:cNvSpPr>
          <p:nvPr/>
        </p:nvSpPr>
        <p:spPr bwMode="auto">
          <a:xfrm>
            <a:off x="4889249" y="26030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 name="Oval 7">
            <a:extLst>
              <a:ext uri="{FF2B5EF4-FFF2-40B4-BE49-F238E27FC236}">
                <a16:creationId xmlns:a16="http://schemas.microsoft.com/office/drawing/2014/main" id="{E234FD7A-C369-49AE-8CE4-3B62C0E1FBDC}"/>
              </a:ext>
            </a:extLst>
          </p:cNvPr>
          <p:cNvSpPr>
            <a:spLocks/>
          </p:cNvSpPr>
          <p:nvPr/>
        </p:nvSpPr>
        <p:spPr bwMode="auto">
          <a:xfrm>
            <a:off x="1329813" y="26030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 name="Oval 8">
            <a:extLst>
              <a:ext uri="{FF2B5EF4-FFF2-40B4-BE49-F238E27FC236}">
                <a16:creationId xmlns:a16="http://schemas.microsoft.com/office/drawing/2014/main" id="{0820C0FE-C4A9-A36A-3A2B-FE292A112A2B}"/>
              </a:ext>
            </a:extLst>
          </p:cNvPr>
          <p:cNvSpPr>
            <a:spLocks/>
          </p:cNvSpPr>
          <p:nvPr/>
        </p:nvSpPr>
        <p:spPr bwMode="auto">
          <a:xfrm>
            <a:off x="1818422" y="26030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B7189C0E-F12D-3FC5-AE9A-5A5E82007D63}"/>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Sales use case |</a:t>
            </a:r>
            <a:r>
              <a:rPr lang="en-US" sz="2800"/>
              <a:t> Improve customer meetings</a:t>
            </a:r>
          </a:p>
        </p:txBody>
      </p:sp>
      <p:sp>
        <p:nvSpPr>
          <p:cNvPr id="46" name="Freeform: Shape 2">
            <a:extLst>
              <a:ext uri="{FF2B5EF4-FFF2-40B4-BE49-F238E27FC236}">
                <a16:creationId xmlns:a16="http://schemas.microsoft.com/office/drawing/2014/main" id="{6124AE97-1F52-A1AB-1640-4C1F92B9E207}"/>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67DFC3E5-56DB-EB42-C3DF-7FAFD8EA2991}"/>
              </a:ext>
              <a:ext uri="{C183D7F6-B498-43B3-948B-1728B52AA6E4}">
                <adec:decorative xmlns:adec="http://schemas.microsoft.com/office/drawing/2017/decorative" val="1"/>
              </a:ext>
            </a:extLst>
          </p:cNvPr>
          <p:cNvSpPr/>
          <p:nvPr/>
        </p:nvSpPr>
        <p:spPr bwMode="auto">
          <a:xfrm>
            <a:off x="1107052" y="541631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Document and socialize</a:t>
            </a:r>
            <a:r>
              <a:rPr lang="en-US" sz="900" spc="0">
                <a:solidFill>
                  <a:schemeClr val="tx1"/>
                </a:solidFill>
                <a:latin typeface="Segoe UI"/>
              </a:rPr>
              <a:t> the action items to keep the sales process moving forward towards a successful close.</a:t>
            </a:r>
          </a:p>
        </p:txBody>
      </p:sp>
      <p:sp>
        <p:nvSpPr>
          <p:cNvPr id="48" name="Rectangle: Rounded Corners 4">
            <a:extLst>
              <a:ext uri="{FF2B5EF4-FFF2-40B4-BE49-F238E27FC236}">
                <a16:creationId xmlns:a16="http://schemas.microsoft.com/office/drawing/2014/main" id="{1D5CE474-B783-FC9E-A4E3-62BFAD48A4F5}"/>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6. Send a follow up email</a:t>
            </a:r>
          </a:p>
        </p:txBody>
      </p:sp>
      <p:sp>
        <p:nvSpPr>
          <p:cNvPr id="49" name="TextBox 48">
            <a:extLst>
              <a:ext uri="{FF2B5EF4-FFF2-40B4-BE49-F238E27FC236}">
                <a16:creationId xmlns:a16="http://schemas.microsoft.com/office/drawing/2014/main" id="{717C0E88-DD16-0C3A-70B5-5231D7BAC2D9}"/>
              </a:ext>
            </a:extLst>
          </p:cNvPr>
          <p:cNvSpPr txBox="1"/>
          <p:nvPr/>
        </p:nvSpPr>
        <p:spPr>
          <a:xfrm>
            <a:off x="1107052" y="4415165"/>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Have Copilot turn the meeting notes and action items into an email for all participants</a:t>
            </a:r>
            <a:r>
              <a:rPr lang="en-US" kern="0">
                <a:solidFill>
                  <a:srgbClr val="1A1A1A"/>
                </a:solidFill>
              </a:rPr>
              <a:t>.</a:t>
            </a:r>
            <a:endParaRPr kumimoji="0" lang="en-US" b="0" i="0" u="none" strike="noStrike" kern="0" cap="none" spc="0" normalizeH="0" baseline="0" noProof="0">
              <a:ln>
                <a:noFill/>
              </a:ln>
              <a:solidFill>
                <a:srgbClr val="1A1A1A"/>
              </a:solidFill>
              <a:effectLst/>
              <a:uLnTx/>
              <a:uFillTx/>
              <a:cs typeface="Segoe UI" pitchFamily="34" charset="0"/>
            </a:endParaRPr>
          </a:p>
        </p:txBody>
      </p:sp>
      <p:sp>
        <p:nvSpPr>
          <p:cNvPr id="50" name="Rectangle: Rounded Corners 6">
            <a:extLst>
              <a:ext uri="{FF2B5EF4-FFF2-40B4-BE49-F238E27FC236}">
                <a16:creationId xmlns:a16="http://schemas.microsoft.com/office/drawing/2014/main" id="{497FA3A5-E68B-976C-D191-4638FC40DACC}"/>
              </a:ext>
              <a:ext uri="{C183D7F6-B498-43B3-948B-1728B52AA6E4}">
                <adec:decorative xmlns:adec="http://schemas.microsoft.com/office/drawing/2017/decorative" val="1"/>
              </a:ext>
            </a:extLst>
          </p:cNvPr>
          <p:cNvSpPr/>
          <p:nvPr/>
        </p:nvSpPr>
        <p:spPr bwMode="auto">
          <a:xfrm>
            <a:off x="8028777" y="54145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Keep the conversation flowing </a:t>
            </a:r>
            <a:r>
              <a:rPr lang="en-US" sz="900">
                <a:solidFill>
                  <a:schemeClr val="tx1"/>
                </a:solidFill>
              </a:rPr>
              <a:t>onto meaningful topics can help to cover the agenda quicker and reduce meeting times.</a:t>
            </a:r>
            <a:endParaRPr lang="en-US" sz="900" spc="0">
              <a:solidFill>
                <a:schemeClr val="tx1"/>
              </a:solidFill>
              <a:latin typeface="Segoe UI"/>
            </a:endParaRPr>
          </a:p>
        </p:txBody>
      </p:sp>
      <p:sp>
        <p:nvSpPr>
          <p:cNvPr id="51" name="Rectangle: Rounded Corners 7">
            <a:extLst>
              <a:ext uri="{FF2B5EF4-FFF2-40B4-BE49-F238E27FC236}">
                <a16:creationId xmlns:a16="http://schemas.microsoft.com/office/drawing/2014/main" id="{C75ACA48-CDD6-0AE7-152F-825198C5349C}"/>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Ask Copilot to suggest next steps</a:t>
            </a:r>
          </a:p>
        </p:txBody>
      </p:sp>
      <p:sp>
        <p:nvSpPr>
          <p:cNvPr id="52" name="TextBox 51">
            <a:extLst>
              <a:ext uri="{FF2B5EF4-FFF2-40B4-BE49-F238E27FC236}">
                <a16:creationId xmlns:a16="http://schemas.microsoft.com/office/drawing/2014/main" id="{E7D09B80-957B-E060-6CB6-31924647E205}"/>
              </a:ext>
            </a:extLst>
          </p:cNvPr>
          <p:cNvSpPr txBox="1"/>
          <p:nvPr/>
        </p:nvSpPr>
        <p:spPr>
          <a:xfrm>
            <a:off x="8028777" y="4415165"/>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During the meeting you can ask Copilot for suggestions on questions to ask or next steps to discuss to keep the conversation on track.</a:t>
            </a:r>
          </a:p>
        </p:txBody>
      </p:sp>
      <p:sp>
        <p:nvSpPr>
          <p:cNvPr id="53" name="Rectangle: Rounded Corners 6">
            <a:extLst>
              <a:ext uri="{FF2B5EF4-FFF2-40B4-BE49-F238E27FC236}">
                <a16:creationId xmlns:a16="http://schemas.microsoft.com/office/drawing/2014/main" id="{6CC89FE3-79CA-8FFD-467B-6D26F9A57696}"/>
              </a:ext>
              <a:ext uri="{C183D7F6-B498-43B3-948B-1728B52AA6E4}">
                <adec:decorative xmlns:adec="http://schemas.microsoft.com/office/drawing/2017/decorative" val="1"/>
              </a:ext>
            </a:extLst>
          </p:cNvPr>
          <p:cNvSpPr/>
          <p:nvPr/>
        </p:nvSpPr>
        <p:spPr bwMode="auto">
          <a:xfrm>
            <a:off x="1107052" y="3082111"/>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Rapidly get up to speed </a:t>
            </a:r>
            <a:r>
              <a:rPr lang="en-US" sz="900" kern="0">
                <a:solidFill>
                  <a:srgbClr val="1A1A1A"/>
                </a:solidFill>
                <a:latin typeface="Segoe UI"/>
              </a:rPr>
              <a:t>to focus on key issues and concerns. Have additional time to identify cross sell opportunities.</a:t>
            </a:r>
          </a:p>
        </p:txBody>
      </p:sp>
      <p:sp>
        <p:nvSpPr>
          <p:cNvPr id="54" name="TextBox 53">
            <a:extLst>
              <a:ext uri="{FF2B5EF4-FFF2-40B4-BE49-F238E27FC236}">
                <a16:creationId xmlns:a16="http://schemas.microsoft.com/office/drawing/2014/main" id="{98F60176-4F31-337E-A864-683C26BF4F3A}"/>
              </a:ext>
            </a:extLst>
          </p:cNvPr>
          <p:cNvSpPr txBox="1"/>
          <p:nvPr/>
        </p:nvSpPr>
        <p:spPr>
          <a:xfrm>
            <a:off x="1107051" y="1948229"/>
            <a:ext cx="3046196" cy="597471"/>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a:rPr>
              <a:t>Summarize recent customer communications across emails, chats, and documents with Copilot Studio's connection to your CRM. Then create a customer meeting brief using Copilot for Sales.</a:t>
            </a:r>
            <a:endParaRPr lang="en-US" sz="900">
              <a:solidFill>
                <a:srgbClr val="1A1A1A"/>
              </a:solidFill>
              <a:ea typeface="Segoe UI" pitchFamily="34" charset="0"/>
              <a:cs typeface="Segoe UI" pitchFamily="34" charset="0"/>
            </a:endParaRPr>
          </a:p>
        </p:txBody>
      </p:sp>
      <p:sp>
        <p:nvSpPr>
          <p:cNvPr id="55" name="Rectangle: Rounded Corners 11">
            <a:extLst>
              <a:ext uri="{FF2B5EF4-FFF2-40B4-BE49-F238E27FC236}">
                <a16:creationId xmlns:a16="http://schemas.microsoft.com/office/drawing/2014/main" id="{B8EAEEF1-D7B1-0BD5-06FF-9E18E931067A}"/>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Prepare for a meeting</a:t>
            </a:r>
          </a:p>
        </p:txBody>
      </p:sp>
      <p:sp>
        <p:nvSpPr>
          <p:cNvPr id="56" name="Rectangle: Rounded Corners 6">
            <a:extLst>
              <a:ext uri="{FF2B5EF4-FFF2-40B4-BE49-F238E27FC236}">
                <a16:creationId xmlns:a16="http://schemas.microsoft.com/office/drawing/2014/main" id="{B9A0EFD4-36B3-0BBA-CF77-A9172F41735B}"/>
              </a:ext>
              <a:ext uri="{C183D7F6-B498-43B3-948B-1728B52AA6E4}">
                <adec:decorative xmlns:adec="http://schemas.microsoft.com/office/drawing/2017/decorative" val="1"/>
              </a:ext>
            </a:extLst>
          </p:cNvPr>
          <p:cNvSpPr/>
          <p:nvPr/>
        </p:nvSpPr>
        <p:spPr bwMode="auto">
          <a:xfrm>
            <a:off x="4575471" y="3082110"/>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Using higher quality presentations </a:t>
            </a:r>
            <a:r>
              <a:rPr lang="en-US" sz="900" kern="0">
                <a:solidFill>
                  <a:srgbClr val="1A1A1A"/>
                </a:solidFill>
                <a:latin typeface="Segoe UI"/>
              </a:rPr>
              <a:t>makes it easier to convey a clear message and can reduce the time to close the deal.</a:t>
            </a:r>
          </a:p>
        </p:txBody>
      </p:sp>
      <p:sp>
        <p:nvSpPr>
          <p:cNvPr id="57" name="Rectangle: Rounded Corners 13">
            <a:extLst>
              <a:ext uri="{FF2B5EF4-FFF2-40B4-BE49-F238E27FC236}">
                <a16:creationId xmlns:a16="http://schemas.microsoft.com/office/drawing/2014/main" id="{5B85A789-770E-F056-5B09-C5F3B3C03A90}"/>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2. Create a presentation</a:t>
            </a:r>
          </a:p>
        </p:txBody>
      </p:sp>
      <p:sp>
        <p:nvSpPr>
          <p:cNvPr id="58" name="TextBox 57">
            <a:extLst>
              <a:ext uri="{FF2B5EF4-FFF2-40B4-BE49-F238E27FC236}">
                <a16:creationId xmlns:a16="http://schemas.microsoft.com/office/drawing/2014/main" id="{C1C82842-2492-6E14-26A8-5BFDA34236D0}"/>
              </a:ext>
            </a:extLst>
          </p:cNvPr>
          <p:cNvSpPr txBox="1"/>
          <p:nvPr/>
        </p:nvSpPr>
        <p:spPr>
          <a:xfrm>
            <a:off x="4575471" y="1948229"/>
            <a:ext cx="2878944"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to generate a presentation for the meeting using branded templates. Copilot can suggest important topics, customer requests, and organize slides into a logical flow.</a:t>
            </a:r>
          </a:p>
        </p:txBody>
      </p:sp>
      <p:sp>
        <p:nvSpPr>
          <p:cNvPr id="59" name="Rectangle: Rounded Corners 15">
            <a:extLst>
              <a:ext uri="{FF2B5EF4-FFF2-40B4-BE49-F238E27FC236}">
                <a16:creationId xmlns:a16="http://schemas.microsoft.com/office/drawing/2014/main" id="{243EB975-5B6C-C6AD-273F-5F992A934014}"/>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Stay focused during the call</a:t>
            </a:r>
          </a:p>
        </p:txBody>
      </p:sp>
      <p:sp>
        <p:nvSpPr>
          <p:cNvPr id="60" name="Rectangle: Rounded Corners 6">
            <a:extLst>
              <a:ext uri="{FF2B5EF4-FFF2-40B4-BE49-F238E27FC236}">
                <a16:creationId xmlns:a16="http://schemas.microsoft.com/office/drawing/2014/main" id="{C8692D41-99B0-9A5C-23F9-E4B95A69ABB8}"/>
              </a:ext>
              <a:ext uri="{C183D7F6-B498-43B3-948B-1728B52AA6E4}">
                <adec:decorative xmlns:adec="http://schemas.microsoft.com/office/drawing/2017/decorative" val="1"/>
              </a:ext>
            </a:extLst>
          </p:cNvPr>
          <p:cNvSpPr/>
          <p:nvPr/>
        </p:nvSpPr>
        <p:spPr bwMode="auto">
          <a:xfrm>
            <a:off x="8028777" y="3082110"/>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00" b="1" kern="0">
                <a:solidFill>
                  <a:srgbClr val="1A1A1A"/>
                </a:solidFill>
                <a:latin typeface="Segoe UI"/>
              </a:rPr>
              <a:t>Having a better discussion </a:t>
            </a:r>
            <a:r>
              <a:rPr lang="en-US" sz="900" kern="0">
                <a:solidFill>
                  <a:srgbClr val="1A1A1A"/>
                </a:solidFill>
                <a:latin typeface="Segoe UI"/>
              </a:rPr>
              <a:t>during the call can help to raise and resolve issues quicker, leading to increased customer satisfaction and potentially reduce the time to close the deal.</a:t>
            </a:r>
          </a:p>
        </p:txBody>
      </p:sp>
      <p:sp>
        <p:nvSpPr>
          <p:cNvPr id="61" name="TextBox 60">
            <a:extLst>
              <a:ext uri="{FF2B5EF4-FFF2-40B4-BE49-F238E27FC236}">
                <a16:creationId xmlns:a16="http://schemas.microsoft.com/office/drawing/2014/main" id="{D399D5B5-95F1-060F-BED6-C3B6B94E049A}"/>
              </a:ext>
            </a:extLst>
          </p:cNvPr>
          <p:cNvSpPr txBox="1"/>
          <p:nvPr/>
        </p:nvSpPr>
        <p:spPr>
          <a:xfrm>
            <a:off x="8028777"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Since Copilot is listening in there is no need to take notes and keep track of action items. Stay focused on the call and have a better discussion</a:t>
            </a:r>
            <a:r>
              <a:rPr lang="en-US" kern="0">
                <a:solidFill>
                  <a:srgbClr val="1A1A1A"/>
                </a:solidFill>
              </a:rPr>
              <a:t>.</a:t>
            </a:r>
            <a:endParaRPr kumimoji="0" lang="en-US" b="0" i="0" u="none" strike="noStrike" kern="0" cap="none" spc="0" normalizeH="0" baseline="0" noProof="0">
              <a:ln>
                <a:noFill/>
              </a:ln>
              <a:solidFill>
                <a:srgbClr val="1A1A1A"/>
              </a:solidFill>
              <a:effectLst/>
              <a:uLnTx/>
              <a:uFillTx/>
              <a:cs typeface="Segoe UI" pitchFamily="34" charset="0"/>
            </a:endParaRPr>
          </a:p>
        </p:txBody>
      </p:sp>
      <p:sp>
        <p:nvSpPr>
          <p:cNvPr id="62" name="Rectangle: Rounded Corners 6">
            <a:extLst>
              <a:ext uri="{FF2B5EF4-FFF2-40B4-BE49-F238E27FC236}">
                <a16:creationId xmlns:a16="http://schemas.microsoft.com/office/drawing/2014/main" id="{B4F0D22B-DF70-3B14-BF3B-9AD9A80F7BF3}"/>
              </a:ext>
              <a:ext uri="{C183D7F6-B498-43B3-948B-1728B52AA6E4}">
                <adec:decorative xmlns:adec="http://schemas.microsoft.com/office/drawing/2017/decorative" val="1"/>
              </a:ext>
            </a:extLst>
          </p:cNvPr>
          <p:cNvSpPr/>
          <p:nvPr/>
        </p:nvSpPr>
        <p:spPr bwMode="auto">
          <a:xfrm>
            <a:off x="4575472" y="5411199"/>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Avoid listening to meeting recordings</a:t>
            </a:r>
            <a:r>
              <a:rPr lang="en-US" sz="900" spc="0">
                <a:solidFill>
                  <a:schemeClr val="tx1"/>
                </a:solidFill>
                <a:latin typeface="Segoe UI"/>
              </a:rPr>
              <a:t> and spend that time improving the proposal.</a:t>
            </a:r>
          </a:p>
        </p:txBody>
      </p:sp>
      <p:sp>
        <p:nvSpPr>
          <p:cNvPr id="63" name="Rectangle: Rounded Corners 19">
            <a:extLst>
              <a:ext uri="{FF2B5EF4-FFF2-40B4-BE49-F238E27FC236}">
                <a16:creationId xmlns:a16="http://schemas.microsoft.com/office/drawing/2014/main" id="{7B7ABCD5-5968-8B1D-AE18-03915B578F3F}"/>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Summarize the meeting</a:t>
            </a:r>
          </a:p>
        </p:txBody>
      </p:sp>
      <p:sp>
        <p:nvSpPr>
          <p:cNvPr id="64" name="TextBox 63">
            <a:extLst>
              <a:ext uri="{FF2B5EF4-FFF2-40B4-BE49-F238E27FC236}">
                <a16:creationId xmlns:a16="http://schemas.microsoft.com/office/drawing/2014/main" id="{9A45F279-F7B5-73FB-ED3C-DF29D22AD037}"/>
              </a:ext>
            </a:extLst>
          </p:cNvPr>
          <p:cNvSpPr txBox="1"/>
          <p:nvPr/>
        </p:nvSpPr>
        <p:spPr>
          <a:xfrm>
            <a:off x="4463648" y="4415165"/>
            <a:ext cx="2990767"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After the meeting is over review the meeting recap for a summary of key points and action items. Update the opportunity details in the CRM system.</a:t>
            </a:r>
          </a:p>
        </p:txBody>
      </p:sp>
      <p:sp>
        <p:nvSpPr>
          <p:cNvPr id="66" name="TextBox 65">
            <a:extLst>
              <a:ext uri="{FF2B5EF4-FFF2-40B4-BE49-F238E27FC236}">
                <a16:creationId xmlns:a16="http://schemas.microsoft.com/office/drawing/2014/main" id="{3FCD9DBA-8B66-9DC8-58B3-4E504D059F4A}"/>
              </a:ext>
              <a:ext uri="{C183D7F6-B498-43B3-948B-1728B52AA6E4}">
                <adec:decorative xmlns:adec="http://schemas.microsoft.com/office/drawing/2017/decorative" val="0"/>
              </a:ext>
            </a:extLst>
          </p:cNvPr>
          <p:cNvSpPr txBox="1"/>
          <p:nvPr/>
        </p:nvSpPr>
        <p:spPr>
          <a:xfrm>
            <a:off x="9023869" y="2708705"/>
            <a:ext cx="162619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7" name="Picture 6" descr="Microsoft Teams Logo, symbol, meaning, history, PNG">
            <a:hlinkClick r:id="rId2"/>
            <a:extLst>
              <a:ext uri="{FF2B5EF4-FFF2-40B4-BE49-F238E27FC236}">
                <a16:creationId xmlns:a16="http://schemas.microsoft.com/office/drawing/2014/main" id="{13899BC6-6156-A0D3-EBD3-73F7A85CBED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0244" r="20244"/>
          <a:stretch/>
        </p:blipFill>
        <p:spPr bwMode="auto">
          <a:xfrm>
            <a:off x="8569872" y="2669949"/>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452A6070-C655-02C2-66A0-B7C526B94638}"/>
              </a:ext>
              <a:ext uri="{C183D7F6-B498-43B3-948B-1728B52AA6E4}">
                <adec:decorative xmlns:adec="http://schemas.microsoft.com/office/drawing/2017/decorative" val="0"/>
              </a:ext>
            </a:extLst>
          </p:cNvPr>
          <p:cNvSpPr txBox="1"/>
          <p:nvPr/>
        </p:nvSpPr>
        <p:spPr>
          <a:xfrm>
            <a:off x="2334602" y="2616372"/>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Studio </a:t>
            </a:r>
          </a:p>
          <a:p>
            <a:pPr defTabSz="914367">
              <a:defRPr/>
            </a:pPr>
            <a:r>
              <a:rPr lang="en-US" sz="1200">
                <a:solidFill>
                  <a:prstClr val="black"/>
                </a:solidFill>
                <a:latin typeface="Segoe UI Semibold"/>
              </a:rPr>
              <a:t>Copilot for Sales</a:t>
            </a:r>
            <a:endParaRPr lang="en-US" sz="1200">
              <a:solidFill>
                <a:prstClr val="black"/>
              </a:solidFill>
              <a:latin typeface="Segoe UI Semibold"/>
              <a:cs typeface="Segoe UI Semibold"/>
            </a:endParaRPr>
          </a:p>
        </p:txBody>
      </p:sp>
      <p:sp>
        <p:nvSpPr>
          <p:cNvPr id="76" name="TextBox 75">
            <a:extLst>
              <a:ext uri="{FF2B5EF4-FFF2-40B4-BE49-F238E27FC236}">
                <a16:creationId xmlns:a16="http://schemas.microsoft.com/office/drawing/2014/main" id="{CC1F500D-F31E-F9C2-8150-37A91AEFB066}"/>
              </a:ext>
              <a:ext uri="{C183D7F6-B498-43B3-948B-1728B52AA6E4}">
                <adec:decorative xmlns:adec="http://schemas.microsoft.com/office/drawing/2017/decorative" val="0"/>
              </a:ext>
            </a:extLst>
          </p:cNvPr>
          <p:cNvSpPr txBox="1"/>
          <p:nvPr/>
        </p:nvSpPr>
        <p:spPr>
          <a:xfrm>
            <a:off x="9108091" y="5039233"/>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75" name="Picture 6" descr="Microsoft Teams Logo, symbol, meaning, history, PNG">
            <a:hlinkClick r:id="rId2"/>
            <a:extLst>
              <a:ext uri="{FF2B5EF4-FFF2-40B4-BE49-F238E27FC236}">
                <a16:creationId xmlns:a16="http://schemas.microsoft.com/office/drawing/2014/main" id="{40359772-5237-E3DA-2C26-C7E5949DBD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0244" r="20244"/>
          <a:stretch/>
        </p:blipFill>
        <p:spPr bwMode="auto">
          <a:xfrm>
            <a:off x="8654094" y="5000477"/>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Microsoft PowerPoint Logo - PNG and Vector - Logo Download">
            <a:hlinkClick r:id="rId4"/>
            <a:extLst>
              <a:ext uri="{FF2B5EF4-FFF2-40B4-BE49-F238E27FC236}">
                <a16:creationId xmlns:a16="http://schemas.microsoft.com/office/drawing/2014/main" id="{957DC9B7-EBE5-1318-9E4A-D368CBEF39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2100" y="2675830"/>
            <a:ext cx="285779" cy="26584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CE0E5148-DB7A-3FB9-21F1-ABDF35644035}"/>
              </a:ext>
              <a:ext uri="{C183D7F6-B498-43B3-948B-1728B52AA6E4}">
                <adec:decorative xmlns:adec="http://schemas.microsoft.com/office/drawing/2017/decorative" val="0"/>
              </a:ext>
            </a:extLst>
          </p:cNvPr>
          <p:cNvSpPr txBox="1"/>
          <p:nvPr/>
        </p:nvSpPr>
        <p:spPr>
          <a:xfrm>
            <a:off x="5342579" y="2708705"/>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pic>
        <p:nvPicPr>
          <p:cNvPr id="6" name="Picture 5" descr="Microsoft Copilot for Sales logo">
            <a:hlinkClick r:id="rId6"/>
            <a:extLst>
              <a:ext uri="{FF2B5EF4-FFF2-40B4-BE49-F238E27FC236}">
                <a16:creationId xmlns:a16="http://schemas.microsoft.com/office/drawing/2014/main" id="{D815FBA7-132F-BD2A-BA88-4E0E585F74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69609" y="4987262"/>
            <a:ext cx="273060" cy="274320"/>
          </a:xfrm>
          <a:prstGeom prst="rect">
            <a:avLst/>
          </a:prstGeom>
        </p:spPr>
      </p:pic>
      <p:sp>
        <p:nvSpPr>
          <p:cNvPr id="85" name="TextBox 84">
            <a:extLst>
              <a:ext uri="{FF2B5EF4-FFF2-40B4-BE49-F238E27FC236}">
                <a16:creationId xmlns:a16="http://schemas.microsoft.com/office/drawing/2014/main" id="{6599E5F9-CB22-2C79-94C9-3911C50A1A6B}"/>
              </a:ext>
              <a:ext uri="{C183D7F6-B498-43B3-948B-1728B52AA6E4}">
                <adec:decorative xmlns:adec="http://schemas.microsoft.com/office/drawing/2017/decorative" val="0"/>
              </a:ext>
            </a:extLst>
          </p:cNvPr>
          <p:cNvSpPr txBox="1"/>
          <p:nvPr/>
        </p:nvSpPr>
        <p:spPr>
          <a:xfrm>
            <a:off x="5678929" y="4946900"/>
            <a:ext cx="1602056"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a:p>
            <a:pPr defTabSz="914367">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for Sales</a:t>
            </a:r>
          </a:p>
        </p:txBody>
      </p:sp>
      <p:pic>
        <p:nvPicPr>
          <p:cNvPr id="87" name="Graphic 86">
            <a:extLst>
              <a:ext uri="{FF2B5EF4-FFF2-40B4-BE49-F238E27FC236}">
                <a16:creationId xmlns:a16="http://schemas.microsoft.com/office/drawing/2014/main" id="{E9B7748A-C77C-396E-3D37-B21D65968060}"/>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22871" t="17900" r="17900" b="17900"/>
          <a:stretch/>
        </p:blipFill>
        <p:spPr>
          <a:xfrm>
            <a:off x="1521865" y="4947267"/>
            <a:ext cx="340057" cy="368599"/>
          </a:xfrm>
          <a:prstGeom prst="rect">
            <a:avLst/>
          </a:prstGeom>
        </p:spPr>
      </p:pic>
      <p:sp>
        <p:nvSpPr>
          <p:cNvPr id="88" name="TextBox 87">
            <a:extLst>
              <a:ext uri="{FF2B5EF4-FFF2-40B4-BE49-F238E27FC236}">
                <a16:creationId xmlns:a16="http://schemas.microsoft.com/office/drawing/2014/main" id="{2A899CE3-7F09-C1E5-AA44-789C35E172DE}"/>
              </a:ext>
              <a:ext uri="{C183D7F6-B498-43B3-948B-1728B52AA6E4}">
                <adec:decorative xmlns:adec="http://schemas.microsoft.com/office/drawing/2017/decorative" val="0"/>
              </a:ext>
            </a:extLst>
          </p:cNvPr>
          <p:cNvSpPr txBox="1"/>
          <p:nvPr/>
        </p:nvSpPr>
        <p:spPr>
          <a:xfrm>
            <a:off x="1993128" y="5039233"/>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grpSp>
        <p:nvGrpSpPr>
          <p:cNvPr id="91" name="Group 90">
            <a:extLst>
              <a:ext uri="{FF2B5EF4-FFF2-40B4-BE49-F238E27FC236}">
                <a16:creationId xmlns:a16="http://schemas.microsoft.com/office/drawing/2014/main" id="{28B19F1F-FD61-2570-2753-4ADE33502A04}"/>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375CCB03-8D8E-8595-451D-B0E9C1E477F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A4EA68CD-B6EB-7610-8288-160C17B4BB0B}"/>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8A114046-8E79-9DE6-1C2B-FB6269862EE8}"/>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0A3A680B-DF60-2271-1B2F-B1A60390193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885222FA-F4B6-FDDF-8121-DABD4F8FCDE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649AF478-40C4-16D2-8B0F-71808918BBFC}"/>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63BBE9A7-0194-BAE6-DA56-6C3CCA31B34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20F51C75-ED0A-F578-DB9B-1F181A5DE81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56739527-E6BA-EC91-DA17-6361335C688C}"/>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FD28B019-510F-99F6-4277-9EC5B823381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B25C43DF-AEE8-F40A-B394-E9B45B6FF6DB}"/>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7BB29893-AEBB-022C-5554-7FEFEEA78E2E}"/>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508DCF1B-33F1-F227-E704-4FDB66BCD8C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AEF9B04C-F196-7617-1F86-28F41A2E452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5003C47C-598F-6849-9386-D139D87D0E42}"/>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9FA1B3DE-CE19-E53D-68A7-E221CA1F0BB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9FF108F4-DA52-C5C2-20BF-7406987BCB7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pic>
        <p:nvPicPr>
          <p:cNvPr id="5" name="Picture 4" descr="Microsoft Copilot for Sales logo">
            <a:hlinkClick r:id="rId6"/>
            <a:extLst>
              <a:ext uri="{FF2B5EF4-FFF2-40B4-BE49-F238E27FC236}">
                <a16:creationId xmlns:a16="http://schemas.microsoft.com/office/drawing/2014/main" id="{A05A2B56-04AD-6387-6130-E543766558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7632" y="2671591"/>
            <a:ext cx="273060" cy="274320"/>
          </a:xfrm>
          <a:prstGeom prst="rect">
            <a:avLst/>
          </a:prstGeom>
        </p:spPr>
      </p:pic>
      <p:pic>
        <p:nvPicPr>
          <p:cNvPr id="84" name="Picture 6" descr="Microsoft Teams Logo, symbol, meaning, history, PNG">
            <a:hlinkClick r:id="rId2"/>
            <a:extLst>
              <a:ext uri="{FF2B5EF4-FFF2-40B4-BE49-F238E27FC236}">
                <a16:creationId xmlns:a16="http://schemas.microsoft.com/office/drawing/2014/main" id="{194A364E-AD01-195A-649A-ACD13E6D078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0244" r="20244"/>
          <a:stretch/>
        </p:blipFill>
        <p:spPr bwMode="auto">
          <a:xfrm>
            <a:off x="4816598" y="4995412"/>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6">
            <a:extLst>
              <a:ext uri="{FF2B5EF4-FFF2-40B4-BE49-F238E27FC236}">
                <a16:creationId xmlns:a16="http://schemas.microsoft.com/office/drawing/2014/main" id="{9A66722C-B8CF-F2CD-5825-116424474D78}"/>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17" name="Rectangle: Rounded Corners 6">
            <a:extLst>
              <a:ext uri="{FF2B5EF4-FFF2-40B4-BE49-F238E27FC236}">
                <a16:creationId xmlns:a16="http://schemas.microsoft.com/office/drawing/2014/main" id="{A45D7F6D-0558-C9B4-87D7-274138FA4083}"/>
              </a:ext>
              <a:ext uri="{C183D7F6-B498-43B3-948B-1728B52AA6E4}">
                <adec:decorative xmlns:adec="http://schemas.microsoft.com/office/drawing/2017/decorative" val="1"/>
              </a:ext>
            </a:extLst>
          </p:cNvPr>
          <p:cNvSpPr/>
          <p:nvPr/>
        </p:nvSpPr>
        <p:spPr bwMode="auto">
          <a:xfrm>
            <a:off x="1893575" y="936872"/>
            <a:ext cx="1393310" cy="249942"/>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Improve close rate</a:t>
            </a:r>
          </a:p>
        </p:txBody>
      </p:sp>
      <p:sp>
        <p:nvSpPr>
          <p:cNvPr id="18" name="Rectangle: Rounded Corners 6">
            <a:extLst>
              <a:ext uri="{FF2B5EF4-FFF2-40B4-BE49-F238E27FC236}">
                <a16:creationId xmlns:a16="http://schemas.microsoft.com/office/drawing/2014/main" id="{EDAF6A5E-4822-6FA3-B968-95599B2584B6}"/>
              </a:ext>
              <a:ext uri="{C183D7F6-B498-43B3-948B-1728B52AA6E4}">
                <adec:decorative xmlns:adec="http://schemas.microsoft.com/office/drawing/2017/decorative" val="1"/>
              </a:ext>
            </a:extLst>
          </p:cNvPr>
          <p:cNvSpPr/>
          <p:nvPr/>
        </p:nvSpPr>
        <p:spPr bwMode="auto">
          <a:xfrm>
            <a:off x="3403478" y="944346"/>
            <a:ext cx="1949939"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Increase customer retention</a:t>
            </a:r>
          </a:p>
        </p:txBody>
      </p:sp>
      <p:sp>
        <p:nvSpPr>
          <p:cNvPr id="19" name="Rectangle: Rounded Corners 6">
            <a:extLst>
              <a:ext uri="{FF2B5EF4-FFF2-40B4-BE49-F238E27FC236}">
                <a16:creationId xmlns:a16="http://schemas.microsoft.com/office/drawing/2014/main" id="{CB44EE75-F475-4DCE-751B-896563F793D2}"/>
              </a:ext>
              <a:ext uri="{C183D7F6-B498-43B3-948B-1728B52AA6E4}">
                <adec:decorative xmlns:adec="http://schemas.microsoft.com/office/drawing/2017/decorative" val="1"/>
              </a:ext>
            </a:extLst>
          </p:cNvPr>
          <p:cNvSpPr/>
          <p:nvPr/>
        </p:nvSpPr>
        <p:spPr bwMode="auto">
          <a:xfrm>
            <a:off x="5470010" y="949146"/>
            <a:ext cx="1810974" cy="2253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Increase revenue per sale</a:t>
            </a:r>
          </a:p>
        </p:txBody>
      </p:sp>
      <p:pic>
        <p:nvPicPr>
          <p:cNvPr id="3" name="Picture 2" descr="A blue and green rectangles&#10;&#10;Description automatically generated">
            <a:extLst>
              <a:ext uri="{FF2B5EF4-FFF2-40B4-BE49-F238E27FC236}">
                <a16:creationId xmlns:a16="http://schemas.microsoft.com/office/drawing/2014/main" id="{935ECCAC-263A-C243-6AAF-E90AA1C305E6}"/>
              </a:ext>
            </a:extLst>
          </p:cNvPr>
          <p:cNvPicPr>
            <a:picLocks noChangeAspect="1"/>
          </p:cNvPicPr>
          <p:nvPr/>
        </p:nvPicPr>
        <p:blipFill>
          <a:blip r:embed="rId10"/>
          <a:stretch>
            <a:fillRect/>
          </a:stretch>
        </p:blipFill>
        <p:spPr>
          <a:xfrm>
            <a:off x="1357402" y="2696744"/>
            <a:ext cx="318818" cy="242439"/>
          </a:xfrm>
          <a:prstGeom prst="rect">
            <a:avLst/>
          </a:prstGeom>
        </p:spPr>
      </p:pic>
    </p:spTree>
    <p:extLst>
      <p:ext uri="{BB962C8B-B14F-4D97-AF65-F5344CB8AC3E}">
        <p14:creationId xmlns:p14="http://schemas.microsoft.com/office/powerpoint/2010/main" val="31706808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B91B7-5A5E-005C-B8AD-A106414B5192}"/>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F9DEA95F-35DF-337D-3ABD-913F3E570B82}"/>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5" name="Oval 14">
            <a:extLst>
              <a:ext uri="{FF2B5EF4-FFF2-40B4-BE49-F238E27FC236}">
                <a16:creationId xmlns:a16="http://schemas.microsoft.com/office/drawing/2014/main" id="{5C54824D-E6D0-3C1C-2865-6FCF268612A6}"/>
              </a:ext>
            </a:extLst>
          </p:cNvPr>
          <p:cNvSpPr>
            <a:spLocks/>
          </p:cNvSpPr>
          <p:nvPr/>
        </p:nvSpPr>
        <p:spPr bwMode="auto">
          <a:xfrm>
            <a:off x="1544953" y="4936013"/>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 name="Oval 10">
            <a:extLst>
              <a:ext uri="{FF2B5EF4-FFF2-40B4-BE49-F238E27FC236}">
                <a16:creationId xmlns:a16="http://schemas.microsoft.com/office/drawing/2014/main" id="{40B6AFA0-470C-4027-C6D3-AD89383881F6}"/>
              </a:ext>
            </a:extLst>
          </p:cNvPr>
          <p:cNvSpPr>
            <a:spLocks/>
          </p:cNvSpPr>
          <p:nvPr/>
        </p:nvSpPr>
        <p:spPr bwMode="auto">
          <a:xfrm>
            <a:off x="8742499"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2" name="Oval 11">
            <a:extLst>
              <a:ext uri="{FF2B5EF4-FFF2-40B4-BE49-F238E27FC236}">
                <a16:creationId xmlns:a16="http://schemas.microsoft.com/office/drawing/2014/main" id="{811F614E-3291-4879-A974-B040AE3FCB00}"/>
              </a:ext>
            </a:extLst>
          </p:cNvPr>
          <p:cNvSpPr>
            <a:spLocks/>
          </p:cNvSpPr>
          <p:nvPr/>
        </p:nvSpPr>
        <p:spPr bwMode="auto">
          <a:xfrm>
            <a:off x="8350201"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4" name="Oval 13">
            <a:extLst>
              <a:ext uri="{FF2B5EF4-FFF2-40B4-BE49-F238E27FC236}">
                <a16:creationId xmlns:a16="http://schemas.microsoft.com/office/drawing/2014/main" id="{E652B8F7-5549-8FF6-9F47-FC1789141209}"/>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 name="Oval 9">
            <a:extLst>
              <a:ext uri="{FF2B5EF4-FFF2-40B4-BE49-F238E27FC236}">
                <a16:creationId xmlns:a16="http://schemas.microsoft.com/office/drawing/2014/main" id="{AD40206D-E5B6-FE1C-E532-E8AA067F6A78}"/>
              </a:ext>
            </a:extLst>
          </p:cNvPr>
          <p:cNvSpPr>
            <a:spLocks/>
          </p:cNvSpPr>
          <p:nvPr/>
        </p:nvSpPr>
        <p:spPr bwMode="auto">
          <a:xfrm>
            <a:off x="5268031"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 name="Oval 8">
            <a:extLst>
              <a:ext uri="{FF2B5EF4-FFF2-40B4-BE49-F238E27FC236}">
                <a16:creationId xmlns:a16="http://schemas.microsoft.com/office/drawing/2014/main" id="{609D8E24-8DC2-1CF1-DF4D-EF7FD1695D06}"/>
              </a:ext>
            </a:extLst>
          </p:cNvPr>
          <p:cNvSpPr>
            <a:spLocks/>
          </p:cNvSpPr>
          <p:nvPr/>
        </p:nvSpPr>
        <p:spPr bwMode="auto">
          <a:xfrm>
            <a:off x="1608033" y="253130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528F551D-4CB6-0C52-510E-3593ECB1B69D}"/>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Sales use case |</a:t>
            </a:r>
            <a:r>
              <a:rPr lang="en-US" sz="2800"/>
              <a:t> Make a pitch</a:t>
            </a:r>
          </a:p>
        </p:txBody>
      </p:sp>
      <p:sp>
        <p:nvSpPr>
          <p:cNvPr id="46" name="Freeform: Shape 2">
            <a:extLst>
              <a:ext uri="{FF2B5EF4-FFF2-40B4-BE49-F238E27FC236}">
                <a16:creationId xmlns:a16="http://schemas.microsoft.com/office/drawing/2014/main" id="{C3FE56FF-AE5E-5D7A-4345-D86E4D7D382E}"/>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9B97072A-77C5-FD4D-F8D3-A87B96C839FF}"/>
              </a:ext>
              <a:ext uri="{C183D7F6-B498-43B3-948B-1728B52AA6E4}">
                <adec:decorative xmlns:adec="http://schemas.microsoft.com/office/drawing/2017/decorative" val="1"/>
              </a:ext>
            </a:extLst>
          </p:cNvPr>
          <p:cNvSpPr/>
          <p:nvPr/>
        </p:nvSpPr>
        <p:spPr bwMode="auto">
          <a:xfrm>
            <a:off x="1107052" y="5416315"/>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Document and socialize </a:t>
            </a:r>
            <a:r>
              <a:rPr lang="en-US" sz="900" spc="0">
                <a:solidFill>
                  <a:schemeClr val="tx1"/>
                </a:solidFill>
                <a:latin typeface="Segoe UI"/>
              </a:rPr>
              <a:t>the action items </a:t>
            </a:r>
          </a:p>
          <a:p>
            <a:pPr defTabSz="932472" fontAlgn="base">
              <a:lnSpc>
                <a:spcPct val="110000"/>
              </a:lnSpc>
              <a:spcBef>
                <a:spcPct val="0"/>
              </a:spcBef>
              <a:spcAft>
                <a:spcPct val="0"/>
              </a:spcAft>
            </a:pPr>
            <a:r>
              <a:rPr lang="en-US" sz="900" spc="0">
                <a:solidFill>
                  <a:schemeClr val="tx1"/>
                </a:solidFill>
                <a:latin typeface="Segoe UI"/>
              </a:rPr>
              <a:t>to keep the sales process moving forward </a:t>
            </a:r>
            <a:br>
              <a:rPr lang="en-US" sz="900" spc="0">
                <a:solidFill>
                  <a:schemeClr val="tx1"/>
                </a:solidFill>
                <a:latin typeface="Segoe UI"/>
              </a:rPr>
            </a:br>
            <a:r>
              <a:rPr lang="en-US" sz="900" spc="0">
                <a:solidFill>
                  <a:schemeClr val="tx1"/>
                </a:solidFill>
                <a:latin typeface="Segoe UI"/>
              </a:rPr>
              <a:t>towards a successful close.</a:t>
            </a:r>
          </a:p>
        </p:txBody>
      </p:sp>
      <p:sp>
        <p:nvSpPr>
          <p:cNvPr id="48" name="Rectangle: Rounded Corners 4">
            <a:extLst>
              <a:ext uri="{FF2B5EF4-FFF2-40B4-BE49-F238E27FC236}">
                <a16:creationId xmlns:a16="http://schemas.microsoft.com/office/drawing/2014/main" id="{8375B18A-B231-BFF4-AC9F-550DD4E5A615}"/>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6. Create the proposal</a:t>
            </a:r>
          </a:p>
        </p:txBody>
      </p:sp>
      <p:sp>
        <p:nvSpPr>
          <p:cNvPr id="49" name="TextBox 48">
            <a:extLst>
              <a:ext uri="{FF2B5EF4-FFF2-40B4-BE49-F238E27FC236}">
                <a16:creationId xmlns:a16="http://schemas.microsoft.com/office/drawing/2014/main" id="{15550624-9AE0-E3C2-D9AF-1D5B9F9E095E}"/>
              </a:ext>
            </a:extLst>
          </p:cNvPr>
          <p:cNvSpPr txBox="1"/>
          <p:nvPr/>
        </p:nvSpPr>
        <p:spPr>
          <a:xfrm>
            <a:off x="1107053" y="4415165"/>
            <a:ext cx="2705512"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Draft the final proposal using Copilot to take content from your emails, meeting notes, and presentations.</a:t>
            </a:r>
          </a:p>
        </p:txBody>
      </p:sp>
      <p:sp>
        <p:nvSpPr>
          <p:cNvPr id="50" name="Rectangle: Rounded Corners 6">
            <a:extLst>
              <a:ext uri="{FF2B5EF4-FFF2-40B4-BE49-F238E27FC236}">
                <a16:creationId xmlns:a16="http://schemas.microsoft.com/office/drawing/2014/main" id="{05D2A6DE-6FE6-A927-988B-772EDEC6F7BD}"/>
              </a:ext>
              <a:ext uri="{C183D7F6-B498-43B3-948B-1728B52AA6E4}">
                <adec:decorative xmlns:adec="http://schemas.microsoft.com/office/drawing/2017/decorative" val="1"/>
              </a:ext>
            </a:extLst>
          </p:cNvPr>
          <p:cNvSpPr/>
          <p:nvPr/>
        </p:nvSpPr>
        <p:spPr bwMode="auto">
          <a:xfrm>
            <a:off x="8028777" y="5414533"/>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Quickly personalize pitch presentations </a:t>
            </a:r>
            <a:r>
              <a:rPr lang="en-US" sz="900" spc="0">
                <a:solidFill>
                  <a:schemeClr val="tx1"/>
                </a:solidFill>
                <a:latin typeface="Segoe UI"/>
              </a:rPr>
              <a:t>with talking points and data specific to your customer</a:t>
            </a:r>
            <a:r>
              <a:rPr lang="en-US" sz="900">
                <a:latin typeface="Segoe UI"/>
              </a:rPr>
              <a:t>.</a:t>
            </a:r>
            <a:endParaRPr lang="en-US" sz="900" spc="0">
              <a:solidFill>
                <a:schemeClr val="tx1"/>
              </a:solidFill>
              <a:latin typeface="Segoe UI"/>
            </a:endParaRPr>
          </a:p>
        </p:txBody>
      </p:sp>
      <p:sp>
        <p:nvSpPr>
          <p:cNvPr id="51" name="Rectangle: Rounded Corners 7">
            <a:extLst>
              <a:ext uri="{FF2B5EF4-FFF2-40B4-BE49-F238E27FC236}">
                <a16:creationId xmlns:a16="http://schemas.microsoft.com/office/drawing/2014/main" id="{5DCB29FA-E088-E21B-6E9B-0C66A76D1FC5}"/>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Update the sales presentation</a:t>
            </a:r>
          </a:p>
        </p:txBody>
      </p:sp>
      <p:sp>
        <p:nvSpPr>
          <p:cNvPr id="52" name="TextBox 51">
            <a:extLst>
              <a:ext uri="{FF2B5EF4-FFF2-40B4-BE49-F238E27FC236}">
                <a16:creationId xmlns:a16="http://schemas.microsoft.com/office/drawing/2014/main" id="{E2E63330-48F4-B8D3-836D-2D13EA8B0BA2}"/>
              </a:ext>
            </a:extLst>
          </p:cNvPr>
          <p:cNvSpPr txBox="1"/>
          <p:nvPr/>
        </p:nvSpPr>
        <p:spPr>
          <a:xfrm>
            <a:off x="8028777" y="4415165"/>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Refine a sales presentation with a new slide using customer details from the email summary and visuals relevant to their industry.</a:t>
            </a:r>
          </a:p>
        </p:txBody>
      </p:sp>
      <p:sp>
        <p:nvSpPr>
          <p:cNvPr id="53" name="Rectangle: Rounded Corners 6">
            <a:extLst>
              <a:ext uri="{FF2B5EF4-FFF2-40B4-BE49-F238E27FC236}">
                <a16:creationId xmlns:a16="http://schemas.microsoft.com/office/drawing/2014/main" id="{B17D9EBE-266F-E874-E978-465548E8657B}"/>
              </a:ext>
              <a:ext uri="{C183D7F6-B498-43B3-948B-1728B52AA6E4}">
                <adec:decorative xmlns:adec="http://schemas.microsoft.com/office/drawing/2017/decorative" val="1"/>
              </a:ext>
            </a:extLst>
          </p:cNvPr>
          <p:cNvSpPr/>
          <p:nvPr/>
        </p:nvSpPr>
        <p:spPr bwMode="auto">
          <a:xfrm>
            <a:off x="1107052" y="3082111"/>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Collaborate as a team </a:t>
            </a:r>
            <a:r>
              <a:rPr lang="en-US" sz="900" kern="0">
                <a:solidFill>
                  <a:srgbClr val="1A1A1A"/>
                </a:solidFill>
                <a:latin typeface="Segoe UI"/>
              </a:rPr>
              <a:t>using Copilot as a key contributor of creative ideas.</a:t>
            </a:r>
          </a:p>
        </p:txBody>
      </p:sp>
      <p:sp>
        <p:nvSpPr>
          <p:cNvPr id="54" name="TextBox 53">
            <a:extLst>
              <a:ext uri="{FF2B5EF4-FFF2-40B4-BE49-F238E27FC236}">
                <a16:creationId xmlns:a16="http://schemas.microsoft.com/office/drawing/2014/main" id="{1CB9B0D4-120E-9367-6CF5-C453E853C857}"/>
              </a:ext>
            </a:extLst>
          </p:cNvPr>
          <p:cNvSpPr txBox="1"/>
          <p:nvPr/>
        </p:nvSpPr>
        <p:spPr>
          <a:xfrm>
            <a:off x="1107051" y="1948229"/>
            <a:ext cx="2705513" cy="44505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Work with the sales team to refine the customer discovery session goals and components using Copilot in Loop.</a:t>
            </a:r>
          </a:p>
        </p:txBody>
      </p:sp>
      <p:sp>
        <p:nvSpPr>
          <p:cNvPr id="55" name="Rectangle: Rounded Corners 11">
            <a:extLst>
              <a:ext uri="{FF2B5EF4-FFF2-40B4-BE49-F238E27FC236}">
                <a16:creationId xmlns:a16="http://schemas.microsoft.com/office/drawing/2014/main" id="{B04C7E94-73BB-7D07-6DB6-30F857B9A65C}"/>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Refine discovery session</a:t>
            </a:r>
          </a:p>
        </p:txBody>
      </p:sp>
      <p:sp>
        <p:nvSpPr>
          <p:cNvPr id="56" name="Rectangle: Rounded Corners 6">
            <a:extLst>
              <a:ext uri="{FF2B5EF4-FFF2-40B4-BE49-F238E27FC236}">
                <a16:creationId xmlns:a16="http://schemas.microsoft.com/office/drawing/2014/main" id="{E556C3A4-1EC8-10D9-C321-C7E2FFA89FA7}"/>
              </a:ext>
              <a:ext uri="{C183D7F6-B498-43B3-948B-1728B52AA6E4}">
                <adec:decorative xmlns:adec="http://schemas.microsoft.com/office/drawing/2017/decorative" val="1"/>
              </a:ext>
            </a:extLst>
          </p:cNvPr>
          <p:cNvSpPr/>
          <p:nvPr/>
        </p:nvSpPr>
        <p:spPr bwMode="auto">
          <a:xfrm>
            <a:off x="4575471" y="3082110"/>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Rapidly pulling information </a:t>
            </a:r>
            <a:r>
              <a:rPr lang="en-US" sz="900" kern="0">
                <a:solidFill>
                  <a:srgbClr val="1A1A1A"/>
                </a:solidFill>
                <a:latin typeface="Segoe UI"/>
              </a:rPr>
              <a:t>such as IT spending changes and new product releases from lengthy documents can save time.</a:t>
            </a:r>
          </a:p>
        </p:txBody>
      </p:sp>
      <p:sp>
        <p:nvSpPr>
          <p:cNvPr id="57" name="Rectangle: Rounded Corners 13">
            <a:extLst>
              <a:ext uri="{FF2B5EF4-FFF2-40B4-BE49-F238E27FC236}">
                <a16:creationId xmlns:a16="http://schemas.microsoft.com/office/drawing/2014/main" id="{92E3F83D-122F-3F1C-1ED0-320B1DE6AE2C}"/>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2. Research the company</a:t>
            </a:r>
          </a:p>
        </p:txBody>
      </p:sp>
      <p:sp>
        <p:nvSpPr>
          <p:cNvPr id="58" name="TextBox 57">
            <a:extLst>
              <a:ext uri="{FF2B5EF4-FFF2-40B4-BE49-F238E27FC236}">
                <a16:creationId xmlns:a16="http://schemas.microsoft.com/office/drawing/2014/main" id="{117FE911-A269-467A-4A35-D55305944489}"/>
              </a:ext>
            </a:extLst>
          </p:cNvPr>
          <p:cNvSpPr txBox="1"/>
          <p:nvPr/>
        </p:nvSpPr>
        <p:spPr>
          <a:xfrm>
            <a:off x="4575471"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Discover information on the customer using Microsoft Copilot to summarize their Annual Report for goals, risks, and financial information.</a:t>
            </a:r>
          </a:p>
        </p:txBody>
      </p:sp>
      <p:sp>
        <p:nvSpPr>
          <p:cNvPr id="59" name="Rectangle: Rounded Corners 15">
            <a:extLst>
              <a:ext uri="{FF2B5EF4-FFF2-40B4-BE49-F238E27FC236}">
                <a16:creationId xmlns:a16="http://schemas.microsoft.com/office/drawing/2014/main" id="{163CC1D5-79C4-B193-AC33-95A261AC52AE}"/>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Find the asks in your emails</a:t>
            </a:r>
          </a:p>
        </p:txBody>
      </p:sp>
      <p:sp>
        <p:nvSpPr>
          <p:cNvPr id="60" name="Rectangle: Rounded Corners 6">
            <a:extLst>
              <a:ext uri="{FF2B5EF4-FFF2-40B4-BE49-F238E27FC236}">
                <a16:creationId xmlns:a16="http://schemas.microsoft.com/office/drawing/2014/main" id="{B7538B94-5FB1-B1A2-6D63-D2E465F2B31D}"/>
              </a:ext>
              <a:ext uri="{C183D7F6-B498-43B3-948B-1728B52AA6E4}">
                <adec:decorative xmlns:adec="http://schemas.microsoft.com/office/drawing/2017/decorative" val="1"/>
              </a:ext>
            </a:extLst>
          </p:cNvPr>
          <p:cNvSpPr/>
          <p:nvPr/>
        </p:nvSpPr>
        <p:spPr bwMode="auto">
          <a:xfrm>
            <a:off x="8028777" y="3082110"/>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Save time searching </a:t>
            </a:r>
            <a:r>
              <a:rPr lang="en-US" sz="900" kern="0">
                <a:solidFill>
                  <a:srgbClr val="1A1A1A"/>
                </a:solidFill>
                <a:latin typeface="Segoe UI"/>
              </a:rPr>
              <a:t>for information in chats and emails and get a more complete picture than you may have if you quickly scanned the threads.</a:t>
            </a:r>
          </a:p>
        </p:txBody>
      </p:sp>
      <p:sp>
        <p:nvSpPr>
          <p:cNvPr id="61" name="TextBox 60">
            <a:extLst>
              <a:ext uri="{FF2B5EF4-FFF2-40B4-BE49-F238E27FC236}">
                <a16:creationId xmlns:a16="http://schemas.microsoft.com/office/drawing/2014/main" id="{3B18F5DB-A6EC-B8C3-3069-97A9E8496A6E}"/>
              </a:ext>
            </a:extLst>
          </p:cNvPr>
          <p:cNvSpPr txBox="1"/>
          <p:nvPr/>
        </p:nvSpPr>
        <p:spPr>
          <a:xfrm>
            <a:off x="8028777" y="1948229"/>
            <a:ext cx="270551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Create a bulleted list of notes using recent email threads before the meeting with the customer to understand the asks that need to be addressed.</a:t>
            </a:r>
          </a:p>
        </p:txBody>
      </p:sp>
      <p:sp>
        <p:nvSpPr>
          <p:cNvPr id="62" name="Rectangle: Rounded Corners 6">
            <a:extLst>
              <a:ext uri="{FF2B5EF4-FFF2-40B4-BE49-F238E27FC236}">
                <a16:creationId xmlns:a16="http://schemas.microsoft.com/office/drawing/2014/main" id="{3DFA8DCE-4EB4-C905-AEFC-37712A4ED7A2}"/>
              </a:ext>
              <a:ext uri="{C183D7F6-B498-43B3-948B-1728B52AA6E4}">
                <adec:decorative xmlns:adec="http://schemas.microsoft.com/office/drawing/2017/decorative" val="1"/>
              </a:ext>
            </a:extLst>
          </p:cNvPr>
          <p:cNvSpPr/>
          <p:nvPr/>
        </p:nvSpPr>
        <p:spPr bwMode="auto">
          <a:xfrm>
            <a:off x="4575472" y="5411199"/>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Avoid listening to meeting recordings</a:t>
            </a:r>
            <a:r>
              <a:rPr lang="en-US" sz="900" spc="0">
                <a:solidFill>
                  <a:schemeClr val="tx1"/>
                </a:solidFill>
                <a:latin typeface="Segoe UI"/>
              </a:rPr>
              <a:t> and spend that time improving the proposal.</a:t>
            </a:r>
          </a:p>
        </p:txBody>
      </p:sp>
      <p:sp>
        <p:nvSpPr>
          <p:cNvPr id="63" name="Rectangle: Rounded Corners 19">
            <a:extLst>
              <a:ext uri="{FF2B5EF4-FFF2-40B4-BE49-F238E27FC236}">
                <a16:creationId xmlns:a16="http://schemas.microsoft.com/office/drawing/2014/main" id="{905FBC4E-6EB9-77DE-D018-7D9B042ECC75}"/>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Summarize the meeting</a:t>
            </a:r>
          </a:p>
        </p:txBody>
      </p:sp>
      <p:sp>
        <p:nvSpPr>
          <p:cNvPr id="64" name="TextBox 63">
            <a:extLst>
              <a:ext uri="{FF2B5EF4-FFF2-40B4-BE49-F238E27FC236}">
                <a16:creationId xmlns:a16="http://schemas.microsoft.com/office/drawing/2014/main" id="{B43D06EA-AB3D-D359-051C-EE0223B1FCCB}"/>
              </a:ext>
            </a:extLst>
          </p:cNvPr>
          <p:cNvSpPr txBox="1"/>
          <p:nvPr/>
        </p:nvSpPr>
        <p:spPr>
          <a:xfrm>
            <a:off x="4463649" y="4415165"/>
            <a:ext cx="2817336"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After the meeting is over review the meeting recap for a summary of key points and action items.</a:t>
            </a:r>
          </a:p>
        </p:txBody>
      </p:sp>
      <p:sp>
        <p:nvSpPr>
          <p:cNvPr id="66" name="TextBox 65">
            <a:extLst>
              <a:ext uri="{FF2B5EF4-FFF2-40B4-BE49-F238E27FC236}">
                <a16:creationId xmlns:a16="http://schemas.microsoft.com/office/drawing/2014/main" id="{3613B4D6-E7A7-BD6A-9B39-6AEC0A465454}"/>
              </a:ext>
              <a:ext uri="{C183D7F6-B498-43B3-948B-1728B52AA6E4}">
                <adec:decorative xmlns:adec="http://schemas.microsoft.com/office/drawing/2017/decorative" val="0"/>
              </a:ext>
            </a:extLst>
          </p:cNvPr>
          <p:cNvSpPr txBox="1"/>
          <p:nvPr/>
        </p:nvSpPr>
        <p:spPr>
          <a:xfrm>
            <a:off x="9265641" y="2644714"/>
            <a:ext cx="162619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3" name="Picture 2" descr="Zip Co logo SVG free download, id: 101874 - Brandlogos.net">
            <a:hlinkClick r:id="rId2"/>
            <a:extLst>
              <a:ext uri="{FF2B5EF4-FFF2-40B4-BE49-F238E27FC236}">
                <a16:creationId xmlns:a16="http://schemas.microsoft.com/office/drawing/2014/main" id="{CC7846C7-0648-EC5C-8754-3D2A8D89A553}"/>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21530" y="2619982"/>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F8CD8F09-52B0-C695-99D6-F36DC386C8BE}"/>
              </a:ext>
              <a:ext uri="{C183D7F6-B498-43B3-948B-1728B52AA6E4}">
                <adec:decorative xmlns:adec="http://schemas.microsoft.com/office/drawing/2017/decorative" val="0"/>
              </a:ext>
            </a:extLst>
          </p:cNvPr>
          <p:cNvSpPr txBox="1"/>
          <p:nvPr/>
        </p:nvSpPr>
        <p:spPr>
          <a:xfrm>
            <a:off x="2086790" y="2644714"/>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Loop</a:t>
            </a:r>
          </a:p>
        </p:txBody>
      </p:sp>
      <p:sp>
        <p:nvSpPr>
          <p:cNvPr id="72" name="TextBox 71">
            <a:extLst>
              <a:ext uri="{FF2B5EF4-FFF2-40B4-BE49-F238E27FC236}">
                <a16:creationId xmlns:a16="http://schemas.microsoft.com/office/drawing/2014/main" id="{FA983F67-9396-CAA0-52BD-4277A3ADD47A}"/>
              </a:ext>
              <a:ext uri="{C183D7F6-B498-43B3-948B-1728B52AA6E4}">
                <adec:decorative xmlns:adec="http://schemas.microsoft.com/office/drawing/2017/decorative" val="0"/>
              </a:ext>
            </a:extLst>
          </p:cNvPr>
          <p:cNvSpPr txBox="1"/>
          <p:nvPr/>
        </p:nvSpPr>
        <p:spPr>
          <a:xfrm>
            <a:off x="8855160" y="5039233"/>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pic>
        <p:nvPicPr>
          <p:cNvPr id="73" name="Picture 4" descr="Microsoft PowerPoint Logo - PNG and Vector - Logo Download">
            <a:hlinkClick r:id="rId4"/>
            <a:extLst>
              <a:ext uri="{FF2B5EF4-FFF2-40B4-BE49-F238E27FC236}">
                <a16:creationId xmlns:a16="http://schemas.microsoft.com/office/drawing/2014/main" id="{99CB76CB-C82E-C7B8-B967-209CF5C99B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15147" y="4998645"/>
            <a:ext cx="285779" cy="2658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Zip Co logo SVG free download, id: 101874 - Brandlogos.net">
            <a:hlinkClick r:id="rId2"/>
            <a:extLst>
              <a:ext uri="{FF2B5EF4-FFF2-40B4-BE49-F238E27FC236}">
                <a16:creationId xmlns:a16="http://schemas.microsoft.com/office/drawing/2014/main" id="{F682F733-5D80-72ED-93D6-FB4D302C51D2}"/>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4966" y="2619982"/>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803E8304-3ACD-2C71-1605-5AAA2AB40015}"/>
              </a:ext>
              <a:ext uri="{C183D7F6-B498-43B3-948B-1728B52AA6E4}">
                <adec:decorative xmlns:adec="http://schemas.microsoft.com/office/drawing/2017/decorative" val="0"/>
              </a:ext>
            </a:extLst>
          </p:cNvPr>
          <p:cNvSpPr txBox="1"/>
          <p:nvPr/>
        </p:nvSpPr>
        <p:spPr>
          <a:xfrm>
            <a:off x="5784615" y="2644714"/>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84" name="Picture 6" descr="Microsoft Teams Logo, symbol, meaning, history, PNG">
            <a:hlinkClick r:id="rId6"/>
            <a:extLst>
              <a:ext uri="{FF2B5EF4-FFF2-40B4-BE49-F238E27FC236}">
                <a16:creationId xmlns:a16="http://schemas.microsoft.com/office/drawing/2014/main" id="{1DFBF480-0043-CBE2-0E50-8BC2E8B789B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5058609" y="5000477"/>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3536E4A6-73BC-9BC5-17C4-456DE2EDEC23}"/>
              </a:ext>
              <a:ext uri="{C183D7F6-B498-43B3-948B-1728B52AA6E4}">
                <adec:decorative xmlns:adec="http://schemas.microsoft.com/office/drawing/2017/decorative" val="0"/>
              </a:ext>
            </a:extLst>
          </p:cNvPr>
          <p:cNvSpPr txBox="1"/>
          <p:nvPr/>
        </p:nvSpPr>
        <p:spPr>
          <a:xfrm>
            <a:off x="5508144" y="5039233"/>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21" name="Picture 10" descr="Microsoft Word Logo - PNG and Vector - Logo Download">
            <a:hlinkClick r:id="rId8"/>
            <a:extLst>
              <a:ext uri="{FF2B5EF4-FFF2-40B4-BE49-F238E27FC236}">
                <a16:creationId xmlns:a16="http://schemas.microsoft.com/office/drawing/2014/main" id="{9D720D5C-D374-FE6C-2472-86CA5510BD94}"/>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01829" y="4990231"/>
            <a:ext cx="282670" cy="2826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A3415E36-9837-5B14-A4F8-DE1A52495613}"/>
              </a:ext>
              <a:ext uri="{C183D7F6-B498-43B3-948B-1728B52AA6E4}">
                <adec:decorative xmlns:adec="http://schemas.microsoft.com/office/drawing/2017/decorative" val="0"/>
              </a:ext>
            </a:extLst>
          </p:cNvPr>
          <p:cNvSpPr txBox="1"/>
          <p:nvPr/>
        </p:nvSpPr>
        <p:spPr>
          <a:xfrm>
            <a:off x="2044399" y="5039233"/>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nvGrpSpPr>
          <p:cNvPr id="91" name="Group 90">
            <a:extLst>
              <a:ext uri="{FF2B5EF4-FFF2-40B4-BE49-F238E27FC236}">
                <a16:creationId xmlns:a16="http://schemas.microsoft.com/office/drawing/2014/main" id="{4CC10894-5E9C-EA87-1465-97C76CD02C9E}"/>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CB57F81F-6440-A8F2-8B0F-729A73C608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D246B50E-9FCC-C293-9565-1B95C230661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AD9F4261-0552-D6B2-1455-DA7550441506}"/>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D7AD740A-FBF7-AA23-35B2-EC4C18B1A18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91F50EBA-4A3D-9EE6-BC21-86E97729F41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6E4F9988-B9EE-85E7-E1F3-AC890325AD4D}"/>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98E745CC-9512-ABB6-C872-0D9F341CC0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4C1B944E-2D0C-4546-939B-73795926501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8760C5A0-FC8D-71A1-23EA-346F7AEA0C7F}"/>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8E7F7DD0-C803-ED73-A856-4D9567D4F3B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16723AE2-CC4F-2D30-2DAF-7C14D7DAED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966D7DD2-7847-5F32-0AE2-88C9B790B406}"/>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EE77DF1F-4FC2-2363-102B-4E358B08465C}"/>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F495B6F8-FCF6-4BC1-2C67-82588D75F1BB}"/>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B5F66B61-2DCA-03AB-48D9-225932C5FA7A}"/>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A33E674F-688E-406B-04ED-CEBFB6FAF56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17368B9A-1AA6-75A3-5494-3522726B43E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pic>
        <p:nvPicPr>
          <p:cNvPr id="20" name="Graphic 19">
            <a:hlinkClick r:id="rId10"/>
            <a:extLst>
              <a:ext uri="{FF2B5EF4-FFF2-40B4-BE49-F238E27FC236}">
                <a16:creationId xmlns:a16="http://schemas.microsoft.com/office/drawing/2014/main" id="{CE1AFC92-0D39-A91E-8239-A6EC92540205}"/>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75310" y="2598584"/>
            <a:ext cx="276927" cy="276926"/>
          </a:xfrm>
          <a:prstGeom prst="rect">
            <a:avLst/>
          </a:prstGeom>
        </p:spPr>
      </p:pic>
      <p:sp>
        <p:nvSpPr>
          <p:cNvPr id="16" name="Rectangle: Rounded Corners 6">
            <a:extLst>
              <a:ext uri="{FF2B5EF4-FFF2-40B4-BE49-F238E27FC236}">
                <a16:creationId xmlns:a16="http://schemas.microsoft.com/office/drawing/2014/main" id="{4342398B-0914-E6AE-F7F7-F562D7E557FC}"/>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17" name="Rectangle: Rounded Corners 6">
            <a:extLst>
              <a:ext uri="{FF2B5EF4-FFF2-40B4-BE49-F238E27FC236}">
                <a16:creationId xmlns:a16="http://schemas.microsoft.com/office/drawing/2014/main" id="{871408DE-CF26-D2D1-6DAD-D19F3BBE9816}"/>
              </a:ext>
              <a:ext uri="{C183D7F6-B498-43B3-948B-1728B52AA6E4}">
                <adec:decorative xmlns:adec="http://schemas.microsoft.com/office/drawing/2017/decorative" val="1"/>
              </a:ext>
            </a:extLst>
          </p:cNvPr>
          <p:cNvSpPr/>
          <p:nvPr/>
        </p:nvSpPr>
        <p:spPr bwMode="auto">
          <a:xfrm>
            <a:off x="1893575" y="936872"/>
            <a:ext cx="1393310" cy="249942"/>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Improve close rate</a:t>
            </a:r>
          </a:p>
        </p:txBody>
      </p:sp>
      <p:sp>
        <p:nvSpPr>
          <p:cNvPr id="18" name="Rectangle: Rounded Corners 6">
            <a:extLst>
              <a:ext uri="{FF2B5EF4-FFF2-40B4-BE49-F238E27FC236}">
                <a16:creationId xmlns:a16="http://schemas.microsoft.com/office/drawing/2014/main" id="{9D009643-112F-2888-FC0C-FE1E3B7A4C0F}"/>
              </a:ext>
              <a:ext uri="{C183D7F6-B498-43B3-948B-1728B52AA6E4}">
                <adec:decorative xmlns:adec="http://schemas.microsoft.com/office/drawing/2017/decorative" val="1"/>
              </a:ext>
            </a:extLst>
          </p:cNvPr>
          <p:cNvSpPr/>
          <p:nvPr/>
        </p:nvSpPr>
        <p:spPr bwMode="auto">
          <a:xfrm>
            <a:off x="3403478" y="944346"/>
            <a:ext cx="1949939"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Increase customer retention</a:t>
            </a:r>
          </a:p>
        </p:txBody>
      </p:sp>
      <p:sp>
        <p:nvSpPr>
          <p:cNvPr id="19" name="Rectangle: Rounded Corners 6">
            <a:extLst>
              <a:ext uri="{FF2B5EF4-FFF2-40B4-BE49-F238E27FC236}">
                <a16:creationId xmlns:a16="http://schemas.microsoft.com/office/drawing/2014/main" id="{29B2300A-B75C-2360-866D-6615C65A33EE}"/>
              </a:ext>
              <a:ext uri="{C183D7F6-B498-43B3-948B-1728B52AA6E4}">
                <adec:decorative xmlns:adec="http://schemas.microsoft.com/office/drawing/2017/decorative" val="1"/>
              </a:ext>
            </a:extLst>
          </p:cNvPr>
          <p:cNvSpPr/>
          <p:nvPr/>
        </p:nvSpPr>
        <p:spPr bwMode="auto">
          <a:xfrm>
            <a:off x="5470010" y="949146"/>
            <a:ext cx="1810974" cy="2253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Increase revenue per sale</a:t>
            </a:r>
          </a:p>
        </p:txBody>
      </p:sp>
    </p:spTree>
    <p:extLst>
      <p:ext uri="{BB962C8B-B14F-4D97-AF65-F5344CB8AC3E}">
        <p14:creationId xmlns:p14="http://schemas.microsoft.com/office/powerpoint/2010/main" val="2025710231"/>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43</TotalTime>
  <Words>3326</Words>
  <Application>Microsoft Macintosh PowerPoint</Application>
  <PresentationFormat>Widescreen</PresentationFormat>
  <Paragraphs>348</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Consolas</vt:lpstr>
      <vt:lpstr>Segoe UI</vt:lpstr>
      <vt:lpstr>Segoe UI </vt:lpstr>
      <vt:lpstr>Segoe UI Semibold</vt:lpstr>
      <vt:lpstr>Wingdings</vt:lpstr>
      <vt:lpstr>Light 16x9</vt:lpstr>
      <vt:lpstr>Copilot scenarios for Sales</vt:lpstr>
      <vt:lpstr>Copilot scenarios for Sales</vt:lpstr>
      <vt:lpstr>Using Copilot in Sales</vt:lpstr>
      <vt:lpstr>KPI – Increase number of opportunities pursued</vt:lpstr>
      <vt:lpstr>KPI – Improve close rate</vt:lpstr>
      <vt:lpstr>KPI – Impact on revenue per sale</vt:lpstr>
      <vt:lpstr>KPI – Impact on customer retention</vt:lpstr>
      <vt:lpstr>Sales use case | Improve customer meetings</vt:lpstr>
      <vt:lpstr>Sales use case | Make a pitch</vt:lpstr>
      <vt:lpstr>Sales use case | Respond to a RFP</vt:lpstr>
      <vt:lpstr>Sales use case | Create an unsolicited proposal</vt:lpstr>
      <vt:lpstr>Sales use case | Respond to a customer compliant</vt:lpstr>
      <vt:lpstr>A day in the life of a service agent</vt:lpstr>
      <vt:lpstr>A day in the life of an Account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3</cp:revision>
  <dcterms:created xsi:type="dcterms:W3CDTF">2024-03-04T19:03:31Z</dcterms:created>
  <dcterms:modified xsi:type="dcterms:W3CDTF">2024-03-06T18:09:56Z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