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1644" r:id="rId5"/>
    <p:sldId id="1649" r:id="rId6"/>
    <p:sldId id="2147483390" r:id="rId7"/>
    <p:sldId id="2147483396" r:id="rId8"/>
    <p:sldId id="2147483397" r:id="rId9"/>
    <p:sldId id="2147483399" r:id="rId10"/>
    <p:sldId id="2147483398" r:id="rId11"/>
    <p:sldId id="2147483401" r:id="rId12"/>
    <p:sldId id="2147483406" r:id="rId13"/>
    <p:sldId id="2147483409" r:id="rId14"/>
    <p:sldId id="2147483416" r:id="rId15"/>
    <p:sldId id="214748342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rketing" id="{2D3DC53A-7493-B946-9857-8C9B0FD80F28}">
          <p14:sldIdLst>
            <p14:sldId id="1644"/>
            <p14:sldId id="1649"/>
            <p14:sldId id="2147483390"/>
            <p14:sldId id="2147483396"/>
            <p14:sldId id="2147483397"/>
            <p14:sldId id="2147483399"/>
            <p14:sldId id="2147483398"/>
            <p14:sldId id="2147483401"/>
            <p14:sldId id="2147483406"/>
            <p14:sldId id="2147483409"/>
            <p14:sldId id="2147483416"/>
            <p14:sldId id="2147483427"/>
          </p14:sldIdLst>
        </p14:section>
      </p14:sectionLst>
    </p:ext>
    <p:ext uri="{EFAFB233-063F-42B5-8137-9DF3F51BA10A}">
      <p15:sldGuideLst xmlns:p15="http://schemas.microsoft.com/office/powerpoint/2012/main">
        <p15:guide id="1" pos="7197"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 userId="S::v-darsch@microsoft.com::a951ecaa-969a-4477-a8c9-df0dfa026182" providerId="AD"/>
  <p188:author id="{43FBD742-601A-99F2-A5C3-B2606ED2F3B4}" name="Yuliia Romanika" initials="YR" userId="S::yuliia@stinson.co::6488437a-d01a-4ca0-b9d8-ba28b7c3c226" providerId="AD"/>
  <p188:author id="{C9608F77-E6A5-922C-27E4-5AB15D90D12E}" name="Ryan Barr (KFORCE INC)" initials="RB" userId="S::v-barrryan@microsoft.com::e83be4a8-03e5-4553-9d30-402a8f85fb40" providerId="AD"/>
  <p188:author id="{738BA68B-CFE6-56D8-04E4-52398B7D52EB}" name="Christine Wollin (Unify Consulting LLC)" initials="CW" userId="S::v-chwollin@microsoft.com::143ca00e-dd8a-4e0b-a98c-bceb622960bd" providerId="AD"/>
  <p188:author id="{A73560B5-2C66-083D-E3E7-0D476CD70DC0}" name="Ryan Barr (KFORCE INC)" initials="RB(I" userId="S::v-ryanbarr@microsoft.com::e83be4a8-03e5-4553-9d30-402a8f85fb40" providerId="AD"/>
  <p188:author id="{F73661F5-D9AF-BC2E-098C-F0E8BF0EA6C9}" name="Nidhi Chaudhry" initials="" userId="S::nichaudh@microsoft.com::a212df4e-42ef-43ee-b89a-b89468c47f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3E0"/>
    <a:srgbClr val="ECE9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os="71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a:t>
            </a:fld>
            <a:endParaRPr lang="en-US"/>
          </a:p>
        </p:txBody>
      </p:sp>
    </p:spTree>
    <p:extLst>
      <p:ext uri="{BB962C8B-B14F-4D97-AF65-F5344CB8AC3E}">
        <p14:creationId xmlns:p14="http://schemas.microsoft.com/office/powerpoint/2010/main" val="417475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C4B38-0D17-5E6F-7143-E8A952B1E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17A0C-4EA6-A1C8-8D71-4504B70E6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79229-91E4-7AE8-596F-F0B34F8E02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ACB19D-CE9C-2EEF-6A5E-A306CD4770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139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03674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90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2095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05050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298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517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02289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26201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5907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24156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14644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18670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55408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87169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224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24742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875468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01449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880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08498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61607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9777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327959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409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5198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338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885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395663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88374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257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310333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191305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520532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9940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240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91538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4185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209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073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0178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9605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977391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65760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352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3349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6983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3" r:id="rId5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44.jpeg"/><Relationship Id="rId4" Type="http://schemas.openxmlformats.org/officeDocument/2006/relationships/image" Target="../media/image43.png"/></Relationships>
</file>

<file path=ppt/slides/_rels/slide10.xml.rels><?xml version="1.0" encoding="UTF-8" standalone="yes"?>
<Relationships xmlns="http://schemas.openxmlformats.org/package/2006/relationships"><Relationship Id="rId8" Type="http://schemas.openxmlformats.org/officeDocument/2006/relationships/hyperlink" Target="https://support.microsoft.com/en-us/copilot-teams" TargetMode="External"/><Relationship Id="rId13"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hyperlink" Target="https://support.microsoft.com/en-us/copilot-loop" TargetMode="External"/><Relationship Id="rId2" Type="http://schemas.openxmlformats.org/officeDocument/2006/relationships/hyperlink" Target="https://support.microsoft.com/en-us/copilot-word" TargetMode="External"/><Relationship Id="rId1" Type="http://schemas.openxmlformats.org/officeDocument/2006/relationships/slideLayout" Target="../slideLayouts/slideLayout15.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60.png"/><Relationship Id="rId5" Type="http://schemas.openxmlformats.org/officeDocument/2006/relationships/image" Target="../media/image56.svg"/><Relationship Id="rId15" Type="http://schemas.openxmlformats.org/officeDocument/2006/relationships/image" Target="../media/image64.png"/><Relationship Id="rId10" Type="http://schemas.openxmlformats.org/officeDocument/2006/relationships/hyperlink" Target="https://support.microsoft.com/en-us/copilot-powerpoint" TargetMode="External"/><Relationship Id="rId4" Type="http://schemas.openxmlformats.org/officeDocument/2006/relationships/image" Target="../media/image55.png"/><Relationship Id="rId9" Type="http://schemas.openxmlformats.org/officeDocument/2006/relationships/image" Target="../media/image57.png"/><Relationship Id="rId14" Type="http://schemas.openxmlformats.org/officeDocument/2006/relationships/image" Target="../media/image63.svg"/></Relationships>
</file>

<file path=ppt/slides/_rels/slide11.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hyperlink" Target="https://support.microsoft.com/en-us/copilot-powerpoint" TargetMode="External"/><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57.png"/><Relationship Id="rId2" Type="http://schemas.openxmlformats.org/officeDocument/2006/relationships/hyperlink" Target="https://support.microsoft.com/en-us/copilot-word" TargetMode="External"/><Relationship Id="rId1" Type="http://schemas.openxmlformats.org/officeDocument/2006/relationships/slideLayout" Target="../slideLayouts/slideLayout15.xml"/><Relationship Id="rId6" Type="http://schemas.openxmlformats.org/officeDocument/2006/relationships/hyperlink" Target="https://support.microsoft.com/en-us/copilot-loop" TargetMode="External"/><Relationship Id="rId11" Type="http://schemas.openxmlformats.org/officeDocument/2006/relationships/hyperlink" Target="https://support.microsoft.com/en-us/copilot-teams" TargetMode="External"/><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hyperlink" Target="https://support.microsoft.com/en-us/copilot-whiteboard" TargetMode="External"/><Relationship Id="rId14"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hyperlink" Target="https://support.microsoft.com/en-us/copilot-whiteboard" TargetMode="External"/><Relationship Id="rId3" Type="http://schemas.openxmlformats.org/officeDocument/2006/relationships/image" Target="../media/image67.svg"/><Relationship Id="rId7" Type="http://schemas.openxmlformats.org/officeDocument/2006/relationships/hyperlink" Target="https://support.microsoft.com/en-us/copilot-word" TargetMode="External"/><Relationship Id="rId12" Type="http://schemas.openxmlformats.org/officeDocument/2006/relationships/image" Target="../media/image60.png"/><Relationship Id="rId17" Type="http://schemas.openxmlformats.org/officeDocument/2006/relationships/image" Target="../media/image64.png"/><Relationship Id="rId2" Type="http://schemas.openxmlformats.org/officeDocument/2006/relationships/image" Target="../media/image66.png"/><Relationship Id="rId16" Type="http://schemas.openxmlformats.org/officeDocument/2006/relationships/image" Target="../media/image54.png"/><Relationship Id="rId1" Type="http://schemas.openxmlformats.org/officeDocument/2006/relationships/slideLayout" Target="../slideLayouts/slideLayout15.xml"/><Relationship Id="rId6" Type="http://schemas.openxmlformats.org/officeDocument/2006/relationships/image" Target="../media/image56.svg"/><Relationship Id="rId11" Type="http://schemas.openxmlformats.org/officeDocument/2006/relationships/hyperlink" Target="https://support.microsoft.com/en-us/copilot-powerpoint" TargetMode="External"/><Relationship Id="rId5" Type="http://schemas.openxmlformats.org/officeDocument/2006/relationships/image" Target="../media/image55.png"/><Relationship Id="rId15" Type="http://schemas.openxmlformats.org/officeDocument/2006/relationships/hyperlink" Target="https://support.microsoft.com/en-us/copilot-excel" TargetMode="External"/><Relationship Id="rId10" Type="http://schemas.openxmlformats.org/officeDocument/2006/relationships/image" Target="../media/image57.png"/><Relationship Id="rId4" Type="http://schemas.openxmlformats.org/officeDocument/2006/relationships/image" Target="../media/image68.png"/><Relationship Id="rId9" Type="http://schemas.openxmlformats.org/officeDocument/2006/relationships/hyperlink" Target="https://support.microsoft.com/en-us/copilot-teams" TargetMode="External"/><Relationship Id="rId1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11.xml"/><Relationship Id="rId5" Type="http://schemas.openxmlformats.org/officeDocument/2006/relationships/slide" Target="slide10.xml"/><Relationship Id="rId10" Type="http://schemas.openxmlformats.org/officeDocument/2006/relationships/slide" Target="slide6.xml"/><Relationship Id="rId4" Type="http://schemas.openxmlformats.org/officeDocument/2006/relationships/slide" Target="slide9.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3" Type="http://schemas.openxmlformats.org/officeDocument/2006/relationships/hyperlink" Target="https://support.microsoft.com/en-us/copilot-excel" TargetMode="External"/><Relationship Id="rId7" Type="http://schemas.openxmlformats.org/officeDocument/2006/relationships/hyperlink" Target="https://support.microsoft.com/en-us/copilot-teams" TargetMode="External"/><Relationship Id="rId12" Type="http://schemas.openxmlformats.org/officeDocument/2006/relationships/hyperlink" Target="https://support.microsoft.com/en-us/copilot-powerpoint"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6.sv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hyperlink" Target="https://support.microsoft.com/en-us/copilot-word"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support.microsoft.com/en-us/copilot-powerpoint" TargetMode="External"/><Relationship Id="rId13" Type="http://schemas.openxmlformats.org/officeDocument/2006/relationships/image" Target="../media/image62.png"/><Relationship Id="rId3" Type="http://schemas.openxmlformats.org/officeDocument/2006/relationships/image" Target="../media/image61.png"/><Relationship Id="rId7" Type="http://schemas.openxmlformats.org/officeDocument/2006/relationships/image" Target="../media/image57.png"/><Relationship Id="rId12" Type="http://schemas.openxmlformats.org/officeDocument/2006/relationships/hyperlink" Target="https://support.microsoft.com/en-us/copilot-loop" TargetMode="External"/><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15.xml"/><Relationship Id="rId6" Type="http://schemas.openxmlformats.org/officeDocument/2006/relationships/hyperlink" Target="https://support.microsoft.com/en-us/copilot-teams" TargetMode="External"/><Relationship Id="rId11" Type="http://schemas.openxmlformats.org/officeDocument/2006/relationships/image" Target="../media/image54.png"/><Relationship Id="rId5" Type="http://schemas.openxmlformats.org/officeDocument/2006/relationships/image" Target="../media/image58.png"/><Relationship Id="rId10" Type="http://schemas.openxmlformats.org/officeDocument/2006/relationships/hyperlink" Target="https://support.microsoft.com/en-us/copilot-excel" TargetMode="External"/><Relationship Id="rId4" Type="http://schemas.openxmlformats.org/officeDocument/2006/relationships/hyperlink" Target="https://support.microsoft.com/en-us/copilot-word" TargetMode="External"/><Relationship Id="rId9" Type="http://schemas.openxmlformats.org/officeDocument/2006/relationships/image" Target="../media/image60.png"/><Relationship Id="rId14" Type="http://schemas.openxmlformats.org/officeDocument/2006/relationships/image" Target="../media/image63.svg"/></Relationships>
</file>

<file path=ppt/slides/_rels/slide9.xml.rels><?xml version="1.0" encoding="UTF-8" standalone="yes"?>
<Relationships xmlns="http://schemas.openxmlformats.org/package/2006/relationships"><Relationship Id="rId8" Type="http://schemas.openxmlformats.org/officeDocument/2006/relationships/hyperlink" Target="https://support.microsoft.com/en-us/copilot-word" TargetMode="External"/><Relationship Id="rId13" Type="http://schemas.openxmlformats.org/officeDocument/2006/relationships/image" Target="../media/image56.svg"/><Relationship Id="rId3" Type="http://schemas.openxmlformats.org/officeDocument/2006/relationships/image" Target="../media/image57.png"/><Relationship Id="rId7" Type="http://schemas.openxmlformats.org/officeDocument/2006/relationships/image" Target="../media/image54.png"/><Relationship Id="rId12" Type="http://schemas.openxmlformats.org/officeDocument/2006/relationships/image" Target="../media/image55.png"/><Relationship Id="rId2" Type="http://schemas.openxmlformats.org/officeDocument/2006/relationships/hyperlink" Target="https://support.microsoft.com/en-us/copilot-teams" TargetMode="External"/><Relationship Id="rId1" Type="http://schemas.openxmlformats.org/officeDocument/2006/relationships/slideLayout" Target="../slideLayouts/slideLayout15.xml"/><Relationship Id="rId6" Type="http://schemas.openxmlformats.org/officeDocument/2006/relationships/hyperlink" Target="https://support.microsoft.com/en-us/copilot-excel" TargetMode="External"/><Relationship Id="rId11"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hyperlink" Target="https://support.microsoft.com/en-us/copilot-powerpoint" TargetMode="External"/><Relationship Id="rId9"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39E74BCF-B076-AED2-EB3B-759685038F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583367" y="0"/>
            <a:ext cx="10608633" cy="6867846"/>
          </a:xfrm>
          <a:prstGeom prst="rect">
            <a:avLst/>
          </a:prstGeom>
        </p:spPr>
      </p:pic>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a:t>Copilot scenarios for</a:t>
            </a:r>
            <a:br>
              <a:rPr lang="en-US"/>
            </a:br>
            <a:r>
              <a:rPr lang="en-US">
                <a:gradFill>
                  <a:gsLst>
                    <a:gs pos="35000">
                      <a:srgbClr val="0078D4"/>
                    </a:gs>
                    <a:gs pos="0">
                      <a:srgbClr val="C03BC4"/>
                    </a:gs>
                  </a:gsLst>
                  <a:path path="circle">
                    <a:fillToRect l="100000" t="100000"/>
                  </a:path>
                </a:gradFill>
              </a:rPr>
              <a:t>Marketing</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0822B4D5-18CF-30B3-D1E9-13B78E0C5B0B}"/>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42050" y="895349"/>
            <a:ext cx="5086351" cy="508635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79711573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B31E2-79CF-3921-C6A9-1CEECFAAFFD3}"/>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2200859A-9DF2-CE0C-59C7-C0D795317722}"/>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27" name="Oval 26">
            <a:extLst>
              <a:ext uri="{FF2B5EF4-FFF2-40B4-BE49-F238E27FC236}">
                <a16:creationId xmlns:a16="http://schemas.microsoft.com/office/drawing/2014/main" id="{B142353F-A299-D769-2700-894A5992C8B2}"/>
              </a:ext>
            </a:extLst>
          </p:cNvPr>
          <p:cNvSpPr>
            <a:spLocks/>
          </p:cNvSpPr>
          <p:nvPr/>
        </p:nvSpPr>
        <p:spPr bwMode="auto">
          <a:xfrm>
            <a:off x="8153610" y="251519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8" name="Oval 27">
            <a:extLst>
              <a:ext uri="{FF2B5EF4-FFF2-40B4-BE49-F238E27FC236}">
                <a16:creationId xmlns:a16="http://schemas.microsoft.com/office/drawing/2014/main" id="{3E9E65F8-F647-282C-7CBD-AF97F8BE071B}"/>
              </a:ext>
            </a:extLst>
          </p:cNvPr>
          <p:cNvSpPr>
            <a:spLocks/>
          </p:cNvSpPr>
          <p:nvPr/>
        </p:nvSpPr>
        <p:spPr bwMode="auto">
          <a:xfrm>
            <a:off x="8642219" y="251519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0" name="Oval 9">
            <a:extLst>
              <a:ext uri="{FF2B5EF4-FFF2-40B4-BE49-F238E27FC236}">
                <a16:creationId xmlns:a16="http://schemas.microsoft.com/office/drawing/2014/main" id="{7E3F11CC-DE44-1F71-2030-5E16374881FC}"/>
              </a:ext>
            </a:extLst>
          </p:cNvPr>
          <p:cNvSpPr>
            <a:spLocks/>
          </p:cNvSpPr>
          <p:nvPr/>
        </p:nvSpPr>
        <p:spPr bwMode="auto">
          <a:xfrm>
            <a:off x="5074851" y="248059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229AEBEC-3402-510A-35B8-6EEC43630C4A}"/>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Marketing use case |</a:t>
            </a:r>
            <a:r>
              <a:rPr lang="en-US" sz="2800"/>
              <a:t> Product Launch</a:t>
            </a:r>
          </a:p>
        </p:txBody>
      </p:sp>
      <p:sp>
        <p:nvSpPr>
          <p:cNvPr id="46" name="Freeform: Shape 2">
            <a:extLst>
              <a:ext uri="{FF2B5EF4-FFF2-40B4-BE49-F238E27FC236}">
                <a16:creationId xmlns:a16="http://schemas.microsoft.com/office/drawing/2014/main" id="{03829D49-C840-B60B-5C23-47C7062204F6}"/>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C569B195-57FA-91A9-48C3-CD6233946F0A}"/>
              </a:ext>
              <a:ext uri="{C183D7F6-B498-43B3-948B-1728B52AA6E4}">
                <adec:decorative xmlns:adec="http://schemas.microsoft.com/office/drawing/2017/decorative" val="1"/>
              </a:ext>
            </a:extLst>
          </p:cNvPr>
          <p:cNvSpPr/>
          <p:nvPr/>
        </p:nvSpPr>
        <p:spPr bwMode="auto">
          <a:xfrm>
            <a:off x="1107052" y="5416315"/>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spc="0">
                <a:solidFill>
                  <a:schemeClr val="tx1"/>
                </a:solidFill>
                <a:latin typeface="Segoe UI"/>
              </a:rPr>
              <a:t>Creating</a:t>
            </a:r>
            <a:r>
              <a:rPr lang="en-US" sz="900" b="1" spc="0">
                <a:solidFill>
                  <a:schemeClr val="tx1"/>
                </a:solidFill>
                <a:latin typeface="Segoe UI"/>
              </a:rPr>
              <a:t> captivating taglines </a:t>
            </a:r>
            <a:r>
              <a:rPr lang="en-US" sz="900" spc="0">
                <a:solidFill>
                  <a:schemeClr val="tx1"/>
                </a:solidFill>
                <a:latin typeface="Segoe UI"/>
              </a:rPr>
              <a:t>is an art – </a:t>
            </a:r>
            <a:br>
              <a:rPr lang="en-US" sz="900" spc="0">
                <a:solidFill>
                  <a:schemeClr val="tx1"/>
                </a:solidFill>
                <a:latin typeface="Segoe UI"/>
              </a:rPr>
            </a:br>
            <a:r>
              <a:rPr lang="en-US" sz="900" spc="0">
                <a:solidFill>
                  <a:schemeClr val="tx1"/>
                </a:solidFill>
                <a:latin typeface="Segoe UI"/>
              </a:rPr>
              <a:t>get started by using the power of the </a:t>
            </a:r>
            <a:br>
              <a:rPr lang="en-US" sz="900" spc="0">
                <a:solidFill>
                  <a:schemeClr val="tx1"/>
                </a:solidFill>
                <a:latin typeface="Segoe UI"/>
              </a:rPr>
            </a:br>
            <a:r>
              <a:rPr lang="en-US" sz="900" spc="0">
                <a:solidFill>
                  <a:schemeClr val="tx1"/>
                </a:solidFill>
                <a:latin typeface="Segoe UI"/>
              </a:rPr>
              <a:t>AI language model.</a:t>
            </a:r>
          </a:p>
        </p:txBody>
      </p:sp>
      <p:sp>
        <p:nvSpPr>
          <p:cNvPr id="48" name="Rectangle: Rounded Corners 4">
            <a:extLst>
              <a:ext uri="{FF2B5EF4-FFF2-40B4-BE49-F238E27FC236}">
                <a16:creationId xmlns:a16="http://schemas.microsoft.com/office/drawing/2014/main" id="{75B89ACB-98AA-03B6-32E3-AD8C0AD94821}"/>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6. Celebrate success</a:t>
            </a:r>
          </a:p>
        </p:txBody>
      </p:sp>
      <p:sp>
        <p:nvSpPr>
          <p:cNvPr id="50" name="Rectangle: Rounded Corners 6">
            <a:extLst>
              <a:ext uri="{FF2B5EF4-FFF2-40B4-BE49-F238E27FC236}">
                <a16:creationId xmlns:a16="http://schemas.microsoft.com/office/drawing/2014/main" id="{B68D1012-048B-E564-2DE3-1C00A6E58848}"/>
              </a:ext>
              <a:ext uri="{C183D7F6-B498-43B3-948B-1728B52AA6E4}">
                <adec:decorative xmlns:adec="http://schemas.microsoft.com/office/drawing/2017/decorative" val="1"/>
              </a:ext>
            </a:extLst>
          </p:cNvPr>
          <p:cNvSpPr/>
          <p:nvPr/>
        </p:nvSpPr>
        <p:spPr bwMode="auto">
          <a:xfrm>
            <a:off x="8028777" y="541453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latin typeface="Segoe UI"/>
              </a:rPr>
              <a:t>Prompt Loop</a:t>
            </a:r>
            <a:r>
              <a:rPr lang="en-US" sz="900" spc="0">
                <a:latin typeface="Segoe UI"/>
              </a:rPr>
              <a:t> in Copilot to "Brainstorm a list of creative ways to introduce our new product to customers.”</a:t>
            </a:r>
          </a:p>
        </p:txBody>
      </p:sp>
      <p:sp>
        <p:nvSpPr>
          <p:cNvPr id="51" name="Rectangle: Rounded Corners 7">
            <a:extLst>
              <a:ext uri="{FF2B5EF4-FFF2-40B4-BE49-F238E27FC236}">
                <a16:creationId xmlns:a16="http://schemas.microsoft.com/office/drawing/2014/main" id="{BBCC2A1E-57F8-C89D-C81D-C9BC6CA87314}"/>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4. Develop your assets</a:t>
            </a:r>
          </a:p>
        </p:txBody>
      </p:sp>
      <p:sp>
        <p:nvSpPr>
          <p:cNvPr id="53" name="Rectangle: Rounded Corners 6">
            <a:extLst>
              <a:ext uri="{FF2B5EF4-FFF2-40B4-BE49-F238E27FC236}">
                <a16:creationId xmlns:a16="http://schemas.microsoft.com/office/drawing/2014/main" id="{9177C6CE-1E19-DAFD-E586-030BE6D97C57}"/>
              </a:ext>
              <a:ext uri="{C183D7F6-B498-43B3-948B-1728B52AA6E4}">
                <adec:decorative xmlns:adec="http://schemas.microsoft.com/office/drawing/2017/decorative" val="1"/>
              </a:ext>
            </a:extLst>
          </p:cNvPr>
          <p:cNvSpPr/>
          <p:nvPr/>
        </p:nvSpPr>
        <p:spPr bwMode="auto">
          <a:xfrm>
            <a:off x="1107052" y="3007670"/>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Rapidly get up to speed </a:t>
            </a:r>
            <a:r>
              <a:rPr lang="en-US" sz="900" kern="0">
                <a:solidFill>
                  <a:srgbClr val="1A1A1A"/>
                </a:solidFill>
                <a:latin typeface="Segoe UI"/>
              </a:rPr>
              <a:t>to focus on key issues and concerns. Have additional time to identify key pain points for customer. </a:t>
            </a:r>
          </a:p>
        </p:txBody>
      </p:sp>
      <p:sp>
        <p:nvSpPr>
          <p:cNvPr id="49" name="TextBox 48">
            <a:extLst>
              <a:ext uri="{FF2B5EF4-FFF2-40B4-BE49-F238E27FC236}">
                <a16:creationId xmlns:a16="http://schemas.microsoft.com/office/drawing/2014/main" id="{06DFA243-2D77-0E78-36AA-F2116E8D4838}"/>
              </a:ext>
            </a:extLst>
          </p:cNvPr>
          <p:cNvSpPr txBox="1"/>
          <p:nvPr/>
        </p:nvSpPr>
        <p:spPr>
          <a:xfrm>
            <a:off x="1107052" y="1948229"/>
            <a:ext cx="2894677"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Use Microsoft 365 Chat to gather market research data to better understand your customer.</a:t>
            </a:r>
          </a:p>
        </p:txBody>
      </p:sp>
      <p:sp>
        <p:nvSpPr>
          <p:cNvPr id="55" name="Rectangle: Rounded Corners 11">
            <a:extLst>
              <a:ext uri="{FF2B5EF4-FFF2-40B4-BE49-F238E27FC236}">
                <a16:creationId xmlns:a16="http://schemas.microsoft.com/office/drawing/2014/main" id="{BEE8820B-C26D-8AAE-B7BF-9E477B4FC707}"/>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1. Learn about your customer</a:t>
            </a:r>
          </a:p>
        </p:txBody>
      </p:sp>
      <p:sp>
        <p:nvSpPr>
          <p:cNvPr id="56" name="Rectangle: Rounded Corners 6">
            <a:extLst>
              <a:ext uri="{FF2B5EF4-FFF2-40B4-BE49-F238E27FC236}">
                <a16:creationId xmlns:a16="http://schemas.microsoft.com/office/drawing/2014/main" id="{1FEFF624-CCD0-984B-C087-9F050A82CC84}"/>
              </a:ext>
              <a:ext uri="{C183D7F6-B498-43B3-948B-1728B52AA6E4}">
                <adec:decorative xmlns:adec="http://schemas.microsoft.com/office/drawing/2017/decorative" val="1"/>
              </a:ext>
            </a:extLst>
          </p:cNvPr>
          <p:cNvSpPr/>
          <p:nvPr/>
        </p:nvSpPr>
        <p:spPr bwMode="auto">
          <a:xfrm>
            <a:off x="4575471" y="3007669"/>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Create a draft</a:t>
            </a:r>
            <a:r>
              <a:rPr lang="en-US" sz="900" kern="0">
                <a:solidFill>
                  <a:srgbClr val="1A1A1A"/>
                </a:solidFill>
                <a:latin typeface="Segoe UI"/>
              </a:rPr>
              <a:t> of the announcement blog from your current documents.</a:t>
            </a:r>
          </a:p>
        </p:txBody>
      </p:sp>
      <p:sp>
        <p:nvSpPr>
          <p:cNvPr id="57" name="Rectangle: Rounded Corners 13">
            <a:extLst>
              <a:ext uri="{FF2B5EF4-FFF2-40B4-BE49-F238E27FC236}">
                <a16:creationId xmlns:a16="http://schemas.microsoft.com/office/drawing/2014/main" id="{8DDD7AA4-CFCE-2ECE-1E00-FF78DCD15534}"/>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2. Craft your positioning</a:t>
            </a:r>
          </a:p>
        </p:txBody>
      </p:sp>
      <p:sp>
        <p:nvSpPr>
          <p:cNvPr id="64" name="TextBox 63">
            <a:extLst>
              <a:ext uri="{FF2B5EF4-FFF2-40B4-BE49-F238E27FC236}">
                <a16:creationId xmlns:a16="http://schemas.microsoft.com/office/drawing/2014/main" id="{9A88F8E3-904E-9464-7A9F-4EB21BCD1803}"/>
              </a:ext>
            </a:extLst>
          </p:cNvPr>
          <p:cNvSpPr txBox="1"/>
          <p:nvPr/>
        </p:nvSpPr>
        <p:spPr>
          <a:xfrm>
            <a:off x="4572454"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Leverage those insights to draft a strategy document for brand awareness using Copilot </a:t>
            </a:r>
            <a:br>
              <a:rPr lang="en-US" sz="900">
                <a:solidFill>
                  <a:srgbClr val="000000"/>
                </a:solidFill>
                <a:ea typeface="+mn-ea"/>
                <a:cs typeface="Segoe UI"/>
              </a:rPr>
            </a:br>
            <a:r>
              <a:rPr lang="en-US" sz="900">
                <a:solidFill>
                  <a:srgbClr val="000000"/>
                </a:solidFill>
                <a:ea typeface="+mn-ea"/>
                <a:cs typeface="Segoe UI"/>
              </a:rPr>
              <a:t>in Word. </a:t>
            </a:r>
          </a:p>
        </p:txBody>
      </p:sp>
      <p:sp>
        <p:nvSpPr>
          <p:cNvPr id="59" name="Rectangle: Rounded Corners 15">
            <a:extLst>
              <a:ext uri="{FF2B5EF4-FFF2-40B4-BE49-F238E27FC236}">
                <a16:creationId xmlns:a16="http://schemas.microsoft.com/office/drawing/2014/main" id="{2AC96453-65E3-6BC6-4F43-E9A69D2A4958}"/>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55747">
                      <a:srgbClr val="FFFFFF"/>
                    </a:gs>
                    <a:gs pos="76437">
                      <a:srgbClr val="FFFFFF"/>
                    </a:gs>
                  </a:gsLst>
                  <a:path path="circle">
                    <a:fillToRect l="100000" b="100000"/>
                  </a:path>
                </a:gradFill>
                <a:latin typeface="+mj-lt"/>
                <a:cs typeface="Segoe UI"/>
              </a:rPr>
              <a:t>3. Pitch your positioning </a:t>
            </a:r>
          </a:p>
        </p:txBody>
      </p:sp>
      <p:sp>
        <p:nvSpPr>
          <p:cNvPr id="60" name="Rectangle: Rounded Corners 6">
            <a:extLst>
              <a:ext uri="{FF2B5EF4-FFF2-40B4-BE49-F238E27FC236}">
                <a16:creationId xmlns:a16="http://schemas.microsoft.com/office/drawing/2014/main" id="{E67702EB-FC76-29FE-010E-9D9E4E45210E}"/>
              </a:ext>
              <a:ext uri="{C183D7F6-B498-43B3-948B-1728B52AA6E4}">
                <adec:decorative xmlns:adec="http://schemas.microsoft.com/office/drawing/2017/decorative" val="1"/>
              </a:ext>
            </a:extLst>
          </p:cNvPr>
          <p:cNvSpPr/>
          <p:nvPr/>
        </p:nvSpPr>
        <p:spPr bwMode="auto">
          <a:xfrm>
            <a:off x="8028777" y="3007669"/>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Create a presentation</a:t>
            </a:r>
            <a:r>
              <a:rPr lang="en-US" sz="900" kern="0">
                <a:solidFill>
                  <a:srgbClr val="1A1A1A"/>
                </a:solidFill>
                <a:latin typeface="Segoe UI"/>
              </a:rPr>
              <a:t> from your blog document to present to sellers about the new offer and product that's coming to market.</a:t>
            </a:r>
          </a:p>
        </p:txBody>
      </p:sp>
      <p:sp>
        <p:nvSpPr>
          <p:cNvPr id="52" name="TextBox 51">
            <a:extLst>
              <a:ext uri="{FF2B5EF4-FFF2-40B4-BE49-F238E27FC236}">
                <a16:creationId xmlns:a16="http://schemas.microsoft.com/office/drawing/2014/main" id="{C21D6133-17ED-57EE-8B42-EA0756CA1D86}"/>
              </a:ext>
            </a:extLst>
          </p:cNvPr>
          <p:cNvSpPr txBox="1"/>
          <p:nvPr/>
        </p:nvSpPr>
        <p:spPr>
          <a:xfrm>
            <a:off x="8028777" y="1945852"/>
            <a:ext cx="3074121"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kumimoji="0" lang="en-US" sz="900" b="0" i="0" u="none" strike="noStrike" kern="1200" cap="none" spc="0" normalizeH="0" baseline="0" noProof="0">
                <a:ln>
                  <a:noFill/>
                </a:ln>
                <a:solidFill>
                  <a:srgbClr val="1A1A1A"/>
                </a:solidFill>
                <a:effectLst/>
                <a:uLnTx/>
                <a:uFillTx/>
                <a:latin typeface="Segoe UI"/>
                <a:cs typeface="Segoe UI"/>
              </a:rPr>
              <a:t>Present your plan to the leadership team and use Copilot in Teams to summarize the meeting and identify action items to ensure a successful product roll-out.   </a:t>
            </a:r>
          </a:p>
        </p:txBody>
      </p:sp>
      <p:sp>
        <p:nvSpPr>
          <p:cNvPr id="62" name="Rectangle: Rounded Corners 6">
            <a:extLst>
              <a:ext uri="{FF2B5EF4-FFF2-40B4-BE49-F238E27FC236}">
                <a16:creationId xmlns:a16="http://schemas.microsoft.com/office/drawing/2014/main" id="{0E313B53-186D-30A7-AA97-51FF3116C6BC}"/>
              </a:ext>
              <a:ext uri="{C183D7F6-B498-43B3-948B-1728B52AA6E4}">
                <adec:decorative xmlns:adec="http://schemas.microsoft.com/office/drawing/2017/decorative" val="1"/>
              </a:ext>
            </a:extLst>
          </p:cNvPr>
          <p:cNvSpPr/>
          <p:nvPr/>
        </p:nvSpPr>
        <p:spPr bwMode="auto">
          <a:xfrm>
            <a:off x="4575472" y="5411199"/>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Draft a thank you</a:t>
            </a:r>
            <a:r>
              <a:rPr lang="en-US" sz="900" spc="0">
                <a:solidFill>
                  <a:schemeClr val="tx1"/>
                </a:solidFill>
                <a:latin typeface="Segoe UI"/>
              </a:rPr>
              <a:t> note to the engineering team, marketing team, and event team </a:t>
            </a:r>
            <a:br>
              <a:rPr lang="en-US" sz="900" spc="0">
                <a:latin typeface="Segoe UI"/>
              </a:rPr>
            </a:br>
            <a:r>
              <a:rPr lang="en-US" sz="900" spc="0">
                <a:solidFill>
                  <a:schemeClr val="tx1"/>
                </a:solidFill>
                <a:latin typeface="Segoe UI"/>
              </a:rPr>
              <a:t>for their efforts.</a:t>
            </a:r>
          </a:p>
        </p:txBody>
      </p:sp>
      <p:sp>
        <p:nvSpPr>
          <p:cNvPr id="63" name="Rectangle: Rounded Corners 19">
            <a:extLst>
              <a:ext uri="{FF2B5EF4-FFF2-40B4-BE49-F238E27FC236}">
                <a16:creationId xmlns:a16="http://schemas.microsoft.com/office/drawing/2014/main" id="{32B3B1F4-EAAD-1613-687D-CF3C5437FF3F}"/>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5. Prepare your team</a:t>
            </a:r>
          </a:p>
        </p:txBody>
      </p:sp>
      <p:pic>
        <p:nvPicPr>
          <p:cNvPr id="71" name="Picture 10" descr="Microsoft Word Logo - PNG and Vector - Logo Download">
            <a:hlinkClick r:id="rId2"/>
            <a:extLst>
              <a:ext uri="{FF2B5EF4-FFF2-40B4-BE49-F238E27FC236}">
                <a16:creationId xmlns:a16="http://schemas.microsoft.com/office/drawing/2014/main" id="{99204569-D4DA-A0E4-94F4-CC847DD46305}"/>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5463" y="2545207"/>
            <a:ext cx="282265" cy="282265"/>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23869668-1771-9F81-CA47-8F5995139F34}"/>
              </a:ext>
              <a:ext uri="{C183D7F6-B498-43B3-948B-1728B52AA6E4}">
                <adec:decorative xmlns:adec="http://schemas.microsoft.com/office/drawing/2017/decorative" val="0"/>
              </a:ext>
            </a:extLst>
          </p:cNvPr>
          <p:cNvSpPr txBox="1"/>
          <p:nvPr/>
        </p:nvSpPr>
        <p:spPr>
          <a:xfrm>
            <a:off x="5591435" y="2594006"/>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grpSp>
        <p:nvGrpSpPr>
          <p:cNvPr id="91" name="Group 90">
            <a:extLst>
              <a:ext uri="{FF2B5EF4-FFF2-40B4-BE49-F238E27FC236}">
                <a16:creationId xmlns:a16="http://schemas.microsoft.com/office/drawing/2014/main" id="{1060C7E5-56EE-0E0F-4793-04E0640C5156}"/>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5F39C4F6-DCE6-69FE-D791-E9D484CDB77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D9B0E3F2-8C74-8BD6-BD87-C2CCBB32359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34484E8C-D164-3366-FC5F-52BB7E5D696B}"/>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1D83B244-8BEA-8F6A-F420-AC081E455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E6EB364E-913B-A845-B866-A6675475322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9BF967B9-10BA-7680-74EF-17663F2AC882}"/>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ABF8FBBB-B890-F059-A079-4B67D5ECF66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93AD2BD1-C8FC-0B68-92C2-D3A1EDE4DE1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605F8D1B-5EE6-55BA-3AE3-741C80EC8C1E}"/>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C6EF5C3F-1928-F450-3BCD-73381467E6C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C63A2EF4-E6BD-5439-9506-28964A4C6AF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3549E171-860B-09C2-52DD-D85713182031}"/>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CD5FDC46-0A1D-1798-6CA1-E19787DD49CC}"/>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C95FEA4C-85D0-04EF-15A5-DF231E36763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E9C7BEA8-2CDB-1F01-2CE4-F3929105FFB1}"/>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4480FBAE-29CB-D2B9-68DC-0FEE1A62D9E7}"/>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DDAAA82F-6C95-C33E-EC63-ABE2994835F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6" name="Rectangle: Rounded Corners 6">
            <a:extLst>
              <a:ext uri="{FF2B5EF4-FFF2-40B4-BE49-F238E27FC236}">
                <a16:creationId xmlns:a16="http://schemas.microsoft.com/office/drawing/2014/main" id="{B6B9C79C-4A26-9D2F-5645-4C9A1494F6A1}"/>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22" name="Oval 21">
            <a:extLst>
              <a:ext uri="{FF2B5EF4-FFF2-40B4-BE49-F238E27FC236}">
                <a16:creationId xmlns:a16="http://schemas.microsoft.com/office/drawing/2014/main" id="{B5899A38-EBD7-27CB-B1EC-0C4F4F745A36}"/>
              </a:ext>
            </a:extLst>
          </p:cNvPr>
          <p:cNvSpPr>
            <a:spLocks/>
          </p:cNvSpPr>
          <p:nvPr/>
        </p:nvSpPr>
        <p:spPr bwMode="auto">
          <a:xfrm>
            <a:off x="4891300" y="4920423"/>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15" name="Graphic 14">
            <a:extLst>
              <a:ext uri="{FF2B5EF4-FFF2-40B4-BE49-F238E27FC236}">
                <a16:creationId xmlns:a16="http://schemas.microsoft.com/office/drawing/2014/main" id="{43903FFE-9B96-1EEF-5B06-109345B6F5F0}"/>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2871" t="17900" r="17900" b="17900"/>
          <a:stretch/>
        </p:blipFill>
        <p:spPr>
          <a:xfrm>
            <a:off x="4927012" y="4941863"/>
            <a:ext cx="340057" cy="368599"/>
          </a:xfrm>
          <a:prstGeom prst="rect">
            <a:avLst/>
          </a:prstGeom>
        </p:spPr>
      </p:pic>
      <p:sp>
        <p:nvSpPr>
          <p:cNvPr id="14" name="TextBox 13">
            <a:extLst>
              <a:ext uri="{FF2B5EF4-FFF2-40B4-BE49-F238E27FC236}">
                <a16:creationId xmlns:a16="http://schemas.microsoft.com/office/drawing/2014/main" id="{A7B429EB-03D6-E79C-04E3-E59E09FE0C9C}"/>
              </a:ext>
              <a:ext uri="{C183D7F6-B498-43B3-948B-1728B52AA6E4}">
                <adec:decorative xmlns:adec="http://schemas.microsoft.com/office/drawing/2017/decorative" val="0"/>
              </a:ext>
            </a:extLst>
          </p:cNvPr>
          <p:cNvSpPr txBox="1"/>
          <p:nvPr/>
        </p:nvSpPr>
        <p:spPr>
          <a:xfrm>
            <a:off x="5404078" y="5033830"/>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sp>
        <p:nvSpPr>
          <p:cNvPr id="67" name="Oval 66">
            <a:extLst>
              <a:ext uri="{FF2B5EF4-FFF2-40B4-BE49-F238E27FC236}">
                <a16:creationId xmlns:a16="http://schemas.microsoft.com/office/drawing/2014/main" id="{4632E00F-74E9-2ED8-2A7C-3D2099B922B2}"/>
              </a:ext>
            </a:extLst>
          </p:cNvPr>
          <p:cNvSpPr>
            <a:spLocks/>
          </p:cNvSpPr>
          <p:nvPr/>
        </p:nvSpPr>
        <p:spPr bwMode="auto">
          <a:xfrm>
            <a:off x="1712203" y="248429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0" name="TextBox 69">
            <a:extLst>
              <a:ext uri="{FF2B5EF4-FFF2-40B4-BE49-F238E27FC236}">
                <a16:creationId xmlns:a16="http://schemas.microsoft.com/office/drawing/2014/main" id="{E8455897-CB72-8CE4-286B-8A88F92AB100}"/>
              </a:ext>
              <a:ext uri="{C183D7F6-B498-43B3-948B-1728B52AA6E4}">
                <adec:decorative xmlns:adec="http://schemas.microsoft.com/office/drawing/2017/decorative" val="0"/>
              </a:ext>
            </a:extLst>
          </p:cNvPr>
          <p:cNvSpPr txBox="1"/>
          <p:nvPr/>
        </p:nvSpPr>
        <p:spPr>
          <a:xfrm>
            <a:off x="2227442" y="2589986"/>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pic>
        <p:nvPicPr>
          <p:cNvPr id="4" name="Picture 3" descr="Zip Co logo SVG free download, id: 101874 - Brandlogos.net">
            <a:hlinkClick r:id="rId6"/>
            <a:extLst>
              <a:ext uri="{FF2B5EF4-FFF2-40B4-BE49-F238E27FC236}">
                <a16:creationId xmlns:a16="http://schemas.microsoft.com/office/drawing/2014/main" id="{BDDE5670-312C-5DA0-2301-34C71C36FC36}"/>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73475" y="2571125"/>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6">
            <a:extLst>
              <a:ext uri="{FF2B5EF4-FFF2-40B4-BE49-F238E27FC236}">
                <a16:creationId xmlns:a16="http://schemas.microsoft.com/office/drawing/2014/main" id="{4454AD97-9D7B-1B6D-DBBB-B3AEFD591ACC}"/>
              </a:ext>
              <a:ext uri="{C183D7F6-B498-43B3-948B-1728B52AA6E4}">
                <adec:decorative xmlns:adec="http://schemas.microsoft.com/office/drawing/2017/decorative" val="1"/>
              </a:ext>
            </a:extLst>
          </p:cNvPr>
          <p:cNvSpPr/>
          <p:nvPr/>
        </p:nvSpPr>
        <p:spPr bwMode="auto">
          <a:xfrm>
            <a:off x="1893575" y="946881"/>
            <a:ext cx="1188720" cy="228600"/>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Intel gathering</a:t>
            </a:r>
          </a:p>
        </p:txBody>
      </p:sp>
      <p:sp>
        <p:nvSpPr>
          <p:cNvPr id="5" name="Rectangle: Rounded Corners 6">
            <a:extLst>
              <a:ext uri="{FF2B5EF4-FFF2-40B4-BE49-F238E27FC236}">
                <a16:creationId xmlns:a16="http://schemas.microsoft.com/office/drawing/2014/main" id="{B9E860EE-8EE7-BFBC-3797-157045BDB78D}"/>
              </a:ext>
              <a:ext uri="{C183D7F6-B498-43B3-948B-1728B52AA6E4}">
                <adec:decorative xmlns:adec="http://schemas.microsoft.com/office/drawing/2017/decorative" val="1"/>
              </a:ext>
            </a:extLst>
          </p:cNvPr>
          <p:cNvSpPr/>
          <p:nvPr/>
        </p:nvSpPr>
        <p:spPr bwMode="auto">
          <a:xfrm>
            <a:off x="3198888" y="946881"/>
            <a:ext cx="1291316" cy="228600"/>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First draft faster</a:t>
            </a:r>
          </a:p>
        </p:txBody>
      </p:sp>
      <p:sp>
        <p:nvSpPr>
          <p:cNvPr id="6" name="Rectangle: Rounded Corners 6">
            <a:extLst>
              <a:ext uri="{FF2B5EF4-FFF2-40B4-BE49-F238E27FC236}">
                <a16:creationId xmlns:a16="http://schemas.microsoft.com/office/drawing/2014/main" id="{97B66FA0-F1D6-A6AC-999B-B5CEE1806DF3}"/>
              </a:ext>
              <a:ext uri="{C183D7F6-B498-43B3-948B-1728B52AA6E4}">
                <adec:decorative xmlns:adec="http://schemas.microsoft.com/office/drawing/2017/decorative" val="1"/>
              </a:ext>
            </a:extLst>
          </p:cNvPr>
          <p:cNvSpPr/>
          <p:nvPr/>
        </p:nvSpPr>
        <p:spPr bwMode="auto">
          <a:xfrm>
            <a:off x="4606796" y="946881"/>
            <a:ext cx="1700784" cy="228600"/>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Streamlined collaboration</a:t>
            </a:r>
          </a:p>
        </p:txBody>
      </p:sp>
      <p:sp>
        <p:nvSpPr>
          <p:cNvPr id="9" name="TextBox 8">
            <a:extLst>
              <a:ext uri="{FF2B5EF4-FFF2-40B4-BE49-F238E27FC236}">
                <a16:creationId xmlns:a16="http://schemas.microsoft.com/office/drawing/2014/main" id="{DCDECA9E-3041-69F5-E288-52640012F590}"/>
              </a:ext>
            </a:extLst>
          </p:cNvPr>
          <p:cNvSpPr txBox="1"/>
          <p:nvPr/>
        </p:nvSpPr>
        <p:spPr>
          <a:xfrm>
            <a:off x="1107052" y="4415165"/>
            <a:ext cx="2894677"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Use Copilot Chat to generate ideas for a punchy LinkedIn post for launch day.</a:t>
            </a:r>
          </a:p>
        </p:txBody>
      </p:sp>
      <p:sp>
        <p:nvSpPr>
          <p:cNvPr id="11" name="TextBox 10">
            <a:extLst>
              <a:ext uri="{FF2B5EF4-FFF2-40B4-BE49-F238E27FC236}">
                <a16:creationId xmlns:a16="http://schemas.microsoft.com/office/drawing/2014/main" id="{EA2F2CDC-729A-6A71-A48F-9E3511D08F7D}"/>
              </a:ext>
            </a:extLst>
          </p:cNvPr>
          <p:cNvSpPr txBox="1"/>
          <p:nvPr/>
        </p:nvSpPr>
        <p:spPr>
          <a:xfrm>
            <a:off x="8028777" y="4415165"/>
            <a:ext cx="3056171"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lnSpc>
                <a:spcPct val="100000"/>
              </a:lnSpc>
              <a:defRPr/>
            </a:pPr>
            <a:r>
              <a:rPr kumimoji="0" lang="en-US" sz="900" b="0" i="0" u="none" strike="noStrike" kern="1200" cap="none" spc="-20" normalizeH="0" noProof="0">
                <a:ln>
                  <a:noFill/>
                </a:ln>
                <a:solidFill>
                  <a:srgbClr val="1A1A1A"/>
                </a:solidFill>
                <a:effectLst/>
                <a:uLnTx/>
                <a:uFillTx/>
                <a:latin typeface="Segoe UI"/>
                <a:cs typeface="Segoe UI"/>
              </a:rPr>
              <a:t>Query your current asset depository with Copilot Studio to see what assets are currently available. Use Copilot in Loop to collaborate on branding elements that are still needed.</a:t>
            </a:r>
          </a:p>
        </p:txBody>
      </p:sp>
      <p:sp>
        <p:nvSpPr>
          <p:cNvPr id="12" name="TextBox 11">
            <a:extLst>
              <a:ext uri="{FF2B5EF4-FFF2-40B4-BE49-F238E27FC236}">
                <a16:creationId xmlns:a16="http://schemas.microsoft.com/office/drawing/2014/main" id="{95A830B6-6D83-E2BB-A23E-01674E756F2C}"/>
              </a:ext>
            </a:extLst>
          </p:cNvPr>
          <p:cNvSpPr txBox="1"/>
          <p:nvPr/>
        </p:nvSpPr>
        <p:spPr>
          <a:xfrm>
            <a:off x="4463649" y="4415165"/>
            <a:ext cx="2900712"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Use Copilot in Outlook to draft an email to your stakeholder group and include Loop and Copilot Teams meeting recap.</a:t>
            </a:r>
          </a:p>
        </p:txBody>
      </p:sp>
      <p:sp>
        <p:nvSpPr>
          <p:cNvPr id="17" name="TextBox 16">
            <a:extLst>
              <a:ext uri="{FF2B5EF4-FFF2-40B4-BE49-F238E27FC236}">
                <a16:creationId xmlns:a16="http://schemas.microsoft.com/office/drawing/2014/main" id="{1C7411D4-A5D4-B20F-87F5-CC1D0CD472F0}"/>
              </a:ext>
              <a:ext uri="{C183D7F6-B498-43B3-948B-1728B52AA6E4}">
                <adec:decorative xmlns:adec="http://schemas.microsoft.com/office/drawing/2017/decorative" val="0"/>
              </a:ext>
            </a:extLst>
          </p:cNvPr>
          <p:cNvSpPr txBox="1"/>
          <p:nvPr/>
        </p:nvSpPr>
        <p:spPr>
          <a:xfrm>
            <a:off x="9158399" y="2536269"/>
            <a:ext cx="1571162"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br>
              <a:rPr lang="en-US" sz="1200">
                <a:solidFill>
                  <a:prstClr val="black"/>
                </a:solidFill>
                <a:latin typeface="Segoe UI Semibold"/>
              </a:rPr>
            </a:br>
            <a:r>
              <a:rPr lang="en-US" sz="1200">
                <a:solidFill>
                  <a:prstClr val="black"/>
                </a:solidFill>
                <a:latin typeface="Segoe UI Semibold"/>
              </a:rPr>
              <a:t>Copilot in Teams</a:t>
            </a:r>
          </a:p>
        </p:txBody>
      </p:sp>
      <p:pic>
        <p:nvPicPr>
          <p:cNvPr id="19" name="Picture 6" descr="Microsoft Teams Logo, symbol, meaning, history, PNG">
            <a:hlinkClick r:id="rId8"/>
            <a:extLst>
              <a:ext uri="{FF2B5EF4-FFF2-40B4-BE49-F238E27FC236}">
                <a16:creationId xmlns:a16="http://schemas.microsoft.com/office/drawing/2014/main" id="{BF4EE3BD-CF4F-0CCC-2A59-4E2531F51AD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0244" r="20244"/>
          <a:stretch/>
        </p:blipFill>
        <p:spPr bwMode="auto">
          <a:xfrm>
            <a:off x="8685725" y="2589845"/>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Microsoft PowerPoint Logo - PNG and Vector - Logo Download">
            <a:hlinkClick r:id="rId10"/>
            <a:extLst>
              <a:ext uri="{FF2B5EF4-FFF2-40B4-BE49-F238E27FC236}">
                <a16:creationId xmlns:a16="http://schemas.microsoft.com/office/drawing/2014/main" id="{59CED823-E228-3FC0-8A6C-0F1141D4AB1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200796" y="2588015"/>
            <a:ext cx="285779" cy="265842"/>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91F72500-DFDD-E5F6-04F4-50C8D3465553}"/>
              </a:ext>
            </a:extLst>
          </p:cNvPr>
          <p:cNvSpPr>
            <a:spLocks/>
          </p:cNvSpPr>
          <p:nvPr/>
        </p:nvSpPr>
        <p:spPr bwMode="auto">
          <a:xfrm>
            <a:off x="8126306" y="4923083"/>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1" name="Oval 20">
            <a:extLst>
              <a:ext uri="{FF2B5EF4-FFF2-40B4-BE49-F238E27FC236}">
                <a16:creationId xmlns:a16="http://schemas.microsoft.com/office/drawing/2014/main" id="{4484950C-51F0-90C4-8AF5-4EC6CDE987B3}"/>
              </a:ext>
            </a:extLst>
          </p:cNvPr>
          <p:cNvSpPr>
            <a:spLocks/>
          </p:cNvSpPr>
          <p:nvPr/>
        </p:nvSpPr>
        <p:spPr bwMode="auto">
          <a:xfrm>
            <a:off x="8614915" y="4923083"/>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3" name="TextBox 22">
            <a:extLst>
              <a:ext uri="{FF2B5EF4-FFF2-40B4-BE49-F238E27FC236}">
                <a16:creationId xmlns:a16="http://schemas.microsoft.com/office/drawing/2014/main" id="{2A527E07-6234-A17C-5A9F-6B94514E3041}"/>
              </a:ext>
              <a:ext uri="{C183D7F6-B498-43B3-948B-1728B52AA6E4}">
                <adec:decorative xmlns:adec="http://schemas.microsoft.com/office/drawing/2017/decorative" val="0"/>
              </a:ext>
            </a:extLst>
          </p:cNvPr>
          <p:cNvSpPr txBox="1"/>
          <p:nvPr/>
        </p:nvSpPr>
        <p:spPr>
          <a:xfrm>
            <a:off x="9131095" y="4936444"/>
            <a:ext cx="1603195"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cs typeface="Segoe UI Semibold"/>
              </a:rPr>
              <a:t>Copilot Studio</a:t>
            </a:r>
            <a:endParaRPr lang="en-US" sz="1200">
              <a:solidFill>
                <a:prstClr val="black"/>
              </a:solidFill>
              <a:latin typeface="Segoe UI Semibold"/>
            </a:endParaRPr>
          </a:p>
          <a:p>
            <a:pPr marL="0" marR="0" lvl="0" indent="0" algn="l" defTabSz="914367">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a:t>
            </a:r>
            <a:r>
              <a:rPr lang="en-US" sz="1200">
                <a:solidFill>
                  <a:prstClr val="black"/>
                </a:solidFill>
                <a:latin typeface="Segoe UI Semibold"/>
              </a:rPr>
              <a:t>Loop</a:t>
            </a:r>
            <a:endParaRPr lang="en-US" sz="1200">
              <a:solidFill>
                <a:prstClr val="black"/>
              </a:solidFill>
              <a:ea typeface="+mn-ea"/>
              <a:cs typeface="+mn-cs"/>
            </a:endParaRPr>
          </a:p>
        </p:txBody>
      </p:sp>
      <p:pic>
        <p:nvPicPr>
          <p:cNvPr id="34" name="Graphic 33">
            <a:hlinkClick r:id="rId12"/>
            <a:extLst>
              <a:ext uri="{FF2B5EF4-FFF2-40B4-BE49-F238E27FC236}">
                <a16:creationId xmlns:a16="http://schemas.microsoft.com/office/drawing/2014/main" id="{A105AD5F-15D5-09D9-BFFD-14FE5C3AF420}"/>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86180" y="4988519"/>
            <a:ext cx="276927" cy="276926"/>
          </a:xfrm>
          <a:prstGeom prst="rect">
            <a:avLst/>
          </a:prstGeom>
        </p:spPr>
      </p:pic>
      <p:pic>
        <p:nvPicPr>
          <p:cNvPr id="36" name="Picture 35" descr="A blue and green rectangles&#10;&#10;Description automatically generated">
            <a:extLst>
              <a:ext uri="{FF2B5EF4-FFF2-40B4-BE49-F238E27FC236}">
                <a16:creationId xmlns:a16="http://schemas.microsoft.com/office/drawing/2014/main" id="{294A5071-DCB9-5879-BC76-112FDDF72111}"/>
              </a:ext>
            </a:extLst>
          </p:cNvPr>
          <p:cNvPicPr>
            <a:picLocks noChangeAspect="1"/>
          </p:cNvPicPr>
          <p:nvPr/>
        </p:nvPicPr>
        <p:blipFill>
          <a:blip r:embed="rId15"/>
          <a:stretch>
            <a:fillRect/>
          </a:stretch>
        </p:blipFill>
        <p:spPr>
          <a:xfrm>
            <a:off x="8198399" y="5011070"/>
            <a:ext cx="267295" cy="231821"/>
          </a:xfrm>
          <a:prstGeom prst="rect">
            <a:avLst/>
          </a:prstGeom>
        </p:spPr>
      </p:pic>
      <p:sp>
        <p:nvSpPr>
          <p:cNvPr id="29" name="Oval 28">
            <a:extLst>
              <a:ext uri="{FF2B5EF4-FFF2-40B4-BE49-F238E27FC236}">
                <a16:creationId xmlns:a16="http://schemas.microsoft.com/office/drawing/2014/main" id="{ADAA0F86-9454-F60B-FC8D-8D2D71FE3B89}"/>
              </a:ext>
            </a:extLst>
          </p:cNvPr>
          <p:cNvSpPr>
            <a:spLocks/>
          </p:cNvSpPr>
          <p:nvPr/>
        </p:nvSpPr>
        <p:spPr bwMode="auto">
          <a:xfrm>
            <a:off x="1712203" y="4920423"/>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0" name="TextBox 29">
            <a:extLst>
              <a:ext uri="{FF2B5EF4-FFF2-40B4-BE49-F238E27FC236}">
                <a16:creationId xmlns:a16="http://schemas.microsoft.com/office/drawing/2014/main" id="{6E8B4CF5-F80C-1FA8-343C-AD460527FF86}"/>
              </a:ext>
              <a:ext uri="{C183D7F6-B498-43B3-948B-1728B52AA6E4}">
                <adec:decorative xmlns:adec="http://schemas.microsoft.com/office/drawing/2017/decorative" val="0"/>
              </a:ext>
            </a:extLst>
          </p:cNvPr>
          <p:cNvSpPr txBox="1"/>
          <p:nvPr/>
        </p:nvSpPr>
        <p:spPr>
          <a:xfrm>
            <a:off x="2227442" y="5033830"/>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pic>
        <p:nvPicPr>
          <p:cNvPr id="33" name="Picture 32" descr="Zip Co logo SVG free download, id: 101874 - Brandlogos.net">
            <a:hlinkClick r:id="rId6"/>
            <a:extLst>
              <a:ext uri="{FF2B5EF4-FFF2-40B4-BE49-F238E27FC236}">
                <a16:creationId xmlns:a16="http://schemas.microsoft.com/office/drawing/2014/main" id="{D31AAB3A-E82F-C061-929B-8F214432C7E7}"/>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73475" y="5009098"/>
            <a:ext cx="257610" cy="23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219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AE95E-82D3-B4FC-B61A-32FEEC0176D0}"/>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84F8CDBA-243C-02BD-1CCA-205D2F2CBEC0}"/>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Oval 9">
            <a:extLst>
              <a:ext uri="{FF2B5EF4-FFF2-40B4-BE49-F238E27FC236}">
                <a16:creationId xmlns:a16="http://schemas.microsoft.com/office/drawing/2014/main" id="{F2563675-D6E8-0BA3-B4C2-17082216B15B}"/>
              </a:ext>
            </a:extLst>
          </p:cNvPr>
          <p:cNvSpPr>
            <a:spLocks/>
          </p:cNvSpPr>
          <p:nvPr/>
        </p:nvSpPr>
        <p:spPr bwMode="auto">
          <a:xfrm>
            <a:off x="8509811" y="248059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0E7CDE61-5388-20F3-4DD2-589DD6375694}"/>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Marketing use case |</a:t>
            </a:r>
            <a:r>
              <a:rPr lang="en-US" sz="2800"/>
              <a:t> Creating a marketing Bill of Materials</a:t>
            </a:r>
          </a:p>
        </p:txBody>
      </p:sp>
      <p:sp>
        <p:nvSpPr>
          <p:cNvPr id="46" name="Freeform: Shape 2">
            <a:extLst>
              <a:ext uri="{FF2B5EF4-FFF2-40B4-BE49-F238E27FC236}">
                <a16:creationId xmlns:a16="http://schemas.microsoft.com/office/drawing/2014/main" id="{A938BF58-81B0-BEB0-DDE0-14D157397B1E}"/>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111AB63F-29F0-9372-B244-FB47B3133146}"/>
              </a:ext>
              <a:ext uri="{C183D7F6-B498-43B3-948B-1728B52AA6E4}">
                <adec:decorative xmlns:adec="http://schemas.microsoft.com/office/drawing/2017/decorative" val="1"/>
              </a:ext>
            </a:extLst>
          </p:cNvPr>
          <p:cNvSpPr/>
          <p:nvPr/>
        </p:nvSpPr>
        <p:spPr bwMode="auto">
          <a:xfrm>
            <a:off x="1107052" y="5416315"/>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a:latin typeface="Segoe UI"/>
                <a:cs typeface="Segoe UI"/>
              </a:rPr>
              <a:t>Use Copilot in Loop to collaborate and </a:t>
            </a:r>
            <a:r>
              <a:rPr lang="en-US" sz="900" b="1">
                <a:latin typeface="Segoe UI"/>
                <a:cs typeface="Segoe UI"/>
              </a:rPr>
              <a:t>stay in sync</a:t>
            </a:r>
            <a:r>
              <a:rPr lang="en-US" sz="900">
                <a:latin typeface="Segoe UI"/>
                <a:cs typeface="Segoe UI"/>
              </a:rPr>
              <a:t>. </a:t>
            </a:r>
            <a:endParaRPr lang="en-US" sz="900" spc="0">
              <a:latin typeface="Segoe UI"/>
              <a:cs typeface="Segoe UI"/>
            </a:endParaRPr>
          </a:p>
        </p:txBody>
      </p:sp>
      <p:sp>
        <p:nvSpPr>
          <p:cNvPr id="48" name="Rectangle: Rounded Corners 4">
            <a:extLst>
              <a:ext uri="{FF2B5EF4-FFF2-40B4-BE49-F238E27FC236}">
                <a16:creationId xmlns:a16="http://schemas.microsoft.com/office/drawing/2014/main" id="{612CDE86-31FF-1A02-8768-082E3AE78904}"/>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55747">
                      <a:srgbClr val="FFFFFF"/>
                    </a:gs>
                    <a:gs pos="76437">
                      <a:srgbClr val="FFFFFF"/>
                    </a:gs>
                  </a:gsLst>
                  <a:path path="circle">
                    <a:fillToRect l="100000" b="100000"/>
                  </a:path>
                </a:gradFill>
                <a:latin typeface="+mj-lt"/>
                <a:cs typeface="Segoe UI"/>
              </a:rPr>
              <a:t>6. Track inventory </a:t>
            </a:r>
          </a:p>
        </p:txBody>
      </p:sp>
      <p:sp>
        <p:nvSpPr>
          <p:cNvPr id="50" name="Rectangle: Rounded Corners 6">
            <a:extLst>
              <a:ext uri="{FF2B5EF4-FFF2-40B4-BE49-F238E27FC236}">
                <a16:creationId xmlns:a16="http://schemas.microsoft.com/office/drawing/2014/main" id="{9AF0392E-DF71-1D8A-37AF-48811CEA4E56}"/>
              </a:ext>
              <a:ext uri="{C183D7F6-B498-43B3-948B-1728B52AA6E4}">
                <adec:decorative xmlns:adec="http://schemas.microsoft.com/office/drawing/2017/decorative" val="1"/>
              </a:ext>
            </a:extLst>
          </p:cNvPr>
          <p:cNvSpPr/>
          <p:nvPr/>
        </p:nvSpPr>
        <p:spPr bwMode="auto">
          <a:xfrm>
            <a:off x="8028777" y="541453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latin typeface="Segoe UI"/>
              </a:rPr>
              <a:t>Leverage meeting recap</a:t>
            </a:r>
            <a:r>
              <a:rPr lang="en-US" sz="900" spc="0">
                <a:latin typeface="Segoe UI"/>
              </a:rPr>
              <a:t> to capture action items and alignment to move forward.</a:t>
            </a:r>
          </a:p>
        </p:txBody>
      </p:sp>
      <p:sp>
        <p:nvSpPr>
          <p:cNvPr id="51" name="Rectangle: Rounded Corners 7">
            <a:extLst>
              <a:ext uri="{FF2B5EF4-FFF2-40B4-BE49-F238E27FC236}">
                <a16:creationId xmlns:a16="http://schemas.microsoft.com/office/drawing/2014/main" id="{EBF8F857-A663-3F0D-9CA3-B2B7A3AB5F91}"/>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55747">
                      <a:srgbClr val="FFFFFF"/>
                    </a:gs>
                    <a:gs pos="76437">
                      <a:srgbClr val="FFFFFF"/>
                    </a:gs>
                  </a:gsLst>
                  <a:path path="circle">
                    <a:fillToRect l="100000" b="100000"/>
                  </a:path>
                </a:gradFill>
                <a:latin typeface="+mj-lt"/>
                <a:cs typeface="Segoe UI"/>
              </a:rPr>
              <a:t>4. Meet with product group</a:t>
            </a:r>
          </a:p>
        </p:txBody>
      </p:sp>
      <p:sp>
        <p:nvSpPr>
          <p:cNvPr id="53" name="Rectangle: Rounded Corners 6">
            <a:extLst>
              <a:ext uri="{FF2B5EF4-FFF2-40B4-BE49-F238E27FC236}">
                <a16:creationId xmlns:a16="http://schemas.microsoft.com/office/drawing/2014/main" id="{B99E683D-E713-4D81-5097-5C771B7744EB}"/>
              </a:ext>
              <a:ext uri="{C183D7F6-B498-43B3-948B-1728B52AA6E4}">
                <adec:decorative xmlns:adec="http://schemas.microsoft.com/office/drawing/2017/decorative" val="1"/>
              </a:ext>
            </a:extLst>
          </p:cNvPr>
          <p:cNvSpPr/>
          <p:nvPr/>
        </p:nvSpPr>
        <p:spPr bwMode="auto">
          <a:xfrm>
            <a:off x="1107052" y="3007670"/>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Kickstart your project </a:t>
            </a:r>
            <a:r>
              <a:rPr lang="en-US" sz="900" kern="0">
                <a:solidFill>
                  <a:srgbClr val="1A1A1A"/>
                </a:solidFill>
                <a:latin typeface="Segoe UI"/>
              </a:rPr>
              <a:t>as you plan and collaborate easier with Copilot in Whiteboard or Copilot </a:t>
            </a:r>
            <a:br>
              <a:rPr lang="en-US" sz="900" kern="0">
                <a:latin typeface="Segoe UI"/>
              </a:rPr>
            </a:br>
            <a:r>
              <a:rPr lang="en-US" sz="900" kern="0">
                <a:solidFill>
                  <a:srgbClr val="1A1A1A"/>
                </a:solidFill>
                <a:latin typeface="Segoe UI"/>
              </a:rPr>
              <a:t>in Loop. </a:t>
            </a:r>
          </a:p>
        </p:txBody>
      </p:sp>
      <p:sp>
        <p:nvSpPr>
          <p:cNvPr id="49" name="TextBox 48">
            <a:extLst>
              <a:ext uri="{FF2B5EF4-FFF2-40B4-BE49-F238E27FC236}">
                <a16:creationId xmlns:a16="http://schemas.microsoft.com/office/drawing/2014/main" id="{BDE09B0D-3D05-C0BF-3A00-C78AE3EE5A3B}"/>
              </a:ext>
            </a:extLst>
          </p:cNvPr>
          <p:cNvSpPr txBox="1"/>
          <p:nvPr/>
        </p:nvSpPr>
        <p:spPr>
          <a:xfrm>
            <a:off x="1107052"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Use Copilot in Whiteboard or Copilot in Loop </a:t>
            </a:r>
          </a:p>
          <a:p>
            <a:pPr>
              <a:defRPr/>
            </a:pPr>
            <a:r>
              <a:rPr lang="en-US" sz="900">
                <a:solidFill>
                  <a:srgbClr val="000000"/>
                </a:solidFill>
                <a:ea typeface="+mn-ea"/>
                <a:cs typeface="Segoe UI"/>
              </a:rPr>
              <a:t>to brainstorm ideas around the assets needed to upcoming PR announcement. </a:t>
            </a:r>
          </a:p>
        </p:txBody>
      </p:sp>
      <p:sp>
        <p:nvSpPr>
          <p:cNvPr id="55" name="Rectangle: Rounded Corners 11">
            <a:extLst>
              <a:ext uri="{FF2B5EF4-FFF2-40B4-BE49-F238E27FC236}">
                <a16:creationId xmlns:a16="http://schemas.microsoft.com/office/drawing/2014/main" id="{A938D5B0-5345-E899-83D8-BE3A28294D7D}"/>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55747">
                      <a:srgbClr val="FFFFFF"/>
                    </a:gs>
                    <a:gs pos="76437">
                      <a:srgbClr val="FFFFFF"/>
                    </a:gs>
                  </a:gsLst>
                  <a:path path="circle">
                    <a:fillToRect l="100000" b="100000"/>
                  </a:path>
                </a:gradFill>
                <a:latin typeface="+mj-lt"/>
                <a:cs typeface="Segoe UI"/>
              </a:rPr>
              <a:t>1. Whiteboard ideas</a:t>
            </a:r>
            <a:endParaRPr lang="en-US" sz="1200" b="1" spc="-20">
              <a:ln w="3175">
                <a:noFill/>
              </a:ln>
              <a:gradFill>
                <a:gsLst>
                  <a:gs pos="55747">
                    <a:srgbClr val="FFFFFF"/>
                  </a:gs>
                  <a:gs pos="76437">
                    <a:srgbClr val="FFFFFF"/>
                  </a:gs>
                </a:gsLst>
                <a:path path="circle">
                  <a:fillToRect l="100000" b="100000"/>
                </a:path>
              </a:gradFill>
              <a:latin typeface="+mj-lt"/>
              <a:cs typeface="Segoe UI" pitchFamily="34" charset="0"/>
            </a:endParaRPr>
          </a:p>
        </p:txBody>
      </p:sp>
      <p:sp>
        <p:nvSpPr>
          <p:cNvPr id="56" name="Rectangle: Rounded Corners 6">
            <a:extLst>
              <a:ext uri="{FF2B5EF4-FFF2-40B4-BE49-F238E27FC236}">
                <a16:creationId xmlns:a16="http://schemas.microsoft.com/office/drawing/2014/main" id="{DC08F9A2-0400-108A-459F-4086F43DB9B1}"/>
              </a:ext>
              <a:ext uri="{C183D7F6-B498-43B3-948B-1728B52AA6E4}">
                <adec:decorative xmlns:adec="http://schemas.microsoft.com/office/drawing/2017/decorative" val="1"/>
              </a:ext>
            </a:extLst>
          </p:cNvPr>
          <p:cNvSpPr/>
          <p:nvPr/>
        </p:nvSpPr>
        <p:spPr bwMode="auto">
          <a:xfrm>
            <a:off x="4575471" y="3007669"/>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a:spcBef>
                <a:spcPct val="0"/>
              </a:spcBef>
              <a:spcAft>
                <a:spcPct val="0"/>
              </a:spcAft>
            </a:pPr>
            <a:r>
              <a:rPr lang="en-US" sz="900" kern="0">
                <a:latin typeface="Segoe UI"/>
              </a:rPr>
              <a:t>Creating</a:t>
            </a:r>
            <a:r>
              <a:rPr lang="en-US" sz="900" b="1" kern="0">
                <a:latin typeface="Segoe UI"/>
              </a:rPr>
              <a:t> captivating taglines </a:t>
            </a:r>
            <a:r>
              <a:rPr lang="en-US" sz="900" kern="0">
                <a:latin typeface="Segoe UI"/>
              </a:rPr>
              <a:t>is an art – </a:t>
            </a:r>
            <a:br>
              <a:rPr lang="en-US" sz="900" kern="0">
                <a:latin typeface="Segoe UI"/>
              </a:rPr>
            </a:br>
            <a:r>
              <a:rPr lang="en-US" sz="900" kern="0">
                <a:latin typeface="Segoe UI"/>
              </a:rPr>
              <a:t>get started by using the power of the </a:t>
            </a:r>
            <a:br>
              <a:rPr lang="en-US" sz="900" kern="0">
                <a:latin typeface="Segoe UI"/>
              </a:rPr>
            </a:br>
            <a:r>
              <a:rPr lang="en-US" sz="900" kern="0">
                <a:latin typeface="Segoe UI"/>
              </a:rPr>
              <a:t>AI language model.</a:t>
            </a:r>
            <a:endParaRPr lang="en-US"/>
          </a:p>
        </p:txBody>
      </p:sp>
      <p:sp>
        <p:nvSpPr>
          <p:cNvPr id="57" name="Rectangle: Rounded Corners 13">
            <a:extLst>
              <a:ext uri="{FF2B5EF4-FFF2-40B4-BE49-F238E27FC236}">
                <a16:creationId xmlns:a16="http://schemas.microsoft.com/office/drawing/2014/main" id="{41931254-46D9-67F1-EAF0-B0F30B5B4421}"/>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55747">
                      <a:srgbClr val="FFFFFF"/>
                    </a:gs>
                    <a:gs pos="76437">
                      <a:srgbClr val="FFFFFF"/>
                    </a:gs>
                  </a:gsLst>
                  <a:path path="circle">
                    <a:fillToRect l="100000" b="100000"/>
                  </a:path>
                </a:gradFill>
                <a:latin typeface="+mj-lt"/>
                <a:cs typeface="Segoe UI"/>
              </a:rPr>
              <a:t>2. Create taglines</a:t>
            </a:r>
            <a:endParaRPr lang="en-US" sz="1200" b="1" spc="-20">
              <a:ln w="3175">
                <a:noFill/>
              </a:ln>
              <a:gradFill>
                <a:gsLst>
                  <a:gs pos="55747">
                    <a:srgbClr val="FFFFFF"/>
                  </a:gs>
                  <a:gs pos="76437">
                    <a:srgbClr val="FFFFFF"/>
                  </a:gs>
                </a:gsLst>
                <a:path path="circle">
                  <a:fillToRect l="100000" b="100000"/>
                </a:path>
              </a:gradFill>
              <a:latin typeface="+mj-lt"/>
              <a:cs typeface="Segoe UI" pitchFamily="34" charset="0"/>
            </a:endParaRPr>
          </a:p>
        </p:txBody>
      </p:sp>
      <p:sp>
        <p:nvSpPr>
          <p:cNvPr id="64" name="TextBox 63">
            <a:extLst>
              <a:ext uri="{FF2B5EF4-FFF2-40B4-BE49-F238E27FC236}">
                <a16:creationId xmlns:a16="http://schemas.microsoft.com/office/drawing/2014/main" id="{86ADCBEE-11E1-BAA9-A16A-4C0CD1CBAA50}"/>
              </a:ext>
            </a:extLst>
          </p:cNvPr>
          <p:cNvSpPr txBox="1"/>
          <p:nvPr/>
        </p:nvSpPr>
        <p:spPr>
          <a:xfrm>
            <a:off x="4572454"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Come up with a clever tagline for the PR announcement that will be on all marketing materials, tying them together. </a:t>
            </a:r>
          </a:p>
        </p:txBody>
      </p:sp>
      <p:sp>
        <p:nvSpPr>
          <p:cNvPr id="59" name="Rectangle: Rounded Corners 15">
            <a:extLst>
              <a:ext uri="{FF2B5EF4-FFF2-40B4-BE49-F238E27FC236}">
                <a16:creationId xmlns:a16="http://schemas.microsoft.com/office/drawing/2014/main" id="{37F55E48-6A1C-C85A-9C83-0F3AD9C55774}"/>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3. Create a MPF</a:t>
            </a:r>
          </a:p>
        </p:txBody>
      </p:sp>
      <p:sp>
        <p:nvSpPr>
          <p:cNvPr id="60" name="Rectangle: Rounded Corners 6">
            <a:extLst>
              <a:ext uri="{FF2B5EF4-FFF2-40B4-BE49-F238E27FC236}">
                <a16:creationId xmlns:a16="http://schemas.microsoft.com/office/drawing/2014/main" id="{73EB12B3-33E4-CE27-6251-B87A7807C241}"/>
              </a:ext>
              <a:ext uri="{C183D7F6-B498-43B3-948B-1728B52AA6E4}">
                <adec:decorative xmlns:adec="http://schemas.microsoft.com/office/drawing/2017/decorative" val="1"/>
              </a:ext>
            </a:extLst>
          </p:cNvPr>
          <p:cNvSpPr/>
          <p:nvPr/>
        </p:nvSpPr>
        <p:spPr bwMode="auto">
          <a:xfrm>
            <a:off x="8028777" y="3007669"/>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a:solidFill>
                  <a:srgbClr val="1A1A1A"/>
                </a:solidFill>
                <a:latin typeface="Segoe UI"/>
              </a:rPr>
              <a:t>Get to a</a:t>
            </a:r>
            <a:r>
              <a:rPr lang="en-US" sz="900" b="1" kern="0">
                <a:solidFill>
                  <a:srgbClr val="1A1A1A"/>
                </a:solidFill>
                <a:latin typeface="Segoe UI"/>
              </a:rPr>
              <a:t> first draft quickly</a:t>
            </a:r>
            <a:r>
              <a:rPr lang="en-US" sz="900" kern="0">
                <a:solidFill>
                  <a:srgbClr val="1A1A1A"/>
                </a:solidFill>
                <a:latin typeface="Segoe UI"/>
              </a:rPr>
              <a:t> by relying on Copilot </a:t>
            </a:r>
            <a:br>
              <a:rPr lang="en-US" sz="900" kern="0">
                <a:latin typeface="Segoe UI"/>
              </a:rPr>
            </a:br>
            <a:r>
              <a:rPr lang="en-US" sz="900" kern="0">
                <a:solidFill>
                  <a:srgbClr val="1A1A1A"/>
                </a:solidFill>
                <a:latin typeface="Segoe UI"/>
              </a:rPr>
              <a:t>in Word for starting your MPF. </a:t>
            </a:r>
          </a:p>
        </p:txBody>
      </p:sp>
      <p:sp>
        <p:nvSpPr>
          <p:cNvPr id="52" name="TextBox 51">
            <a:extLst>
              <a:ext uri="{FF2B5EF4-FFF2-40B4-BE49-F238E27FC236}">
                <a16:creationId xmlns:a16="http://schemas.microsoft.com/office/drawing/2014/main" id="{327423BA-193B-534F-3C2B-DE04EB217C7B}"/>
              </a:ext>
            </a:extLst>
          </p:cNvPr>
          <p:cNvSpPr txBox="1"/>
          <p:nvPr/>
        </p:nvSpPr>
        <p:spPr>
          <a:xfrm>
            <a:off x="8028777" y="1945852"/>
            <a:ext cx="2872661"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a:solidFill>
                  <a:srgbClr val="1A1A1A"/>
                </a:solidFill>
                <a:latin typeface="Segoe UI"/>
                <a:cs typeface="Segoe UI"/>
              </a:rPr>
              <a:t>Draft your messaging and positioning framework by starting with Copilot in Word and referencing key documents.</a:t>
            </a:r>
            <a:endParaRPr lang="en-US" sz="900" b="0" i="0" u="none" strike="noStrike" kern="1200" cap="none" spc="0" normalizeH="0" baseline="0" noProof="0">
              <a:ln>
                <a:noFill/>
              </a:ln>
              <a:solidFill>
                <a:srgbClr val="1A1A1A"/>
              </a:solidFill>
              <a:effectLst/>
              <a:uLnTx/>
              <a:uFillTx/>
              <a:latin typeface="Segoe UI"/>
              <a:cs typeface="Segoe UI"/>
            </a:endParaRPr>
          </a:p>
        </p:txBody>
      </p:sp>
      <p:sp>
        <p:nvSpPr>
          <p:cNvPr id="62" name="Rectangle: Rounded Corners 6">
            <a:extLst>
              <a:ext uri="{FF2B5EF4-FFF2-40B4-BE49-F238E27FC236}">
                <a16:creationId xmlns:a16="http://schemas.microsoft.com/office/drawing/2014/main" id="{EF922C1C-8FD9-DB34-24D3-04C52CB6C732}"/>
              </a:ext>
              <a:ext uri="{C183D7F6-B498-43B3-948B-1728B52AA6E4}">
                <adec:decorative xmlns:adec="http://schemas.microsoft.com/office/drawing/2017/decorative" val="1"/>
              </a:ext>
            </a:extLst>
          </p:cNvPr>
          <p:cNvSpPr/>
          <p:nvPr/>
        </p:nvSpPr>
        <p:spPr bwMode="auto">
          <a:xfrm>
            <a:off x="4575472" y="5411199"/>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Draft a thank you</a:t>
            </a:r>
            <a:r>
              <a:rPr lang="en-US" sz="900" spc="0">
                <a:solidFill>
                  <a:schemeClr val="tx1"/>
                </a:solidFill>
                <a:latin typeface="Segoe UI"/>
              </a:rPr>
              <a:t> note to the engineering team, marketing team, and event team for </a:t>
            </a:r>
            <a:br>
              <a:rPr lang="en-US" sz="900" spc="0">
                <a:latin typeface="Segoe UI"/>
              </a:rPr>
            </a:br>
            <a:r>
              <a:rPr lang="en-US" sz="900" spc="0">
                <a:solidFill>
                  <a:schemeClr val="tx1"/>
                </a:solidFill>
                <a:latin typeface="Segoe UI"/>
              </a:rPr>
              <a:t>their efforts.</a:t>
            </a:r>
          </a:p>
        </p:txBody>
      </p:sp>
      <p:sp>
        <p:nvSpPr>
          <p:cNvPr id="63" name="Rectangle: Rounded Corners 19">
            <a:extLst>
              <a:ext uri="{FF2B5EF4-FFF2-40B4-BE49-F238E27FC236}">
                <a16:creationId xmlns:a16="http://schemas.microsoft.com/office/drawing/2014/main" id="{5DFC5BC1-02A9-2506-02D8-137C1288E5C7}"/>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55747">
                      <a:srgbClr val="FFFFFF"/>
                    </a:gs>
                    <a:gs pos="76437">
                      <a:srgbClr val="FFFFFF"/>
                    </a:gs>
                  </a:gsLst>
                  <a:path path="circle">
                    <a:fillToRect l="100000" b="100000"/>
                  </a:path>
                </a:gradFill>
                <a:latin typeface="+mj-lt"/>
                <a:cs typeface="Segoe UI"/>
              </a:rPr>
              <a:t>5. Build assets</a:t>
            </a:r>
            <a:endParaRPr lang="en-US" sz="1200" b="1" spc="-20">
              <a:ln w="3175">
                <a:noFill/>
              </a:ln>
              <a:gradFill>
                <a:gsLst>
                  <a:gs pos="55747">
                    <a:srgbClr val="FFFFFF"/>
                  </a:gs>
                  <a:gs pos="76437">
                    <a:srgbClr val="FFFFFF"/>
                  </a:gs>
                </a:gsLst>
                <a:path path="circle">
                  <a:fillToRect l="100000" b="100000"/>
                </a:path>
              </a:gradFill>
              <a:latin typeface="+mj-lt"/>
              <a:cs typeface="Segoe UI" pitchFamily="34" charset="0"/>
            </a:endParaRPr>
          </a:p>
        </p:txBody>
      </p:sp>
      <p:pic>
        <p:nvPicPr>
          <p:cNvPr id="71" name="Picture 10" descr="Microsoft Word Logo - PNG and Vector - Logo Download">
            <a:hlinkClick r:id="rId2"/>
            <a:extLst>
              <a:ext uri="{FF2B5EF4-FFF2-40B4-BE49-F238E27FC236}">
                <a16:creationId xmlns:a16="http://schemas.microsoft.com/office/drawing/2014/main" id="{3CA2986A-2028-A641-EE11-A750A5597305}"/>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60423" y="2545207"/>
            <a:ext cx="282265" cy="282265"/>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02B38A0A-BE25-6242-2599-D6FE0A44CC3C}"/>
              </a:ext>
              <a:ext uri="{C183D7F6-B498-43B3-948B-1728B52AA6E4}">
                <adec:decorative xmlns:adec="http://schemas.microsoft.com/office/drawing/2017/decorative" val="0"/>
              </a:ext>
            </a:extLst>
          </p:cNvPr>
          <p:cNvSpPr txBox="1"/>
          <p:nvPr/>
        </p:nvSpPr>
        <p:spPr>
          <a:xfrm>
            <a:off x="9026395" y="2594006"/>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grpSp>
        <p:nvGrpSpPr>
          <p:cNvPr id="91" name="Group 90">
            <a:extLst>
              <a:ext uri="{FF2B5EF4-FFF2-40B4-BE49-F238E27FC236}">
                <a16:creationId xmlns:a16="http://schemas.microsoft.com/office/drawing/2014/main" id="{27D214FD-6A64-A7D6-59B7-3C17A4544C0C}"/>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7CA5F722-BE20-85CA-DB09-E871AC7FD10C}"/>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8B3B8FE3-D42A-015D-E726-F999E4FE0D2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2AD402F8-843B-1EDC-37E4-C268BDFD7C31}"/>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AB2BA012-3108-42FC-2660-373F5CF497A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FE54CA19-9AA2-8129-41AB-36AEC7104F8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363EB01C-50A0-0ACD-B01F-3E7B2DE49ACA}"/>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FB80CB22-77F4-14A6-83FA-86CD131795B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05F72585-85D2-81E9-4288-914AD247BC2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574897C3-E7E0-97C1-E220-8BE7BB650F8C}"/>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6969C860-C934-1C50-E4B3-89632DCC413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BD5379B7-004E-F6A8-19E9-66E5A6D8802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116BE4B2-C922-BCA0-2480-698D4E7D8A9A}"/>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260F9DDE-6119-03A3-4D9C-E810C24176D4}"/>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4A85625D-1F27-3789-6CA2-BE8E7C3EE95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3702E520-6499-E212-2222-6077324466EE}"/>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BB323C51-A1AC-2601-9A6F-B06E78775D0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C9FBF294-BEE6-AE3F-5BE5-ED83947E28E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6" name="Rectangle: Rounded Corners 6">
            <a:extLst>
              <a:ext uri="{FF2B5EF4-FFF2-40B4-BE49-F238E27FC236}">
                <a16:creationId xmlns:a16="http://schemas.microsoft.com/office/drawing/2014/main" id="{BD8303DB-3C77-2116-4761-0229A4F94676}"/>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9" name="TextBox 8">
            <a:extLst>
              <a:ext uri="{FF2B5EF4-FFF2-40B4-BE49-F238E27FC236}">
                <a16:creationId xmlns:a16="http://schemas.microsoft.com/office/drawing/2014/main" id="{E9DD6AEA-3316-8646-8581-5CA03AD2F284}"/>
              </a:ext>
            </a:extLst>
          </p:cNvPr>
          <p:cNvSpPr txBox="1"/>
          <p:nvPr/>
        </p:nvSpPr>
        <p:spPr>
          <a:xfrm>
            <a:off x="1107052" y="4415165"/>
            <a:ext cx="2894677"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Use Copilot </a:t>
            </a:r>
            <a:r>
              <a:rPr lang="en-US">
                <a:solidFill>
                  <a:srgbClr val="000000"/>
                </a:solidFill>
                <a:ea typeface="+mn-ea"/>
                <a:cs typeface="Segoe UI"/>
              </a:rPr>
              <a:t>in Loop to collaborate with graphic designers and various groups on status of assets (draft, in design, in review).</a:t>
            </a:r>
            <a:endParaRPr lang="en-US" sz="900">
              <a:solidFill>
                <a:srgbClr val="000000"/>
              </a:solidFill>
              <a:ea typeface="+mn-ea"/>
              <a:cs typeface="Segoe UI"/>
            </a:endParaRPr>
          </a:p>
        </p:txBody>
      </p:sp>
      <p:sp>
        <p:nvSpPr>
          <p:cNvPr id="11" name="TextBox 10">
            <a:extLst>
              <a:ext uri="{FF2B5EF4-FFF2-40B4-BE49-F238E27FC236}">
                <a16:creationId xmlns:a16="http://schemas.microsoft.com/office/drawing/2014/main" id="{6029A140-2AB5-7CC0-25B7-82AF3E4CED2E}"/>
              </a:ext>
            </a:extLst>
          </p:cNvPr>
          <p:cNvSpPr txBox="1"/>
          <p:nvPr/>
        </p:nvSpPr>
        <p:spPr>
          <a:xfrm>
            <a:off x="8028777" y="4415165"/>
            <a:ext cx="3056171"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lnSpc>
                <a:spcPct val="100000"/>
              </a:lnSpc>
              <a:defRPr/>
            </a:pPr>
            <a:r>
              <a:rPr kumimoji="0" lang="en-US" sz="900" b="0" i="0" u="none" strike="noStrike" kern="1200" cap="none" spc="-20" normalizeH="0" noProof="0">
                <a:ln>
                  <a:noFill/>
                </a:ln>
                <a:solidFill>
                  <a:srgbClr val="1A1A1A"/>
                </a:solidFill>
                <a:effectLst/>
                <a:uLnTx/>
                <a:uFillTx/>
                <a:latin typeface="Segoe UI"/>
                <a:cs typeface="Segoe UI"/>
              </a:rPr>
              <a:t>Meet with the product group and use Copilot in Teams to summarize the meeting and identify action items to ensure alignment on key features. </a:t>
            </a:r>
          </a:p>
        </p:txBody>
      </p:sp>
      <p:sp>
        <p:nvSpPr>
          <p:cNvPr id="12" name="TextBox 11">
            <a:extLst>
              <a:ext uri="{FF2B5EF4-FFF2-40B4-BE49-F238E27FC236}">
                <a16:creationId xmlns:a16="http://schemas.microsoft.com/office/drawing/2014/main" id="{D7CEFD58-6D1B-7CA7-940B-708D513F1848}"/>
              </a:ext>
            </a:extLst>
          </p:cNvPr>
          <p:cNvSpPr txBox="1"/>
          <p:nvPr/>
        </p:nvSpPr>
        <p:spPr>
          <a:xfrm>
            <a:off x="4463649" y="4415165"/>
            <a:ext cx="2900712"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Build out additional assets like a product description and pitch deck with Copilot.</a:t>
            </a:r>
          </a:p>
        </p:txBody>
      </p:sp>
      <p:sp>
        <p:nvSpPr>
          <p:cNvPr id="29" name="Oval 28">
            <a:extLst>
              <a:ext uri="{FF2B5EF4-FFF2-40B4-BE49-F238E27FC236}">
                <a16:creationId xmlns:a16="http://schemas.microsoft.com/office/drawing/2014/main" id="{B2A32F5F-FAD1-90E3-F5C8-F9B1CB205B46}"/>
              </a:ext>
            </a:extLst>
          </p:cNvPr>
          <p:cNvSpPr>
            <a:spLocks/>
          </p:cNvSpPr>
          <p:nvPr/>
        </p:nvSpPr>
        <p:spPr bwMode="auto">
          <a:xfrm>
            <a:off x="1712203" y="491537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0" name="TextBox 29">
            <a:extLst>
              <a:ext uri="{FF2B5EF4-FFF2-40B4-BE49-F238E27FC236}">
                <a16:creationId xmlns:a16="http://schemas.microsoft.com/office/drawing/2014/main" id="{E24B2136-C09D-6649-B27A-A4892A8F380F}"/>
              </a:ext>
              <a:ext uri="{C183D7F6-B498-43B3-948B-1728B52AA6E4}">
                <adec:decorative xmlns:adec="http://schemas.microsoft.com/office/drawing/2017/decorative" val="0"/>
              </a:ext>
            </a:extLst>
          </p:cNvPr>
          <p:cNvSpPr txBox="1"/>
          <p:nvPr/>
        </p:nvSpPr>
        <p:spPr>
          <a:xfrm>
            <a:off x="2227442" y="5028777"/>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Loop</a:t>
            </a:r>
          </a:p>
        </p:txBody>
      </p:sp>
      <p:sp>
        <p:nvSpPr>
          <p:cNvPr id="7" name="Rectangle: Rounded Corners 6">
            <a:extLst>
              <a:ext uri="{FF2B5EF4-FFF2-40B4-BE49-F238E27FC236}">
                <a16:creationId xmlns:a16="http://schemas.microsoft.com/office/drawing/2014/main" id="{9ACE32B2-2DA3-0133-6404-9DE134597427}"/>
              </a:ext>
              <a:ext uri="{C183D7F6-B498-43B3-948B-1728B52AA6E4}">
                <adec:decorative xmlns:adec="http://schemas.microsoft.com/office/drawing/2017/decorative" val="1"/>
              </a:ext>
            </a:extLst>
          </p:cNvPr>
          <p:cNvSpPr/>
          <p:nvPr/>
        </p:nvSpPr>
        <p:spPr bwMode="auto">
          <a:xfrm>
            <a:off x="3720798" y="944346"/>
            <a:ext cx="1291316"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First draft faster</a:t>
            </a:r>
          </a:p>
        </p:txBody>
      </p:sp>
      <p:sp>
        <p:nvSpPr>
          <p:cNvPr id="8" name="Rectangle: Rounded Corners 6">
            <a:extLst>
              <a:ext uri="{FF2B5EF4-FFF2-40B4-BE49-F238E27FC236}">
                <a16:creationId xmlns:a16="http://schemas.microsoft.com/office/drawing/2014/main" id="{C0628BBF-C285-ACB1-D144-1E40E9766A24}"/>
              </a:ext>
              <a:ext uri="{C183D7F6-B498-43B3-948B-1728B52AA6E4}">
                <adec:decorative xmlns:adec="http://schemas.microsoft.com/office/drawing/2017/decorative" val="1"/>
              </a:ext>
            </a:extLst>
          </p:cNvPr>
          <p:cNvSpPr/>
          <p:nvPr/>
        </p:nvSpPr>
        <p:spPr bwMode="auto">
          <a:xfrm>
            <a:off x="1893575" y="942971"/>
            <a:ext cx="1704635"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Streamlined collaboration</a:t>
            </a:r>
          </a:p>
        </p:txBody>
      </p:sp>
      <p:sp>
        <p:nvSpPr>
          <p:cNvPr id="39" name="Oval 38">
            <a:extLst>
              <a:ext uri="{FF2B5EF4-FFF2-40B4-BE49-F238E27FC236}">
                <a16:creationId xmlns:a16="http://schemas.microsoft.com/office/drawing/2014/main" id="{974CAF30-C05A-1DB1-61B0-DA01796A9F5C}"/>
              </a:ext>
            </a:extLst>
          </p:cNvPr>
          <p:cNvSpPr>
            <a:spLocks/>
          </p:cNvSpPr>
          <p:nvPr/>
        </p:nvSpPr>
        <p:spPr bwMode="auto">
          <a:xfrm>
            <a:off x="5198353" y="2482023"/>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0" name="TextBox 39">
            <a:extLst>
              <a:ext uri="{FF2B5EF4-FFF2-40B4-BE49-F238E27FC236}">
                <a16:creationId xmlns:a16="http://schemas.microsoft.com/office/drawing/2014/main" id="{9795354A-3215-7797-6D0E-463663D6086D}"/>
              </a:ext>
              <a:ext uri="{C183D7F6-B498-43B3-948B-1728B52AA6E4}">
                <adec:decorative xmlns:adec="http://schemas.microsoft.com/office/drawing/2017/decorative" val="0"/>
              </a:ext>
            </a:extLst>
          </p:cNvPr>
          <p:cNvSpPr txBox="1"/>
          <p:nvPr/>
        </p:nvSpPr>
        <p:spPr>
          <a:xfrm>
            <a:off x="5713592" y="2595430"/>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pic>
        <p:nvPicPr>
          <p:cNvPr id="41" name="Picture 40" descr="Zip Co logo SVG free download, id: 101874 - Brandlogos.net">
            <a:hlinkClick r:id="rId4"/>
            <a:extLst>
              <a:ext uri="{FF2B5EF4-FFF2-40B4-BE49-F238E27FC236}">
                <a16:creationId xmlns:a16="http://schemas.microsoft.com/office/drawing/2014/main" id="{5BAE4E38-F173-8EB1-4EBE-0AC3C37411C6}"/>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9625" y="2570698"/>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extLst>
              <a:ext uri="{FF2B5EF4-FFF2-40B4-BE49-F238E27FC236}">
                <a16:creationId xmlns:a16="http://schemas.microsoft.com/office/drawing/2014/main" id="{63607B3A-088F-9C18-8194-863D4A7D487C}"/>
              </a:ext>
            </a:extLst>
          </p:cNvPr>
          <p:cNvSpPr>
            <a:spLocks/>
          </p:cNvSpPr>
          <p:nvPr/>
        </p:nvSpPr>
        <p:spPr bwMode="auto">
          <a:xfrm>
            <a:off x="1204117" y="25188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3" name="Oval 42">
            <a:extLst>
              <a:ext uri="{FF2B5EF4-FFF2-40B4-BE49-F238E27FC236}">
                <a16:creationId xmlns:a16="http://schemas.microsoft.com/office/drawing/2014/main" id="{874F95F4-D744-1103-429B-2C1758848A73}"/>
              </a:ext>
            </a:extLst>
          </p:cNvPr>
          <p:cNvSpPr>
            <a:spLocks/>
          </p:cNvSpPr>
          <p:nvPr/>
        </p:nvSpPr>
        <p:spPr bwMode="auto">
          <a:xfrm>
            <a:off x="1692726" y="25188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5" name="TextBox 44">
            <a:extLst>
              <a:ext uri="{FF2B5EF4-FFF2-40B4-BE49-F238E27FC236}">
                <a16:creationId xmlns:a16="http://schemas.microsoft.com/office/drawing/2014/main" id="{22C20CDC-2808-5324-5DA0-F175C2EF5B35}"/>
              </a:ext>
              <a:ext uri="{C183D7F6-B498-43B3-948B-1728B52AA6E4}">
                <adec:decorative xmlns:adec="http://schemas.microsoft.com/office/drawing/2017/decorative" val="0"/>
              </a:ext>
            </a:extLst>
          </p:cNvPr>
          <p:cNvSpPr txBox="1"/>
          <p:nvPr/>
        </p:nvSpPr>
        <p:spPr>
          <a:xfrm>
            <a:off x="2208906" y="2532249"/>
            <a:ext cx="1642524"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Whiteboard</a:t>
            </a:r>
          </a:p>
          <a:p>
            <a:pPr defTabSz="914367">
              <a:defRPr/>
            </a:pPr>
            <a:r>
              <a:rPr lang="en-US" sz="1200">
                <a:solidFill>
                  <a:prstClr val="black"/>
                </a:solidFill>
                <a:latin typeface="Segoe UI Semibold"/>
                <a:cs typeface="Segoe UI Semibold"/>
              </a:rPr>
              <a:t>Copilot in Loop</a:t>
            </a:r>
          </a:p>
        </p:txBody>
      </p:sp>
      <p:pic>
        <p:nvPicPr>
          <p:cNvPr id="34" name="Graphic 33">
            <a:hlinkClick r:id="rId6"/>
            <a:extLst>
              <a:ext uri="{FF2B5EF4-FFF2-40B4-BE49-F238E27FC236}">
                <a16:creationId xmlns:a16="http://schemas.microsoft.com/office/drawing/2014/main" id="{D51785D4-CB05-5C7E-9D6F-E644E001276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83752" y="2575809"/>
            <a:ext cx="276927" cy="276926"/>
          </a:xfrm>
          <a:prstGeom prst="rect">
            <a:avLst/>
          </a:prstGeom>
        </p:spPr>
      </p:pic>
      <p:pic>
        <p:nvPicPr>
          <p:cNvPr id="61" name="Picture 60" descr="Whiteboard icon in Windows 11 Color Style">
            <a:hlinkClick r:id="rId9"/>
            <a:extLst>
              <a:ext uri="{FF2B5EF4-FFF2-40B4-BE49-F238E27FC236}">
                <a16:creationId xmlns:a16="http://schemas.microsoft.com/office/drawing/2014/main" id="{F190F7C0-9890-182F-7363-93AF98B7718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259998" y="2579065"/>
            <a:ext cx="287442" cy="28744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558FCCB6-5D36-2664-A429-B4AB0BE0052F}"/>
              </a:ext>
            </a:extLst>
          </p:cNvPr>
          <p:cNvSpPr>
            <a:spLocks/>
          </p:cNvSpPr>
          <p:nvPr/>
        </p:nvSpPr>
        <p:spPr bwMode="auto">
          <a:xfrm>
            <a:off x="8466844" y="491537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66" name="Picture 6" descr="Microsoft Teams Logo, symbol, meaning, history, PNG">
            <a:hlinkClick r:id="rId11"/>
            <a:extLst>
              <a:ext uri="{FF2B5EF4-FFF2-40B4-BE49-F238E27FC236}">
                <a16:creationId xmlns:a16="http://schemas.microsoft.com/office/drawing/2014/main" id="{0E10C98A-23D1-2AA5-6447-C1E422B5E82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20244" r="20244"/>
          <a:stretch/>
        </p:blipFill>
        <p:spPr bwMode="auto">
          <a:xfrm>
            <a:off x="8533892" y="4990021"/>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14F80C60-30D8-F37B-1329-FFA64B66F8C3}"/>
              </a:ext>
              <a:ext uri="{C183D7F6-B498-43B3-948B-1728B52AA6E4}">
                <adec:decorative xmlns:adec="http://schemas.microsoft.com/office/drawing/2017/decorative" val="0"/>
              </a:ext>
            </a:extLst>
          </p:cNvPr>
          <p:cNvSpPr txBox="1"/>
          <p:nvPr/>
        </p:nvSpPr>
        <p:spPr>
          <a:xfrm>
            <a:off x="8983428" y="5028777"/>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sp>
        <p:nvSpPr>
          <p:cNvPr id="69" name="Oval 68">
            <a:extLst>
              <a:ext uri="{FF2B5EF4-FFF2-40B4-BE49-F238E27FC236}">
                <a16:creationId xmlns:a16="http://schemas.microsoft.com/office/drawing/2014/main" id="{200E71ED-6A54-2F2A-C8A8-CC2128B37284}"/>
              </a:ext>
            </a:extLst>
          </p:cNvPr>
          <p:cNvSpPr>
            <a:spLocks/>
          </p:cNvSpPr>
          <p:nvPr/>
        </p:nvSpPr>
        <p:spPr bwMode="auto">
          <a:xfrm>
            <a:off x="4669983" y="491537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2" name="Oval 71">
            <a:extLst>
              <a:ext uri="{FF2B5EF4-FFF2-40B4-BE49-F238E27FC236}">
                <a16:creationId xmlns:a16="http://schemas.microsoft.com/office/drawing/2014/main" id="{221DC592-6387-2AEC-C210-F600833A2F35}"/>
              </a:ext>
            </a:extLst>
          </p:cNvPr>
          <p:cNvSpPr>
            <a:spLocks/>
          </p:cNvSpPr>
          <p:nvPr/>
        </p:nvSpPr>
        <p:spPr bwMode="auto">
          <a:xfrm>
            <a:off x="5158592" y="491537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3" name="TextBox 72">
            <a:extLst>
              <a:ext uri="{FF2B5EF4-FFF2-40B4-BE49-F238E27FC236}">
                <a16:creationId xmlns:a16="http://schemas.microsoft.com/office/drawing/2014/main" id="{4BDE1E0F-62EF-C7A8-0857-712AF75A8355}"/>
              </a:ext>
              <a:ext uri="{C183D7F6-B498-43B3-948B-1728B52AA6E4}">
                <adec:decorative xmlns:adec="http://schemas.microsoft.com/office/drawing/2017/decorative" val="0"/>
              </a:ext>
            </a:extLst>
          </p:cNvPr>
          <p:cNvSpPr txBox="1"/>
          <p:nvPr/>
        </p:nvSpPr>
        <p:spPr>
          <a:xfrm>
            <a:off x="5674772" y="4936444"/>
            <a:ext cx="1603195"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br>
              <a:rPr lang="en-US" sz="1200">
                <a:solidFill>
                  <a:prstClr val="black"/>
                </a:solidFill>
                <a:latin typeface="Segoe UI Semibold"/>
              </a:rPr>
            </a:br>
            <a:r>
              <a:rPr lang="en-US" sz="1200">
                <a:solidFill>
                  <a:prstClr val="black"/>
                </a:solidFill>
                <a:latin typeface="Segoe UI Semibold"/>
              </a:rPr>
              <a:t>Copilot in PowerPoint</a:t>
            </a:r>
          </a:p>
        </p:txBody>
      </p:sp>
      <p:pic>
        <p:nvPicPr>
          <p:cNvPr id="74" name="Picture 4" descr="Microsoft PowerPoint Logo - PNG and Vector - Logo Download">
            <a:hlinkClick r:id="rId13"/>
            <a:extLst>
              <a:ext uri="{FF2B5EF4-FFF2-40B4-BE49-F238E27FC236}">
                <a16:creationId xmlns:a16="http://schemas.microsoft.com/office/drawing/2014/main" id="{0F810BC5-C91C-D9CE-69A9-E1F400EDAD08}"/>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197898" y="4988189"/>
            <a:ext cx="285779" cy="26584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Microsoft Word Logo - PNG and Vector - Logo Download">
            <a:hlinkClick r:id="rId2"/>
            <a:extLst>
              <a:ext uri="{FF2B5EF4-FFF2-40B4-BE49-F238E27FC236}">
                <a16:creationId xmlns:a16="http://schemas.microsoft.com/office/drawing/2014/main" id="{3A315CA4-4B03-858A-2076-02CF26227A3E}"/>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8928" y="4979978"/>
            <a:ext cx="282265" cy="282265"/>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a:hlinkClick r:id="rId6"/>
            <a:extLst>
              <a:ext uri="{FF2B5EF4-FFF2-40B4-BE49-F238E27FC236}">
                <a16:creationId xmlns:a16="http://schemas.microsoft.com/office/drawing/2014/main" id="{AC0236B0-6FAE-7A73-BFB1-986D4149BBC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83751" y="4948073"/>
            <a:ext cx="276927" cy="276926"/>
          </a:xfrm>
          <a:prstGeom prst="rect">
            <a:avLst/>
          </a:prstGeom>
        </p:spPr>
      </p:pic>
    </p:spTree>
    <p:extLst>
      <p:ext uri="{BB962C8B-B14F-4D97-AF65-F5344CB8AC3E}">
        <p14:creationId xmlns:p14="http://schemas.microsoft.com/office/powerpoint/2010/main" val="27209020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p:txBody>
          <a:bodyPr/>
          <a:lstStyle/>
          <a:p>
            <a:r>
              <a:rPr lang="en-US"/>
              <a:t>A day in the life of a Marketing Manager</a:t>
            </a:r>
          </a:p>
        </p:txBody>
      </p:sp>
      <p:sp>
        <p:nvSpPr>
          <p:cNvPr id="3" name="Rectangle: Rounded Corners 28">
            <a:extLst>
              <a:ext uri="{FF2B5EF4-FFF2-40B4-BE49-F238E27FC236}">
                <a16:creationId xmlns:a16="http://schemas.microsoft.com/office/drawing/2014/main" id="{76FFEDC2-74DA-05CD-4FC8-0E3FCD4D892E}"/>
              </a:ext>
            </a:extLst>
          </p:cNvPr>
          <p:cNvSpPr>
            <a:spLocks/>
          </p:cNvSpPr>
          <p:nvPr/>
        </p:nvSpPr>
        <p:spPr bwMode="auto">
          <a:xfrm>
            <a:off x="-1" y="1257699"/>
            <a:ext cx="12192001" cy="501133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Freeform: Shape 2">
            <a:extLst>
              <a:ext uri="{FF2B5EF4-FFF2-40B4-BE49-F238E27FC236}">
                <a16:creationId xmlns:a16="http://schemas.microsoft.com/office/drawing/2014/main" id="{295BA9B8-D908-60D0-5CEC-95FB8E699A2A}"/>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11" name="Rectangle: Rounded Corners 6">
            <a:extLst>
              <a:ext uri="{FF2B5EF4-FFF2-40B4-BE49-F238E27FC236}">
                <a16:creationId xmlns:a16="http://schemas.microsoft.com/office/drawing/2014/main" id="{D3132471-4539-9002-4196-154CFA7B0BD4}"/>
              </a:ext>
              <a:ext uri="{C183D7F6-B498-43B3-948B-1728B52AA6E4}">
                <adec:decorative xmlns:adec="http://schemas.microsoft.com/office/drawing/2017/decorative" val="1"/>
              </a:ext>
            </a:extLst>
          </p:cNvPr>
          <p:cNvSpPr/>
          <p:nvPr/>
        </p:nvSpPr>
        <p:spPr bwMode="auto">
          <a:xfrm>
            <a:off x="518790" y="5667988"/>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Ask for more details.</a:t>
            </a:r>
          </a:p>
        </p:txBody>
      </p:sp>
      <p:sp>
        <p:nvSpPr>
          <p:cNvPr id="12" name="Rectangle: Rounded Corners 4">
            <a:extLst>
              <a:ext uri="{FF2B5EF4-FFF2-40B4-BE49-F238E27FC236}">
                <a16:creationId xmlns:a16="http://schemas.microsoft.com/office/drawing/2014/main" id="{6419B5A6-3604-5B82-75AA-0B00D1BAF4B3}"/>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3" name="TextBox 12">
            <a:extLst>
              <a:ext uri="{FF2B5EF4-FFF2-40B4-BE49-F238E27FC236}">
                <a16:creationId xmlns:a16="http://schemas.microsoft.com/office/drawing/2014/main" id="{75518A95-03E7-1713-2C11-3B0499725A22}"/>
              </a:ext>
            </a:extLst>
          </p:cNvPr>
          <p:cNvSpPr txBox="1"/>
          <p:nvPr/>
        </p:nvSpPr>
        <p:spPr>
          <a:xfrm>
            <a:off x="518791" y="4415165"/>
            <a:ext cx="2453010"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Daichi needs to catch up on email before he heads out for the day. Copilot speeds the work by summarizing email threads and preparing draft responses. </a:t>
            </a:r>
          </a:p>
        </p:txBody>
      </p:sp>
      <p:sp>
        <p:nvSpPr>
          <p:cNvPr id="14" name="Rectangle: Rounded Corners 6">
            <a:extLst>
              <a:ext uri="{FF2B5EF4-FFF2-40B4-BE49-F238E27FC236}">
                <a16:creationId xmlns:a16="http://schemas.microsoft.com/office/drawing/2014/main" id="{B8C21726-A726-1118-88AB-77A47C7273F3}"/>
              </a:ext>
              <a:ext uri="{C183D7F6-B498-43B3-948B-1728B52AA6E4}">
                <adec:decorative xmlns:adec="http://schemas.microsoft.com/office/drawing/2017/decorative" val="1"/>
              </a:ext>
            </a:extLst>
          </p:cNvPr>
          <p:cNvSpPr/>
          <p:nvPr/>
        </p:nvSpPr>
        <p:spPr bwMode="auto">
          <a:xfrm>
            <a:off x="7026869" y="5666206"/>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w="3175">
                  <a:noFill/>
                </a:ln>
                <a:effectLst/>
                <a:uLnTx/>
                <a:uFillTx/>
                <a:latin typeface="Segoe UI"/>
                <a:ea typeface="+mn-ea"/>
                <a:cs typeface="Segoe UI" pitchFamily="34" charset="0"/>
              </a:rPr>
              <a:t>Create a table </a:t>
            </a:r>
            <a:r>
              <a:rPr lang="en-US" sz="900">
                <a:ln w="3175">
                  <a:noFill/>
                </a:ln>
                <a:solidFill>
                  <a:prstClr val="black"/>
                </a:solidFill>
                <a:latin typeface="Segoe UI"/>
                <a:cs typeface="Segoe UI" pitchFamily="34" charset="0"/>
              </a:rPr>
              <a:t>to categorize the features discussed so far by priority.</a:t>
            </a:r>
          </a:p>
        </p:txBody>
      </p:sp>
      <p:sp>
        <p:nvSpPr>
          <p:cNvPr id="15" name="Rectangle: Rounded Corners 7">
            <a:extLst>
              <a:ext uri="{FF2B5EF4-FFF2-40B4-BE49-F238E27FC236}">
                <a16:creationId xmlns:a16="http://schemas.microsoft.com/office/drawing/2014/main" id="{401CCA0B-6535-5FDF-9C6D-4A284919AD1A}"/>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6" name="TextBox 15">
            <a:extLst>
              <a:ext uri="{FF2B5EF4-FFF2-40B4-BE49-F238E27FC236}">
                <a16:creationId xmlns:a16="http://schemas.microsoft.com/office/drawing/2014/main" id="{AF853758-4EA0-72DD-6431-DD3242A627CA}"/>
              </a:ext>
            </a:extLst>
          </p:cNvPr>
          <p:cNvSpPr txBox="1"/>
          <p:nvPr/>
        </p:nvSpPr>
        <p:spPr>
          <a:xfrm>
            <a:off x="7026869" y="4415165"/>
            <a:ext cx="274820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Daichi meets with the engineering team to plan the development of new features. During the meeting he uses Copilot to understand the prioritization of the features. </a:t>
            </a:r>
          </a:p>
        </p:txBody>
      </p:sp>
      <p:sp>
        <p:nvSpPr>
          <p:cNvPr id="17" name="Rectangle: Rounded Corners 6">
            <a:extLst>
              <a:ext uri="{FF2B5EF4-FFF2-40B4-BE49-F238E27FC236}">
                <a16:creationId xmlns:a16="http://schemas.microsoft.com/office/drawing/2014/main" id="{1266C571-7909-5414-B77D-7DDB21543BFC}"/>
              </a:ext>
              <a:ext uri="{C183D7F6-B498-43B3-948B-1728B52AA6E4}">
                <adec:decorative xmlns:adec="http://schemas.microsoft.com/office/drawing/2017/decorative" val="1"/>
              </a:ext>
            </a:extLst>
          </p:cNvPr>
          <p:cNvSpPr/>
          <p:nvPr/>
        </p:nvSpPr>
        <p:spPr bwMode="auto">
          <a:xfrm>
            <a:off x="518790" y="3082111"/>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kern="0">
                <a:solidFill>
                  <a:srgbClr val="1A1A1A"/>
                </a:solidFill>
                <a:latin typeface="Segoe UI"/>
              </a:rPr>
              <a:t>Prepare a brief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outlining the advertising strategy from </a:t>
            </a:r>
            <a:r>
              <a:rPr kumimoji="0" lang="en-US" sz="900" b="0" i="0" u="sng" strike="noStrike" kern="1200" cap="none" spc="0" normalizeH="0" baseline="0" noProof="0">
                <a:ln w="3175">
                  <a:noFill/>
                </a:ln>
                <a:solidFill>
                  <a:srgbClr val="0070C0"/>
                </a:solidFill>
                <a:effectLst/>
                <a:uLnTx/>
                <a:uFillTx/>
                <a:latin typeface="Segoe UI" panose="020B0502040204020203" pitchFamily="34" charset="0"/>
                <a:ea typeface="+mn-ea"/>
                <a:cs typeface="Segoe UI" pitchFamily="34" charset="0"/>
              </a:rPr>
              <a:t>Contoso widget marketing plan</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Include sections on target market, pricing, tone, imagery, and taglines.</a:t>
            </a:r>
          </a:p>
        </p:txBody>
      </p:sp>
      <p:sp>
        <p:nvSpPr>
          <p:cNvPr id="18" name="TextBox 17">
            <a:extLst>
              <a:ext uri="{FF2B5EF4-FFF2-40B4-BE49-F238E27FC236}">
                <a16:creationId xmlns:a16="http://schemas.microsoft.com/office/drawing/2014/main" id="{8011A39A-8B98-841D-BE00-3E598C1AEE60}"/>
              </a:ext>
            </a:extLst>
          </p:cNvPr>
          <p:cNvSpPr txBox="1"/>
          <p:nvPr/>
        </p:nvSpPr>
        <p:spPr>
          <a:xfrm>
            <a:off x="518789" y="1948229"/>
            <a:ext cx="2801310" cy="292709"/>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Daichi uses Copilot to prepare a brief to give to the agencies bidding on a new advertising campaign. </a:t>
            </a:r>
          </a:p>
        </p:txBody>
      </p:sp>
      <p:sp>
        <p:nvSpPr>
          <p:cNvPr id="19" name="Rectangle: Rounded Corners 11">
            <a:extLst>
              <a:ext uri="{FF2B5EF4-FFF2-40B4-BE49-F238E27FC236}">
                <a16:creationId xmlns:a16="http://schemas.microsoft.com/office/drawing/2014/main" id="{08923275-4EC6-9AAA-8014-CC8BBDE1414C}"/>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0" name="Rectangle: Rounded Corners 6">
            <a:extLst>
              <a:ext uri="{FF2B5EF4-FFF2-40B4-BE49-F238E27FC236}">
                <a16:creationId xmlns:a16="http://schemas.microsoft.com/office/drawing/2014/main" id="{51602D37-BC0F-A4D3-B5B2-214A04506FC3}"/>
              </a:ext>
              <a:ext uri="{C183D7F6-B498-43B3-948B-1728B52AA6E4}">
                <adec:decorative xmlns:adec="http://schemas.microsoft.com/office/drawing/2017/decorative" val="1"/>
              </a:ext>
            </a:extLst>
          </p:cNvPr>
          <p:cNvSpPr/>
          <p:nvPr/>
        </p:nvSpPr>
        <p:spPr bwMode="auto">
          <a:xfrm>
            <a:off x="3754898" y="3082110"/>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Categorize the ideas. </a:t>
            </a:r>
          </a:p>
        </p:txBody>
      </p:sp>
      <p:sp>
        <p:nvSpPr>
          <p:cNvPr id="21" name="Rectangle: Rounded Corners 13">
            <a:extLst>
              <a:ext uri="{FF2B5EF4-FFF2-40B4-BE49-F238E27FC236}">
                <a16:creationId xmlns:a16="http://schemas.microsoft.com/office/drawing/2014/main" id="{AF98ED03-0AFE-9198-6116-8FC03EAB8F6F}"/>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2" name="TextBox 21">
            <a:extLst>
              <a:ext uri="{FF2B5EF4-FFF2-40B4-BE49-F238E27FC236}">
                <a16:creationId xmlns:a16="http://schemas.microsoft.com/office/drawing/2014/main" id="{BFE5B146-164C-B33D-7613-45A23C7A5B11}"/>
              </a:ext>
            </a:extLst>
          </p:cNvPr>
          <p:cNvSpPr txBox="1"/>
          <p:nvPr/>
        </p:nvSpPr>
        <p:spPr>
          <a:xfrm>
            <a:off x="3754898" y="1948229"/>
            <a:ext cx="2907304"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Daichi meets with his team to brainstorm feature enhancements based on customer feedback. Copilot categorizes the ideas for easier discussion.</a:t>
            </a:r>
          </a:p>
        </p:txBody>
      </p:sp>
      <p:sp>
        <p:nvSpPr>
          <p:cNvPr id="23" name="Rectangle: Rounded Corners 15">
            <a:extLst>
              <a:ext uri="{FF2B5EF4-FFF2-40B4-BE49-F238E27FC236}">
                <a16:creationId xmlns:a16="http://schemas.microsoft.com/office/drawing/2014/main" id="{C7E79BAC-9662-C1A8-0759-191A95675AC8}"/>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10:00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4" name="Rectangle: Rounded Corners 6">
            <a:extLst>
              <a:ext uri="{FF2B5EF4-FFF2-40B4-BE49-F238E27FC236}">
                <a16:creationId xmlns:a16="http://schemas.microsoft.com/office/drawing/2014/main" id="{3CE4B0D7-D661-406A-42A9-207875D10D05}"/>
              </a:ext>
              <a:ext uri="{C183D7F6-B498-43B3-948B-1728B52AA6E4}">
                <adec:decorative xmlns:adec="http://schemas.microsoft.com/office/drawing/2017/decorative" val="1"/>
              </a:ext>
            </a:extLst>
          </p:cNvPr>
          <p:cNvSpPr/>
          <p:nvPr/>
        </p:nvSpPr>
        <p:spPr bwMode="auto">
          <a:xfrm>
            <a:off x="7026869" y="3401931"/>
            <a:ext cx="2705513" cy="34601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Show all data insights.</a:t>
            </a:r>
          </a:p>
        </p:txBody>
      </p:sp>
      <p:sp>
        <p:nvSpPr>
          <p:cNvPr id="25" name="TextBox 24">
            <a:extLst>
              <a:ext uri="{FF2B5EF4-FFF2-40B4-BE49-F238E27FC236}">
                <a16:creationId xmlns:a16="http://schemas.microsoft.com/office/drawing/2014/main" id="{24B0CAF8-AAC6-EAA0-95A6-9BD27D34BF69}"/>
              </a:ext>
            </a:extLst>
          </p:cNvPr>
          <p:cNvSpPr txBox="1"/>
          <p:nvPr/>
        </p:nvSpPr>
        <p:spPr>
          <a:xfrm>
            <a:off x="7026869" y="1948229"/>
            <a:ext cx="2705513" cy="902106"/>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Daishi must analyze the marketing data from the latest round of surveys. Using plugins made in Copilot studio, Copilot can pull the survey data from Mailchip or similar app. He uses Copilot in Excel to prepare charts so he can see the trends in the data.</a:t>
            </a:r>
          </a:p>
        </p:txBody>
      </p:sp>
      <p:sp>
        <p:nvSpPr>
          <p:cNvPr id="26" name="Rectangle: Rounded Corners 6">
            <a:extLst>
              <a:ext uri="{FF2B5EF4-FFF2-40B4-BE49-F238E27FC236}">
                <a16:creationId xmlns:a16="http://schemas.microsoft.com/office/drawing/2014/main" id="{1CAA95C6-CD91-F76D-02F6-961985D391B1}"/>
              </a:ext>
              <a:ext uri="{C183D7F6-B498-43B3-948B-1728B52AA6E4}">
                <adec:decorative xmlns:adec="http://schemas.microsoft.com/office/drawing/2017/decorative" val="1"/>
              </a:ext>
            </a:extLst>
          </p:cNvPr>
          <p:cNvSpPr/>
          <p:nvPr/>
        </p:nvSpPr>
        <p:spPr bwMode="auto">
          <a:xfrm>
            <a:off x="3754899" y="5662872"/>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Add a slide </a:t>
            </a:r>
            <a:r>
              <a:rPr lang="en-US" sz="900">
                <a:ln w="3175">
                  <a:noFill/>
                </a:ln>
                <a:solidFill>
                  <a:prstClr val="black"/>
                </a:solidFill>
                <a:latin typeface="Segoe UI"/>
                <a:cs typeface="Segoe UI" pitchFamily="34" charset="0"/>
              </a:rPr>
              <a:t>based on [copy in bulleted list of roadmap updates]</a:t>
            </a:r>
          </a:p>
        </p:txBody>
      </p:sp>
      <p:sp>
        <p:nvSpPr>
          <p:cNvPr id="27" name="Rectangle: Rounded Corners 19">
            <a:extLst>
              <a:ext uri="{FF2B5EF4-FFF2-40B4-BE49-F238E27FC236}">
                <a16:creationId xmlns:a16="http://schemas.microsoft.com/office/drawing/2014/main" id="{06D3FB52-3A12-ABB4-6C94-F323A11D601D}"/>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8" name="TextBox 27">
            <a:extLst>
              <a:ext uri="{FF2B5EF4-FFF2-40B4-BE49-F238E27FC236}">
                <a16:creationId xmlns:a16="http://schemas.microsoft.com/office/drawing/2014/main" id="{99631760-BF21-2A8E-75FB-73E77CA10C7A}"/>
              </a:ext>
            </a:extLst>
          </p:cNvPr>
          <p:cNvSpPr txBox="1"/>
          <p:nvPr/>
        </p:nvSpPr>
        <p:spPr>
          <a:xfrm>
            <a:off x="3643076" y="4415165"/>
            <a:ext cx="2956734"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Daichi updates the roadmap deck to reflect the commitments from the engineering team meeting.</a:t>
            </a:r>
          </a:p>
        </p:txBody>
      </p:sp>
      <p:sp>
        <p:nvSpPr>
          <p:cNvPr id="4" name="Oval 3">
            <a:extLst>
              <a:ext uri="{FF2B5EF4-FFF2-40B4-BE49-F238E27FC236}">
                <a16:creationId xmlns:a16="http://schemas.microsoft.com/office/drawing/2014/main" id="{4BA2BFA4-F849-BDE9-26D8-BFF5BC14B32B}"/>
              </a:ext>
            </a:extLst>
          </p:cNvPr>
          <p:cNvSpPr>
            <a:spLocks/>
          </p:cNvSpPr>
          <p:nvPr/>
        </p:nvSpPr>
        <p:spPr bwMode="auto">
          <a:xfrm>
            <a:off x="956691" y="51876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9" name="TextBox 38">
            <a:extLst>
              <a:ext uri="{FF2B5EF4-FFF2-40B4-BE49-F238E27FC236}">
                <a16:creationId xmlns:a16="http://schemas.microsoft.com/office/drawing/2014/main" id="{8230395D-838C-B43E-187D-93219DF954CF}"/>
              </a:ext>
              <a:ext uri="{C183D7F6-B498-43B3-948B-1728B52AA6E4}">
                <adec:decorative xmlns:adec="http://schemas.microsoft.com/office/drawing/2017/decorative" val="0"/>
              </a:ext>
            </a:extLst>
          </p:cNvPr>
          <p:cNvSpPr txBox="1"/>
          <p:nvPr/>
        </p:nvSpPr>
        <p:spPr>
          <a:xfrm>
            <a:off x="1456137" y="5290906"/>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grpSp>
        <p:nvGrpSpPr>
          <p:cNvPr id="40" name="Group 39">
            <a:extLst>
              <a:ext uri="{FF2B5EF4-FFF2-40B4-BE49-F238E27FC236}">
                <a16:creationId xmlns:a16="http://schemas.microsoft.com/office/drawing/2014/main" id="{517ECD44-9242-C148-68BD-6652B647E7A1}"/>
              </a:ext>
            </a:extLst>
          </p:cNvPr>
          <p:cNvGrpSpPr/>
          <p:nvPr/>
        </p:nvGrpSpPr>
        <p:grpSpPr>
          <a:xfrm>
            <a:off x="3415490" y="1594303"/>
            <a:ext cx="166152" cy="166152"/>
            <a:chOff x="5214995" y="-1168400"/>
            <a:chExt cx="431800" cy="431800"/>
          </a:xfrm>
        </p:grpSpPr>
        <p:sp>
          <p:nvSpPr>
            <p:cNvPr id="41" name="Oval 40">
              <a:extLst>
                <a:ext uri="{FF2B5EF4-FFF2-40B4-BE49-F238E27FC236}">
                  <a16:creationId xmlns:a16="http://schemas.microsoft.com/office/drawing/2014/main" id="{F12517A6-10CD-9C00-35A7-2A373A18319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2" name="Rectangle 89">
              <a:extLst>
                <a:ext uri="{FF2B5EF4-FFF2-40B4-BE49-F238E27FC236}">
                  <a16:creationId xmlns:a16="http://schemas.microsoft.com/office/drawing/2014/main" id="{16BC2D10-2AAA-5578-4E1F-68A2BBA0FE2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3" name="Group 42">
            <a:extLst>
              <a:ext uri="{FF2B5EF4-FFF2-40B4-BE49-F238E27FC236}">
                <a16:creationId xmlns:a16="http://schemas.microsoft.com/office/drawing/2014/main" id="{10B7020D-79F8-9DE9-AD02-205FF6D3AAA2}"/>
              </a:ext>
            </a:extLst>
          </p:cNvPr>
          <p:cNvGrpSpPr/>
          <p:nvPr/>
        </p:nvGrpSpPr>
        <p:grpSpPr>
          <a:xfrm>
            <a:off x="6669529" y="1594303"/>
            <a:ext cx="166152" cy="166152"/>
            <a:chOff x="5214995" y="-1168400"/>
            <a:chExt cx="431800" cy="431800"/>
          </a:xfrm>
        </p:grpSpPr>
        <p:sp>
          <p:nvSpPr>
            <p:cNvPr id="44" name="Oval 43">
              <a:extLst>
                <a:ext uri="{FF2B5EF4-FFF2-40B4-BE49-F238E27FC236}">
                  <a16:creationId xmlns:a16="http://schemas.microsoft.com/office/drawing/2014/main" id="{A51D26D7-8488-496A-A77B-32064525686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5" name="Rectangle 89">
              <a:extLst>
                <a:ext uri="{FF2B5EF4-FFF2-40B4-BE49-F238E27FC236}">
                  <a16:creationId xmlns:a16="http://schemas.microsoft.com/office/drawing/2014/main" id="{F7D8459B-AACB-C795-264A-4AC5BE7A569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6" name="Group 45">
            <a:extLst>
              <a:ext uri="{FF2B5EF4-FFF2-40B4-BE49-F238E27FC236}">
                <a16:creationId xmlns:a16="http://schemas.microsoft.com/office/drawing/2014/main" id="{B6E2D27F-BF12-D48D-39F9-F8436ED88FF3}"/>
              </a:ext>
            </a:extLst>
          </p:cNvPr>
          <p:cNvGrpSpPr/>
          <p:nvPr/>
        </p:nvGrpSpPr>
        <p:grpSpPr>
          <a:xfrm flipH="1">
            <a:off x="3415490" y="4049554"/>
            <a:ext cx="166152" cy="166152"/>
            <a:chOff x="5214995" y="-1168400"/>
            <a:chExt cx="431800" cy="431800"/>
          </a:xfrm>
        </p:grpSpPr>
        <p:sp>
          <p:nvSpPr>
            <p:cNvPr id="47" name="Oval 46">
              <a:extLst>
                <a:ext uri="{FF2B5EF4-FFF2-40B4-BE49-F238E27FC236}">
                  <a16:creationId xmlns:a16="http://schemas.microsoft.com/office/drawing/2014/main" id="{FBFE964A-D517-C078-75E2-A5E856120F4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8" name="Rectangle 89">
              <a:extLst>
                <a:ext uri="{FF2B5EF4-FFF2-40B4-BE49-F238E27FC236}">
                  <a16:creationId xmlns:a16="http://schemas.microsoft.com/office/drawing/2014/main" id="{CF31FD07-C393-C37C-C2CC-9EE8C25B6A8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9" name="Group 48">
            <a:extLst>
              <a:ext uri="{FF2B5EF4-FFF2-40B4-BE49-F238E27FC236}">
                <a16:creationId xmlns:a16="http://schemas.microsoft.com/office/drawing/2014/main" id="{F2B4D307-EF46-1F61-7F15-640BB6037DDD}"/>
              </a:ext>
            </a:extLst>
          </p:cNvPr>
          <p:cNvGrpSpPr/>
          <p:nvPr/>
        </p:nvGrpSpPr>
        <p:grpSpPr>
          <a:xfrm flipH="1">
            <a:off x="6669529" y="4049554"/>
            <a:ext cx="166152" cy="166152"/>
            <a:chOff x="5214995" y="-1168400"/>
            <a:chExt cx="431800" cy="431800"/>
          </a:xfrm>
        </p:grpSpPr>
        <p:sp>
          <p:nvSpPr>
            <p:cNvPr id="50" name="Oval 49">
              <a:extLst>
                <a:ext uri="{FF2B5EF4-FFF2-40B4-BE49-F238E27FC236}">
                  <a16:creationId xmlns:a16="http://schemas.microsoft.com/office/drawing/2014/main" id="{A79547BF-168F-2CF8-44EA-2786D26459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1" name="Rectangle 89">
              <a:extLst>
                <a:ext uri="{FF2B5EF4-FFF2-40B4-BE49-F238E27FC236}">
                  <a16:creationId xmlns:a16="http://schemas.microsoft.com/office/drawing/2014/main" id="{D7787A1F-CB18-A9F2-4FA8-4DA2C1F877F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2" name="Group 51">
            <a:extLst>
              <a:ext uri="{FF2B5EF4-FFF2-40B4-BE49-F238E27FC236}">
                <a16:creationId xmlns:a16="http://schemas.microsoft.com/office/drawing/2014/main" id="{E9902D3E-3D49-9560-555F-5258BAAD190A}"/>
              </a:ext>
            </a:extLst>
          </p:cNvPr>
          <p:cNvGrpSpPr/>
          <p:nvPr/>
        </p:nvGrpSpPr>
        <p:grpSpPr>
          <a:xfrm rot="5400000">
            <a:off x="9928103" y="2034721"/>
            <a:ext cx="166152" cy="166152"/>
            <a:chOff x="5214995" y="-1168400"/>
            <a:chExt cx="431800" cy="431800"/>
          </a:xfrm>
        </p:grpSpPr>
        <p:sp>
          <p:nvSpPr>
            <p:cNvPr id="53" name="Oval 52">
              <a:extLst>
                <a:ext uri="{FF2B5EF4-FFF2-40B4-BE49-F238E27FC236}">
                  <a16:creationId xmlns:a16="http://schemas.microsoft.com/office/drawing/2014/main" id="{ECB03A91-4E77-9F7B-A705-D9F97BE8E7F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4" name="Rectangle 89">
              <a:extLst>
                <a:ext uri="{FF2B5EF4-FFF2-40B4-BE49-F238E27FC236}">
                  <a16:creationId xmlns:a16="http://schemas.microsoft.com/office/drawing/2014/main" id="{9143CE6F-6167-6F32-BCA6-D1280F8AEB8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5" name="Group 54">
            <a:extLst>
              <a:ext uri="{FF2B5EF4-FFF2-40B4-BE49-F238E27FC236}">
                <a16:creationId xmlns:a16="http://schemas.microsoft.com/office/drawing/2014/main" id="{9674F67D-63C5-CAC5-C039-B322F561DC27}"/>
              </a:ext>
            </a:extLst>
          </p:cNvPr>
          <p:cNvGrpSpPr/>
          <p:nvPr/>
        </p:nvGrpSpPr>
        <p:grpSpPr>
          <a:xfrm rot="5400000">
            <a:off x="9928103" y="3583008"/>
            <a:ext cx="166152" cy="166152"/>
            <a:chOff x="5214995" y="-1168400"/>
            <a:chExt cx="431800" cy="431800"/>
          </a:xfrm>
        </p:grpSpPr>
        <p:sp>
          <p:nvSpPr>
            <p:cNvPr id="56" name="Oval 55">
              <a:extLst>
                <a:ext uri="{FF2B5EF4-FFF2-40B4-BE49-F238E27FC236}">
                  <a16:creationId xmlns:a16="http://schemas.microsoft.com/office/drawing/2014/main" id="{F7C72176-C73B-6A66-C27A-31CE8E01681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7" name="Rectangle 89">
              <a:extLst>
                <a:ext uri="{FF2B5EF4-FFF2-40B4-BE49-F238E27FC236}">
                  <a16:creationId xmlns:a16="http://schemas.microsoft.com/office/drawing/2014/main" id="{E5E4665D-C7D1-972A-9D50-DB2F8C25F7C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63" name="TextBox 62">
            <a:extLst>
              <a:ext uri="{FF2B5EF4-FFF2-40B4-BE49-F238E27FC236}">
                <a16:creationId xmlns:a16="http://schemas.microsoft.com/office/drawing/2014/main" id="{436A750B-13D0-10DF-66C0-85E235A7B86B}"/>
              </a:ext>
            </a:extLst>
          </p:cNvPr>
          <p:cNvSpPr txBox="1"/>
          <p:nvPr/>
        </p:nvSpPr>
        <p:spPr>
          <a:xfrm>
            <a:off x="10529054" y="1925745"/>
            <a:ext cx="1261792" cy="1107996"/>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Daichi </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marketing manager at Contoso</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sp>
        <p:nvSpPr>
          <p:cNvPr id="65" name="Oval 64">
            <a:extLst>
              <a:ext uri="{FF2B5EF4-FFF2-40B4-BE49-F238E27FC236}">
                <a16:creationId xmlns:a16="http://schemas.microsoft.com/office/drawing/2014/main" id="{2B9018A7-ACD5-72A3-ECD0-C020901CF8F6}"/>
              </a:ext>
            </a:extLst>
          </p:cNvPr>
          <p:cNvSpPr>
            <a:spLocks/>
          </p:cNvSpPr>
          <p:nvPr/>
        </p:nvSpPr>
        <p:spPr bwMode="auto">
          <a:xfrm>
            <a:off x="4150450" y="51876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7" name="TextBox 66">
            <a:extLst>
              <a:ext uri="{FF2B5EF4-FFF2-40B4-BE49-F238E27FC236}">
                <a16:creationId xmlns:a16="http://schemas.microsoft.com/office/drawing/2014/main" id="{3542587B-540A-4F74-970C-E9D421263242}"/>
              </a:ext>
              <a:ext uri="{C183D7F6-B498-43B3-948B-1728B52AA6E4}">
                <adec:decorative xmlns:adec="http://schemas.microsoft.com/office/drawing/2017/decorative" val="0"/>
              </a:ext>
            </a:extLst>
          </p:cNvPr>
          <p:cNvSpPr txBox="1"/>
          <p:nvPr/>
        </p:nvSpPr>
        <p:spPr>
          <a:xfrm>
            <a:off x="4667034" y="5290906"/>
            <a:ext cx="167542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sp>
        <p:nvSpPr>
          <p:cNvPr id="71" name="Oval 70">
            <a:extLst>
              <a:ext uri="{FF2B5EF4-FFF2-40B4-BE49-F238E27FC236}">
                <a16:creationId xmlns:a16="http://schemas.microsoft.com/office/drawing/2014/main" id="{FC007DDE-7BE6-C862-B917-352F06A6A8EF}"/>
              </a:ext>
            </a:extLst>
          </p:cNvPr>
          <p:cNvSpPr>
            <a:spLocks/>
          </p:cNvSpPr>
          <p:nvPr/>
        </p:nvSpPr>
        <p:spPr bwMode="auto">
          <a:xfrm>
            <a:off x="7762094" y="291088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3" name="TextBox 72">
            <a:extLst>
              <a:ext uri="{FF2B5EF4-FFF2-40B4-BE49-F238E27FC236}">
                <a16:creationId xmlns:a16="http://schemas.microsoft.com/office/drawing/2014/main" id="{2E7993C4-D77B-A3B3-9E89-6D40074B529E}"/>
              </a:ext>
              <a:ext uri="{C183D7F6-B498-43B3-948B-1728B52AA6E4}">
                <adec:decorative xmlns:adec="http://schemas.microsoft.com/office/drawing/2017/decorative" val="0"/>
              </a:ext>
            </a:extLst>
          </p:cNvPr>
          <p:cNvSpPr txBox="1"/>
          <p:nvPr/>
        </p:nvSpPr>
        <p:spPr>
          <a:xfrm>
            <a:off x="8278678" y="2937019"/>
            <a:ext cx="1602056"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Studio</a:t>
            </a:r>
          </a:p>
          <a:p>
            <a:pPr defTabSz="914367">
              <a:defRPr/>
            </a:pPr>
            <a:r>
              <a:rPr lang="en-US" sz="1200">
                <a:solidFill>
                  <a:prstClr val="black"/>
                </a:solidFill>
                <a:latin typeface="Segoe UI Semibold"/>
              </a:rPr>
              <a:t>Copilot in Excel</a:t>
            </a:r>
          </a:p>
        </p:txBody>
      </p:sp>
      <p:sp>
        <p:nvSpPr>
          <p:cNvPr id="74" name="Oval 73">
            <a:extLst>
              <a:ext uri="{FF2B5EF4-FFF2-40B4-BE49-F238E27FC236}">
                <a16:creationId xmlns:a16="http://schemas.microsoft.com/office/drawing/2014/main" id="{FDF9CB3A-69DB-01EA-2AF4-740B18774A41}"/>
              </a:ext>
            </a:extLst>
          </p:cNvPr>
          <p:cNvSpPr>
            <a:spLocks/>
          </p:cNvSpPr>
          <p:nvPr/>
        </p:nvSpPr>
        <p:spPr bwMode="auto">
          <a:xfrm>
            <a:off x="4093571" y="257341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6" name="TextBox 75">
            <a:extLst>
              <a:ext uri="{FF2B5EF4-FFF2-40B4-BE49-F238E27FC236}">
                <a16:creationId xmlns:a16="http://schemas.microsoft.com/office/drawing/2014/main" id="{23550FA5-9B50-A74B-C3B1-12F6B7DA55E7}"/>
              </a:ext>
              <a:ext uri="{C183D7F6-B498-43B3-948B-1728B52AA6E4}">
                <adec:decorative xmlns:adec="http://schemas.microsoft.com/office/drawing/2017/decorative" val="0"/>
              </a:ext>
            </a:extLst>
          </p:cNvPr>
          <p:cNvSpPr txBox="1"/>
          <p:nvPr/>
        </p:nvSpPr>
        <p:spPr>
          <a:xfrm>
            <a:off x="4593017" y="2676639"/>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Whiteboard</a:t>
            </a: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3175119"/>
            <a:ext cx="274790" cy="274790"/>
          </a:xfrm>
          <a:prstGeom prst="rect">
            <a:avLst/>
          </a:prstGeom>
        </p:spPr>
      </p:pic>
      <p:pic>
        <p:nvPicPr>
          <p:cNvPr id="5" name="Picture 4" descr="Portrait of Daichi">
            <a:extLst>
              <a:ext uri="{FF2B5EF4-FFF2-40B4-BE49-F238E27FC236}">
                <a16:creationId xmlns:a16="http://schemas.microsoft.com/office/drawing/2014/main" id="{FA7F6482-F5C4-8330-B3AC-0A9F860BD4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19785" y="3645917"/>
            <a:ext cx="2072216" cy="2849159"/>
          </a:xfrm>
          <a:prstGeom prst="rect">
            <a:avLst/>
          </a:prstGeom>
        </p:spPr>
      </p:pic>
      <p:pic>
        <p:nvPicPr>
          <p:cNvPr id="6" name="Graphic 5">
            <a:extLst>
              <a:ext uri="{FF2B5EF4-FFF2-40B4-BE49-F238E27FC236}">
                <a16:creationId xmlns:a16="http://schemas.microsoft.com/office/drawing/2014/main" id="{FF0D7F41-95B9-6AB2-70B3-BC1E740AD5DE}"/>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2871" t="17900" r="17900" b="17900"/>
          <a:stretch/>
        </p:blipFill>
        <p:spPr>
          <a:xfrm>
            <a:off x="996705" y="5221951"/>
            <a:ext cx="316393" cy="342949"/>
          </a:xfrm>
          <a:prstGeom prst="rect">
            <a:avLst/>
          </a:prstGeom>
        </p:spPr>
      </p:pic>
      <p:grpSp>
        <p:nvGrpSpPr>
          <p:cNvPr id="8" name="Group 7">
            <a:extLst>
              <a:ext uri="{FF2B5EF4-FFF2-40B4-BE49-F238E27FC236}">
                <a16:creationId xmlns:a16="http://schemas.microsoft.com/office/drawing/2014/main" id="{05CC8FFF-C9F2-C298-367B-E4148EC40E82}"/>
              </a:ext>
            </a:extLst>
          </p:cNvPr>
          <p:cNvGrpSpPr/>
          <p:nvPr/>
        </p:nvGrpSpPr>
        <p:grpSpPr>
          <a:xfrm>
            <a:off x="956691" y="2579467"/>
            <a:ext cx="411480" cy="411480"/>
            <a:chOff x="956691" y="5187686"/>
            <a:chExt cx="411480" cy="411480"/>
          </a:xfrm>
        </p:grpSpPr>
        <p:sp>
          <p:nvSpPr>
            <p:cNvPr id="9" name="Oval 8">
              <a:extLst>
                <a:ext uri="{FF2B5EF4-FFF2-40B4-BE49-F238E27FC236}">
                  <a16:creationId xmlns:a16="http://schemas.microsoft.com/office/drawing/2014/main" id="{E5CF9871-CC89-1ACA-0617-E9BB44E1BF02}"/>
                </a:ext>
              </a:extLst>
            </p:cNvPr>
            <p:cNvSpPr>
              <a:spLocks/>
            </p:cNvSpPr>
            <p:nvPr/>
          </p:nvSpPr>
          <p:spPr bwMode="auto">
            <a:xfrm>
              <a:off x="956691" y="51876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9" name="Picture 10" descr="Microsoft Word Logo - PNG and Vector - Logo Download">
              <a:hlinkClick r:id="rId7"/>
              <a:extLst>
                <a:ext uri="{FF2B5EF4-FFF2-40B4-BE49-F238E27FC236}">
                  <a16:creationId xmlns:a16="http://schemas.microsoft.com/office/drawing/2014/main" id="{F1225247-A440-7C2A-02D2-B72284EF7163}"/>
                </a:ext>
              </a:extLst>
            </p:cNvP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13567" y="5241904"/>
              <a:ext cx="282670" cy="28267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a:extLst>
              <a:ext uri="{FF2B5EF4-FFF2-40B4-BE49-F238E27FC236}">
                <a16:creationId xmlns:a16="http://schemas.microsoft.com/office/drawing/2014/main" id="{D6F746EC-C6A0-248B-1D54-BA768797DC6B}"/>
              </a:ext>
              <a:ext uri="{C183D7F6-B498-43B3-948B-1728B52AA6E4}">
                <adec:decorative xmlns:adec="http://schemas.microsoft.com/office/drawing/2017/decorative" val="0"/>
              </a:ext>
            </a:extLst>
          </p:cNvPr>
          <p:cNvSpPr txBox="1"/>
          <p:nvPr/>
        </p:nvSpPr>
        <p:spPr>
          <a:xfrm>
            <a:off x="1456137" y="2682687"/>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grpSp>
        <p:nvGrpSpPr>
          <p:cNvPr id="31" name="Group 30">
            <a:extLst>
              <a:ext uri="{FF2B5EF4-FFF2-40B4-BE49-F238E27FC236}">
                <a16:creationId xmlns:a16="http://schemas.microsoft.com/office/drawing/2014/main" id="{8B91BC33-0D77-9449-C8D8-98B1CDF2AD2F}"/>
              </a:ext>
            </a:extLst>
          </p:cNvPr>
          <p:cNvGrpSpPr/>
          <p:nvPr/>
        </p:nvGrpSpPr>
        <p:grpSpPr>
          <a:xfrm>
            <a:off x="7494591" y="5168305"/>
            <a:ext cx="2118640" cy="411480"/>
            <a:chOff x="-900503" y="2282565"/>
            <a:chExt cx="2118640" cy="411480"/>
          </a:xfrm>
        </p:grpSpPr>
        <p:sp>
          <p:nvSpPr>
            <p:cNvPr id="32" name="Oval 31">
              <a:extLst>
                <a:ext uri="{FF2B5EF4-FFF2-40B4-BE49-F238E27FC236}">
                  <a16:creationId xmlns:a16="http://schemas.microsoft.com/office/drawing/2014/main" id="{ABE9D773-19E5-4278-5B3F-9F4631F035BD}"/>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3" name="Picture 6" descr="Microsoft Teams Logo, symbol, meaning, history, PNG">
              <a:hlinkClick r:id="rId9"/>
              <a:extLst>
                <a:ext uri="{FF2B5EF4-FFF2-40B4-BE49-F238E27FC236}">
                  <a16:creationId xmlns:a16="http://schemas.microsoft.com/office/drawing/2014/main" id="{1CCB8EFB-5579-06F5-9C61-4758C8252B4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20244" r="20244"/>
            <a:stretch/>
          </p:blipFill>
          <p:spPr bwMode="auto">
            <a:xfrm>
              <a:off x="-833454" y="2362281"/>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D2AD5E3-09BD-56A1-FFC6-C2E4F1499C4F}"/>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grpSp>
      <p:pic>
        <p:nvPicPr>
          <p:cNvPr id="35" name="Picture 4" descr="Microsoft PowerPoint Logo - PNG and Vector - Logo Download">
            <a:hlinkClick r:id="rId11"/>
            <a:extLst>
              <a:ext uri="{FF2B5EF4-FFF2-40B4-BE49-F238E27FC236}">
                <a16:creationId xmlns:a16="http://schemas.microsoft.com/office/drawing/2014/main" id="{0622AEB5-D60B-84CB-DD26-CD9C3D63B7F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233824" y="5279720"/>
            <a:ext cx="247765" cy="23047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Whiteboard icon in Windows 11 Color Style">
            <a:hlinkClick r:id="rId13"/>
            <a:extLst>
              <a:ext uri="{FF2B5EF4-FFF2-40B4-BE49-F238E27FC236}">
                <a16:creationId xmlns:a16="http://schemas.microsoft.com/office/drawing/2014/main" id="{0EBDEB75-A334-24CE-D2AD-A68493F64016}"/>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174017" y="2645923"/>
            <a:ext cx="264876" cy="26487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Microsoft Excel Logo - PNG and Vector - Logo Download">
            <a:hlinkClick r:id="rId15"/>
            <a:extLst>
              <a:ext uri="{FF2B5EF4-FFF2-40B4-BE49-F238E27FC236}">
                <a16:creationId xmlns:a16="http://schemas.microsoft.com/office/drawing/2014/main" id="{5878A479-519C-D536-FC16-7F5100DFBBB0}"/>
              </a:ext>
            </a:extLst>
          </p:cNvPr>
          <p:cNvPicPr>
            <a:picLocks noChangeArrowheads="1"/>
          </p:cNvPicPr>
          <p:nvPr/>
        </p:nvPicPr>
        <p:blipFill rotWithShape="1">
          <a:blip r:embed="rId16" cstate="screen">
            <a:extLst>
              <a:ext uri="{28A0092B-C50C-407E-A947-70E740481C1C}">
                <a14:useLocalDpi xmlns:a14="http://schemas.microsoft.com/office/drawing/2010/main"/>
              </a:ext>
            </a:extLst>
          </a:blip>
          <a:srcRect l="17073" t="17073" r="17073" b="17073"/>
          <a:stretch/>
        </p:blipFill>
        <p:spPr bwMode="auto">
          <a:xfrm>
            <a:off x="7839022" y="2993650"/>
            <a:ext cx="248092" cy="235668"/>
          </a:xfrm>
          <a:prstGeom prst="rect">
            <a:avLst/>
          </a:prstGeom>
          <a:noFill/>
          <a:extLst>
            <a:ext uri="{909E8E84-426E-40DD-AFC4-6F175D3DCCD1}">
              <a14:hiddenFill xmlns:a14="http://schemas.microsoft.com/office/drawing/2010/main">
                <a:solidFill>
                  <a:srgbClr val="FFFFFF"/>
                </a:solidFill>
              </a14:hiddenFill>
            </a:ext>
          </a:extLst>
        </p:spPr>
      </p:pic>
      <p:sp>
        <p:nvSpPr>
          <p:cNvPr id="82" name="Oval 81">
            <a:extLst>
              <a:ext uri="{FF2B5EF4-FFF2-40B4-BE49-F238E27FC236}">
                <a16:creationId xmlns:a16="http://schemas.microsoft.com/office/drawing/2014/main" id="{009146BD-0C50-4272-A556-636CDBC7A4CF}"/>
              </a:ext>
            </a:extLst>
          </p:cNvPr>
          <p:cNvSpPr>
            <a:spLocks/>
          </p:cNvSpPr>
          <p:nvPr/>
        </p:nvSpPr>
        <p:spPr bwMode="auto">
          <a:xfrm>
            <a:off x="7266786" y="291088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81" name="Picture 80" descr="A blue and green rectangles&#10;&#10;Description automatically generated">
            <a:extLst>
              <a:ext uri="{FF2B5EF4-FFF2-40B4-BE49-F238E27FC236}">
                <a16:creationId xmlns:a16="http://schemas.microsoft.com/office/drawing/2014/main" id="{A30E6066-F7C2-C0AC-DBBA-D1ED528890C5}"/>
              </a:ext>
            </a:extLst>
          </p:cNvPr>
          <p:cNvPicPr>
            <a:picLocks noChangeAspect="1"/>
          </p:cNvPicPr>
          <p:nvPr/>
        </p:nvPicPr>
        <p:blipFill>
          <a:blip r:embed="rId17"/>
          <a:stretch>
            <a:fillRect/>
          </a:stretch>
        </p:blipFill>
        <p:spPr>
          <a:xfrm>
            <a:off x="7340945" y="3006333"/>
            <a:ext cx="246312" cy="213621"/>
          </a:xfrm>
          <a:prstGeom prst="rect">
            <a:avLst/>
          </a:prstGeom>
        </p:spPr>
      </p:pic>
    </p:spTree>
    <p:extLst>
      <p:ext uri="{BB962C8B-B14F-4D97-AF65-F5344CB8AC3E}">
        <p14:creationId xmlns:p14="http://schemas.microsoft.com/office/powerpoint/2010/main" val="12340400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B8469-55E3-344F-E2C0-34D47A68641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97B1897-0078-415A-854F-E498C63D1EDD}"/>
              </a:ext>
            </a:extLst>
          </p:cNvPr>
          <p:cNvGrpSpPr/>
          <p:nvPr/>
        </p:nvGrpSpPr>
        <p:grpSpPr>
          <a:xfrm flipH="1">
            <a:off x="0" y="0"/>
            <a:ext cx="12192000" cy="6858000"/>
            <a:chOff x="0" y="0"/>
            <a:chExt cx="12192000" cy="6858000"/>
          </a:xfrm>
        </p:grpSpPr>
        <p:pic>
          <p:nvPicPr>
            <p:cNvPr id="6" name="Picture 5" descr="A close-up of colorful objects&#10;&#10;Description automatically generated">
              <a:extLst>
                <a:ext uri="{FF2B5EF4-FFF2-40B4-BE49-F238E27FC236}">
                  <a16:creationId xmlns:a16="http://schemas.microsoft.com/office/drawing/2014/main" id="{34CC3D3C-23D4-BAAB-CDD0-AAA01BA2C5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419600" y="0"/>
              <a:ext cx="7772400" cy="3757229"/>
            </a:xfrm>
            <a:prstGeom prst="rect">
              <a:avLst/>
            </a:prstGeom>
          </p:spPr>
        </p:pic>
        <p:grpSp>
          <p:nvGrpSpPr>
            <p:cNvPr id="8" name="Group 7">
              <a:extLst>
                <a:ext uri="{FF2B5EF4-FFF2-40B4-BE49-F238E27FC236}">
                  <a16:creationId xmlns:a16="http://schemas.microsoft.com/office/drawing/2014/main" id="{08EEB975-9883-0BC4-276B-85E8D9870CC3}"/>
                </a:ext>
              </a:extLst>
            </p:cNvPr>
            <p:cNvGrpSpPr/>
            <p:nvPr/>
          </p:nvGrpSpPr>
          <p:grpSpPr>
            <a:xfrm>
              <a:off x="0" y="1589509"/>
              <a:ext cx="12192000" cy="5268491"/>
              <a:chOff x="0" y="1589509"/>
              <a:chExt cx="12192000" cy="5268491"/>
            </a:xfrm>
          </p:grpSpPr>
          <p:sp>
            <p:nvSpPr>
              <p:cNvPr id="13" name="Rectangle 12">
                <a:extLst>
                  <a:ext uri="{FF2B5EF4-FFF2-40B4-BE49-F238E27FC236}">
                    <a16:creationId xmlns:a16="http://schemas.microsoft.com/office/drawing/2014/main" id="{62D8FC95-2C3D-CCFB-BBE4-12AF21F8BCE4}"/>
                  </a:ext>
                </a:extLst>
              </p:cNvPr>
              <p:cNvSpPr/>
              <p:nvPr/>
            </p:nvSpPr>
            <p:spPr bwMode="auto">
              <a:xfrm>
                <a:off x="7072829" y="3028132"/>
                <a:ext cx="5119171" cy="3829868"/>
              </a:xfrm>
              <a:prstGeom prst="rect">
                <a:avLst/>
              </a:prstGeom>
              <a:gradFill flip="none" rotWithShape="1">
                <a:gsLst>
                  <a:gs pos="100000">
                    <a:srgbClr val="ECE9E6"/>
                  </a:gs>
                  <a:gs pos="63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pic>
            <p:nvPicPr>
              <p:cNvPr id="14" name="Picture 13" descr="A close-up of colorful objects&#10;&#10;Description automatically generated">
                <a:extLst>
                  <a:ext uri="{FF2B5EF4-FFF2-40B4-BE49-F238E27FC236}">
                    <a16:creationId xmlns:a16="http://schemas.microsoft.com/office/drawing/2014/main" id="{3D4F6AA6-D243-09D0-7248-51DE4D6FCA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9509"/>
                <a:ext cx="7772400" cy="5268491"/>
              </a:xfrm>
              <a:prstGeom prst="rect">
                <a:avLst/>
              </a:prstGeom>
            </p:spPr>
          </p:pic>
        </p:grpSp>
      </p:grpSp>
      <p:sp>
        <p:nvSpPr>
          <p:cNvPr id="2" name="Title 1">
            <a:extLst>
              <a:ext uri="{FF2B5EF4-FFF2-40B4-BE49-F238E27FC236}">
                <a16:creationId xmlns:a16="http://schemas.microsoft.com/office/drawing/2014/main" id="{AEC1DFC3-592A-BB82-AE5F-B18225CB02E5}"/>
              </a:ext>
            </a:extLst>
          </p:cNvPr>
          <p:cNvSpPr>
            <a:spLocks noGrp="1"/>
          </p:cNvSpPr>
          <p:nvPr>
            <p:ph type="title"/>
          </p:nvPr>
        </p:nvSpPr>
        <p:spPr>
          <a:xfrm>
            <a:off x="571501" y="472190"/>
            <a:ext cx="11049000" cy="1107996"/>
          </a:xfrm>
        </p:spPr>
        <p:txBody>
          <a:bodyPr/>
          <a:lstStyle/>
          <a:p>
            <a:pPr algn="ctr"/>
            <a:r>
              <a:rPr lang="en-US"/>
              <a:t>Copilot scenarios for</a:t>
            </a:r>
            <a:br>
              <a:rPr lang="en-US"/>
            </a:br>
            <a:r>
              <a:rPr lang="en-US">
                <a:gradFill>
                  <a:gsLst>
                    <a:gs pos="35000">
                      <a:srgbClr val="0078D4"/>
                    </a:gs>
                    <a:gs pos="0">
                      <a:srgbClr val="C03BC4"/>
                    </a:gs>
                  </a:gsLst>
                  <a:path path="circle">
                    <a:fillToRect l="100000" t="100000"/>
                  </a:path>
                </a:gradFill>
              </a:rPr>
              <a:t>Marketing</a:t>
            </a:r>
          </a:p>
        </p:txBody>
      </p:sp>
      <p:grpSp>
        <p:nvGrpSpPr>
          <p:cNvPr id="5" name="Group 4">
            <a:extLst>
              <a:ext uri="{FF2B5EF4-FFF2-40B4-BE49-F238E27FC236}">
                <a16:creationId xmlns:a16="http://schemas.microsoft.com/office/drawing/2014/main" id="{909F6A89-72B9-7DFA-5C11-CEBA67740ADD}"/>
              </a:ext>
            </a:extLst>
          </p:cNvPr>
          <p:cNvGrpSpPr/>
          <p:nvPr/>
        </p:nvGrpSpPr>
        <p:grpSpPr>
          <a:xfrm>
            <a:off x="702826" y="2376192"/>
            <a:ext cx="10786348" cy="2987379"/>
            <a:chOff x="702826" y="2376192"/>
            <a:chExt cx="10786348" cy="2987379"/>
          </a:xfrm>
        </p:grpSpPr>
        <p:sp>
          <p:nvSpPr>
            <p:cNvPr id="7" name="Rectangle: Rounded Corners 78">
              <a:extLst>
                <a:ext uri="{FF2B5EF4-FFF2-40B4-BE49-F238E27FC236}">
                  <a16:creationId xmlns:a16="http://schemas.microsoft.com/office/drawing/2014/main" id="{C9177184-36B2-46EE-574A-C3720E02BE20}"/>
                </a:ext>
                <a:ext uri="{C183D7F6-B498-43B3-948B-1728B52AA6E4}">
                  <adec:decorative xmlns:adec="http://schemas.microsoft.com/office/drawing/2017/decorative" val="1"/>
                </a:ext>
              </a:extLst>
            </p:cNvPr>
            <p:cNvSpPr/>
            <p:nvPr/>
          </p:nvSpPr>
          <p:spPr bwMode="auto">
            <a:xfrm>
              <a:off x="702826"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9" name="Rectangle: Rounded Corners 81">
              <a:extLst>
                <a:ext uri="{FF2B5EF4-FFF2-40B4-BE49-F238E27FC236}">
                  <a16:creationId xmlns:a16="http://schemas.microsoft.com/office/drawing/2014/main" id="{D9197F46-9700-28FB-37C1-6C77DD5203D2}"/>
                </a:ext>
                <a:ext uri="{C183D7F6-B498-43B3-948B-1728B52AA6E4}">
                  <adec:decorative xmlns:adec="http://schemas.microsoft.com/office/drawing/2017/decorative" val="1"/>
                </a:ext>
              </a:extLst>
            </p:cNvPr>
            <p:cNvSpPr/>
            <p:nvPr/>
          </p:nvSpPr>
          <p:spPr bwMode="auto">
            <a:xfrm>
              <a:off x="4421123"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10" name="Rectangle: Rounded Corners 83">
              <a:extLst>
                <a:ext uri="{FF2B5EF4-FFF2-40B4-BE49-F238E27FC236}">
                  <a16:creationId xmlns:a16="http://schemas.microsoft.com/office/drawing/2014/main" id="{8BE383E3-16A1-3866-38F3-828C8433E07C}"/>
                </a:ext>
                <a:ext uri="{C183D7F6-B498-43B3-948B-1728B52AA6E4}">
                  <adec:decorative xmlns:adec="http://schemas.microsoft.com/office/drawing/2017/decorative" val="1"/>
                </a:ext>
              </a:extLst>
            </p:cNvPr>
            <p:cNvSpPr/>
            <p:nvPr/>
          </p:nvSpPr>
          <p:spPr bwMode="auto">
            <a:xfrm>
              <a:off x="8139420"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11" name="TextBox 22">
              <a:extLst>
                <a:ext uri="{FF2B5EF4-FFF2-40B4-BE49-F238E27FC236}">
                  <a16:creationId xmlns:a16="http://schemas.microsoft.com/office/drawing/2014/main" id="{97623D84-38FC-A9F7-2F3D-F3629541C7BB}"/>
                </a:ext>
              </a:extLst>
            </p:cNvPr>
            <p:cNvSpPr txBox="1"/>
            <p:nvPr/>
          </p:nvSpPr>
          <p:spPr>
            <a:xfrm>
              <a:off x="1236172" y="346047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rPr>
                <a:t>Overview and KPIs</a:t>
              </a:r>
              <a:endParaRPr kumimoji="0" lang="en-US" b="0" i="0" u="none" strike="noStrike" kern="1200" cap="none" spc="0" normalizeH="0" baseline="0" noProof="0">
                <a:ln>
                  <a:noFill/>
                </a:ln>
                <a:solidFill>
                  <a:schemeClr val="accent3"/>
                </a:solidFill>
                <a:effectLst/>
                <a:uLnTx/>
                <a:uFillTx/>
                <a:latin typeface="Segoe UI Semibold"/>
                <a:ea typeface="+mn-ea"/>
                <a:cs typeface="+mn-cs"/>
              </a:endParaRPr>
            </a:p>
          </p:txBody>
        </p:sp>
        <p:sp>
          <p:nvSpPr>
            <p:cNvPr id="12" name="TextBox 23">
              <a:extLst>
                <a:ext uri="{FF2B5EF4-FFF2-40B4-BE49-F238E27FC236}">
                  <a16:creationId xmlns:a16="http://schemas.microsoft.com/office/drawing/2014/main" id="{EA1979A0-DE56-800A-5A9B-F247C6A40537}"/>
                </a:ext>
              </a:extLst>
            </p:cNvPr>
            <p:cNvSpPr txBox="1"/>
            <p:nvPr/>
          </p:nvSpPr>
          <p:spPr>
            <a:xfrm>
              <a:off x="926908" y="3966235"/>
              <a:ext cx="2901589" cy="1077218"/>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lang="en-US" sz="1400" dirty="0">
                  <a:solidFill>
                    <a:srgbClr val="111111"/>
                  </a:solidFill>
                  <a:latin typeface="Segoe UI "/>
                  <a:ea typeface="Roboto"/>
                  <a:cs typeface="Roboto"/>
                </a:rPr>
                <a:t>KPIs play a crucial role in organizations, providing a compass to navigate toward success. Let's dive into KPIs for Marketing and how Copilot can assist. </a:t>
              </a:r>
              <a:endParaRPr lang="en-US" sz="1400" dirty="0">
                <a:latin typeface="Segoe UI "/>
              </a:endParaRPr>
            </a:p>
          </p:txBody>
        </p:sp>
        <p:sp>
          <p:nvSpPr>
            <p:cNvPr id="21" name="TextBox 25">
              <a:extLst>
                <a:ext uri="{FF2B5EF4-FFF2-40B4-BE49-F238E27FC236}">
                  <a16:creationId xmlns:a16="http://schemas.microsoft.com/office/drawing/2014/main" id="{5AA82788-8BC2-66F0-2DD9-1B0BAA549E45}"/>
                </a:ext>
              </a:extLst>
            </p:cNvPr>
            <p:cNvSpPr txBox="1"/>
            <p:nvPr/>
          </p:nvSpPr>
          <p:spPr>
            <a:xfrm>
              <a:off x="4954470" y="346047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cs typeface="Segoe UI Semibold"/>
                </a:rPr>
                <a:t>Use Case by Role</a:t>
              </a:r>
              <a:endParaRPr lang="en-US" b="0" i="0" u="none" strike="noStrike" kern="1200" cap="none" spc="0" normalizeH="0" baseline="0" noProof="0">
                <a:ln>
                  <a:noFill/>
                </a:ln>
                <a:solidFill>
                  <a:schemeClr val="accent3"/>
                </a:solidFill>
                <a:effectLst/>
                <a:uLnTx/>
                <a:uFillTx/>
                <a:latin typeface="Segoe UI Semibold"/>
                <a:cs typeface="Segoe UI Semibold"/>
              </a:endParaRPr>
            </a:p>
          </p:txBody>
        </p:sp>
        <p:sp>
          <p:nvSpPr>
            <p:cNvPr id="22" name="TextBox 26">
              <a:extLst>
                <a:ext uri="{FF2B5EF4-FFF2-40B4-BE49-F238E27FC236}">
                  <a16:creationId xmlns:a16="http://schemas.microsoft.com/office/drawing/2014/main" id="{AD50B30C-512E-44C6-E31D-CFF2D0A4002D}"/>
                </a:ext>
              </a:extLst>
            </p:cNvPr>
            <p:cNvSpPr txBox="1"/>
            <p:nvPr/>
          </p:nvSpPr>
          <p:spPr>
            <a:xfrm>
              <a:off x="4645206" y="3966235"/>
              <a:ext cx="2901589" cy="861774"/>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a:t>
              </a:r>
              <a:r>
                <a:rPr lang="en-US" sz="1400">
                  <a:solidFill>
                    <a:srgbClr val="000000"/>
                  </a:solidFill>
                  <a:latin typeface="Segoe UI"/>
                </a:rPr>
                <a:t>the tasks that execs perform every day. Look at key use cases and how Copilot can be your AI assistant along the way. </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Box 28">
              <a:extLst>
                <a:ext uri="{FF2B5EF4-FFF2-40B4-BE49-F238E27FC236}">
                  <a16:creationId xmlns:a16="http://schemas.microsoft.com/office/drawing/2014/main" id="{2DC18416-C87C-8F51-AB2B-AF35750F27F3}"/>
                </a:ext>
              </a:extLst>
            </p:cNvPr>
            <p:cNvSpPr txBox="1"/>
            <p:nvPr/>
          </p:nvSpPr>
          <p:spPr>
            <a:xfrm>
              <a:off x="8410520" y="3460478"/>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rPr>
                <a:t>Day in the Life</a:t>
              </a:r>
              <a:endParaRPr lang="en-US" sz="2000">
                <a:solidFill>
                  <a:schemeClr val="accent3"/>
                </a:solidFill>
                <a:ea typeface="+mn-ea"/>
                <a:cs typeface="+mn-cs"/>
              </a:endParaRPr>
            </a:p>
          </p:txBody>
        </p:sp>
        <p:sp>
          <p:nvSpPr>
            <p:cNvPr id="24" name="TextBox 29">
              <a:extLst>
                <a:ext uri="{FF2B5EF4-FFF2-40B4-BE49-F238E27FC236}">
                  <a16:creationId xmlns:a16="http://schemas.microsoft.com/office/drawing/2014/main" id="{49073207-850F-9FE4-BC73-168A6A4ECBD3}"/>
                </a:ext>
              </a:extLst>
            </p:cNvPr>
            <p:cNvSpPr txBox="1"/>
            <p:nvPr/>
          </p:nvSpPr>
          <p:spPr>
            <a:xfrm>
              <a:off x="8372978" y="3966235"/>
              <a:ext cx="2882638" cy="43088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lang="en-US" sz="1400" dirty="0">
                  <a:solidFill>
                    <a:srgbClr val="000000"/>
                  </a:solidFill>
                  <a:latin typeface="Segoe UI"/>
                  <a:cs typeface="Segoe UI"/>
                </a:rPr>
                <a:t>See how real-life marketers are using Copilot in their day to day. </a:t>
              </a:r>
              <a:endParaRPr lang="en-US" sz="1400" b="0" i="0" u="none" strike="noStrike" kern="1200" cap="none" spc="0" normalizeH="0" baseline="0" noProof="0" dirty="0">
                <a:ln>
                  <a:noFill/>
                </a:ln>
                <a:solidFill>
                  <a:srgbClr val="000000"/>
                </a:solidFill>
                <a:effectLst/>
                <a:uLnTx/>
                <a:uFillTx/>
                <a:latin typeface="Segoe UI"/>
                <a:cs typeface="Segoe UI"/>
              </a:endParaRPr>
            </a:p>
          </p:txBody>
        </p:sp>
        <p:sp>
          <p:nvSpPr>
            <p:cNvPr id="28" name="Oval 27">
              <a:extLst>
                <a:ext uri="{FF2B5EF4-FFF2-40B4-BE49-F238E27FC236}">
                  <a16:creationId xmlns:a16="http://schemas.microsoft.com/office/drawing/2014/main" id="{CD59AF3A-FED0-17CF-818D-B8A21C9248DB}"/>
                </a:ext>
              </a:extLst>
            </p:cNvPr>
            <p:cNvSpPr/>
            <p:nvPr/>
          </p:nvSpPr>
          <p:spPr bwMode="auto">
            <a:xfrm>
              <a:off x="1959692"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0" name="Oval 29">
              <a:extLst>
                <a:ext uri="{FF2B5EF4-FFF2-40B4-BE49-F238E27FC236}">
                  <a16:creationId xmlns:a16="http://schemas.microsoft.com/office/drawing/2014/main" id="{F84658E4-A3CD-91CF-B5EB-5BE382018D26}"/>
                </a:ext>
              </a:extLst>
            </p:cNvPr>
            <p:cNvSpPr/>
            <p:nvPr/>
          </p:nvSpPr>
          <p:spPr bwMode="auto">
            <a:xfrm>
              <a:off x="5677989"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2" name="Oval 31">
              <a:extLst>
                <a:ext uri="{FF2B5EF4-FFF2-40B4-BE49-F238E27FC236}">
                  <a16:creationId xmlns:a16="http://schemas.microsoft.com/office/drawing/2014/main" id="{356109BA-7D40-4553-0A74-D2B348A5A272}"/>
                </a:ext>
              </a:extLst>
            </p:cNvPr>
            <p:cNvSpPr/>
            <p:nvPr/>
          </p:nvSpPr>
          <p:spPr bwMode="auto">
            <a:xfrm>
              <a:off x="9396286"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33" name="Graphic 32">
              <a:extLst>
                <a:ext uri="{FF2B5EF4-FFF2-40B4-BE49-F238E27FC236}">
                  <a16:creationId xmlns:a16="http://schemas.microsoft.com/office/drawing/2014/main" id="{652B2E60-029A-6DEE-C082-367C324A7B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41653" y="2556035"/>
              <a:ext cx="472097" cy="472097"/>
            </a:xfrm>
            <a:prstGeom prst="rect">
              <a:avLst/>
            </a:prstGeom>
          </p:spPr>
        </p:pic>
        <p:sp>
          <p:nvSpPr>
            <p:cNvPr id="35" name="Freeform: Shape 64" descr="Icon of person in front of a screen">
              <a:extLst>
                <a:ext uri="{FF2B5EF4-FFF2-40B4-BE49-F238E27FC236}">
                  <a16:creationId xmlns:a16="http://schemas.microsoft.com/office/drawing/2014/main" id="{81A697E7-3257-9858-B057-BA02D9F10BE8}"/>
                </a:ext>
              </a:extLst>
            </p:cNvPr>
            <p:cNvSpPr/>
            <p:nvPr/>
          </p:nvSpPr>
          <p:spPr>
            <a:xfrm>
              <a:off x="5931976" y="2614919"/>
              <a:ext cx="358569" cy="358569"/>
            </a:xfrm>
            <a:custGeom>
              <a:avLst/>
              <a:gdLst>
                <a:gd name="connsiteX0" fmla="*/ 167958 w 292100"/>
                <a:gd name="connsiteY0" fmla="*/ 204470 h 292100"/>
                <a:gd name="connsiteX1" fmla="*/ 270193 w 292100"/>
                <a:gd name="connsiteY1" fmla="*/ 204470 h 292100"/>
                <a:gd name="connsiteX2" fmla="*/ 292100 w 292100"/>
                <a:gd name="connsiteY2" fmla="*/ 226377 h 292100"/>
                <a:gd name="connsiteX3" fmla="*/ 292100 w 292100"/>
                <a:gd name="connsiteY3" fmla="*/ 233680 h 292100"/>
                <a:gd name="connsiteX4" fmla="*/ 219075 w 292100"/>
                <a:gd name="connsiteY4" fmla="*/ 292100 h 292100"/>
                <a:gd name="connsiteX5" fmla="*/ 146050 w 292100"/>
                <a:gd name="connsiteY5" fmla="*/ 233680 h 292100"/>
                <a:gd name="connsiteX6" fmla="*/ 146050 w 292100"/>
                <a:gd name="connsiteY6" fmla="*/ 226377 h 292100"/>
                <a:gd name="connsiteX7" fmla="*/ 167958 w 292100"/>
                <a:gd name="connsiteY7" fmla="*/ 204470 h 292100"/>
                <a:gd name="connsiteX8" fmla="*/ 219075 w 292100"/>
                <a:gd name="connsiteY8" fmla="*/ 109537 h 292100"/>
                <a:gd name="connsiteX9" fmla="*/ 259239 w 292100"/>
                <a:gd name="connsiteY9" fmla="*/ 149701 h 292100"/>
                <a:gd name="connsiteX10" fmla="*/ 219075 w 292100"/>
                <a:gd name="connsiteY10" fmla="*/ 189865 h 292100"/>
                <a:gd name="connsiteX11" fmla="*/ 178911 w 292100"/>
                <a:gd name="connsiteY11" fmla="*/ 149701 h 292100"/>
                <a:gd name="connsiteX12" fmla="*/ 219075 w 292100"/>
                <a:gd name="connsiteY12" fmla="*/ 109537 h 292100"/>
                <a:gd name="connsiteX13" fmla="*/ 47466 w 292100"/>
                <a:gd name="connsiteY13" fmla="*/ 21908 h 292100"/>
                <a:gd name="connsiteX14" fmla="*/ 21908 w 292100"/>
                <a:gd name="connsiteY14" fmla="*/ 47466 h 292100"/>
                <a:gd name="connsiteX15" fmla="*/ 21908 w 292100"/>
                <a:gd name="connsiteY15" fmla="*/ 58420 h 292100"/>
                <a:gd name="connsiteX16" fmla="*/ 240983 w 292100"/>
                <a:gd name="connsiteY16" fmla="*/ 58420 h 292100"/>
                <a:gd name="connsiteX17" fmla="*/ 240983 w 292100"/>
                <a:gd name="connsiteY17" fmla="*/ 47466 h 292100"/>
                <a:gd name="connsiteX18" fmla="*/ 215424 w 292100"/>
                <a:gd name="connsiteY18" fmla="*/ 21908 h 292100"/>
                <a:gd name="connsiteX19" fmla="*/ 47466 w 292100"/>
                <a:gd name="connsiteY19" fmla="*/ 0 h 292100"/>
                <a:gd name="connsiteX20" fmla="*/ 215424 w 292100"/>
                <a:gd name="connsiteY20" fmla="*/ 0 h 292100"/>
                <a:gd name="connsiteX21" fmla="*/ 262890 w 292100"/>
                <a:gd name="connsiteY21" fmla="*/ 47466 h 292100"/>
                <a:gd name="connsiteX22" fmla="*/ 262890 w 292100"/>
                <a:gd name="connsiteY22" fmla="*/ 116840 h 292100"/>
                <a:gd name="connsiteX23" fmla="*/ 240983 w 292100"/>
                <a:gd name="connsiteY23" fmla="*/ 99489 h 292100"/>
                <a:gd name="connsiteX24" fmla="*/ 240983 w 292100"/>
                <a:gd name="connsiteY24" fmla="*/ 80328 h 292100"/>
                <a:gd name="connsiteX25" fmla="*/ 21908 w 292100"/>
                <a:gd name="connsiteY25" fmla="*/ 80328 h 292100"/>
                <a:gd name="connsiteX26" fmla="*/ 21908 w 292100"/>
                <a:gd name="connsiteY26" fmla="*/ 215424 h 292100"/>
                <a:gd name="connsiteX27" fmla="*/ 47466 w 292100"/>
                <a:gd name="connsiteY27" fmla="*/ 240983 h 292100"/>
                <a:gd name="connsiteX28" fmla="*/ 131883 w 292100"/>
                <a:gd name="connsiteY28" fmla="*/ 240983 h 292100"/>
                <a:gd name="connsiteX29" fmla="*/ 138572 w 292100"/>
                <a:gd name="connsiteY29" fmla="*/ 262890 h 292100"/>
                <a:gd name="connsiteX30" fmla="*/ 47466 w 292100"/>
                <a:gd name="connsiteY30" fmla="*/ 262890 h 292100"/>
                <a:gd name="connsiteX31" fmla="*/ 0 w 292100"/>
                <a:gd name="connsiteY31" fmla="*/ 215424 h 292100"/>
                <a:gd name="connsiteX32" fmla="*/ 0 w 292100"/>
                <a:gd name="connsiteY32" fmla="*/ 47466 h 292100"/>
                <a:gd name="connsiteX33" fmla="*/ 47466 w 292100"/>
                <a:gd name="connsiteY33"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100" h="292100">
                  <a:moveTo>
                    <a:pt x="167958" y="204470"/>
                  </a:moveTo>
                  <a:lnTo>
                    <a:pt x="270193" y="204470"/>
                  </a:lnTo>
                  <a:cubicBezTo>
                    <a:pt x="282291" y="204470"/>
                    <a:pt x="292100" y="214278"/>
                    <a:pt x="292100" y="226377"/>
                  </a:cubicBezTo>
                  <a:lnTo>
                    <a:pt x="292100" y="233680"/>
                  </a:lnTo>
                  <a:cubicBezTo>
                    <a:pt x="292100" y="262466"/>
                    <a:pt x="264935" y="292100"/>
                    <a:pt x="219075" y="292100"/>
                  </a:cubicBezTo>
                  <a:cubicBezTo>
                    <a:pt x="173215" y="292100"/>
                    <a:pt x="146050" y="262466"/>
                    <a:pt x="146050" y="233680"/>
                  </a:cubicBezTo>
                  <a:lnTo>
                    <a:pt x="146050" y="226377"/>
                  </a:lnTo>
                  <a:cubicBezTo>
                    <a:pt x="146050" y="214278"/>
                    <a:pt x="155859" y="204470"/>
                    <a:pt x="167958" y="204470"/>
                  </a:cubicBezTo>
                  <a:close/>
                  <a:moveTo>
                    <a:pt x="219075" y="109537"/>
                  </a:moveTo>
                  <a:cubicBezTo>
                    <a:pt x="241257" y="109537"/>
                    <a:pt x="259239" y="127519"/>
                    <a:pt x="259239" y="149701"/>
                  </a:cubicBezTo>
                  <a:cubicBezTo>
                    <a:pt x="259239" y="171883"/>
                    <a:pt x="241257" y="189865"/>
                    <a:pt x="219075" y="189865"/>
                  </a:cubicBezTo>
                  <a:cubicBezTo>
                    <a:pt x="196893" y="189865"/>
                    <a:pt x="178911" y="171883"/>
                    <a:pt x="178911" y="149701"/>
                  </a:cubicBezTo>
                  <a:cubicBezTo>
                    <a:pt x="178911" y="127519"/>
                    <a:pt x="196893" y="109537"/>
                    <a:pt x="219075" y="109537"/>
                  </a:cubicBezTo>
                  <a:close/>
                  <a:moveTo>
                    <a:pt x="47466" y="21908"/>
                  </a:moveTo>
                  <a:cubicBezTo>
                    <a:pt x="33351" y="21908"/>
                    <a:pt x="21908" y="33351"/>
                    <a:pt x="21908" y="47466"/>
                  </a:cubicBezTo>
                  <a:lnTo>
                    <a:pt x="21908" y="58420"/>
                  </a:lnTo>
                  <a:lnTo>
                    <a:pt x="240983" y="58420"/>
                  </a:lnTo>
                  <a:lnTo>
                    <a:pt x="240983" y="47466"/>
                  </a:lnTo>
                  <a:cubicBezTo>
                    <a:pt x="240983" y="33351"/>
                    <a:pt x="229539" y="21908"/>
                    <a:pt x="215424" y="21908"/>
                  </a:cubicBezTo>
                  <a:close/>
                  <a:moveTo>
                    <a:pt x="47466" y="0"/>
                  </a:moveTo>
                  <a:lnTo>
                    <a:pt x="215424" y="0"/>
                  </a:lnTo>
                  <a:cubicBezTo>
                    <a:pt x="241638" y="0"/>
                    <a:pt x="262890" y="21251"/>
                    <a:pt x="262890" y="47466"/>
                  </a:cubicBezTo>
                  <a:lnTo>
                    <a:pt x="262890" y="116840"/>
                  </a:lnTo>
                  <a:cubicBezTo>
                    <a:pt x="257204" y="109266"/>
                    <a:pt x="249658" y="103289"/>
                    <a:pt x="240983" y="99489"/>
                  </a:cubicBezTo>
                  <a:lnTo>
                    <a:pt x="240983" y="80328"/>
                  </a:lnTo>
                  <a:lnTo>
                    <a:pt x="21908" y="80328"/>
                  </a:lnTo>
                  <a:lnTo>
                    <a:pt x="21908" y="215424"/>
                  </a:lnTo>
                  <a:cubicBezTo>
                    <a:pt x="21908" y="229532"/>
                    <a:pt x="33358" y="240983"/>
                    <a:pt x="47466" y="240983"/>
                  </a:cubicBezTo>
                  <a:lnTo>
                    <a:pt x="131883" y="240983"/>
                  </a:lnTo>
                  <a:cubicBezTo>
                    <a:pt x="132759" y="248606"/>
                    <a:pt x="135052" y="255996"/>
                    <a:pt x="138572" y="262890"/>
                  </a:cubicBezTo>
                  <a:lnTo>
                    <a:pt x="47466" y="262890"/>
                  </a:lnTo>
                  <a:cubicBezTo>
                    <a:pt x="21251" y="262890"/>
                    <a:pt x="0" y="241638"/>
                    <a:pt x="0" y="215424"/>
                  </a:cubicBezTo>
                  <a:lnTo>
                    <a:pt x="0" y="47466"/>
                  </a:lnTo>
                  <a:cubicBezTo>
                    <a:pt x="0" y="21251"/>
                    <a:pt x="21251" y="0"/>
                    <a:pt x="47466"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kern="0">
                <a:solidFill>
                  <a:srgbClr val="1A1A1A"/>
                </a:solidFill>
              </a:endParaRPr>
            </a:p>
          </p:txBody>
        </p:sp>
        <p:sp>
          <p:nvSpPr>
            <p:cNvPr id="36" name="Graphic 5" descr="Icon of a Document">
              <a:extLst>
                <a:ext uri="{FF2B5EF4-FFF2-40B4-BE49-F238E27FC236}">
                  <a16:creationId xmlns:a16="http://schemas.microsoft.com/office/drawing/2014/main" id="{A2902DBF-F11F-3499-99B2-72E832EB20C9}"/>
                </a:ext>
              </a:extLst>
            </p:cNvPr>
            <p:cNvSpPr/>
            <p:nvPr/>
          </p:nvSpPr>
          <p:spPr>
            <a:xfrm>
              <a:off x="9666128" y="2608991"/>
              <a:ext cx="296338" cy="370424"/>
            </a:xfrm>
            <a:custGeom>
              <a:avLst/>
              <a:gdLst>
                <a:gd name="connsiteX0" fmla="*/ 68373 w 230308"/>
                <a:gd name="connsiteY0" fmla="*/ 136745 h 287885"/>
                <a:gd name="connsiteX1" fmla="*/ 57577 w 230308"/>
                <a:gd name="connsiteY1" fmla="*/ 147541 h 287885"/>
                <a:gd name="connsiteX2" fmla="*/ 68373 w 230308"/>
                <a:gd name="connsiteY2" fmla="*/ 158337 h 287885"/>
                <a:gd name="connsiteX3" fmla="*/ 161935 w 230308"/>
                <a:gd name="connsiteY3" fmla="*/ 158337 h 287885"/>
                <a:gd name="connsiteX4" fmla="*/ 172731 w 230308"/>
                <a:gd name="connsiteY4" fmla="*/ 147541 h 287885"/>
                <a:gd name="connsiteX5" fmla="*/ 161935 w 230308"/>
                <a:gd name="connsiteY5" fmla="*/ 136745 h 287885"/>
                <a:gd name="connsiteX6" fmla="*/ 68373 w 230308"/>
                <a:gd name="connsiteY6" fmla="*/ 136745 h 287885"/>
                <a:gd name="connsiteX7" fmla="*/ 68373 w 230308"/>
                <a:gd name="connsiteY7" fmla="*/ 176330 h 287885"/>
                <a:gd name="connsiteX8" fmla="*/ 57577 w 230308"/>
                <a:gd name="connsiteY8" fmla="*/ 187125 h 287885"/>
                <a:gd name="connsiteX9" fmla="*/ 68373 w 230308"/>
                <a:gd name="connsiteY9" fmla="*/ 197921 h 287885"/>
                <a:gd name="connsiteX10" fmla="*/ 161935 w 230308"/>
                <a:gd name="connsiteY10" fmla="*/ 197921 h 287885"/>
                <a:gd name="connsiteX11" fmla="*/ 172731 w 230308"/>
                <a:gd name="connsiteY11" fmla="*/ 187125 h 287885"/>
                <a:gd name="connsiteX12" fmla="*/ 161935 w 230308"/>
                <a:gd name="connsiteY12" fmla="*/ 176330 h 287885"/>
                <a:gd name="connsiteX13" fmla="*/ 68373 w 230308"/>
                <a:gd name="connsiteY13" fmla="*/ 176330 h 287885"/>
                <a:gd name="connsiteX14" fmla="*/ 68373 w 230308"/>
                <a:gd name="connsiteY14" fmla="*/ 215914 h 287885"/>
                <a:gd name="connsiteX15" fmla="*/ 57577 w 230308"/>
                <a:gd name="connsiteY15" fmla="*/ 226709 h 287885"/>
                <a:gd name="connsiteX16" fmla="*/ 68373 w 230308"/>
                <a:gd name="connsiteY16" fmla="*/ 237505 h 287885"/>
                <a:gd name="connsiteX17" fmla="*/ 161935 w 230308"/>
                <a:gd name="connsiteY17" fmla="*/ 237505 h 287885"/>
                <a:gd name="connsiteX18" fmla="*/ 172731 w 230308"/>
                <a:gd name="connsiteY18" fmla="*/ 226709 h 287885"/>
                <a:gd name="connsiteX19" fmla="*/ 161935 w 230308"/>
                <a:gd name="connsiteY19" fmla="*/ 215914 h 287885"/>
                <a:gd name="connsiteX20" fmla="*/ 68373 w 230308"/>
                <a:gd name="connsiteY20" fmla="*/ 215914 h 287885"/>
                <a:gd name="connsiteX21" fmla="*/ 137969 w 230308"/>
                <a:gd name="connsiteY21" fmla="*/ 8435 h 287885"/>
                <a:gd name="connsiteX22" fmla="*/ 221873 w 230308"/>
                <a:gd name="connsiteY22" fmla="*/ 92325 h 287885"/>
                <a:gd name="connsiteX23" fmla="*/ 230308 w 230308"/>
                <a:gd name="connsiteY23" fmla="*/ 112678 h 287885"/>
                <a:gd name="connsiteX24" fmla="*/ 230308 w 230308"/>
                <a:gd name="connsiteY24" fmla="*/ 259097 h 287885"/>
                <a:gd name="connsiteX25" fmla="*/ 201520 w 230308"/>
                <a:gd name="connsiteY25" fmla="*/ 287885 h 287885"/>
                <a:gd name="connsiteX26" fmla="*/ 28789 w 230308"/>
                <a:gd name="connsiteY26" fmla="*/ 287885 h 287885"/>
                <a:gd name="connsiteX27" fmla="*/ 0 w 230308"/>
                <a:gd name="connsiteY27" fmla="*/ 259097 h 287885"/>
                <a:gd name="connsiteX28" fmla="*/ 0 w 230308"/>
                <a:gd name="connsiteY28" fmla="*/ 28789 h 287885"/>
                <a:gd name="connsiteX29" fmla="*/ 28789 w 230308"/>
                <a:gd name="connsiteY29" fmla="*/ 0 h 287885"/>
                <a:gd name="connsiteX30" fmla="*/ 117630 w 230308"/>
                <a:gd name="connsiteY30" fmla="*/ 0 h 287885"/>
                <a:gd name="connsiteX31" fmla="*/ 118810 w 230308"/>
                <a:gd name="connsiteY31" fmla="*/ 101 h 287885"/>
                <a:gd name="connsiteX32" fmla="*/ 119659 w 230308"/>
                <a:gd name="connsiteY32" fmla="*/ 202 h 287885"/>
                <a:gd name="connsiteX33" fmla="*/ 128641 w 230308"/>
                <a:gd name="connsiteY33" fmla="*/ 2188 h 287885"/>
                <a:gd name="connsiteX34" fmla="*/ 131031 w 230308"/>
                <a:gd name="connsiteY34" fmla="*/ 3440 h 287885"/>
                <a:gd name="connsiteX35" fmla="*/ 131751 w 230308"/>
                <a:gd name="connsiteY35" fmla="*/ 3858 h 287885"/>
                <a:gd name="connsiteX36" fmla="*/ 132427 w 230308"/>
                <a:gd name="connsiteY36" fmla="*/ 4203 h 287885"/>
                <a:gd name="connsiteX37" fmla="*/ 133593 w 230308"/>
                <a:gd name="connsiteY37" fmla="*/ 4836 h 287885"/>
                <a:gd name="connsiteX38" fmla="*/ 136745 w 230308"/>
                <a:gd name="connsiteY38" fmla="*/ 7427 h 287885"/>
                <a:gd name="connsiteX39" fmla="*/ 137264 w 230308"/>
                <a:gd name="connsiteY39" fmla="*/ 7859 h 287885"/>
                <a:gd name="connsiteX40" fmla="*/ 137969 w 230308"/>
                <a:gd name="connsiteY40" fmla="*/ 8435 h 287885"/>
                <a:gd name="connsiteX41" fmla="*/ 201520 w 230308"/>
                <a:gd name="connsiteY41" fmla="*/ 266294 h 287885"/>
                <a:gd name="connsiteX42" fmla="*/ 208717 w 230308"/>
                <a:gd name="connsiteY42" fmla="*/ 259097 h 287885"/>
                <a:gd name="connsiteX43" fmla="*/ 208717 w 230308"/>
                <a:gd name="connsiteY43" fmla="*/ 115154 h 287885"/>
                <a:gd name="connsiteX44" fmla="*/ 143943 w 230308"/>
                <a:gd name="connsiteY44" fmla="*/ 115154 h 287885"/>
                <a:gd name="connsiteX45" fmla="*/ 115154 w 230308"/>
                <a:gd name="connsiteY45" fmla="*/ 86366 h 287885"/>
                <a:gd name="connsiteX46" fmla="*/ 115154 w 230308"/>
                <a:gd name="connsiteY46" fmla="*/ 21591 h 287885"/>
                <a:gd name="connsiteX47" fmla="*/ 28789 w 230308"/>
                <a:gd name="connsiteY47" fmla="*/ 21591 h 287885"/>
                <a:gd name="connsiteX48" fmla="*/ 21591 w 230308"/>
                <a:gd name="connsiteY48" fmla="*/ 28789 h 287885"/>
                <a:gd name="connsiteX49" fmla="*/ 21591 w 230308"/>
                <a:gd name="connsiteY49" fmla="*/ 259097 h 287885"/>
                <a:gd name="connsiteX50" fmla="*/ 28789 w 230308"/>
                <a:gd name="connsiteY50" fmla="*/ 266294 h 287885"/>
                <a:gd name="connsiteX51" fmla="*/ 201520 w 230308"/>
                <a:gd name="connsiteY51" fmla="*/ 266294 h 287885"/>
                <a:gd name="connsiteX52" fmla="*/ 192566 w 230308"/>
                <a:gd name="connsiteY52" fmla="*/ 93563 h 287885"/>
                <a:gd name="connsiteX53" fmla="*/ 136745 w 230308"/>
                <a:gd name="connsiteY53" fmla="*/ 37727 h 287885"/>
                <a:gd name="connsiteX54" fmla="*/ 136745 w 230308"/>
                <a:gd name="connsiteY54" fmla="*/ 86366 h 287885"/>
                <a:gd name="connsiteX55" fmla="*/ 143943 w 230308"/>
                <a:gd name="connsiteY55" fmla="*/ 93563 h 287885"/>
                <a:gd name="connsiteX56" fmla="*/ 192566 w 230308"/>
                <a:gd name="connsiteY56" fmla="*/ 93563 h 28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30308" h="287885">
                  <a:moveTo>
                    <a:pt x="68373" y="136745"/>
                  </a:moveTo>
                  <a:cubicBezTo>
                    <a:pt x="62410" y="136745"/>
                    <a:pt x="57577" y="141579"/>
                    <a:pt x="57577" y="147541"/>
                  </a:cubicBezTo>
                  <a:cubicBezTo>
                    <a:pt x="57577" y="153503"/>
                    <a:pt x="62410" y="158337"/>
                    <a:pt x="68373" y="158337"/>
                  </a:cubicBezTo>
                  <a:lnTo>
                    <a:pt x="161935" y="158337"/>
                  </a:lnTo>
                  <a:cubicBezTo>
                    <a:pt x="167897" y="158337"/>
                    <a:pt x="172731" y="153503"/>
                    <a:pt x="172731" y="147541"/>
                  </a:cubicBezTo>
                  <a:cubicBezTo>
                    <a:pt x="172731" y="141579"/>
                    <a:pt x="167897" y="136745"/>
                    <a:pt x="161935" y="136745"/>
                  </a:cubicBezTo>
                  <a:lnTo>
                    <a:pt x="68373" y="136745"/>
                  </a:lnTo>
                  <a:close/>
                  <a:moveTo>
                    <a:pt x="68373" y="176330"/>
                  </a:moveTo>
                  <a:cubicBezTo>
                    <a:pt x="62410" y="176330"/>
                    <a:pt x="57577" y="181163"/>
                    <a:pt x="57577" y="187125"/>
                  </a:cubicBezTo>
                  <a:cubicBezTo>
                    <a:pt x="57577" y="193087"/>
                    <a:pt x="62410" y="197921"/>
                    <a:pt x="68373" y="197921"/>
                  </a:cubicBezTo>
                  <a:lnTo>
                    <a:pt x="161935" y="197921"/>
                  </a:lnTo>
                  <a:cubicBezTo>
                    <a:pt x="167897" y="197921"/>
                    <a:pt x="172731" y="193087"/>
                    <a:pt x="172731" y="187125"/>
                  </a:cubicBezTo>
                  <a:cubicBezTo>
                    <a:pt x="172731" y="181163"/>
                    <a:pt x="167897" y="176330"/>
                    <a:pt x="161935" y="176330"/>
                  </a:cubicBezTo>
                  <a:lnTo>
                    <a:pt x="68373" y="176330"/>
                  </a:lnTo>
                  <a:close/>
                  <a:moveTo>
                    <a:pt x="68373" y="215914"/>
                  </a:moveTo>
                  <a:cubicBezTo>
                    <a:pt x="62410" y="215914"/>
                    <a:pt x="57577" y="220747"/>
                    <a:pt x="57577" y="226709"/>
                  </a:cubicBezTo>
                  <a:cubicBezTo>
                    <a:pt x="57577" y="232672"/>
                    <a:pt x="62410" y="237505"/>
                    <a:pt x="68373" y="237505"/>
                  </a:cubicBezTo>
                  <a:lnTo>
                    <a:pt x="161935" y="237505"/>
                  </a:lnTo>
                  <a:cubicBezTo>
                    <a:pt x="167897" y="237505"/>
                    <a:pt x="172731" y="232672"/>
                    <a:pt x="172731" y="226709"/>
                  </a:cubicBezTo>
                  <a:cubicBezTo>
                    <a:pt x="172731" y="220747"/>
                    <a:pt x="167897" y="215914"/>
                    <a:pt x="161935" y="215914"/>
                  </a:cubicBezTo>
                  <a:lnTo>
                    <a:pt x="68373" y="215914"/>
                  </a:lnTo>
                  <a:close/>
                  <a:moveTo>
                    <a:pt x="137969" y="8435"/>
                  </a:moveTo>
                  <a:lnTo>
                    <a:pt x="221873" y="92325"/>
                  </a:lnTo>
                  <a:cubicBezTo>
                    <a:pt x="227272" y="97722"/>
                    <a:pt x="230307" y="105044"/>
                    <a:pt x="230308" y="112678"/>
                  </a:cubicBezTo>
                  <a:lnTo>
                    <a:pt x="230308" y="259097"/>
                  </a:lnTo>
                  <a:cubicBezTo>
                    <a:pt x="230308" y="274996"/>
                    <a:pt x="217419" y="287885"/>
                    <a:pt x="201520" y="287885"/>
                  </a:cubicBezTo>
                  <a:lnTo>
                    <a:pt x="28789" y="287885"/>
                  </a:lnTo>
                  <a:cubicBezTo>
                    <a:pt x="12889" y="287885"/>
                    <a:pt x="0" y="274996"/>
                    <a:pt x="0" y="259097"/>
                  </a:cubicBezTo>
                  <a:lnTo>
                    <a:pt x="0" y="28789"/>
                  </a:lnTo>
                  <a:cubicBezTo>
                    <a:pt x="0" y="12889"/>
                    <a:pt x="12889" y="0"/>
                    <a:pt x="28789" y="0"/>
                  </a:cubicBezTo>
                  <a:lnTo>
                    <a:pt x="117630" y="0"/>
                  </a:lnTo>
                  <a:cubicBezTo>
                    <a:pt x="118033" y="0"/>
                    <a:pt x="118422" y="58"/>
                    <a:pt x="118810" y="101"/>
                  </a:cubicBezTo>
                  <a:cubicBezTo>
                    <a:pt x="119098" y="144"/>
                    <a:pt x="119386" y="187"/>
                    <a:pt x="119659" y="202"/>
                  </a:cubicBezTo>
                  <a:cubicBezTo>
                    <a:pt x="122754" y="417"/>
                    <a:pt x="125806" y="1008"/>
                    <a:pt x="128641" y="2188"/>
                  </a:cubicBezTo>
                  <a:cubicBezTo>
                    <a:pt x="129462" y="2533"/>
                    <a:pt x="130254" y="2994"/>
                    <a:pt x="131031" y="3440"/>
                  </a:cubicBezTo>
                  <a:lnTo>
                    <a:pt x="131751" y="3858"/>
                  </a:lnTo>
                  <a:lnTo>
                    <a:pt x="132427" y="4203"/>
                  </a:lnTo>
                  <a:cubicBezTo>
                    <a:pt x="132830" y="4387"/>
                    <a:pt x="133220" y="4598"/>
                    <a:pt x="133593" y="4836"/>
                  </a:cubicBezTo>
                  <a:cubicBezTo>
                    <a:pt x="134716" y="5599"/>
                    <a:pt x="135723" y="6506"/>
                    <a:pt x="136745" y="7427"/>
                  </a:cubicBezTo>
                  <a:cubicBezTo>
                    <a:pt x="136912" y="7578"/>
                    <a:pt x="137085" y="7722"/>
                    <a:pt x="137264" y="7859"/>
                  </a:cubicBezTo>
                  <a:cubicBezTo>
                    <a:pt x="137511" y="8036"/>
                    <a:pt x="137746" y="8228"/>
                    <a:pt x="137969" y="8435"/>
                  </a:cubicBezTo>
                  <a:close/>
                  <a:moveTo>
                    <a:pt x="201520" y="266294"/>
                  </a:moveTo>
                  <a:cubicBezTo>
                    <a:pt x="205494" y="266294"/>
                    <a:pt x="208717" y="263071"/>
                    <a:pt x="208717" y="259097"/>
                  </a:cubicBezTo>
                  <a:lnTo>
                    <a:pt x="208717" y="115154"/>
                  </a:lnTo>
                  <a:lnTo>
                    <a:pt x="143943" y="115154"/>
                  </a:lnTo>
                  <a:cubicBezTo>
                    <a:pt x="128043" y="115154"/>
                    <a:pt x="115154" y="102265"/>
                    <a:pt x="115154" y="86366"/>
                  </a:cubicBezTo>
                  <a:lnTo>
                    <a:pt x="115154" y="21591"/>
                  </a:lnTo>
                  <a:lnTo>
                    <a:pt x="28789" y="21591"/>
                  </a:lnTo>
                  <a:cubicBezTo>
                    <a:pt x="24814" y="21591"/>
                    <a:pt x="21591" y="24814"/>
                    <a:pt x="21591" y="28789"/>
                  </a:cubicBezTo>
                  <a:lnTo>
                    <a:pt x="21591" y="259097"/>
                  </a:lnTo>
                  <a:cubicBezTo>
                    <a:pt x="21591" y="263071"/>
                    <a:pt x="24814" y="266294"/>
                    <a:pt x="28789" y="266294"/>
                  </a:cubicBezTo>
                  <a:lnTo>
                    <a:pt x="201520" y="266294"/>
                  </a:lnTo>
                  <a:close/>
                  <a:moveTo>
                    <a:pt x="192566" y="93563"/>
                  </a:moveTo>
                  <a:lnTo>
                    <a:pt x="136745" y="37727"/>
                  </a:lnTo>
                  <a:lnTo>
                    <a:pt x="136745" y="86366"/>
                  </a:lnTo>
                  <a:cubicBezTo>
                    <a:pt x="136745" y="90340"/>
                    <a:pt x="139968" y="93563"/>
                    <a:pt x="143943" y="93563"/>
                  </a:cubicBezTo>
                  <a:lnTo>
                    <a:pt x="192566" y="93563"/>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kern="0">
                <a:solidFill>
                  <a:srgbClr val="1A1A1A"/>
                </a:solidFill>
              </a:endParaRPr>
            </a:p>
          </p:txBody>
        </p:sp>
      </p:grpSp>
    </p:spTree>
    <p:extLst>
      <p:ext uri="{BB962C8B-B14F-4D97-AF65-F5344CB8AC3E}">
        <p14:creationId xmlns:p14="http://schemas.microsoft.com/office/powerpoint/2010/main" val="6277112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4E13C89-5990-8897-7092-6CC734EE0964}"/>
              </a:ext>
            </a:extLst>
          </p:cNvPr>
          <p:cNvGrpSpPr/>
          <p:nvPr/>
        </p:nvGrpSpPr>
        <p:grpSpPr>
          <a:xfrm>
            <a:off x="561144" y="1201222"/>
            <a:ext cx="5297281" cy="1602822"/>
            <a:chOff x="561144" y="1201222"/>
            <a:chExt cx="5297281" cy="1380461"/>
          </a:xfrm>
        </p:grpSpPr>
        <p:sp>
          <p:nvSpPr>
            <p:cNvPr id="3" name="Rounded Rectangle 2">
              <a:extLst>
                <a:ext uri="{FF2B5EF4-FFF2-40B4-BE49-F238E27FC236}">
                  <a16:creationId xmlns:a16="http://schemas.microsoft.com/office/drawing/2014/main" id="{9EB8F6A6-4BDF-9451-D681-EDFC680E171E}"/>
                </a:ext>
              </a:extLst>
            </p:cNvPr>
            <p:cNvSpPr/>
            <p:nvPr/>
          </p:nvSpPr>
          <p:spPr bwMode="auto">
            <a:xfrm>
              <a:off x="615382" y="1201222"/>
              <a:ext cx="5243043" cy="1380461"/>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5" name="Freeform 27">
              <a:extLst>
                <a:ext uri="{FF2B5EF4-FFF2-40B4-BE49-F238E27FC236}">
                  <a16:creationId xmlns:a16="http://schemas.microsoft.com/office/drawing/2014/main" id="{FF4E35F3-F876-21AA-E3FE-AB3B85FEE731}"/>
                </a:ext>
                <a:ext uri="{C183D7F6-B498-43B3-948B-1728B52AA6E4}">
                  <adec:decorative xmlns:adec="http://schemas.microsoft.com/office/drawing/2017/decorative" val="1"/>
                </a:ext>
              </a:extLst>
            </p:cNvPr>
            <p:cNvSpPr/>
            <p:nvPr/>
          </p:nvSpPr>
          <p:spPr bwMode="auto">
            <a:xfrm rot="5400000" flipV="1">
              <a:off x="-16660"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2" name="Title 1">
            <a:extLst>
              <a:ext uri="{FF2B5EF4-FFF2-40B4-BE49-F238E27FC236}">
                <a16:creationId xmlns:a16="http://schemas.microsoft.com/office/drawing/2014/main" id="{EA220BBF-E876-7BA5-8354-F9A36223B441}"/>
              </a:ext>
            </a:extLst>
          </p:cNvPr>
          <p:cNvSpPr>
            <a:spLocks noGrp="1"/>
          </p:cNvSpPr>
          <p:nvPr>
            <p:ph type="title"/>
          </p:nvPr>
        </p:nvSpPr>
        <p:spPr/>
        <p:txBody>
          <a:bodyPr/>
          <a:lstStyle/>
          <a:p>
            <a:r>
              <a:rPr lang="en-US"/>
              <a:t>Using Copilot in Marketing</a:t>
            </a:r>
          </a:p>
        </p:txBody>
      </p:sp>
      <p:sp>
        <p:nvSpPr>
          <p:cNvPr id="4" name="Rounded Rectangle 3">
            <a:extLst>
              <a:ext uri="{FF2B5EF4-FFF2-40B4-BE49-F238E27FC236}">
                <a16:creationId xmlns:a16="http://schemas.microsoft.com/office/drawing/2014/main" id="{6B7C9915-0F04-1C97-5406-672471E0DF68}"/>
              </a:ext>
            </a:extLst>
          </p:cNvPr>
          <p:cNvSpPr/>
          <p:nvPr/>
        </p:nvSpPr>
        <p:spPr bwMode="auto">
          <a:xfrm>
            <a:off x="615382" y="2927418"/>
            <a:ext cx="5243043" cy="188009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6" name="TextBox 5">
            <a:extLst>
              <a:ext uri="{FF2B5EF4-FFF2-40B4-BE49-F238E27FC236}">
                <a16:creationId xmlns:a16="http://schemas.microsoft.com/office/drawing/2014/main" id="{31F28A95-AAE9-D6EB-EB58-D2A9D0078A9A}"/>
              </a:ext>
            </a:extLst>
          </p:cNvPr>
          <p:cNvSpPr txBox="1"/>
          <p:nvPr/>
        </p:nvSpPr>
        <p:spPr>
          <a:xfrm>
            <a:off x="861403" y="1884176"/>
            <a:ext cx="1025776" cy="430887"/>
          </a:xfrm>
          <a:prstGeom prst="rect">
            <a:avLst/>
          </a:prstGeom>
          <a:noFill/>
        </p:spPr>
        <p:txBody>
          <a:bodyPr wrap="square" lIns="0" tIns="0" rIns="0" bIns="0" anchor="ctr">
            <a:spAutoFit/>
          </a:bodyPr>
          <a:lstStyle/>
          <a:p>
            <a:pPr marL="0" marR="0" lvl="0" indent="0" algn="l" defTabSz="932472" rtl="0" eaLnBrk="1" fontAlgn="base" latinLnBrk="0" hangingPunct="1">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rPr>
              <a:t>Goals and challenges</a:t>
            </a:r>
          </a:p>
        </p:txBody>
      </p:sp>
      <p:sp>
        <p:nvSpPr>
          <p:cNvPr id="7" name="Text Placeholder 5">
            <a:extLst>
              <a:ext uri="{FF2B5EF4-FFF2-40B4-BE49-F238E27FC236}">
                <a16:creationId xmlns:a16="http://schemas.microsoft.com/office/drawing/2014/main" id="{F0DD1045-426C-E3E8-D1BD-92D07B11C896}"/>
              </a:ext>
            </a:extLst>
          </p:cNvPr>
          <p:cNvSpPr txBox="1">
            <a:spLocks/>
          </p:cNvSpPr>
          <p:nvPr/>
        </p:nvSpPr>
        <p:spPr>
          <a:xfrm>
            <a:off x="2112643" y="1511512"/>
            <a:ext cx="3510235" cy="969496"/>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spcBef>
                <a:spcPct val="0"/>
              </a:spcBef>
              <a:spcAft>
                <a:spcPts val="300"/>
              </a:spcAft>
              <a:buSzTx/>
              <a:buFont typeface="Wingdings" panose="05000000000000000000" pitchFamily="2" charset="2"/>
              <a:buNone/>
              <a:defRPr/>
            </a:pPr>
            <a:r>
              <a:rPr lang="en-US" sz="1050" b="0" i="0">
                <a:solidFill>
                  <a:schemeClr val="tx1"/>
                </a:solidFill>
                <a:effectLst/>
              </a:rPr>
              <a:t>It's getting harder than ever to create leads with marketing content. The platforms and modalities to deliver marketing messages and splintering the audience. Marketing teams must overcome the traditional communications gap between marketing and sales and marketing and product teams to develop a cohesive strategy for success.</a:t>
            </a:r>
          </a:p>
        </p:txBody>
      </p:sp>
      <p:sp>
        <p:nvSpPr>
          <p:cNvPr id="8" name="Freeform 27">
            <a:extLst>
              <a:ext uri="{FF2B5EF4-FFF2-40B4-BE49-F238E27FC236}">
                <a16:creationId xmlns:a16="http://schemas.microsoft.com/office/drawing/2014/main" id="{16101CDA-4C26-C92F-7AA3-9F07E989298F}"/>
              </a:ext>
              <a:ext uri="{C183D7F6-B498-43B3-948B-1728B52AA6E4}">
                <adec:decorative xmlns:adec="http://schemas.microsoft.com/office/drawing/2017/decorative" val="1"/>
              </a:ext>
            </a:extLst>
          </p:cNvPr>
          <p:cNvSpPr/>
          <p:nvPr/>
        </p:nvSpPr>
        <p:spPr bwMode="auto">
          <a:xfrm rot="5400000" flipV="1">
            <a:off x="-207014" y="3840348"/>
            <a:ext cx="1590553"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9" name="Text Placeholder 4">
            <a:extLst>
              <a:ext uri="{FF2B5EF4-FFF2-40B4-BE49-F238E27FC236}">
                <a16:creationId xmlns:a16="http://schemas.microsoft.com/office/drawing/2014/main" id="{033ADE9B-598C-ECC2-9E69-AB78959B3D48}"/>
              </a:ext>
            </a:extLst>
          </p:cNvPr>
          <p:cNvSpPr txBox="1">
            <a:spLocks/>
          </p:cNvSpPr>
          <p:nvPr/>
        </p:nvSpPr>
        <p:spPr>
          <a:xfrm>
            <a:off x="2112643" y="3139300"/>
            <a:ext cx="3510235" cy="1426929"/>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spcBef>
                <a:spcPct val="0"/>
              </a:spcBef>
              <a:spcAft>
                <a:spcPts val="300"/>
              </a:spcAft>
              <a:buSzTx/>
              <a:buNone/>
              <a:defRPr/>
            </a:pPr>
            <a:r>
              <a:rPr lang="en-US" sz="1050" b="0" i="0" dirty="0">
                <a:solidFill>
                  <a:schemeClr val="tx1"/>
                </a:solidFill>
                <a:effectLst/>
                <a:cs typeface="Segoe UI Semilight"/>
              </a:rPr>
              <a:t>Copilot can help to achieve alignment between teams and help to generate creative content that can deliver a marketing message effectively. </a:t>
            </a:r>
          </a:p>
          <a:p>
            <a:pPr marL="114300" indent="-114300" defTabSz="582780">
              <a:lnSpc>
                <a:spcPct val="110000"/>
              </a:lnSpc>
              <a:spcBef>
                <a:spcPct val="0"/>
              </a:spcBef>
              <a:spcAft>
                <a:spcPts val="300"/>
              </a:spcAft>
              <a:buSzTx/>
              <a:buFont typeface="Arial" panose="020B0604020202020204" pitchFamily="34" charset="0"/>
              <a:buChar char="•"/>
              <a:defRPr/>
            </a:pPr>
            <a:r>
              <a:rPr lang="en-US" sz="900" dirty="0">
                <a:latin typeface="Segoe UI "/>
                <a:cs typeface="Segoe UI Semilight"/>
                <a:hlinkClick r:id="rId2" action="ppaction://hlinksldjump"/>
              </a:rPr>
              <a:t>Collect and share product feedback</a:t>
            </a:r>
            <a:endParaRPr lang="en-US" sz="900" dirty="0">
              <a:latin typeface="Segoe UI "/>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900" dirty="0">
                <a:latin typeface="Segoe UI "/>
                <a:cs typeface="Segoe UI Semilight"/>
                <a:hlinkClick r:id="rId3" action="ppaction://hlinksldjump"/>
              </a:rPr>
              <a:t>Create a new offering</a:t>
            </a:r>
            <a:endParaRPr lang="en-US" sz="900" dirty="0">
              <a:latin typeface="Segoe UI "/>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900" dirty="0">
                <a:latin typeface="Segoe UI "/>
                <a:cs typeface="Segoe UI Semilight"/>
                <a:hlinkClick r:id="rId4" action="ppaction://hlinksldjump"/>
              </a:rPr>
              <a:t>Coordinate Market Research</a:t>
            </a:r>
            <a:endParaRPr lang="en-US" sz="900" dirty="0">
              <a:latin typeface="Segoe UI "/>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900" dirty="0">
                <a:latin typeface="Segoe UI "/>
                <a:cs typeface="Segoe UI Semilight"/>
                <a:hlinkClick r:id="rId5" action="ppaction://hlinksldjump"/>
              </a:rPr>
              <a:t>Product Launch </a:t>
            </a:r>
            <a:endParaRPr lang="en-US" sz="900" dirty="0">
              <a:latin typeface="Segoe UI "/>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900" dirty="0">
                <a:latin typeface="Segoe UI "/>
                <a:cs typeface="Segoe UI Semilight"/>
                <a:hlinkClick r:id="rId6" action="ppaction://hlinksldjump"/>
              </a:rPr>
              <a:t>Creating a BoM</a:t>
            </a:r>
            <a:endParaRPr lang="en-US" sz="900" dirty="0">
              <a:latin typeface="Segoe UI "/>
            </a:endParaRPr>
          </a:p>
        </p:txBody>
      </p:sp>
      <p:sp>
        <p:nvSpPr>
          <p:cNvPr id="10" name="TextBox 9">
            <a:extLst>
              <a:ext uri="{FF2B5EF4-FFF2-40B4-BE49-F238E27FC236}">
                <a16:creationId xmlns:a16="http://schemas.microsoft.com/office/drawing/2014/main" id="{4C6F088A-34D4-EC05-5943-60089C67199A}"/>
              </a:ext>
            </a:extLst>
          </p:cNvPr>
          <p:cNvSpPr txBox="1"/>
          <p:nvPr/>
        </p:nvSpPr>
        <p:spPr>
          <a:xfrm>
            <a:off x="861403" y="3662916"/>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r>
              <a:rPr lang="en-US">
                <a:gradFill>
                  <a:gsLst>
                    <a:gs pos="0">
                      <a:srgbClr val="C03BC4"/>
                    </a:gs>
                    <a:gs pos="35000">
                      <a:srgbClr val="0078D4"/>
                    </a:gs>
                  </a:gsLst>
                  <a:path path="circle">
                    <a:fillToRect l="100000" t="100000"/>
                  </a:path>
                </a:gradFill>
                <a:cs typeface="Segoe UI Semibold"/>
              </a:rPr>
              <a:t>Copilot can assist with...</a:t>
            </a:r>
            <a:endParaRPr lang="en-US">
              <a:gradFill>
                <a:gsLst>
                  <a:gs pos="0">
                    <a:srgbClr val="C03BC4"/>
                  </a:gs>
                  <a:gs pos="35000">
                    <a:srgbClr val="0078D4"/>
                  </a:gs>
                </a:gsLst>
                <a:path path="circle">
                  <a:fillToRect l="100000" t="100000"/>
                </a:path>
              </a:gradFill>
            </a:endParaRPr>
          </a:p>
        </p:txBody>
      </p:sp>
      <p:sp>
        <p:nvSpPr>
          <p:cNvPr id="11" name="Graphic 120" descr="Icon of an arrow hitting the bullseye">
            <a:extLst>
              <a:ext uri="{FF2B5EF4-FFF2-40B4-BE49-F238E27FC236}">
                <a16:creationId xmlns:a16="http://schemas.microsoft.com/office/drawing/2014/main" id="{932AD68C-2DC7-C93E-FAC3-12451120F59F}"/>
              </a:ext>
            </a:extLst>
          </p:cNvPr>
          <p:cNvSpPr>
            <a:spLocks noChangeAspect="1"/>
          </p:cNvSpPr>
          <p:nvPr/>
        </p:nvSpPr>
        <p:spPr>
          <a:xfrm>
            <a:off x="861403" y="1486482"/>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2" name="Graphic 60">
            <a:extLst>
              <a:ext uri="{FF2B5EF4-FFF2-40B4-BE49-F238E27FC236}">
                <a16:creationId xmlns:a16="http://schemas.microsoft.com/office/drawing/2014/main" id="{6F3CCCF3-78DD-AB06-A28F-9E5B42C63C51}"/>
              </a:ext>
              <a:ext uri="{C183D7F6-B498-43B3-948B-1728B52AA6E4}">
                <adec:decorative xmlns:adec="http://schemas.microsoft.com/office/drawing/2017/decorative" val="1"/>
              </a:ext>
            </a:extLst>
          </p:cNvPr>
          <p:cNvSpPr>
            <a:spLocks/>
          </p:cNvSpPr>
          <p:nvPr/>
        </p:nvSpPr>
        <p:spPr>
          <a:xfrm>
            <a:off x="861403" y="3234742"/>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nvGrpSpPr>
          <p:cNvPr id="61" name="Group 60">
            <a:extLst>
              <a:ext uri="{FF2B5EF4-FFF2-40B4-BE49-F238E27FC236}">
                <a16:creationId xmlns:a16="http://schemas.microsoft.com/office/drawing/2014/main" id="{16DA245C-AF14-51E7-04EE-9A3E9FB0446C}"/>
              </a:ext>
            </a:extLst>
          </p:cNvPr>
          <p:cNvGrpSpPr/>
          <p:nvPr/>
        </p:nvGrpSpPr>
        <p:grpSpPr>
          <a:xfrm>
            <a:off x="561144" y="4930624"/>
            <a:ext cx="5297281" cy="1455568"/>
            <a:chOff x="561144" y="4660076"/>
            <a:chExt cx="5297281" cy="1726116"/>
          </a:xfrm>
        </p:grpSpPr>
        <p:sp>
          <p:nvSpPr>
            <p:cNvPr id="13" name="Rounded Rectangle 12">
              <a:extLst>
                <a:ext uri="{FF2B5EF4-FFF2-40B4-BE49-F238E27FC236}">
                  <a16:creationId xmlns:a16="http://schemas.microsoft.com/office/drawing/2014/main" id="{2E34F9B9-B5FF-6ECB-01CE-D45766003B23}"/>
                </a:ext>
              </a:extLst>
            </p:cNvPr>
            <p:cNvSpPr/>
            <p:nvPr/>
          </p:nvSpPr>
          <p:spPr bwMode="auto">
            <a:xfrm>
              <a:off x="615382" y="4660076"/>
              <a:ext cx="5243043" cy="1726116"/>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14" name="Freeform 27">
              <a:extLst>
                <a:ext uri="{FF2B5EF4-FFF2-40B4-BE49-F238E27FC236}">
                  <a16:creationId xmlns:a16="http://schemas.microsoft.com/office/drawing/2014/main" id="{2A077E3D-35A2-14FC-9A76-5F4E0BB0636C}"/>
                </a:ext>
                <a:ext uri="{C183D7F6-B498-43B3-948B-1728B52AA6E4}">
                  <adec:decorative xmlns:adec="http://schemas.microsoft.com/office/drawing/2017/decorative" val="1"/>
                </a:ext>
              </a:extLst>
            </p:cNvPr>
            <p:cNvSpPr/>
            <p:nvPr/>
          </p:nvSpPr>
          <p:spPr bwMode="auto">
            <a:xfrm rot="5400000" flipV="1">
              <a:off x="-107713" y="5496015"/>
              <a:ext cx="1391952"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15" name="TextBox 14">
            <a:extLst>
              <a:ext uri="{FF2B5EF4-FFF2-40B4-BE49-F238E27FC236}">
                <a16:creationId xmlns:a16="http://schemas.microsoft.com/office/drawing/2014/main" id="{76EDBF74-A38B-FC54-D59F-FAE5AA7A3895}"/>
              </a:ext>
            </a:extLst>
          </p:cNvPr>
          <p:cNvSpPr txBox="1"/>
          <p:nvPr/>
        </p:nvSpPr>
        <p:spPr>
          <a:xfrm>
            <a:off x="861403" y="5735960"/>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r>
              <a:rPr lang="en-US">
                <a:gradFill>
                  <a:gsLst>
                    <a:gs pos="0">
                      <a:srgbClr val="C03BC4"/>
                    </a:gs>
                    <a:gs pos="35000">
                      <a:srgbClr val="0078D4"/>
                    </a:gs>
                  </a:gsLst>
                  <a:path path="circle">
                    <a:fillToRect l="100000" t="100000"/>
                  </a:path>
                </a:gradFill>
                <a:cs typeface="Segoe UI Semibold"/>
              </a:rPr>
              <a:t>Marketing roles</a:t>
            </a:r>
          </a:p>
        </p:txBody>
      </p:sp>
      <p:sp>
        <p:nvSpPr>
          <p:cNvPr id="16" name="Graphic 74" descr="Icon of a person with a checkmark">
            <a:extLst>
              <a:ext uri="{FF2B5EF4-FFF2-40B4-BE49-F238E27FC236}">
                <a16:creationId xmlns:a16="http://schemas.microsoft.com/office/drawing/2014/main" id="{F28ACD9D-084C-FD41-30DD-223FD15F68D0}"/>
              </a:ext>
            </a:extLst>
          </p:cNvPr>
          <p:cNvSpPr/>
          <p:nvPr/>
        </p:nvSpPr>
        <p:spPr>
          <a:xfrm>
            <a:off x="921227" y="5265862"/>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7" name="Text Placeholder 10">
            <a:extLst>
              <a:ext uri="{FF2B5EF4-FFF2-40B4-BE49-F238E27FC236}">
                <a16:creationId xmlns:a16="http://schemas.microsoft.com/office/drawing/2014/main" id="{C5153BB5-F617-F3ED-E9F4-FB5FFCF57847}"/>
              </a:ext>
            </a:extLst>
          </p:cNvPr>
          <p:cNvSpPr txBox="1">
            <a:spLocks/>
          </p:cNvSpPr>
          <p:nvPr/>
        </p:nvSpPr>
        <p:spPr>
          <a:xfrm>
            <a:off x="2738367" y="5223313"/>
            <a:ext cx="1767532" cy="15388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spcBef>
                <a:spcPct val="0"/>
              </a:spcBef>
              <a:buSzTx/>
              <a:buNone/>
              <a:defRPr/>
            </a:pPr>
            <a:r>
              <a:rPr lang="en-US" sz="1000" dirty="0">
                <a:latin typeface="Segoe UI "/>
                <a:hlinkClick r:id="rId7" action="ppaction://hlinksldjump"/>
              </a:rPr>
              <a:t>Product marketing manager</a:t>
            </a:r>
            <a:endParaRPr lang="en-US" sz="1000" dirty="0">
              <a:latin typeface="Segoe UI "/>
            </a:endParaRPr>
          </a:p>
        </p:txBody>
      </p:sp>
      <p:sp>
        <p:nvSpPr>
          <p:cNvPr id="18" name="Text Placeholder 10">
            <a:extLst>
              <a:ext uri="{FF2B5EF4-FFF2-40B4-BE49-F238E27FC236}">
                <a16:creationId xmlns:a16="http://schemas.microsoft.com/office/drawing/2014/main" id="{3153F087-3859-7DF1-977C-8AC707AADE30}"/>
              </a:ext>
            </a:extLst>
          </p:cNvPr>
          <p:cNvSpPr txBox="1">
            <a:spLocks/>
          </p:cNvSpPr>
          <p:nvPr/>
        </p:nvSpPr>
        <p:spPr>
          <a:xfrm>
            <a:off x="2738367" y="5579721"/>
            <a:ext cx="1097280" cy="138499"/>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582780">
              <a:spcBef>
                <a:spcPct val="0"/>
              </a:spcBef>
              <a:defRPr/>
            </a:pPr>
            <a:r>
              <a:rPr lang="en-US" sz="1000" dirty="0">
                <a:solidFill>
                  <a:srgbClr val="000000"/>
                </a:solidFill>
                <a:latin typeface="Segoe UI "/>
              </a:rPr>
              <a:t>Content creator</a:t>
            </a:r>
          </a:p>
        </p:txBody>
      </p:sp>
      <p:sp>
        <p:nvSpPr>
          <p:cNvPr id="19" name="Text Placeholder 10">
            <a:extLst>
              <a:ext uri="{FF2B5EF4-FFF2-40B4-BE49-F238E27FC236}">
                <a16:creationId xmlns:a16="http://schemas.microsoft.com/office/drawing/2014/main" id="{6C3DB3CD-7236-BDE8-D158-00050B9F1107}"/>
              </a:ext>
            </a:extLst>
          </p:cNvPr>
          <p:cNvSpPr txBox="1">
            <a:spLocks/>
          </p:cNvSpPr>
          <p:nvPr/>
        </p:nvSpPr>
        <p:spPr>
          <a:xfrm>
            <a:off x="2738367" y="5936129"/>
            <a:ext cx="1097280" cy="138499"/>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582780">
              <a:spcBef>
                <a:spcPct val="0"/>
              </a:spcBef>
              <a:defRPr/>
            </a:pPr>
            <a:r>
              <a:rPr lang="en-US" sz="1000" dirty="0">
                <a:solidFill>
                  <a:srgbClr val="000000"/>
                </a:solidFill>
                <a:latin typeface="Segoe UI "/>
              </a:rPr>
              <a:t>Pricing analyst</a:t>
            </a:r>
          </a:p>
        </p:txBody>
      </p:sp>
      <p:sp>
        <p:nvSpPr>
          <p:cNvPr id="25" name="Rounded Rectangle 24">
            <a:extLst>
              <a:ext uri="{FF2B5EF4-FFF2-40B4-BE49-F238E27FC236}">
                <a16:creationId xmlns:a16="http://schemas.microsoft.com/office/drawing/2014/main" id="{0D2F6133-BD54-6ACA-2ED8-6C60C86D9612}"/>
              </a:ext>
            </a:extLst>
          </p:cNvPr>
          <p:cNvSpPr/>
          <p:nvPr/>
        </p:nvSpPr>
        <p:spPr bwMode="auto">
          <a:xfrm>
            <a:off x="6006247" y="1201222"/>
            <a:ext cx="5949192" cy="5184970"/>
          </a:xfrm>
          <a:prstGeom prst="roundRect">
            <a:avLst>
              <a:gd name="adj" fmla="val 165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26" name="TextBox 25">
            <a:extLst>
              <a:ext uri="{FF2B5EF4-FFF2-40B4-BE49-F238E27FC236}">
                <a16:creationId xmlns:a16="http://schemas.microsoft.com/office/drawing/2014/main" id="{94A22890-C831-80FA-033E-E66497BDC18A}"/>
              </a:ext>
            </a:extLst>
          </p:cNvPr>
          <p:cNvSpPr txBox="1">
            <a:spLocks/>
          </p:cNvSpPr>
          <p:nvPr/>
        </p:nvSpPr>
        <p:spPr>
          <a:xfrm>
            <a:off x="6331081" y="1485844"/>
            <a:ext cx="5428409" cy="215444"/>
          </a:xfrm>
          <a:prstGeom prst="rect">
            <a:avLst/>
          </a:prstGeom>
          <a:noFill/>
        </p:spPr>
        <p:txBody>
          <a:bodyPr wrap="square" lIns="0" tIns="0" rIns="0" bIns="0">
            <a:spAutoFit/>
          </a:bodyPr>
          <a:lstStyle>
            <a:defPPr>
              <a:defRPr lang="en-US"/>
            </a:defPPr>
            <a:lvl1pPr defTabSz="932472" fontAlgn="base">
              <a:spcBef>
                <a:spcPct val="0"/>
              </a:spcBef>
              <a:spcAft>
                <a:spcPts val="1200"/>
              </a:spcAft>
              <a:defRPr sz="1400">
                <a:gradFill>
                  <a:gsLst>
                    <a:gs pos="35000">
                      <a:srgbClr val="0078D4"/>
                    </a:gs>
                    <a:gs pos="0">
                      <a:srgbClr val="C03BC4"/>
                    </a:gs>
                  </a:gsLst>
                  <a:path path="circle">
                    <a:fillToRect l="100000" t="100000"/>
                  </a:path>
                </a:gradFill>
                <a:latin typeface="+mj-lt"/>
                <a:cs typeface="Segoe UI Semibold" panose="020B0702040204020203" pitchFamily="34" charset="0"/>
              </a:defRPr>
            </a:lvl1pPr>
          </a:lstStyle>
          <a:p>
            <a:r>
              <a:rPr lang="en-US"/>
              <a:t>Microsoft Copilot opportunity to impact key Industry KPIs</a:t>
            </a:r>
          </a:p>
        </p:txBody>
      </p:sp>
      <p:sp>
        <p:nvSpPr>
          <p:cNvPr id="27" name="TextBox 26">
            <a:extLst>
              <a:ext uri="{FF2B5EF4-FFF2-40B4-BE49-F238E27FC236}">
                <a16:creationId xmlns:a16="http://schemas.microsoft.com/office/drawing/2014/main" id="{CFC640F0-DFE2-55B1-C27E-076F90445EE7}"/>
              </a:ext>
            </a:extLst>
          </p:cNvPr>
          <p:cNvSpPr txBox="1"/>
          <p:nvPr/>
        </p:nvSpPr>
        <p:spPr>
          <a:xfrm>
            <a:off x="6671857" y="2095651"/>
            <a:ext cx="861860" cy="325217"/>
          </a:xfrm>
          <a:prstGeom prst="rect">
            <a:avLst/>
          </a:prstGeom>
          <a:noFill/>
        </p:spPr>
        <p:txBody>
          <a:bodyPr wrap="square" lIns="0" tIns="0" rIns="0" bIns="0" anchor="ctr">
            <a:spAutoFit/>
          </a:bodyPr>
          <a:lstStyle/>
          <a:p>
            <a:pPr defTabSz="914225">
              <a:lnSpc>
                <a:spcPct val="110000"/>
              </a:lnSpc>
              <a:spcAft>
                <a:spcPts val="600"/>
              </a:spcAft>
              <a:defRPr/>
            </a:pPr>
            <a:r>
              <a:rPr lang="en-US" sz="1000" b="1" dirty="0">
                <a:latin typeface="+mj-lt"/>
                <a:cs typeface="Segoe UI Semibold" panose="020B0702040204020203" pitchFamily="34" charset="0"/>
                <a:hlinkClick r:id="rId8" action="ppaction://hlinksldjump"/>
              </a:rPr>
              <a:t>Increase brand value</a:t>
            </a:r>
            <a:endParaRPr lang="en-US" sz="1000" b="1" dirty="0">
              <a:latin typeface="+mj-lt"/>
              <a:cs typeface="Segoe UI Semibold" panose="020B0702040204020203" pitchFamily="34" charset="0"/>
            </a:endParaRPr>
          </a:p>
        </p:txBody>
      </p:sp>
      <p:sp>
        <p:nvSpPr>
          <p:cNvPr id="28" name="TextBox 27">
            <a:extLst>
              <a:ext uri="{FF2B5EF4-FFF2-40B4-BE49-F238E27FC236}">
                <a16:creationId xmlns:a16="http://schemas.microsoft.com/office/drawing/2014/main" id="{83A856D2-BBC8-9586-0EB6-37C659D8F57A}"/>
              </a:ext>
            </a:extLst>
          </p:cNvPr>
          <p:cNvSpPr txBox="1"/>
          <p:nvPr/>
        </p:nvSpPr>
        <p:spPr>
          <a:xfrm>
            <a:off x="6671857" y="3348061"/>
            <a:ext cx="861860" cy="329064"/>
          </a:xfrm>
          <a:prstGeom prst="rect">
            <a:avLst/>
          </a:prstGeom>
          <a:noFill/>
        </p:spPr>
        <p:txBody>
          <a:bodyPr wrap="square" lIns="0" tIns="0" rIns="0" bIns="0" anchor="ctr">
            <a:spAutoFit/>
          </a:bodyPr>
          <a:lstStyle/>
          <a:p>
            <a:pPr defTabSz="914225">
              <a:lnSpc>
                <a:spcPct val="110000"/>
              </a:lnSpc>
              <a:spcAft>
                <a:spcPts val="600"/>
              </a:spcAft>
              <a:defRPr/>
            </a:pPr>
            <a:r>
              <a:rPr lang="en-US" sz="1000" b="1" dirty="0">
                <a:latin typeface="+mj-lt"/>
                <a:cs typeface="Segoe UI Semibold" panose="020B0702040204020203" pitchFamily="34" charset="0"/>
                <a:hlinkClick r:id="rId9" action="ppaction://hlinksldjump"/>
              </a:rPr>
              <a:t>Number of leads created</a:t>
            </a:r>
            <a:endParaRPr lang="en-US" sz="1000" b="1" dirty="0">
              <a:latin typeface="+mj-lt"/>
              <a:cs typeface="Segoe UI Semibold" panose="020B0702040204020203" pitchFamily="34" charset="0"/>
            </a:endParaRPr>
          </a:p>
        </p:txBody>
      </p:sp>
      <p:sp>
        <p:nvSpPr>
          <p:cNvPr id="29" name="TextBox 28">
            <a:extLst>
              <a:ext uri="{FF2B5EF4-FFF2-40B4-BE49-F238E27FC236}">
                <a16:creationId xmlns:a16="http://schemas.microsoft.com/office/drawing/2014/main" id="{260B18F7-1C93-E54A-7303-9F7456FE7503}"/>
              </a:ext>
            </a:extLst>
          </p:cNvPr>
          <p:cNvSpPr txBox="1"/>
          <p:nvPr/>
        </p:nvSpPr>
        <p:spPr>
          <a:xfrm>
            <a:off x="6671857" y="4600534"/>
            <a:ext cx="861860" cy="330090"/>
          </a:xfrm>
          <a:prstGeom prst="rect">
            <a:avLst/>
          </a:prstGeom>
          <a:noFill/>
        </p:spPr>
        <p:txBody>
          <a:bodyPr wrap="square" lIns="0" tIns="0" rIns="0" bIns="0" anchor="ctr">
            <a:spAutoFit/>
          </a:bodyPr>
          <a:lstStyle/>
          <a:p>
            <a:pPr defTabSz="914225">
              <a:lnSpc>
                <a:spcPct val="110000"/>
              </a:lnSpc>
              <a:spcAft>
                <a:spcPts val="600"/>
              </a:spcAft>
              <a:defRPr/>
            </a:pPr>
            <a:r>
              <a:rPr lang="en-US" sz="1000" b="1" dirty="0">
                <a:latin typeface="+mj-lt"/>
                <a:cs typeface="Segoe UI Semibold" panose="020B0702040204020203" pitchFamily="34" charset="0"/>
                <a:hlinkClick r:id="rId10" action="ppaction://hlinksldjump"/>
              </a:rPr>
              <a:t>Cost per lead generated</a:t>
            </a:r>
            <a:endParaRPr lang="en-US" sz="1000" b="1" dirty="0">
              <a:latin typeface="+mj-lt"/>
              <a:cs typeface="Segoe UI Semibold" panose="020B0702040204020203" pitchFamily="34" charset="0"/>
            </a:endParaRPr>
          </a:p>
        </p:txBody>
      </p:sp>
      <p:sp>
        <p:nvSpPr>
          <p:cNvPr id="32" name="TextBox 31">
            <a:extLst>
              <a:ext uri="{FF2B5EF4-FFF2-40B4-BE49-F238E27FC236}">
                <a16:creationId xmlns:a16="http://schemas.microsoft.com/office/drawing/2014/main" id="{8E1F73C6-D0CF-4117-53A3-A304E65397CD}"/>
              </a:ext>
            </a:extLst>
          </p:cNvPr>
          <p:cNvSpPr txBox="1"/>
          <p:nvPr/>
        </p:nvSpPr>
        <p:spPr>
          <a:xfrm>
            <a:off x="7723447" y="2095651"/>
            <a:ext cx="3722854" cy="663771"/>
          </a:xfrm>
          <a:prstGeom prst="rect">
            <a:avLst/>
          </a:prstGeom>
          <a:noFill/>
        </p:spPr>
        <p:txBody>
          <a:bodyPr wrap="square" lIns="0" tIns="0" rIns="0" bIns="0" anchor="ctr">
            <a:spAutoFit/>
          </a:bodyPr>
          <a:lstStyle/>
          <a:p>
            <a:pPr defTabSz="914225">
              <a:lnSpc>
                <a:spcPct val="110000"/>
              </a:lnSpc>
              <a:spcAft>
                <a:spcPts val="600"/>
              </a:spcAft>
              <a:defRPr/>
            </a:pPr>
            <a:r>
              <a:rPr lang="en-US" sz="1000">
                <a:solidFill>
                  <a:srgbClr val="000000"/>
                </a:solidFill>
                <a:latin typeface="Segoe UI"/>
                <a:cs typeface="Segoe UI"/>
              </a:rPr>
              <a:t>Improving the customer of marketing content and customer interactions such and emails and meetings can help to improve close rates. In addition, improving targeting, pricing analysis, and creating effective promotions can also improve close rate.</a:t>
            </a:r>
            <a:endParaRPr lang="en-US" sz="1000">
              <a:solidFill>
                <a:srgbClr val="1A1A1A"/>
              </a:solidFill>
              <a:latin typeface="Segoe UI"/>
              <a:cs typeface="Segoe UI"/>
            </a:endParaRPr>
          </a:p>
        </p:txBody>
      </p:sp>
      <p:sp>
        <p:nvSpPr>
          <p:cNvPr id="33" name="TextBox 32">
            <a:extLst>
              <a:ext uri="{FF2B5EF4-FFF2-40B4-BE49-F238E27FC236}">
                <a16:creationId xmlns:a16="http://schemas.microsoft.com/office/drawing/2014/main" id="{13ABB18A-D1A5-70BD-4260-3CB38207541B}"/>
              </a:ext>
            </a:extLst>
          </p:cNvPr>
          <p:cNvSpPr txBox="1"/>
          <p:nvPr/>
        </p:nvSpPr>
        <p:spPr>
          <a:xfrm>
            <a:off x="7723447" y="3348061"/>
            <a:ext cx="3722854" cy="663836"/>
          </a:xfrm>
          <a:prstGeom prst="rect">
            <a:avLst/>
          </a:prstGeom>
          <a:noFill/>
        </p:spPr>
        <p:txBody>
          <a:bodyPr wrap="square" lIns="0" tIns="0" rIns="0" bIns="0" anchor="ctr">
            <a:spAutoFit/>
          </a:bodyPr>
          <a:lstStyle/>
          <a:p>
            <a:pPr defTabSz="914225">
              <a:lnSpc>
                <a:spcPct val="110000"/>
              </a:lnSpc>
              <a:spcAft>
                <a:spcPts val="600"/>
              </a:spcAft>
              <a:defRPr/>
            </a:pPr>
            <a:r>
              <a:rPr kumimoji="0" lang="en-US" sz="1000" b="0" i="0" u="none" strike="noStrike" kern="1200" cap="none" spc="0" normalizeH="0" baseline="0" noProof="0">
                <a:ln>
                  <a:noFill/>
                </a:ln>
                <a:solidFill>
                  <a:srgbClr val="000000"/>
                </a:solidFill>
                <a:effectLst/>
                <a:uLnTx/>
                <a:uFillTx/>
                <a:latin typeface="Segoe UI "/>
                <a:cs typeface="Segoe UI"/>
              </a:rPr>
              <a:t>Simplifying and automating tasks like preparing for meetings, tracking tasks. sending emails, creating proposals, and researching customer and product information can allow sellers to pursue more opportunities.</a:t>
            </a:r>
            <a:endParaRPr lang="en-US" sz="1000" b="0" i="0" u="none" strike="noStrike" kern="1200" cap="none" spc="0" normalizeH="0" baseline="0" noProof="0">
              <a:ln>
                <a:noFill/>
              </a:ln>
              <a:solidFill>
                <a:srgbClr val="000000"/>
              </a:solidFill>
              <a:effectLst/>
              <a:uLnTx/>
              <a:uFillTx/>
              <a:latin typeface="Segoe UI "/>
              <a:cs typeface="Segoe UI"/>
            </a:endParaRPr>
          </a:p>
        </p:txBody>
      </p:sp>
      <p:sp>
        <p:nvSpPr>
          <p:cNvPr id="34" name="TextBox 33">
            <a:extLst>
              <a:ext uri="{FF2B5EF4-FFF2-40B4-BE49-F238E27FC236}">
                <a16:creationId xmlns:a16="http://schemas.microsoft.com/office/drawing/2014/main" id="{45CFC511-3604-FC88-1CB7-D4916BEC519A}"/>
              </a:ext>
            </a:extLst>
          </p:cNvPr>
          <p:cNvSpPr txBox="1"/>
          <p:nvPr/>
        </p:nvSpPr>
        <p:spPr>
          <a:xfrm>
            <a:off x="7723447" y="4600534"/>
            <a:ext cx="3581972" cy="663771"/>
          </a:xfrm>
          <a:prstGeom prst="rect">
            <a:avLst/>
          </a:prstGeom>
          <a:noFill/>
        </p:spPr>
        <p:txBody>
          <a:bodyPr wrap="square" lIns="0" tIns="0" rIns="0" bIns="0" anchor="ctr">
            <a:spAutoFit/>
          </a:bodyPr>
          <a:lstStyle/>
          <a:p>
            <a:pPr defTabSz="914225">
              <a:lnSpc>
                <a:spcPct val="110000"/>
              </a:lnSpc>
              <a:spcAft>
                <a:spcPts val="600"/>
              </a:spcAft>
              <a:defRPr/>
            </a:pPr>
            <a:r>
              <a:rPr lang="en-US" sz="1000">
                <a:solidFill>
                  <a:srgbClr val="000000"/>
                </a:solidFill>
                <a:latin typeface="Segoe UI "/>
                <a:cs typeface="Segoe UI"/>
              </a:rPr>
              <a:t>Copilot makes researching product information easier and can prepare detailed responses to RFP questions with a simple prompt. Companies can also use Copilot Studio to create custom bots to answer questions based on curated information.</a:t>
            </a:r>
            <a:endParaRPr lang="en-US" sz="1000" b="0" i="0" u="none" strike="noStrike" kern="1200" cap="none" spc="0" normalizeH="0" baseline="0" noProof="0">
              <a:ln>
                <a:noFill/>
              </a:ln>
              <a:solidFill>
                <a:srgbClr val="000000"/>
              </a:solidFill>
              <a:effectLst/>
              <a:uLnTx/>
              <a:uFillTx/>
              <a:latin typeface="Segoe UI "/>
              <a:cs typeface="Segoe UI"/>
            </a:endParaRPr>
          </a:p>
        </p:txBody>
      </p:sp>
      <p:cxnSp>
        <p:nvCxnSpPr>
          <p:cNvPr id="36" name="Straight Connector 35">
            <a:extLst>
              <a:ext uri="{FF2B5EF4-FFF2-40B4-BE49-F238E27FC236}">
                <a16:creationId xmlns:a16="http://schemas.microsoft.com/office/drawing/2014/main" id="{88AAE3A0-C73F-96C9-02E3-60DC2B3C77E5}"/>
              </a:ext>
              <a:ext uri="{C183D7F6-B498-43B3-948B-1728B52AA6E4}">
                <adec:decorative xmlns:adec="http://schemas.microsoft.com/office/drawing/2017/decorative" val="1"/>
              </a:ext>
            </a:extLst>
          </p:cNvPr>
          <p:cNvCxnSpPr>
            <a:cxnSpLocks/>
          </p:cNvCxnSpPr>
          <p:nvPr/>
        </p:nvCxnSpPr>
        <p:spPr>
          <a:xfrm>
            <a:off x="6006247" y="3096077"/>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20E8B56-2D86-456C-71F9-F3F4C7E041EF}"/>
              </a:ext>
              <a:ext uri="{C183D7F6-B498-43B3-948B-1728B52AA6E4}">
                <adec:decorative xmlns:adec="http://schemas.microsoft.com/office/drawing/2017/decorative" val="1"/>
              </a:ext>
            </a:extLst>
          </p:cNvPr>
          <p:cNvCxnSpPr>
            <a:cxnSpLocks/>
          </p:cNvCxnSpPr>
          <p:nvPr/>
        </p:nvCxnSpPr>
        <p:spPr>
          <a:xfrm>
            <a:off x="6006247" y="4263881"/>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1" name="Graphic 13" descr="Icon of a chart made of vertical lines with a line tracing the top of each, turning into an arrow pointing up">
            <a:extLst>
              <a:ext uri="{FF2B5EF4-FFF2-40B4-BE49-F238E27FC236}">
                <a16:creationId xmlns:a16="http://schemas.microsoft.com/office/drawing/2014/main" id="{5421D19B-16FB-A34C-986B-ED07FAEA5E14}"/>
              </a:ext>
            </a:extLst>
          </p:cNvPr>
          <p:cNvSpPr>
            <a:spLocks noChangeAspect="1"/>
          </p:cNvSpPr>
          <p:nvPr/>
        </p:nvSpPr>
        <p:spPr>
          <a:xfrm>
            <a:off x="6333539" y="3348061"/>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43" name="Round Same Side Corner Rectangle 42">
            <a:extLst>
              <a:ext uri="{FF2B5EF4-FFF2-40B4-BE49-F238E27FC236}">
                <a16:creationId xmlns:a16="http://schemas.microsoft.com/office/drawing/2014/main" id="{ADB03061-F1F0-43A8-616F-13DF18DBBF1F}"/>
              </a:ext>
            </a:extLst>
          </p:cNvPr>
          <p:cNvSpPr/>
          <p:nvPr/>
        </p:nvSpPr>
        <p:spPr bwMode="auto">
          <a:xfrm>
            <a:off x="6006247" y="5936129"/>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44" name="TextBox 43">
            <a:extLst>
              <a:ext uri="{FF2B5EF4-FFF2-40B4-BE49-F238E27FC236}">
                <a16:creationId xmlns:a16="http://schemas.microsoft.com/office/drawing/2014/main" id="{9E8A9336-DB73-F317-E184-D93AEB0462EC}"/>
              </a:ext>
            </a:extLst>
          </p:cNvPr>
          <p:cNvSpPr txBox="1"/>
          <p:nvPr/>
        </p:nvSpPr>
        <p:spPr>
          <a:xfrm>
            <a:off x="6677881" y="6090919"/>
            <a:ext cx="1067600"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Accelerate growth</a:t>
            </a:r>
          </a:p>
        </p:txBody>
      </p:sp>
      <p:sp>
        <p:nvSpPr>
          <p:cNvPr id="45" name="TextBox 44">
            <a:extLst>
              <a:ext uri="{FF2B5EF4-FFF2-40B4-BE49-F238E27FC236}">
                <a16:creationId xmlns:a16="http://schemas.microsoft.com/office/drawing/2014/main" id="{8BDB6445-F088-72A9-7F6A-56CDDEC49053}"/>
              </a:ext>
            </a:extLst>
          </p:cNvPr>
          <p:cNvSpPr txBox="1"/>
          <p:nvPr/>
        </p:nvSpPr>
        <p:spPr>
          <a:xfrm>
            <a:off x="8305535" y="6090919"/>
            <a:ext cx="1604606"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Cost savings and avoidance</a:t>
            </a:r>
          </a:p>
        </p:txBody>
      </p:sp>
      <p:sp>
        <p:nvSpPr>
          <p:cNvPr id="46" name="TextBox 45">
            <a:extLst>
              <a:ext uri="{FF2B5EF4-FFF2-40B4-BE49-F238E27FC236}">
                <a16:creationId xmlns:a16="http://schemas.microsoft.com/office/drawing/2014/main" id="{AE595881-0E32-B023-90DB-6695476D70BC}"/>
              </a:ext>
            </a:extLst>
          </p:cNvPr>
          <p:cNvSpPr txBox="1"/>
          <p:nvPr/>
        </p:nvSpPr>
        <p:spPr>
          <a:xfrm>
            <a:off x="10460635" y="6090919"/>
            <a:ext cx="1146148"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Employee retention</a:t>
            </a:r>
          </a:p>
        </p:txBody>
      </p:sp>
      <p:sp>
        <p:nvSpPr>
          <p:cNvPr id="47" name="Graphic 47" descr="Icon of a piggy bank ">
            <a:extLst>
              <a:ext uri="{FF2B5EF4-FFF2-40B4-BE49-F238E27FC236}">
                <a16:creationId xmlns:a16="http://schemas.microsoft.com/office/drawing/2014/main" id="{474E8E38-A602-160C-05F2-0B24C79E4318}"/>
              </a:ext>
            </a:extLst>
          </p:cNvPr>
          <p:cNvSpPr>
            <a:spLocks noChangeAspect="1"/>
          </p:cNvSpPr>
          <p:nvPr/>
        </p:nvSpPr>
        <p:spPr>
          <a:xfrm>
            <a:off x="7925478" y="607114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Graphic 13" descr="Icon of a chart made of vertical lines with a line tracing the top of each, turning into an arrow pointing up">
            <a:extLst>
              <a:ext uri="{FF2B5EF4-FFF2-40B4-BE49-F238E27FC236}">
                <a16:creationId xmlns:a16="http://schemas.microsoft.com/office/drawing/2014/main" id="{93B83270-1774-0BCA-52BB-DE3210E3D7C9}"/>
              </a:ext>
            </a:extLst>
          </p:cNvPr>
          <p:cNvSpPr>
            <a:spLocks noChangeAspect="1"/>
          </p:cNvSpPr>
          <p:nvPr/>
        </p:nvSpPr>
        <p:spPr>
          <a:xfrm>
            <a:off x="6315004" y="6071613"/>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Freeform: Shape 124" descr="Employee retention icon">
            <a:extLst>
              <a:ext uri="{FF2B5EF4-FFF2-40B4-BE49-F238E27FC236}">
                <a16:creationId xmlns:a16="http://schemas.microsoft.com/office/drawing/2014/main" id="{7A8C289B-FAF2-B016-39E8-061F55FC5F45}"/>
              </a:ext>
            </a:extLst>
          </p:cNvPr>
          <p:cNvSpPr/>
          <p:nvPr/>
        </p:nvSpPr>
        <p:spPr>
          <a:xfrm>
            <a:off x="10090138" y="6072613"/>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Graphic 50">
            <a:extLst>
              <a:ext uri="{FF2B5EF4-FFF2-40B4-BE49-F238E27FC236}">
                <a16:creationId xmlns:a16="http://schemas.microsoft.com/office/drawing/2014/main" id="{706D9EA1-BA83-B6F1-A85D-964623701247}"/>
              </a:ext>
            </a:extLst>
          </p:cNvPr>
          <p:cNvSpPr/>
          <p:nvPr/>
        </p:nvSpPr>
        <p:spPr>
          <a:xfrm>
            <a:off x="2412478" y="5217414"/>
            <a:ext cx="190500" cy="156997"/>
          </a:xfrm>
          <a:custGeom>
            <a:avLst/>
            <a:gdLst>
              <a:gd name="connsiteX0" fmla="*/ 189614 w 190500"/>
              <a:gd name="connsiteY0" fmla="*/ 15313 h 156997"/>
              <a:gd name="connsiteX1" fmla="*/ 190500 w 190500"/>
              <a:gd name="connsiteY1" fmla="*/ 21419 h 156997"/>
              <a:gd name="connsiteX2" fmla="*/ 190500 w 190500"/>
              <a:gd name="connsiteY2" fmla="*/ 130737 h 156997"/>
              <a:gd name="connsiteX3" fmla="*/ 169061 w 190500"/>
              <a:gd name="connsiteY3" fmla="*/ 152161 h 156997"/>
              <a:gd name="connsiteX4" fmla="*/ 162963 w 190500"/>
              <a:gd name="connsiteY4" fmla="*/ 151273 h 156997"/>
              <a:gd name="connsiteX5" fmla="*/ 110442 w 190500"/>
              <a:gd name="connsiteY5" fmla="*/ 135652 h 156997"/>
              <a:gd name="connsiteX6" fmla="*/ 59434 w 190500"/>
              <a:gd name="connsiteY6" fmla="*/ 153096 h 156997"/>
              <a:gd name="connsiteX7" fmla="*/ 38148 w 190500"/>
              <a:gd name="connsiteY7" fmla="*/ 120831 h 156997"/>
              <a:gd name="connsiteX8" fmla="*/ 38100 w 190500"/>
              <a:gd name="connsiteY8" fmla="*/ 118926 h 156997"/>
              <a:gd name="connsiteX9" fmla="*/ 38090 w 190500"/>
              <a:gd name="connsiteY9" fmla="*/ 114164 h 156997"/>
              <a:gd name="connsiteX10" fmla="*/ 15326 w 190500"/>
              <a:gd name="connsiteY10" fmla="*/ 107391 h 156997"/>
              <a:gd name="connsiteX11" fmla="*/ 0 w 190500"/>
              <a:gd name="connsiteY11" fmla="*/ 86836 h 156997"/>
              <a:gd name="connsiteX12" fmla="*/ 0 w 190500"/>
              <a:gd name="connsiteY12" fmla="*/ 65300 h 156997"/>
              <a:gd name="connsiteX13" fmla="*/ 15335 w 190500"/>
              <a:gd name="connsiteY13" fmla="*/ 44764 h 156997"/>
              <a:gd name="connsiteX14" fmla="*/ 162973 w 190500"/>
              <a:gd name="connsiteY14" fmla="*/ 892 h 156997"/>
              <a:gd name="connsiteX15" fmla="*/ 189614 w 190500"/>
              <a:gd name="connsiteY15" fmla="*/ 15323 h 156997"/>
              <a:gd name="connsiteX16" fmla="*/ 52378 w 190500"/>
              <a:gd name="connsiteY16" fmla="*/ 118402 h 156997"/>
              <a:gd name="connsiteX17" fmla="*/ 52388 w 190500"/>
              <a:gd name="connsiteY17" fmla="*/ 118917 h 156997"/>
              <a:gd name="connsiteX18" fmla="*/ 76177 w 190500"/>
              <a:gd name="connsiteY18" fmla="*/ 142752 h 156997"/>
              <a:gd name="connsiteX19" fmla="*/ 96431 w 190500"/>
              <a:gd name="connsiteY19" fmla="*/ 131499 h 156997"/>
              <a:gd name="connsiteX20" fmla="*/ 52378 w 190500"/>
              <a:gd name="connsiteY20" fmla="*/ 118402 h 156997"/>
              <a:gd name="connsiteX21" fmla="*/ 167030 w 190500"/>
              <a:gd name="connsiteY21" fmla="*/ 14580 h 156997"/>
              <a:gd name="connsiteX22" fmla="*/ 19393 w 190500"/>
              <a:gd name="connsiteY22" fmla="*/ 58442 h 156997"/>
              <a:gd name="connsiteX23" fmla="*/ 14288 w 190500"/>
              <a:gd name="connsiteY23" fmla="*/ 65300 h 156997"/>
              <a:gd name="connsiteX24" fmla="*/ 14288 w 190500"/>
              <a:gd name="connsiteY24" fmla="*/ 86836 h 156997"/>
              <a:gd name="connsiteX25" fmla="*/ 19393 w 190500"/>
              <a:gd name="connsiteY25" fmla="*/ 93694 h 156997"/>
              <a:gd name="connsiteX26" fmla="*/ 167030 w 190500"/>
              <a:gd name="connsiteY26" fmla="*/ 137576 h 156997"/>
              <a:gd name="connsiteX27" fmla="*/ 175915 w 190500"/>
              <a:gd name="connsiteY27" fmla="*/ 132768 h 156997"/>
              <a:gd name="connsiteX28" fmla="*/ 176213 w 190500"/>
              <a:gd name="connsiteY28" fmla="*/ 130718 h 156997"/>
              <a:gd name="connsiteX29" fmla="*/ 176213 w 190500"/>
              <a:gd name="connsiteY29" fmla="*/ 21428 h 156997"/>
              <a:gd name="connsiteX30" fmla="*/ 169071 w 190500"/>
              <a:gd name="connsiteY30" fmla="*/ 14283 h 156997"/>
              <a:gd name="connsiteX31" fmla="*/ 167030 w 190500"/>
              <a:gd name="connsiteY31" fmla="*/ 14580 h 15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0500" h="156997">
                <a:moveTo>
                  <a:pt x="189614" y="15313"/>
                </a:moveTo>
                <a:cubicBezTo>
                  <a:pt x="190205" y="17294"/>
                  <a:pt x="190500" y="19352"/>
                  <a:pt x="190500" y="21419"/>
                </a:cubicBezTo>
                <a:lnTo>
                  <a:pt x="190500" y="130737"/>
                </a:lnTo>
                <a:cubicBezTo>
                  <a:pt x="190496" y="142573"/>
                  <a:pt x="180898" y="152166"/>
                  <a:pt x="169061" y="152161"/>
                </a:cubicBezTo>
                <a:cubicBezTo>
                  <a:pt x="166996" y="152161"/>
                  <a:pt x="164943" y="151862"/>
                  <a:pt x="162963" y="151273"/>
                </a:cubicBezTo>
                <a:lnTo>
                  <a:pt x="110442" y="135652"/>
                </a:lnTo>
                <a:cubicBezTo>
                  <a:pt x="101174" y="154554"/>
                  <a:pt x="78336" y="162365"/>
                  <a:pt x="59434" y="153096"/>
                </a:cubicBezTo>
                <a:cubicBezTo>
                  <a:pt x="47008" y="147003"/>
                  <a:pt x="38860" y="134653"/>
                  <a:pt x="38148" y="120831"/>
                </a:cubicBezTo>
                <a:lnTo>
                  <a:pt x="38100" y="118926"/>
                </a:lnTo>
                <a:lnTo>
                  <a:pt x="38090" y="114164"/>
                </a:lnTo>
                <a:lnTo>
                  <a:pt x="15326" y="107391"/>
                </a:lnTo>
                <a:cubicBezTo>
                  <a:pt x="6230" y="104688"/>
                  <a:pt x="-5" y="96325"/>
                  <a:pt x="0" y="86836"/>
                </a:cubicBezTo>
                <a:lnTo>
                  <a:pt x="0" y="65300"/>
                </a:lnTo>
                <a:cubicBezTo>
                  <a:pt x="4" y="55816"/>
                  <a:pt x="6242" y="47462"/>
                  <a:pt x="15335" y="44764"/>
                </a:cubicBezTo>
                <a:lnTo>
                  <a:pt x="162973" y="892"/>
                </a:lnTo>
                <a:cubicBezTo>
                  <a:pt x="174314" y="-2476"/>
                  <a:pt x="186239" y="3984"/>
                  <a:pt x="189614" y="15323"/>
                </a:cubicBezTo>
                <a:close/>
                <a:moveTo>
                  <a:pt x="52378" y="118402"/>
                </a:moveTo>
                <a:lnTo>
                  <a:pt x="52388" y="118917"/>
                </a:lnTo>
                <a:cubicBezTo>
                  <a:pt x="52375" y="132068"/>
                  <a:pt x="63026" y="142740"/>
                  <a:pt x="76177" y="142752"/>
                </a:cubicBezTo>
                <a:cubicBezTo>
                  <a:pt x="84421" y="142761"/>
                  <a:pt x="92083" y="138504"/>
                  <a:pt x="96431" y="131499"/>
                </a:cubicBezTo>
                <a:lnTo>
                  <a:pt x="52378" y="118402"/>
                </a:lnTo>
                <a:close/>
                <a:moveTo>
                  <a:pt x="167030" y="14580"/>
                </a:moveTo>
                <a:lnTo>
                  <a:pt x="19393" y="58442"/>
                </a:lnTo>
                <a:cubicBezTo>
                  <a:pt x="16360" y="59345"/>
                  <a:pt x="14283" y="62136"/>
                  <a:pt x="14288" y="65300"/>
                </a:cubicBezTo>
                <a:lnTo>
                  <a:pt x="14288" y="86836"/>
                </a:lnTo>
                <a:cubicBezTo>
                  <a:pt x="14283" y="90001"/>
                  <a:pt x="16360" y="92791"/>
                  <a:pt x="19393" y="93694"/>
                </a:cubicBezTo>
                <a:lnTo>
                  <a:pt x="167030" y="137576"/>
                </a:lnTo>
                <a:cubicBezTo>
                  <a:pt x="170812" y="138702"/>
                  <a:pt x="174789" y="136549"/>
                  <a:pt x="175915" y="132768"/>
                </a:cubicBezTo>
                <a:cubicBezTo>
                  <a:pt x="176113" y="132102"/>
                  <a:pt x="176213" y="131412"/>
                  <a:pt x="176213" y="130718"/>
                </a:cubicBezTo>
                <a:lnTo>
                  <a:pt x="176213" y="21428"/>
                </a:lnTo>
                <a:cubicBezTo>
                  <a:pt x="176213" y="17483"/>
                  <a:pt x="173016" y="14284"/>
                  <a:pt x="169071" y="14283"/>
                </a:cubicBezTo>
                <a:cubicBezTo>
                  <a:pt x="168380" y="14283"/>
                  <a:pt x="167692" y="14383"/>
                  <a:pt x="167030" y="1458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55" name="Graphic 53">
            <a:extLst>
              <a:ext uri="{FF2B5EF4-FFF2-40B4-BE49-F238E27FC236}">
                <a16:creationId xmlns:a16="http://schemas.microsoft.com/office/drawing/2014/main" id="{1E447A7B-1E2A-3DFB-6345-4B588453CB8A}"/>
              </a:ext>
            </a:extLst>
          </p:cNvPr>
          <p:cNvSpPr/>
          <p:nvPr/>
        </p:nvSpPr>
        <p:spPr>
          <a:xfrm>
            <a:off x="2412478" y="5570903"/>
            <a:ext cx="190452" cy="152447"/>
          </a:xfrm>
          <a:custGeom>
            <a:avLst/>
            <a:gdLst>
              <a:gd name="connsiteX0" fmla="*/ 169021 w 190452"/>
              <a:gd name="connsiteY0" fmla="*/ 0 h 152447"/>
              <a:gd name="connsiteX1" fmla="*/ 190452 w 190452"/>
              <a:gd name="connsiteY1" fmla="*/ 21431 h 152447"/>
              <a:gd name="connsiteX2" fmla="*/ 190452 w 190452"/>
              <a:gd name="connsiteY2" fmla="*/ 131016 h 152447"/>
              <a:gd name="connsiteX3" fmla="*/ 169021 w 190452"/>
              <a:gd name="connsiteY3" fmla="*/ 152448 h 152447"/>
              <a:gd name="connsiteX4" fmla="*/ 21431 w 190452"/>
              <a:gd name="connsiteY4" fmla="*/ 152448 h 152447"/>
              <a:gd name="connsiteX5" fmla="*/ 0 w 190452"/>
              <a:gd name="connsiteY5" fmla="*/ 131016 h 152447"/>
              <a:gd name="connsiteX6" fmla="*/ 0 w 190452"/>
              <a:gd name="connsiteY6" fmla="*/ 21431 h 152447"/>
              <a:gd name="connsiteX7" fmla="*/ 21431 w 190452"/>
              <a:gd name="connsiteY7" fmla="*/ 0 h 152447"/>
              <a:gd name="connsiteX8" fmla="*/ 169021 w 190452"/>
              <a:gd name="connsiteY8" fmla="*/ 0 h 152447"/>
              <a:gd name="connsiteX9" fmla="*/ 169021 w 190452"/>
              <a:gd name="connsiteY9" fmla="*/ 14288 h 152447"/>
              <a:gd name="connsiteX10" fmla="*/ 21431 w 190452"/>
              <a:gd name="connsiteY10" fmla="*/ 14288 h 152447"/>
              <a:gd name="connsiteX11" fmla="*/ 14288 w 190452"/>
              <a:gd name="connsiteY11" fmla="*/ 21431 h 152447"/>
              <a:gd name="connsiteX12" fmla="*/ 14288 w 190452"/>
              <a:gd name="connsiteY12" fmla="*/ 131016 h 152447"/>
              <a:gd name="connsiteX13" fmla="*/ 21431 w 190452"/>
              <a:gd name="connsiteY13" fmla="*/ 138160 h 152447"/>
              <a:gd name="connsiteX14" fmla="*/ 47615 w 190452"/>
              <a:gd name="connsiteY14" fmla="*/ 138151 h 152447"/>
              <a:gd name="connsiteX15" fmla="*/ 47625 w 190452"/>
              <a:gd name="connsiteY15" fmla="*/ 111919 h 152447"/>
              <a:gd name="connsiteX16" fmla="*/ 62922 w 190452"/>
              <a:gd name="connsiteY16" fmla="*/ 95307 h 152447"/>
              <a:gd name="connsiteX17" fmla="*/ 64294 w 190452"/>
              <a:gd name="connsiteY17" fmla="*/ 95250 h 152447"/>
              <a:gd name="connsiteX18" fmla="*/ 126159 w 190452"/>
              <a:gd name="connsiteY18" fmla="*/ 95250 h 152447"/>
              <a:gd name="connsiteX19" fmla="*/ 142770 w 190452"/>
              <a:gd name="connsiteY19" fmla="*/ 110557 h 152447"/>
              <a:gd name="connsiteX20" fmla="*/ 142827 w 190452"/>
              <a:gd name="connsiteY20" fmla="*/ 111919 h 152447"/>
              <a:gd name="connsiteX21" fmla="*/ 142818 w 190452"/>
              <a:gd name="connsiteY21" fmla="*/ 138151 h 152447"/>
              <a:gd name="connsiteX22" fmla="*/ 169021 w 190452"/>
              <a:gd name="connsiteY22" fmla="*/ 138151 h 152447"/>
              <a:gd name="connsiteX23" fmla="*/ 176165 w 190452"/>
              <a:gd name="connsiteY23" fmla="*/ 131007 h 152447"/>
              <a:gd name="connsiteX24" fmla="*/ 176165 w 190452"/>
              <a:gd name="connsiteY24" fmla="*/ 21431 h 152447"/>
              <a:gd name="connsiteX25" fmla="*/ 169021 w 190452"/>
              <a:gd name="connsiteY25" fmla="*/ 14288 h 152447"/>
              <a:gd name="connsiteX26" fmla="*/ 126159 w 190452"/>
              <a:gd name="connsiteY26" fmla="*/ 109538 h 152447"/>
              <a:gd name="connsiteX27" fmla="*/ 64294 w 190452"/>
              <a:gd name="connsiteY27" fmla="*/ 109538 h 152447"/>
              <a:gd name="connsiteX28" fmla="*/ 61979 w 190452"/>
              <a:gd name="connsiteY28" fmla="*/ 111376 h 152447"/>
              <a:gd name="connsiteX29" fmla="*/ 61913 w 190452"/>
              <a:gd name="connsiteY29" fmla="*/ 111919 h 152447"/>
              <a:gd name="connsiteX30" fmla="*/ 61903 w 190452"/>
              <a:gd name="connsiteY30" fmla="*/ 138151 h 152447"/>
              <a:gd name="connsiteX31" fmla="*/ 128530 w 190452"/>
              <a:gd name="connsiteY31" fmla="*/ 138151 h 152447"/>
              <a:gd name="connsiteX32" fmla="*/ 128530 w 190452"/>
              <a:gd name="connsiteY32" fmla="*/ 111919 h 152447"/>
              <a:gd name="connsiteX33" fmla="*/ 126702 w 190452"/>
              <a:gd name="connsiteY33" fmla="*/ 109604 h 152447"/>
              <a:gd name="connsiteX34" fmla="*/ 126159 w 190452"/>
              <a:gd name="connsiteY34" fmla="*/ 109538 h 152447"/>
              <a:gd name="connsiteX35" fmla="*/ 95250 w 190452"/>
              <a:gd name="connsiteY35" fmla="*/ 28575 h 152447"/>
              <a:gd name="connsiteX36" fmla="*/ 123825 w 190452"/>
              <a:gd name="connsiteY36" fmla="*/ 57150 h 152447"/>
              <a:gd name="connsiteX37" fmla="*/ 95250 w 190452"/>
              <a:gd name="connsiteY37" fmla="*/ 85725 h 152447"/>
              <a:gd name="connsiteX38" fmla="*/ 66675 w 190452"/>
              <a:gd name="connsiteY38" fmla="*/ 57150 h 152447"/>
              <a:gd name="connsiteX39" fmla="*/ 95250 w 190452"/>
              <a:gd name="connsiteY39" fmla="*/ 28575 h 152447"/>
              <a:gd name="connsiteX40" fmla="*/ 95250 w 190452"/>
              <a:gd name="connsiteY40" fmla="*/ 42863 h 152447"/>
              <a:gd name="connsiteX41" fmla="*/ 80963 w 190452"/>
              <a:gd name="connsiteY41" fmla="*/ 57150 h 152447"/>
              <a:gd name="connsiteX42" fmla="*/ 95250 w 190452"/>
              <a:gd name="connsiteY42" fmla="*/ 71438 h 152447"/>
              <a:gd name="connsiteX43" fmla="*/ 109538 w 190452"/>
              <a:gd name="connsiteY43" fmla="*/ 57150 h 152447"/>
              <a:gd name="connsiteX44" fmla="*/ 95250 w 190452"/>
              <a:gd name="connsiteY44" fmla="*/ 42863 h 15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0452" h="152447">
                <a:moveTo>
                  <a:pt x="169021" y="0"/>
                </a:moveTo>
                <a:cubicBezTo>
                  <a:pt x="180857" y="0"/>
                  <a:pt x="190452" y="9595"/>
                  <a:pt x="190452" y="21431"/>
                </a:cubicBezTo>
                <a:lnTo>
                  <a:pt x="190452" y="131016"/>
                </a:lnTo>
                <a:cubicBezTo>
                  <a:pt x="190452" y="142852"/>
                  <a:pt x="180857" y="152448"/>
                  <a:pt x="169021" y="152448"/>
                </a:cubicBezTo>
                <a:lnTo>
                  <a:pt x="21431" y="152448"/>
                </a:lnTo>
                <a:cubicBezTo>
                  <a:pt x="9595" y="152448"/>
                  <a:pt x="0" y="142852"/>
                  <a:pt x="0" y="131016"/>
                </a:cubicBezTo>
                <a:lnTo>
                  <a:pt x="0" y="21431"/>
                </a:lnTo>
                <a:cubicBezTo>
                  <a:pt x="0" y="9595"/>
                  <a:pt x="9595" y="0"/>
                  <a:pt x="21431" y="0"/>
                </a:cubicBezTo>
                <a:lnTo>
                  <a:pt x="169021" y="0"/>
                </a:lnTo>
                <a:close/>
                <a:moveTo>
                  <a:pt x="169021" y="14288"/>
                </a:moveTo>
                <a:lnTo>
                  <a:pt x="21431" y="14288"/>
                </a:lnTo>
                <a:cubicBezTo>
                  <a:pt x="17486" y="14288"/>
                  <a:pt x="14288" y="17486"/>
                  <a:pt x="14288" y="21431"/>
                </a:cubicBezTo>
                <a:lnTo>
                  <a:pt x="14288" y="131016"/>
                </a:lnTo>
                <a:cubicBezTo>
                  <a:pt x="14288" y="134960"/>
                  <a:pt x="17488" y="138160"/>
                  <a:pt x="21431" y="138160"/>
                </a:cubicBezTo>
                <a:lnTo>
                  <a:pt x="47615" y="138151"/>
                </a:lnTo>
                <a:lnTo>
                  <a:pt x="47625" y="111919"/>
                </a:lnTo>
                <a:cubicBezTo>
                  <a:pt x="47625" y="103245"/>
                  <a:pt x="54278" y="96021"/>
                  <a:pt x="62922" y="95307"/>
                </a:cubicBezTo>
                <a:lnTo>
                  <a:pt x="64294" y="95250"/>
                </a:lnTo>
                <a:lnTo>
                  <a:pt x="126159" y="95250"/>
                </a:lnTo>
                <a:cubicBezTo>
                  <a:pt x="134836" y="95251"/>
                  <a:pt x="142062" y="101908"/>
                  <a:pt x="142770" y="110557"/>
                </a:cubicBezTo>
                <a:lnTo>
                  <a:pt x="142827" y="111919"/>
                </a:lnTo>
                <a:lnTo>
                  <a:pt x="142818" y="138151"/>
                </a:lnTo>
                <a:lnTo>
                  <a:pt x="169021" y="138151"/>
                </a:lnTo>
                <a:cubicBezTo>
                  <a:pt x="172966" y="138151"/>
                  <a:pt x="176165" y="134952"/>
                  <a:pt x="176165" y="131007"/>
                </a:cubicBezTo>
                <a:lnTo>
                  <a:pt x="176165" y="21431"/>
                </a:lnTo>
                <a:cubicBezTo>
                  <a:pt x="176165" y="17486"/>
                  <a:pt x="172966" y="14288"/>
                  <a:pt x="169021" y="14288"/>
                </a:cubicBezTo>
                <a:close/>
                <a:moveTo>
                  <a:pt x="126159" y="109538"/>
                </a:moveTo>
                <a:lnTo>
                  <a:pt x="64294" y="109538"/>
                </a:lnTo>
                <a:cubicBezTo>
                  <a:pt x="63189" y="109539"/>
                  <a:pt x="62231" y="110300"/>
                  <a:pt x="61979" y="111376"/>
                </a:cubicBezTo>
                <a:lnTo>
                  <a:pt x="61913" y="111919"/>
                </a:lnTo>
                <a:lnTo>
                  <a:pt x="61903" y="138151"/>
                </a:lnTo>
                <a:lnTo>
                  <a:pt x="128530" y="138151"/>
                </a:lnTo>
                <a:lnTo>
                  <a:pt x="128530" y="111919"/>
                </a:lnTo>
                <a:cubicBezTo>
                  <a:pt x="128529" y="110817"/>
                  <a:pt x="127773" y="109859"/>
                  <a:pt x="126702" y="109604"/>
                </a:cubicBezTo>
                <a:lnTo>
                  <a:pt x="126159" y="109538"/>
                </a:lnTo>
                <a:close/>
                <a:moveTo>
                  <a:pt x="95250" y="28575"/>
                </a:moveTo>
                <a:cubicBezTo>
                  <a:pt x="111032" y="28575"/>
                  <a:pt x="123825" y="41369"/>
                  <a:pt x="123825" y="57150"/>
                </a:cubicBezTo>
                <a:cubicBezTo>
                  <a:pt x="123825" y="72932"/>
                  <a:pt x="111032" y="85725"/>
                  <a:pt x="95250" y="85725"/>
                </a:cubicBezTo>
                <a:cubicBezTo>
                  <a:pt x="79468" y="85725"/>
                  <a:pt x="66675" y="72932"/>
                  <a:pt x="66675" y="57150"/>
                </a:cubicBezTo>
                <a:cubicBezTo>
                  <a:pt x="66675" y="41369"/>
                  <a:pt x="79468" y="28575"/>
                  <a:pt x="95250" y="28575"/>
                </a:cubicBezTo>
                <a:close/>
                <a:moveTo>
                  <a:pt x="95250" y="42863"/>
                </a:moveTo>
                <a:cubicBezTo>
                  <a:pt x="87359" y="42863"/>
                  <a:pt x="80963" y="49259"/>
                  <a:pt x="80963" y="57150"/>
                </a:cubicBezTo>
                <a:cubicBezTo>
                  <a:pt x="80963" y="65041"/>
                  <a:pt x="87359" y="71438"/>
                  <a:pt x="95250" y="71438"/>
                </a:cubicBezTo>
                <a:cubicBezTo>
                  <a:pt x="103141" y="71438"/>
                  <a:pt x="109538" y="65041"/>
                  <a:pt x="109538" y="57150"/>
                </a:cubicBezTo>
                <a:cubicBezTo>
                  <a:pt x="109538" y="49259"/>
                  <a:pt x="103141" y="42863"/>
                  <a:pt x="95250" y="4286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59" name="Freeform 58">
            <a:extLst>
              <a:ext uri="{FF2B5EF4-FFF2-40B4-BE49-F238E27FC236}">
                <a16:creationId xmlns:a16="http://schemas.microsoft.com/office/drawing/2014/main" id="{7003012C-BCB4-5603-4C19-321A05043322}"/>
              </a:ext>
            </a:extLst>
          </p:cNvPr>
          <p:cNvSpPr/>
          <p:nvPr/>
        </p:nvSpPr>
        <p:spPr>
          <a:xfrm>
            <a:off x="2441029" y="5957753"/>
            <a:ext cx="133350" cy="95250"/>
          </a:xfrm>
          <a:custGeom>
            <a:avLst/>
            <a:gdLst>
              <a:gd name="connsiteX0" fmla="*/ 47625 w 133350"/>
              <a:gd name="connsiteY0" fmla="*/ 19050 h 95250"/>
              <a:gd name="connsiteX1" fmla="*/ 66675 w 133350"/>
              <a:gd name="connsiteY1" fmla="*/ 0 h 95250"/>
              <a:gd name="connsiteX2" fmla="*/ 85725 w 133350"/>
              <a:gd name="connsiteY2" fmla="*/ 19050 h 95250"/>
              <a:gd name="connsiteX3" fmla="*/ 85725 w 133350"/>
              <a:gd name="connsiteY3" fmla="*/ 76200 h 95250"/>
              <a:gd name="connsiteX4" fmla="*/ 66675 w 133350"/>
              <a:gd name="connsiteY4" fmla="*/ 95250 h 95250"/>
              <a:gd name="connsiteX5" fmla="*/ 47625 w 133350"/>
              <a:gd name="connsiteY5" fmla="*/ 76200 h 95250"/>
              <a:gd name="connsiteX6" fmla="*/ 47625 w 133350"/>
              <a:gd name="connsiteY6" fmla="*/ 19050 h 95250"/>
              <a:gd name="connsiteX7" fmla="*/ 66675 w 133350"/>
              <a:gd name="connsiteY7" fmla="*/ 14288 h 95250"/>
              <a:gd name="connsiteX8" fmla="*/ 61913 w 133350"/>
              <a:gd name="connsiteY8" fmla="*/ 19050 h 95250"/>
              <a:gd name="connsiteX9" fmla="*/ 61913 w 133350"/>
              <a:gd name="connsiteY9" fmla="*/ 76200 h 95250"/>
              <a:gd name="connsiteX10" fmla="*/ 66675 w 133350"/>
              <a:gd name="connsiteY10" fmla="*/ 80963 h 95250"/>
              <a:gd name="connsiteX11" fmla="*/ 71438 w 133350"/>
              <a:gd name="connsiteY11" fmla="*/ 76200 h 95250"/>
              <a:gd name="connsiteX12" fmla="*/ 71438 w 133350"/>
              <a:gd name="connsiteY12" fmla="*/ 19050 h 95250"/>
              <a:gd name="connsiteX13" fmla="*/ 66675 w 133350"/>
              <a:gd name="connsiteY13" fmla="*/ 14288 h 95250"/>
              <a:gd name="connsiteX14" fmla="*/ 0 w 133350"/>
              <a:gd name="connsiteY14" fmla="*/ 66675 h 95250"/>
              <a:gd name="connsiteX15" fmla="*/ 19050 w 133350"/>
              <a:gd name="connsiteY15" fmla="*/ 47625 h 95250"/>
              <a:gd name="connsiteX16" fmla="*/ 38100 w 133350"/>
              <a:gd name="connsiteY16" fmla="*/ 66675 h 95250"/>
              <a:gd name="connsiteX17" fmla="*/ 38100 w 133350"/>
              <a:gd name="connsiteY17" fmla="*/ 76200 h 95250"/>
              <a:gd name="connsiteX18" fmla="*/ 19050 w 133350"/>
              <a:gd name="connsiteY18" fmla="*/ 95250 h 95250"/>
              <a:gd name="connsiteX19" fmla="*/ 0 w 133350"/>
              <a:gd name="connsiteY19" fmla="*/ 76200 h 95250"/>
              <a:gd name="connsiteX20" fmla="*/ 0 w 133350"/>
              <a:gd name="connsiteY20" fmla="*/ 66675 h 95250"/>
              <a:gd name="connsiteX21" fmla="*/ 23813 w 133350"/>
              <a:gd name="connsiteY21" fmla="*/ 66675 h 95250"/>
              <a:gd name="connsiteX22" fmla="*/ 19050 w 133350"/>
              <a:gd name="connsiteY22" fmla="*/ 61913 h 95250"/>
              <a:gd name="connsiteX23" fmla="*/ 14288 w 133350"/>
              <a:gd name="connsiteY23" fmla="*/ 66675 h 95250"/>
              <a:gd name="connsiteX24" fmla="*/ 14288 w 133350"/>
              <a:gd name="connsiteY24" fmla="*/ 76200 h 95250"/>
              <a:gd name="connsiteX25" fmla="*/ 19050 w 133350"/>
              <a:gd name="connsiteY25" fmla="*/ 80963 h 95250"/>
              <a:gd name="connsiteX26" fmla="*/ 23813 w 133350"/>
              <a:gd name="connsiteY26" fmla="*/ 76200 h 95250"/>
              <a:gd name="connsiteX27" fmla="*/ 23813 w 133350"/>
              <a:gd name="connsiteY27" fmla="*/ 66675 h 95250"/>
              <a:gd name="connsiteX28" fmla="*/ 114300 w 133350"/>
              <a:gd name="connsiteY28" fmla="*/ 28575 h 95250"/>
              <a:gd name="connsiteX29" fmla="*/ 95250 w 133350"/>
              <a:gd name="connsiteY29" fmla="*/ 47625 h 95250"/>
              <a:gd name="connsiteX30" fmla="*/ 95250 w 133350"/>
              <a:gd name="connsiteY30" fmla="*/ 76200 h 95250"/>
              <a:gd name="connsiteX31" fmla="*/ 114300 w 133350"/>
              <a:gd name="connsiteY31" fmla="*/ 95250 h 95250"/>
              <a:gd name="connsiteX32" fmla="*/ 133350 w 133350"/>
              <a:gd name="connsiteY32" fmla="*/ 76200 h 95250"/>
              <a:gd name="connsiteX33" fmla="*/ 133350 w 133350"/>
              <a:gd name="connsiteY33" fmla="*/ 47625 h 95250"/>
              <a:gd name="connsiteX34" fmla="*/ 114300 w 133350"/>
              <a:gd name="connsiteY34" fmla="*/ 28575 h 95250"/>
              <a:gd name="connsiteX35" fmla="*/ 119063 w 133350"/>
              <a:gd name="connsiteY35" fmla="*/ 47625 h 95250"/>
              <a:gd name="connsiteX36" fmla="*/ 119063 w 133350"/>
              <a:gd name="connsiteY36" fmla="*/ 76200 h 95250"/>
              <a:gd name="connsiteX37" fmla="*/ 114300 w 133350"/>
              <a:gd name="connsiteY37" fmla="*/ 80963 h 95250"/>
              <a:gd name="connsiteX38" fmla="*/ 109538 w 133350"/>
              <a:gd name="connsiteY38" fmla="*/ 76200 h 95250"/>
              <a:gd name="connsiteX39" fmla="*/ 109538 w 133350"/>
              <a:gd name="connsiteY39" fmla="*/ 47625 h 95250"/>
              <a:gd name="connsiteX40" fmla="*/ 114300 w 133350"/>
              <a:gd name="connsiteY40" fmla="*/ 42863 h 95250"/>
              <a:gd name="connsiteX41" fmla="*/ 119063 w 133350"/>
              <a:gd name="connsiteY41" fmla="*/ 476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 h="95250">
                <a:moveTo>
                  <a:pt x="47625" y="19050"/>
                </a:moveTo>
                <a:cubicBezTo>
                  <a:pt x="47625" y="8529"/>
                  <a:pt x="56154" y="0"/>
                  <a:pt x="66675" y="0"/>
                </a:cubicBezTo>
                <a:cubicBezTo>
                  <a:pt x="77196" y="0"/>
                  <a:pt x="85725" y="8529"/>
                  <a:pt x="85725" y="19050"/>
                </a:cubicBezTo>
                <a:lnTo>
                  <a:pt x="85725" y="76200"/>
                </a:lnTo>
                <a:cubicBezTo>
                  <a:pt x="85725" y="86721"/>
                  <a:pt x="77196" y="95250"/>
                  <a:pt x="66675" y="95250"/>
                </a:cubicBezTo>
                <a:cubicBezTo>
                  <a:pt x="56154" y="95250"/>
                  <a:pt x="47625" y="86721"/>
                  <a:pt x="47625" y="76200"/>
                </a:cubicBezTo>
                <a:lnTo>
                  <a:pt x="47625" y="19050"/>
                </a:lnTo>
                <a:close/>
                <a:moveTo>
                  <a:pt x="66675" y="14288"/>
                </a:moveTo>
                <a:cubicBezTo>
                  <a:pt x="64045" y="14288"/>
                  <a:pt x="61913" y="16420"/>
                  <a:pt x="61913" y="19050"/>
                </a:cubicBezTo>
                <a:lnTo>
                  <a:pt x="61913" y="76200"/>
                </a:lnTo>
                <a:cubicBezTo>
                  <a:pt x="61913" y="78830"/>
                  <a:pt x="64045" y="80963"/>
                  <a:pt x="66675" y="80963"/>
                </a:cubicBezTo>
                <a:cubicBezTo>
                  <a:pt x="69305" y="80963"/>
                  <a:pt x="71438" y="78830"/>
                  <a:pt x="71438" y="76200"/>
                </a:cubicBezTo>
                <a:lnTo>
                  <a:pt x="71438" y="19050"/>
                </a:lnTo>
                <a:cubicBezTo>
                  <a:pt x="71438" y="16420"/>
                  <a:pt x="69305" y="14288"/>
                  <a:pt x="66675" y="14288"/>
                </a:cubicBezTo>
                <a:close/>
                <a:moveTo>
                  <a:pt x="0" y="66675"/>
                </a:moveTo>
                <a:cubicBezTo>
                  <a:pt x="0" y="56154"/>
                  <a:pt x="8529" y="47625"/>
                  <a:pt x="19050" y="47625"/>
                </a:cubicBezTo>
                <a:cubicBezTo>
                  <a:pt x="29571" y="47625"/>
                  <a:pt x="38100" y="56154"/>
                  <a:pt x="38100" y="66675"/>
                </a:cubicBezTo>
                <a:lnTo>
                  <a:pt x="38100" y="76200"/>
                </a:lnTo>
                <a:cubicBezTo>
                  <a:pt x="38100" y="86721"/>
                  <a:pt x="29571" y="95250"/>
                  <a:pt x="19050" y="95250"/>
                </a:cubicBezTo>
                <a:cubicBezTo>
                  <a:pt x="8529" y="95250"/>
                  <a:pt x="0" y="86721"/>
                  <a:pt x="0" y="76200"/>
                </a:cubicBezTo>
                <a:lnTo>
                  <a:pt x="0" y="66675"/>
                </a:lnTo>
                <a:close/>
                <a:moveTo>
                  <a:pt x="23813" y="66675"/>
                </a:moveTo>
                <a:cubicBezTo>
                  <a:pt x="23813" y="64045"/>
                  <a:pt x="21680" y="61913"/>
                  <a:pt x="19050" y="61913"/>
                </a:cubicBezTo>
                <a:cubicBezTo>
                  <a:pt x="16420" y="61913"/>
                  <a:pt x="14288" y="64045"/>
                  <a:pt x="14288" y="66675"/>
                </a:cubicBezTo>
                <a:lnTo>
                  <a:pt x="14288" y="76200"/>
                </a:lnTo>
                <a:cubicBezTo>
                  <a:pt x="14288" y="78830"/>
                  <a:pt x="16420" y="80963"/>
                  <a:pt x="19050" y="80963"/>
                </a:cubicBezTo>
                <a:cubicBezTo>
                  <a:pt x="21680" y="80963"/>
                  <a:pt x="23813" y="78830"/>
                  <a:pt x="23813" y="76200"/>
                </a:cubicBezTo>
                <a:lnTo>
                  <a:pt x="23813" y="66675"/>
                </a:lnTo>
                <a:close/>
                <a:moveTo>
                  <a:pt x="114300" y="28575"/>
                </a:moveTo>
                <a:cubicBezTo>
                  <a:pt x="103779" y="28575"/>
                  <a:pt x="95250" y="37104"/>
                  <a:pt x="95250" y="47625"/>
                </a:cubicBezTo>
                <a:lnTo>
                  <a:pt x="95250" y="76200"/>
                </a:lnTo>
                <a:cubicBezTo>
                  <a:pt x="95250" y="86721"/>
                  <a:pt x="103779" y="95250"/>
                  <a:pt x="114300" y="95250"/>
                </a:cubicBezTo>
                <a:cubicBezTo>
                  <a:pt x="124821" y="95250"/>
                  <a:pt x="133350" y="86721"/>
                  <a:pt x="133350" y="76200"/>
                </a:cubicBezTo>
                <a:lnTo>
                  <a:pt x="133350" y="47625"/>
                </a:lnTo>
                <a:cubicBezTo>
                  <a:pt x="133350" y="37104"/>
                  <a:pt x="124821" y="28575"/>
                  <a:pt x="114300" y="28575"/>
                </a:cubicBezTo>
                <a:close/>
                <a:moveTo>
                  <a:pt x="119063" y="47625"/>
                </a:moveTo>
                <a:lnTo>
                  <a:pt x="119063" y="76200"/>
                </a:lnTo>
                <a:cubicBezTo>
                  <a:pt x="119063" y="78830"/>
                  <a:pt x="116930" y="80963"/>
                  <a:pt x="114300" y="80963"/>
                </a:cubicBezTo>
                <a:cubicBezTo>
                  <a:pt x="111670" y="80963"/>
                  <a:pt x="109538" y="78830"/>
                  <a:pt x="109538" y="76200"/>
                </a:cubicBezTo>
                <a:lnTo>
                  <a:pt x="109538" y="47625"/>
                </a:lnTo>
                <a:cubicBezTo>
                  <a:pt x="109538" y="44995"/>
                  <a:pt x="111670" y="42863"/>
                  <a:pt x="114300" y="42863"/>
                </a:cubicBezTo>
                <a:cubicBezTo>
                  <a:pt x="116930" y="42863"/>
                  <a:pt x="119063" y="44995"/>
                  <a:pt x="119063" y="47625"/>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0" name="Freeform 59">
            <a:extLst>
              <a:ext uri="{FF2B5EF4-FFF2-40B4-BE49-F238E27FC236}">
                <a16:creationId xmlns:a16="http://schemas.microsoft.com/office/drawing/2014/main" id="{674BAE16-0E67-692C-E4A0-F391EEC81E8C}"/>
              </a:ext>
            </a:extLst>
          </p:cNvPr>
          <p:cNvSpPr/>
          <p:nvPr/>
        </p:nvSpPr>
        <p:spPr>
          <a:xfrm>
            <a:off x="2412454" y="5929178"/>
            <a:ext cx="190500" cy="152400"/>
          </a:xfrm>
          <a:custGeom>
            <a:avLst/>
            <a:gdLst>
              <a:gd name="connsiteX0" fmla="*/ 0 w 190500"/>
              <a:gd name="connsiteY0" fmla="*/ 26194 h 152400"/>
              <a:gd name="connsiteX1" fmla="*/ 26194 w 190500"/>
              <a:gd name="connsiteY1" fmla="*/ 0 h 152400"/>
              <a:gd name="connsiteX2" fmla="*/ 164306 w 190500"/>
              <a:gd name="connsiteY2" fmla="*/ 0 h 152400"/>
              <a:gd name="connsiteX3" fmla="*/ 190500 w 190500"/>
              <a:gd name="connsiteY3" fmla="*/ 26194 h 152400"/>
              <a:gd name="connsiteX4" fmla="*/ 190500 w 190500"/>
              <a:gd name="connsiteY4" fmla="*/ 126206 h 152400"/>
              <a:gd name="connsiteX5" fmla="*/ 164306 w 190500"/>
              <a:gd name="connsiteY5" fmla="*/ 152400 h 152400"/>
              <a:gd name="connsiteX6" fmla="*/ 26194 w 190500"/>
              <a:gd name="connsiteY6" fmla="*/ 152400 h 152400"/>
              <a:gd name="connsiteX7" fmla="*/ 0 w 190500"/>
              <a:gd name="connsiteY7" fmla="*/ 126206 h 152400"/>
              <a:gd name="connsiteX8" fmla="*/ 0 w 190500"/>
              <a:gd name="connsiteY8" fmla="*/ 26194 h 152400"/>
              <a:gd name="connsiteX9" fmla="*/ 26194 w 190500"/>
              <a:gd name="connsiteY9" fmla="*/ 14288 h 152400"/>
              <a:gd name="connsiteX10" fmla="*/ 14288 w 190500"/>
              <a:gd name="connsiteY10" fmla="*/ 26194 h 152400"/>
              <a:gd name="connsiteX11" fmla="*/ 14288 w 190500"/>
              <a:gd name="connsiteY11" fmla="*/ 126206 h 152400"/>
              <a:gd name="connsiteX12" fmla="*/ 26194 w 190500"/>
              <a:gd name="connsiteY12" fmla="*/ 138113 h 152400"/>
              <a:gd name="connsiteX13" fmla="*/ 164306 w 190500"/>
              <a:gd name="connsiteY13" fmla="*/ 138113 h 152400"/>
              <a:gd name="connsiteX14" fmla="*/ 176213 w 190500"/>
              <a:gd name="connsiteY14" fmla="*/ 126206 h 152400"/>
              <a:gd name="connsiteX15" fmla="*/ 176213 w 190500"/>
              <a:gd name="connsiteY15" fmla="*/ 26194 h 152400"/>
              <a:gd name="connsiteX16" fmla="*/ 164306 w 190500"/>
              <a:gd name="connsiteY16" fmla="*/ 14288 h 152400"/>
              <a:gd name="connsiteX17" fmla="*/ 26194 w 190500"/>
              <a:gd name="connsiteY17" fmla="*/ 1428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500" h="152400">
                <a:moveTo>
                  <a:pt x="0" y="26194"/>
                </a:moveTo>
                <a:cubicBezTo>
                  <a:pt x="0" y="11727"/>
                  <a:pt x="11727" y="0"/>
                  <a:pt x="26194" y="0"/>
                </a:cubicBezTo>
                <a:lnTo>
                  <a:pt x="164306" y="0"/>
                </a:lnTo>
                <a:cubicBezTo>
                  <a:pt x="178773" y="0"/>
                  <a:pt x="190500" y="11727"/>
                  <a:pt x="190500" y="26194"/>
                </a:cubicBezTo>
                <a:lnTo>
                  <a:pt x="190500" y="126206"/>
                </a:lnTo>
                <a:cubicBezTo>
                  <a:pt x="190500" y="140673"/>
                  <a:pt x="178773" y="152400"/>
                  <a:pt x="164306" y="152400"/>
                </a:cubicBezTo>
                <a:lnTo>
                  <a:pt x="26194" y="152400"/>
                </a:lnTo>
                <a:cubicBezTo>
                  <a:pt x="11727" y="152400"/>
                  <a:pt x="0" y="140673"/>
                  <a:pt x="0" y="126206"/>
                </a:cubicBezTo>
                <a:lnTo>
                  <a:pt x="0" y="26194"/>
                </a:lnTo>
                <a:close/>
                <a:moveTo>
                  <a:pt x="26194" y="14288"/>
                </a:moveTo>
                <a:cubicBezTo>
                  <a:pt x="19622" y="14288"/>
                  <a:pt x="14288" y="19622"/>
                  <a:pt x="14288" y="26194"/>
                </a:cubicBezTo>
                <a:lnTo>
                  <a:pt x="14288" y="126206"/>
                </a:lnTo>
                <a:cubicBezTo>
                  <a:pt x="14288" y="132779"/>
                  <a:pt x="19622" y="138113"/>
                  <a:pt x="26194" y="138113"/>
                </a:cubicBezTo>
                <a:lnTo>
                  <a:pt x="164306" y="138113"/>
                </a:lnTo>
                <a:cubicBezTo>
                  <a:pt x="170879" y="138113"/>
                  <a:pt x="176213" y="132779"/>
                  <a:pt x="176213" y="126206"/>
                </a:cubicBezTo>
                <a:lnTo>
                  <a:pt x="176213" y="26194"/>
                </a:lnTo>
                <a:cubicBezTo>
                  <a:pt x="176213" y="19622"/>
                  <a:pt x="170879" y="14288"/>
                  <a:pt x="164306" y="14288"/>
                </a:cubicBezTo>
                <a:lnTo>
                  <a:pt x="26194"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1" name="Graphic 47" descr="Icon of a piggy bank ">
            <a:extLst>
              <a:ext uri="{FF2B5EF4-FFF2-40B4-BE49-F238E27FC236}">
                <a16:creationId xmlns:a16="http://schemas.microsoft.com/office/drawing/2014/main" id="{C17D8B9F-7DB7-1BE7-F469-501A7654A7E2}"/>
              </a:ext>
            </a:extLst>
          </p:cNvPr>
          <p:cNvSpPr>
            <a:spLocks noChangeAspect="1"/>
          </p:cNvSpPr>
          <p:nvPr/>
        </p:nvSpPr>
        <p:spPr>
          <a:xfrm>
            <a:off x="6334803" y="464239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3175" cap="flat">
            <a:solidFill>
              <a:srgbClr val="0078D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Graphic 13" descr="Icon of a chart made of vertical lines with a line tracing the top of each, turning into an arrow pointing up">
            <a:extLst>
              <a:ext uri="{FF2B5EF4-FFF2-40B4-BE49-F238E27FC236}">
                <a16:creationId xmlns:a16="http://schemas.microsoft.com/office/drawing/2014/main" id="{22B27A3F-2397-C293-1907-3DC5A31FE04A}"/>
              </a:ext>
            </a:extLst>
          </p:cNvPr>
          <p:cNvSpPr>
            <a:spLocks noChangeAspect="1"/>
          </p:cNvSpPr>
          <p:nvPr/>
        </p:nvSpPr>
        <p:spPr>
          <a:xfrm>
            <a:off x="6343064" y="2147911"/>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Tree>
    <p:extLst>
      <p:ext uri="{BB962C8B-B14F-4D97-AF65-F5344CB8AC3E}">
        <p14:creationId xmlns:p14="http://schemas.microsoft.com/office/powerpoint/2010/main" val="30523076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Impact on brand value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497262" y="1426363"/>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278051"/>
            <a:ext cx="3862637"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Brand value isn’t just about logos; it’s about shaping perceptions and building lasting relationships with your audience. A strong brand fuels demand generation.</a:t>
            </a:r>
          </a:p>
        </p:txBody>
      </p:sp>
      <p:sp>
        <p:nvSpPr>
          <p:cNvPr id="6" name="Freeform: Shape 32">
            <a:extLst>
              <a:ext uri="{FF2B5EF4-FFF2-40B4-BE49-F238E27FC236}">
                <a16:creationId xmlns:a16="http://schemas.microsoft.com/office/drawing/2014/main" id="{31922DE7-1793-6984-01E6-8C850F09BD37}"/>
              </a:ext>
            </a:extLst>
          </p:cNvPr>
          <p:cNvSpPr>
            <a:spLocks/>
          </p:cNvSpPr>
          <p:nvPr/>
        </p:nvSpPr>
        <p:spPr bwMode="auto">
          <a:xfrm>
            <a:off x="7697337" y="1579850"/>
            <a:ext cx="3727901" cy="2466340"/>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9" name="Text Placeholder 5">
            <a:extLst>
              <a:ext uri="{FF2B5EF4-FFF2-40B4-BE49-F238E27FC236}">
                <a16:creationId xmlns:a16="http://schemas.microsoft.com/office/drawing/2014/main" id="{02C57E77-7FF3-6C1B-0126-9CE7D317F8DA}"/>
              </a:ext>
            </a:extLst>
          </p:cNvPr>
          <p:cNvSpPr txBox="1">
            <a:spLocks/>
          </p:cNvSpPr>
          <p:nvPr/>
        </p:nvSpPr>
        <p:spPr>
          <a:xfrm>
            <a:off x="7980025" y="2470651"/>
            <a:ext cx="2364979" cy="369332"/>
          </a:xfrm>
          <a:prstGeom prst="rect">
            <a:avLst/>
          </a:prstGeom>
        </p:spPr>
        <p:txBody>
          <a:bodyPr vert="horz" wrap="square" lIns="0" tIns="0" rIns="0" bIns="0" rtlCol="0">
            <a:spAutoFit/>
          </a:bodyPr>
          <a:lstStyle>
            <a:defPPr>
              <a:defRPr lang="en-US"/>
            </a:defPPr>
            <a:lvl1pPr marR="0" lvl="0" indent="0" defTabSz="582780" fontAlgn="auto">
              <a:lnSpc>
                <a:spcPct val="100000"/>
              </a:lnSpc>
              <a:spcBef>
                <a:spcPct val="0"/>
              </a:spcBef>
              <a:spcAft>
                <a:spcPts val="300"/>
              </a:spcAft>
              <a:buClrTx/>
              <a:buSzTx/>
              <a:buFont typeface="Wingdings" panose="05000000000000000000" pitchFamily="2" charset="2"/>
              <a:buNone/>
              <a:tabLst/>
              <a:defRPr kumimoji="0" sz="1200" b="0" i="0" u="none" strike="noStrike" cap="none" spc="0" normalizeH="0" baseline="0">
                <a:ln>
                  <a:noFill/>
                </a:ln>
                <a:solidFill>
                  <a:srgbClr val="000000"/>
                </a:solidFill>
                <a:effectLst/>
                <a:uLnTx/>
                <a:uFillTx/>
                <a:latin typeface="Segoe UI"/>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Improving brand value can require input from: </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7980025" y="3056403"/>
            <a:ext cx="3129253" cy="686342"/>
          </a:xfrm>
          <a:prstGeom prst="rect">
            <a:avLst/>
          </a:prstGeom>
        </p:spPr>
        <p:txBody>
          <a:bodyPr wrap="square" lIns="0" tIns="0" rIns="0" bIns="0" numCol="2">
            <a:spAutoFit/>
          </a:bodyPr>
          <a:lstStyle>
            <a:defPPr>
              <a:defRPr lang="en-US"/>
            </a:defPPr>
            <a:lvl1pPr marL="171450" marR="0" lvl="0" indent="-115888" defTabSz="932597" fontAlgn="auto">
              <a:lnSpc>
                <a:spcPct val="100000"/>
              </a:lnSpc>
              <a:spcBef>
                <a:spcPts val="0"/>
              </a:spcBef>
              <a:spcAft>
                <a:spcPts val="300"/>
              </a:spcAft>
              <a:buClrTx/>
              <a:buSzTx/>
              <a:buFont typeface="Arial" panose="020B0604020202020204" pitchFamily="34" charset="0"/>
              <a:buChar char="•"/>
              <a:tabLst/>
              <a:defRPr kumimoji="0" sz="1200" b="0" i="0" u="none" strike="noStrike" cap="none" spc="0" normalizeH="0" baseline="0">
                <a:ln>
                  <a:noFill/>
                </a:ln>
                <a:solidFill>
                  <a:srgbClr val="000000"/>
                </a:solidFill>
                <a:effectLst/>
                <a:uLnTx/>
                <a:uFillTx/>
                <a:latin typeface="Segoe UI"/>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Brand Manager</a:t>
            </a:r>
          </a:p>
          <a:p>
            <a:r>
              <a:rPr lang="en-US"/>
              <a:t>Creative Director</a:t>
            </a:r>
          </a:p>
          <a:p>
            <a:r>
              <a:rPr lang="en-US"/>
              <a:t>Graphic Designer</a:t>
            </a:r>
          </a:p>
          <a:p>
            <a:r>
              <a:rPr lang="en-US"/>
              <a:t>Digital Marketing Manager</a:t>
            </a:r>
          </a:p>
          <a:p>
            <a:r>
              <a:rPr lang="en-US"/>
              <a:t>Product Marketing</a:t>
            </a:r>
          </a:p>
        </p:txBody>
      </p:sp>
      <p:sp>
        <p:nvSpPr>
          <p:cNvPr id="17" name="Text Placeholder 4">
            <a:extLst>
              <a:ext uri="{FF2B5EF4-FFF2-40B4-BE49-F238E27FC236}">
                <a16:creationId xmlns:a16="http://schemas.microsoft.com/office/drawing/2014/main" id="{A4ECDADE-B68B-6468-0417-6F26FA5EB1E7}"/>
              </a:ext>
            </a:extLst>
          </p:cNvPr>
          <p:cNvSpPr txBox="1">
            <a:spLocks/>
          </p:cNvSpPr>
          <p:nvPr/>
        </p:nvSpPr>
        <p:spPr>
          <a:xfrm>
            <a:off x="863600" y="4450814"/>
            <a:ext cx="6682954" cy="1567634"/>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defRPr/>
            </a:pPr>
            <a:r>
              <a:rPr lang="en-US" sz="1100" b="1">
                <a:gradFill>
                  <a:gsLst>
                    <a:gs pos="35000">
                      <a:srgbClr val="0078D4"/>
                    </a:gs>
                    <a:gs pos="0">
                      <a:srgbClr val="C03BC4"/>
                    </a:gs>
                  </a:gsLst>
                  <a:path path="circle">
                    <a:fillToRect l="100000" t="100000"/>
                  </a:path>
                </a:gradFill>
              </a:rPr>
              <a:t>Draft marketing assets</a:t>
            </a:r>
          </a:p>
          <a:p>
            <a:pPr marL="173038" indent="-173038" defTabSz="932597">
              <a:lnSpc>
                <a:spcPct val="100000"/>
              </a:lnSpc>
              <a:spcBef>
                <a:spcPts val="0"/>
              </a:spcBef>
              <a:buFont typeface="Arial" panose="020B0604020202020204" pitchFamily="34" charset="0"/>
              <a:buChar char="•"/>
              <a:defRPr/>
            </a:pPr>
            <a:r>
              <a:rPr lang="en-US" sz="1100"/>
              <a:t>Improve marketing copy by having Copilot check for tone</a:t>
            </a:r>
          </a:p>
          <a:p>
            <a:pPr marL="173038" indent="-173038" defTabSz="932597">
              <a:lnSpc>
                <a:spcPct val="100000"/>
              </a:lnSpc>
              <a:spcBef>
                <a:spcPts val="0"/>
              </a:spcBef>
              <a:buFont typeface="Arial" panose="020B0604020202020204" pitchFamily="34" charset="0"/>
              <a:buChar char="•"/>
              <a:defRPr/>
            </a:pPr>
            <a:r>
              <a:rPr lang="en-US" sz="1100"/>
              <a:t>Improve quality of emails campaigns</a:t>
            </a:r>
          </a:p>
          <a:p>
            <a:pPr defTabSz="932597">
              <a:spcBef>
                <a:spcPts val="0"/>
              </a:spcBef>
              <a:defRPr/>
            </a:pPr>
            <a:r>
              <a:rPr lang="en-US" sz="1100" b="1">
                <a:gradFill>
                  <a:gsLst>
                    <a:gs pos="35000">
                      <a:srgbClr val="0078D4"/>
                    </a:gs>
                    <a:gs pos="0">
                      <a:srgbClr val="C03BC4"/>
                    </a:gs>
                  </a:gsLst>
                  <a:path path="circle">
                    <a:fillToRect l="100000" t="100000"/>
                  </a:path>
                </a:gradFill>
              </a:rPr>
              <a:t>Create pricing and promotions</a:t>
            </a:r>
          </a:p>
          <a:p>
            <a:pPr marL="173038" indent="-173038" defTabSz="932597">
              <a:lnSpc>
                <a:spcPct val="100000"/>
              </a:lnSpc>
              <a:spcBef>
                <a:spcPts val="0"/>
              </a:spcBef>
              <a:buFont typeface="Arial" panose="020B0604020202020204" pitchFamily="34" charset="0"/>
              <a:buChar char="•"/>
              <a:defRPr/>
            </a:pPr>
            <a:r>
              <a:rPr lang="en-US" sz="1100"/>
              <a:t>Use Copilot to research market conditions</a:t>
            </a:r>
          </a:p>
          <a:p>
            <a:pPr marL="173038" indent="-173038" defTabSz="932597">
              <a:lnSpc>
                <a:spcPct val="100000"/>
              </a:lnSpc>
              <a:spcBef>
                <a:spcPts val="0"/>
              </a:spcBef>
              <a:buFont typeface="Arial" panose="020B0604020202020204" pitchFamily="34" charset="0"/>
              <a:buChar char="•"/>
              <a:defRPr/>
            </a:pPr>
            <a:r>
              <a:rPr lang="en-US" sz="1100"/>
              <a:t>Use Copilot to compare sales across regions or other variables</a:t>
            </a:r>
          </a:p>
          <a:p>
            <a:pPr defTabSz="932597">
              <a:spcBef>
                <a:spcPts val="0"/>
              </a:spcBef>
              <a:defRPr/>
            </a:pPr>
            <a:r>
              <a:rPr lang="en-US" sz="1100" b="1">
                <a:gradFill>
                  <a:gsLst>
                    <a:gs pos="35000">
                      <a:srgbClr val="0078D4"/>
                    </a:gs>
                    <a:gs pos="0">
                      <a:srgbClr val="C03BC4"/>
                    </a:gs>
                  </a:gsLst>
                  <a:path path="circle">
                    <a:fillToRect l="100000" t="100000"/>
                  </a:path>
                </a:gradFill>
              </a:rPr>
              <a:t>Improve marketing materials</a:t>
            </a:r>
          </a:p>
          <a:p>
            <a:pPr marL="173038" indent="-173038" defTabSz="932597">
              <a:lnSpc>
                <a:spcPct val="100000"/>
              </a:lnSpc>
              <a:spcBef>
                <a:spcPts val="0"/>
              </a:spcBef>
              <a:buFont typeface="Arial" panose="020B0604020202020204" pitchFamily="34" charset="0"/>
              <a:buChar char="•"/>
              <a:defRPr/>
            </a:pPr>
            <a:r>
              <a:rPr lang="en-US" sz="1100"/>
              <a:t>Draft blogs with Copilot</a:t>
            </a:r>
          </a:p>
          <a:p>
            <a:pPr marL="173038" indent="-173038" defTabSz="932597">
              <a:lnSpc>
                <a:spcPct val="100000"/>
              </a:lnSpc>
              <a:spcBef>
                <a:spcPts val="0"/>
              </a:spcBef>
              <a:buFont typeface="Arial" panose="020B0604020202020204" pitchFamily="34" charset="0"/>
              <a:buChar char="•"/>
              <a:defRPr/>
            </a:pPr>
            <a:r>
              <a:rPr lang="en-US" sz="1100"/>
              <a:t>Create engaging social content </a:t>
            </a:r>
          </a:p>
          <a:p>
            <a:pPr marL="173038" indent="-173038" defTabSz="932597">
              <a:lnSpc>
                <a:spcPct val="100000"/>
              </a:lnSpc>
              <a:spcBef>
                <a:spcPts val="0"/>
              </a:spcBef>
              <a:buFont typeface="Arial" panose="020B0604020202020204" pitchFamily="34" charset="0"/>
              <a:buChar char="•"/>
              <a:defRPr/>
            </a:pPr>
            <a:r>
              <a:rPr lang="en-US" sz="1100"/>
              <a:t>Improve quality of emails campaigns</a:t>
            </a:r>
          </a:p>
        </p:txBody>
      </p:sp>
      <p:sp>
        <p:nvSpPr>
          <p:cNvPr id="10" name="Freeform: Shape 2">
            <a:extLst>
              <a:ext uri="{FF2B5EF4-FFF2-40B4-BE49-F238E27FC236}">
                <a16:creationId xmlns:a16="http://schemas.microsoft.com/office/drawing/2014/main" id="{A157A653-FB0B-716C-9568-59F46B9E1C43}"/>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4004229"/>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Freeform: Shape 32">
            <a:extLst>
              <a:ext uri="{FF2B5EF4-FFF2-40B4-BE49-F238E27FC236}">
                <a16:creationId xmlns:a16="http://schemas.microsoft.com/office/drawing/2014/main" id="{DB057A49-CBAF-BC14-1094-C71B675EFB04}"/>
              </a:ext>
            </a:extLst>
          </p:cNvPr>
          <p:cNvSpPr>
            <a:spLocks/>
          </p:cNvSpPr>
          <p:nvPr/>
        </p:nvSpPr>
        <p:spPr bwMode="auto">
          <a:xfrm>
            <a:off x="7697337" y="4168080"/>
            <a:ext cx="3727901" cy="1858239"/>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5" y="5084569"/>
            <a:ext cx="3347617"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386714" y="4418952"/>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Lst>
          </p:cNvPr>
          <p:cNvSpPr/>
          <p:nvPr/>
        </p:nvSpPr>
        <p:spPr>
          <a:xfrm>
            <a:off x="7979049" y="4431910"/>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3600" y="4044642"/>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chemeClr val="accent3"/>
                    </a:gs>
                  </a:gsLst>
                  <a:path path="circle">
                    <a:fillToRect r="100000" b="100000"/>
                  </a:path>
                  <a:tileRect l="-100000" t="-100000"/>
                </a:gradFill>
                <a:effectLst/>
                <a:uLnTx/>
                <a:uFillTx/>
                <a:latin typeface="Segoe UI Semibold"/>
                <a:ea typeface="+mn-ea"/>
                <a:cs typeface="+mn-cs"/>
              </a:rPr>
              <a:t>Use cases</a:t>
            </a:r>
          </a:p>
        </p:txBody>
      </p:sp>
      <p:sp>
        <p:nvSpPr>
          <p:cNvPr id="4" name="Text Placeholder 33">
            <a:extLst>
              <a:ext uri="{FF2B5EF4-FFF2-40B4-BE49-F238E27FC236}">
                <a16:creationId xmlns:a16="http://schemas.microsoft.com/office/drawing/2014/main" id="{F8D4F7D7-62BB-75B4-DF68-9FF3A73CEAE5}"/>
              </a:ext>
            </a:extLst>
          </p:cNvPr>
          <p:cNvSpPr txBox="1">
            <a:spLocks/>
          </p:cNvSpPr>
          <p:nvPr/>
        </p:nvSpPr>
        <p:spPr>
          <a:xfrm>
            <a:off x="5861783" y="3255890"/>
            <a:ext cx="1631999" cy="685765"/>
          </a:xfrm>
          <a:prstGeom prst="rect">
            <a:avLst/>
          </a:prstGeom>
        </p:spPr>
        <p:txBody>
          <a:bodyPr wrap="square" lIns="0" tIns="45720" rIns="91440" bIns="45720">
            <a:spAutoFit/>
          </a:bodyPr>
          <a:lstStyle>
            <a:defPPr>
              <a:defRPr lang="en-US"/>
            </a:defPPr>
            <a:lvl1pPr marR="0" lvl="0" indent="0" defTabSz="932597" fontAlgn="auto">
              <a:lnSpc>
                <a:spcPct val="110000"/>
              </a:lnSpc>
              <a:spcBef>
                <a:spcPts val="0"/>
              </a:spcBef>
              <a:spcAft>
                <a:spcPts val="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of users said Copilot helps them get to a good first draft faster.</a:t>
            </a:r>
          </a:p>
        </p:txBody>
      </p:sp>
      <p:sp>
        <p:nvSpPr>
          <p:cNvPr id="7" name="Rectangle: Rounded Corners 26">
            <a:extLst>
              <a:ext uri="{FF2B5EF4-FFF2-40B4-BE49-F238E27FC236}">
                <a16:creationId xmlns:a16="http://schemas.microsoft.com/office/drawing/2014/main" id="{4EC45746-6BFD-8367-19EE-14FB299B4F67}"/>
              </a:ext>
            </a:extLst>
          </p:cNvPr>
          <p:cNvSpPr/>
          <p:nvPr/>
        </p:nvSpPr>
        <p:spPr bwMode="auto">
          <a:xfrm>
            <a:off x="4740131" y="3255890"/>
            <a:ext cx="1264062" cy="580478"/>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85%</a:t>
            </a:r>
          </a:p>
        </p:txBody>
      </p:sp>
      <p:pic>
        <p:nvPicPr>
          <p:cNvPr id="12" name="Picture 11" descr="A person and person having a video call&#10;&#10;Description automatically generated">
            <a:extLst>
              <a:ext uri="{FF2B5EF4-FFF2-40B4-BE49-F238E27FC236}">
                <a16:creationId xmlns:a16="http://schemas.microsoft.com/office/drawing/2014/main" id="{EA7DCD1A-B276-9BDF-FF17-D3DD408A9ED2}"/>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4" y="1579850"/>
            <a:ext cx="6831469" cy="1559132"/>
          </a:xfrm>
          <a:prstGeom prst="roundRect">
            <a:avLst>
              <a:gd name="adj" fmla="val 3554"/>
            </a:avLst>
          </a:prstGeom>
          <a:ln w="12700">
            <a:solidFill>
              <a:schemeClr val="bg1"/>
            </a:solidFill>
          </a:ln>
          <a:effectLst>
            <a:outerShdw blurRad="127000" dist="127000" dir="2700000" algn="ctr" rotWithShape="0">
              <a:prstClr val="black">
                <a:alpha val="15000"/>
              </a:prstClr>
            </a:outerShdw>
          </a:effectLst>
        </p:spPr>
      </p:pic>
      <p:pic>
        <p:nvPicPr>
          <p:cNvPr id="13" name="Picture 12" descr="A close-up of a colorful object&#10;&#10;Description automatically generated">
            <a:extLst>
              <a:ext uri="{FF2B5EF4-FFF2-40B4-BE49-F238E27FC236}">
                <a16:creationId xmlns:a16="http://schemas.microsoft.com/office/drawing/2014/main" id="{204A2E7E-6C64-24DD-EE68-567589BDEA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27341279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Impact on number of leads</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278051"/>
            <a:ext cx="6898062" cy="279500"/>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Lead generation is a critical aspect of marketing and paves the way toward gaining new customers.</a:t>
            </a:r>
          </a:p>
        </p:txBody>
      </p:sp>
      <p:sp>
        <p:nvSpPr>
          <p:cNvPr id="6" name="Freeform: Shape 32">
            <a:extLst>
              <a:ext uri="{FF2B5EF4-FFF2-40B4-BE49-F238E27FC236}">
                <a16:creationId xmlns:a16="http://schemas.microsoft.com/office/drawing/2014/main" id="{31922DE7-1793-6984-01E6-8C850F09BD37}"/>
              </a:ext>
            </a:extLst>
          </p:cNvPr>
          <p:cNvSpPr>
            <a:spLocks/>
          </p:cNvSpPr>
          <p:nvPr/>
        </p:nvSpPr>
        <p:spPr bwMode="auto">
          <a:xfrm>
            <a:off x="7697337" y="1579850"/>
            <a:ext cx="3727901" cy="2466340"/>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9" name="Text Placeholder 5">
            <a:extLst>
              <a:ext uri="{FF2B5EF4-FFF2-40B4-BE49-F238E27FC236}">
                <a16:creationId xmlns:a16="http://schemas.microsoft.com/office/drawing/2014/main" id="{02C57E77-7FF3-6C1B-0126-9CE7D317F8DA}"/>
              </a:ext>
            </a:extLst>
          </p:cNvPr>
          <p:cNvSpPr txBox="1">
            <a:spLocks/>
          </p:cNvSpPr>
          <p:nvPr/>
        </p:nvSpPr>
        <p:spPr>
          <a:xfrm>
            <a:off x="7980025" y="2470651"/>
            <a:ext cx="2364979" cy="369332"/>
          </a:xfrm>
          <a:prstGeom prst="rect">
            <a:avLst/>
          </a:prstGeom>
        </p:spPr>
        <p:txBody>
          <a:bodyPr vert="horz" wrap="square" lIns="0" tIns="0" rIns="0" bIns="0" rtlCol="0">
            <a:spAutoFit/>
          </a:bodyPr>
          <a:lstStyle>
            <a:defPPr>
              <a:defRPr lang="en-US"/>
            </a:defPPr>
            <a:lvl1pPr marR="0" lvl="0" indent="0" defTabSz="582780" fontAlgn="auto">
              <a:lnSpc>
                <a:spcPct val="100000"/>
              </a:lnSpc>
              <a:spcBef>
                <a:spcPct val="0"/>
              </a:spcBef>
              <a:spcAft>
                <a:spcPts val="300"/>
              </a:spcAft>
              <a:buClrTx/>
              <a:buSzTx/>
              <a:buFont typeface="Wingdings" panose="05000000000000000000" pitchFamily="2" charset="2"/>
              <a:buNone/>
              <a:tabLst/>
              <a:defRPr kumimoji="0" sz="1200" b="0" i="0" u="none" strike="noStrike" cap="none" spc="0" normalizeH="0" baseline="0">
                <a:ln>
                  <a:noFill/>
                </a:ln>
                <a:solidFill>
                  <a:srgbClr val="000000"/>
                </a:solidFill>
                <a:effectLst/>
                <a:uLnTx/>
                <a:uFillTx/>
                <a:latin typeface="Segoe UI"/>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Generating more leads can require input from: </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7980025" y="2979284"/>
            <a:ext cx="3129253" cy="892552"/>
          </a:xfrm>
          <a:prstGeom prst="rect">
            <a:avLst/>
          </a:prstGeom>
        </p:spPr>
        <p:txBody>
          <a:bodyPr wrap="square" lIns="0" tIns="0" rIns="0" bIns="0" numCol="2">
            <a:spAutoFit/>
          </a:bodyPr>
          <a:lstStyle>
            <a:defPPr>
              <a:defRPr lang="en-US"/>
            </a:defPPr>
            <a:lvl1pPr marL="171450" marR="0" lvl="0" indent="-115888" defTabSz="932597" fontAlgn="auto">
              <a:lnSpc>
                <a:spcPct val="100000"/>
              </a:lnSpc>
              <a:spcBef>
                <a:spcPts val="0"/>
              </a:spcBef>
              <a:spcAft>
                <a:spcPts val="300"/>
              </a:spcAft>
              <a:buClrTx/>
              <a:buSzTx/>
              <a:buFont typeface="Arial" panose="020B0604020202020204" pitchFamily="34" charset="0"/>
              <a:buChar char="•"/>
              <a:tabLst/>
              <a:defRPr kumimoji="0" sz="1200" b="0" i="0" u="none" strike="noStrike" cap="none" spc="0" normalizeH="0" baseline="0">
                <a:ln>
                  <a:noFill/>
                </a:ln>
                <a:solidFill>
                  <a:srgbClr val="000000"/>
                </a:solidFill>
                <a:effectLst/>
                <a:uLnTx/>
                <a:uFillTx/>
                <a:latin typeface="Segoe UI"/>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Marketing Lead</a:t>
            </a:r>
          </a:p>
          <a:p>
            <a:r>
              <a:rPr lang="en-US"/>
              <a:t>Content Strategist</a:t>
            </a:r>
          </a:p>
          <a:p>
            <a:r>
              <a:rPr lang="en-US"/>
              <a:t>SEO Specialist</a:t>
            </a:r>
          </a:p>
          <a:p>
            <a:r>
              <a:rPr lang="en-US"/>
              <a:t>Market Researcher</a:t>
            </a:r>
          </a:p>
          <a:p>
            <a:r>
              <a:rPr lang="en-US"/>
              <a:t>Product Marketing Manager</a:t>
            </a:r>
          </a:p>
          <a:p>
            <a:r>
              <a:rPr lang="en-US"/>
              <a:t>Digital Marketing Manager</a:t>
            </a:r>
          </a:p>
        </p:txBody>
      </p:sp>
      <p:sp>
        <p:nvSpPr>
          <p:cNvPr id="17" name="Text Placeholder 4">
            <a:extLst>
              <a:ext uri="{FF2B5EF4-FFF2-40B4-BE49-F238E27FC236}">
                <a16:creationId xmlns:a16="http://schemas.microsoft.com/office/drawing/2014/main" id="{A4ECDADE-B68B-6468-0417-6F26FA5EB1E7}"/>
              </a:ext>
            </a:extLst>
          </p:cNvPr>
          <p:cNvSpPr txBox="1">
            <a:spLocks/>
          </p:cNvSpPr>
          <p:nvPr/>
        </p:nvSpPr>
        <p:spPr>
          <a:xfrm>
            <a:off x="863600" y="4127745"/>
            <a:ext cx="6615372" cy="1661993"/>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lnSpc>
                <a:spcPct val="100000"/>
              </a:lnSpc>
              <a:spcBef>
                <a:spcPts val="0"/>
              </a:spcBef>
              <a:defRPr/>
            </a:pPr>
            <a:r>
              <a:rPr lang="en-US" sz="1100" b="1">
                <a:gradFill>
                  <a:gsLst>
                    <a:gs pos="35000">
                      <a:srgbClr val="0078D4"/>
                    </a:gs>
                    <a:gs pos="0">
                      <a:srgbClr val="C03BC4"/>
                    </a:gs>
                  </a:gsLst>
                  <a:path path="circle">
                    <a:fillToRect l="100000" t="100000"/>
                  </a:path>
                </a:gradFill>
              </a:rPr>
              <a:t>Inform market research </a:t>
            </a:r>
          </a:p>
          <a:p>
            <a:pPr marL="173038" indent="-173038" defTabSz="932597">
              <a:lnSpc>
                <a:spcPct val="100000"/>
              </a:lnSpc>
              <a:spcBef>
                <a:spcPts val="0"/>
              </a:spcBef>
              <a:buFont typeface="Arial" panose="020B0604020202020204" pitchFamily="34" charset="0"/>
              <a:buChar char="•"/>
              <a:defRPr/>
            </a:pPr>
            <a:r>
              <a:rPr lang="en-US" sz="1100"/>
              <a:t>Research company information and competitors </a:t>
            </a:r>
          </a:p>
          <a:p>
            <a:pPr marL="173038" indent="-173038" defTabSz="932597">
              <a:lnSpc>
                <a:spcPct val="100000"/>
              </a:lnSpc>
              <a:spcBef>
                <a:spcPts val="0"/>
              </a:spcBef>
              <a:buFont typeface="Arial" panose="020B0604020202020204" pitchFamily="34" charset="0"/>
              <a:buChar char="•"/>
              <a:defRPr/>
            </a:pPr>
            <a:r>
              <a:rPr lang="en-US" sz="1100"/>
              <a:t>Learn how to position the product</a:t>
            </a:r>
          </a:p>
          <a:p>
            <a:pPr marL="173038" indent="-173038" defTabSz="932597">
              <a:lnSpc>
                <a:spcPct val="100000"/>
              </a:lnSpc>
              <a:spcBef>
                <a:spcPts val="0"/>
              </a:spcBef>
              <a:buFont typeface="Arial" panose="020B0604020202020204" pitchFamily="34" charset="0"/>
              <a:buChar char="•"/>
              <a:defRPr/>
            </a:pPr>
            <a:r>
              <a:rPr lang="en-US" sz="1100"/>
              <a:t>Recap survey results</a:t>
            </a:r>
          </a:p>
          <a:p>
            <a:pPr defTabSz="932597">
              <a:lnSpc>
                <a:spcPct val="100000"/>
              </a:lnSpc>
              <a:spcBef>
                <a:spcPts val="0"/>
              </a:spcBef>
              <a:defRPr/>
            </a:pPr>
            <a:r>
              <a:rPr lang="en-US" sz="1100" b="1">
                <a:gradFill>
                  <a:gsLst>
                    <a:gs pos="35000">
                      <a:srgbClr val="0078D4"/>
                    </a:gs>
                    <a:gs pos="0">
                      <a:srgbClr val="C03BC4"/>
                    </a:gs>
                  </a:gsLst>
                  <a:path path="circle">
                    <a:fillToRect l="100000" t="100000"/>
                  </a:path>
                </a:gradFill>
              </a:rPr>
              <a:t>Improve demand generation materials</a:t>
            </a:r>
          </a:p>
          <a:p>
            <a:pPr marL="173038" indent="-173038" defTabSz="932597">
              <a:lnSpc>
                <a:spcPct val="100000"/>
              </a:lnSpc>
              <a:spcBef>
                <a:spcPts val="0"/>
              </a:spcBef>
              <a:buFont typeface="Arial" panose="020B0604020202020204" pitchFamily="34" charset="0"/>
              <a:buChar char="•"/>
              <a:defRPr/>
            </a:pPr>
            <a:r>
              <a:rPr lang="en-US" sz="1100"/>
              <a:t>Draft blogs with Copilot</a:t>
            </a:r>
          </a:p>
          <a:p>
            <a:pPr marL="173038" indent="-173038" defTabSz="932597">
              <a:lnSpc>
                <a:spcPct val="100000"/>
              </a:lnSpc>
              <a:spcBef>
                <a:spcPts val="0"/>
              </a:spcBef>
              <a:buFont typeface="Arial" panose="020B0604020202020204" pitchFamily="34" charset="0"/>
              <a:buChar char="•"/>
              <a:defRPr/>
            </a:pPr>
            <a:r>
              <a:rPr lang="en-US" sz="1100"/>
              <a:t>Create engaging social content </a:t>
            </a:r>
          </a:p>
          <a:p>
            <a:pPr marL="173038" indent="-173038" defTabSz="932597">
              <a:lnSpc>
                <a:spcPct val="100000"/>
              </a:lnSpc>
              <a:spcBef>
                <a:spcPts val="0"/>
              </a:spcBef>
              <a:buFont typeface="Arial" panose="020B0604020202020204" pitchFamily="34" charset="0"/>
              <a:buChar char="•"/>
              <a:defRPr/>
            </a:pPr>
            <a:r>
              <a:rPr lang="en-US" sz="1100"/>
              <a:t>Improve quality of emails campaigns</a:t>
            </a:r>
          </a:p>
          <a:p>
            <a:pPr defTabSz="932597">
              <a:lnSpc>
                <a:spcPct val="100000"/>
              </a:lnSpc>
              <a:spcBef>
                <a:spcPts val="0"/>
              </a:spcBef>
              <a:defRPr/>
            </a:pPr>
            <a:r>
              <a:rPr lang="en-US" sz="1100" b="1">
                <a:gradFill>
                  <a:gsLst>
                    <a:gs pos="35000">
                      <a:srgbClr val="0078D4"/>
                    </a:gs>
                    <a:gs pos="0">
                      <a:srgbClr val="C03BC4"/>
                    </a:gs>
                  </a:gsLst>
                  <a:path path="circle">
                    <a:fillToRect l="100000" t="100000"/>
                  </a:path>
                </a:gradFill>
              </a:rPr>
              <a:t>Speed up internal communications</a:t>
            </a:r>
          </a:p>
          <a:p>
            <a:pPr marL="173038" indent="-173038" defTabSz="932597">
              <a:lnSpc>
                <a:spcPct val="100000"/>
              </a:lnSpc>
              <a:spcBef>
                <a:spcPts val="0"/>
              </a:spcBef>
              <a:buFont typeface="Arial" panose="020B0604020202020204" pitchFamily="34" charset="0"/>
              <a:buChar char="•"/>
              <a:defRPr/>
            </a:pPr>
            <a:r>
              <a:rPr lang="en-US" sz="1100">
                <a:latin typeface="Segoe UI"/>
                <a:cs typeface="Segoe UI"/>
              </a:rPr>
              <a:t>Have </a:t>
            </a:r>
            <a:r>
              <a:rPr lang="en-US" sz="1100"/>
              <a:t>Copilot assist with emails</a:t>
            </a:r>
          </a:p>
          <a:p>
            <a:pPr marL="173038" indent="-173038" defTabSz="932597">
              <a:lnSpc>
                <a:spcPct val="100000"/>
              </a:lnSpc>
              <a:spcBef>
                <a:spcPts val="0"/>
              </a:spcBef>
              <a:buFont typeface="Arial" panose="020B0604020202020204" pitchFamily="34" charset="0"/>
              <a:buChar char="•"/>
              <a:defRPr/>
            </a:pPr>
            <a:r>
              <a:rPr lang="en-US" sz="1100"/>
              <a:t>Draft email comms and announcements with Copilot</a:t>
            </a:r>
          </a:p>
          <a:p>
            <a:pPr defTabSz="932597">
              <a:lnSpc>
                <a:spcPct val="100000"/>
              </a:lnSpc>
              <a:spcBef>
                <a:spcPts val="0"/>
              </a:spcBef>
              <a:defRPr/>
            </a:pPr>
            <a:r>
              <a:rPr lang="en-US" sz="1100" b="1">
                <a:gradFill>
                  <a:gsLst>
                    <a:gs pos="35000">
                      <a:srgbClr val="0078D4"/>
                    </a:gs>
                    <a:gs pos="0">
                      <a:srgbClr val="C03BC4"/>
                    </a:gs>
                  </a:gsLst>
                  <a:path path="circle">
                    <a:fillToRect l="100000" t="100000"/>
                  </a:path>
                </a:gradFill>
              </a:rPr>
              <a:t>Save time on administrative activities</a:t>
            </a:r>
          </a:p>
          <a:p>
            <a:pPr marL="173038" indent="-173038" defTabSz="932597">
              <a:lnSpc>
                <a:spcPct val="100000"/>
              </a:lnSpc>
              <a:spcBef>
                <a:spcPts val="0"/>
              </a:spcBef>
              <a:buFont typeface="Arial" panose="020B0604020202020204" pitchFamily="34" charset="0"/>
              <a:buChar char="•"/>
              <a:defRPr/>
            </a:pPr>
            <a:r>
              <a:rPr lang="en-US" sz="1100"/>
              <a:t>Generate meeting notes and follow up items</a:t>
            </a:r>
          </a:p>
        </p:txBody>
      </p:sp>
      <p:sp>
        <p:nvSpPr>
          <p:cNvPr id="10" name="Freeform: Shape 2">
            <a:extLst>
              <a:ext uri="{FF2B5EF4-FFF2-40B4-BE49-F238E27FC236}">
                <a16:creationId xmlns:a16="http://schemas.microsoft.com/office/drawing/2014/main" id="{A157A653-FB0B-716C-9568-59F46B9E1C43}"/>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3681160"/>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Freeform: Shape 32">
            <a:extLst>
              <a:ext uri="{FF2B5EF4-FFF2-40B4-BE49-F238E27FC236}">
                <a16:creationId xmlns:a16="http://schemas.microsoft.com/office/drawing/2014/main" id="{DB057A49-CBAF-BC14-1094-C71B675EFB04}"/>
              </a:ext>
            </a:extLst>
          </p:cNvPr>
          <p:cNvSpPr>
            <a:spLocks/>
          </p:cNvSpPr>
          <p:nvPr/>
        </p:nvSpPr>
        <p:spPr bwMode="auto">
          <a:xfrm>
            <a:off x="7697337" y="4168080"/>
            <a:ext cx="3727901" cy="1858239"/>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5" y="5084569"/>
            <a:ext cx="3347617"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386714" y="4418952"/>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Lst>
          </p:cNvPr>
          <p:cNvSpPr/>
          <p:nvPr/>
        </p:nvSpPr>
        <p:spPr>
          <a:xfrm>
            <a:off x="7979049" y="4431910"/>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3600" y="3721573"/>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chemeClr val="accent3"/>
                    </a:gs>
                  </a:gsLst>
                  <a:path path="circle">
                    <a:fillToRect r="100000" b="100000"/>
                  </a:path>
                  <a:tileRect l="-100000" t="-100000"/>
                </a:gradFill>
                <a:effectLst/>
                <a:uLnTx/>
                <a:uFillTx/>
                <a:latin typeface="Segoe UI Semibold"/>
                <a:ea typeface="+mn-ea"/>
                <a:cs typeface="+mn-cs"/>
              </a:rPr>
              <a:t>Use cases</a:t>
            </a:r>
          </a:p>
        </p:txBody>
      </p:sp>
      <p:pic>
        <p:nvPicPr>
          <p:cNvPr id="13" name="Picture 12" descr="People in discussion">
            <a:extLst>
              <a:ext uri="{FF2B5EF4-FFF2-40B4-BE49-F238E27FC236}">
                <a16:creationId xmlns:a16="http://schemas.microsoft.com/office/drawing/2014/main" id="{D4DEB654-4B3F-05C1-244E-84D7DA6E4AA3}"/>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700961" y="1597864"/>
            <a:ext cx="6831468" cy="1556578"/>
          </a:xfrm>
          <a:prstGeom prst="roundRect">
            <a:avLst>
              <a:gd name="adj" fmla="val 3554"/>
            </a:avLst>
          </a:prstGeom>
          <a:ln w="12700">
            <a:solidFill>
              <a:schemeClr val="bg1"/>
            </a:solidFill>
          </a:ln>
          <a:effectLst>
            <a:outerShdw blurRad="127000" dist="127000" dir="2700000" algn="tl" rotWithShape="0">
              <a:prstClr val="black">
                <a:alpha val="10000"/>
              </a:prstClr>
            </a:outerShdw>
          </a:effectLst>
        </p:spPr>
      </p:pic>
      <p:pic>
        <p:nvPicPr>
          <p:cNvPr id="4" name="Picture 3" descr="A close-up of a colorful object&#10;&#10;Description automatically generated">
            <a:extLst>
              <a:ext uri="{FF2B5EF4-FFF2-40B4-BE49-F238E27FC236}">
                <a16:creationId xmlns:a16="http://schemas.microsoft.com/office/drawing/2014/main" id="{117603C2-CE06-83AC-FF8C-D5475D96E4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30977195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Impact on cost per leads</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344427"/>
            <a:ext cx="6898062"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000000"/>
                </a:solidFill>
                <a:effectLst/>
                <a:uLnTx/>
                <a:uFillTx/>
                <a:latin typeface="Segoe UI"/>
                <a:cs typeface="Segoe UI"/>
              </a:rPr>
              <a:t>Cost Per Lead (CPL) </a:t>
            </a:r>
            <a:r>
              <a:rPr kumimoji="0" lang="en-US" sz="1200" b="0" i="0" u="none" strike="noStrike" kern="1200" cap="none" spc="0" normalizeH="0" baseline="0" noProof="0">
                <a:ln>
                  <a:noFill/>
                </a:ln>
                <a:solidFill>
                  <a:srgbClr val="000000"/>
                </a:solidFill>
                <a:effectLst/>
                <a:uLnTx/>
                <a:uFillTx/>
                <a:latin typeface="Segoe UI"/>
                <a:cs typeface="Segoe UI"/>
              </a:rPr>
              <a:t>is a crucial metric used to measure and monitor the effectiveness of marketing campaigns. It represents the amount of money a business spends to generate a single new lead. </a:t>
            </a:r>
            <a:endParaRPr lang="en-US" sz="1200" b="0" i="0" u="none" strike="noStrike" kern="1200" cap="none" spc="0" normalizeH="0" baseline="0" noProof="0">
              <a:ln>
                <a:noFill/>
              </a:ln>
              <a:solidFill>
                <a:srgbClr val="000000"/>
              </a:solidFill>
              <a:effectLst/>
              <a:uLnTx/>
              <a:uFillTx/>
              <a:latin typeface="Segoe UI"/>
              <a:cs typeface="Segoe UI"/>
            </a:endParaRPr>
          </a:p>
        </p:txBody>
      </p:sp>
      <p:sp>
        <p:nvSpPr>
          <p:cNvPr id="6" name="Freeform: Shape 32">
            <a:extLst>
              <a:ext uri="{FF2B5EF4-FFF2-40B4-BE49-F238E27FC236}">
                <a16:creationId xmlns:a16="http://schemas.microsoft.com/office/drawing/2014/main" id="{31922DE7-1793-6984-01E6-8C850F09BD37}"/>
              </a:ext>
            </a:extLst>
          </p:cNvPr>
          <p:cNvSpPr>
            <a:spLocks/>
          </p:cNvSpPr>
          <p:nvPr/>
        </p:nvSpPr>
        <p:spPr bwMode="auto">
          <a:xfrm>
            <a:off x="7697337" y="1579850"/>
            <a:ext cx="3727901" cy="2466340"/>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9" name="Text Placeholder 5">
            <a:extLst>
              <a:ext uri="{FF2B5EF4-FFF2-40B4-BE49-F238E27FC236}">
                <a16:creationId xmlns:a16="http://schemas.microsoft.com/office/drawing/2014/main" id="{02C57E77-7FF3-6C1B-0126-9CE7D317F8DA}"/>
              </a:ext>
            </a:extLst>
          </p:cNvPr>
          <p:cNvSpPr txBox="1">
            <a:spLocks/>
          </p:cNvSpPr>
          <p:nvPr/>
        </p:nvSpPr>
        <p:spPr>
          <a:xfrm>
            <a:off x="7980025" y="2470651"/>
            <a:ext cx="2364979" cy="369332"/>
          </a:xfrm>
          <a:prstGeom prst="rect">
            <a:avLst/>
          </a:prstGeom>
        </p:spPr>
        <p:txBody>
          <a:bodyPr vert="horz" wrap="square" lIns="0" tIns="0" rIns="0" bIns="0" rtlCol="0">
            <a:spAutoFit/>
          </a:bodyPr>
          <a:lstStyle>
            <a:defPPr>
              <a:defRPr lang="en-US"/>
            </a:defPPr>
            <a:lvl1pPr marR="0" lvl="0" indent="0" defTabSz="582780" fontAlgn="auto">
              <a:lnSpc>
                <a:spcPct val="100000"/>
              </a:lnSpc>
              <a:spcBef>
                <a:spcPct val="0"/>
              </a:spcBef>
              <a:spcAft>
                <a:spcPts val="300"/>
              </a:spcAft>
              <a:buClrTx/>
              <a:buSzTx/>
              <a:buFont typeface="Wingdings" panose="05000000000000000000" pitchFamily="2" charset="2"/>
              <a:buNone/>
              <a:tabLst/>
              <a:defRPr kumimoji="0" sz="1200" b="0" i="0" u="none" strike="noStrike" cap="none" spc="0" normalizeH="0" baseline="0">
                <a:ln>
                  <a:noFill/>
                </a:ln>
                <a:solidFill>
                  <a:srgbClr val="000000"/>
                </a:solidFill>
                <a:effectLst/>
                <a:uLnTx/>
                <a:uFillTx/>
                <a:latin typeface="Segoe UI"/>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Impacting the cost per lead can require input from: </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7980025" y="2979284"/>
            <a:ext cx="3129253" cy="892552"/>
          </a:xfrm>
          <a:prstGeom prst="rect">
            <a:avLst/>
          </a:prstGeom>
        </p:spPr>
        <p:txBody>
          <a:bodyPr wrap="square" lIns="0" tIns="0" rIns="0" bIns="0" numCol="2">
            <a:spAutoFit/>
          </a:bodyPr>
          <a:lstStyle>
            <a:defPPr>
              <a:defRPr lang="en-US"/>
            </a:defPPr>
            <a:lvl1pPr marL="171450" marR="0" lvl="0" indent="-115888" defTabSz="932597" fontAlgn="auto">
              <a:lnSpc>
                <a:spcPct val="100000"/>
              </a:lnSpc>
              <a:spcBef>
                <a:spcPts val="0"/>
              </a:spcBef>
              <a:spcAft>
                <a:spcPts val="300"/>
              </a:spcAft>
              <a:buClrTx/>
              <a:buSzTx/>
              <a:buFont typeface="Arial" panose="020B0604020202020204" pitchFamily="34" charset="0"/>
              <a:buChar char="•"/>
              <a:tabLst/>
              <a:defRPr kumimoji="0" sz="1200" b="0" i="0" u="none" strike="noStrike" cap="none" spc="0" normalizeH="0" baseline="0">
                <a:ln>
                  <a:noFill/>
                </a:ln>
                <a:solidFill>
                  <a:srgbClr val="000000"/>
                </a:solidFill>
                <a:effectLst/>
                <a:uLnTx/>
                <a:uFillTx/>
                <a:latin typeface="Segoe UI"/>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Account Executive</a:t>
            </a:r>
          </a:p>
          <a:p>
            <a:r>
              <a:rPr lang="en-US"/>
              <a:t>Technical Sales</a:t>
            </a:r>
          </a:p>
          <a:p>
            <a:r>
              <a:rPr lang="en-US"/>
              <a:t>SEO Specialist</a:t>
            </a:r>
          </a:p>
          <a:p>
            <a:r>
              <a:rPr lang="en-US"/>
              <a:t>Product teams</a:t>
            </a:r>
          </a:p>
          <a:p>
            <a:r>
              <a:rPr lang="en-US"/>
              <a:t>Product Marketing</a:t>
            </a:r>
          </a:p>
          <a:p>
            <a:r>
              <a:rPr lang="en-US"/>
              <a:t>Finance</a:t>
            </a:r>
          </a:p>
        </p:txBody>
      </p:sp>
      <p:sp>
        <p:nvSpPr>
          <p:cNvPr id="17" name="Text Placeholder 4">
            <a:extLst>
              <a:ext uri="{FF2B5EF4-FFF2-40B4-BE49-F238E27FC236}">
                <a16:creationId xmlns:a16="http://schemas.microsoft.com/office/drawing/2014/main" id="{A4ECDADE-B68B-6468-0417-6F26FA5EB1E7}"/>
              </a:ext>
            </a:extLst>
          </p:cNvPr>
          <p:cNvSpPr txBox="1">
            <a:spLocks/>
          </p:cNvSpPr>
          <p:nvPr/>
        </p:nvSpPr>
        <p:spPr>
          <a:xfrm>
            <a:off x="863600" y="4344383"/>
            <a:ext cx="6627870" cy="169584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300"/>
              </a:spcBef>
              <a:defRPr/>
            </a:pPr>
            <a:r>
              <a:rPr lang="en-US" sz="1100" b="1">
                <a:gradFill>
                  <a:gsLst>
                    <a:gs pos="35000">
                      <a:srgbClr val="0078D4"/>
                    </a:gs>
                    <a:gs pos="0">
                      <a:srgbClr val="C03BC4"/>
                    </a:gs>
                  </a:gsLst>
                  <a:path path="circle">
                    <a:fillToRect l="100000" t="100000"/>
                  </a:path>
                </a:gradFill>
              </a:rPr>
              <a:t>Improve quality of customer-facing materials</a:t>
            </a:r>
          </a:p>
          <a:p>
            <a:pPr marL="173038" indent="-173038" defTabSz="932597">
              <a:lnSpc>
                <a:spcPct val="100000"/>
              </a:lnSpc>
              <a:spcBef>
                <a:spcPts val="0"/>
              </a:spcBef>
              <a:buFont typeface="Arial" panose="020B0604020202020204" pitchFamily="34" charset="0"/>
              <a:buChar char="•"/>
              <a:defRPr/>
            </a:pPr>
            <a:r>
              <a:rPr lang="en-US" sz="1100"/>
              <a:t>Improve marketing content</a:t>
            </a:r>
          </a:p>
          <a:p>
            <a:pPr marL="173038" indent="-173038" defTabSz="932597">
              <a:lnSpc>
                <a:spcPct val="100000"/>
              </a:lnSpc>
              <a:spcBef>
                <a:spcPts val="0"/>
              </a:spcBef>
              <a:buFont typeface="Arial" panose="020B0604020202020204" pitchFamily="34" charset="0"/>
              <a:buChar char="•"/>
              <a:defRPr/>
            </a:pPr>
            <a:r>
              <a:rPr lang="en-US" sz="1100"/>
              <a:t>Improve quality of proposals and RFP responses</a:t>
            </a:r>
          </a:p>
          <a:p>
            <a:pPr marL="173038" indent="-173038" defTabSz="932597">
              <a:lnSpc>
                <a:spcPct val="100000"/>
              </a:lnSpc>
              <a:spcBef>
                <a:spcPts val="0"/>
              </a:spcBef>
              <a:buFont typeface="Arial" panose="020B0604020202020204" pitchFamily="34" charset="0"/>
              <a:buChar char="•"/>
              <a:defRPr/>
            </a:pPr>
            <a:r>
              <a:rPr lang="en-US" sz="1100"/>
              <a:t>Improve quality of emails and chats</a:t>
            </a:r>
          </a:p>
          <a:p>
            <a:pPr defTabSz="932597">
              <a:spcBef>
                <a:spcPts val="300"/>
              </a:spcBef>
              <a:defRPr/>
            </a:pPr>
            <a:r>
              <a:rPr lang="en-US" sz="1100" b="1">
                <a:gradFill>
                  <a:gsLst>
                    <a:gs pos="35000">
                      <a:srgbClr val="0078D4"/>
                    </a:gs>
                    <a:gs pos="0">
                      <a:srgbClr val="C03BC4"/>
                    </a:gs>
                  </a:gsLst>
                  <a:path path="circle">
                    <a:fillToRect l="100000" t="100000"/>
                  </a:path>
                </a:gradFill>
              </a:rPr>
              <a:t>Create pricing and promotions</a:t>
            </a:r>
          </a:p>
          <a:p>
            <a:pPr marL="173038" indent="-173038" defTabSz="932597">
              <a:lnSpc>
                <a:spcPct val="100000"/>
              </a:lnSpc>
              <a:spcBef>
                <a:spcPts val="0"/>
              </a:spcBef>
              <a:buFont typeface="Arial" panose="020B0604020202020204" pitchFamily="34" charset="0"/>
              <a:buChar char="•"/>
              <a:defRPr/>
            </a:pPr>
            <a:r>
              <a:rPr lang="en-US" sz="1100"/>
              <a:t>Use Copilot to research market conditions</a:t>
            </a:r>
          </a:p>
          <a:p>
            <a:pPr marL="173038" indent="-173038" defTabSz="932597">
              <a:lnSpc>
                <a:spcPct val="100000"/>
              </a:lnSpc>
              <a:spcBef>
                <a:spcPts val="0"/>
              </a:spcBef>
              <a:buFont typeface="Arial" panose="020B0604020202020204" pitchFamily="34" charset="0"/>
              <a:buChar char="•"/>
              <a:defRPr/>
            </a:pPr>
            <a:r>
              <a:rPr lang="en-US" sz="1100"/>
              <a:t>Use Copilot to compare sales across regions or other variables</a:t>
            </a:r>
          </a:p>
          <a:p>
            <a:pPr defTabSz="932597">
              <a:spcBef>
                <a:spcPts val="300"/>
              </a:spcBef>
              <a:defRPr/>
            </a:pPr>
            <a:r>
              <a:rPr lang="en-US" sz="1100" b="1">
                <a:gradFill>
                  <a:gsLst>
                    <a:gs pos="35000">
                      <a:srgbClr val="0078D4"/>
                    </a:gs>
                    <a:gs pos="0">
                      <a:srgbClr val="C03BC4"/>
                    </a:gs>
                  </a:gsLst>
                  <a:path path="circle">
                    <a:fillToRect l="100000" t="100000"/>
                  </a:path>
                </a:gradFill>
              </a:rPr>
              <a:t>Inform market research </a:t>
            </a:r>
          </a:p>
          <a:p>
            <a:pPr marL="173038" indent="-173038" defTabSz="932597">
              <a:lnSpc>
                <a:spcPct val="100000"/>
              </a:lnSpc>
              <a:spcBef>
                <a:spcPts val="0"/>
              </a:spcBef>
              <a:buFont typeface="Arial" panose="020B0604020202020204" pitchFamily="34" charset="0"/>
              <a:buChar char="•"/>
              <a:defRPr/>
            </a:pPr>
            <a:r>
              <a:rPr lang="en-US" sz="1100"/>
              <a:t>Research company information and competitors </a:t>
            </a:r>
          </a:p>
          <a:p>
            <a:pPr marL="173038" indent="-173038" defTabSz="932597">
              <a:lnSpc>
                <a:spcPct val="100000"/>
              </a:lnSpc>
              <a:spcBef>
                <a:spcPts val="0"/>
              </a:spcBef>
              <a:buFont typeface="Arial" panose="020B0604020202020204" pitchFamily="34" charset="0"/>
              <a:buChar char="•"/>
              <a:defRPr/>
            </a:pPr>
            <a:r>
              <a:rPr lang="en-US" sz="1100"/>
              <a:t>Learn how to position the product</a:t>
            </a:r>
          </a:p>
          <a:p>
            <a:pPr marL="173038" indent="-173038" defTabSz="932597">
              <a:lnSpc>
                <a:spcPct val="100000"/>
              </a:lnSpc>
              <a:spcBef>
                <a:spcPts val="0"/>
              </a:spcBef>
              <a:buFont typeface="Arial" panose="020B0604020202020204" pitchFamily="34" charset="0"/>
              <a:buChar char="•"/>
              <a:defRPr/>
            </a:pPr>
            <a:r>
              <a:rPr lang="en-US" sz="1100"/>
              <a:t>Recap survey results</a:t>
            </a:r>
          </a:p>
        </p:txBody>
      </p:sp>
      <p:sp>
        <p:nvSpPr>
          <p:cNvPr id="10" name="Freeform: Shape 2">
            <a:extLst>
              <a:ext uri="{FF2B5EF4-FFF2-40B4-BE49-F238E27FC236}">
                <a16:creationId xmlns:a16="http://schemas.microsoft.com/office/drawing/2014/main" id="{A157A653-FB0B-716C-9568-59F46B9E1C43}"/>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3897799"/>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Freeform: Shape 32">
            <a:extLst>
              <a:ext uri="{FF2B5EF4-FFF2-40B4-BE49-F238E27FC236}">
                <a16:creationId xmlns:a16="http://schemas.microsoft.com/office/drawing/2014/main" id="{DB057A49-CBAF-BC14-1094-C71B675EFB04}"/>
              </a:ext>
            </a:extLst>
          </p:cNvPr>
          <p:cNvSpPr>
            <a:spLocks/>
          </p:cNvSpPr>
          <p:nvPr/>
        </p:nvSpPr>
        <p:spPr bwMode="auto">
          <a:xfrm>
            <a:off x="7697337" y="4168080"/>
            <a:ext cx="3727901" cy="1858239"/>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5" y="5084569"/>
            <a:ext cx="3347617"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386714" y="4418952"/>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Lst>
          </p:cNvPr>
          <p:cNvSpPr/>
          <p:nvPr/>
        </p:nvSpPr>
        <p:spPr>
          <a:xfrm>
            <a:off x="7979049" y="4431910"/>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3600" y="3938212"/>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chemeClr val="accent3"/>
                    </a:gs>
                  </a:gsLst>
                  <a:path path="circle">
                    <a:fillToRect r="100000" b="100000"/>
                  </a:path>
                  <a:tileRect l="-100000" t="-100000"/>
                </a:gradFill>
                <a:effectLst/>
                <a:uLnTx/>
                <a:uFillTx/>
                <a:latin typeface="Segoe UI Semibold"/>
                <a:ea typeface="+mn-ea"/>
                <a:cs typeface="+mn-cs"/>
              </a:rPr>
              <a:t>Use cases</a:t>
            </a:r>
          </a:p>
        </p:txBody>
      </p:sp>
      <p:pic>
        <p:nvPicPr>
          <p:cNvPr id="4" name="Picture 3" descr="A group of people sitting at a table&#10;&#10;Description automatically generated">
            <a:extLst>
              <a:ext uri="{FF2B5EF4-FFF2-40B4-BE49-F238E27FC236}">
                <a16:creationId xmlns:a16="http://schemas.microsoft.com/office/drawing/2014/main" id="{9619149A-8EF0-29D3-6FE6-954B452547B2}"/>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3" y="1579850"/>
            <a:ext cx="6831469" cy="1559132"/>
          </a:xfrm>
          <a:prstGeom prst="roundRect">
            <a:avLst>
              <a:gd name="adj" fmla="val 3554"/>
            </a:avLst>
          </a:prstGeom>
          <a:ln w="12700">
            <a:solidFill>
              <a:schemeClr val="bg1"/>
            </a:solidFill>
          </a:ln>
          <a:effectLst>
            <a:outerShdw blurRad="127000" dist="127000" dir="2700000" algn="tl" rotWithShape="0">
              <a:prstClr val="black">
                <a:alpha val="15000"/>
              </a:prstClr>
            </a:outerShdw>
          </a:effectLst>
        </p:spPr>
      </p:pic>
      <p:pic>
        <p:nvPicPr>
          <p:cNvPr id="7" name="Picture 6" descr="A close-up of a colorful object&#10;&#10;Description automatically generated">
            <a:extLst>
              <a:ext uri="{FF2B5EF4-FFF2-40B4-BE49-F238E27FC236}">
                <a16:creationId xmlns:a16="http://schemas.microsoft.com/office/drawing/2014/main" id="{363E8FD5-7F1B-E5C6-FFA0-D500D7FE4F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30822289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41F4A-2410-A9A3-1B03-972FAC10DF8E}"/>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F3A624FF-7CFE-3DA5-181B-163BB61CF83F}"/>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Oval 9">
            <a:extLst>
              <a:ext uri="{FF2B5EF4-FFF2-40B4-BE49-F238E27FC236}">
                <a16:creationId xmlns:a16="http://schemas.microsoft.com/office/drawing/2014/main" id="{C50AD005-83E4-58F7-1EBE-4706FB143C24}"/>
              </a:ext>
            </a:extLst>
          </p:cNvPr>
          <p:cNvSpPr>
            <a:spLocks/>
          </p:cNvSpPr>
          <p:nvPr/>
        </p:nvSpPr>
        <p:spPr bwMode="auto">
          <a:xfrm>
            <a:off x="5054467"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sp>
        <p:nvSpPr>
          <p:cNvPr id="2" name="Title 1">
            <a:extLst>
              <a:ext uri="{FF2B5EF4-FFF2-40B4-BE49-F238E27FC236}">
                <a16:creationId xmlns:a16="http://schemas.microsoft.com/office/drawing/2014/main" id="{9CAC5A83-08E7-8824-34B2-E091D23A6480}"/>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Marketing use case |</a:t>
            </a:r>
            <a:r>
              <a:rPr lang="en-US" sz="2800"/>
              <a:t> Collect and share product feedback</a:t>
            </a:r>
          </a:p>
        </p:txBody>
      </p:sp>
      <p:sp>
        <p:nvSpPr>
          <p:cNvPr id="46" name="Freeform: Shape 2">
            <a:extLst>
              <a:ext uri="{FF2B5EF4-FFF2-40B4-BE49-F238E27FC236}">
                <a16:creationId xmlns:a16="http://schemas.microsoft.com/office/drawing/2014/main" id="{D64E3203-B307-BFD5-5FF9-9C5803660D22}"/>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DF00EE5B-A35E-1470-2B7C-666605BAB24D}"/>
              </a:ext>
              <a:ext uri="{C183D7F6-B498-43B3-948B-1728B52AA6E4}">
                <adec:decorative xmlns:adec="http://schemas.microsoft.com/office/drawing/2017/decorative" val="1"/>
              </a:ext>
            </a:extLst>
          </p:cNvPr>
          <p:cNvSpPr/>
          <p:nvPr/>
        </p:nvSpPr>
        <p:spPr bwMode="auto">
          <a:xfrm>
            <a:off x="1107052" y="547521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Save time</a:t>
            </a:r>
            <a:r>
              <a:rPr kumimoji="0" lang="en-US" sz="900" i="0" u="none" strike="noStrike" kern="1200" cap="none" spc="0" normalizeH="0" baseline="0" noProof="0">
                <a:ln>
                  <a:noFill/>
                </a:ln>
                <a:solidFill>
                  <a:srgbClr val="000000"/>
                </a:solidFill>
                <a:effectLst/>
                <a:uLnTx/>
                <a:uFillTx/>
                <a:latin typeface="Segoe UI"/>
                <a:ea typeface="+mn-ea"/>
                <a:cs typeface="+mn-cs"/>
              </a:rPr>
              <a:t> preparing emails with Copilot as your drafting partner.</a:t>
            </a:r>
          </a:p>
        </p:txBody>
      </p:sp>
      <p:sp>
        <p:nvSpPr>
          <p:cNvPr id="48" name="Rectangle: Rounded Corners 4">
            <a:extLst>
              <a:ext uri="{FF2B5EF4-FFF2-40B4-BE49-F238E27FC236}">
                <a16:creationId xmlns:a16="http://schemas.microsoft.com/office/drawing/2014/main" id="{AE79F87F-EE80-2BF9-A4F9-4574C0529199}"/>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6. Thank your stakeholders</a:t>
            </a:r>
          </a:p>
        </p:txBody>
      </p:sp>
      <p:sp>
        <p:nvSpPr>
          <p:cNvPr id="49" name="TextBox 48">
            <a:extLst>
              <a:ext uri="{FF2B5EF4-FFF2-40B4-BE49-F238E27FC236}">
                <a16:creationId xmlns:a16="http://schemas.microsoft.com/office/drawing/2014/main" id="{AA148873-CA9B-BF24-3B82-2CF470AAB794}"/>
              </a:ext>
            </a:extLst>
          </p:cNvPr>
          <p:cNvSpPr txBox="1"/>
          <p:nvPr/>
        </p:nvSpPr>
        <p:spPr>
          <a:xfrm>
            <a:off x="1107053" y="4415165"/>
            <a:ext cx="2720625"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Starting a new email, prompt Copilot in Outlook to draft a message to all key stakeholders with the results and path forward.</a:t>
            </a:r>
          </a:p>
        </p:txBody>
      </p:sp>
      <p:sp>
        <p:nvSpPr>
          <p:cNvPr id="50" name="Rectangle: Rounded Corners 6">
            <a:extLst>
              <a:ext uri="{FF2B5EF4-FFF2-40B4-BE49-F238E27FC236}">
                <a16:creationId xmlns:a16="http://schemas.microsoft.com/office/drawing/2014/main" id="{6FB459C5-4AD0-3F3F-77D4-07D75156DBB8}"/>
              </a:ext>
              <a:ext uri="{C183D7F6-B498-43B3-948B-1728B52AA6E4}">
                <adec:decorative xmlns:adec="http://schemas.microsoft.com/office/drawing/2017/decorative" val="1"/>
              </a:ext>
            </a:extLst>
          </p:cNvPr>
          <p:cNvSpPr/>
          <p:nvPr/>
        </p:nvSpPr>
        <p:spPr bwMode="auto">
          <a:xfrm>
            <a:off x="8028777" y="5473431"/>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Identify </a:t>
            </a:r>
            <a:r>
              <a:rPr lang="en-US" sz="900" b="1">
                <a:solidFill>
                  <a:srgbClr val="000000"/>
                </a:solidFill>
                <a:latin typeface="Segoe UI"/>
              </a:rPr>
              <a:t>insights</a:t>
            </a:r>
            <a:r>
              <a:rPr kumimoji="0" lang="en-US" sz="900" i="0" u="none" strike="noStrike" kern="1200" cap="none" spc="0" normalizeH="0" baseline="0" noProof="0">
                <a:ln>
                  <a:noFill/>
                </a:ln>
                <a:solidFill>
                  <a:srgbClr val="000000"/>
                </a:solidFill>
                <a:effectLst/>
                <a:uLnTx/>
                <a:uFillTx/>
                <a:latin typeface="Segoe UI"/>
                <a:ea typeface="+mn-ea"/>
                <a:cs typeface="+mn-cs"/>
              </a:rPr>
              <a:t> with Copilot in Excel</a:t>
            </a:r>
            <a:r>
              <a:rPr lang="en-US" sz="900">
                <a:solidFill>
                  <a:srgbClr val="000000"/>
                </a:solidFill>
                <a:latin typeface="Segoe UI"/>
              </a:rPr>
              <a:t>.</a:t>
            </a:r>
            <a:endParaRPr kumimoji="0" lang="en-US" sz="900" i="0" u="none" strike="noStrike" kern="1200" cap="none" spc="0" normalizeH="0" baseline="0" noProof="0">
              <a:ln>
                <a:noFill/>
              </a:ln>
              <a:solidFill>
                <a:srgbClr val="000000"/>
              </a:solidFill>
              <a:effectLst/>
              <a:uLnTx/>
              <a:uFillTx/>
              <a:latin typeface="Segoe UI"/>
              <a:ea typeface="+mn-ea"/>
              <a:cs typeface="+mn-cs"/>
            </a:endParaRPr>
          </a:p>
        </p:txBody>
      </p:sp>
      <p:sp>
        <p:nvSpPr>
          <p:cNvPr id="51" name="Rectangle: Rounded Corners 7">
            <a:extLst>
              <a:ext uri="{FF2B5EF4-FFF2-40B4-BE49-F238E27FC236}">
                <a16:creationId xmlns:a16="http://schemas.microsoft.com/office/drawing/2014/main" id="{876C3CFF-58C6-50A2-68FF-C6EE5EF383C3}"/>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4. Analyze </a:t>
            </a:r>
            <a:r>
              <a:rPr lang="en-US" sz="1200" b="1">
                <a:ln w="3175">
                  <a:noFill/>
                </a:ln>
                <a:gradFill>
                  <a:gsLst>
                    <a:gs pos="55747">
                      <a:srgbClr val="FFFFFF"/>
                    </a:gs>
                    <a:gs pos="76437">
                      <a:srgbClr val="FFFFFF"/>
                    </a:gs>
                  </a:gsLst>
                  <a:path path="circle">
                    <a:fillToRect l="100000" b="100000"/>
                  </a:path>
                </a:gradFill>
                <a:latin typeface="Segoe UI Semibold"/>
                <a:cs typeface="Segoe UI"/>
              </a:rPr>
              <a:t>data</a:t>
            </a:r>
            <a:endParaRPr lang="en-US" sz="1200" b="1" i="0" u="none" strike="noStrike" kern="1200" cap="none" spc="0" normalizeH="0" baseline="0" noProof="0">
              <a:ln w="3175">
                <a:noFill/>
              </a:ln>
              <a:gradFill>
                <a:gsLst>
                  <a:gs pos="55747">
                    <a:srgbClr val="FFFFFF"/>
                  </a:gs>
                  <a:gs pos="76437">
                    <a:srgbClr val="FFFFFF"/>
                  </a:gs>
                </a:gsLst>
                <a:path path="circle">
                  <a:fillToRect l="100000" b="100000"/>
                </a:path>
              </a:gradFill>
              <a:effectLst/>
              <a:uLnTx/>
              <a:uFillTx/>
              <a:latin typeface="Segoe UI Semibold"/>
              <a:cs typeface="Segoe UI" pitchFamily="34" charset="0"/>
            </a:endParaRPr>
          </a:p>
        </p:txBody>
      </p:sp>
      <p:sp>
        <p:nvSpPr>
          <p:cNvPr id="52" name="TextBox 51">
            <a:extLst>
              <a:ext uri="{FF2B5EF4-FFF2-40B4-BE49-F238E27FC236}">
                <a16:creationId xmlns:a16="http://schemas.microsoft.com/office/drawing/2014/main" id="{D05AB861-6E3E-1AE2-748B-104E89636C0D}"/>
              </a:ext>
            </a:extLst>
          </p:cNvPr>
          <p:cNvSpPr txBox="1"/>
          <p:nvPr/>
        </p:nvSpPr>
        <p:spPr>
          <a:xfrm>
            <a:off x="8028777" y="4415165"/>
            <a:ext cx="2705513"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Excel to sort and analyze data gathered from the surveys and website metrics. </a:t>
            </a:r>
          </a:p>
        </p:txBody>
      </p:sp>
      <p:sp>
        <p:nvSpPr>
          <p:cNvPr id="53" name="Rectangle: Rounded Corners 6">
            <a:extLst>
              <a:ext uri="{FF2B5EF4-FFF2-40B4-BE49-F238E27FC236}">
                <a16:creationId xmlns:a16="http://schemas.microsoft.com/office/drawing/2014/main" id="{FB474B1A-BA5A-D08C-DE16-E251A9E96FA7}"/>
              </a:ext>
              <a:ext uri="{C183D7F6-B498-43B3-948B-1728B52AA6E4}">
                <adec:decorative xmlns:adec="http://schemas.microsoft.com/office/drawing/2017/decorative" val="1"/>
              </a:ext>
            </a:extLst>
          </p:cNvPr>
          <p:cNvSpPr/>
          <p:nvPr/>
        </p:nvSpPr>
        <p:spPr bwMode="auto">
          <a:xfrm>
            <a:off x="1107052" y="3082111"/>
            <a:ext cx="2705513" cy="71825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defRPr/>
            </a:pPr>
            <a:r>
              <a:rPr kumimoji="0" lang="en-US" sz="900" b="1" i="0" u="none" strike="noStrike" kern="0" cap="none" spc="0" normalizeH="0" baseline="0" noProof="0">
                <a:ln>
                  <a:noFill/>
                </a:ln>
                <a:solidFill>
                  <a:srgbClr val="1A1A1A"/>
                </a:solidFill>
                <a:effectLst/>
                <a:uLnTx/>
                <a:uFillTx/>
                <a:latin typeface="Segoe UI"/>
                <a:ea typeface="+mn-ea"/>
                <a:cs typeface="+mn-cs"/>
              </a:rPr>
              <a:t>Be </a:t>
            </a:r>
            <a:r>
              <a:rPr lang="en-US" sz="900" b="1" kern="0">
                <a:solidFill>
                  <a:srgbClr val="1A1A1A"/>
                </a:solidFill>
                <a:latin typeface="Segoe UI"/>
              </a:rPr>
              <a:t>present </a:t>
            </a:r>
            <a:r>
              <a:rPr lang="en-US" sz="900" kern="0">
                <a:solidFill>
                  <a:srgbClr val="1A1A1A"/>
                </a:solidFill>
                <a:latin typeface="Segoe UI"/>
              </a:rPr>
              <a:t>during</a:t>
            </a:r>
            <a:r>
              <a:rPr kumimoji="0" lang="en-US" sz="900" i="0" u="none" strike="noStrike" kern="0" cap="none" spc="0" normalizeH="0" baseline="0" noProof="0">
                <a:ln>
                  <a:noFill/>
                </a:ln>
                <a:solidFill>
                  <a:srgbClr val="1A1A1A"/>
                </a:solidFill>
                <a:effectLst/>
                <a:uLnTx/>
                <a:uFillTx/>
                <a:latin typeface="Segoe UI"/>
                <a:ea typeface="+mn-ea"/>
                <a:cs typeface="+mn-cs"/>
              </a:rPr>
              <a:t> your customer interview by relying on Copilot in Teams for transcription and summary.</a:t>
            </a:r>
          </a:p>
        </p:txBody>
      </p:sp>
      <p:sp>
        <p:nvSpPr>
          <p:cNvPr id="54" name="TextBox 53">
            <a:extLst>
              <a:ext uri="{FF2B5EF4-FFF2-40B4-BE49-F238E27FC236}">
                <a16:creationId xmlns:a16="http://schemas.microsoft.com/office/drawing/2014/main" id="{E9FEF0B5-94F6-D2C6-9791-150C19E9E4D6}"/>
              </a:ext>
            </a:extLst>
          </p:cNvPr>
          <p:cNvSpPr txBox="1"/>
          <p:nvPr/>
        </p:nvSpPr>
        <p:spPr>
          <a:xfrm>
            <a:off x="1107051" y="1948229"/>
            <a:ext cx="2720627" cy="445058"/>
          </a:xfrm>
          <a:prstGeom prst="rect">
            <a:avLst/>
          </a:prstGeom>
          <a:noFill/>
        </p:spPr>
        <p:txBody>
          <a:bodyPr wrap="square" lIns="91440" tIns="0" rIns="91440" bIns="0" rtlCol="0" anchor="t">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Engage with customer to understand their triumphs and challenges with the product through recorded interviews.</a:t>
            </a:r>
          </a:p>
        </p:txBody>
      </p:sp>
      <p:sp>
        <p:nvSpPr>
          <p:cNvPr id="55" name="Rectangle: Rounded Corners 11">
            <a:extLst>
              <a:ext uri="{FF2B5EF4-FFF2-40B4-BE49-F238E27FC236}">
                <a16:creationId xmlns:a16="http://schemas.microsoft.com/office/drawing/2014/main" id="{8A2316E1-BD27-C00A-3A06-1EAAA03793CF}"/>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1. Summarize interviews</a:t>
            </a:r>
          </a:p>
        </p:txBody>
      </p:sp>
      <p:sp>
        <p:nvSpPr>
          <p:cNvPr id="56" name="Rectangle: Rounded Corners 6">
            <a:extLst>
              <a:ext uri="{FF2B5EF4-FFF2-40B4-BE49-F238E27FC236}">
                <a16:creationId xmlns:a16="http://schemas.microsoft.com/office/drawing/2014/main" id="{89799E69-6646-14A6-A30E-8760F9C39105}"/>
              </a:ext>
              <a:ext uri="{C183D7F6-B498-43B3-948B-1728B52AA6E4}">
                <adec:decorative xmlns:adec="http://schemas.microsoft.com/office/drawing/2017/decorative" val="1"/>
              </a:ext>
            </a:extLst>
          </p:cNvPr>
          <p:cNvSpPr/>
          <p:nvPr/>
        </p:nvSpPr>
        <p:spPr bwMode="auto">
          <a:xfrm>
            <a:off x="4575471" y="3082110"/>
            <a:ext cx="2705513" cy="719565"/>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Thank customers by asking Copilot in Outlook to draft a response and drop in bullets from the Copilot meeting summary.</a:t>
            </a:r>
          </a:p>
        </p:txBody>
      </p:sp>
      <p:sp>
        <p:nvSpPr>
          <p:cNvPr id="57" name="Rectangle: Rounded Corners 13">
            <a:extLst>
              <a:ext uri="{FF2B5EF4-FFF2-40B4-BE49-F238E27FC236}">
                <a16:creationId xmlns:a16="http://schemas.microsoft.com/office/drawing/2014/main" id="{5BEA7665-8FD5-7CDD-AAB5-3F69F95DFE97}"/>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2. Draft customer messages</a:t>
            </a:r>
          </a:p>
        </p:txBody>
      </p:sp>
      <p:sp>
        <p:nvSpPr>
          <p:cNvPr id="58" name="TextBox 57">
            <a:extLst>
              <a:ext uri="{FF2B5EF4-FFF2-40B4-BE49-F238E27FC236}">
                <a16:creationId xmlns:a16="http://schemas.microsoft.com/office/drawing/2014/main" id="{9240A2E7-814F-1374-AC81-D3201CFB2D60}"/>
              </a:ext>
            </a:extLst>
          </p:cNvPr>
          <p:cNvSpPr txBox="1"/>
          <p:nvPr/>
        </p:nvSpPr>
        <p:spPr>
          <a:xfrm>
            <a:off x="4575471"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Continue the conversation with your customer by sending a timely and thorough follow up email, capturing your earlier call. </a:t>
            </a:r>
          </a:p>
        </p:txBody>
      </p:sp>
      <p:sp>
        <p:nvSpPr>
          <p:cNvPr id="59" name="Rectangle: Rounded Corners 15">
            <a:extLst>
              <a:ext uri="{FF2B5EF4-FFF2-40B4-BE49-F238E27FC236}">
                <a16:creationId xmlns:a16="http://schemas.microsoft.com/office/drawing/2014/main" id="{5BD98F7B-D5FD-026A-9B73-7190C3180556}"/>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3. Identify </a:t>
            </a:r>
            <a:r>
              <a:rPr lang="en-US" sz="1200" b="1">
                <a:ln w="3175">
                  <a:noFill/>
                </a:ln>
                <a:gradFill>
                  <a:gsLst>
                    <a:gs pos="55747">
                      <a:srgbClr val="FFFFFF"/>
                    </a:gs>
                    <a:gs pos="76437">
                      <a:srgbClr val="FFFFFF"/>
                    </a:gs>
                  </a:gsLst>
                  <a:path path="circle">
                    <a:fillToRect l="100000" b="100000"/>
                  </a:path>
                </a:gradFill>
                <a:latin typeface="Segoe UI Semibold"/>
                <a:cs typeface="Segoe UI"/>
              </a:rPr>
              <a:t>themes</a:t>
            </a:r>
            <a:endParaRPr lang="en-US" sz="1200" b="1" i="0" u="none" strike="noStrike" kern="1200" cap="none" spc="0" normalizeH="0" baseline="0" noProof="0">
              <a:ln w="3175">
                <a:noFill/>
              </a:ln>
              <a:gradFill>
                <a:gsLst>
                  <a:gs pos="55747">
                    <a:srgbClr val="FFFFFF"/>
                  </a:gs>
                  <a:gs pos="76437">
                    <a:srgbClr val="FFFFFF"/>
                  </a:gs>
                </a:gsLst>
                <a:path path="circle">
                  <a:fillToRect l="100000" b="100000"/>
                </a:path>
              </a:gradFill>
              <a:effectLst/>
              <a:uLnTx/>
              <a:uFillTx/>
              <a:latin typeface="Segoe UI Semibold"/>
              <a:cs typeface="Segoe UI" pitchFamily="34" charset="0"/>
            </a:endParaRPr>
          </a:p>
        </p:txBody>
      </p:sp>
      <p:sp>
        <p:nvSpPr>
          <p:cNvPr id="60" name="Rectangle: Rounded Corners 6">
            <a:extLst>
              <a:ext uri="{FF2B5EF4-FFF2-40B4-BE49-F238E27FC236}">
                <a16:creationId xmlns:a16="http://schemas.microsoft.com/office/drawing/2014/main" id="{F2B60B56-00EB-D449-8FF5-CAAB8030AC37}"/>
              </a:ext>
              <a:ext uri="{C183D7F6-B498-43B3-948B-1728B52AA6E4}">
                <adec:decorative xmlns:adec="http://schemas.microsoft.com/office/drawing/2017/decorative" val="1"/>
              </a:ext>
            </a:extLst>
          </p:cNvPr>
          <p:cNvSpPr/>
          <p:nvPr/>
        </p:nvSpPr>
        <p:spPr bwMode="auto">
          <a:xfrm>
            <a:off x="8028777" y="3082110"/>
            <a:ext cx="2705513" cy="719565"/>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Don't start with a blank page again. </a:t>
            </a:r>
            <a:r>
              <a:rPr kumimoji="0" lang="en-US" sz="900" b="1" i="0" u="none" strike="noStrike" kern="0" cap="none" spc="0" normalizeH="0" baseline="0" noProof="0">
                <a:ln>
                  <a:noFill/>
                </a:ln>
                <a:solidFill>
                  <a:srgbClr val="1A1A1A"/>
                </a:solidFill>
                <a:effectLst/>
                <a:uLnTx/>
                <a:uFillTx/>
                <a:latin typeface="Segoe UI"/>
                <a:ea typeface="+mn-ea"/>
                <a:cs typeface="+mn-cs"/>
              </a:rPr>
              <a:t>Draft with Copilot </a:t>
            </a:r>
            <a:r>
              <a:rPr kumimoji="0" lang="en-US" sz="900" i="0" u="none" strike="noStrike" kern="0" cap="none" spc="0" normalizeH="0" baseline="0" noProof="0">
                <a:ln>
                  <a:noFill/>
                </a:ln>
                <a:solidFill>
                  <a:srgbClr val="1A1A1A"/>
                </a:solidFill>
                <a:effectLst/>
                <a:uLnTx/>
                <a:uFillTx/>
                <a:latin typeface="Segoe UI"/>
                <a:ea typeface="+mn-ea"/>
                <a:cs typeface="+mn-cs"/>
              </a:rPr>
              <a:t>and get to a finished document in a fraction of the time.</a:t>
            </a:r>
          </a:p>
        </p:txBody>
      </p:sp>
      <p:sp>
        <p:nvSpPr>
          <p:cNvPr id="61" name="TextBox 60">
            <a:extLst>
              <a:ext uri="{FF2B5EF4-FFF2-40B4-BE49-F238E27FC236}">
                <a16:creationId xmlns:a16="http://schemas.microsoft.com/office/drawing/2014/main" id="{B2BD1AAE-075C-5DAA-964B-366EAA7AFFD2}"/>
              </a:ext>
            </a:extLst>
          </p:cNvPr>
          <p:cNvSpPr txBox="1"/>
          <p:nvPr/>
        </p:nvSpPr>
        <p:spPr>
          <a:xfrm>
            <a:off x="8028777"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Paste Teams summaries into a Word and prompt Copilot to show you themes. Create a follow up survey with Copilot in Microsoft Forms.  </a:t>
            </a:r>
          </a:p>
        </p:txBody>
      </p:sp>
      <p:sp>
        <p:nvSpPr>
          <p:cNvPr id="62" name="Rectangle: Rounded Corners 6">
            <a:extLst>
              <a:ext uri="{FF2B5EF4-FFF2-40B4-BE49-F238E27FC236}">
                <a16:creationId xmlns:a16="http://schemas.microsoft.com/office/drawing/2014/main" id="{9E622C3C-DD09-F402-2DCC-A2C5E707F3FD}"/>
              </a:ext>
              <a:ext uri="{C183D7F6-B498-43B3-948B-1728B52AA6E4}">
                <adec:decorative xmlns:adec="http://schemas.microsoft.com/office/drawing/2017/decorative" val="1"/>
              </a:ext>
            </a:extLst>
          </p:cNvPr>
          <p:cNvSpPr/>
          <p:nvPr/>
        </p:nvSpPr>
        <p:spPr bwMode="auto">
          <a:xfrm>
            <a:off x="4575472" y="5470097"/>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Creating a </a:t>
            </a:r>
            <a:r>
              <a:rPr lang="en-US" sz="900" b="1">
                <a:solidFill>
                  <a:srgbClr val="000000"/>
                </a:solidFill>
                <a:latin typeface="Segoe UI"/>
              </a:rPr>
              <a:t>presentatio</a:t>
            </a:r>
            <a:r>
              <a:rPr lang="en-US" sz="900">
                <a:solidFill>
                  <a:srgbClr val="000000"/>
                </a:solidFill>
                <a:latin typeface="Segoe UI"/>
              </a:rPr>
              <a:t>n</a:t>
            </a:r>
            <a:r>
              <a:rPr kumimoji="0" lang="en-US" sz="900" i="0" u="none" strike="noStrike" kern="1200" cap="none" spc="0" normalizeH="0" baseline="0" noProof="0">
                <a:ln>
                  <a:noFill/>
                </a:ln>
                <a:solidFill>
                  <a:srgbClr val="000000"/>
                </a:solidFill>
                <a:effectLst/>
                <a:uLnTx/>
                <a:uFillTx/>
                <a:latin typeface="Segoe UI"/>
                <a:ea typeface="+mn-ea"/>
                <a:cs typeface="+mn-cs"/>
              </a:rPr>
              <a:t> makes it easier to convey a clear message especially when it's critical feedback on your product. </a:t>
            </a:r>
          </a:p>
        </p:txBody>
      </p:sp>
      <p:sp>
        <p:nvSpPr>
          <p:cNvPr id="63" name="Rectangle: Rounded Corners 19">
            <a:extLst>
              <a:ext uri="{FF2B5EF4-FFF2-40B4-BE49-F238E27FC236}">
                <a16:creationId xmlns:a16="http://schemas.microsoft.com/office/drawing/2014/main" id="{2B8BEE4F-CA77-56E9-E7D9-35E6D8A0465E}"/>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5. Share </a:t>
            </a:r>
            <a:r>
              <a:rPr lang="en-US" sz="1200" b="1">
                <a:ln w="3175">
                  <a:noFill/>
                </a:ln>
                <a:gradFill>
                  <a:gsLst>
                    <a:gs pos="55747">
                      <a:srgbClr val="FFFFFF"/>
                    </a:gs>
                    <a:gs pos="76437">
                      <a:srgbClr val="FFFFFF"/>
                    </a:gs>
                  </a:gsLst>
                  <a:path path="circle">
                    <a:fillToRect l="100000" b="100000"/>
                  </a:path>
                </a:gradFill>
                <a:latin typeface="Segoe UI Semibold"/>
                <a:cs typeface="Segoe UI"/>
              </a:rPr>
              <a:t>results</a:t>
            </a:r>
            <a:endParaRPr lang="en-US" sz="1200" b="1" i="0" u="none" strike="noStrike" kern="1200" cap="none" spc="0" normalizeH="0" baseline="0" noProof="0">
              <a:ln w="3175">
                <a:noFill/>
              </a:ln>
              <a:gradFill>
                <a:gsLst>
                  <a:gs pos="55747">
                    <a:srgbClr val="FFFFFF"/>
                  </a:gs>
                  <a:gs pos="76437">
                    <a:srgbClr val="FFFFFF"/>
                  </a:gs>
                </a:gsLst>
                <a:path path="circle">
                  <a:fillToRect l="100000" b="100000"/>
                </a:path>
              </a:gradFill>
              <a:effectLst/>
              <a:uLnTx/>
              <a:uFillTx/>
              <a:latin typeface="Segoe UI Semibold"/>
              <a:cs typeface="Segoe UI" pitchFamily="34" charset="0"/>
            </a:endParaRPr>
          </a:p>
        </p:txBody>
      </p:sp>
      <p:sp>
        <p:nvSpPr>
          <p:cNvPr id="64" name="TextBox 63">
            <a:extLst>
              <a:ext uri="{FF2B5EF4-FFF2-40B4-BE49-F238E27FC236}">
                <a16:creationId xmlns:a16="http://schemas.microsoft.com/office/drawing/2014/main" id="{A81307C0-23F9-7FC0-804E-4188F37A5BB1}"/>
              </a:ext>
            </a:extLst>
          </p:cNvPr>
          <p:cNvSpPr txBox="1"/>
          <p:nvPr/>
        </p:nvSpPr>
        <p:spPr>
          <a:xfrm>
            <a:off x="4463649" y="4415165"/>
            <a:ext cx="3028532"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PowerPoint to create a slide deck to share with the leadership and engineering teams. Use Copilot in Teams to capture action items and feedback.  </a:t>
            </a:r>
          </a:p>
        </p:txBody>
      </p:sp>
      <p:sp>
        <p:nvSpPr>
          <p:cNvPr id="72" name="TextBox 71">
            <a:extLst>
              <a:ext uri="{FF2B5EF4-FFF2-40B4-BE49-F238E27FC236}">
                <a16:creationId xmlns:a16="http://schemas.microsoft.com/office/drawing/2014/main" id="{89D4B9D4-D540-C62F-9B5C-3B3D6AD39211}"/>
              </a:ext>
              <a:ext uri="{C183D7F6-B498-43B3-948B-1728B52AA6E4}">
                <adec:decorative xmlns:adec="http://schemas.microsoft.com/office/drawing/2017/decorative" val="0"/>
              </a:ext>
            </a:extLst>
          </p:cNvPr>
          <p:cNvSpPr txBox="1"/>
          <p:nvPr/>
        </p:nvSpPr>
        <p:spPr>
          <a:xfrm>
            <a:off x="8937498" y="5051858"/>
            <a:ext cx="1796792" cy="18466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Excel</a:t>
            </a:r>
          </a:p>
        </p:txBody>
      </p:sp>
      <p:sp>
        <p:nvSpPr>
          <p:cNvPr id="14" name="Oval 13">
            <a:extLst>
              <a:ext uri="{FF2B5EF4-FFF2-40B4-BE49-F238E27FC236}">
                <a16:creationId xmlns:a16="http://schemas.microsoft.com/office/drawing/2014/main" id="{606C1475-951A-FA9A-42E1-7AB590FA8CD6}"/>
              </a:ext>
            </a:extLst>
          </p:cNvPr>
          <p:cNvSpPr>
            <a:spLocks/>
          </p:cNvSpPr>
          <p:nvPr/>
        </p:nvSpPr>
        <p:spPr bwMode="auto">
          <a:xfrm>
            <a:off x="8432539" y="49333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pic>
        <p:nvPicPr>
          <p:cNvPr id="31" name="Picture 8" descr="Microsoft Excel Logo - PNG and Vector - Logo Download">
            <a:hlinkClick r:id="rId3"/>
            <a:extLst>
              <a:ext uri="{FF2B5EF4-FFF2-40B4-BE49-F238E27FC236}">
                <a16:creationId xmlns:a16="http://schemas.microsoft.com/office/drawing/2014/main" id="{A4259988-13BA-A2FB-C6D9-0889589C2A1D}"/>
              </a:ext>
            </a:extLst>
          </p:cNvPr>
          <p:cNvPicPr>
            <a:picLocks noChangeArrowheads="1"/>
          </p:cNvPicPr>
          <p:nvPr/>
        </p:nvPicPr>
        <p:blipFill rotWithShape="1">
          <a:blip r:embed="rId4" cstate="email">
            <a:extLst>
              <a:ext uri="{28A0092B-C50C-407E-A947-70E740481C1C}">
                <a14:useLocalDpi xmlns:a14="http://schemas.microsoft.com/office/drawing/2010/main"/>
              </a:ext>
            </a:extLst>
          </a:blip>
          <a:srcRect l="17073" t="17073" r="17073" b="17073"/>
          <a:stretch/>
        </p:blipFill>
        <p:spPr bwMode="auto">
          <a:xfrm>
            <a:off x="8497148" y="5015888"/>
            <a:ext cx="282265" cy="256605"/>
          </a:xfrm>
          <a:prstGeom prst="rect">
            <a:avLst/>
          </a:prstGeom>
          <a:noFill/>
          <a:extLst>
            <a:ext uri="{909E8E84-426E-40DD-AFC4-6F175D3DCCD1}">
              <a14:hiddenFill xmlns:a14="http://schemas.microsoft.com/office/drawing/2010/main">
                <a:solidFill>
                  <a:srgbClr val="FFFFFF"/>
                </a:solidFill>
              </a14:hiddenFill>
            </a:ext>
          </a:extLst>
        </p:spPr>
      </p:pic>
      <p:pic>
        <p:nvPicPr>
          <p:cNvPr id="81" name="Graphic 80">
            <a:extLst>
              <a:ext uri="{FF2B5EF4-FFF2-40B4-BE49-F238E27FC236}">
                <a16:creationId xmlns:a16="http://schemas.microsoft.com/office/drawing/2014/main" id="{4DD69C3D-A689-DF25-AF0D-3AF417AA2440}"/>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2871" t="17900" r="17900" b="17900"/>
          <a:stretch/>
        </p:blipFill>
        <p:spPr>
          <a:xfrm>
            <a:off x="5090179" y="2552747"/>
            <a:ext cx="340057" cy="368599"/>
          </a:xfrm>
          <a:prstGeom prst="rect">
            <a:avLst/>
          </a:prstGeom>
        </p:spPr>
      </p:pic>
      <p:sp>
        <p:nvSpPr>
          <p:cNvPr id="80" name="TextBox 79">
            <a:extLst>
              <a:ext uri="{FF2B5EF4-FFF2-40B4-BE49-F238E27FC236}">
                <a16:creationId xmlns:a16="http://schemas.microsoft.com/office/drawing/2014/main" id="{481EB904-1029-F743-CA56-10FD60E53BE5}"/>
              </a:ext>
              <a:ext uri="{C183D7F6-B498-43B3-948B-1728B52AA6E4}">
                <adec:decorative xmlns:adec="http://schemas.microsoft.com/office/drawing/2017/decorative" val="0"/>
              </a:ext>
            </a:extLst>
          </p:cNvPr>
          <p:cNvSpPr txBox="1"/>
          <p:nvPr/>
        </p:nvSpPr>
        <p:spPr>
          <a:xfrm>
            <a:off x="5534936" y="2644714"/>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grpSp>
        <p:nvGrpSpPr>
          <p:cNvPr id="91" name="Group 90">
            <a:extLst>
              <a:ext uri="{FF2B5EF4-FFF2-40B4-BE49-F238E27FC236}">
                <a16:creationId xmlns:a16="http://schemas.microsoft.com/office/drawing/2014/main" id="{C0335006-094D-C520-4980-2CA1CB081FCA}"/>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4CC4A281-2A05-1503-85D8-14822397991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0" name="Rectangle 89">
              <a:extLst>
                <a:ext uri="{FF2B5EF4-FFF2-40B4-BE49-F238E27FC236}">
                  <a16:creationId xmlns:a16="http://schemas.microsoft.com/office/drawing/2014/main" id="{6C5CEF1D-EE8F-B3D8-89F0-227B2D36A04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5" name="Group 94">
            <a:extLst>
              <a:ext uri="{FF2B5EF4-FFF2-40B4-BE49-F238E27FC236}">
                <a16:creationId xmlns:a16="http://schemas.microsoft.com/office/drawing/2014/main" id="{D7B661D4-8F1D-B302-95B0-62578BD9A05F}"/>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0193806A-C9E5-AA7D-B88B-3C462E3DB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97" name="Rectangle 89">
              <a:extLst>
                <a:ext uri="{FF2B5EF4-FFF2-40B4-BE49-F238E27FC236}">
                  <a16:creationId xmlns:a16="http://schemas.microsoft.com/office/drawing/2014/main" id="{542B7F60-2A49-49E3-CF51-01CB9F578FA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8" name="Group 97">
            <a:extLst>
              <a:ext uri="{FF2B5EF4-FFF2-40B4-BE49-F238E27FC236}">
                <a16:creationId xmlns:a16="http://schemas.microsoft.com/office/drawing/2014/main" id="{B2A33327-D9D6-9CBC-C1D1-F48C19810BF8}"/>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77864800-D7B4-598D-980B-13CB634C963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0" name="Rectangle 89">
              <a:extLst>
                <a:ext uri="{FF2B5EF4-FFF2-40B4-BE49-F238E27FC236}">
                  <a16:creationId xmlns:a16="http://schemas.microsoft.com/office/drawing/2014/main" id="{37C6F74B-FB1A-28A4-6E75-602B0B57E0D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01" name="Group 100">
            <a:extLst>
              <a:ext uri="{FF2B5EF4-FFF2-40B4-BE49-F238E27FC236}">
                <a16:creationId xmlns:a16="http://schemas.microsoft.com/office/drawing/2014/main" id="{D2A4A58F-3E17-30F1-88C0-8F1C2DF12C7D}"/>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425C7EE9-B20E-BBB0-C8C3-BB4B2AB34C1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3" name="Rectangle 89">
              <a:extLst>
                <a:ext uri="{FF2B5EF4-FFF2-40B4-BE49-F238E27FC236}">
                  <a16:creationId xmlns:a16="http://schemas.microsoft.com/office/drawing/2014/main" id="{9E245FEC-A9A2-8BC7-E386-C325F62BCE7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07" name="Group 106">
            <a:extLst>
              <a:ext uri="{FF2B5EF4-FFF2-40B4-BE49-F238E27FC236}">
                <a16:creationId xmlns:a16="http://schemas.microsoft.com/office/drawing/2014/main" id="{E8C63B94-5144-9D2E-192D-5FE184CF5E5D}"/>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C6AD5E49-CA29-DFE4-BCB6-513F74DE0DB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9" name="Rectangle 89">
              <a:extLst>
                <a:ext uri="{FF2B5EF4-FFF2-40B4-BE49-F238E27FC236}">
                  <a16:creationId xmlns:a16="http://schemas.microsoft.com/office/drawing/2014/main" id="{B6300750-8FBE-4B21-3310-BB557BB91DB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10" name="Group 109">
            <a:extLst>
              <a:ext uri="{FF2B5EF4-FFF2-40B4-BE49-F238E27FC236}">
                <a16:creationId xmlns:a16="http://schemas.microsoft.com/office/drawing/2014/main" id="{5D1C7826-6890-0F01-159C-AE0D830BDB3D}"/>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8169A63B-C87B-6339-8E08-9B4CAF6D584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12" name="Rectangle 89">
              <a:extLst>
                <a:ext uri="{FF2B5EF4-FFF2-40B4-BE49-F238E27FC236}">
                  <a16:creationId xmlns:a16="http://schemas.microsoft.com/office/drawing/2014/main" id="{B00AB5F5-FF2E-CDCC-6C6E-B408E3C6A4BB}"/>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6" name="Rectangle: Rounded Corners 6">
            <a:extLst>
              <a:ext uri="{FF2B5EF4-FFF2-40B4-BE49-F238E27FC236}">
                <a16:creationId xmlns:a16="http://schemas.microsoft.com/office/drawing/2014/main" id="{F17F6AA5-AD5B-6F73-7288-B7E3F23F7548}"/>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Potential benefits</a:t>
            </a:r>
          </a:p>
        </p:txBody>
      </p:sp>
      <p:sp>
        <p:nvSpPr>
          <p:cNvPr id="17" name="Rectangle: Rounded Corners 6">
            <a:extLst>
              <a:ext uri="{FF2B5EF4-FFF2-40B4-BE49-F238E27FC236}">
                <a16:creationId xmlns:a16="http://schemas.microsoft.com/office/drawing/2014/main" id="{11202AF6-362D-2B2B-ACCA-D6D819E2A807}"/>
              </a:ext>
              <a:ext uri="{C183D7F6-B498-43B3-948B-1728B52AA6E4}">
                <adec:decorative xmlns:adec="http://schemas.microsoft.com/office/drawing/2017/decorative" val="1"/>
              </a:ext>
            </a:extLst>
          </p:cNvPr>
          <p:cNvSpPr/>
          <p:nvPr/>
        </p:nvSpPr>
        <p:spPr bwMode="auto">
          <a:xfrm>
            <a:off x="1893574" y="942971"/>
            <a:ext cx="1453581"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Increase brand value</a:t>
            </a:r>
          </a:p>
        </p:txBody>
      </p:sp>
      <p:sp>
        <p:nvSpPr>
          <p:cNvPr id="3" name="Rectangle: Rounded Corners 6">
            <a:extLst>
              <a:ext uri="{FF2B5EF4-FFF2-40B4-BE49-F238E27FC236}">
                <a16:creationId xmlns:a16="http://schemas.microsoft.com/office/drawing/2014/main" id="{521F5D2F-84E7-800F-F34A-48B9607E572F}"/>
              </a:ext>
              <a:ext uri="{C183D7F6-B498-43B3-948B-1728B52AA6E4}">
                <adec:decorative xmlns:adec="http://schemas.microsoft.com/office/drawing/2017/decorative" val="1"/>
              </a:ext>
            </a:extLst>
          </p:cNvPr>
          <p:cNvSpPr/>
          <p:nvPr/>
        </p:nvSpPr>
        <p:spPr bwMode="auto">
          <a:xfrm>
            <a:off x="3463747" y="944346"/>
            <a:ext cx="1291316"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First draft faster</a:t>
            </a:r>
          </a:p>
        </p:txBody>
      </p:sp>
      <p:sp>
        <p:nvSpPr>
          <p:cNvPr id="5" name="Rectangle: Rounded Corners 6">
            <a:extLst>
              <a:ext uri="{FF2B5EF4-FFF2-40B4-BE49-F238E27FC236}">
                <a16:creationId xmlns:a16="http://schemas.microsoft.com/office/drawing/2014/main" id="{C09DAA54-0390-6C6B-9B32-73EBD91DAD53}"/>
              </a:ext>
              <a:ext uri="{C183D7F6-B498-43B3-948B-1728B52AA6E4}">
                <adec:decorative xmlns:adec="http://schemas.microsoft.com/office/drawing/2017/decorative" val="1"/>
              </a:ext>
            </a:extLst>
          </p:cNvPr>
          <p:cNvSpPr/>
          <p:nvPr/>
        </p:nvSpPr>
        <p:spPr bwMode="auto">
          <a:xfrm>
            <a:off x="4871656" y="942971"/>
            <a:ext cx="1291316"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Enhanced quality</a:t>
            </a:r>
          </a:p>
        </p:txBody>
      </p:sp>
      <p:sp>
        <p:nvSpPr>
          <p:cNvPr id="6" name="Oval 5">
            <a:extLst>
              <a:ext uri="{FF2B5EF4-FFF2-40B4-BE49-F238E27FC236}">
                <a16:creationId xmlns:a16="http://schemas.microsoft.com/office/drawing/2014/main" id="{95E1D490-8202-5C54-06B0-CFCF03C251C1}"/>
              </a:ext>
            </a:extLst>
          </p:cNvPr>
          <p:cNvSpPr>
            <a:spLocks/>
          </p:cNvSpPr>
          <p:nvPr/>
        </p:nvSpPr>
        <p:spPr bwMode="auto">
          <a:xfrm>
            <a:off x="1486153" y="494863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3" name="TextBox 12">
            <a:extLst>
              <a:ext uri="{FF2B5EF4-FFF2-40B4-BE49-F238E27FC236}">
                <a16:creationId xmlns:a16="http://schemas.microsoft.com/office/drawing/2014/main" id="{D0E4DEDE-1DDC-79C0-1C35-402AF6449DA6}"/>
              </a:ext>
              <a:ext uri="{C183D7F6-B498-43B3-948B-1728B52AA6E4}">
                <adec:decorative xmlns:adec="http://schemas.microsoft.com/office/drawing/2017/decorative" val="0"/>
              </a:ext>
            </a:extLst>
          </p:cNvPr>
          <p:cNvSpPr txBox="1"/>
          <p:nvPr/>
        </p:nvSpPr>
        <p:spPr>
          <a:xfrm>
            <a:off x="1969109" y="5051858"/>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pic>
        <p:nvPicPr>
          <p:cNvPr id="18" name="Graphic 17">
            <a:extLst>
              <a:ext uri="{FF2B5EF4-FFF2-40B4-BE49-F238E27FC236}">
                <a16:creationId xmlns:a16="http://schemas.microsoft.com/office/drawing/2014/main" id="{6A3A2A2A-84C4-A9BC-ED6E-906CDCE7DD82}"/>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2871" t="17900" r="17900" b="17900"/>
          <a:stretch/>
        </p:blipFill>
        <p:spPr>
          <a:xfrm>
            <a:off x="1521865" y="4959892"/>
            <a:ext cx="340057" cy="368599"/>
          </a:xfrm>
          <a:prstGeom prst="rect">
            <a:avLst/>
          </a:prstGeom>
        </p:spPr>
      </p:pic>
      <p:sp>
        <p:nvSpPr>
          <p:cNvPr id="24" name="Oval 23">
            <a:extLst>
              <a:ext uri="{FF2B5EF4-FFF2-40B4-BE49-F238E27FC236}">
                <a16:creationId xmlns:a16="http://schemas.microsoft.com/office/drawing/2014/main" id="{3B89A13F-03B3-2A90-D867-16D8129E2A60}"/>
              </a:ext>
            </a:extLst>
          </p:cNvPr>
          <p:cNvSpPr>
            <a:spLocks/>
          </p:cNvSpPr>
          <p:nvPr/>
        </p:nvSpPr>
        <p:spPr bwMode="auto">
          <a:xfrm>
            <a:off x="1497246" y="253037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noProof="0">
              <a:ln>
                <a:noFill/>
              </a:ln>
              <a:solidFill>
                <a:srgbClr val="1A1A1A"/>
              </a:solidFill>
              <a:effectLst/>
              <a:uLnTx/>
              <a:uFillTx/>
              <a:latin typeface="Segoe UI"/>
              <a:ea typeface="+mn-ea"/>
              <a:cs typeface="+mn-cs"/>
            </a:endParaRPr>
          </a:p>
        </p:txBody>
      </p:sp>
      <p:pic>
        <p:nvPicPr>
          <p:cNvPr id="25" name="Picture 6" descr="Microsoft Teams Logo, symbol, meaning, history, PNG">
            <a:hlinkClick r:id="rId7"/>
            <a:extLst>
              <a:ext uri="{FF2B5EF4-FFF2-40B4-BE49-F238E27FC236}">
                <a16:creationId xmlns:a16="http://schemas.microsoft.com/office/drawing/2014/main" id="{CAC17F8C-4AA1-DF4D-2B07-F5117D153B8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20244" r="20244"/>
          <a:stretch/>
        </p:blipFill>
        <p:spPr bwMode="auto">
          <a:xfrm>
            <a:off x="1566391" y="2610090"/>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951FE60-3D47-93DB-2188-0EAC3FD330D0}"/>
              </a:ext>
              <a:ext uri="{C183D7F6-B498-43B3-948B-1728B52AA6E4}">
                <adec:decorative xmlns:adec="http://schemas.microsoft.com/office/drawing/2017/decorative" val="0"/>
              </a:ext>
            </a:extLst>
          </p:cNvPr>
          <p:cNvSpPr txBox="1"/>
          <p:nvPr/>
        </p:nvSpPr>
        <p:spPr>
          <a:xfrm>
            <a:off x="2002205" y="2648846"/>
            <a:ext cx="1602056" cy="18466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Teams</a:t>
            </a:r>
          </a:p>
        </p:txBody>
      </p:sp>
      <p:sp>
        <p:nvSpPr>
          <p:cNvPr id="38" name="Oval 37">
            <a:extLst>
              <a:ext uri="{FF2B5EF4-FFF2-40B4-BE49-F238E27FC236}">
                <a16:creationId xmlns:a16="http://schemas.microsoft.com/office/drawing/2014/main" id="{1E22A88B-5A75-2E33-5657-9B6C1E001FEE}"/>
              </a:ext>
            </a:extLst>
          </p:cNvPr>
          <p:cNvSpPr>
            <a:spLocks/>
          </p:cNvSpPr>
          <p:nvPr/>
        </p:nvSpPr>
        <p:spPr bwMode="auto">
          <a:xfrm>
            <a:off x="8325487" y="253622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9" name="Oval 38">
            <a:extLst>
              <a:ext uri="{FF2B5EF4-FFF2-40B4-BE49-F238E27FC236}">
                <a16:creationId xmlns:a16="http://schemas.microsoft.com/office/drawing/2014/main" id="{B35360FF-37FA-72F2-AF94-05CBB2F0BA90}"/>
              </a:ext>
            </a:extLst>
          </p:cNvPr>
          <p:cNvSpPr>
            <a:spLocks/>
          </p:cNvSpPr>
          <p:nvPr/>
        </p:nvSpPr>
        <p:spPr bwMode="auto">
          <a:xfrm>
            <a:off x="8814096" y="253622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0" name="TextBox 39">
            <a:extLst>
              <a:ext uri="{FF2B5EF4-FFF2-40B4-BE49-F238E27FC236}">
                <a16:creationId xmlns:a16="http://schemas.microsoft.com/office/drawing/2014/main" id="{55DB98A9-4455-DC8F-9F12-1B5D4913901F}"/>
              </a:ext>
              <a:ext uri="{C183D7F6-B498-43B3-948B-1728B52AA6E4}">
                <adec:decorative xmlns:adec="http://schemas.microsoft.com/office/drawing/2017/decorative" val="0"/>
              </a:ext>
            </a:extLst>
          </p:cNvPr>
          <p:cNvSpPr txBox="1"/>
          <p:nvPr/>
        </p:nvSpPr>
        <p:spPr>
          <a:xfrm>
            <a:off x="9330276" y="2549590"/>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a:p>
            <a:pPr defTabSz="914367">
              <a:defRPr/>
            </a:pPr>
            <a:r>
              <a:rPr lang="en-US" sz="1200">
                <a:solidFill>
                  <a:prstClr val="black"/>
                </a:solidFill>
                <a:latin typeface="Segoe UI Semibold"/>
              </a:rPr>
              <a:t>Copilot in Forms</a:t>
            </a:r>
          </a:p>
        </p:txBody>
      </p:sp>
      <p:pic>
        <p:nvPicPr>
          <p:cNvPr id="43" name="Picture 10" descr="Microsoft Word Logo - PNG and Vector - Logo Download">
            <a:hlinkClick r:id="rId9"/>
            <a:extLst>
              <a:ext uri="{FF2B5EF4-FFF2-40B4-BE49-F238E27FC236}">
                <a16:creationId xmlns:a16="http://schemas.microsoft.com/office/drawing/2014/main" id="{F1697A9E-EF22-93BD-F60F-C8B0A324DA93}"/>
              </a:ext>
            </a:extLst>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855160" y="2598995"/>
            <a:ext cx="282265" cy="28226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Forms - Concordia University">
            <a:extLst>
              <a:ext uri="{FF2B5EF4-FFF2-40B4-BE49-F238E27FC236}">
                <a16:creationId xmlns:a16="http://schemas.microsoft.com/office/drawing/2014/main" id="{BA5551E2-DAF9-0EFF-CFC3-7B929C67234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80616" y="2610980"/>
            <a:ext cx="269895" cy="258294"/>
          </a:xfrm>
          <a:prstGeom prst="rect">
            <a:avLst/>
          </a:prstGeom>
        </p:spPr>
      </p:pic>
      <p:sp>
        <p:nvSpPr>
          <p:cNvPr id="70" name="Oval 69">
            <a:extLst>
              <a:ext uri="{FF2B5EF4-FFF2-40B4-BE49-F238E27FC236}">
                <a16:creationId xmlns:a16="http://schemas.microsoft.com/office/drawing/2014/main" id="{92EBA90F-84B4-583E-B87C-E5B59547F067}"/>
              </a:ext>
            </a:extLst>
          </p:cNvPr>
          <p:cNvSpPr>
            <a:spLocks/>
          </p:cNvSpPr>
          <p:nvPr/>
        </p:nvSpPr>
        <p:spPr bwMode="auto">
          <a:xfrm>
            <a:off x="4646387" y="493527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1" name="Oval 70">
            <a:extLst>
              <a:ext uri="{FF2B5EF4-FFF2-40B4-BE49-F238E27FC236}">
                <a16:creationId xmlns:a16="http://schemas.microsoft.com/office/drawing/2014/main" id="{123F1194-3D54-9C8F-1266-D8FAFA7EC9FE}"/>
              </a:ext>
            </a:extLst>
          </p:cNvPr>
          <p:cNvSpPr>
            <a:spLocks/>
          </p:cNvSpPr>
          <p:nvPr/>
        </p:nvSpPr>
        <p:spPr bwMode="auto">
          <a:xfrm>
            <a:off x="5134996" y="493527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4" name="TextBox 73">
            <a:extLst>
              <a:ext uri="{FF2B5EF4-FFF2-40B4-BE49-F238E27FC236}">
                <a16:creationId xmlns:a16="http://schemas.microsoft.com/office/drawing/2014/main" id="{D2D8264C-B449-DB3B-A3AB-15886D07D838}"/>
              </a:ext>
              <a:ext uri="{C183D7F6-B498-43B3-948B-1728B52AA6E4}">
                <adec:decorative xmlns:adec="http://schemas.microsoft.com/office/drawing/2017/decorative" val="0"/>
              </a:ext>
            </a:extLst>
          </p:cNvPr>
          <p:cNvSpPr txBox="1"/>
          <p:nvPr/>
        </p:nvSpPr>
        <p:spPr>
          <a:xfrm>
            <a:off x="5651176" y="4948638"/>
            <a:ext cx="1596531"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br>
              <a:rPr lang="en-US" sz="1200">
                <a:solidFill>
                  <a:prstClr val="black"/>
                </a:solidFill>
                <a:latin typeface="Segoe UI Semibold"/>
              </a:rPr>
            </a:br>
            <a:r>
              <a:rPr lang="en-US" sz="1200">
                <a:solidFill>
                  <a:prstClr val="black"/>
                </a:solidFill>
                <a:latin typeface="Segoe UI Semibold"/>
              </a:rPr>
              <a:t>Copilot in Teams</a:t>
            </a:r>
          </a:p>
        </p:txBody>
      </p:sp>
      <p:pic>
        <p:nvPicPr>
          <p:cNvPr id="84" name="Picture 6" descr="Microsoft Teams Logo, symbol, meaning, history, PNG">
            <a:hlinkClick r:id="rId7"/>
            <a:extLst>
              <a:ext uri="{FF2B5EF4-FFF2-40B4-BE49-F238E27FC236}">
                <a16:creationId xmlns:a16="http://schemas.microsoft.com/office/drawing/2014/main" id="{266FB3A9-6EB7-DFF3-3A8A-1C814C147FF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20244" r="20244"/>
          <a:stretch/>
        </p:blipFill>
        <p:spPr bwMode="auto">
          <a:xfrm>
            <a:off x="5178501" y="5008087"/>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Microsoft PowerPoint Logo - PNG and Vector - Logo Download">
            <a:hlinkClick r:id="rId12"/>
            <a:extLst>
              <a:ext uri="{FF2B5EF4-FFF2-40B4-BE49-F238E27FC236}">
                <a16:creationId xmlns:a16="http://schemas.microsoft.com/office/drawing/2014/main" id="{96815ECC-1480-FC16-A5F4-51ABA005F21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93574" y="5006254"/>
            <a:ext cx="285779" cy="26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167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46BBE-CC0F-6EC9-0436-7CEF8B996CA5}"/>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CD1CA694-2669-E036-219C-AE563975958A}"/>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Oval 9">
            <a:extLst>
              <a:ext uri="{FF2B5EF4-FFF2-40B4-BE49-F238E27FC236}">
                <a16:creationId xmlns:a16="http://schemas.microsoft.com/office/drawing/2014/main" id="{FDD6EA40-92BC-3D16-8BE3-7C52F3142248}"/>
              </a:ext>
            </a:extLst>
          </p:cNvPr>
          <p:cNvSpPr>
            <a:spLocks/>
          </p:cNvSpPr>
          <p:nvPr/>
        </p:nvSpPr>
        <p:spPr bwMode="auto">
          <a:xfrm>
            <a:off x="5268031" y="262896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4D4B8786-C2D6-9303-051A-BC36758B9F81}"/>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Marketing use case |</a:t>
            </a:r>
            <a:r>
              <a:rPr lang="en-US" sz="2800"/>
              <a:t> Create a new offering</a:t>
            </a:r>
          </a:p>
        </p:txBody>
      </p:sp>
      <p:sp>
        <p:nvSpPr>
          <p:cNvPr id="46" name="Freeform: Shape 2">
            <a:extLst>
              <a:ext uri="{FF2B5EF4-FFF2-40B4-BE49-F238E27FC236}">
                <a16:creationId xmlns:a16="http://schemas.microsoft.com/office/drawing/2014/main" id="{2730ADD3-EDF2-E021-9597-51D0C9046BF3}"/>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83852665-B7DE-F64B-7746-BD54B99267DB}"/>
              </a:ext>
              <a:ext uri="{C183D7F6-B498-43B3-948B-1728B52AA6E4}">
                <adec:decorative xmlns:adec="http://schemas.microsoft.com/office/drawing/2017/decorative" val="1"/>
              </a:ext>
            </a:extLst>
          </p:cNvPr>
          <p:cNvSpPr/>
          <p:nvPr/>
        </p:nvSpPr>
        <p:spPr bwMode="auto">
          <a:xfrm>
            <a:off x="1107052" y="5416315"/>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Using higher quality presentations </a:t>
            </a:r>
            <a:r>
              <a:rPr lang="en-US" sz="900" spc="0">
                <a:solidFill>
                  <a:schemeClr val="tx1"/>
                </a:solidFill>
                <a:latin typeface="Segoe UI"/>
              </a:rPr>
              <a:t>makes it easier to highlight wins and lessons learned.  </a:t>
            </a:r>
          </a:p>
        </p:txBody>
      </p:sp>
      <p:sp>
        <p:nvSpPr>
          <p:cNvPr id="48" name="Rectangle: Rounded Corners 4">
            <a:extLst>
              <a:ext uri="{FF2B5EF4-FFF2-40B4-BE49-F238E27FC236}">
                <a16:creationId xmlns:a16="http://schemas.microsoft.com/office/drawing/2014/main" id="{35F0770F-7930-435B-C708-815CBD596979}"/>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6. Share results broadly</a:t>
            </a:r>
          </a:p>
        </p:txBody>
      </p:sp>
      <p:sp>
        <p:nvSpPr>
          <p:cNvPr id="49" name="TextBox 48">
            <a:extLst>
              <a:ext uri="{FF2B5EF4-FFF2-40B4-BE49-F238E27FC236}">
                <a16:creationId xmlns:a16="http://schemas.microsoft.com/office/drawing/2014/main" id="{C19B7ECB-4535-7072-422B-97B4AD37BB36}"/>
              </a:ext>
            </a:extLst>
          </p:cNvPr>
          <p:cNvSpPr txBox="1"/>
          <p:nvPr/>
        </p:nvSpPr>
        <p:spPr>
          <a:xfrm>
            <a:off x="1107053" y="4415165"/>
            <a:ext cx="2705512"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Post campaign evaluate how your new offering landed with customers and which channels proved the most effective. </a:t>
            </a:r>
          </a:p>
        </p:txBody>
      </p:sp>
      <p:sp>
        <p:nvSpPr>
          <p:cNvPr id="50" name="Rectangle: Rounded Corners 6">
            <a:extLst>
              <a:ext uri="{FF2B5EF4-FFF2-40B4-BE49-F238E27FC236}">
                <a16:creationId xmlns:a16="http://schemas.microsoft.com/office/drawing/2014/main" id="{11FBA030-3B62-F6F2-8FD5-A068C78F7990}"/>
              </a:ext>
              <a:ext uri="{C183D7F6-B498-43B3-948B-1728B52AA6E4}">
                <adec:decorative xmlns:adec="http://schemas.microsoft.com/office/drawing/2017/decorative" val="1"/>
              </a:ext>
            </a:extLst>
          </p:cNvPr>
          <p:cNvSpPr/>
          <p:nvPr/>
        </p:nvSpPr>
        <p:spPr bwMode="auto">
          <a:xfrm>
            <a:off x="8028777" y="541453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Document and socialize </a:t>
            </a:r>
            <a:r>
              <a:rPr lang="en-US" sz="900" spc="0">
                <a:solidFill>
                  <a:schemeClr val="tx1"/>
                </a:solidFill>
                <a:latin typeface="Segoe UI"/>
              </a:rPr>
              <a:t>your plan to keep sellers up to date.</a:t>
            </a:r>
          </a:p>
        </p:txBody>
      </p:sp>
      <p:sp>
        <p:nvSpPr>
          <p:cNvPr id="51" name="Rectangle: Rounded Corners 7">
            <a:extLst>
              <a:ext uri="{FF2B5EF4-FFF2-40B4-BE49-F238E27FC236}">
                <a16:creationId xmlns:a16="http://schemas.microsoft.com/office/drawing/2014/main" id="{D82034BD-9D99-21F5-8BB0-83B3C7FD4FD0}"/>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4. Prep your sellers</a:t>
            </a:r>
          </a:p>
        </p:txBody>
      </p:sp>
      <p:sp>
        <p:nvSpPr>
          <p:cNvPr id="52" name="TextBox 51">
            <a:extLst>
              <a:ext uri="{FF2B5EF4-FFF2-40B4-BE49-F238E27FC236}">
                <a16:creationId xmlns:a16="http://schemas.microsoft.com/office/drawing/2014/main" id="{FE79BFBD-BD11-9425-5134-C03B4E34A39A}"/>
              </a:ext>
            </a:extLst>
          </p:cNvPr>
          <p:cNvSpPr txBox="1"/>
          <p:nvPr/>
        </p:nvSpPr>
        <p:spPr>
          <a:xfrm>
            <a:off x="8028777" y="4415165"/>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i="0" u="none" strike="noStrike" kern="0" cap="none" spc="0" normalizeH="0" baseline="0" noProof="0">
                <a:ln>
                  <a:noFill/>
                </a:ln>
                <a:solidFill>
                  <a:srgbClr val="1A1A1A"/>
                </a:solidFill>
                <a:effectLst/>
                <a:uLnTx/>
                <a:uFillTx/>
                <a:cs typeface="Segoe UI" pitchFamily="34" charset="0"/>
              </a:rPr>
              <a:t>Create presentation from your Marketing Plan and FAQ to share with the sales team prior to the product promotion.  </a:t>
            </a:r>
          </a:p>
        </p:txBody>
      </p:sp>
      <p:sp>
        <p:nvSpPr>
          <p:cNvPr id="53" name="Rectangle: Rounded Corners 6">
            <a:extLst>
              <a:ext uri="{FF2B5EF4-FFF2-40B4-BE49-F238E27FC236}">
                <a16:creationId xmlns:a16="http://schemas.microsoft.com/office/drawing/2014/main" id="{41E786F7-5B44-ACFD-C5C8-3B813C0DDE0C}"/>
              </a:ext>
              <a:ext uri="{C183D7F6-B498-43B3-948B-1728B52AA6E4}">
                <adec:decorative xmlns:adec="http://schemas.microsoft.com/office/drawing/2017/decorative" val="1"/>
              </a:ext>
            </a:extLst>
          </p:cNvPr>
          <p:cNvSpPr/>
          <p:nvPr/>
        </p:nvSpPr>
        <p:spPr bwMode="auto">
          <a:xfrm>
            <a:off x="1107052" y="3121439"/>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Kickstart your project</a:t>
            </a:r>
            <a:r>
              <a:rPr lang="en-US" sz="900" kern="0">
                <a:solidFill>
                  <a:srgbClr val="1A1A1A"/>
                </a:solidFill>
                <a:latin typeface="Segoe UI"/>
              </a:rPr>
              <a:t> as you plan and collaborate easier with Copilot in Loop. </a:t>
            </a:r>
          </a:p>
        </p:txBody>
      </p:sp>
      <p:sp>
        <p:nvSpPr>
          <p:cNvPr id="54" name="TextBox 53">
            <a:extLst>
              <a:ext uri="{FF2B5EF4-FFF2-40B4-BE49-F238E27FC236}">
                <a16:creationId xmlns:a16="http://schemas.microsoft.com/office/drawing/2014/main" id="{E142DCEC-5775-4784-5E9D-9552D68D8928}"/>
              </a:ext>
            </a:extLst>
          </p:cNvPr>
          <p:cNvSpPr txBox="1"/>
          <p:nvPr/>
        </p:nvSpPr>
        <p:spPr>
          <a:xfrm>
            <a:off x="1107051" y="1948229"/>
            <a:ext cx="2894678" cy="59740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Use Copilot in Loop to brainstorm ideas, leverage the draft marketing plan in the ideation, then incorporate the new ideas into the draft marketing plan by using Copilot in Word.  </a:t>
            </a:r>
          </a:p>
        </p:txBody>
      </p:sp>
      <p:sp>
        <p:nvSpPr>
          <p:cNvPr id="55" name="Rectangle: Rounded Corners 11">
            <a:extLst>
              <a:ext uri="{FF2B5EF4-FFF2-40B4-BE49-F238E27FC236}">
                <a16:creationId xmlns:a16="http://schemas.microsoft.com/office/drawing/2014/main" id="{AD3B3597-B9CD-F1CB-055E-900441AE56FB}"/>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1. Brainstorm with Copilot</a:t>
            </a:r>
          </a:p>
        </p:txBody>
      </p:sp>
      <p:sp>
        <p:nvSpPr>
          <p:cNvPr id="56" name="Rectangle: Rounded Corners 6">
            <a:extLst>
              <a:ext uri="{FF2B5EF4-FFF2-40B4-BE49-F238E27FC236}">
                <a16:creationId xmlns:a16="http://schemas.microsoft.com/office/drawing/2014/main" id="{453D78BC-09A5-6F79-8D33-097198CABDF0}"/>
              </a:ext>
              <a:ext uri="{C183D7F6-B498-43B3-948B-1728B52AA6E4}">
                <adec:decorative xmlns:adec="http://schemas.microsoft.com/office/drawing/2017/decorative" val="1"/>
              </a:ext>
            </a:extLst>
          </p:cNvPr>
          <p:cNvSpPr/>
          <p:nvPr/>
        </p:nvSpPr>
        <p:spPr bwMode="auto">
          <a:xfrm>
            <a:off x="4575471" y="3121438"/>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Brainstorm and draft </a:t>
            </a:r>
            <a:r>
              <a:rPr lang="en-US" sz="900" kern="0">
                <a:solidFill>
                  <a:srgbClr val="1A1A1A"/>
                </a:solidFill>
                <a:latin typeface="Segoe UI"/>
              </a:rPr>
              <a:t>content quickly with Copilot. Collaborate on ideas and content using your instructions or reference files.</a:t>
            </a:r>
          </a:p>
        </p:txBody>
      </p:sp>
      <p:sp>
        <p:nvSpPr>
          <p:cNvPr id="57" name="Rectangle: Rounded Corners 13">
            <a:extLst>
              <a:ext uri="{FF2B5EF4-FFF2-40B4-BE49-F238E27FC236}">
                <a16:creationId xmlns:a16="http://schemas.microsoft.com/office/drawing/2014/main" id="{D8F0F907-EAA3-5152-298A-DA7BB885AE42}"/>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2. Draft new offering announcement</a:t>
            </a:r>
          </a:p>
        </p:txBody>
      </p:sp>
      <p:sp>
        <p:nvSpPr>
          <p:cNvPr id="58" name="TextBox 57">
            <a:extLst>
              <a:ext uri="{FF2B5EF4-FFF2-40B4-BE49-F238E27FC236}">
                <a16:creationId xmlns:a16="http://schemas.microsoft.com/office/drawing/2014/main" id="{16A09C38-7B4E-A988-0A32-FFFD9C638D3C}"/>
              </a:ext>
            </a:extLst>
          </p:cNvPr>
          <p:cNvSpPr txBox="1"/>
          <p:nvPr/>
        </p:nvSpPr>
        <p:spPr>
          <a:xfrm>
            <a:off x="4575471" y="1948229"/>
            <a:ext cx="270551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Prompt Microsoft Copilot to create content that is written in the style of a blog post or social media post, leverage existing documents including your Marketing plan. </a:t>
            </a:r>
          </a:p>
        </p:txBody>
      </p:sp>
      <p:sp>
        <p:nvSpPr>
          <p:cNvPr id="59" name="Rectangle: Rounded Corners 15">
            <a:extLst>
              <a:ext uri="{FF2B5EF4-FFF2-40B4-BE49-F238E27FC236}">
                <a16:creationId xmlns:a16="http://schemas.microsoft.com/office/drawing/2014/main" id="{25C3E288-3466-F202-EFE5-582B8EFD0F06}"/>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3. Keep the team up to date</a:t>
            </a:r>
          </a:p>
        </p:txBody>
      </p:sp>
      <p:sp>
        <p:nvSpPr>
          <p:cNvPr id="60" name="Rectangle: Rounded Corners 6">
            <a:extLst>
              <a:ext uri="{FF2B5EF4-FFF2-40B4-BE49-F238E27FC236}">
                <a16:creationId xmlns:a16="http://schemas.microsoft.com/office/drawing/2014/main" id="{1523D715-9DFD-10B2-2D40-F31B71049652}"/>
              </a:ext>
              <a:ext uri="{C183D7F6-B498-43B3-948B-1728B52AA6E4}">
                <adec:decorative xmlns:adec="http://schemas.microsoft.com/office/drawing/2017/decorative" val="1"/>
              </a:ext>
            </a:extLst>
          </p:cNvPr>
          <p:cNvSpPr/>
          <p:nvPr/>
        </p:nvSpPr>
        <p:spPr bwMode="auto">
          <a:xfrm>
            <a:off x="8028777" y="3121438"/>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Don't start with a blank page again. </a:t>
            </a:r>
            <a:r>
              <a:rPr lang="en-US" sz="900" kern="0">
                <a:solidFill>
                  <a:srgbClr val="1A1A1A"/>
                </a:solidFill>
                <a:latin typeface="Segoe UI"/>
              </a:rPr>
              <a:t>Draft with Copilot and get to a finished document in a fraction of the time.</a:t>
            </a:r>
          </a:p>
        </p:txBody>
      </p:sp>
      <p:sp>
        <p:nvSpPr>
          <p:cNvPr id="61" name="TextBox 60">
            <a:extLst>
              <a:ext uri="{FF2B5EF4-FFF2-40B4-BE49-F238E27FC236}">
                <a16:creationId xmlns:a16="http://schemas.microsoft.com/office/drawing/2014/main" id="{AE89A875-3626-E550-7294-9C079E8A8E46}"/>
              </a:ext>
            </a:extLst>
          </p:cNvPr>
          <p:cNvSpPr txBox="1"/>
          <p:nvPr/>
        </p:nvSpPr>
        <p:spPr>
          <a:xfrm>
            <a:off x="8028777" y="1948229"/>
            <a:ext cx="270551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Copilot in Teams to summarize key meetings, identify most frequent questions, and action items from the meeting. Use this to generate an initial FAQ document by using Copilot in Word.   </a:t>
            </a:r>
          </a:p>
        </p:txBody>
      </p:sp>
      <p:sp>
        <p:nvSpPr>
          <p:cNvPr id="62" name="Rectangle: Rounded Corners 6">
            <a:extLst>
              <a:ext uri="{FF2B5EF4-FFF2-40B4-BE49-F238E27FC236}">
                <a16:creationId xmlns:a16="http://schemas.microsoft.com/office/drawing/2014/main" id="{7A40DE1E-0E98-25E8-8F66-5DB9EFC77666}"/>
              </a:ext>
              <a:ext uri="{C183D7F6-B498-43B3-948B-1728B52AA6E4}">
                <adec:decorative xmlns:adec="http://schemas.microsoft.com/office/drawing/2017/decorative" val="1"/>
              </a:ext>
            </a:extLst>
          </p:cNvPr>
          <p:cNvSpPr/>
          <p:nvPr/>
        </p:nvSpPr>
        <p:spPr bwMode="auto">
          <a:xfrm>
            <a:off x="4575472" y="5411199"/>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spc="0">
                <a:solidFill>
                  <a:schemeClr val="tx1"/>
                </a:solidFill>
                <a:latin typeface="Segoe UI"/>
              </a:rPr>
              <a:t>With the </a:t>
            </a:r>
            <a:r>
              <a:rPr lang="en-US" sz="900" b="1" spc="0">
                <a:solidFill>
                  <a:schemeClr val="tx1"/>
                </a:solidFill>
                <a:latin typeface="Segoe UI"/>
              </a:rPr>
              <a:t>right prompt ingredients</a:t>
            </a:r>
            <a:r>
              <a:rPr lang="en-US" sz="900" spc="0">
                <a:solidFill>
                  <a:schemeClr val="tx1"/>
                </a:solidFill>
                <a:latin typeface="Segoe UI"/>
              </a:rPr>
              <a:t>, Copilot can provide something in the voice of your </a:t>
            </a:r>
            <a:br>
              <a:rPr lang="en-US" sz="900" spc="0">
                <a:latin typeface="Segoe UI"/>
              </a:rPr>
            </a:br>
            <a:r>
              <a:rPr lang="en-US" sz="900" spc="0">
                <a:solidFill>
                  <a:schemeClr val="tx1"/>
                </a:solidFill>
                <a:latin typeface="Segoe UI"/>
              </a:rPr>
              <a:t>company – witty, smart, creative – you choose.</a:t>
            </a:r>
          </a:p>
        </p:txBody>
      </p:sp>
      <p:sp>
        <p:nvSpPr>
          <p:cNvPr id="63" name="Rectangle: Rounded Corners 19">
            <a:extLst>
              <a:ext uri="{FF2B5EF4-FFF2-40B4-BE49-F238E27FC236}">
                <a16:creationId xmlns:a16="http://schemas.microsoft.com/office/drawing/2014/main" id="{C514AB64-7C8E-4F38-B3F9-19E09F78FEE0}"/>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5. Execute your campaign</a:t>
            </a:r>
          </a:p>
        </p:txBody>
      </p:sp>
      <p:sp>
        <p:nvSpPr>
          <p:cNvPr id="64" name="TextBox 63">
            <a:extLst>
              <a:ext uri="{FF2B5EF4-FFF2-40B4-BE49-F238E27FC236}">
                <a16:creationId xmlns:a16="http://schemas.microsoft.com/office/drawing/2014/main" id="{03E05660-7917-1231-7D62-4B6C920BC6DC}"/>
              </a:ext>
            </a:extLst>
          </p:cNvPr>
          <p:cNvSpPr txBox="1"/>
          <p:nvPr/>
        </p:nvSpPr>
        <p:spPr>
          <a:xfrm>
            <a:off x="4463649" y="4415165"/>
            <a:ext cx="2900712"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Leverage Copilot to create tailored messages to each of your communication channels to drive sales.</a:t>
            </a:r>
          </a:p>
        </p:txBody>
      </p:sp>
      <p:pic>
        <p:nvPicPr>
          <p:cNvPr id="4" name="Picture 3" descr="Zip Co logo SVG free download, id: 101874 - Brandlogos.net">
            <a:hlinkClick r:id="rId2"/>
            <a:extLst>
              <a:ext uri="{FF2B5EF4-FFF2-40B4-BE49-F238E27FC236}">
                <a16:creationId xmlns:a16="http://schemas.microsoft.com/office/drawing/2014/main" id="{D481E742-B391-A1BF-49B2-A8FA9D8D8403}"/>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4966" y="2717639"/>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EEDECCAD-4FA7-731E-93C4-6292E4ECB9CA}"/>
              </a:ext>
              <a:ext uri="{C183D7F6-B498-43B3-948B-1728B52AA6E4}">
                <adec:decorative xmlns:adec="http://schemas.microsoft.com/office/drawing/2017/decorative" val="0"/>
              </a:ext>
            </a:extLst>
          </p:cNvPr>
          <p:cNvSpPr txBox="1"/>
          <p:nvPr/>
        </p:nvSpPr>
        <p:spPr>
          <a:xfrm>
            <a:off x="5784615" y="2742371"/>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grpSp>
        <p:nvGrpSpPr>
          <p:cNvPr id="91" name="Group 90">
            <a:extLst>
              <a:ext uri="{FF2B5EF4-FFF2-40B4-BE49-F238E27FC236}">
                <a16:creationId xmlns:a16="http://schemas.microsoft.com/office/drawing/2014/main" id="{C8AC9DD5-8506-F1A1-E882-3CF74B9E2F66}"/>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CB53C4B6-34BB-0C49-A33B-CE5657282F8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FD19EF51-DE7D-897F-E974-E02815B55C1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9DC49E11-1AF4-D70A-FC1B-0C4F2E8CEC82}"/>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A1AA6C9F-38F8-370E-D17F-81184E5D4B3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0F250AA3-7467-68E9-0A9A-E29A380AFB8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FD33882E-DE22-8363-2796-E88F1BB4480A}"/>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10D84820-91A1-2FF2-841F-A069EF68CBB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FD34F570-FFCC-3485-A8E3-EF7435C1CD0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706FA334-E750-F47A-0CFC-9CFC2C88CEC5}"/>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362F2FE8-862B-B4D1-088F-ECF44A97FAB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8CF4C5FC-0761-8147-299F-3B5D4D002C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3109E030-9B29-7350-BF85-A551FC821842}"/>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75774337-F671-3472-1571-4D37BA2D668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429D40D8-6C70-5D65-F69C-0E6CF44D1D2B}"/>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79246443-77A3-0751-66C9-9C4FF61D6C27}"/>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52620495-5F86-431E-2ABC-516C01599FF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57CEE3B3-B070-1228-796D-F34AADABE6E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6" name="Rectangle: Rounded Corners 6">
            <a:extLst>
              <a:ext uri="{FF2B5EF4-FFF2-40B4-BE49-F238E27FC236}">
                <a16:creationId xmlns:a16="http://schemas.microsoft.com/office/drawing/2014/main" id="{4BF83719-718E-4F4B-029F-D0E923FE5AA3}"/>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8" name="Rectangle: Rounded Corners 6">
            <a:extLst>
              <a:ext uri="{FF2B5EF4-FFF2-40B4-BE49-F238E27FC236}">
                <a16:creationId xmlns:a16="http://schemas.microsoft.com/office/drawing/2014/main" id="{A7A8AB69-14F3-19C9-9B10-017D935829D0}"/>
              </a:ext>
              <a:ext uri="{C183D7F6-B498-43B3-948B-1728B52AA6E4}">
                <adec:decorative xmlns:adec="http://schemas.microsoft.com/office/drawing/2017/decorative" val="1"/>
              </a:ext>
            </a:extLst>
          </p:cNvPr>
          <p:cNvSpPr/>
          <p:nvPr/>
        </p:nvSpPr>
        <p:spPr bwMode="auto">
          <a:xfrm>
            <a:off x="1893574" y="944346"/>
            <a:ext cx="1291316"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First draft faster</a:t>
            </a:r>
          </a:p>
        </p:txBody>
      </p:sp>
      <p:sp>
        <p:nvSpPr>
          <p:cNvPr id="7" name="Rectangle: Rounded Corners 6">
            <a:extLst>
              <a:ext uri="{FF2B5EF4-FFF2-40B4-BE49-F238E27FC236}">
                <a16:creationId xmlns:a16="http://schemas.microsoft.com/office/drawing/2014/main" id="{D95B4D3E-E1BC-86D4-9D60-2ADD451C2591}"/>
              </a:ext>
              <a:ext uri="{C183D7F6-B498-43B3-948B-1728B52AA6E4}">
                <adec:decorative xmlns:adec="http://schemas.microsoft.com/office/drawing/2017/decorative" val="1"/>
              </a:ext>
            </a:extLst>
          </p:cNvPr>
          <p:cNvSpPr/>
          <p:nvPr/>
        </p:nvSpPr>
        <p:spPr bwMode="auto">
          <a:xfrm>
            <a:off x="3301482" y="944346"/>
            <a:ext cx="1757127"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Streamlined collaboration</a:t>
            </a:r>
          </a:p>
        </p:txBody>
      </p:sp>
      <p:sp>
        <p:nvSpPr>
          <p:cNvPr id="22" name="Oval 21">
            <a:extLst>
              <a:ext uri="{FF2B5EF4-FFF2-40B4-BE49-F238E27FC236}">
                <a16:creationId xmlns:a16="http://schemas.microsoft.com/office/drawing/2014/main" id="{69A23F88-404B-833E-802E-4C05F2AF0031}"/>
              </a:ext>
            </a:extLst>
          </p:cNvPr>
          <p:cNvSpPr>
            <a:spLocks/>
          </p:cNvSpPr>
          <p:nvPr/>
        </p:nvSpPr>
        <p:spPr bwMode="auto">
          <a:xfrm>
            <a:off x="5268031" y="492582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3" name="Picture 22" descr="Zip Co logo SVG free download, id: 101874 - Brandlogos.net">
            <a:hlinkClick r:id="rId2"/>
            <a:extLst>
              <a:ext uri="{FF2B5EF4-FFF2-40B4-BE49-F238E27FC236}">
                <a16:creationId xmlns:a16="http://schemas.microsoft.com/office/drawing/2014/main" id="{306EDF83-347F-14CF-83A0-B65D435E6429}"/>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4966" y="5014501"/>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65D191E-CAA5-5179-7356-8DD736CFAAB2}"/>
              </a:ext>
              <a:ext uri="{C183D7F6-B498-43B3-948B-1728B52AA6E4}">
                <adec:decorative xmlns:adec="http://schemas.microsoft.com/office/drawing/2017/decorative" val="0"/>
              </a:ext>
            </a:extLst>
          </p:cNvPr>
          <p:cNvSpPr txBox="1"/>
          <p:nvPr/>
        </p:nvSpPr>
        <p:spPr>
          <a:xfrm>
            <a:off x="5784615" y="5039233"/>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30" name="Oval 29">
            <a:extLst>
              <a:ext uri="{FF2B5EF4-FFF2-40B4-BE49-F238E27FC236}">
                <a16:creationId xmlns:a16="http://schemas.microsoft.com/office/drawing/2014/main" id="{A51A04B5-6425-2D8B-8312-4AAC52C26642}"/>
              </a:ext>
            </a:extLst>
          </p:cNvPr>
          <p:cNvSpPr>
            <a:spLocks/>
          </p:cNvSpPr>
          <p:nvPr/>
        </p:nvSpPr>
        <p:spPr bwMode="auto">
          <a:xfrm>
            <a:off x="8325487" y="263265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1" name="Oval 30">
            <a:extLst>
              <a:ext uri="{FF2B5EF4-FFF2-40B4-BE49-F238E27FC236}">
                <a16:creationId xmlns:a16="http://schemas.microsoft.com/office/drawing/2014/main" id="{C7314A82-DF9F-A686-5B87-E337DC50405C}"/>
              </a:ext>
            </a:extLst>
          </p:cNvPr>
          <p:cNvSpPr>
            <a:spLocks/>
          </p:cNvSpPr>
          <p:nvPr/>
        </p:nvSpPr>
        <p:spPr bwMode="auto">
          <a:xfrm>
            <a:off x="8814096" y="263265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2" name="TextBox 31">
            <a:extLst>
              <a:ext uri="{FF2B5EF4-FFF2-40B4-BE49-F238E27FC236}">
                <a16:creationId xmlns:a16="http://schemas.microsoft.com/office/drawing/2014/main" id="{30AAD8EC-0059-7834-D5C1-8C7906CC345D}"/>
              </a:ext>
              <a:ext uri="{C183D7F6-B498-43B3-948B-1728B52AA6E4}">
                <adec:decorative xmlns:adec="http://schemas.microsoft.com/office/drawing/2017/decorative" val="0"/>
              </a:ext>
            </a:extLst>
          </p:cNvPr>
          <p:cNvSpPr txBox="1"/>
          <p:nvPr/>
        </p:nvSpPr>
        <p:spPr>
          <a:xfrm>
            <a:off x="9330276" y="2646018"/>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a:p>
            <a:pPr defTabSz="914367">
              <a:defRPr/>
            </a:pPr>
            <a:r>
              <a:rPr lang="en-US" sz="1200">
                <a:solidFill>
                  <a:prstClr val="black"/>
                </a:solidFill>
                <a:latin typeface="Segoe UI Semibold"/>
              </a:rPr>
              <a:t>Copilot in Word</a:t>
            </a:r>
          </a:p>
        </p:txBody>
      </p:sp>
      <p:pic>
        <p:nvPicPr>
          <p:cNvPr id="33" name="Picture 10" descr="Microsoft Word Logo - PNG and Vector - Logo Download">
            <a:hlinkClick r:id="rId4"/>
            <a:extLst>
              <a:ext uri="{FF2B5EF4-FFF2-40B4-BE49-F238E27FC236}">
                <a16:creationId xmlns:a16="http://schemas.microsoft.com/office/drawing/2014/main" id="{DCE66868-70FC-1999-A21B-39F9BB7D2F8B}"/>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55160" y="2695423"/>
            <a:ext cx="282265" cy="28226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Microsoft Teams Logo, symbol, meaning, history, PNG">
            <a:hlinkClick r:id="rId6"/>
            <a:extLst>
              <a:ext uri="{FF2B5EF4-FFF2-40B4-BE49-F238E27FC236}">
                <a16:creationId xmlns:a16="http://schemas.microsoft.com/office/drawing/2014/main" id="{FDDFC885-C019-BD66-7824-41FA0D7B8D8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0244" r="20244"/>
          <a:stretch/>
        </p:blipFill>
        <p:spPr bwMode="auto">
          <a:xfrm>
            <a:off x="8376873" y="2705466"/>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41" name="Oval 40">
            <a:extLst>
              <a:ext uri="{FF2B5EF4-FFF2-40B4-BE49-F238E27FC236}">
                <a16:creationId xmlns:a16="http://schemas.microsoft.com/office/drawing/2014/main" id="{EF94F554-A419-A81E-D551-F309DA1EFD57}"/>
              </a:ext>
            </a:extLst>
          </p:cNvPr>
          <p:cNvSpPr>
            <a:spLocks/>
          </p:cNvSpPr>
          <p:nvPr/>
        </p:nvSpPr>
        <p:spPr bwMode="auto">
          <a:xfrm>
            <a:off x="1194564" y="494323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2" name="Oval 41">
            <a:extLst>
              <a:ext uri="{FF2B5EF4-FFF2-40B4-BE49-F238E27FC236}">
                <a16:creationId xmlns:a16="http://schemas.microsoft.com/office/drawing/2014/main" id="{CDF6493A-24D4-DB9C-CD2E-E87B9DDFBD20}"/>
              </a:ext>
            </a:extLst>
          </p:cNvPr>
          <p:cNvSpPr>
            <a:spLocks/>
          </p:cNvSpPr>
          <p:nvPr/>
        </p:nvSpPr>
        <p:spPr bwMode="auto">
          <a:xfrm>
            <a:off x="1683173" y="494323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3" name="TextBox 42">
            <a:extLst>
              <a:ext uri="{FF2B5EF4-FFF2-40B4-BE49-F238E27FC236}">
                <a16:creationId xmlns:a16="http://schemas.microsoft.com/office/drawing/2014/main" id="{2B8BD804-FBAC-8EF8-79B4-3F45E5551508}"/>
              </a:ext>
              <a:ext uri="{C183D7F6-B498-43B3-948B-1728B52AA6E4}">
                <adec:decorative xmlns:adec="http://schemas.microsoft.com/office/drawing/2017/decorative" val="0"/>
              </a:ext>
            </a:extLst>
          </p:cNvPr>
          <p:cNvSpPr txBox="1"/>
          <p:nvPr/>
        </p:nvSpPr>
        <p:spPr>
          <a:xfrm>
            <a:off x="2199353" y="4956599"/>
            <a:ext cx="1603195"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br>
              <a:rPr lang="en-US" sz="1200">
                <a:solidFill>
                  <a:prstClr val="black"/>
                </a:solidFill>
                <a:latin typeface="Segoe UI Semibold"/>
              </a:rPr>
            </a:br>
            <a:r>
              <a:rPr lang="en-US" sz="1200">
                <a:solidFill>
                  <a:prstClr val="black"/>
                </a:solidFill>
                <a:latin typeface="Segoe UI Semibold"/>
              </a:rPr>
              <a:t>Copilot in PowerPoint</a:t>
            </a:r>
          </a:p>
        </p:txBody>
      </p:sp>
      <p:pic>
        <p:nvPicPr>
          <p:cNvPr id="44" name="Picture 4" descr="Microsoft PowerPoint Logo - PNG and Vector - Logo Download">
            <a:hlinkClick r:id="rId8"/>
            <a:extLst>
              <a:ext uri="{FF2B5EF4-FFF2-40B4-BE49-F238E27FC236}">
                <a16:creationId xmlns:a16="http://schemas.microsoft.com/office/drawing/2014/main" id="{BD8D3CCF-B3F5-782D-1210-AD5F80685A9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22479" y="5014216"/>
            <a:ext cx="285779" cy="26584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Microsoft Excel Logo - PNG and Vector - Logo Download">
            <a:hlinkClick r:id="rId10"/>
            <a:extLst>
              <a:ext uri="{FF2B5EF4-FFF2-40B4-BE49-F238E27FC236}">
                <a16:creationId xmlns:a16="http://schemas.microsoft.com/office/drawing/2014/main" id="{29CDA5A1-3160-F8CE-EABD-EA895E5A01B2}"/>
              </a:ext>
            </a:extLst>
          </p:cNvPr>
          <p:cNvPicPr>
            <a:picLocks noChangeArrowheads="1"/>
          </p:cNvPicPr>
          <p:nvPr/>
        </p:nvPicPr>
        <p:blipFill rotWithShape="1">
          <a:blip r:embed="rId11" cstate="email">
            <a:extLst>
              <a:ext uri="{28A0092B-C50C-407E-A947-70E740481C1C}">
                <a14:useLocalDpi xmlns:a14="http://schemas.microsoft.com/office/drawing/2010/main"/>
              </a:ext>
            </a:extLst>
          </a:blip>
          <a:srcRect l="17073" t="17073" r="17073" b="17073"/>
          <a:stretch/>
        </p:blipFill>
        <p:spPr bwMode="auto">
          <a:xfrm>
            <a:off x="1243509" y="5018833"/>
            <a:ext cx="282265" cy="256605"/>
          </a:xfrm>
          <a:prstGeom prst="rect">
            <a:avLst/>
          </a:prstGeom>
          <a:noFill/>
          <a:extLst>
            <a:ext uri="{909E8E84-426E-40DD-AFC4-6F175D3DCCD1}">
              <a14:hiddenFill xmlns:a14="http://schemas.microsoft.com/office/drawing/2010/main">
                <a:solidFill>
                  <a:srgbClr val="FFFFFF"/>
                </a:solidFill>
              </a14:hiddenFill>
            </a:ext>
          </a:extLst>
        </p:spPr>
      </p:pic>
      <p:sp>
        <p:nvSpPr>
          <p:cNvPr id="67" name="Oval 66">
            <a:extLst>
              <a:ext uri="{FF2B5EF4-FFF2-40B4-BE49-F238E27FC236}">
                <a16:creationId xmlns:a16="http://schemas.microsoft.com/office/drawing/2014/main" id="{53E7105C-551E-0630-7193-4B3D34546DA5}"/>
              </a:ext>
            </a:extLst>
          </p:cNvPr>
          <p:cNvSpPr>
            <a:spLocks/>
          </p:cNvSpPr>
          <p:nvPr/>
        </p:nvSpPr>
        <p:spPr bwMode="auto">
          <a:xfrm>
            <a:off x="1354416" y="263265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8" name="Oval 67">
            <a:extLst>
              <a:ext uri="{FF2B5EF4-FFF2-40B4-BE49-F238E27FC236}">
                <a16:creationId xmlns:a16="http://schemas.microsoft.com/office/drawing/2014/main" id="{0AFB6870-232F-C23A-6995-73E07F14010F}"/>
              </a:ext>
            </a:extLst>
          </p:cNvPr>
          <p:cNvSpPr>
            <a:spLocks/>
          </p:cNvSpPr>
          <p:nvPr/>
        </p:nvSpPr>
        <p:spPr bwMode="auto">
          <a:xfrm>
            <a:off x="1843025" y="263265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0" name="TextBox 69">
            <a:extLst>
              <a:ext uri="{FF2B5EF4-FFF2-40B4-BE49-F238E27FC236}">
                <a16:creationId xmlns:a16="http://schemas.microsoft.com/office/drawing/2014/main" id="{F5868006-6DA8-4B2E-18C9-B41DFDBF857F}"/>
              </a:ext>
              <a:ext uri="{C183D7F6-B498-43B3-948B-1728B52AA6E4}">
                <adec:decorative xmlns:adec="http://schemas.microsoft.com/office/drawing/2017/decorative" val="0"/>
              </a:ext>
            </a:extLst>
          </p:cNvPr>
          <p:cNvSpPr txBox="1"/>
          <p:nvPr/>
        </p:nvSpPr>
        <p:spPr>
          <a:xfrm>
            <a:off x="2359205" y="2646018"/>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Loop</a:t>
            </a:r>
          </a:p>
          <a:p>
            <a:pPr defTabSz="914367">
              <a:defRPr/>
            </a:pPr>
            <a:r>
              <a:rPr lang="en-US" sz="1200">
                <a:solidFill>
                  <a:prstClr val="black"/>
                </a:solidFill>
                <a:latin typeface="Segoe UI Semibold"/>
              </a:rPr>
              <a:t>Copilot in Word</a:t>
            </a:r>
          </a:p>
        </p:txBody>
      </p:sp>
      <p:pic>
        <p:nvPicPr>
          <p:cNvPr id="71" name="Picture 10" descr="Microsoft Word Logo - PNG and Vector - Logo Download">
            <a:hlinkClick r:id="rId4"/>
            <a:extLst>
              <a:ext uri="{FF2B5EF4-FFF2-40B4-BE49-F238E27FC236}">
                <a16:creationId xmlns:a16="http://schemas.microsoft.com/office/drawing/2014/main" id="{2DD5479F-F0A5-464B-53B1-C295C4991808}"/>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84089" y="2695423"/>
            <a:ext cx="282265" cy="282265"/>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hlinkClick r:id="rId12"/>
            <a:extLst>
              <a:ext uri="{FF2B5EF4-FFF2-40B4-BE49-F238E27FC236}">
                <a16:creationId xmlns:a16="http://schemas.microsoft.com/office/drawing/2014/main" id="{278340B1-E7FB-4007-59FF-69FEFC7A1817}"/>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06029" y="2698092"/>
            <a:ext cx="276927" cy="276926"/>
          </a:xfrm>
          <a:prstGeom prst="rect">
            <a:avLst/>
          </a:prstGeom>
        </p:spPr>
      </p:pic>
      <p:sp>
        <p:nvSpPr>
          <p:cNvPr id="75" name="Oval 74">
            <a:extLst>
              <a:ext uri="{FF2B5EF4-FFF2-40B4-BE49-F238E27FC236}">
                <a16:creationId xmlns:a16="http://schemas.microsoft.com/office/drawing/2014/main" id="{B070C08B-F9B1-0472-F9A1-02FD843B8A4C}"/>
              </a:ext>
            </a:extLst>
          </p:cNvPr>
          <p:cNvSpPr>
            <a:spLocks/>
          </p:cNvSpPr>
          <p:nvPr/>
        </p:nvSpPr>
        <p:spPr bwMode="auto">
          <a:xfrm>
            <a:off x="8089350" y="494323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7" name="Oval 76">
            <a:extLst>
              <a:ext uri="{FF2B5EF4-FFF2-40B4-BE49-F238E27FC236}">
                <a16:creationId xmlns:a16="http://schemas.microsoft.com/office/drawing/2014/main" id="{66AAB038-D601-BD51-1C54-84F240F50D76}"/>
              </a:ext>
            </a:extLst>
          </p:cNvPr>
          <p:cNvSpPr>
            <a:spLocks/>
          </p:cNvSpPr>
          <p:nvPr/>
        </p:nvSpPr>
        <p:spPr bwMode="auto">
          <a:xfrm>
            <a:off x="8577959" y="494323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8" name="TextBox 77">
            <a:extLst>
              <a:ext uri="{FF2B5EF4-FFF2-40B4-BE49-F238E27FC236}">
                <a16:creationId xmlns:a16="http://schemas.microsoft.com/office/drawing/2014/main" id="{D2EEDA75-C400-89DD-CCBE-4B20E39B63F3}"/>
              </a:ext>
              <a:ext uri="{C183D7F6-B498-43B3-948B-1728B52AA6E4}">
                <adec:decorative xmlns:adec="http://schemas.microsoft.com/office/drawing/2017/decorative" val="0"/>
              </a:ext>
            </a:extLst>
          </p:cNvPr>
          <p:cNvSpPr txBox="1"/>
          <p:nvPr/>
        </p:nvSpPr>
        <p:spPr>
          <a:xfrm>
            <a:off x="9094139" y="4956599"/>
            <a:ext cx="1603195"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br>
              <a:rPr lang="en-US" sz="1200">
                <a:solidFill>
                  <a:prstClr val="black"/>
                </a:solidFill>
                <a:latin typeface="Segoe UI Semibold"/>
              </a:rPr>
            </a:br>
            <a:r>
              <a:rPr lang="en-US" sz="1200">
                <a:solidFill>
                  <a:prstClr val="black"/>
                </a:solidFill>
                <a:latin typeface="Segoe UI Semibold"/>
              </a:rPr>
              <a:t>Copilot in PowerPoint</a:t>
            </a:r>
          </a:p>
        </p:txBody>
      </p:sp>
      <p:pic>
        <p:nvPicPr>
          <p:cNvPr id="79" name="Picture 4" descr="Microsoft PowerPoint Logo - PNG and Vector - Logo Download">
            <a:hlinkClick r:id="rId8"/>
            <a:extLst>
              <a:ext uri="{FF2B5EF4-FFF2-40B4-BE49-F238E27FC236}">
                <a16:creationId xmlns:a16="http://schemas.microsoft.com/office/drawing/2014/main" id="{79F54484-B6A6-1149-5E1A-735C4D56E3B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617265" y="5014216"/>
            <a:ext cx="285779" cy="26584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Microsoft Word Logo - PNG and Vector - Logo Download">
            <a:hlinkClick r:id="rId4"/>
            <a:extLst>
              <a:ext uri="{FF2B5EF4-FFF2-40B4-BE49-F238E27FC236}">
                <a16:creationId xmlns:a16="http://schemas.microsoft.com/office/drawing/2014/main" id="{6739B95C-0C21-14A3-695F-750E0DECE5AA}"/>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38295" y="5006003"/>
            <a:ext cx="282265" cy="28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51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5935A-89C4-35F5-856B-D0AB68B459E0}"/>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0DDFF47A-4BB7-C18E-99D4-4493F0850DFA}"/>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Oval 9">
            <a:extLst>
              <a:ext uri="{FF2B5EF4-FFF2-40B4-BE49-F238E27FC236}">
                <a16:creationId xmlns:a16="http://schemas.microsoft.com/office/drawing/2014/main" id="{2CEEE4B8-F496-C625-E6BD-CBD47897A79F}"/>
              </a:ext>
            </a:extLst>
          </p:cNvPr>
          <p:cNvSpPr>
            <a:spLocks/>
          </p:cNvSpPr>
          <p:nvPr/>
        </p:nvSpPr>
        <p:spPr bwMode="auto">
          <a:xfrm>
            <a:off x="5074851" y="251519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A0AC273B-FFF1-D9C9-1B70-4FC49CFB7A72}"/>
              </a:ext>
            </a:extLst>
          </p:cNvPr>
          <p:cNvSpPr>
            <a:spLocks noGrp="1"/>
          </p:cNvSpPr>
          <p:nvPr>
            <p:ph type="title"/>
          </p:nvPr>
        </p:nvSpPr>
        <p:spPr>
          <a:xfrm>
            <a:off x="588263" y="272457"/>
            <a:ext cx="11018520" cy="430887"/>
          </a:xfrm>
        </p:spPr>
        <p:txBody>
          <a:bodyPr/>
          <a:lstStyle/>
          <a:p>
            <a:r>
              <a:rPr lang="en-US" sz="2800">
                <a:gradFill>
                  <a:gsLst>
                    <a:gs pos="0">
                      <a:srgbClr val="C03BC4"/>
                    </a:gs>
                    <a:gs pos="35000">
                      <a:srgbClr val="0078D4"/>
                    </a:gs>
                  </a:gsLst>
                  <a:path path="circle">
                    <a:fillToRect l="100000" t="100000"/>
                  </a:path>
                </a:gradFill>
                <a:cs typeface="Segoe UI"/>
              </a:rPr>
              <a:t>Marketing use case | </a:t>
            </a:r>
            <a:r>
              <a:rPr lang="en-US" sz="2800">
                <a:cs typeface="Segoe UI"/>
              </a:rPr>
              <a:t>Coordinate Market Research</a:t>
            </a:r>
          </a:p>
        </p:txBody>
      </p:sp>
      <p:sp>
        <p:nvSpPr>
          <p:cNvPr id="46" name="Freeform: Shape 2">
            <a:extLst>
              <a:ext uri="{FF2B5EF4-FFF2-40B4-BE49-F238E27FC236}">
                <a16:creationId xmlns:a16="http://schemas.microsoft.com/office/drawing/2014/main" id="{E175487F-E15F-F611-C6A0-7B9AB53CDBAF}"/>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FDECBED1-A25A-DA61-23A6-8F6B3C985171}"/>
              </a:ext>
              <a:ext uri="{C183D7F6-B498-43B3-948B-1728B52AA6E4}">
                <adec:decorative xmlns:adec="http://schemas.microsoft.com/office/drawing/2017/decorative" val="1"/>
              </a:ext>
            </a:extLst>
          </p:cNvPr>
          <p:cNvSpPr/>
          <p:nvPr/>
        </p:nvSpPr>
        <p:spPr bwMode="auto">
          <a:xfrm>
            <a:off x="1107052" y="5416315"/>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Document and socialize </a:t>
            </a:r>
            <a:r>
              <a:rPr lang="en-US" sz="900" spc="0">
                <a:solidFill>
                  <a:schemeClr val="tx1"/>
                </a:solidFill>
                <a:latin typeface="Segoe UI"/>
              </a:rPr>
              <a:t>the research findings to help better inform product strategy.</a:t>
            </a:r>
          </a:p>
        </p:txBody>
      </p:sp>
      <p:sp>
        <p:nvSpPr>
          <p:cNvPr id="48" name="Rectangle: Rounded Corners 4">
            <a:extLst>
              <a:ext uri="{FF2B5EF4-FFF2-40B4-BE49-F238E27FC236}">
                <a16:creationId xmlns:a16="http://schemas.microsoft.com/office/drawing/2014/main" id="{E86003B9-D337-D6AE-F271-FBF84BCE739C}"/>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6. Communicate results</a:t>
            </a:r>
          </a:p>
        </p:txBody>
      </p:sp>
      <p:sp>
        <p:nvSpPr>
          <p:cNvPr id="49" name="TextBox 48">
            <a:extLst>
              <a:ext uri="{FF2B5EF4-FFF2-40B4-BE49-F238E27FC236}">
                <a16:creationId xmlns:a16="http://schemas.microsoft.com/office/drawing/2014/main" id="{570B9844-10F6-C1E0-D9D3-60D902BE8F57}"/>
              </a:ext>
            </a:extLst>
          </p:cNvPr>
          <p:cNvSpPr txBox="1"/>
          <p:nvPr/>
        </p:nvSpPr>
        <p:spPr>
          <a:xfrm>
            <a:off x="1107052" y="4415165"/>
            <a:ext cx="2894677"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Starting in a new email, prompt Copilot in Outlook to create a dynamic message that includes key links.</a:t>
            </a:r>
          </a:p>
        </p:txBody>
      </p:sp>
      <p:sp>
        <p:nvSpPr>
          <p:cNvPr id="50" name="Rectangle: Rounded Corners 6">
            <a:extLst>
              <a:ext uri="{FF2B5EF4-FFF2-40B4-BE49-F238E27FC236}">
                <a16:creationId xmlns:a16="http://schemas.microsoft.com/office/drawing/2014/main" id="{5BAE5876-A381-B8FC-66EE-4D1349401D4D}"/>
              </a:ext>
              <a:ext uri="{C183D7F6-B498-43B3-948B-1728B52AA6E4}">
                <adec:decorative xmlns:adec="http://schemas.microsoft.com/office/drawing/2017/decorative" val="1"/>
              </a:ext>
            </a:extLst>
          </p:cNvPr>
          <p:cNvSpPr/>
          <p:nvPr/>
        </p:nvSpPr>
        <p:spPr bwMode="auto">
          <a:xfrm>
            <a:off x="8028777" y="541453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Don't start with a blank page again. </a:t>
            </a:r>
            <a:r>
              <a:rPr lang="en-US" sz="900" spc="0">
                <a:solidFill>
                  <a:schemeClr val="tx1"/>
                </a:solidFill>
                <a:latin typeface="Segoe UI"/>
              </a:rPr>
              <a:t>Draft </a:t>
            </a:r>
            <a:br>
              <a:rPr lang="en-US" sz="900" spc="0">
                <a:solidFill>
                  <a:schemeClr val="tx1"/>
                </a:solidFill>
                <a:latin typeface="Segoe UI"/>
              </a:rPr>
            </a:br>
            <a:r>
              <a:rPr lang="en-US" sz="900" spc="0">
                <a:solidFill>
                  <a:schemeClr val="tx1"/>
                </a:solidFill>
                <a:latin typeface="Segoe UI"/>
              </a:rPr>
              <a:t>with Copilot and get to a finished document </a:t>
            </a:r>
            <a:br>
              <a:rPr lang="en-US" sz="900" spc="0">
                <a:solidFill>
                  <a:schemeClr val="tx1"/>
                </a:solidFill>
                <a:latin typeface="Segoe UI"/>
              </a:rPr>
            </a:br>
            <a:r>
              <a:rPr lang="en-US" sz="900" spc="0">
                <a:solidFill>
                  <a:schemeClr val="tx1"/>
                </a:solidFill>
                <a:latin typeface="Segoe UI"/>
              </a:rPr>
              <a:t>in a fraction of the time.</a:t>
            </a:r>
          </a:p>
        </p:txBody>
      </p:sp>
      <p:sp>
        <p:nvSpPr>
          <p:cNvPr id="51" name="Rectangle: Rounded Corners 7">
            <a:extLst>
              <a:ext uri="{FF2B5EF4-FFF2-40B4-BE49-F238E27FC236}">
                <a16:creationId xmlns:a16="http://schemas.microsoft.com/office/drawing/2014/main" id="{152B7455-E0E0-AE27-AC74-722384F00934}"/>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4. Create a compete snapshot</a:t>
            </a:r>
          </a:p>
        </p:txBody>
      </p:sp>
      <p:sp>
        <p:nvSpPr>
          <p:cNvPr id="52" name="TextBox 51">
            <a:extLst>
              <a:ext uri="{FF2B5EF4-FFF2-40B4-BE49-F238E27FC236}">
                <a16:creationId xmlns:a16="http://schemas.microsoft.com/office/drawing/2014/main" id="{CE49EF90-07B5-6F86-34E8-FA49DF901393}"/>
              </a:ext>
            </a:extLst>
          </p:cNvPr>
          <p:cNvSpPr txBox="1"/>
          <p:nvPr/>
        </p:nvSpPr>
        <p:spPr>
          <a:xfrm>
            <a:off x="8028777" y="4415165"/>
            <a:ext cx="2705513"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kumimoji="0" lang="en-US" sz="900" b="0" i="0" u="none" strike="noStrike" kern="1200" cap="none" spc="0" normalizeH="0" baseline="0" noProof="0">
                <a:ln>
                  <a:noFill/>
                </a:ln>
                <a:solidFill>
                  <a:srgbClr val="1A1A1A"/>
                </a:solidFill>
                <a:effectLst/>
                <a:uLnTx/>
                <a:uFillTx/>
                <a:latin typeface="Segoe UI"/>
                <a:cs typeface="Segoe UI"/>
              </a:rPr>
              <a:t>Prompt Copilot in Word</a:t>
            </a:r>
            <a:r>
              <a:rPr lang="en-US" sz="900">
                <a:solidFill>
                  <a:srgbClr val="1A1A1A"/>
                </a:solidFill>
                <a:latin typeface="Segoe UI"/>
                <a:cs typeface="Segoe UI"/>
              </a:rPr>
              <a:t> to draft you an internal snapshot of the findings, citing the results. </a:t>
            </a:r>
            <a:endParaRPr lang="en-US" sz="900" b="0" i="0" u="none" strike="noStrike" kern="1200" cap="none" spc="0" normalizeH="0" baseline="0" noProof="0">
              <a:ln>
                <a:noFill/>
              </a:ln>
              <a:solidFill>
                <a:srgbClr val="1A1A1A"/>
              </a:solidFill>
              <a:effectLst/>
              <a:uLnTx/>
              <a:uFillTx/>
              <a:latin typeface="Segoe UI"/>
              <a:cs typeface="Segoe UI"/>
            </a:endParaRPr>
          </a:p>
        </p:txBody>
      </p:sp>
      <p:sp>
        <p:nvSpPr>
          <p:cNvPr id="53" name="Rectangle: Rounded Corners 6">
            <a:extLst>
              <a:ext uri="{FF2B5EF4-FFF2-40B4-BE49-F238E27FC236}">
                <a16:creationId xmlns:a16="http://schemas.microsoft.com/office/drawing/2014/main" id="{B6819F67-CF47-7C10-4387-4DA93682BEBC}"/>
              </a:ext>
              <a:ext uri="{C183D7F6-B498-43B3-948B-1728B52AA6E4}">
                <adec:decorative xmlns:adec="http://schemas.microsoft.com/office/drawing/2017/decorative" val="1"/>
              </a:ext>
            </a:extLst>
          </p:cNvPr>
          <p:cNvSpPr/>
          <p:nvPr/>
        </p:nvSpPr>
        <p:spPr bwMode="auto">
          <a:xfrm>
            <a:off x="1107052" y="3007670"/>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Summarize</a:t>
            </a:r>
            <a:r>
              <a:rPr lang="en-US" sz="900" kern="0">
                <a:solidFill>
                  <a:srgbClr val="1A1A1A"/>
                </a:solidFill>
                <a:latin typeface="Segoe UI"/>
              </a:rPr>
              <a:t> many types of documents, including PDFs and website content, making it easier to consume dense content online.</a:t>
            </a:r>
          </a:p>
        </p:txBody>
      </p:sp>
      <p:sp>
        <p:nvSpPr>
          <p:cNvPr id="54" name="TextBox 53">
            <a:extLst>
              <a:ext uri="{FF2B5EF4-FFF2-40B4-BE49-F238E27FC236}">
                <a16:creationId xmlns:a16="http://schemas.microsoft.com/office/drawing/2014/main" id="{F0AC0886-B821-5C7F-7715-78B5A5868DA2}"/>
              </a:ext>
            </a:extLst>
          </p:cNvPr>
          <p:cNvSpPr txBox="1"/>
          <p:nvPr/>
        </p:nvSpPr>
        <p:spPr>
          <a:xfrm>
            <a:off x="1107051" y="1948229"/>
            <a:ext cx="2894678" cy="445058"/>
          </a:xfrm>
          <a:prstGeom prst="rect">
            <a:avLst/>
          </a:prstGeom>
          <a:noFill/>
        </p:spPr>
        <p:txBody>
          <a:bodyPr wrap="square" lIns="91440" tIns="0" rIns="91440" bIns="0" rtlCol="0" anchor="t">
            <a:spAutoFit/>
          </a:bodyPr>
          <a:lstStyle/>
          <a:p>
            <a:pPr>
              <a:lnSpc>
                <a:spcPct val="110000"/>
              </a:lnSpc>
              <a:defRPr/>
            </a:pPr>
            <a:r>
              <a:rPr lang="en-US" sz="900">
                <a:solidFill>
                  <a:srgbClr val="000000"/>
                </a:solidFill>
                <a:cs typeface="Segoe UI"/>
              </a:rPr>
              <a:t>Prepare a brief for your upcoming research by using Copilot for your first draft and tagging other key documents.</a:t>
            </a:r>
          </a:p>
        </p:txBody>
      </p:sp>
      <p:sp>
        <p:nvSpPr>
          <p:cNvPr id="55" name="Rectangle: Rounded Corners 11">
            <a:extLst>
              <a:ext uri="{FF2B5EF4-FFF2-40B4-BE49-F238E27FC236}">
                <a16:creationId xmlns:a16="http://schemas.microsoft.com/office/drawing/2014/main" id="{625B31F7-A909-6187-EC63-3C0829956CD6}"/>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1. Define the objective</a:t>
            </a:r>
          </a:p>
        </p:txBody>
      </p:sp>
      <p:sp>
        <p:nvSpPr>
          <p:cNvPr id="56" name="Rectangle: Rounded Corners 6">
            <a:extLst>
              <a:ext uri="{FF2B5EF4-FFF2-40B4-BE49-F238E27FC236}">
                <a16:creationId xmlns:a16="http://schemas.microsoft.com/office/drawing/2014/main" id="{F40A83CC-5D02-6C68-A0CB-69AAAB0A3388}"/>
              </a:ext>
              <a:ext uri="{C183D7F6-B498-43B3-948B-1728B52AA6E4}">
                <adec:decorative xmlns:adec="http://schemas.microsoft.com/office/drawing/2017/decorative" val="1"/>
              </a:ext>
            </a:extLst>
          </p:cNvPr>
          <p:cNvSpPr/>
          <p:nvPr/>
        </p:nvSpPr>
        <p:spPr bwMode="auto">
          <a:xfrm>
            <a:off x="4575471" y="3007669"/>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Keep the conversation flowing</a:t>
            </a:r>
            <a:r>
              <a:rPr lang="en-US" sz="900" kern="0">
                <a:solidFill>
                  <a:srgbClr val="1A1A1A"/>
                </a:solidFill>
                <a:latin typeface="Segoe UI"/>
              </a:rPr>
              <a:t> onto meaningful topics to help cover the agenda quicker and reduce meeting times.</a:t>
            </a:r>
          </a:p>
        </p:txBody>
      </p:sp>
      <p:sp>
        <p:nvSpPr>
          <p:cNvPr id="57" name="Rectangle: Rounded Corners 13">
            <a:extLst>
              <a:ext uri="{FF2B5EF4-FFF2-40B4-BE49-F238E27FC236}">
                <a16:creationId xmlns:a16="http://schemas.microsoft.com/office/drawing/2014/main" id="{A1FBFE51-6EEE-C27B-89BC-DA500AF4D8A1}"/>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2. Determine your approach</a:t>
            </a:r>
          </a:p>
        </p:txBody>
      </p:sp>
      <p:sp>
        <p:nvSpPr>
          <p:cNvPr id="58" name="TextBox 57">
            <a:extLst>
              <a:ext uri="{FF2B5EF4-FFF2-40B4-BE49-F238E27FC236}">
                <a16:creationId xmlns:a16="http://schemas.microsoft.com/office/drawing/2014/main" id="{3C9DA28C-3B32-F5D2-524B-997DC41C35E1}"/>
              </a:ext>
            </a:extLst>
          </p:cNvPr>
          <p:cNvSpPr txBox="1"/>
          <p:nvPr/>
        </p:nvSpPr>
        <p:spPr>
          <a:xfrm>
            <a:off x="4575471" y="1948229"/>
            <a:ext cx="2894678"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1A1A1A"/>
                </a:solidFill>
                <a:latin typeface="Segoe UI"/>
                <a:cs typeface="Segoe UI"/>
              </a:rPr>
              <a:t>Meet the research team with your objective in hand. Determine the best research approach over a Teams meeting. Rely on Copilot in Teams for action items.</a:t>
            </a:r>
            <a:endParaRPr lang="en-US" sz="900" b="0" i="0" u="none" strike="noStrike" kern="1200" cap="none" spc="0" normalizeH="0" baseline="0" noProof="0">
              <a:ln>
                <a:noFill/>
              </a:ln>
              <a:solidFill>
                <a:srgbClr val="1A1A1A"/>
              </a:solidFill>
              <a:effectLst/>
              <a:uLnTx/>
              <a:uFillTx/>
              <a:latin typeface="Segoe UI"/>
              <a:cs typeface="Segoe UI"/>
            </a:endParaRPr>
          </a:p>
        </p:txBody>
      </p:sp>
      <p:sp>
        <p:nvSpPr>
          <p:cNvPr id="59" name="Rectangle: Rounded Corners 15">
            <a:extLst>
              <a:ext uri="{FF2B5EF4-FFF2-40B4-BE49-F238E27FC236}">
                <a16:creationId xmlns:a16="http://schemas.microsoft.com/office/drawing/2014/main" id="{ACB725FF-42F5-C8EC-CCF8-222668EA73BF}"/>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3. Discover market trends</a:t>
            </a:r>
          </a:p>
        </p:txBody>
      </p:sp>
      <p:sp>
        <p:nvSpPr>
          <p:cNvPr id="60" name="Rectangle: Rounded Corners 6">
            <a:extLst>
              <a:ext uri="{FF2B5EF4-FFF2-40B4-BE49-F238E27FC236}">
                <a16:creationId xmlns:a16="http://schemas.microsoft.com/office/drawing/2014/main" id="{014B4F57-852A-89D2-6B3B-1C5A422EDE79}"/>
              </a:ext>
              <a:ext uri="{C183D7F6-B498-43B3-948B-1728B52AA6E4}">
                <adec:decorative xmlns:adec="http://schemas.microsoft.com/office/drawing/2017/decorative" val="1"/>
              </a:ext>
            </a:extLst>
          </p:cNvPr>
          <p:cNvSpPr/>
          <p:nvPr/>
        </p:nvSpPr>
        <p:spPr bwMode="auto">
          <a:xfrm>
            <a:off x="8028777" y="3007669"/>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a:solidFill>
                  <a:srgbClr val="1A1A1A"/>
                </a:solidFill>
                <a:latin typeface="Segoe UI"/>
              </a:rPr>
              <a:t>Use Copilot to help you explore and</a:t>
            </a:r>
            <a:r>
              <a:rPr lang="en-US" sz="900" b="1" kern="0">
                <a:solidFill>
                  <a:srgbClr val="1A1A1A"/>
                </a:solidFill>
                <a:latin typeface="Segoe UI"/>
              </a:rPr>
              <a:t> understand your data better. </a:t>
            </a:r>
            <a:endParaRPr lang="en-US" sz="900" b="1" kern="0">
              <a:solidFill>
                <a:srgbClr val="1A1A1A"/>
              </a:solidFill>
              <a:latin typeface="Segoe UI"/>
              <a:cs typeface="Segoe UI"/>
            </a:endParaRPr>
          </a:p>
        </p:txBody>
      </p:sp>
      <p:sp>
        <p:nvSpPr>
          <p:cNvPr id="61" name="TextBox 60">
            <a:extLst>
              <a:ext uri="{FF2B5EF4-FFF2-40B4-BE49-F238E27FC236}">
                <a16:creationId xmlns:a16="http://schemas.microsoft.com/office/drawing/2014/main" id="{7224198B-1BB5-6345-FE55-1203BA81A8ED}"/>
              </a:ext>
            </a:extLst>
          </p:cNvPr>
          <p:cNvSpPr txBox="1"/>
          <p:nvPr/>
        </p:nvSpPr>
        <p:spPr>
          <a:xfrm>
            <a:off x="8028777" y="1948229"/>
            <a:ext cx="2705513"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900">
                <a:solidFill>
                  <a:srgbClr val="1A1A1A"/>
                </a:solidFill>
                <a:latin typeface="Segoe UI"/>
                <a:cs typeface="Segoe UI"/>
              </a:rPr>
              <a:t>Select</a:t>
            </a:r>
            <a:r>
              <a:rPr kumimoji="0" lang="en-US" sz="900" b="0" i="0" u="none" strike="noStrike" kern="1200" cap="none" spc="0" normalizeH="0" baseline="0" noProof="0">
                <a:ln>
                  <a:noFill/>
                </a:ln>
                <a:solidFill>
                  <a:srgbClr val="1A1A1A"/>
                </a:solidFill>
                <a:effectLst/>
                <a:uLnTx/>
                <a:uFillTx/>
                <a:latin typeface="Segoe UI"/>
                <a:cs typeface="Segoe UI"/>
              </a:rPr>
              <a:t> the Show data insights prompt in Copilot </a:t>
            </a:r>
            <a:br>
              <a:rPr lang="en-US" sz="900" b="0" i="0" u="none" strike="noStrike" kern="1200" cap="none" spc="0" normalizeH="0" baseline="0" noProof="0">
                <a:ln>
                  <a:noFill/>
                </a:ln>
                <a:effectLst/>
                <a:uLnTx/>
                <a:uFillTx/>
                <a:latin typeface="Segoe UI"/>
                <a:cs typeface="Segoe UI" pitchFamily="34" charset="0"/>
              </a:rPr>
            </a:br>
            <a:r>
              <a:rPr kumimoji="0" lang="en-US" sz="900" b="0" i="0" u="none" strike="noStrike" kern="1200" cap="none" spc="0" normalizeH="0" baseline="0" noProof="0">
                <a:ln>
                  <a:noFill/>
                </a:ln>
                <a:solidFill>
                  <a:srgbClr val="1A1A1A"/>
                </a:solidFill>
                <a:effectLst/>
                <a:uLnTx/>
                <a:uFillTx/>
                <a:latin typeface="Segoe UI"/>
                <a:cs typeface="Segoe UI"/>
              </a:rPr>
              <a:t>in Excel.</a:t>
            </a:r>
            <a:endParaRPr lang="en-US" sz="900" b="0" i="0" u="none" strike="noStrike" kern="1200" cap="none" spc="0" normalizeH="0" baseline="0" noProof="0">
              <a:ln>
                <a:noFill/>
              </a:ln>
              <a:solidFill>
                <a:srgbClr val="1A1A1A"/>
              </a:solidFill>
              <a:effectLst/>
              <a:uLnTx/>
              <a:uFillTx/>
              <a:latin typeface="Segoe UI"/>
              <a:cs typeface="Segoe UI"/>
            </a:endParaRPr>
          </a:p>
        </p:txBody>
      </p:sp>
      <p:sp>
        <p:nvSpPr>
          <p:cNvPr id="62" name="Rectangle: Rounded Corners 6">
            <a:extLst>
              <a:ext uri="{FF2B5EF4-FFF2-40B4-BE49-F238E27FC236}">
                <a16:creationId xmlns:a16="http://schemas.microsoft.com/office/drawing/2014/main" id="{9A9A2844-F24A-47F6-2F39-054AC242A5A4}"/>
              </a:ext>
              <a:ext uri="{C183D7F6-B498-43B3-948B-1728B52AA6E4}">
                <adec:decorative xmlns:adec="http://schemas.microsoft.com/office/drawing/2017/decorative" val="1"/>
              </a:ext>
            </a:extLst>
          </p:cNvPr>
          <p:cNvSpPr/>
          <p:nvPr/>
        </p:nvSpPr>
        <p:spPr bwMode="auto">
          <a:xfrm>
            <a:off x="4575472" y="5411199"/>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spc="0">
                <a:solidFill>
                  <a:schemeClr val="tx1"/>
                </a:solidFill>
                <a:latin typeface="Segoe UI"/>
              </a:rPr>
              <a:t>Let Copilot help you build a presentation </a:t>
            </a:r>
            <a:br>
              <a:rPr lang="en-US" sz="900" spc="0">
                <a:latin typeface="Segoe UI"/>
              </a:rPr>
            </a:br>
            <a:r>
              <a:rPr lang="en-US" sz="900" spc="0">
                <a:solidFill>
                  <a:schemeClr val="tx1"/>
                </a:solidFill>
                <a:latin typeface="Segoe UI"/>
              </a:rPr>
              <a:t>by </a:t>
            </a:r>
            <a:r>
              <a:rPr lang="en-US" sz="900" b="1" spc="0">
                <a:solidFill>
                  <a:schemeClr val="tx1"/>
                </a:solidFill>
                <a:latin typeface="Segoe UI"/>
              </a:rPr>
              <a:t>generating slides </a:t>
            </a:r>
            <a:r>
              <a:rPr lang="en-US" sz="900" spc="0">
                <a:solidFill>
                  <a:schemeClr val="tx1"/>
                </a:solidFill>
                <a:latin typeface="Segoe UI"/>
              </a:rPr>
              <a:t>or images with your </a:t>
            </a:r>
            <a:br>
              <a:rPr lang="en-US" sz="900" spc="0">
                <a:latin typeface="Segoe UI"/>
              </a:rPr>
            </a:br>
            <a:r>
              <a:rPr lang="en-US" sz="900" spc="0">
                <a:solidFill>
                  <a:schemeClr val="tx1"/>
                </a:solidFill>
                <a:latin typeface="Segoe UI"/>
              </a:rPr>
              <a:t>organization's branding.</a:t>
            </a:r>
          </a:p>
        </p:txBody>
      </p:sp>
      <p:sp>
        <p:nvSpPr>
          <p:cNvPr id="63" name="Rectangle: Rounded Corners 19">
            <a:extLst>
              <a:ext uri="{FF2B5EF4-FFF2-40B4-BE49-F238E27FC236}">
                <a16:creationId xmlns:a16="http://schemas.microsoft.com/office/drawing/2014/main" id="{FF31C02E-EEA8-68F6-AFF4-3AF57357467C}"/>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5. Present the findings</a:t>
            </a:r>
          </a:p>
        </p:txBody>
      </p:sp>
      <p:sp>
        <p:nvSpPr>
          <p:cNvPr id="64" name="TextBox 63">
            <a:extLst>
              <a:ext uri="{FF2B5EF4-FFF2-40B4-BE49-F238E27FC236}">
                <a16:creationId xmlns:a16="http://schemas.microsoft.com/office/drawing/2014/main" id="{3EEA17FC-A024-BA26-EC34-6A41AC511F4E}"/>
              </a:ext>
            </a:extLst>
          </p:cNvPr>
          <p:cNvSpPr txBox="1"/>
          <p:nvPr/>
        </p:nvSpPr>
        <p:spPr>
          <a:xfrm>
            <a:off x="4463649" y="4415165"/>
            <a:ext cx="2900712"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In a new PowerPoint file, select the default Create presentation from file. </a:t>
            </a:r>
          </a:p>
        </p:txBody>
      </p:sp>
      <p:pic>
        <p:nvPicPr>
          <p:cNvPr id="35" name="Picture 6" descr="Microsoft Teams Logo, symbol, meaning, history, PNG">
            <a:hlinkClick r:id="rId2"/>
            <a:extLst>
              <a:ext uri="{FF2B5EF4-FFF2-40B4-BE49-F238E27FC236}">
                <a16:creationId xmlns:a16="http://schemas.microsoft.com/office/drawing/2014/main" id="{871E7C83-04E0-EFB7-FBB1-D05F9814782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0244" r="20244"/>
          <a:stretch/>
        </p:blipFill>
        <p:spPr bwMode="auto">
          <a:xfrm>
            <a:off x="5141899" y="2589846"/>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F347BEDB-CDFC-3271-01EB-5DB2E08E41F8}"/>
              </a:ext>
              <a:ext uri="{C183D7F6-B498-43B3-948B-1728B52AA6E4}">
                <adec:decorative xmlns:adec="http://schemas.microsoft.com/office/drawing/2017/decorative" val="0"/>
              </a:ext>
            </a:extLst>
          </p:cNvPr>
          <p:cNvSpPr txBox="1"/>
          <p:nvPr/>
        </p:nvSpPr>
        <p:spPr>
          <a:xfrm>
            <a:off x="5591435" y="2628602"/>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grpSp>
        <p:nvGrpSpPr>
          <p:cNvPr id="91" name="Group 90">
            <a:extLst>
              <a:ext uri="{FF2B5EF4-FFF2-40B4-BE49-F238E27FC236}">
                <a16:creationId xmlns:a16="http://schemas.microsoft.com/office/drawing/2014/main" id="{A908E349-0A11-AECA-4BE7-BF8B37848F84}"/>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ED95D4E4-48C7-B429-1042-0ECE94ED891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288D3B80-9583-C9A1-815B-46B8FC0EE13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73BE65AD-4551-9F63-8F29-5954EC6AC510}"/>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C3662CB4-0287-313E-85F8-6A88DB39FE79}"/>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D9677530-4751-E8F3-0182-35867878931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62A3F923-A397-2C0D-2B50-C5EF271EE766}"/>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E46901E1-847D-5C2A-DA3B-362A536F92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13AE9CD8-6994-7C12-AC49-AA08C5D9781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E72131E4-7EDC-ACC5-B672-ECD3DEAD5AA5}"/>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58FCC903-C95F-AD7C-56E8-438CD9B0629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8D951344-BAAA-16FA-EBDB-ADA93478046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78B3D9E3-F04C-899F-B647-FE10492A13F4}"/>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933FE1A1-4871-3299-96BF-997E66A8BB4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BA621DBC-B904-FDD3-65D7-9538D07E195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FF646183-0695-460A-6069-FC9DD8782C84}"/>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BBA0B371-2ADB-A987-9C97-58427607E1C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DF00CD76-97A0-84C9-6C53-A059127B7FA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6" name="Rectangle: Rounded Corners 6">
            <a:extLst>
              <a:ext uri="{FF2B5EF4-FFF2-40B4-BE49-F238E27FC236}">
                <a16:creationId xmlns:a16="http://schemas.microsoft.com/office/drawing/2014/main" id="{8E81C7B8-7D89-29C8-8BA3-CC656FFF91B6}"/>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8" name="Rectangle: Rounded Corners 6">
            <a:extLst>
              <a:ext uri="{FF2B5EF4-FFF2-40B4-BE49-F238E27FC236}">
                <a16:creationId xmlns:a16="http://schemas.microsoft.com/office/drawing/2014/main" id="{33210EAC-BD80-F133-9421-9D6941F08E7D}"/>
              </a:ext>
              <a:ext uri="{C183D7F6-B498-43B3-948B-1728B52AA6E4}">
                <adec:decorative xmlns:adec="http://schemas.microsoft.com/office/drawing/2017/decorative" val="1"/>
              </a:ext>
            </a:extLst>
          </p:cNvPr>
          <p:cNvSpPr/>
          <p:nvPr/>
        </p:nvSpPr>
        <p:spPr bwMode="auto">
          <a:xfrm>
            <a:off x="1893574" y="944346"/>
            <a:ext cx="1291316"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First draft faster</a:t>
            </a:r>
          </a:p>
        </p:txBody>
      </p:sp>
      <p:sp>
        <p:nvSpPr>
          <p:cNvPr id="7" name="Rectangle: Rounded Corners 6">
            <a:extLst>
              <a:ext uri="{FF2B5EF4-FFF2-40B4-BE49-F238E27FC236}">
                <a16:creationId xmlns:a16="http://schemas.microsoft.com/office/drawing/2014/main" id="{0BA34A2F-68C8-FA32-78AE-524347018022}"/>
              </a:ext>
              <a:ext uri="{C183D7F6-B498-43B3-948B-1728B52AA6E4}">
                <adec:decorative xmlns:adec="http://schemas.microsoft.com/office/drawing/2017/decorative" val="1"/>
              </a:ext>
            </a:extLst>
          </p:cNvPr>
          <p:cNvSpPr/>
          <p:nvPr/>
        </p:nvSpPr>
        <p:spPr bwMode="auto">
          <a:xfrm>
            <a:off x="3301483" y="942971"/>
            <a:ext cx="1031032"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Cost per lead</a:t>
            </a:r>
          </a:p>
        </p:txBody>
      </p:sp>
      <p:sp>
        <p:nvSpPr>
          <p:cNvPr id="22" name="Oval 21">
            <a:extLst>
              <a:ext uri="{FF2B5EF4-FFF2-40B4-BE49-F238E27FC236}">
                <a16:creationId xmlns:a16="http://schemas.microsoft.com/office/drawing/2014/main" id="{3234B0AD-EBAB-7AAD-78E2-FC9CF87CC592}"/>
              </a:ext>
            </a:extLst>
          </p:cNvPr>
          <p:cNvSpPr>
            <a:spLocks/>
          </p:cNvSpPr>
          <p:nvPr/>
        </p:nvSpPr>
        <p:spPr bwMode="auto">
          <a:xfrm>
            <a:off x="4891300" y="48752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44" name="Picture 4" descr="Microsoft PowerPoint Logo - PNG and Vector - Logo Download">
            <a:hlinkClick r:id="rId4"/>
            <a:extLst>
              <a:ext uri="{FF2B5EF4-FFF2-40B4-BE49-F238E27FC236}">
                <a16:creationId xmlns:a16="http://schemas.microsoft.com/office/drawing/2014/main" id="{53887621-FB49-CE6E-564E-F2C69F10F3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4151" y="4948097"/>
            <a:ext cx="285779" cy="26584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A6AED94-67D8-C4B1-10B9-56FADC85D832}"/>
              </a:ext>
              <a:ext uri="{C183D7F6-B498-43B3-948B-1728B52AA6E4}">
                <adec:decorative xmlns:adec="http://schemas.microsoft.com/office/drawing/2017/decorative" val="0"/>
              </a:ext>
            </a:extLst>
          </p:cNvPr>
          <p:cNvSpPr txBox="1"/>
          <p:nvPr/>
        </p:nvSpPr>
        <p:spPr>
          <a:xfrm>
            <a:off x="5407884" y="4988685"/>
            <a:ext cx="1679920"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sp>
        <p:nvSpPr>
          <p:cNvPr id="31" name="Oval 30">
            <a:extLst>
              <a:ext uri="{FF2B5EF4-FFF2-40B4-BE49-F238E27FC236}">
                <a16:creationId xmlns:a16="http://schemas.microsoft.com/office/drawing/2014/main" id="{D7326871-732B-C6FF-E2F9-08E46A206C21}"/>
              </a:ext>
            </a:extLst>
          </p:cNvPr>
          <p:cNvSpPr>
            <a:spLocks/>
          </p:cNvSpPr>
          <p:nvPr/>
        </p:nvSpPr>
        <p:spPr bwMode="auto">
          <a:xfrm>
            <a:off x="8423820" y="25188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2" name="TextBox 31">
            <a:extLst>
              <a:ext uri="{FF2B5EF4-FFF2-40B4-BE49-F238E27FC236}">
                <a16:creationId xmlns:a16="http://schemas.microsoft.com/office/drawing/2014/main" id="{0C0EF6ED-93ED-8BED-F0E2-85B749543857}"/>
              </a:ext>
              <a:ext uri="{C183D7F6-B498-43B3-948B-1728B52AA6E4}">
                <adec:decorative xmlns:adec="http://schemas.microsoft.com/office/drawing/2017/decorative" val="0"/>
              </a:ext>
            </a:extLst>
          </p:cNvPr>
          <p:cNvSpPr txBox="1"/>
          <p:nvPr/>
        </p:nvSpPr>
        <p:spPr>
          <a:xfrm>
            <a:off x="8940000" y="2624582"/>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pic>
        <p:nvPicPr>
          <p:cNvPr id="65" name="Picture 8" descr="Microsoft Excel Logo - PNG and Vector - Logo Download">
            <a:hlinkClick r:id="rId6"/>
            <a:extLst>
              <a:ext uri="{FF2B5EF4-FFF2-40B4-BE49-F238E27FC236}">
                <a16:creationId xmlns:a16="http://schemas.microsoft.com/office/drawing/2014/main" id="{C0B06B22-5003-BCB8-B914-367C676AC1FA}"/>
              </a:ext>
            </a:extLst>
          </p:cNvPr>
          <p:cNvPicPr>
            <a:picLocks noChangeArrowheads="1"/>
          </p:cNvPicPr>
          <p:nvPr/>
        </p:nvPicPr>
        <p:blipFill rotWithShape="1">
          <a:blip r:embed="rId7" cstate="email">
            <a:extLst>
              <a:ext uri="{28A0092B-C50C-407E-A947-70E740481C1C}">
                <a14:useLocalDpi xmlns:a14="http://schemas.microsoft.com/office/drawing/2010/main"/>
              </a:ext>
            </a:extLst>
          </a:blip>
          <a:srcRect l="17073" t="17073" r="17073" b="17073"/>
          <a:stretch/>
        </p:blipFill>
        <p:spPr bwMode="auto">
          <a:xfrm>
            <a:off x="8464884" y="2594484"/>
            <a:ext cx="282265" cy="256605"/>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DC5A22CD-F631-C3BD-4181-F04F1EB88163}"/>
              </a:ext>
            </a:extLst>
          </p:cNvPr>
          <p:cNvSpPr>
            <a:spLocks/>
          </p:cNvSpPr>
          <p:nvPr/>
        </p:nvSpPr>
        <p:spPr bwMode="auto">
          <a:xfrm>
            <a:off x="8477026" y="48752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8" name="TextBox 37">
            <a:extLst>
              <a:ext uri="{FF2B5EF4-FFF2-40B4-BE49-F238E27FC236}">
                <a16:creationId xmlns:a16="http://schemas.microsoft.com/office/drawing/2014/main" id="{E2FEE49C-B3AB-5ED2-DA76-835DDA00AB06}"/>
              </a:ext>
              <a:ext uri="{C183D7F6-B498-43B3-948B-1728B52AA6E4}">
                <adec:decorative xmlns:adec="http://schemas.microsoft.com/office/drawing/2017/decorative" val="0"/>
              </a:ext>
            </a:extLst>
          </p:cNvPr>
          <p:cNvSpPr txBox="1"/>
          <p:nvPr/>
        </p:nvSpPr>
        <p:spPr>
          <a:xfrm>
            <a:off x="8993206" y="4988685"/>
            <a:ext cx="1603195"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pic>
        <p:nvPicPr>
          <p:cNvPr id="39" name="Picture 10" descr="Microsoft Word Logo - PNG and Vector - Logo Download">
            <a:hlinkClick r:id="rId8"/>
            <a:extLst>
              <a:ext uri="{FF2B5EF4-FFF2-40B4-BE49-F238E27FC236}">
                <a16:creationId xmlns:a16="http://schemas.microsoft.com/office/drawing/2014/main" id="{718738B6-2306-193E-B4EE-838085FCF32E}"/>
              </a:ext>
            </a:extLst>
          </p:cNvPr>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18090" y="4939886"/>
            <a:ext cx="282265" cy="282265"/>
          </a:xfrm>
          <a:prstGeom prst="rect">
            <a:avLst/>
          </a:prstGeom>
          <a:noFill/>
          <a:extLst>
            <a:ext uri="{909E8E84-426E-40DD-AFC4-6F175D3DCCD1}">
              <a14:hiddenFill xmlns:a14="http://schemas.microsoft.com/office/drawing/2010/main">
                <a:solidFill>
                  <a:srgbClr val="FFFFFF"/>
                </a:solidFill>
              </a14:hiddenFill>
            </a:ext>
          </a:extLst>
        </p:spPr>
      </p:pic>
      <p:sp>
        <p:nvSpPr>
          <p:cNvPr id="67" name="Oval 66">
            <a:extLst>
              <a:ext uri="{FF2B5EF4-FFF2-40B4-BE49-F238E27FC236}">
                <a16:creationId xmlns:a16="http://schemas.microsoft.com/office/drawing/2014/main" id="{AF1D9C68-B19A-7323-82B2-8963479F68DD}"/>
              </a:ext>
            </a:extLst>
          </p:cNvPr>
          <p:cNvSpPr>
            <a:spLocks/>
          </p:cNvSpPr>
          <p:nvPr/>
        </p:nvSpPr>
        <p:spPr bwMode="auto">
          <a:xfrm>
            <a:off x="1354416" y="25188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8" name="Oval 67">
            <a:extLst>
              <a:ext uri="{FF2B5EF4-FFF2-40B4-BE49-F238E27FC236}">
                <a16:creationId xmlns:a16="http://schemas.microsoft.com/office/drawing/2014/main" id="{32411E6A-5DD6-FF3F-C76A-BBEEEBE802E1}"/>
              </a:ext>
            </a:extLst>
          </p:cNvPr>
          <p:cNvSpPr>
            <a:spLocks/>
          </p:cNvSpPr>
          <p:nvPr/>
        </p:nvSpPr>
        <p:spPr bwMode="auto">
          <a:xfrm>
            <a:off x="1843025" y="25188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0" name="TextBox 69">
            <a:extLst>
              <a:ext uri="{FF2B5EF4-FFF2-40B4-BE49-F238E27FC236}">
                <a16:creationId xmlns:a16="http://schemas.microsoft.com/office/drawing/2014/main" id="{CE24FEAF-397F-D651-50C8-B9D75EBED7B5}"/>
              </a:ext>
              <a:ext uri="{C183D7F6-B498-43B3-948B-1728B52AA6E4}">
                <adec:decorative xmlns:adec="http://schemas.microsoft.com/office/drawing/2017/decorative" val="0"/>
              </a:ext>
            </a:extLst>
          </p:cNvPr>
          <p:cNvSpPr txBox="1"/>
          <p:nvPr/>
        </p:nvSpPr>
        <p:spPr>
          <a:xfrm>
            <a:off x="2359205" y="2532249"/>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a:p>
            <a:pPr defTabSz="914367">
              <a:defRPr/>
            </a:pPr>
            <a:r>
              <a:rPr lang="en-US" sz="1200">
                <a:solidFill>
                  <a:prstClr val="black"/>
                </a:solidFill>
                <a:latin typeface="Segoe UI Semibold"/>
              </a:rPr>
              <a:t>Copilot in Word</a:t>
            </a:r>
          </a:p>
        </p:txBody>
      </p:sp>
      <p:pic>
        <p:nvPicPr>
          <p:cNvPr id="71" name="Picture 10" descr="Microsoft Word Logo - PNG and Vector - Logo Download">
            <a:hlinkClick r:id="rId8"/>
            <a:extLst>
              <a:ext uri="{FF2B5EF4-FFF2-40B4-BE49-F238E27FC236}">
                <a16:creationId xmlns:a16="http://schemas.microsoft.com/office/drawing/2014/main" id="{46AFDF18-8B58-8C81-2ABC-516E0D83C0C0}"/>
              </a:ext>
            </a:extLst>
          </p:cNvPr>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84089" y="2581654"/>
            <a:ext cx="282265" cy="282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Zip Co logo SVG free download, id: 101874 - Brandlogos.net">
            <a:hlinkClick r:id="rId10"/>
            <a:extLst>
              <a:ext uri="{FF2B5EF4-FFF2-40B4-BE49-F238E27FC236}">
                <a16:creationId xmlns:a16="http://schemas.microsoft.com/office/drawing/2014/main" id="{B32EB351-BA62-C254-CB4B-B66BEBD64EC2}"/>
              </a:ext>
            </a:extLst>
          </p:cNvPr>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415688" y="2605721"/>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626150A7-4BED-E613-2EEC-B952891621B2}"/>
              </a:ext>
            </a:extLst>
          </p:cNvPr>
          <p:cNvSpPr>
            <a:spLocks/>
          </p:cNvSpPr>
          <p:nvPr/>
        </p:nvSpPr>
        <p:spPr bwMode="auto">
          <a:xfrm>
            <a:off x="1486153" y="48752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4" name="TextBox 13">
            <a:extLst>
              <a:ext uri="{FF2B5EF4-FFF2-40B4-BE49-F238E27FC236}">
                <a16:creationId xmlns:a16="http://schemas.microsoft.com/office/drawing/2014/main" id="{C6F51C47-7FDB-5201-2831-6AA83EF065B2}"/>
              </a:ext>
              <a:ext uri="{C183D7F6-B498-43B3-948B-1728B52AA6E4}">
                <adec:decorative xmlns:adec="http://schemas.microsoft.com/office/drawing/2017/decorative" val="0"/>
              </a:ext>
            </a:extLst>
          </p:cNvPr>
          <p:cNvSpPr txBox="1"/>
          <p:nvPr/>
        </p:nvSpPr>
        <p:spPr>
          <a:xfrm>
            <a:off x="1969109" y="4988685"/>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pic>
        <p:nvPicPr>
          <p:cNvPr id="15" name="Graphic 14">
            <a:extLst>
              <a:ext uri="{FF2B5EF4-FFF2-40B4-BE49-F238E27FC236}">
                <a16:creationId xmlns:a16="http://schemas.microsoft.com/office/drawing/2014/main" id="{76F86704-A116-4CAF-2385-454D6F4D8AA7}"/>
              </a:ext>
              <a:ext uri="{C183D7F6-B498-43B3-948B-1728B52AA6E4}">
                <adec:decorative xmlns:adec="http://schemas.microsoft.com/office/drawing/2017/decorative" val="1"/>
              </a:ext>
            </a:extLst>
          </p:cNvPr>
          <p:cNvPicPr>
            <a:picLocks noChangeAspect="1"/>
          </p:cNvPicPr>
          <p:nvPr/>
        </p:nvPicPr>
        <p:blipFill rotWithShape="1">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l="22871" t="17900" r="17900" b="17900"/>
          <a:stretch/>
        </p:blipFill>
        <p:spPr>
          <a:xfrm>
            <a:off x="1521865" y="4896719"/>
            <a:ext cx="340057" cy="368599"/>
          </a:xfrm>
          <a:prstGeom prst="rect">
            <a:avLst/>
          </a:prstGeom>
        </p:spPr>
      </p:pic>
    </p:spTree>
    <p:extLst>
      <p:ext uri="{BB962C8B-B14F-4D97-AF65-F5344CB8AC3E}">
        <p14:creationId xmlns:p14="http://schemas.microsoft.com/office/powerpoint/2010/main" val="2938880862"/>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8" ma:contentTypeDescription="Create a new document." ma:contentTypeScope="" ma:versionID="0246c8a49b824e2d90fb9064478eda76">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febeab1df58619b47775e68512d0ae4a"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9b9b331a-5640-4f50-a010-6cc4266aa39c">
      <UserInfo>
        <DisplayName>Jenny He</DisplayName>
        <AccountId>47</AccountId>
        <AccountType/>
      </UserInfo>
    </SharedWithUsers>
  </documentManagement>
</p:properties>
</file>

<file path=customXml/itemProps1.xml><?xml version="1.0" encoding="utf-8"?>
<ds:datastoreItem xmlns:ds="http://schemas.openxmlformats.org/officeDocument/2006/customXml" ds:itemID="{BBD27E95-2EB6-4414-B2A4-803E9FF48B70}">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A8C370-B335-4165-9C6D-E7A644953A24}">
  <ds:schemaRefs>
    <ds:schemaRef ds:uri="http://schemas.microsoft.com/sharepoint/v3/contenttype/forms"/>
  </ds:schemaRefs>
</ds:datastoreItem>
</file>

<file path=customXml/itemProps3.xml><?xml version="1.0" encoding="utf-8"?>
<ds:datastoreItem xmlns:ds="http://schemas.openxmlformats.org/officeDocument/2006/customXml" ds:itemID="{8AE9D34C-4CAF-48FB-AFC1-88FE0937519B}">
  <ds:schemaRefs>
    <ds:schemaRef ds:uri="9b9b331a-5640-4f50-a010-6cc4266aa39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c12c9beb-9115-4dd4-b4b0-98592a7680e2"/>
    <ds:schemaRef ds:uri="http://purl.org/dc/terms/"/>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44</TotalTime>
  <Words>2529</Words>
  <Application>Microsoft Macintosh PowerPoint</Application>
  <PresentationFormat>Widescreen</PresentationFormat>
  <Paragraphs>284</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Consolas</vt:lpstr>
      <vt:lpstr>Segoe UI</vt:lpstr>
      <vt:lpstr>Segoe UI </vt:lpstr>
      <vt:lpstr>Segoe UI Semibold</vt:lpstr>
      <vt:lpstr>Segoe UI Semilight</vt:lpstr>
      <vt:lpstr>Wingdings</vt:lpstr>
      <vt:lpstr>Light 16x9</vt:lpstr>
      <vt:lpstr>Copilot scenarios for Marketing</vt:lpstr>
      <vt:lpstr>Copilot scenarios for Marketing</vt:lpstr>
      <vt:lpstr>Using Copilot in Marketing</vt:lpstr>
      <vt:lpstr>KPI – Impact on brand value</vt:lpstr>
      <vt:lpstr>KPI – Impact on number of leads</vt:lpstr>
      <vt:lpstr>KPI – Impact on cost per leads</vt:lpstr>
      <vt:lpstr>Marketing use case | Collect and share product feedback</vt:lpstr>
      <vt:lpstr>Marketing use case | Create a new offering</vt:lpstr>
      <vt:lpstr>Marketing use case | Coordinate Market Research</vt:lpstr>
      <vt:lpstr>Marketing use case | Product Launch</vt:lpstr>
      <vt:lpstr>Marketing use case | Creating a marketing Bill of Materials</vt:lpstr>
      <vt:lpstr>A day in the life of a Marketing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 Library</dc:title>
  <dc:creator>Louise Zhang</dc:creator>
  <cp:lastModifiedBy>Aaron Bode</cp:lastModifiedBy>
  <cp:revision>3</cp:revision>
  <dcterms:created xsi:type="dcterms:W3CDTF">2024-03-04T19:03:31Z</dcterms:created>
  <dcterms:modified xsi:type="dcterms:W3CDTF">2024-03-06T18:07:35Z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y fmtid="{D5CDD505-2E9C-101B-9397-08002B2CF9AE}" pid="4" name="MSIP_Label_f42aa342-8706-4288-bd11-ebb85995028c_Enabled">
    <vt:lpwstr>true</vt:lpwstr>
  </property>
  <property fmtid="{D5CDD505-2E9C-101B-9397-08002B2CF9AE}" pid="5" name="MSIP_Label_f42aa342-8706-4288-bd11-ebb85995028c_SetDate">
    <vt:lpwstr>2024-03-05T03:05:34Z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0e8eeee1-b050-4145-9af9-4ce2fd72efd7</vt:lpwstr>
  </property>
  <property fmtid="{D5CDD505-2E9C-101B-9397-08002B2CF9AE}" pid="10" name="MSIP_Label_f42aa342-8706-4288-bd11-ebb85995028c_ContentBits">
    <vt:lpwstr>0</vt:lpwstr>
  </property>
</Properties>
</file>