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comments/modernComment_7FFFFF02_E48E79BB.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6"/>
  </p:notesMasterIdLst>
  <p:sldIdLst>
    <p:sldId id="1647" r:id="rId5"/>
    <p:sldId id="1652" r:id="rId6"/>
    <p:sldId id="2147483394" r:id="rId7"/>
    <p:sldId id="2147483412" r:id="rId8"/>
    <p:sldId id="2147483413" r:id="rId9"/>
    <p:sldId id="2147483414" r:id="rId10"/>
    <p:sldId id="2147483466" r:id="rId11"/>
    <p:sldId id="2147483467" r:id="rId12"/>
    <p:sldId id="2147483469" r:id="rId13"/>
    <p:sldId id="2147483435" r:id="rId14"/>
    <p:sldId id="214748343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T" id="{CDBF03B7-D6E2-5F4B-9290-1F14E81D6791}">
          <p14:sldIdLst>
            <p14:sldId id="1647"/>
            <p14:sldId id="1652"/>
            <p14:sldId id="2147483394"/>
            <p14:sldId id="2147483412"/>
            <p14:sldId id="2147483413"/>
            <p14:sldId id="2147483414"/>
            <p14:sldId id="2147483466"/>
            <p14:sldId id="2147483467"/>
            <p14:sldId id="2147483469"/>
            <p14:sldId id="2147483435"/>
            <p14:sldId id="2147483436"/>
          </p14:sldIdLst>
        </p14:section>
      </p14:sectionLst>
    </p:ext>
    <p:ext uri="{EFAFB233-063F-42B5-8137-9DF3F51BA10A}">
      <p15:sldGuideLst xmlns:p15="http://schemas.microsoft.com/office/powerpoint/2012/main">
        <p15:guide id="1" pos="7197" userDrawn="1">
          <p15:clr>
            <a:srgbClr val="A4A3A4"/>
          </p15:clr>
        </p15:guide>
        <p15:guide id="2"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827239-A550-492D-1576-CE1DCACE4914}" name="Daryl Schaal (SYNAXIS CORPORATION)" initials="" userId="S::v-darsch@microsoft.com::a951ecaa-969a-4477-a8c9-df0dfa026182" providerId="AD"/>
  <p188:author id="{43FBD742-601A-99F2-A5C3-B2606ED2F3B4}" name="Yuliia Romanika" initials="YR" userId="S::yuliia@stinson.co::6488437a-d01a-4ca0-b9d8-ba28b7c3c226" providerId="AD"/>
  <p188:author id="{C9608F77-E6A5-922C-27E4-5AB15D90D12E}" name="Ryan Barr (KFORCE INC)" initials="RB" userId="S::v-barrryan@microsoft.com::e83be4a8-03e5-4553-9d30-402a8f85fb40" providerId="AD"/>
  <p188:author id="{738BA68B-CFE6-56D8-04E4-52398B7D52EB}" name="Christine Wollin (Unify Consulting LLC)" initials="CW" userId="S::v-chwollin@microsoft.com::143ca00e-dd8a-4e0b-a98c-bceb622960bd" providerId="AD"/>
  <p188:author id="{A73560B5-2C66-083D-E3E7-0D476CD70DC0}" name="Ryan Barr (KFORCE INC)" initials="RB(I" userId="S::v-ryanbarr@microsoft.com::e83be4a8-03e5-4553-9d30-402a8f85fb40" providerId="AD"/>
  <p188:author id="{F73661F5-D9AF-BC2E-098C-F0E8BF0EA6C9}" name="Nidhi Chaudhry" initials="" userId="S::nichaudh@microsoft.com::a212df4e-42ef-43ee-b89a-b89468c47fc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7E3E0"/>
    <a:srgbClr val="ECE9E6"/>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guide pos="7197"/>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omments/modernComment_7FFFFF02_E48E79BB.xml><?xml version="1.0" encoding="utf-8"?>
<p188:cmLst xmlns:a="http://schemas.openxmlformats.org/drawingml/2006/main" xmlns:r="http://schemas.openxmlformats.org/officeDocument/2006/relationships" xmlns:p188="http://schemas.microsoft.com/office/powerpoint/2018/8/main">
  <p188:cm id="{702AD338-FA91-423B-836E-BA98E5D7DE25}" authorId="{A73560B5-2C66-083D-E3E7-0D476CD70DC0}" created="2024-03-05T18:56:52.235" startDate="2024-03-05T18:56:52.235" dueDate="2024-03-05T18:56:52.235" assignedTo="{42827239-A550-492D-1576-CE1DCACE4914}" title="@Daryl Schaal (SYNAXIS CORPORATION) - Are you okay with this? I am concerned that this is maybe over selling. ">
    <ac:txMkLst xmlns:ac="http://schemas.microsoft.com/office/drawing/2013/main/command">
      <pc:docMk xmlns:pc="http://schemas.microsoft.com/office/powerpoint/2013/main/command"/>
      <pc:sldMk xmlns:pc="http://schemas.microsoft.com/office/powerpoint/2013/main/command" cId="3834542523" sldId="2147483394"/>
      <ac:spMk id="72" creationId="{76554AC0-5842-59AD-DAAB-C42B0A39EDC7}"/>
      <ac:txMk cp="0" len="202">
        <ac:context len="203" hash="3112162232"/>
      </ac:txMk>
    </ac:txMkLst>
    <p188:pos x="4031943" y="237368"/>
    <p188:txBody>
      <a:bodyPr/>
      <a:lstStyle/>
      <a:p>
        <a:r>
          <a:rPr lang="en-US"/>
          <a:t>[@Daryl Schaal (SYNAXIS CORPORATION)]  - Are you okay with this?  I am concerned that this is maybe over selling. </a:t>
        </a:r>
      </a:p>
    </p188:txBody>
    <p188:extLst>
      <p:ext xmlns:p="http://schemas.openxmlformats.org/presentationml/2006/main" uri="{5BB2D875-25FF-4072-B9AC-8F64D62656EB}">
        <p228:taskDetails xmlns:p228="http://schemas.microsoft.com/office/powerpoint/2022/08/main">
          <p228:history>
            <p228:event time="2024-03-05T18:56:52.235" id="{CB7C8135-7E23-432B-BB0B-CD6C8D4EC273}">
              <p228:atrbtn authorId="{A73560B5-2C66-083D-E3E7-0D476CD70DC0}"/>
              <p228:anchr>
                <p228:comment id="{702AD338-FA91-423B-836E-BA98E5D7DE25}"/>
              </p228:anchr>
              <p228:add/>
            </p228:event>
            <p228:event time="2024-03-05T18:56:52.235" id="{2E2297BE-E830-444E-8C67-EB5C0DA4AE14}">
              <p228:atrbtn authorId="{A73560B5-2C66-083D-E3E7-0D476CD70DC0}"/>
              <p228:anchr>
                <p228:comment id="{702AD338-FA91-423B-836E-BA98E5D7DE25}"/>
              </p228:anchr>
              <p228:asgn authorId="{42827239-A550-492D-1576-CE1DCACE4914}"/>
            </p228:event>
            <p228:event time="2024-03-05T18:56:52.235" id="{AB4FF812-A1AA-4253-8547-E28479D0CDDE}">
              <p228:atrbtn authorId="{A73560B5-2C66-083D-E3E7-0D476CD70DC0}"/>
              <p228:anchr>
                <p228:comment id="{702AD338-FA91-423B-836E-BA98E5D7DE25}"/>
              </p228:anchr>
              <p228:title val="@Daryl Schaal (SYNAXIS CORPORATION) - Are you okay with this? I am concerned that this is maybe over selling. "/>
            </p228:event>
            <p228:event time="2024-03-05T18:56:52.235" id="{157EBAAE-4678-4BEB-810D-4238CA3147AB}">
              <p228:atrbtn authorId="{A73560B5-2C66-083D-E3E7-0D476CD70DC0}"/>
              <p228:anchr>
                <p228:comment id="{702AD338-FA91-423B-836E-BA98E5D7DE25}"/>
              </p228:anchr>
              <p228:date stDt="2024-03-05T18:56:52.235" endDt="2024-03-05T18:56:52.235"/>
            </p228:event>
          </p228:history>
        </p228:taskDetail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3/6/24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F00CA-E162-A6E2-D260-6118768D82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B0FE79-B25F-94CB-0BDD-88282104A7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0F9DEC-7569-1F40-832A-36198642057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23E2879-FB24-1682-9784-01BD7D4F49F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41610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206CB-F8C2-8508-64C0-6AB4A1EF57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E74CD6-6285-432B-45B8-EEF24D2A16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AB48A-4E95-8C25-628E-16589F37897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A646EFE-C7F7-9DC6-2109-BCB476E371B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30958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55D57-3BF2-DA03-9B49-5348528323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D37A8D-EB14-B272-DE29-8CCEB20E3E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62563-8832-5D85-102E-433B2D58E11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6072D4-7AA4-A536-852E-899A591B0AC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02486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17.jpeg"/><Relationship Id="rId4" Type="http://schemas.openxmlformats.org/officeDocument/2006/relationships/image" Target="../media/image16.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22.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1.xml"/><Relationship Id="rId5" Type="http://schemas.openxmlformats.org/officeDocument/2006/relationships/image" Target="../media/image26.jpeg"/><Relationship Id="rId4" Type="http://schemas.openxmlformats.org/officeDocument/2006/relationships/image" Target="../media/image25.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Master" Target="../slideMasters/slideMaster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Master" Target="../slideMasters/slideMaster1.xml"/><Relationship Id="rId4" Type="http://schemas.openxmlformats.org/officeDocument/2006/relationships/image" Target="../media/image34.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Master" Target="../slideMasters/slideMaster1.xml"/><Relationship Id="rId5" Type="http://schemas.openxmlformats.org/officeDocument/2006/relationships/image" Target="../media/image35.jpeg"/><Relationship Id="rId4" Type="http://schemas.openxmlformats.org/officeDocument/2006/relationships/image" Target="../media/image34.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Master" Target="../slideMasters/slideMaster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302431"/>
            <a:ext cx="4167887" cy="1231106"/>
          </a:xfrm>
        </p:spPr>
        <p:txBody>
          <a:bodyPr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pic>
        <p:nvPicPr>
          <p:cNvPr id="3" name="Picture 2" descr="Woman with Surface Studio">
            <a:extLst>
              <a:ext uri="{FF2B5EF4-FFF2-40B4-BE49-F238E27FC236}">
                <a16:creationId xmlns:a16="http://schemas.microsoft.com/office/drawing/2014/main" id="{DF420509-B374-8484-B263-30454C986927}"/>
              </a:ext>
            </a:extLst>
          </p:cNvPr>
          <p:cNvPicPr>
            <a:picLocks/>
          </p:cNvPicPr>
          <p:nvPr/>
        </p:nvPicPr>
        <p:blipFill rotWithShape="1">
          <a:blip r:embed="rId3" cstate="screen">
            <a:extLst>
              <a:ext uri="{28A0092B-C50C-407E-A947-70E740481C1C}">
                <a14:useLocalDpi xmlns:a14="http://schemas.microsoft.com/office/drawing/2010/main"/>
              </a:ext>
            </a:extLst>
          </a:blip>
          <a:srcRect/>
          <a:stretch/>
        </p:blipFill>
        <p:spPr bwMode="ltGray">
          <a:xfrm>
            <a:off x="5334000" y="0"/>
            <a:ext cx="6858000" cy="6858000"/>
          </a:xfrm>
          <a:prstGeom prst="rect">
            <a:avLst/>
          </a:prstGeom>
        </p:spPr>
      </p:pic>
    </p:spTree>
    <p:extLst>
      <p:ext uri="{BB962C8B-B14F-4D97-AF65-F5344CB8AC3E}">
        <p14:creationId xmlns:p14="http://schemas.microsoft.com/office/powerpoint/2010/main" val="40367476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399077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CFADFBB8-E1C1-D5AB-8154-CBA2D9EFB6B9}"/>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41209544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8050509"/>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7298143"/>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5517497"/>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9022891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565262010"/>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quare photo 2">
    <p:bg>
      <p:bgPr>
        <a:solidFill>
          <a:srgbClr val="E8E6D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302431"/>
            <a:ext cx="4167887" cy="1231106"/>
          </a:xfrm>
        </p:spPr>
        <p:txBody>
          <a:bodyPr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pic>
        <p:nvPicPr>
          <p:cNvPr id="3" name="Picture 2" descr="Woman with Surface Studio">
            <a:extLst>
              <a:ext uri="{FF2B5EF4-FFF2-40B4-BE49-F238E27FC236}">
                <a16:creationId xmlns:a16="http://schemas.microsoft.com/office/drawing/2014/main" id="{E3C22DE9-6C06-CD7D-B666-8E7B013109AB}"/>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bwMode="ltGray">
          <a:xfrm>
            <a:off x="5334000" y="0"/>
            <a:ext cx="6858000" cy="6858000"/>
          </a:xfrm>
          <a:prstGeom prst="rect">
            <a:avLst/>
          </a:prstGeom>
        </p:spPr>
      </p:pic>
    </p:spTree>
    <p:extLst>
      <p:ext uri="{BB962C8B-B14F-4D97-AF65-F5344CB8AC3E}">
        <p14:creationId xmlns:p14="http://schemas.microsoft.com/office/powerpoint/2010/main" val="20590741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22415618"/>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25146441"/>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61867060"/>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94755408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188716984"/>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0224486"/>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82474254"/>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82875468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8801449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4" name="TextBox 3">
            <a:extLst>
              <a:ext uri="{FF2B5EF4-FFF2-40B4-BE49-F238E27FC236}">
                <a16:creationId xmlns:a16="http://schemas.microsoft.com/office/drawing/2014/main" id="{6AAE597A-BE1E-6B1F-960D-A90DC95443A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11188090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4" orient="horz" pos="3209">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p15:clr>
            <a:srgbClr val="5ACBF0"/>
          </p15:clr>
        </p15:guide>
        <p15:guide id="15" pos="3451">
          <p15:clr>
            <a:srgbClr val="5ACBF0"/>
          </p15:clr>
        </p15:guide>
        <p15:guide id="16" pos="4229">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450849869"/>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p15:clr>
            <a:srgbClr val="5ACBF0"/>
          </p15:clr>
        </p15:guide>
        <p15:guide id="15" pos="2168">
          <p15:clr>
            <a:srgbClr val="5ACBF0"/>
          </p15:clr>
        </p15:guide>
        <p15:guide id="16" pos="2944">
          <p15:clr>
            <a:srgbClr val="5ACBF0"/>
          </p15:clr>
        </p15:guide>
        <p15:guide id="17" pos="4738">
          <p15:clr>
            <a:srgbClr val="5ACBF0"/>
          </p15:clr>
        </p15:guide>
        <p15:guide id="18" pos="5514">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40616072"/>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27797770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593279596"/>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9409224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7519838"/>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p15:clr>
            <a:srgbClr val="5ACBF0"/>
          </p15:clr>
        </p15:guide>
        <p15:guide id="3" pos="6216">
          <p15:clr>
            <a:srgbClr val="5ACBF0"/>
          </p15:clr>
        </p15:guide>
        <p15:guide id="5" pos="5850">
          <p15:clr>
            <a:srgbClr val="5ACBF0"/>
          </p15:clr>
        </p15:guide>
        <p15:guide id="7" pos="4392">
          <p15:clr>
            <a:srgbClr val="5ACBF0"/>
          </p15:clr>
        </p15:guide>
        <p15:guide id="8" pos="3292">
          <p15:clr>
            <a:srgbClr val="5ACBF0"/>
          </p15:clr>
        </p15:guide>
        <p15:guide id="10" pos="2926">
          <p15:clr>
            <a:srgbClr val="5ACBF0"/>
          </p15:clr>
        </p15:guide>
        <p15:guide id="11" pos="4754">
          <p15:clr>
            <a:srgbClr val="5ACBF0"/>
          </p15:clr>
        </p15:guide>
        <p15:guide id="13" pos="1464">
          <p15:clr>
            <a:srgbClr val="5ACBF0"/>
          </p15:clr>
        </p15:guide>
        <p15:guide id="14" orient="horz" pos="1440">
          <p15:clr>
            <a:srgbClr val="5ACBF0"/>
          </p15:clr>
        </p15:guide>
        <p15:guide id="15" pos="1830">
          <p15:clr>
            <a:srgbClr val="5ACBF0"/>
          </p15:clr>
        </p15:guide>
        <p15:guide id="16" orient="horz" pos="2533">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33385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2768854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eveloper Code Layou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93956638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de Bottom">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428837444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2"/>
      </p:bgRef>
    </p:bg>
    <p:spTree>
      <p:nvGrpSpPr>
        <p:cNvPr id="1" name=""/>
        <p:cNvGrpSpPr/>
        <p:nvPr/>
      </p:nvGrpSpPr>
      <p:grpSpPr>
        <a:xfrm>
          <a:off x="0" y="0"/>
          <a:ext cx="0" cy="0"/>
          <a:chOff x="0" y="0"/>
          <a:chExt cx="0" cy="0"/>
        </a:xfrm>
      </p:grpSpPr>
      <p:pic>
        <p:nvPicPr>
          <p:cNvPr id="2" name="Picture 1" descr="Blurred colorful background event walk-in slide.">
            <a:extLst>
              <a:ext uri="{FF2B5EF4-FFF2-40B4-BE49-F238E27FC236}">
                <a16:creationId xmlns:a16="http://schemas.microsoft.com/office/drawing/2014/main" id="{4399D1A5-C9CE-ABF9-9162-DCBA64CF751B}"/>
              </a:ext>
            </a:extLst>
          </p:cNvPr>
          <p:cNvPicPr>
            <a:picLocks/>
          </p:cNvPicPr>
          <p:nvPr userDrawn="1"/>
        </p:nvPicPr>
        <p:blipFill rotWithShape="1">
          <a:blip r:embed="rId2" cstate="screen">
            <a:alphaModFix amt="85000"/>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rcRect l="12026" t="3222" r="15224" b="5597"/>
          <a:stretch/>
        </p:blipFill>
        <p:spPr bwMode="ltGray">
          <a:xfrm rot="16200000" flipH="1">
            <a:off x="2668524" y="-2665476"/>
            <a:ext cx="6858000" cy="12188952"/>
          </a:xfrm>
          <a:prstGeom prst="rect">
            <a:avLst/>
          </a:prstGeom>
        </p:spPr>
      </p:pic>
      <p:sp>
        <p:nvSpPr>
          <p:cNvPr id="9" name="Title 1"/>
          <p:cNvSpPr>
            <a:spLocks noGrp="1"/>
          </p:cNvSpPr>
          <p:nvPr>
            <p:ph type="title" hasCustomPrompt="1"/>
          </p:nvPr>
        </p:nvSpPr>
        <p:spPr>
          <a:xfrm>
            <a:off x="584200" y="2918223"/>
            <a:ext cx="9144000" cy="615553"/>
          </a:xfrm>
          <a:noFill/>
        </p:spPr>
        <p:txBody>
          <a:bodyPr lIns="0" tIns="0" rIns="0" bIns="0" anchor="b" anchorCtr="0">
            <a:spAutoFit/>
          </a:bodyPr>
          <a:lstStyle>
            <a:lvl1pPr>
              <a:defRPr sz="40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725755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44">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de Top">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93103339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de Right sid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61913050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de Left sde">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52053217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77823"/>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246221"/>
          </a:xfrm>
          <a:noFill/>
        </p:spPr>
        <p:txBody>
          <a:bodyPr lIns="0" tIns="0" rIns="0" bIns="0">
            <a:spAutoFit/>
          </a:bodyPr>
          <a:lstStyle>
            <a:lvl1pPr marL="0" indent="0">
              <a:spcBef>
                <a:spcPts val="0"/>
              </a:spcBef>
              <a:spcAft>
                <a:spcPts val="0"/>
              </a:spcAft>
              <a:buFont typeface="Arial" panose="020B0604020202020204" pitchFamily="34" charset="0"/>
              <a:buNone/>
              <a:defRPr sz="16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1994016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Demo slide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77823"/>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246221"/>
          </a:xfrm>
          <a:noFill/>
        </p:spPr>
        <p:txBody>
          <a:bodyPr lIns="0" tIns="0" rIns="0" bIns="0">
            <a:spAutoFit/>
          </a:bodyPr>
          <a:lstStyle>
            <a:lvl1pPr marL="0" indent="0">
              <a:spcBef>
                <a:spcPts val="0"/>
              </a:spcBef>
              <a:spcAft>
                <a:spcPts val="0"/>
              </a:spcAft>
              <a:buFont typeface="Arial" panose="020B0604020202020204" pitchFamily="34" charset="0"/>
              <a:buNone/>
              <a:defRPr sz="16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1324057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5915389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ection Title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841859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2062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152094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54073360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2">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18223"/>
            <a:ext cx="9144000" cy="615553"/>
          </a:xfrm>
          <a:noFill/>
        </p:spPr>
        <p:txBody>
          <a:bodyPr lIns="0" tIns="0" rIns="0" bIns="0" anchor="b" anchorCtr="0">
            <a:spAutoFit/>
          </a:bodyPr>
          <a:lstStyle>
            <a:lvl1pPr>
              <a:defRPr sz="40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3B0D12AE-ADCF-1091-117F-BB03F7EC50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5017822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Notes slide Layout">
    <p:bg bwMode="gray">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54960568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Blank - Light Gradient">
    <p:bg>
      <p:bgPr>
        <a:gradFill>
          <a:gsLst>
            <a:gs pos="0">
              <a:srgbClr val="50E6FF"/>
            </a:gs>
            <a:gs pos="100000">
              <a:srgbClr val="D59DFF"/>
            </a:gs>
          </a:gsLst>
          <a:lin ang="2400000" scaled="0"/>
        </a:gra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BC35D8F7-37B3-8A61-0D77-6182149CE4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89773914"/>
      </p:ext>
    </p:extLst>
  </p:cSld>
  <p:clrMapOvr>
    <a:masterClrMapping/>
  </p:clrMapOvr>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76576051"/>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53520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6033490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069836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53">
            <a:extLst>
              <a:ext uri="{96DAC541-7B7A-43D3-8B79-37D633B846F1}">
                <asvg:svgBlip xmlns:asvg="http://schemas.microsoft.com/office/drawing/2016/SVG/main" r:embed="rId54"/>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10"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 id="2147483696" r:id="rId37"/>
    <p:sldLayoutId id="2147483697" r:id="rId38"/>
    <p:sldLayoutId id="2147483698" r:id="rId39"/>
    <p:sldLayoutId id="2147483699" r:id="rId40"/>
    <p:sldLayoutId id="2147483700" r:id="rId41"/>
    <p:sldLayoutId id="2147483701" r:id="rId42"/>
    <p:sldLayoutId id="2147483702" r:id="rId43"/>
    <p:sldLayoutId id="2147483703" r:id="rId44"/>
    <p:sldLayoutId id="2147483704" r:id="rId45"/>
    <p:sldLayoutId id="2147483705" r:id="rId46"/>
    <p:sldLayoutId id="2147483706" r:id="rId47"/>
    <p:sldLayoutId id="2147483707" r:id="rId48"/>
    <p:sldLayoutId id="2147483708" r:id="rId49"/>
    <p:sldLayoutId id="2147483709" r:id="rId50"/>
    <p:sldLayoutId id="2147483713" r:id="rId51"/>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16.xml"/><Relationship Id="rId4" Type="http://schemas.openxmlformats.org/officeDocument/2006/relationships/image" Target="../media/image44.jpeg"/></Relationships>
</file>

<file path=ppt/slides/_rels/slide10.xml.rels><?xml version="1.0" encoding="UTF-8" standalone="yes"?>
<Relationships xmlns="http://schemas.openxmlformats.org/package/2006/relationships"><Relationship Id="rId8" Type="http://schemas.openxmlformats.org/officeDocument/2006/relationships/hyperlink" Target="https://support.microsoft.com/en-us/copilot-powerpoint" TargetMode="External"/><Relationship Id="rId13" Type="http://schemas.openxmlformats.org/officeDocument/2006/relationships/hyperlink" Target="https://support.microsoft.com/en-us/copilot-word" TargetMode="External"/><Relationship Id="rId3" Type="http://schemas.openxmlformats.org/officeDocument/2006/relationships/image" Target="../media/image68.svg"/><Relationship Id="rId7" Type="http://schemas.openxmlformats.org/officeDocument/2006/relationships/image" Target="../media/image64.png"/><Relationship Id="rId12" Type="http://schemas.openxmlformats.org/officeDocument/2006/relationships/image" Target="../media/image63.png"/><Relationship Id="rId2" Type="http://schemas.openxmlformats.org/officeDocument/2006/relationships/image" Target="../media/image67.png"/><Relationship Id="rId1" Type="http://schemas.openxmlformats.org/officeDocument/2006/relationships/slideLayout" Target="../slideLayouts/slideLayout15.xml"/><Relationship Id="rId6" Type="http://schemas.openxmlformats.org/officeDocument/2006/relationships/hyperlink" Target="https://support.microsoft.com/en-us/copilot-excel" TargetMode="External"/><Relationship Id="rId11" Type="http://schemas.openxmlformats.org/officeDocument/2006/relationships/image" Target="../media/image62.svg"/><Relationship Id="rId5" Type="http://schemas.openxmlformats.org/officeDocument/2006/relationships/image" Target="../media/image55.png"/><Relationship Id="rId15" Type="http://schemas.openxmlformats.org/officeDocument/2006/relationships/image" Target="../media/image69.png"/><Relationship Id="rId10" Type="http://schemas.openxmlformats.org/officeDocument/2006/relationships/image" Target="../media/image61.png"/><Relationship Id="rId4" Type="http://schemas.openxmlformats.org/officeDocument/2006/relationships/hyperlink" Target="https://support.microsoft.com/en-us/topic/overview-of-microsoft-365-chat-preview-5b00a52d-7296-48ee-b938-b95b7209f737" TargetMode="External"/><Relationship Id="rId9" Type="http://schemas.openxmlformats.org/officeDocument/2006/relationships/image" Target="../media/image57.png"/><Relationship Id="rId14" Type="http://schemas.openxmlformats.org/officeDocument/2006/relationships/image" Target="../media/image54.png"/></Relationships>
</file>

<file path=ppt/slides/_rels/slide11.xml.rels><?xml version="1.0" encoding="UTF-8" standalone="yes"?>
<Relationships xmlns="http://schemas.openxmlformats.org/package/2006/relationships"><Relationship Id="rId8" Type="http://schemas.openxmlformats.org/officeDocument/2006/relationships/hyperlink" Target="https://support.microsoft.com/en-us/copilot-powerpoint" TargetMode="External"/><Relationship Id="rId3" Type="http://schemas.openxmlformats.org/officeDocument/2006/relationships/image" Target="../media/image68.svg"/><Relationship Id="rId7" Type="http://schemas.openxmlformats.org/officeDocument/2006/relationships/image" Target="../media/image54.png"/><Relationship Id="rId12" Type="http://schemas.openxmlformats.org/officeDocument/2006/relationships/image" Target="../media/image70.png"/><Relationship Id="rId2" Type="http://schemas.openxmlformats.org/officeDocument/2006/relationships/image" Target="../media/image67.png"/><Relationship Id="rId1" Type="http://schemas.openxmlformats.org/officeDocument/2006/relationships/slideLayout" Target="../slideLayouts/slideLayout15.xml"/><Relationship Id="rId6" Type="http://schemas.openxmlformats.org/officeDocument/2006/relationships/hyperlink" Target="https://support.microsoft.com/en-us/copilot-word" TargetMode="External"/><Relationship Id="rId11" Type="http://schemas.openxmlformats.org/officeDocument/2006/relationships/image" Target="../media/image58.png"/><Relationship Id="rId5" Type="http://schemas.openxmlformats.org/officeDocument/2006/relationships/image" Target="../media/image55.png"/><Relationship Id="rId10" Type="http://schemas.openxmlformats.org/officeDocument/2006/relationships/hyperlink" Target="https://support.microsoft.com/en-us/copilot-teams" TargetMode="External"/><Relationship Id="rId4" Type="http://schemas.openxmlformats.org/officeDocument/2006/relationships/hyperlink" Target="https://support.microsoft.com/en-us/topic/overview-of-microsoft-365-chat-preview-5b00a52d-7296-48ee-b938-b95b7209f737" TargetMode="External"/><Relationship Id="rId9"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5.xml"/><Relationship Id="rId5" Type="http://schemas.openxmlformats.org/officeDocument/2006/relationships/image" Target="../media/image48.sv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7.xml"/><Relationship Id="rId7" Type="http://schemas.openxmlformats.org/officeDocument/2006/relationships/slide" Target="slide4.xml"/><Relationship Id="rId2" Type="http://schemas.microsoft.com/office/2018/10/relationships/comments" Target="../comments/modernComment_7FFFFF02_E48E79BB.xml"/><Relationship Id="rId1" Type="http://schemas.openxmlformats.org/officeDocument/2006/relationships/slideLayout" Target="../slideLayouts/slideLayout15.xml"/><Relationship Id="rId6" Type="http://schemas.openxmlformats.org/officeDocument/2006/relationships/slide" Target="slide6.xml"/><Relationship Id="rId5" Type="http://schemas.openxmlformats.org/officeDocument/2006/relationships/slide" Target="slide9.xml"/><Relationship Id="rId4" Type="http://schemas.openxmlformats.org/officeDocument/2006/relationships/slide" Target="slide8.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9.png"/><Relationship Id="rId1" Type="http://schemas.openxmlformats.org/officeDocument/2006/relationships/slideLayout" Target="../slideLayouts/slideLayout15.xml"/><Relationship Id="rId5" Type="http://schemas.openxmlformats.org/officeDocument/2006/relationships/image" Target="../media/image51.png"/><Relationship Id="rId4" Type="http://schemas.openxmlformats.org/officeDocument/2006/relationships/image" Target="../media/image50.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9.png"/><Relationship Id="rId1" Type="http://schemas.openxmlformats.org/officeDocument/2006/relationships/slideLayout" Target="../slideLayouts/slideLayout15.xml"/><Relationship Id="rId5" Type="http://schemas.openxmlformats.org/officeDocument/2006/relationships/image" Target="../media/image51.png"/><Relationship Id="rId4" Type="http://schemas.openxmlformats.org/officeDocument/2006/relationships/image" Target="../media/image52.jpe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9.png"/><Relationship Id="rId1" Type="http://schemas.openxmlformats.org/officeDocument/2006/relationships/slideLayout" Target="../slideLayouts/slideLayout15.xml"/><Relationship Id="rId5" Type="http://schemas.openxmlformats.org/officeDocument/2006/relationships/image" Target="../media/image53.jpeg"/><Relationship Id="rId4" Type="http://schemas.openxmlformats.org/officeDocument/2006/relationships/image" Target="../media/image51.png"/></Relationships>
</file>

<file path=ppt/slides/_rels/slide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hyperlink" Target="https://support.microsoft.com/en-us/copilot-word" TargetMode="External"/><Relationship Id="rId7" Type="http://schemas.openxmlformats.org/officeDocument/2006/relationships/hyperlink" Target="https://support.microsoft.com/en-us/copilot-loop" TargetMode="External"/><Relationship Id="rId12" Type="http://schemas.openxmlformats.org/officeDocument/2006/relationships/image" Target="../media/image58.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55.png"/><Relationship Id="rId11" Type="http://schemas.openxmlformats.org/officeDocument/2006/relationships/hyperlink" Target="https://support.microsoft.com/en-us/copilot-teams" TargetMode="External"/><Relationship Id="rId5" Type="http://schemas.openxmlformats.org/officeDocument/2006/relationships/hyperlink" Target="https://support.microsoft.com/en-us/topic/overview-of-microsoft-365-chat-preview-5b00a52d-7296-48ee-b938-b95b7209f737" TargetMode="External"/><Relationship Id="rId10" Type="http://schemas.openxmlformats.org/officeDocument/2006/relationships/image" Target="../media/image57.png"/><Relationship Id="rId4" Type="http://schemas.openxmlformats.org/officeDocument/2006/relationships/image" Target="../media/image54.png"/><Relationship Id="rId9" Type="http://schemas.openxmlformats.org/officeDocument/2006/relationships/hyperlink" Target="https://support.microsoft.com/en-us/copilot-powerpoint"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hyperlink" Target="https://support.microsoft.com/en-us/copilot-word" TargetMode="External"/><Relationship Id="rId7" Type="http://schemas.openxmlformats.org/officeDocument/2006/relationships/image" Target="../media/image60.svg"/><Relationship Id="rId12" Type="http://schemas.openxmlformats.org/officeDocument/2006/relationships/image" Target="../media/image63.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59.png"/><Relationship Id="rId11" Type="http://schemas.openxmlformats.org/officeDocument/2006/relationships/image" Target="../media/image57.png"/><Relationship Id="rId5" Type="http://schemas.openxmlformats.org/officeDocument/2006/relationships/hyperlink" Target="https://support.microsoft.com/en-us/copilot-loop" TargetMode="External"/><Relationship Id="rId10" Type="http://schemas.openxmlformats.org/officeDocument/2006/relationships/hyperlink" Target="https://support.microsoft.com/en-us/copilot-powerpoint" TargetMode="External"/><Relationship Id="rId4" Type="http://schemas.openxmlformats.org/officeDocument/2006/relationships/image" Target="../media/image54.png"/><Relationship Id="rId9" Type="http://schemas.openxmlformats.org/officeDocument/2006/relationships/image" Target="../media/image62.svg"/></Relationships>
</file>

<file path=ppt/slides/_rels/slide9.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6.png"/><Relationship Id="rId3" Type="http://schemas.openxmlformats.org/officeDocument/2006/relationships/hyperlink" Target="https://support.microsoft.com/en-us/copilot-teams" TargetMode="External"/><Relationship Id="rId7" Type="http://schemas.openxmlformats.org/officeDocument/2006/relationships/hyperlink" Target="https://support.microsoft.com/en-us/copilot-excel" TargetMode="External"/><Relationship Id="rId12" Type="http://schemas.openxmlformats.org/officeDocument/2006/relationships/image" Target="../media/image62.sv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55.png"/><Relationship Id="rId11" Type="http://schemas.openxmlformats.org/officeDocument/2006/relationships/image" Target="../media/image61.png"/><Relationship Id="rId5" Type="http://schemas.openxmlformats.org/officeDocument/2006/relationships/hyperlink" Target="https://support.microsoft.com/en-us/topic/overview-of-microsoft-365-chat-preview-5b00a52d-7296-48ee-b938-b95b7209f737" TargetMode="External"/><Relationship Id="rId15" Type="http://schemas.openxmlformats.org/officeDocument/2006/relationships/image" Target="../media/image54.png"/><Relationship Id="rId10" Type="http://schemas.openxmlformats.org/officeDocument/2006/relationships/image" Target="../media/image65.png"/><Relationship Id="rId4" Type="http://schemas.openxmlformats.org/officeDocument/2006/relationships/image" Target="../media/image58.png"/><Relationship Id="rId9" Type="http://schemas.openxmlformats.org/officeDocument/2006/relationships/hyperlink" Target="https://support.microsoft.com/en-us/copilot-loop" TargetMode="External"/><Relationship Id="rId14" Type="http://schemas.openxmlformats.org/officeDocument/2006/relationships/hyperlink" Target="https://support.microsoft.com/en-us/copilot-wor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E3E0"/>
        </a:solidFill>
        <a:effectLst/>
      </p:bgPr>
    </p:bg>
    <p:spTree>
      <p:nvGrpSpPr>
        <p:cNvPr id="1" name=""/>
        <p:cNvGrpSpPr/>
        <p:nvPr/>
      </p:nvGrpSpPr>
      <p:grpSpPr>
        <a:xfrm>
          <a:off x="0" y="0"/>
          <a:ext cx="0" cy="0"/>
          <a:chOff x="0" y="0"/>
          <a:chExt cx="0" cy="0"/>
        </a:xfrm>
      </p:grpSpPr>
      <p:pic>
        <p:nvPicPr>
          <p:cNvPr id="3" name="Picture 2" descr="A close-up of a logo&#10;&#10;Description automatically generated">
            <a:extLst>
              <a:ext uri="{FF2B5EF4-FFF2-40B4-BE49-F238E27FC236}">
                <a16:creationId xmlns:a16="http://schemas.microsoft.com/office/drawing/2014/main" id="{B9F2A62F-EB6E-83EB-68C6-B819673E85C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583367" y="0"/>
            <a:ext cx="10608633" cy="6867846"/>
          </a:xfrm>
          <a:prstGeom prst="rect">
            <a:avLst/>
          </a:prstGeom>
        </p:spPr>
      </p:pic>
      <p:sp>
        <p:nvSpPr>
          <p:cNvPr id="5" name="Title 4">
            <a:extLst>
              <a:ext uri="{FF2B5EF4-FFF2-40B4-BE49-F238E27FC236}">
                <a16:creationId xmlns:a16="http://schemas.microsoft.com/office/drawing/2014/main" id="{00989251-49BF-143B-CC48-F95711E4A26C}"/>
              </a:ext>
            </a:extLst>
          </p:cNvPr>
          <p:cNvSpPr>
            <a:spLocks noGrp="1"/>
          </p:cNvSpPr>
          <p:nvPr>
            <p:ph type="title"/>
          </p:nvPr>
        </p:nvSpPr>
        <p:spPr>
          <a:xfrm>
            <a:off x="588264" y="3243302"/>
            <a:ext cx="4733036" cy="1107996"/>
          </a:xfrm>
        </p:spPr>
        <p:txBody>
          <a:bodyPr/>
          <a:lstStyle/>
          <a:p>
            <a:r>
              <a:rPr lang="en-US"/>
              <a:t>Copilot scenarios for</a:t>
            </a:r>
            <a:br>
              <a:rPr lang="en-US"/>
            </a:br>
            <a:r>
              <a:rPr lang="en-US">
                <a:gradFill>
                  <a:gsLst>
                    <a:gs pos="35000">
                      <a:srgbClr val="0078D4"/>
                    </a:gs>
                    <a:gs pos="0">
                      <a:srgbClr val="C03BC4"/>
                    </a:gs>
                  </a:gsLst>
                  <a:path path="circle">
                    <a:fillToRect l="100000" t="100000"/>
                  </a:path>
                </a:gradFill>
              </a:rPr>
              <a:t>IT</a:t>
            </a:r>
          </a:p>
        </p:txBody>
      </p:sp>
      <p:pic>
        <p:nvPicPr>
          <p:cNvPr id="6" name="Picture 5" descr="A rainbow colored logo on a black background&#10;&#10;Description automatically generated">
            <a:extLst>
              <a:ext uri="{FF2B5EF4-FFF2-40B4-BE49-F238E27FC236}">
                <a16:creationId xmlns:a16="http://schemas.microsoft.com/office/drawing/2014/main" id="{9993DC62-4060-2762-A3B2-8A5A3417E3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5165" y="1881533"/>
            <a:ext cx="1166467" cy="1166467"/>
          </a:xfrm>
          <a:prstGeom prst="rect">
            <a:avLst/>
          </a:prstGeom>
        </p:spPr>
      </p:pic>
      <p:pic>
        <p:nvPicPr>
          <p:cNvPr id="2" name="Picture 1">
            <a:extLst>
              <a:ext uri="{FF2B5EF4-FFF2-40B4-BE49-F238E27FC236}">
                <a16:creationId xmlns:a16="http://schemas.microsoft.com/office/drawing/2014/main" id="{4035835D-1824-BE68-07FE-027A8BD472E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42050" y="895349"/>
            <a:ext cx="5086351" cy="5086351"/>
          </a:xfrm>
          <a:prstGeom prst="roundRect">
            <a:avLst>
              <a:gd name="adj" fmla="val 4674"/>
            </a:avLst>
          </a:prstGeom>
          <a:ln w="12700">
            <a:solidFill>
              <a:schemeClr val="bg1"/>
            </a:solidFill>
          </a:ln>
          <a:effectLst>
            <a:outerShdw blurRad="127000" dist="127000" dir="2700000" algn="tl" rotWithShape="0">
              <a:prstClr val="black">
                <a:alpha val="15000"/>
              </a:prstClr>
            </a:outerShdw>
          </a:effectLst>
        </p:spPr>
      </p:pic>
    </p:spTree>
    <p:extLst>
      <p:ext uri="{BB962C8B-B14F-4D97-AF65-F5344CB8AC3E}">
        <p14:creationId xmlns:p14="http://schemas.microsoft.com/office/powerpoint/2010/main" val="263965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28">
            <a:extLst>
              <a:ext uri="{FF2B5EF4-FFF2-40B4-BE49-F238E27FC236}">
                <a16:creationId xmlns:a16="http://schemas.microsoft.com/office/drawing/2014/main" id="{A5274239-F84C-2BB0-D527-2EEF1080D0FE}"/>
              </a:ext>
            </a:extLst>
          </p:cNvPr>
          <p:cNvSpPr>
            <a:spLocks/>
          </p:cNvSpPr>
          <p:nvPr/>
        </p:nvSpPr>
        <p:spPr bwMode="auto">
          <a:xfrm>
            <a:off x="-1" y="1257699"/>
            <a:ext cx="12192001" cy="514310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endParaRPr lang="en-US" sz="900">
              <a:solidFill>
                <a:schemeClr val="tx1"/>
              </a:solidFill>
              <a:latin typeface="Segoe UI"/>
              <a:cs typeface="Segoe UI" pitchFamily="34" charset="0"/>
            </a:endParaRPr>
          </a:p>
        </p:txBody>
      </p:sp>
      <p:sp>
        <p:nvSpPr>
          <p:cNvPr id="29" name="Freeform: Shape 2">
            <a:extLst>
              <a:ext uri="{FF2B5EF4-FFF2-40B4-BE49-F238E27FC236}">
                <a16:creationId xmlns:a16="http://schemas.microsoft.com/office/drawing/2014/main" id="{26E4CB93-76AC-04B4-31AA-2D39E87CA2D6}"/>
              </a:ext>
              <a:ext uri="{C183D7F6-B498-43B3-948B-1728B52AA6E4}">
                <adec:decorative xmlns:adec="http://schemas.microsoft.com/office/drawing/2017/decorative" val="1"/>
              </a:ext>
            </a:extLst>
          </p:cNvPr>
          <p:cNvSpPr/>
          <p:nvPr/>
        </p:nvSpPr>
        <p:spPr bwMode="auto">
          <a:xfrm>
            <a:off x="-1" y="1671436"/>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31" name="Rectangle: Rounded Corners 6">
            <a:extLst>
              <a:ext uri="{FF2B5EF4-FFF2-40B4-BE49-F238E27FC236}">
                <a16:creationId xmlns:a16="http://schemas.microsoft.com/office/drawing/2014/main" id="{C20E1BBE-2AAD-552C-94F2-9CC3E998D247}"/>
              </a:ext>
              <a:ext uri="{C183D7F6-B498-43B3-948B-1728B52AA6E4}">
                <adec:decorative xmlns:adec="http://schemas.microsoft.com/office/drawing/2017/decorative" val="1"/>
              </a:ext>
            </a:extLst>
          </p:cNvPr>
          <p:cNvSpPr/>
          <p:nvPr/>
        </p:nvSpPr>
        <p:spPr bwMode="auto">
          <a:xfrm>
            <a:off x="518790" y="5616495"/>
            <a:ext cx="2705513" cy="602832"/>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spc="0">
                <a:solidFill>
                  <a:schemeClr val="tx1"/>
                </a:solidFill>
                <a:latin typeface="Segoe UI"/>
              </a:rPr>
              <a:t>Draft PowerPoint deck </a:t>
            </a:r>
            <a:r>
              <a:rPr lang="en-US" sz="900">
                <a:ln w="3175">
                  <a:noFill/>
                </a:ln>
                <a:solidFill>
                  <a:prstClr val="black"/>
                </a:solidFill>
                <a:latin typeface="Segoe UI"/>
                <a:cs typeface="Segoe UI" pitchFamily="34" charset="0"/>
              </a:rPr>
              <a:t>with content from the excel and create summary slides for the launch process proposal based on the word document.</a:t>
            </a:r>
          </a:p>
        </p:txBody>
      </p:sp>
      <p:sp>
        <p:nvSpPr>
          <p:cNvPr id="61" name="Rectangle: Rounded Corners 4">
            <a:extLst>
              <a:ext uri="{FF2B5EF4-FFF2-40B4-BE49-F238E27FC236}">
                <a16:creationId xmlns:a16="http://schemas.microsoft.com/office/drawing/2014/main" id="{31F35EFE-E89E-91C1-5870-F1A3D559190E}"/>
              </a:ext>
            </a:extLst>
          </p:cNvPr>
          <p:cNvSpPr/>
          <p:nvPr/>
        </p:nvSpPr>
        <p:spPr bwMode="auto">
          <a:xfrm>
            <a:off x="518791" y="3962701"/>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4:00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pm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66" name="TextBox 65">
            <a:extLst>
              <a:ext uri="{FF2B5EF4-FFF2-40B4-BE49-F238E27FC236}">
                <a16:creationId xmlns:a16="http://schemas.microsoft.com/office/drawing/2014/main" id="{B6BE21DD-988B-7ED0-B4C2-EC219E2199A8}"/>
              </a:ext>
            </a:extLst>
          </p:cNvPr>
          <p:cNvSpPr txBox="1"/>
          <p:nvPr/>
        </p:nvSpPr>
        <p:spPr>
          <a:xfrm>
            <a:off x="518790" y="4415165"/>
            <a:ext cx="2748203" cy="44505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After completing his review of the engineering scenarios, he utilizes copilot to draft PPT to share with key stakeholders the next week.</a:t>
            </a:r>
          </a:p>
        </p:txBody>
      </p:sp>
      <p:sp>
        <p:nvSpPr>
          <p:cNvPr id="68" name="Rectangle: Rounded Corners 6">
            <a:extLst>
              <a:ext uri="{FF2B5EF4-FFF2-40B4-BE49-F238E27FC236}">
                <a16:creationId xmlns:a16="http://schemas.microsoft.com/office/drawing/2014/main" id="{F4097EAB-FA35-CAE7-FF16-21EF1C6102F9}"/>
              </a:ext>
              <a:ext uri="{C183D7F6-B498-43B3-948B-1728B52AA6E4}">
                <adec:decorative xmlns:adec="http://schemas.microsoft.com/office/drawing/2017/decorative" val="1"/>
              </a:ext>
            </a:extLst>
          </p:cNvPr>
          <p:cNvSpPr/>
          <p:nvPr/>
        </p:nvSpPr>
        <p:spPr bwMode="auto">
          <a:xfrm>
            <a:off x="7026869" y="5614713"/>
            <a:ext cx="2705513" cy="602832"/>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b="1">
                <a:latin typeface="Segoe UI"/>
              </a:rPr>
              <a:t>Draft an email to my stakeholders </a:t>
            </a:r>
            <a:r>
              <a:rPr lang="en-US" sz="900">
                <a:ln w="3175">
                  <a:noFill/>
                </a:ln>
                <a:solidFill>
                  <a:prstClr val="black"/>
                </a:solidFill>
                <a:latin typeface="Segoe UI"/>
                <a:cs typeface="Segoe UI" pitchFamily="34" charset="0"/>
              </a:rPr>
              <a:t>with this content ensuring it is clear and actionable </a:t>
            </a:r>
            <a:br>
              <a:rPr lang="en-US" sz="900">
                <a:ln w="3175">
                  <a:noFill/>
                </a:ln>
                <a:solidFill>
                  <a:prstClr val="black"/>
                </a:solidFill>
                <a:latin typeface="Segoe UI"/>
                <a:cs typeface="Segoe UI" pitchFamily="34" charset="0"/>
              </a:rPr>
            </a:br>
            <a:r>
              <a:rPr lang="en-US" sz="900">
                <a:ln w="3175">
                  <a:noFill/>
                </a:ln>
                <a:solidFill>
                  <a:prstClr val="black"/>
                </a:solidFill>
                <a:latin typeface="Segoe UI"/>
                <a:cs typeface="Segoe UI" pitchFamily="34" charset="0"/>
              </a:rPr>
              <a:t>on next steps.</a:t>
            </a:r>
          </a:p>
        </p:txBody>
      </p:sp>
      <p:sp>
        <p:nvSpPr>
          <p:cNvPr id="69" name="Rectangle: Rounded Corners 7">
            <a:extLst>
              <a:ext uri="{FF2B5EF4-FFF2-40B4-BE49-F238E27FC236}">
                <a16:creationId xmlns:a16="http://schemas.microsoft.com/office/drawing/2014/main" id="{E775D70B-6E58-F989-4F9C-B28C64EE3FCD}"/>
              </a:ext>
            </a:extLst>
          </p:cNvPr>
          <p:cNvSpPr/>
          <p:nvPr/>
        </p:nvSpPr>
        <p:spPr bwMode="auto">
          <a:xfrm>
            <a:off x="7026870" y="3964863"/>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11:00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70" name="TextBox 69">
            <a:extLst>
              <a:ext uri="{FF2B5EF4-FFF2-40B4-BE49-F238E27FC236}">
                <a16:creationId xmlns:a16="http://schemas.microsoft.com/office/drawing/2014/main" id="{940D9317-2F5A-8DEC-F94E-DDC845BEAB53}"/>
              </a:ext>
            </a:extLst>
          </p:cNvPr>
          <p:cNvSpPr txBox="1"/>
          <p:nvPr/>
        </p:nvSpPr>
        <p:spPr>
          <a:xfrm>
            <a:off x="7026868" y="4415165"/>
            <a:ext cx="2829963" cy="44505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After creating the whitepaper, Jeff wants some help drafting a mail to his stakeholders to get feedback on the whitepaper so utilizes copilot.</a:t>
            </a:r>
          </a:p>
        </p:txBody>
      </p:sp>
      <p:sp>
        <p:nvSpPr>
          <p:cNvPr id="71" name="Rectangle: Rounded Corners 6">
            <a:extLst>
              <a:ext uri="{FF2B5EF4-FFF2-40B4-BE49-F238E27FC236}">
                <a16:creationId xmlns:a16="http://schemas.microsoft.com/office/drawing/2014/main" id="{113110A6-0B75-E4C8-DC75-14E162F2B482}"/>
              </a:ext>
              <a:ext uri="{C183D7F6-B498-43B3-948B-1728B52AA6E4}">
                <adec:decorative xmlns:adec="http://schemas.microsoft.com/office/drawing/2017/decorative" val="1"/>
              </a:ext>
            </a:extLst>
          </p:cNvPr>
          <p:cNvSpPr/>
          <p:nvPr/>
        </p:nvSpPr>
        <p:spPr bwMode="auto">
          <a:xfrm>
            <a:off x="518790" y="3281217"/>
            <a:ext cx="2705513" cy="597407"/>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Summarize meeting </a:t>
            </a:r>
            <a:r>
              <a:rPr lang="en-US" sz="900">
                <a:ln w="3175">
                  <a:noFill/>
                </a:ln>
                <a:solidFill>
                  <a:prstClr val="black"/>
                </a:solidFill>
                <a:latin typeface="Segoe UI"/>
                <a:cs typeface="Segoe UI" pitchFamily="34" charset="0"/>
              </a:rPr>
              <a:t>notes and actions for meetings recorded yesterday and call out any specific actions called out for me.</a:t>
            </a:r>
          </a:p>
        </p:txBody>
      </p:sp>
      <p:sp>
        <p:nvSpPr>
          <p:cNvPr id="72" name="TextBox 71">
            <a:extLst>
              <a:ext uri="{FF2B5EF4-FFF2-40B4-BE49-F238E27FC236}">
                <a16:creationId xmlns:a16="http://schemas.microsoft.com/office/drawing/2014/main" id="{67295CBC-05B6-7361-7575-9D561FBFF392}"/>
              </a:ext>
            </a:extLst>
          </p:cNvPr>
          <p:cNvSpPr txBox="1"/>
          <p:nvPr/>
        </p:nvSpPr>
        <p:spPr>
          <a:xfrm>
            <a:off x="518789" y="1948229"/>
            <a:ext cx="2834955" cy="597408"/>
          </a:xfrm>
          <a:prstGeom prst="rect">
            <a:avLst/>
          </a:prstGeom>
          <a:noFill/>
        </p:spPr>
        <p:txBody>
          <a:bodyPr wrap="square" lIns="91440" tIns="0" rIns="91440" bIns="0" rtlCol="0" anchor="t">
            <a:spAutoFit/>
          </a:bodyPr>
          <a:lstStyle/>
          <a:p>
            <a:pPr>
              <a:lnSpc>
                <a:spcPct val="110000"/>
              </a:lnSpc>
              <a:defRPr/>
            </a:pPr>
            <a:r>
              <a:rPr lang="en-US" sz="900">
                <a:solidFill>
                  <a:srgbClr val="1A1A1A"/>
                </a:solidFill>
                <a:ea typeface="Segoe UI" pitchFamily="34" charset="0"/>
                <a:cs typeface="Segoe UI" pitchFamily="34" charset="0"/>
              </a:rPr>
              <a:t>Jeff begins his day wanting to get caught up on a few meetings he missed the day before. He also asks Copilot to provide a list of open Jira assigned to him using plugins built in Copilot Studio.</a:t>
            </a:r>
          </a:p>
        </p:txBody>
      </p:sp>
      <p:sp>
        <p:nvSpPr>
          <p:cNvPr id="73" name="Rectangle: Rounded Corners 11">
            <a:extLst>
              <a:ext uri="{FF2B5EF4-FFF2-40B4-BE49-F238E27FC236}">
                <a16:creationId xmlns:a16="http://schemas.microsoft.com/office/drawing/2014/main" id="{3420D938-04DA-A9CE-09C7-2E9CD872CCE5}"/>
              </a:ext>
            </a:extLst>
          </p:cNvPr>
          <p:cNvSpPr/>
          <p:nvPr/>
        </p:nvSpPr>
        <p:spPr bwMode="auto">
          <a:xfrm>
            <a:off x="518791" y="1505660"/>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8:00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74" name="Rectangle: Rounded Corners 6">
            <a:extLst>
              <a:ext uri="{FF2B5EF4-FFF2-40B4-BE49-F238E27FC236}">
                <a16:creationId xmlns:a16="http://schemas.microsoft.com/office/drawing/2014/main" id="{94DDA8AE-2DD3-1D42-6C8F-CD0392FD5F26}"/>
              </a:ext>
              <a:ext uri="{C183D7F6-B498-43B3-948B-1728B52AA6E4}">
                <adec:decorative xmlns:adec="http://schemas.microsoft.com/office/drawing/2017/decorative" val="1"/>
              </a:ext>
            </a:extLst>
          </p:cNvPr>
          <p:cNvSpPr/>
          <p:nvPr/>
        </p:nvSpPr>
        <p:spPr bwMode="auto">
          <a:xfrm>
            <a:off x="3754898" y="3281217"/>
            <a:ext cx="2844911" cy="59849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Summarize the emails, Teams messages, and documents </a:t>
            </a:r>
            <a:r>
              <a:rPr lang="en-US" sz="900">
                <a:ln w="3175">
                  <a:noFill/>
                </a:ln>
                <a:solidFill>
                  <a:prstClr val="black"/>
                </a:solidFill>
                <a:latin typeface="Segoe UI"/>
                <a:cs typeface="Segoe UI" pitchFamily="34" charset="0"/>
              </a:rPr>
              <a:t>and be sure to list all asks and actions that need to be discussed or closed out.</a:t>
            </a:r>
          </a:p>
        </p:txBody>
      </p:sp>
      <p:sp>
        <p:nvSpPr>
          <p:cNvPr id="75" name="Rectangle: Rounded Corners 13">
            <a:extLst>
              <a:ext uri="{FF2B5EF4-FFF2-40B4-BE49-F238E27FC236}">
                <a16:creationId xmlns:a16="http://schemas.microsoft.com/office/drawing/2014/main" id="{6568FE1F-C1BF-67C2-6219-1142ADDB3824}"/>
              </a:ext>
            </a:extLst>
          </p:cNvPr>
          <p:cNvSpPr/>
          <p:nvPr/>
        </p:nvSpPr>
        <p:spPr bwMode="auto">
          <a:xfrm>
            <a:off x="3772830" y="1505660"/>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9:30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76" name="TextBox 75">
            <a:extLst>
              <a:ext uri="{FF2B5EF4-FFF2-40B4-BE49-F238E27FC236}">
                <a16:creationId xmlns:a16="http://schemas.microsoft.com/office/drawing/2014/main" id="{EC0EA274-9360-4B95-2F22-4C96142E136B}"/>
              </a:ext>
            </a:extLst>
          </p:cNvPr>
          <p:cNvSpPr txBox="1"/>
          <p:nvPr/>
        </p:nvSpPr>
        <p:spPr>
          <a:xfrm>
            <a:off x="3754898" y="1948229"/>
            <a:ext cx="2567321" cy="749757"/>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He later has a regular 1:1 with a business stakeholder and wants to prep for the meeting. He knows there a number or key topics to discuss that came through email, Teams, and various documents.</a:t>
            </a:r>
          </a:p>
        </p:txBody>
      </p:sp>
      <p:sp>
        <p:nvSpPr>
          <p:cNvPr id="77" name="Rectangle: Rounded Corners 15">
            <a:extLst>
              <a:ext uri="{FF2B5EF4-FFF2-40B4-BE49-F238E27FC236}">
                <a16:creationId xmlns:a16="http://schemas.microsoft.com/office/drawing/2014/main" id="{8CE3DD9C-E52A-0034-3B22-5D517CAFDD8F}"/>
              </a:ext>
            </a:extLst>
          </p:cNvPr>
          <p:cNvSpPr/>
          <p:nvPr/>
        </p:nvSpPr>
        <p:spPr bwMode="auto">
          <a:xfrm>
            <a:off x="7026870" y="1505660"/>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10:00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78" name="Rectangle: Rounded Corners 6">
            <a:extLst>
              <a:ext uri="{FF2B5EF4-FFF2-40B4-BE49-F238E27FC236}">
                <a16:creationId xmlns:a16="http://schemas.microsoft.com/office/drawing/2014/main" id="{D4C2CEAA-1A01-E07C-4D29-151B46D3E33D}"/>
              </a:ext>
              <a:ext uri="{C183D7F6-B498-43B3-948B-1728B52AA6E4}">
                <adec:decorative xmlns:adec="http://schemas.microsoft.com/office/drawing/2017/decorative" val="1"/>
              </a:ext>
            </a:extLst>
          </p:cNvPr>
          <p:cNvSpPr/>
          <p:nvPr/>
        </p:nvSpPr>
        <p:spPr bwMode="auto">
          <a:xfrm>
            <a:off x="7026869" y="3281217"/>
            <a:ext cx="2705513" cy="597408"/>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a:ln w="3175">
                  <a:noFill/>
                </a:ln>
                <a:solidFill>
                  <a:schemeClr val="tx1"/>
                </a:solidFill>
                <a:effectLst/>
                <a:uLnTx/>
                <a:uFillTx/>
                <a:latin typeface="Segoe UI"/>
                <a:ea typeface="+mn-ea"/>
                <a:cs typeface="Segoe UI" pitchFamily="34" charset="0"/>
              </a:rPr>
              <a:t>Generate whitepaper </a:t>
            </a:r>
            <a:r>
              <a:rPr lang="en-US" sz="900">
                <a:ln w="3175">
                  <a:noFill/>
                </a:ln>
                <a:solidFill>
                  <a:prstClr val="black"/>
                </a:solidFill>
                <a:latin typeface="Segoe UI"/>
                <a:cs typeface="Segoe UI" pitchFamily="34" charset="0"/>
              </a:rPr>
              <a:t>from PowerPoint with the following key headings and be clear on </a:t>
            </a:r>
            <a:br>
              <a:rPr lang="en-US" sz="900">
                <a:ln w="3175">
                  <a:noFill/>
                </a:ln>
                <a:solidFill>
                  <a:prstClr val="black"/>
                </a:solidFill>
                <a:latin typeface="Segoe UI"/>
                <a:cs typeface="Segoe UI" pitchFamily="34" charset="0"/>
              </a:rPr>
            </a:br>
            <a:r>
              <a:rPr lang="en-US" sz="900">
                <a:ln w="3175">
                  <a:noFill/>
                </a:ln>
                <a:solidFill>
                  <a:prstClr val="black"/>
                </a:solidFill>
                <a:latin typeface="Segoe UI"/>
                <a:cs typeface="Segoe UI" pitchFamily="34" charset="0"/>
              </a:rPr>
              <a:t>next steps and schedule.</a:t>
            </a:r>
          </a:p>
        </p:txBody>
      </p:sp>
      <p:sp>
        <p:nvSpPr>
          <p:cNvPr id="80" name="TextBox 79">
            <a:extLst>
              <a:ext uri="{FF2B5EF4-FFF2-40B4-BE49-F238E27FC236}">
                <a16:creationId xmlns:a16="http://schemas.microsoft.com/office/drawing/2014/main" id="{B707B5ED-17CD-E3B2-2688-E24AE3C622A3}"/>
              </a:ext>
            </a:extLst>
          </p:cNvPr>
          <p:cNvSpPr txBox="1"/>
          <p:nvPr/>
        </p:nvSpPr>
        <p:spPr>
          <a:xfrm>
            <a:off x="7026869" y="1948229"/>
            <a:ext cx="2705513" cy="59740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Jeff is working with a team on a proposal to transform a launch process. He received a 40+ PowerPoint deck on the proposal but wants to share a whitepaper with his stakeholder audience.</a:t>
            </a:r>
          </a:p>
        </p:txBody>
      </p:sp>
      <p:sp>
        <p:nvSpPr>
          <p:cNvPr id="81" name="Rectangle: Rounded Corners 6">
            <a:extLst>
              <a:ext uri="{FF2B5EF4-FFF2-40B4-BE49-F238E27FC236}">
                <a16:creationId xmlns:a16="http://schemas.microsoft.com/office/drawing/2014/main" id="{4EE966C5-BA9F-001A-20B6-118166110E1F}"/>
              </a:ext>
              <a:ext uri="{C183D7F6-B498-43B3-948B-1728B52AA6E4}">
                <adec:decorative xmlns:adec="http://schemas.microsoft.com/office/drawing/2017/decorative" val="1"/>
              </a:ext>
            </a:extLst>
          </p:cNvPr>
          <p:cNvSpPr/>
          <p:nvPr/>
        </p:nvSpPr>
        <p:spPr bwMode="auto">
          <a:xfrm>
            <a:off x="3754899" y="5611379"/>
            <a:ext cx="2844911" cy="602832"/>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a:solidFill>
                  <a:schemeClr val="tx1"/>
                </a:solidFill>
                <a:latin typeface="Segoe UI"/>
              </a:rPr>
              <a:t>Summarize engineering scenarios </a:t>
            </a:r>
            <a:r>
              <a:rPr lang="en-US" sz="900">
                <a:ln w="3175">
                  <a:noFill/>
                </a:ln>
                <a:solidFill>
                  <a:prstClr val="black"/>
                </a:solidFill>
                <a:latin typeface="Segoe UI"/>
                <a:cs typeface="Segoe UI" pitchFamily="34" charset="0"/>
              </a:rPr>
              <a:t>by key initiative, impact category and financial value in a table.</a:t>
            </a:r>
          </a:p>
        </p:txBody>
      </p:sp>
      <p:sp>
        <p:nvSpPr>
          <p:cNvPr id="82" name="Rectangle: Rounded Corners 19">
            <a:extLst>
              <a:ext uri="{FF2B5EF4-FFF2-40B4-BE49-F238E27FC236}">
                <a16:creationId xmlns:a16="http://schemas.microsoft.com/office/drawing/2014/main" id="{670EE9B0-719D-F865-DFEE-BBDDC051B84E}"/>
              </a:ext>
            </a:extLst>
          </p:cNvPr>
          <p:cNvSpPr/>
          <p:nvPr/>
        </p:nvSpPr>
        <p:spPr bwMode="auto">
          <a:xfrm>
            <a:off x="3772830" y="3965293"/>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2:00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pm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83" name="TextBox 82">
            <a:extLst>
              <a:ext uri="{FF2B5EF4-FFF2-40B4-BE49-F238E27FC236}">
                <a16:creationId xmlns:a16="http://schemas.microsoft.com/office/drawing/2014/main" id="{57EC4411-2D45-9359-B9E0-E9274AC68893}"/>
              </a:ext>
            </a:extLst>
          </p:cNvPr>
          <p:cNvSpPr txBox="1"/>
          <p:nvPr/>
        </p:nvSpPr>
        <p:spPr>
          <a:xfrm>
            <a:off x="3643076" y="4415165"/>
            <a:ext cx="3026453" cy="44505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Switching gears, Jeff wants to review the list of submitted engineering scenarios that have come in across the organization as the final review is next week.</a:t>
            </a:r>
          </a:p>
        </p:txBody>
      </p:sp>
      <p:grpSp>
        <p:nvGrpSpPr>
          <p:cNvPr id="84" name="Group 83">
            <a:extLst>
              <a:ext uri="{FF2B5EF4-FFF2-40B4-BE49-F238E27FC236}">
                <a16:creationId xmlns:a16="http://schemas.microsoft.com/office/drawing/2014/main" id="{063572D1-5BB5-5273-C038-B68A3A78476D}"/>
              </a:ext>
            </a:extLst>
          </p:cNvPr>
          <p:cNvGrpSpPr/>
          <p:nvPr/>
        </p:nvGrpSpPr>
        <p:grpSpPr>
          <a:xfrm>
            <a:off x="3415490" y="1594303"/>
            <a:ext cx="166152" cy="166152"/>
            <a:chOff x="5214995" y="-1168400"/>
            <a:chExt cx="431800" cy="431800"/>
          </a:xfrm>
        </p:grpSpPr>
        <p:sp>
          <p:nvSpPr>
            <p:cNvPr id="85" name="Oval 84">
              <a:extLst>
                <a:ext uri="{FF2B5EF4-FFF2-40B4-BE49-F238E27FC236}">
                  <a16:creationId xmlns:a16="http://schemas.microsoft.com/office/drawing/2014/main" id="{F2FAF827-2392-97FA-F924-99344DBAA319}"/>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6" name="Rectangle 89">
              <a:extLst>
                <a:ext uri="{FF2B5EF4-FFF2-40B4-BE49-F238E27FC236}">
                  <a16:creationId xmlns:a16="http://schemas.microsoft.com/office/drawing/2014/main" id="{66436E49-D44F-DAD4-4142-C7B2C6DE01D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87" name="Group 86">
            <a:extLst>
              <a:ext uri="{FF2B5EF4-FFF2-40B4-BE49-F238E27FC236}">
                <a16:creationId xmlns:a16="http://schemas.microsoft.com/office/drawing/2014/main" id="{C6138D65-0C38-7892-4331-B2A6396E50F0}"/>
              </a:ext>
            </a:extLst>
          </p:cNvPr>
          <p:cNvGrpSpPr/>
          <p:nvPr/>
        </p:nvGrpSpPr>
        <p:grpSpPr>
          <a:xfrm>
            <a:off x="6669529" y="1594303"/>
            <a:ext cx="166152" cy="166152"/>
            <a:chOff x="5214995" y="-1168400"/>
            <a:chExt cx="431800" cy="431800"/>
          </a:xfrm>
        </p:grpSpPr>
        <p:sp>
          <p:nvSpPr>
            <p:cNvPr id="88" name="Oval 87">
              <a:extLst>
                <a:ext uri="{FF2B5EF4-FFF2-40B4-BE49-F238E27FC236}">
                  <a16:creationId xmlns:a16="http://schemas.microsoft.com/office/drawing/2014/main" id="{4B9B82A9-B9EE-E710-94AF-4D9A5FA1A48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89" name="Rectangle 89">
              <a:extLst>
                <a:ext uri="{FF2B5EF4-FFF2-40B4-BE49-F238E27FC236}">
                  <a16:creationId xmlns:a16="http://schemas.microsoft.com/office/drawing/2014/main" id="{EAC33CCD-BA5B-4645-6355-A7E3918373D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0" name="Group 89">
            <a:extLst>
              <a:ext uri="{FF2B5EF4-FFF2-40B4-BE49-F238E27FC236}">
                <a16:creationId xmlns:a16="http://schemas.microsoft.com/office/drawing/2014/main" id="{B53AF39A-A876-7947-5602-CB035E15B735}"/>
              </a:ext>
            </a:extLst>
          </p:cNvPr>
          <p:cNvGrpSpPr/>
          <p:nvPr/>
        </p:nvGrpSpPr>
        <p:grpSpPr>
          <a:xfrm flipH="1">
            <a:off x="3415490" y="4049554"/>
            <a:ext cx="166152" cy="166152"/>
            <a:chOff x="5214995" y="-1168400"/>
            <a:chExt cx="431800" cy="431800"/>
          </a:xfrm>
        </p:grpSpPr>
        <p:sp>
          <p:nvSpPr>
            <p:cNvPr id="91" name="Oval 90">
              <a:extLst>
                <a:ext uri="{FF2B5EF4-FFF2-40B4-BE49-F238E27FC236}">
                  <a16:creationId xmlns:a16="http://schemas.microsoft.com/office/drawing/2014/main" id="{F047B81A-2F6E-FBB3-8818-B167643D99C5}"/>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92" name="Rectangle 89">
              <a:extLst>
                <a:ext uri="{FF2B5EF4-FFF2-40B4-BE49-F238E27FC236}">
                  <a16:creationId xmlns:a16="http://schemas.microsoft.com/office/drawing/2014/main" id="{9C1712A5-3506-DFF6-B856-06003A899A6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3" name="Group 92">
            <a:extLst>
              <a:ext uri="{FF2B5EF4-FFF2-40B4-BE49-F238E27FC236}">
                <a16:creationId xmlns:a16="http://schemas.microsoft.com/office/drawing/2014/main" id="{C20887B7-64F6-CBBA-96EE-FA97C295DDCC}"/>
              </a:ext>
            </a:extLst>
          </p:cNvPr>
          <p:cNvGrpSpPr/>
          <p:nvPr/>
        </p:nvGrpSpPr>
        <p:grpSpPr>
          <a:xfrm flipH="1">
            <a:off x="6669529" y="4049554"/>
            <a:ext cx="166152" cy="166152"/>
            <a:chOff x="5214995" y="-1168400"/>
            <a:chExt cx="431800" cy="431800"/>
          </a:xfrm>
        </p:grpSpPr>
        <p:sp>
          <p:nvSpPr>
            <p:cNvPr id="94" name="Oval 93">
              <a:extLst>
                <a:ext uri="{FF2B5EF4-FFF2-40B4-BE49-F238E27FC236}">
                  <a16:creationId xmlns:a16="http://schemas.microsoft.com/office/drawing/2014/main" id="{4B739FF8-6069-1139-D6A3-464CBAB1FED0}"/>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95" name="Rectangle 89">
              <a:extLst>
                <a:ext uri="{FF2B5EF4-FFF2-40B4-BE49-F238E27FC236}">
                  <a16:creationId xmlns:a16="http://schemas.microsoft.com/office/drawing/2014/main" id="{580DFD82-C42B-9C7D-6E3C-1D9C86C03F7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6" name="Group 95">
            <a:extLst>
              <a:ext uri="{FF2B5EF4-FFF2-40B4-BE49-F238E27FC236}">
                <a16:creationId xmlns:a16="http://schemas.microsoft.com/office/drawing/2014/main" id="{612A763B-4D20-4C13-10FA-E9AFEA20D3A9}"/>
              </a:ext>
            </a:extLst>
          </p:cNvPr>
          <p:cNvGrpSpPr/>
          <p:nvPr/>
        </p:nvGrpSpPr>
        <p:grpSpPr>
          <a:xfrm rot="5400000">
            <a:off x="9928103" y="2034721"/>
            <a:ext cx="166152" cy="166152"/>
            <a:chOff x="5214995" y="-1168400"/>
            <a:chExt cx="431800" cy="431800"/>
          </a:xfrm>
        </p:grpSpPr>
        <p:sp>
          <p:nvSpPr>
            <p:cNvPr id="97" name="Oval 96">
              <a:extLst>
                <a:ext uri="{FF2B5EF4-FFF2-40B4-BE49-F238E27FC236}">
                  <a16:creationId xmlns:a16="http://schemas.microsoft.com/office/drawing/2014/main" id="{CD5C5384-571D-2B13-FA74-C4199FDC6E37}"/>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98" name="Rectangle 89">
              <a:extLst>
                <a:ext uri="{FF2B5EF4-FFF2-40B4-BE49-F238E27FC236}">
                  <a16:creationId xmlns:a16="http://schemas.microsoft.com/office/drawing/2014/main" id="{5F73A6C3-8595-40A2-19A1-438667AFFFC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9" name="Group 98">
            <a:extLst>
              <a:ext uri="{FF2B5EF4-FFF2-40B4-BE49-F238E27FC236}">
                <a16:creationId xmlns:a16="http://schemas.microsoft.com/office/drawing/2014/main" id="{095E2A8D-222E-1032-BB91-A70D6757CAA2}"/>
              </a:ext>
            </a:extLst>
          </p:cNvPr>
          <p:cNvGrpSpPr/>
          <p:nvPr/>
        </p:nvGrpSpPr>
        <p:grpSpPr>
          <a:xfrm rot="5400000">
            <a:off x="9928103" y="3583008"/>
            <a:ext cx="166152" cy="166152"/>
            <a:chOff x="5214995" y="-1168400"/>
            <a:chExt cx="431800" cy="431800"/>
          </a:xfrm>
        </p:grpSpPr>
        <p:sp>
          <p:nvSpPr>
            <p:cNvPr id="100" name="Oval 99">
              <a:extLst>
                <a:ext uri="{FF2B5EF4-FFF2-40B4-BE49-F238E27FC236}">
                  <a16:creationId xmlns:a16="http://schemas.microsoft.com/office/drawing/2014/main" id="{E43AB75B-A894-5A9B-2A4F-15E0B8E47B2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01" name="Rectangle 89">
              <a:extLst>
                <a:ext uri="{FF2B5EF4-FFF2-40B4-BE49-F238E27FC236}">
                  <a16:creationId xmlns:a16="http://schemas.microsoft.com/office/drawing/2014/main" id="{455A86A0-B0C7-A611-EC9D-6FC2D317EDD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sp>
        <p:nvSpPr>
          <p:cNvPr id="113" name="Oval 112">
            <a:extLst>
              <a:ext uri="{FF2B5EF4-FFF2-40B4-BE49-F238E27FC236}">
                <a16:creationId xmlns:a16="http://schemas.microsoft.com/office/drawing/2014/main" id="{545C7197-7C11-0CBB-9CC0-D4DB6FB46C0D}"/>
              </a:ext>
            </a:extLst>
          </p:cNvPr>
          <p:cNvSpPr>
            <a:spLocks/>
          </p:cNvSpPr>
          <p:nvPr/>
        </p:nvSpPr>
        <p:spPr bwMode="auto">
          <a:xfrm>
            <a:off x="7574900" y="2764520"/>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114" name="TextBox 113">
            <a:extLst>
              <a:ext uri="{FF2B5EF4-FFF2-40B4-BE49-F238E27FC236}">
                <a16:creationId xmlns:a16="http://schemas.microsoft.com/office/drawing/2014/main" id="{02E4AB2C-5752-3888-1C0C-03EB759B5CD2}"/>
              </a:ext>
              <a:ext uri="{C183D7F6-B498-43B3-948B-1728B52AA6E4}">
                <adec:decorative xmlns:adec="http://schemas.microsoft.com/office/drawing/2017/decorative" val="0"/>
              </a:ext>
            </a:extLst>
          </p:cNvPr>
          <p:cNvSpPr txBox="1"/>
          <p:nvPr/>
        </p:nvSpPr>
        <p:spPr>
          <a:xfrm>
            <a:off x="7986380" y="4956556"/>
            <a:ext cx="1796792" cy="553998"/>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Outlook</a:t>
            </a:r>
          </a:p>
          <a:p>
            <a:pPr defTabSz="914367">
              <a:defRPr/>
            </a:pPr>
            <a:r>
              <a:rPr lang="en-US" sz="1200">
                <a:solidFill>
                  <a:prstClr val="black"/>
                </a:solidFill>
                <a:latin typeface="Segoe UI Semibold"/>
              </a:rPr>
              <a:t>Copilot Studio in Copilot for Microsoft 365 </a:t>
            </a:r>
          </a:p>
        </p:txBody>
      </p:sp>
      <p:sp>
        <p:nvSpPr>
          <p:cNvPr id="116" name="Oval 115">
            <a:extLst>
              <a:ext uri="{FF2B5EF4-FFF2-40B4-BE49-F238E27FC236}">
                <a16:creationId xmlns:a16="http://schemas.microsoft.com/office/drawing/2014/main" id="{B0DD88BD-6503-CA60-E8D7-3F857A236F28}"/>
              </a:ext>
            </a:extLst>
          </p:cNvPr>
          <p:cNvSpPr>
            <a:spLocks/>
          </p:cNvSpPr>
          <p:nvPr/>
        </p:nvSpPr>
        <p:spPr bwMode="auto">
          <a:xfrm>
            <a:off x="7481421" y="5022750"/>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119" name="TextBox 118">
            <a:extLst>
              <a:ext uri="{FF2B5EF4-FFF2-40B4-BE49-F238E27FC236}">
                <a16:creationId xmlns:a16="http://schemas.microsoft.com/office/drawing/2014/main" id="{4F2AB8BE-DA14-CA3A-1BB0-D45CD6CC877B}"/>
              </a:ext>
              <a:ext uri="{C183D7F6-B498-43B3-948B-1728B52AA6E4}">
                <adec:decorative xmlns:adec="http://schemas.microsoft.com/office/drawing/2017/decorative" val="0"/>
              </a:ext>
            </a:extLst>
          </p:cNvPr>
          <p:cNvSpPr txBox="1"/>
          <p:nvPr/>
        </p:nvSpPr>
        <p:spPr>
          <a:xfrm>
            <a:off x="8091484" y="2877927"/>
            <a:ext cx="1203433"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Word</a:t>
            </a:r>
          </a:p>
        </p:txBody>
      </p:sp>
      <p:sp>
        <p:nvSpPr>
          <p:cNvPr id="2" name="Title 1">
            <a:extLst>
              <a:ext uri="{FF2B5EF4-FFF2-40B4-BE49-F238E27FC236}">
                <a16:creationId xmlns:a16="http://schemas.microsoft.com/office/drawing/2014/main" id="{A095C51B-5F34-C631-4144-4E20732DBD0F}"/>
              </a:ext>
            </a:extLst>
          </p:cNvPr>
          <p:cNvSpPr>
            <a:spLocks noGrp="1"/>
          </p:cNvSpPr>
          <p:nvPr>
            <p:ph type="title"/>
          </p:nvPr>
        </p:nvSpPr>
        <p:spPr/>
        <p:txBody>
          <a:bodyPr/>
          <a:lstStyle/>
          <a:p>
            <a:r>
              <a:rPr lang="en-US"/>
              <a:t>A day in the life of a Launch Infrastructure Manager</a:t>
            </a:r>
          </a:p>
        </p:txBody>
      </p:sp>
      <p:sp>
        <p:nvSpPr>
          <p:cNvPr id="63" name="TextBox 62">
            <a:extLst>
              <a:ext uri="{FF2B5EF4-FFF2-40B4-BE49-F238E27FC236}">
                <a16:creationId xmlns:a16="http://schemas.microsoft.com/office/drawing/2014/main" id="{436A750B-13D0-10DF-66C0-85E235A7B86B}"/>
              </a:ext>
            </a:extLst>
          </p:cNvPr>
          <p:cNvSpPr txBox="1"/>
          <p:nvPr/>
        </p:nvSpPr>
        <p:spPr>
          <a:xfrm>
            <a:off x="10103943" y="1628615"/>
            <a:ext cx="1686904" cy="1354217"/>
          </a:xfrm>
          <a:prstGeom prst="rect">
            <a:avLst/>
          </a:prstGeom>
          <a:noFill/>
        </p:spPr>
        <p:txBody>
          <a:bodyPr wrap="square" lIns="0" tIns="0" rIns="0" bIns="0" rtlCol="0">
            <a:spAutoFit/>
          </a:bodyPr>
          <a:lstStyle/>
          <a:p>
            <a:pPr algn="r"/>
            <a:r>
              <a:rPr kumimoji="0" lang="en-US" sz="2400" b="0" i="0" u="none" strike="noStrike" kern="1200" cap="none" spc="0" normalizeH="0" baseline="0" noProof="0">
                <a:ln>
                  <a:noFill/>
                </a:ln>
                <a:solidFill>
                  <a:schemeClr val="accent3"/>
                </a:solidFill>
                <a:effectLst/>
                <a:uLnTx/>
                <a:uFillTx/>
                <a:latin typeface="Segoe UI Semibold"/>
                <a:ea typeface="+mn-ea"/>
                <a:cs typeface="+mn-cs"/>
              </a:rPr>
              <a:t>Jeff</a:t>
            </a:r>
            <a:br>
              <a:rPr kumimoji="0" lang="en-US" sz="2400" b="0" i="0" u="none" strike="noStrike" kern="1200" cap="none" spc="0" normalizeH="0" baseline="0" noProof="0">
                <a:ln>
                  <a:noFill/>
                </a:ln>
                <a:solidFill>
                  <a:schemeClr val="accent3"/>
                </a:solidFill>
                <a:effectLst/>
                <a:uLnTx/>
                <a:uFillTx/>
                <a:latin typeface="Segoe UI Semibold"/>
                <a:ea typeface="+mn-ea"/>
                <a:cs typeface="+mn-cs"/>
              </a:rPr>
            </a:br>
            <a:r>
              <a:rPr kumimoji="0" lang="en-US" sz="16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rPr>
              <a:t>a Launch Infrastructure Manager in Finance</a:t>
            </a:r>
            <a:endParaRPr kumimoji="0" lang="en-US" sz="20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endParaRPr>
          </a:p>
        </p:txBody>
      </p:sp>
      <p:pic>
        <p:nvPicPr>
          <p:cNvPr id="79" name="Graphic 78">
            <a:extLst>
              <a:ext uri="{FF2B5EF4-FFF2-40B4-BE49-F238E27FC236}">
                <a16:creationId xmlns:a16="http://schemas.microsoft.com/office/drawing/2014/main" id="{A5829433-97A5-DF0A-846D-0E434D6DBA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1523497" y="3154210"/>
            <a:ext cx="274790" cy="274790"/>
          </a:xfrm>
          <a:prstGeom prst="rect">
            <a:avLst/>
          </a:prstGeom>
        </p:spPr>
      </p:pic>
      <p:sp>
        <p:nvSpPr>
          <p:cNvPr id="5" name="Oval 4">
            <a:extLst>
              <a:ext uri="{FF2B5EF4-FFF2-40B4-BE49-F238E27FC236}">
                <a16:creationId xmlns:a16="http://schemas.microsoft.com/office/drawing/2014/main" id="{3D0F8D6F-BA3F-FD99-DB86-C3B374DC8C3A}"/>
              </a:ext>
            </a:extLst>
          </p:cNvPr>
          <p:cNvSpPr>
            <a:spLocks/>
          </p:cNvSpPr>
          <p:nvPr/>
        </p:nvSpPr>
        <p:spPr bwMode="auto">
          <a:xfrm>
            <a:off x="1175918" y="2764520"/>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14" name="Picture 13" descr="Zip Co logo SVG free download, id: 101874 - Brandlogos.net">
            <a:hlinkClick r:id="rId4"/>
            <a:extLst>
              <a:ext uri="{FF2B5EF4-FFF2-40B4-BE49-F238E27FC236}">
                <a16:creationId xmlns:a16="http://schemas.microsoft.com/office/drawing/2014/main" id="{94C6D564-9B2A-8CCE-F6CE-9BD5DA33A4E7}"/>
              </a:ext>
            </a:extLst>
          </p:cNvPr>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52853" y="2853195"/>
            <a:ext cx="257610" cy="23413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7502DA14-7404-A11B-3070-22CE7A2EFF77}"/>
              </a:ext>
              <a:ext uri="{C183D7F6-B498-43B3-948B-1728B52AA6E4}">
                <adec:decorative xmlns:adec="http://schemas.microsoft.com/office/drawing/2017/decorative" val="0"/>
              </a:ext>
            </a:extLst>
          </p:cNvPr>
          <p:cNvSpPr txBox="1"/>
          <p:nvPr/>
        </p:nvSpPr>
        <p:spPr>
          <a:xfrm>
            <a:off x="1692503" y="2877927"/>
            <a:ext cx="749724"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a:t>
            </a:r>
          </a:p>
        </p:txBody>
      </p:sp>
      <p:sp>
        <p:nvSpPr>
          <p:cNvPr id="18" name="Oval 17">
            <a:extLst>
              <a:ext uri="{FF2B5EF4-FFF2-40B4-BE49-F238E27FC236}">
                <a16:creationId xmlns:a16="http://schemas.microsoft.com/office/drawing/2014/main" id="{F4F3D11C-E999-9570-0037-A5FEBEA41297}"/>
              </a:ext>
            </a:extLst>
          </p:cNvPr>
          <p:cNvSpPr>
            <a:spLocks/>
          </p:cNvSpPr>
          <p:nvPr/>
        </p:nvSpPr>
        <p:spPr bwMode="auto">
          <a:xfrm>
            <a:off x="4396261" y="5011067"/>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19" name="TextBox 18">
            <a:extLst>
              <a:ext uri="{FF2B5EF4-FFF2-40B4-BE49-F238E27FC236}">
                <a16:creationId xmlns:a16="http://schemas.microsoft.com/office/drawing/2014/main" id="{D5120010-BA70-A0B6-505D-83E21744CD7E}"/>
              </a:ext>
              <a:ext uri="{C183D7F6-B498-43B3-948B-1728B52AA6E4}">
                <adec:decorative xmlns:adec="http://schemas.microsoft.com/office/drawing/2017/decorative" val="0"/>
              </a:ext>
            </a:extLst>
          </p:cNvPr>
          <p:cNvSpPr txBox="1"/>
          <p:nvPr/>
        </p:nvSpPr>
        <p:spPr>
          <a:xfrm>
            <a:off x="4912441" y="5116761"/>
            <a:ext cx="1477963"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Excel</a:t>
            </a:r>
          </a:p>
        </p:txBody>
      </p:sp>
      <p:pic>
        <p:nvPicPr>
          <p:cNvPr id="20" name="Picture 8" descr="Microsoft Excel Logo - PNG and Vector - Logo Download">
            <a:hlinkClick r:id="rId6"/>
            <a:extLst>
              <a:ext uri="{FF2B5EF4-FFF2-40B4-BE49-F238E27FC236}">
                <a16:creationId xmlns:a16="http://schemas.microsoft.com/office/drawing/2014/main" id="{A54B80B4-0999-2DA3-66B0-84F85D379C39}"/>
              </a:ext>
            </a:extLst>
          </p:cNvPr>
          <p:cNvPicPr>
            <a:picLocks noChangeArrowheads="1"/>
          </p:cNvPicPr>
          <p:nvPr/>
        </p:nvPicPr>
        <p:blipFill rotWithShape="1">
          <a:blip r:embed="rId7" cstate="email">
            <a:extLst>
              <a:ext uri="{28A0092B-C50C-407E-A947-70E740481C1C}">
                <a14:useLocalDpi xmlns:a14="http://schemas.microsoft.com/office/drawing/2010/main"/>
              </a:ext>
            </a:extLst>
          </a:blip>
          <a:srcRect l="17073" t="17073" r="17073" b="17073"/>
          <a:stretch/>
        </p:blipFill>
        <p:spPr bwMode="auto">
          <a:xfrm>
            <a:off x="4447473" y="5085683"/>
            <a:ext cx="282265" cy="256605"/>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a:extLst>
              <a:ext uri="{FF2B5EF4-FFF2-40B4-BE49-F238E27FC236}">
                <a16:creationId xmlns:a16="http://schemas.microsoft.com/office/drawing/2014/main" id="{D088BC30-F919-6B1D-6B5F-9EC75D8980CE}"/>
              </a:ext>
            </a:extLst>
          </p:cNvPr>
          <p:cNvSpPr>
            <a:spLocks/>
          </p:cNvSpPr>
          <p:nvPr/>
        </p:nvSpPr>
        <p:spPr bwMode="auto">
          <a:xfrm>
            <a:off x="4540352" y="2764520"/>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22" name="Picture 21" descr="Zip Co logo SVG free download, id: 101874 - Brandlogos.net">
            <a:hlinkClick r:id="rId4"/>
            <a:extLst>
              <a:ext uri="{FF2B5EF4-FFF2-40B4-BE49-F238E27FC236}">
                <a16:creationId xmlns:a16="http://schemas.microsoft.com/office/drawing/2014/main" id="{6D352F6F-1BE7-FC3E-BA11-2260E6752006}"/>
              </a:ext>
            </a:extLst>
          </p:cNvPr>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17287" y="2853195"/>
            <a:ext cx="257610" cy="23413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427ACB7F-7725-28BF-84B6-334FF5B4CE86}"/>
              </a:ext>
              <a:ext uri="{C183D7F6-B498-43B3-948B-1728B52AA6E4}">
                <adec:decorative xmlns:adec="http://schemas.microsoft.com/office/drawing/2017/decorative" val="0"/>
              </a:ext>
            </a:extLst>
          </p:cNvPr>
          <p:cNvSpPr txBox="1"/>
          <p:nvPr/>
        </p:nvSpPr>
        <p:spPr>
          <a:xfrm>
            <a:off x="5056937" y="2877927"/>
            <a:ext cx="749724"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a:t>
            </a:r>
          </a:p>
        </p:txBody>
      </p:sp>
      <p:sp>
        <p:nvSpPr>
          <p:cNvPr id="24" name="TextBox 23">
            <a:extLst>
              <a:ext uri="{FF2B5EF4-FFF2-40B4-BE49-F238E27FC236}">
                <a16:creationId xmlns:a16="http://schemas.microsoft.com/office/drawing/2014/main" id="{C447BCB3-85E2-DD49-7FDB-DA631A310F1F}"/>
              </a:ext>
              <a:ext uri="{C183D7F6-B498-43B3-948B-1728B52AA6E4}">
                <adec:decorative xmlns:adec="http://schemas.microsoft.com/office/drawing/2017/decorative" val="0"/>
              </a:ext>
            </a:extLst>
          </p:cNvPr>
          <p:cNvSpPr txBox="1"/>
          <p:nvPr/>
        </p:nvSpPr>
        <p:spPr>
          <a:xfrm>
            <a:off x="1379170" y="5141222"/>
            <a:ext cx="1796792"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PowerPoint</a:t>
            </a:r>
          </a:p>
        </p:txBody>
      </p:sp>
      <p:grpSp>
        <p:nvGrpSpPr>
          <p:cNvPr id="25" name="Group 24">
            <a:extLst>
              <a:ext uri="{FF2B5EF4-FFF2-40B4-BE49-F238E27FC236}">
                <a16:creationId xmlns:a16="http://schemas.microsoft.com/office/drawing/2014/main" id="{C61E59C0-6B1E-38FE-4949-882E3C418FB1}"/>
              </a:ext>
            </a:extLst>
          </p:cNvPr>
          <p:cNvGrpSpPr/>
          <p:nvPr/>
        </p:nvGrpSpPr>
        <p:grpSpPr>
          <a:xfrm>
            <a:off x="874211" y="5022750"/>
            <a:ext cx="411480" cy="411480"/>
            <a:chOff x="4991560" y="4920761"/>
            <a:chExt cx="411480" cy="411480"/>
          </a:xfrm>
        </p:grpSpPr>
        <p:sp>
          <p:nvSpPr>
            <p:cNvPr id="26" name="Oval 25">
              <a:extLst>
                <a:ext uri="{FF2B5EF4-FFF2-40B4-BE49-F238E27FC236}">
                  <a16:creationId xmlns:a16="http://schemas.microsoft.com/office/drawing/2014/main" id="{BDCC698C-C94E-AB57-3A1D-A9CE6AA36134}"/>
                </a:ext>
              </a:extLst>
            </p:cNvPr>
            <p:cNvSpPr>
              <a:spLocks/>
            </p:cNvSpPr>
            <p:nvPr/>
          </p:nvSpPr>
          <p:spPr bwMode="auto">
            <a:xfrm>
              <a:off x="4991560" y="4920761"/>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27" name="Picture 4" descr="Microsoft PowerPoint Logo - PNG and Vector - Logo Download">
              <a:hlinkClick r:id="rId8"/>
              <a:extLst>
                <a:ext uri="{FF2B5EF4-FFF2-40B4-BE49-F238E27FC236}">
                  <a16:creationId xmlns:a16="http://schemas.microsoft.com/office/drawing/2014/main" id="{16EF474B-291A-172D-C26F-76680FA06616}"/>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054411" y="4998645"/>
              <a:ext cx="285779" cy="265842"/>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Oval 29">
            <a:extLst>
              <a:ext uri="{FF2B5EF4-FFF2-40B4-BE49-F238E27FC236}">
                <a16:creationId xmlns:a16="http://schemas.microsoft.com/office/drawing/2014/main" id="{BCDD78C5-D449-577C-34D4-C9B9BBA42F10}"/>
              </a:ext>
            </a:extLst>
          </p:cNvPr>
          <p:cNvSpPr>
            <a:spLocks/>
          </p:cNvSpPr>
          <p:nvPr/>
        </p:nvSpPr>
        <p:spPr bwMode="auto">
          <a:xfrm>
            <a:off x="7020731" y="5022750"/>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33" name="Graphic 32">
            <a:extLst>
              <a:ext uri="{FF2B5EF4-FFF2-40B4-BE49-F238E27FC236}">
                <a16:creationId xmlns:a16="http://schemas.microsoft.com/office/drawing/2014/main" id="{99C73C46-998D-09B9-A288-EF0FF68D5730}"/>
              </a:ext>
              <a:ext uri="{C183D7F6-B498-43B3-948B-1728B52AA6E4}">
                <adec:decorative xmlns:adec="http://schemas.microsoft.com/office/drawing/2017/decorative" val="1"/>
              </a:ext>
            </a:extLst>
          </p:cNvPr>
          <p:cNvPicPr>
            <a:picLocks noChangeAspect="1"/>
          </p:cNvPicPr>
          <p:nvPr/>
        </p:nvPicPr>
        <p:blipFill rotWithShape="1">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rcRect l="22871" t="17900" r="17900" b="17900"/>
          <a:stretch/>
        </p:blipFill>
        <p:spPr>
          <a:xfrm>
            <a:off x="7540454" y="5064846"/>
            <a:ext cx="296660" cy="321559"/>
          </a:xfrm>
          <a:prstGeom prst="rect">
            <a:avLst/>
          </a:prstGeom>
        </p:spPr>
      </p:pic>
      <p:pic>
        <p:nvPicPr>
          <p:cNvPr id="34" name="Picture 33" descr="A blue and green rectangles&#10;&#10;Description automatically generated">
            <a:extLst>
              <a:ext uri="{FF2B5EF4-FFF2-40B4-BE49-F238E27FC236}">
                <a16:creationId xmlns:a16="http://schemas.microsoft.com/office/drawing/2014/main" id="{811F71A0-FE62-DD57-5896-D08F3992972F}"/>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7126619" y="5071245"/>
            <a:ext cx="205375" cy="302211"/>
          </a:xfrm>
          <a:prstGeom prst="rect">
            <a:avLst/>
          </a:prstGeom>
        </p:spPr>
      </p:pic>
      <p:pic>
        <p:nvPicPr>
          <p:cNvPr id="35" name="Picture 10" descr="Microsoft Word Logo - PNG and Vector - Logo Download">
            <a:hlinkClick r:id="rId13"/>
            <a:extLst>
              <a:ext uri="{FF2B5EF4-FFF2-40B4-BE49-F238E27FC236}">
                <a16:creationId xmlns:a16="http://schemas.microsoft.com/office/drawing/2014/main" id="{4A692AEE-5DDD-9DD6-8A6D-12B3B7CCC677}"/>
              </a:ext>
            </a:extLst>
          </p:cNvPr>
          <p:cNvPicPr>
            <a:picLocks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656985" y="2860868"/>
            <a:ext cx="235916" cy="23591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A person with glasses and a denim jacket&#10;&#10;Description automatically generated">
            <a:extLst>
              <a:ext uri="{FF2B5EF4-FFF2-40B4-BE49-F238E27FC236}">
                <a16:creationId xmlns:a16="http://schemas.microsoft.com/office/drawing/2014/main" id="{B056CDC7-C5DD-575B-64D1-28C3A726983B}"/>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r="12869"/>
          <a:stretch/>
        </p:blipFill>
        <p:spPr>
          <a:xfrm>
            <a:off x="10052552" y="3217161"/>
            <a:ext cx="2139448" cy="3640839"/>
          </a:xfrm>
          <a:prstGeom prst="rect">
            <a:avLst/>
          </a:prstGeom>
        </p:spPr>
      </p:pic>
    </p:spTree>
    <p:extLst>
      <p:ext uri="{BB962C8B-B14F-4D97-AF65-F5344CB8AC3E}">
        <p14:creationId xmlns:p14="http://schemas.microsoft.com/office/powerpoint/2010/main" val="116983406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28">
            <a:extLst>
              <a:ext uri="{FF2B5EF4-FFF2-40B4-BE49-F238E27FC236}">
                <a16:creationId xmlns:a16="http://schemas.microsoft.com/office/drawing/2014/main" id="{A5274239-F84C-2BB0-D527-2EEF1080D0FE}"/>
              </a:ext>
            </a:extLst>
          </p:cNvPr>
          <p:cNvSpPr>
            <a:spLocks/>
          </p:cNvSpPr>
          <p:nvPr/>
        </p:nvSpPr>
        <p:spPr bwMode="auto">
          <a:xfrm>
            <a:off x="-1" y="1257699"/>
            <a:ext cx="12192001" cy="514310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endParaRPr lang="en-US" sz="900">
              <a:solidFill>
                <a:schemeClr val="tx1"/>
              </a:solidFill>
              <a:latin typeface="Segoe UI"/>
              <a:cs typeface="Segoe UI" pitchFamily="34" charset="0"/>
            </a:endParaRPr>
          </a:p>
        </p:txBody>
      </p:sp>
      <p:sp>
        <p:nvSpPr>
          <p:cNvPr id="29" name="Freeform: Shape 2">
            <a:extLst>
              <a:ext uri="{FF2B5EF4-FFF2-40B4-BE49-F238E27FC236}">
                <a16:creationId xmlns:a16="http://schemas.microsoft.com/office/drawing/2014/main" id="{26E4CB93-76AC-04B4-31AA-2D39E87CA2D6}"/>
              </a:ext>
              <a:ext uri="{C183D7F6-B498-43B3-948B-1728B52AA6E4}">
                <adec:decorative xmlns:adec="http://schemas.microsoft.com/office/drawing/2017/decorative" val="1"/>
              </a:ext>
            </a:extLst>
          </p:cNvPr>
          <p:cNvSpPr/>
          <p:nvPr/>
        </p:nvSpPr>
        <p:spPr bwMode="auto">
          <a:xfrm>
            <a:off x="-1" y="1671435"/>
            <a:ext cx="10010265" cy="2336697"/>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31" name="Rectangle: Rounded Corners 6">
            <a:extLst>
              <a:ext uri="{FF2B5EF4-FFF2-40B4-BE49-F238E27FC236}">
                <a16:creationId xmlns:a16="http://schemas.microsoft.com/office/drawing/2014/main" id="{C20E1BBE-2AAD-552C-94F2-9CC3E998D247}"/>
              </a:ext>
              <a:ext uri="{C183D7F6-B498-43B3-948B-1728B52AA6E4}">
                <adec:decorative xmlns:adec="http://schemas.microsoft.com/office/drawing/2017/decorative" val="1"/>
              </a:ext>
            </a:extLst>
          </p:cNvPr>
          <p:cNvSpPr/>
          <p:nvPr/>
        </p:nvSpPr>
        <p:spPr bwMode="auto">
          <a:xfrm>
            <a:off x="518790" y="5616495"/>
            <a:ext cx="2705513" cy="602832"/>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spc="0">
                <a:solidFill>
                  <a:schemeClr val="tx1"/>
                </a:solidFill>
                <a:latin typeface="Segoe UI"/>
              </a:rPr>
              <a:t>What are the most popular </a:t>
            </a:r>
            <a:r>
              <a:rPr lang="en-US" sz="900">
                <a:ln w="3175">
                  <a:noFill/>
                </a:ln>
                <a:solidFill>
                  <a:prstClr val="black"/>
                </a:solidFill>
                <a:latin typeface="Segoe UI"/>
                <a:cs typeface="Segoe UI" pitchFamily="34" charset="0"/>
              </a:rPr>
              <a:t>laptops for enterprise organizations this year?</a:t>
            </a:r>
          </a:p>
        </p:txBody>
      </p:sp>
      <p:sp>
        <p:nvSpPr>
          <p:cNvPr id="61" name="Rectangle: Rounded Corners 4">
            <a:extLst>
              <a:ext uri="{FF2B5EF4-FFF2-40B4-BE49-F238E27FC236}">
                <a16:creationId xmlns:a16="http://schemas.microsoft.com/office/drawing/2014/main" id="{31F35EFE-E89E-91C1-5870-F1A3D559190E}"/>
              </a:ext>
            </a:extLst>
          </p:cNvPr>
          <p:cNvSpPr/>
          <p:nvPr/>
        </p:nvSpPr>
        <p:spPr bwMode="auto">
          <a:xfrm>
            <a:off x="518791" y="3832081"/>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4:00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pm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66" name="TextBox 65">
            <a:extLst>
              <a:ext uri="{FF2B5EF4-FFF2-40B4-BE49-F238E27FC236}">
                <a16:creationId xmlns:a16="http://schemas.microsoft.com/office/drawing/2014/main" id="{B6BE21DD-988B-7ED0-B4C2-EC219E2199A8}"/>
              </a:ext>
            </a:extLst>
          </p:cNvPr>
          <p:cNvSpPr txBox="1"/>
          <p:nvPr/>
        </p:nvSpPr>
        <p:spPr>
          <a:xfrm>
            <a:off x="518790" y="4284545"/>
            <a:ext cx="2748203" cy="59740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At the end of the day Will has some time to research new devices for the next laptop upgrade. He commands Copilot to produce a report on the best laptops for business users.</a:t>
            </a:r>
          </a:p>
        </p:txBody>
      </p:sp>
      <p:sp>
        <p:nvSpPr>
          <p:cNvPr id="68" name="Rectangle: Rounded Corners 6">
            <a:extLst>
              <a:ext uri="{FF2B5EF4-FFF2-40B4-BE49-F238E27FC236}">
                <a16:creationId xmlns:a16="http://schemas.microsoft.com/office/drawing/2014/main" id="{F4097EAB-FA35-CAE7-FF16-21EF1C6102F9}"/>
              </a:ext>
              <a:ext uri="{C183D7F6-B498-43B3-948B-1728B52AA6E4}">
                <adec:decorative xmlns:adec="http://schemas.microsoft.com/office/drawing/2017/decorative" val="1"/>
              </a:ext>
            </a:extLst>
          </p:cNvPr>
          <p:cNvSpPr/>
          <p:nvPr/>
        </p:nvSpPr>
        <p:spPr bwMode="auto">
          <a:xfrm>
            <a:off x="7026869" y="5614713"/>
            <a:ext cx="2705513" cy="602832"/>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b="1">
                <a:latin typeface="Segoe UI"/>
              </a:rPr>
              <a:t>Add a slide </a:t>
            </a:r>
            <a:r>
              <a:rPr lang="en-US" sz="900">
                <a:ln w="3175">
                  <a:noFill/>
                </a:ln>
                <a:solidFill>
                  <a:prstClr val="black"/>
                </a:solidFill>
                <a:latin typeface="Segoe UI"/>
                <a:cs typeface="Segoe UI" pitchFamily="34" charset="0"/>
              </a:rPr>
              <a:t>based on [copy summary </a:t>
            </a:r>
            <a:br>
              <a:rPr lang="en-US" sz="900">
                <a:ln w="3175">
                  <a:noFill/>
                </a:ln>
                <a:solidFill>
                  <a:prstClr val="black"/>
                </a:solidFill>
                <a:latin typeface="Segoe UI"/>
                <a:cs typeface="Segoe UI" pitchFamily="34" charset="0"/>
              </a:rPr>
            </a:br>
            <a:r>
              <a:rPr lang="en-US" sz="900">
                <a:ln w="3175">
                  <a:noFill/>
                </a:ln>
                <a:solidFill>
                  <a:prstClr val="black"/>
                </a:solidFill>
                <a:latin typeface="Segoe UI"/>
                <a:cs typeface="Segoe UI" pitchFamily="34" charset="0"/>
              </a:rPr>
              <a:t>of the web site]</a:t>
            </a:r>
          </a:p>
        </p:txBody>
      </p:sp>
      <p:sp>
        <p:nvSpPr>
          <p:cNvPr id="69" name="Rectangle: Rounded Corners 7">
            <a:extLst>
              <a:ext uri="{FF2B5EF4-FFF2-40B4-BE49-F238E27FC236}">
                <a16:creationId xmlns:a16="http://schemas.microsoft.com/office/drawing/2014/main" id="{E775D70B-6E58-F989-4F9C-B28C64EE3FCD}"/>
              </a:ext>
            </a:extLst>
          </p:cNvPr>
          <p:cNvSpPr/>
          <p:nvPr/>
        </p:nvSpPr>
        <p:spPr bwMode="auto">
          <a:xfrm>
            <a:off x="7026870" y="3834243"/>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1:30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pm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70" name="TextBox 69">
            <a:extLst>
              <a:ext uri="{FF2B5EF4-FFF2-40B4-BE49-F238E27FC236}">
                <a16:creationId xmlns:a16="http://schemas.microsoft.com/office/drawing/2014/main" id="{940D9317-2F5A-8DEC-F94E-DDC845BEAB53}"/>
              </a:ext>
            </a:extLst>
          </p:cNvPr>
          <p:cNvSpPr txBox="1"/>
          <p:nvPr/>
        </p:nvSpPr>
        <p:spPr>
          <a:xfrm>
            <a:off x="7026868" y="4284545"/>
            <a:ext cx="2829963" cy="749757"/>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Will revises his presentation for a meeting with HR on his recommendations for a new employee experience solution that HR has requested. He uses Microsoft Copilot to summarize the product website and then turns it into a slide.</a:t>
            </a:r>
          </a:p>
        </p:txBody>
      </p:sp>
      <p:sp>
        <p:nvSpPr>
          <p:cNvPr id="71" name="Rectangle: Rounded Corners 6">
            <a:extLst>
              <a:ext uri="{FF2B5EF4-FFF2-40B4-BE49-F238E27FC236}">
                <a16:creationId xmlns:a16="http://schemas.microsoft.com/office/drawing/2014/main" id="{113110A6-0B75-E4C8-DC75-14E162F2B482}"/>
              </a:ext>
              <a:ext uri="{C183D7F6-B498-43B3-948B-1728B52AA6E4}">
                <adec:decorative xmlns:adec="http://schemas.microsoft.com/office/drawing/2017/decorative" val="1"/>
              </a:ext>
            </a:extLst>
          </p:cNvPr>
          <p:cNvSpPr/>
          <p:nvPr/>
        </p:nvSpPr>
        <p:spPr bwMode="auto">
          <a:xfrm>
            <a:off x="518790" y="3043219"/>
            <a:ext cx="2705513" cy="597407"/>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Summarize </a:t>
            </a:r>
            <a:r>
              <a:rPr lang="en-US" sz="900">
                <a:ln w="3175">
                  <a:noFill/>
                </a:ln>
                <a:solidFill>
                  <a:prstClr val="black"/>
                </a:solidFill>
                <a:latin typeface="Segoe UI"/>
                <a:cs typeface="Segoe UI" pitchFamily="34" charset="0"/>
              </a:rPr>
              <a:t>any incidents that have been reported last night from my email and chat messages.</a:t>
            </a:r>
          </a:p>
        </p:txBody>
      </p:sp>
      <p:sp>
        <p:nvSpPr>
          <p:cNvPr id="72" name="TextBox 71">
            <a:extLst>
              <a:ext uri="{FF2B5EF4-FFF2-40B4-BE49-F238E27FC236}">
                <a16:creationId xmlns:a16="http://schemas.microsoft.com/office/drawing/2014/main" id="{67295CBC-05B6-7361-7575-9D561FBFF392}"/>
              </a:ext>
            </a:extLst>
          </p:cNvPr>
          <p:cNvSpPr txBox="1"/>
          <p:nvPr/>
        </p:nvSpPr>
        <p:spPr>
          <a:xfrm>
            <a:off x="518789" y="1948229"/>
            <a:ext cx="2834955" cy="597408"/>
          </a:xfrm>
          <a:prstGeom prst="rect">
            <a:avLst/>
          </a:prstGeom>
          <a:noFill/>
        </p:spPr>
        <p:txBody>
          <a:bodyPr wrap="square" lIns="91440" tIns="0" rIns="91440" bIns="0" rtlCol="0" anchor="t">
            <a:spAutoFit/>
          </a:bodyPr>
          <a:lstStyle/>
          <a:p>
            <a:pPr>
              <a:lnSpc>
                <a:spcPct val="110000"/>
              </a:lnSpc>
              <a:defRPr/>
            </a:pPr>
            <a:r>
              <a:rPr lang="en-US" sz="900">
                <a:solidFill>
                  <a:srgbClr val="1A1A1A"/>
                </a:solidFill>
                <a:ea typeface="Segoe UI" pitchFamily="34" charset="0"/>
                <a:cs typeface="Segoe UI" pitchFamily="34" charset="0"/>
              </a:rPr>
              <a:t>Will arrives at the office and commands Copilot to check his emails and chats for any urgent issues. He uses Copilot in Outlook to draft replies confirming resolution for each issue.</a:t>
            </a:r>
          </a:p>
        </p:txBody>
      </p:sp>
      <p:sp>
        <p:nvSpPr>
          <p:cNvPr id="73" name="Rectangle: Rounded Corners 11">
            <a:extLst>
              <a:ext uri="{FF2B5EF4-FFF2-40B4-BE49-F238E27FC236}">
                <a16:creationId xmlns:a16="http://schemas.microsoft.com/office/drawing/2014/main" id="{3420D938-04DA-A9CE-09C7-2E9CD872CCE5}"/>
              </a:ext>
            </a:extLst>
          </p:cNvPr>
          <p:cNvSpPr/>
          <p:nvPr/>
        </p:nvSpPr>
        <p:spPr bwMode="auto">
          <a:xfrm>
            <a:off x="518791" y="1505660"/>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7:30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74" name="Rectangle: Rounded Corners 6">
            <a:extLst>
              <a:ext uri="{FF2B5EF4-FFF2-40B4-BE49-F238E27FC236}">
                <a16:creationId xmlns:a16="http://schemas.microsoft.com/office/drawing/2014/main" id="{94DDA8AE-2DD3-1D42-6C8F-CD0392FD5F26}"/>
              </a:ext>
              <a:ext uri="{C183D7F6-B498-43B3-948B-1728B52AA6E4}">
                <adec:decorative xmlns:adec="http://schemas.microsoft.com/office/drawing/2017/decorative" val="1"/>
              </a:ext>
            </a:extLst>
          </p:cNvPr>
          <p:cNvSpPr/>
          <p:nvPr/>
        </p:nvSpPr>
        <p:spPr bwMode="auto">
          <a:xfrm>
            <a:off x="3754898" y="3043219"/>
            <a:ext cx="2844911" cy="59849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Tell me </a:t>
            </a:r>
            <a:r>
              <a:rPr lang="en-US" sz="900">
                <a:ln w="3175">
                  <a:noFill/>
                </a:ln>
                <a:solidFill>
                  <a:prstClr val="black"/>
                </a:solidFill>
                <a:latin typeface="Segoe UI"/>
                <a:cs typeface="Segoe UI" pitchFamily="34" charset="0"/>
              </a:rPr>
              <a:t>if there are any unanswered questions </a:t>
            </a:r>
            <a:br>
              <a:rPr lang="en-US" sz="900">
                <a:ln w="3175">
                  <a:noFill/>
                </a:ln>
                <a:solidFill>
                  <a:prstClr val="black"/>
                </a:solidFill>
                <a:latin typeface="Segoe UI"/>
                <a:cs typeface="Segoe UI" pitchFamily="34" charset="0"/>
              </a:rPr>
            </a:br>
            <a:r>
              <a:rPr lang="en-US" sz="900">
                <a:ln w="3175">
                  <a:noFill/>
                </a:ln>
                <a:solidFill>
                  <a:prstClr val="black"/>
                </a:solidFill>
                <a:latin typeface="Segoe UI"/>
                <a:cs typeface="Segoe UI" pitchFamily="34" charset="0"/>
              </a:rPr>
              <a:t>and make some suggestions for questions that should be asked.</a:t>
            </a:r>
          </a:p>
        </p:txBody>
      </p:sp>
      <p:sp>
        <p:nvSpPr>
          <p:cNvPr id="75" name="Rectangle: Rounded Corners 13">
            <a:extLst>
              <a:ext uri="{FF2B5EF4-FFF2-40B4-BE49-F238E27FC236}">
                <a16:creationId xmlns:a16="http://schemas.microsoft.com/office/drawing/2014/main" id="{6568FE1F-C1BF-67C2-6219-1142ADDB3824}"/>
              </a:ext>
            </a:extLst>
          </p:cNvPr>
          <p:cNvSpPr/>
          <p:nvPr/>
        </p:nvSpPr>
        <p:spPr bwMode="auto">
          <a:xfrm>
            <a:off x="3772830" y="1505660"/>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8:00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76" name="TextBox 75">
            <a:extLst>
              <a:ext uri="{FF2B5EF4-FFF2-40B4-BE49-F238E27FC236}">
                <a16:creationId xmlns:a16="http://schemas.microsoft.com/office/drawing/2014/main" id="{EC0EA274-9360-4B95-2F22-4C96142E136B}"/>
              </a:ext>
            </a:extLst>
          </p:cNvPr>
          <p:cNvSpPr txBox="1"/>
          <p:nvPr/>
        </p:nvSpPr>
        <p:spPr>
          <a:xfrm>
            <a:off x="3754898" y="1948229"/>
            <a:ext cx="2705513" cy="44505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He attends the daily standup to discuss priorities for the day. During the meeting Will uses Copilot to check for unanswered questions.</a:t>
            </a:r>
          </a:p>
        </p:txBody>
      </p:sp>
      <p:sp>
        <p:nvSpPr>
          <p:cNvPr id="77" name="Rectangle: Rounded Corners 15">
            <a:extLst>
              <a:ext uri="{FF2B5EF4-FFF2-40B4-BE49-F238E27FC236}">
                <a16:creationId xmlns:a16="http://schemas.microsoft.com/office/drawing/2014/main" id="{8CE3DD9C-E52A-0034-3B22-5D517CAFDD8F}"/>
              </a:ext>
            </a:extLst>
          </p:cNvPr>
          <p:cNvSpPr/>
          <p:nvPr/>
        </p:nvSpPr>
        <p:spPr bwMode="auto">
          <a:xfrm>
            <a:off x="7026870" y="1505660"/>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9:00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78" name="Rectangle: Rounded Corners 6">
            <a:extLst>
              <a:ext uri="{FF2B5EF4-FFF2-40B4-BE49-F238E27FC236}">
                <a16:creationId xmlns:a16="http://schemas.microsoft.com/office/drawing/2014/main" id="{D4C2CEAA-1A01-E07C-4D29-151B46D3E33D}"/>
              </a:ext>
              <a:ext uri="{C183D7F6-B498-43B3-948B-1728B52AA6E4}">
                <adec:decorative xmlns:adec="http://schemas.microsoft.com/office/drawing/2017/decorative" val="1"/>
              </a:ext>
            </a:extLst>
          </p:cNvPr>
          <p:cNvSpPr/>
          <p:nvPr/>
        </p:nvSpPr>
        <p:spPr bwMode="auto">
          <a:xfrm>
            <a:off x="7026869" y="3043219"/>
            <a:ext cx="2705513" cy="597408"/>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a:ln w="3175">
                  <a:noFill/>
                </a:ln>
                <a:solidFill>
                  <a:schemeClr val="tx1"/>
                </a:solidFill>
                <a:effectLst/>
                <a:uLnTx/>
                <a:uFillTx/>
                <a:latin typeface="Segoe UI"/>
                <a:ea typeface="+mn-ea"/>
                <a:cs typeface="Segoe UI" pitchFamily="34" charset="0"/>
              </a:rPr>
              <a:t>Create a paragraph </a:t>
            </a:r>
            <a:r>
              <a:rPr kumimoji="0" lang="en-US" sz="900" b="0" i="0" u="none" strike="noStrike" kern="1200" cap="none" spc="0" normalizeH="0" baseline="0" noProof="0">
                <a:ln w="3175">
                  <a:noFill/>
                </a:ln>
                <a:solidFill>
                  <a:schemeClr val="tx1"/>
                </a:solidFill>
                <a:effectLst/>
                <a:uLnTx/>
                <a:uFillTx/>
                <a:latin typeface="Segoe UI"/>
                <a:ea typeface="+mn-ea"/>
                <a:cs typeface="Segoe UI" pitchFamily="34" charset="0"/>
              </a:rPr>
              <a:t>on system setting changes from the </a:t>
            </a:r>
            <a:r>
              <a:rPr kumimoji="0" lang="en-US" sz="900" b="0" i="0" u="sng" strike="noStrike" kern="1200" cap="none" spc="0" normalizeH="0" baseline="0" noProof="0">
                <a:ln w="3175">
                  <a:noFill/>
                </a:ln>
                <a:solidFill>
                  <a:srgbClr val="0070C0"/>
                </a:solidFill>
                <a:effectLst/>
                <a:uLnTx/>
                <a:uFillTx/>
                <a:latin typeface="Segoe UI"/>
                <a:ea typeface="+mn-ea"/>
                <a:cs typeface="Segoe UI" pitchFamily="34" charset="0"/>
              </a:rPr>
              <a:t>Fabrikam system upgrade documentation</a:t>
            </a:r>
            <a:r>
              <a:rPr kumimoji="0" lang="en-US" sz="900" b="0" i="0" strike="noStrike" kern="1200" cap="none" spc="0" normalizeH="0" baseline="0" noProof="0">
                <a:ln w="3175">
                  <a:noFill/>
                </a:ln>
                <a:solidFill>
                  <a:srgbClr val="0070C0"/>
                </a:solidFill>
                <a:effectLst/>
                <a:uLnTx/>
                <a:uFillTx/>
                <a:latin typeface="Segoe UI"/>
                <a:ea typeface="+mn-ea"/>
                <a:cs typeface="Segoe UI" pitchFamily="34" charset="0"/>
              </a:rPr>
              <a:t>.</a:t>
            </a:r>
            <a:endParaRPr kumimoji="0" lang="en-US" sz="900" b="0" i="0"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80" name="TextBox 79">
            <a:extLst>
              <a:ext uri="{FF2B5EF4-FFF2-40B4-BE49-F238E27FC236}">
                <a16:creationId xmlns:a16="http://schemas.microsoft.com/office/drawing/2014/main" id="{B707B5ED-17CD-E3B2-2688-E24AE3C622A3}"/>
              </a:ext>
            </a:extLst>
          </p:cNvPr>
          <p:cNvSpPr txBox="1"/>
          <p:nvPr/>
        </p:nvSpPr>
        <p:spPr>
          <a:xfrm>
            <a:off x="7026869" y="1948229"/>
            <a:ext cx="2705513" cy="44505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With no system issues to work on now, Will can revise a project plan. He commands Copilot to fill in some missing sections. </a:t>
            </a:r>
          </a:p>
        </p:txBody>
      </p:sp>
      <p:sp>
        <p:nvSpPr>
          <p:cNvPr id="81" name="Rectangle: Rounded Corners 6">
            <a:extLst>
              <a:ext uri="{FF2B5EF4-FFF2-40B4-BE49-F238E27FC236}">
                <a16:creationId xmlns:a16="http://schemas.microsoft.com/office/drawing/2014/main" id="{4EE966C5-BA9F-001A-20B6-118166110E1F}"/>
              </a:ext>
              <a:ext uri="{C183D7F6-B498-43B3-948B-1728B52AA6E4}">
                <adec:decorative xmlns:adec="http://schemas.microsoft.com/office/drawing/2017/decorative" val="1"/>
              </a:ext>
            </a:extLst>
          </p:cNvPr>
          <p:cNvSpPr/>
          <p:nvPr/>
        </p:nvSpPr>
        <p:spPr bwMode="auto">
          <a:xfrm>
            <a:off x="3754899" y="5611379"/>
            <a:ext cx="2844911" cy="602832"/>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a:solidFill>
                  <a:schemeClr val="tx1"/>
                </a:solidFill>
                <a:latin typeface="Segoe UI"/>
              </a:rPr>
              <a:t>Summarize this meeting </a:t>
            </a:r>
            <a:r>
              <a:rPr lang="en-US" sz="900">
                <a:ln w="3175">
                  <a:noFill/>
                </a:ln>
                <a:solidFill>
                  <a:prstClr val="black"/>
                </a:solidFill>
                <a:latin typeface="Segoe UI"/>
                <a:cs typeface="Segoe UI" pitchFamily="34" charset="0"/>
              </a:rPr>
              <a:t>and provide the key points and action items</a:t>
            </a:r>
          </a:p>
        </p:txBody>
      </p:sp>
      <p:sp>
        <p:nvSpPr>
          <p:cNvPr id="82" name="Rectangle: Rounded Corners 19">
            <a:extLst>
              <a:ext uri="{FF2B5EF4-FFF2-40B4-BE49-F238E27FC236}">
                <a16:creationId xmlns:a16="http://schemas.microsoft.com/office/drawing/2014/main" id="{670EE9B0-719D-F865-DFEE-BBDDC051B84E}"/>
              </a:ext>
            </a:extLst>
          </p:cNvPr>
          <p:cNvSpPr/>
          <p:nvPr/>
        </p:nvSpPr>
        <p:spPr bwMode="auto">
          <a:xfrm>
            <a:off x="3772830" y="3834673"/>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3:00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pm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83" name="TextBox 82">
            <a:extLst>
              <a:ext uri="{FF2B5EF4-FFF2-40B4-BE49-F238E27FC236}">
                <a16:creationId xmlns:a16="http://schemas.microsoft.com/office/drawing/2014/main" id="{57EC4411-2D45-9359-B9E0-E9274AC68893}"/>
              </a:ext>
            </a:extLst>
          </p:cNvPr>
          <p:cNvSpPr txBox="1"/>
          <p:nvPr/>
        </p:nvSpPr>
        <p:spPr>
          <a:xfrm>
            <a:off x="3643076" y="4284545"/>
            <a:ext cx="2873865" cy="59740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Will returns to Teams to catch up on a meeting he missed when he had to troubleshoot a server issue. He checks out the recap and asks for the key points and action items. </a:t>
            </a:r>
          </a:p>
        </p:txBody>
      </p:sp>
      <p:grpSp>
        <p:nvGrpSpPr>
          <p:cNvPr id="84" name="Group 83">
            <a:extLst>
              <a:ext uri="{FF2B5EF4-FFF2-40B4-BE49-F238E27FC236}">
                <a16:creationId xmlns:a16="http://schemas.microsoft.com/office/drawing/2014/main" id="{063572D1-5BB5-5273-C038-B68A3A78476D}"/>
              </a:ext>
            </a:extLst>
          </p:cNvPr>
          <p:cNvGrpSpPr/>
          <p:nvPr/>
        </p:nvGrpSpPr>
        <p:grpSpPr>
          <a:xfrm>
            <a:off x="3415490" y="1594303"/>
            <a:ext cx="166152" cy="166152"/>
            <a:chOff x="5214995" y="-1168400"/>
            <a:chExt cx="431800" cy="431800"/>
          </a:xfrm>
        </p:grpSpPr>
        <p:sp>
          <p:nvSpPr>
            <p:cNvPr id="85" name="Oval 84">
              <a:extLst>
                <a:ext uri="{FF2B5EF4-FFF2-40B4-BE49-F238E27FC236}">
                  <a16:creationId xmlns:a16="http://schemas.microsoft.com/office/drawing/2014/main" id="{F2FAF827-2392-97FA-F924-99344DBAA319}"/>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6" name="Rectangle 89">
              <a:extLst>
                <a:ext uri="{FF2B5EF4-FFF2-40B4-BE49-F238E27FC236}">
                  <a16:creationId xmlns:a16="http://schemas.microsoft.com/office/drawing/2014/main" id="{66436E49-D44F-DAD4-4142-C7B2C6DE01D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87" name="Group 86">
            <a:extLst>
              <a:ext uri="{FF2B5EF4-FFF2-40B4-BE49-F238E27FC236}">
                <a16:creationId xmlns:a16="http://schemas.microsoft.com/office/drawing/2014/main" id="{C6138D65-0C38-7892-4331-B2A6396E50F0}"/>
              </a:ext>
            </a:extLst>
          </p:cNvPr>
          <p:cNvGrpSpPr/>
          <p:nvPr/>
        </p:nvGrpSpPr>
        <p:grpSpPr>
          <a:xfrm>
            <a:off x="6669529" y="1594303"/>
            <a:ext cx="166152" cy="166152"/>
            <a:chOff x="5214995" y="-1168400"/>
            <a:chExt cx="431800" cy="431800"/>
          </a:xfrm>
        </p:grpSpPr>
        <p:sp>
          <p:nvSpPr>
            <p:cNvPr id="88" name="Oval 87">
              <a:extLst>
                <a:ext uri="{FF2B5EF4-FFF2-40B4-BE49-F238E27FC236}">
                  <a16:creationId xmlns:a16="http://schemas.microsoft.com/office/drawing/2014/main" id="{4B9B82A9-B9EE-E710-94AF-4D9A5FA1A48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89" name="Rectangle 89">
              <a:extLst>
                <a:ext uri="{FF2B5EF4-FFF2-40B4-BE49-F238E27FC236}">
                  <a16:creationId xmlns:a16="http://schemas.microsoft.com/office/drawing/2014/main" id="{EAC33CCD-BA5B-4645-6355-A7E3918373D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0" name="Group 89">
            <a:extLst>
              <a:ext uri="{FF2B5EF4-FFF2-40B4-BE49-F238E27FC236}">
                <a16:creationId xmlns:a16="http://schemas.microsoft.com/office/drawing/2014/main" id="{B53AF39A-A876-7947-5602-CB035E15B735}"/>
              </a:ext>
            </a:extLst>
          </p:cNvPr>
          <p:cNvGrpSpPr/>
          <p:nvPr/>
        </p:nvGrpSpPr>
        <p:grpSpPr>
          <a:xfrm flipH="1">
            <a:off x="3415490" y="3918934"/>
            <a:ext cx="166152" cy="166152"/>
            <a:chOff x="5214995" y="-1168400"/>
            <a:chExt cx="431800" cy="431800"/>
          </a:xfrm>
        </p:grpSpPr>
        <p:sp>
          <p:nvSpPr>
            <p:cNvPr id="91" name="Oval 90">
              <a:extLst>
                <a:ext uri="{FF2B5EF4-FFF2-40B4-BE49-F238E27FC236}">
                  <a16:creationId xmlns:a16="http://schemas.microsoft.com/office/drawing/2014/main" id="{F047B81A-2F6E-FBB3-8818-B167643D99C5}"/>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92" name="Rectangle 89">
              <a:extLst>
                <a:ext uri="{FF2B5EF4-FFF2-40B4-BE49-F238E27FC236}">
                  <a16:creationId xmlns:a16="http://schemas.microsoft.com/office/drawing/2014/main" id="{9C1712A5-3506-DFF6-B856-06003A899A6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3" name="Group 92">
            <a:extLst>
              <a:ext uri="{FF2B5EF4-FFF2-40B4-BE49-F238E27FC236}">
                <a16:creationId xmlns:a16="http://schemas.microsoft.com/office/drawing/2014/main" id="{C20887B7-64F6-CBBA-96EE-FA97C295DDCC}"/>
              </a:ext>
            </a:extLst>
          </p:cNvPr>
          <p:cNvGrpSpPr/>
          <p:nvPr/>
        </p:nvGrpSpPr>
        <p:grpSpPr>
          <a:xfrm flipH="1">
            <a:off x="6669529" y="3918934"/>
            <a:ext cx="166152" cy="166152"/>
            <a:chOff x="5214995" y="-1168400"/>
            <a:chExt cx="431800" cy="431800"/>
          </a:xfrm>
        </p:grpSpPr>
        <p:sp>
          <p:nvSpPr>
            <p:cNvPr id="94" name="Oval 93">
              <a:extLst>
                <a:ext uri="{FF2B5EF4-FFF2-40B4-BE49-F238E27FC236}">
                  <a16:creationId xmlns:a16="http://schemas.microsoft.com/office/drawing/2014/main" id="{4B739FF8-6069-1139-D6A3-464CBAB1FED0}"/>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95" name="Rectangle 89">
              <a:extLst>
                <a:ext uri="{FF2B5EF4-FFF2-40B4-BE49-F238E27FC236}">
                  <a16:creationId xmlns:a16="http://schemas.microsoft.com/office/drawing/2014/main" id="{580DFD82-C42B-9C7D-6E3C-1D9C86C03F7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6" name="Group 95">
            <a:extLst>
              <a:ext uri="{FF2B5EF4-FFF2-40B4-BE49-F238E27FC236}">
                <a16:creationId xmlns:a16="http://schemas.microsoft.com/office/drawing/2014/main" id="{612A763B-4D20-4C13-10FA-E9AFEA20D3A9}"/>
              </a:ext>
            </a:extLst>
          </p:cNvPr>
          <p:cNvGrpSpPr/>
          <p:nvPr/>
        </p:nvGrpSpPr>
        <p:grpSpPr>
          <a:xfrm rot="5400000">
            <a:off x="9928103" y="2034721"/>
            <a:ext cx="166152" cy="166152"/>
            <a:chOff x="5214995" y="-1168400"/>
            <a:chExt cx="431800" cy="431800"/>
          </a:xfrm>
        </p:grpSpPr>
        <p:sp>
          <p:nvSpPr>
            <p:cNvPr id="97" name="Oval 96">
              <a:extLst>
                <a:ext uri="{FF2B5EF4-FFF2-40B4-BE49-F238E27FC236}">
                  <a16:creationId xmlns:a16="http://schemas.microsoft.com/office/drawing/2014/main" id="{CD5C5384-571D-2B13-FA74-C4199FDC6E37}"/>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98" name="Rectangle 89">
              <a:extLst>
                <a:ext uri="{FF2B5EF4-FFF2-40B4-BE49-F238E27FC236}">
                  <a16:creationId xmlns:a16="http://schemas.microsoft.com/office/drawing/2014/main" id="{5F73A6C3-8595-40A2-19A1-438667AFFFC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9" name="Group 98">
            <a:extLst>
              <a:ext uri="{FF2B5EF4-FFF2-40B4-BE49-F238E27FC236}">
                <a16:creationId xmlns:a16="http://schemas.microsoft.com/office/drawing/2014/main" id="{095E2A8D-222E-1032-BB91-A70D6757CAA2}"/>
              </a:ext>
            </a:extLst>
          </p:cNvPr>
          <p:cNvGrpSpPr/>
          <p:nvPr/>
        </p:nvGrpSpPr>
        <p:grpSpPr>
          <a:xfrm rot="5400000">
            <a:off x="9928103" y="3324926"/>
            <a:ext cx="166152" cy="166152"/>
            <a:chOff x="5214995" y="-1168400"/>
            <a:chExt cx="431800" cy="431800"/>
          </a:xfrm>
        </p:grpSpPr>
        <p:sp>
          <p:nvSpPr>
            <p:cNvPr id="100" name="Oval 99">
              <a:extLst>
                <a:ext uri="{FF2B5EF4-FFF2-40B4-BE49-F238E27FC236}">
                  <a16:creationId xmlns:a16="http://schemas.microsoft.com/office/drawing/2014/main" id="{E43AB75B-A894-5A9B-2A4F-15E0B8E47B2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01" name="Rectangle 89">
              <a:extLst>
                <a:ext uri="{FF2B5EF4-FFF2-40B4-BE49-F238E27FC236}">
                  <a16:creationId xmlns:a16="http://schemas.microsoft.com/office/drawing/2014/main" id="{455A86A0-B0C7-A611-EC9D-6FC2D317EDD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sp>
        <p:nvSpPr>
          <p:cNvPr id="113" name="Oval 112">
            <a:extLst>
              <a:ext uri="{FF2B5EF4-FFF2-40B4-BE49-F238E27FC236}">
                <a16:creationId xmlns:a16="http://schemas.microsoft.com/office/drawing/2014/main" id="{545C7197-7C11-0CBB-9CC0-D4DB6FB46C0D}"/>
              </a:ext>
            </a:extLst>
          </p:cNvPr>
          <p:cNvSpPr>
            <a:spLocks/>
          </p:cNvSpPr>
          <p:nvPr/>
        </p:nvSpPr>
        <p:spPr bwMode="auto">
          <a:xfrm>
            <a:off x="7574900" y="256200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119" name="TextBox 118">
            <a:extLst>
              <a:ext uri="{FF2B5EF4-FFF2-40B4-BE49-F238E27FC236}">
                <a16:creationId xmlns:a16="http://schemas.microsoft.com/office/drawing/2014/main" id="{4F2AB8BE-DA14-CA3A-1BB0-D45CD6CC877B}"/>
              </a:ext>
              <a:ext uri="{C183D7F6-B498-43B3-948B-1728B52AA6E4}">
                <adec:decorative xmlns:adec="http://schemas.microsoft.com/office/drawing/2017/decorative" val="0"/>
              </a:ext>
            </a:extLst>
          </p:cNvPr>
          <p:cNvSpPr txBox="1"/>
          <p:nvPr/>
        </p:nvSpPr>
        <p:spPr>
          <a:xfrm>
            <a:off x="8091484" y="2675412"/>
            <a:ext cx="1203433"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Word</a:t>
            </a:r>
          </a:p>
        </p:txBody>
      </p:sp>
      <p:sp>
        <p:nvSpPr>
          <p:cNvPr id="2" name="Title 1">
            <a:extLst>
              <a:ext uri="{FF2B5EF4-FFF2-40B4-BE49-F238E27FC236}">
                <a16:creationId xmlns:a16="http://schemas.microsoft.com/office/drawing/2014/main" id="{A095C51B-5F34-C631-4144-4E20732DBD0F}"/>
              </a:ext>
            </a:extLst>
          </p:cNvPr>
          <p:cNvSpPr>
            <a:spLocks noGrp="1"/>
          </p:cNvSpPr>
          <p:nvPr>
            <p:ph type="title"/>
          </p:nvPr>
        </p:nvSpPr>
        <p:spPr/>
        <p:txBody>
          <a:bodyPr/>
          <a:lstStyle/>
          <a:p>
            <a:r>
              <a:rPr lang="en-US"/>
              <a:t>A day in the life of an IT Administrator</a:t>
            </a:r>
          </a:p>
        </p:txBody>
      </p:sp>
      <p:sp>
        <p:nvSpPr>
          <p:cNvPr id="63" name="TextBox 62">
            <a:extLst>
              <a:ext uri="{FF2B5EF4-FFF2-40B4-BE49-F238E27FC236}">
                <a16:creationId xmlns:a16="http://schemas.microsoft.com/office/drawing/2014/main" id="{436A750B-13D0-10DF-66C0-85E235A7B86B}"/>
              </a:ext>
            </a:extLst>
          </p:cNvPr>
          <p:cNvSpPr txBox="1"/>
          <p:nvPr/>
        </p:nvSpPr>
        <p:spPr>
          <a:xfrm>
            <a:off x="10103943" y="1628615"/>
            <a:ext cx="1686904" cy="1107996"/>
          </a:xfrm>
          <a:prstGeom prst="rect">
            <a:avLst/>
          </a:prstGeom>
          <a:noFill/>
        </p:spPr>
        <p:txBody>
          <a:bodyPr wrap="square" lIns="0" tIns="0" rIns="0" bIns="0" rtlCol="0">
            <a:spAutoFit/>
          </a:bodyPr>
          <a:lstStyle/>
          <a:p>
            <a:pPr algn="r"/>
            <a:r>
              <a:rPr kumimoji="0" lang="en-US" sz="2400" b="0" i="0" u="none" strike="noStrike" kern="1200" cap="none" spc="0" normalizeH="0" baseline="0" noProof="0">
                <a:ln>
                  <a:noFill/>
                </a:ln>
                <a:solidFill>
                  <a:schemeClr val="accent3"/>
                </a:solidFill>
                <a:effectLst/>
                <a:uLnTx/>
                <a:uFillTx/>
                <a:latin typeface="Segoe UI Semibold"/>
                <a:ea typeface="+mn-ea"/>
                <a:cs typeface="+mn-cs"/>
              </a:rPr>
              <a:t>Will</a:t>
            </a:r>
            <a:br>
              <a:rPr kumimoji="0" lang="en-US" sz="2400" b="0" i="0" u="none" strike="noStrike" kern="1200" cap="none" spc="0" normalizeH="0" baseline="0" noProof="0">
                <a:ln>
                  <a:noFill/>
                </a:ln>
                <a:solidFill>
                  <a:schemeClr val="accent3"/>
                </a:solidFill>
                <a:effectLst/>
                <a:uLnTx/>
                <a:uFillTx/>
                <a:latin typeface="Segoe UI Semibold"/>
                <a:ea typeface="+mn-ea"/>
                <a:cs typeface="+mn-cs"/>
              </a:rPr>
            </a:br>
            <a:r>
              <a:rPr kumimoji="0" lang="en-US" sz="16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rPr>
              <a:t>is an IT Administrator at Contoso</a:t>
            </a:r>
            <a:endParaRPr kumimoji="0" lang="en-US" sz="20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endParaRPr>
          </a:p>
        </p:txBody>
      </p:sp>
      <p:pic>
        <p:nvPicPr>
          <p:cNvPr id="79" name="Graphic 78">
            <a:extLst>
              <a:ext uri="{FF2B5EF4-FFF2-40B4-BE49-F238E27FC236}">
                <a16:creationId xmlns:a16="http://schemas.microsoft.com/office/drawing/2014/main" id="{A5829433-97A5-DF0A-846D-0E434D6DBA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1523497" y="2787803"/>
            <a:ext cx="274790" cy="274790"/>
          </a:xfrm>
          <a:prstGeom prst="rect">
            <a:avLst/>
          </a:prstGeom>
        </p:spPr>
      </p:pic>
      <p:sp>
        <p:nvSpPr>
          <p:cNvPr id="5" name="Oval 4">
            <a:extLst>
              <a:ext uri="{FF2B5EF4-FFF2-40B4-BE49-F238E27FC236}">
                <a16:creationId xmlns:a16="http://schemas.microsoft.com/office/drawing/2014/main" id="{3D0F8D6F-BA3F-FD99-DB86-C3B374DC8C3A}"/>
              </a:ext>
            </a:extLst>
          </p:cNvPr>
          <p:cNvSpPr>
            <a:spLocks/>
          </p:cNvSpPr>
          <p:nvPr/>
        </p:nvSpPr>
        <p:spPr bwMode="auto">
          <a:xfrm>
            <a:off x="1175918" y="256200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14" name="Picture 13" descr="Zip Co logo SVG free download, id: 101874 - Brandlogos.net">
            <a:hlinkClick r:id="rId4"/>
            <a:extLst>
              <a:ext uri="{FF2B5EF4-FFF2-40B4-BE49-F238E27FC236}">
                <a16:creationId xmlns:a16="http://schemas.microsoft.com/office/drawing/2014/main" id="{94C6D564-9B2A-8CCE-F6CE-9BD5DA33A4E7}"/>
              </a:ext>
            </a:extLst>
          </p:cNvPr>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52853" y="2650680"/>
            <a:ext cx="257610" cy="23413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7502DA14-7404-A11B-3070-22CE7A2EFF77}"/>
              </a:ext>
              <a:ext uri="{C183D7F6-B498-43B3-948B-1728B52AA6E4}">
                <adec:decorative xmlns:adec="http://schemas.microsoft.com/office/drawing/2017/decorative" val="0"/>
              </a:ext>
            </a:extLst>
          </p:cNvPr>
          <p:cNvSpPr txBox="1"/>
          <p:nvPr/>
        </p:nvSpPr>
        <p:spPr>
          <a:xfrm>
            <a:off x="1692503" y="2675412"/>
            <a:ext cx="749724"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a:t>
            </a:r>
          </a:p>
        </p:txBody>
      </p:sp>
      <p:sp>
        <p:nvSpPr>
          <p:cNvPr id="18" name="Oval 17">
            <a:extLst>
              <a:ext uri="{FF2B5EF4-FFF2-40B4-BE49-F238E27FC236}">
                <a16:creationId xmlns:a16="http://schemas.microsoft.com/office/drawing/2014/main" id="{F4F3D11C-E999-9570-0037-A5FEBEA41297}"/>
              </a:ext>
            </a:extLst>
          </p:cNvPr>
          <p:cNvSpPr>
            <a:spLocks/>
          </p:cNvSpPr>
          <p:nvPr/>
        </p:nvSpPr>
        <p:spPr bwMode="auto">
          <a:xfrm>
            <a:off x="4349988" y="5124160"/>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19" name="TextBox 18">
            <a:extLst>
              <a:ext uri="{FF2B5EF4-FFF2-40B4-BE49-F238E27FC236}">
                <a16:creationId xmlns:a16="http://schemas.microsoft.com/office/drawing/2014/main" id="{D5120010-BA70-A0B6-505D-83E21744CD7E}"/>
              </a:ext>
              <a:ext uri="{C183D7F6-B498-43B3-948B-1728B52AA6E4}">
                <adec:decorative xmlns:adec="http://schemas.microsoft.com/office/drawing/2017/decorative" val="0"/>
              </a:ext>
            </a:extLst>
          </p:cNvPr>
          <p:cNvSpPr txBox="1"/>
          <p:nvPr/>
        </p:nvSpPr>
        <p:spPr>
          <a:xfrm>
            <a:off x="4866168" y="5229854"/>
            <a:ext cx="1477963"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Teams</a:t>
            </a:r>
          </a:p>
        </p:txBody>
      </p:sp>
      <p:pic>
        <p:nvPicPr>
          <p:cNvPr id="35" name="Picture 10" descr="Microsoft Word Logo - PNG and Vector - Logo Download">
            <a:hlinkClick r:id="rId6"/>
            <a:extLst>
              <a:ext uri="{FF2B5EF4-FFF2-40B4-BE49-F238E27FC236}">
                <a16:creationId xmlns:a16="http://schemas.microsoft.com/office/drawing/2014/main" id="{4A692AEE-5DDD-9DD6-8A6D-12B3B7CCC677}"/>
              </a:ext>
            </a:extLst>
          </p:cNvPr>
          <p:cNvPicPr>
            <a:picLocks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656985" y="2658353"/>
            <a:ext cx="235916" cy="2359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948F1B1-0A71-15E9-7CE5-06BAE324E8EF}"/>
              </a:ext>
              <a:ext uri="{C183D7F6-B498-43B3-948B-1728B52AA6E4}">
                <adec:decorative xmlns:adec="http://schemas.microsoft.com/office/drawing/2017/decorative" val="0"/>
              </a:ext>
            </a:extLst>
          </p:cNvPr>
          <p:cNvSpPr txBox="1"/>
          <p:nvPr/>
        </p:nvSpPr>
        <p:spPr>
          <a:xfrm>
            <a:off x="7892901" y="5254315"/>
            <a:ext cx="1796792"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PowerPoint</a:t>
            </a:r>
          </a:p>
        </p:txBody>
      </p:sp>
      <p:grpSp>
        <p:nvGrpSpPr>
          <p:cNvPr id="6" name="Group 5">
            <a:extLst>
              <a:ext uri="{FF2B5EF4-FFF2-40B4-BE49-F238E27FC236}">
                <a16:creationId xmlns:a16="http://schemas.microsoft.com/office/drawing/2014/main" id="{C1D5AC6D-6565-4817-084A-C94537257CC1}"/>
              </a:ext>
            </a:extLst>
          </p:cNvPr>
          <p:cNvGrpSpPr/>
          <p:nvPr/>
        </p:nvGrpSpPr>
        <p:grpSpPr>
          <a:xfrm>
            <a:off x="7387942" y="5135843"/>
            <a:ext cx="411480" cy="411480"/>
            <a:chOff x="4991560" y="4920761"/>
            <a:chExt cx="411480" cy="411480"/>
          </a:xfrm>
        </p:grpSpPr>
        <p:sp>
          <p:nvSpPr>
            <p:cNvPr id="7" name="Oval 6">
              <a:extLst>
                <a:ext uri="{FF2B5EF4-FFF2-40B4-BE49-F238E27FC236}">
                  <a16:creationId xmlns:a16="http://schemas.microsoft.com/office/drawing/2014/main" id="{14B3C466-DAAC-C49C-6E75-6B3F32E57649}"/>
                </a:ext>
              </a:extLst>
            </p:cNvPr>
            <p:cNvSpPr>
              <a:spLocks/>
            </p:cNvSpPr>
            <p:nvPr/>
          </p:nvSpPr>
          <p:spPr bwMode="auto">
            <a:xfrm>
              <a:off x="4991560" y="4920761"/>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9" name="Picture 4" descr="Microsoft PowerPoint Logo - PNG and Vector - Logo Download">
              <a:hlinkClick r:id="rId8"/>
              <a:extLst>
                <a:ext uri="{FF2B5EF4-FFF2-40B4-BE49-F238E27FC236}">
                  <a16:creationId xmlns:a16="http://schemas.microsoft.com/office/drawing/2014/main" id="{14C12454-BC48-3086-AF93-DECF3DF70D9B}"/>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054411" y="4998645"/>
              <a:ext cx="285779" cy="265842"/>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6" descr="Microsoft Teams Logo, symbol, meaning, history, PNG">
            <a:hlinkClick r:id="rId10"/>
            <a:extLst>
              <a:ext uri="{FF2B5EF4-FFF2-40B4-BE49-F238E27FC236}">
                <a16:creationId xmlns:a16="http://schemas.microsoft.com/office/drawing/2014/main" id="{85A674E5-5AFD-5232-7A35-2BF9BEF18FB5}"/>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20244" r="20244"/>
          <a:stretch/>
        </p:blipFill>
        <p:spPr bwMode="auto">
          <a:xfrm>
            <a:off x="4434877" y="5214903"/>
            <a:ext cx="243331" cy="229994"/>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id="{70C74253-CD31-C384-EEF2-944919FC5303}"/>
              </a:ext>
            </a:extLst>
          </p:cNvPr>
          <p:cNvSpPr>
            <a:spLocks/>
          </p:cNvSpPr>
          <p:nvPr/>
        </p:nvSpPr>
        <p:spPr bwMode="auto">
          <a:xfrm>
            <a:off x="1175918" y="514090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12" name="Picture 11" descr="Zip Co logo SVG free download, id: 101874 - Brandlogos.net">
            <a:hlinkClick r:id="rId4"/>
            <a:extLst>
              <a:ext uri="{FF2B5EF4-FFF2-40B4-BE49-F238E27FC236}">
                <a16:creationId xmlns:a16="http://schemas.microsoft.com/office/drawing/2014/main" id="{ADF4B885-4A62-C02B-4048-ABAE8779F349}"/>
              </a:ext>
            </a:extLst>
          </p:cNvPr>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52853" y="5229583"/>
            <a:ext cx="257610" cy="23413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BB00540-DF0E-1372-487A-B0EBAD3EDE6D}"/>
              </a:ext>
              <a:ext uri="{C183D7F6-B498-43B3-948B-1728B52AA6E4}">
                <adec:decorative xmlns:adec="http://schemas.microsoft.com/office/drawing/2017/decorative" val="0"/>
              </a:ext>
            </a:extLst>
          </p:cNvPr>
          <p:cNvSpPr txBox="1"/>
          <p:nvPr/>
        </p:nvSpPr>
        <p:spPr>
          <a:xfrm>
            <a:off x="1692503" y="5254315"/>
            <a:ext cx="749724"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a:t>
            </a:r>
          </a:p>
        </p:txBody>
      </p:sp>
      <p:sp>
        <p:nvSpPr>
          <p:cNvPr id="16" name="Oval 15">
            <a:extLst>
              <a:ext uri="{FF2B5EF4-FFF2-40B4-BE49-F238E27FC236}">
                <a16:creationId xmlns:a16="http://schemas.microsoft.com/office/drawing/2014/main" id="{46E29E5C-9480-EDF0-66F7-9CBD0ADF4F3D}"/>
              </a:ext>
            </a:extLst>
          </p:cNvPr>
          <p:cNvSpPr>
            <a:spLocks/>
          </p:cNvSpPr>
          <p:nvPr/>
        </p:nvSpPr>
        <p:spPr bwMode="auto">
          <a:xfrm>
            <a:off x="4349988" y="255656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28" name="TextBox 27">
            <a:extLst>
              <a:ext uri="{FF2B5EF4-FFF2-40B4-BE49-F238E27FC236}">
                <a16:creationId xmlns:a16="http://schemas.microsoft.com/office/drawing/2014/main" id="{073BAC59-D6B4-A021-1A3C-618BC4706E42}"/>
              </a:ext>
              <a:ext uri="{C183D7F6-B498-43B3-948B-1728B52AA6E4}">
                <adec:decorative xmlns:adec="http://schemas.microsoft.com/office/drawing/2017/decorative" val="0"/>
              </a:ext>
            </a:extLst>
          </p:cNvPr>
          <p:cNvSpPr txBox="1"/>
          <p:nvPr/>
        </p:nvSpPr>
        <p:spPr>
          <a:xfrm>
            <a:off x="4866168" y="2662259"/>
            <a:ext cx="1477963"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Teams</a:t>
            </a:r>
          </a:p>
        </p:txBody>
      </p:sp>
      <p:pic>
        <p:nvPicPr>
          <p:cNvPr id="32" name="Picture 6" descr="Microsoft Teams Logo, symbol, meaning, history, PNG">
            <a:hlinkClick r:id="rId10"/>
            <a:extLst>
              <a:ext uri="{FF2B5EF4-FFF2-40B4-BE49-F238E27FC236}">
                <a16:creationId xmlns:a16="http://schemas.microsoft.com/office/drawing/2014/main" id="{C21897C6-DB02-BEDE-3756-272FD7B60F17}"/>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20244" r="20244"/>
          <a:stretch/>
        </p:blipFill>
        <p:spPr bwMode="auto">
          <a:xfrm>
            <a:off x="4434877" y="2647308"/>
            <a:ext cx="243331" cy="22999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A person wearing glasses and a blue shirt&#10;&#10;Description automatically generated">
            <a:extLst>
              <a:ext uri="{FF2B5EF4-FFF2-40B4-BE49-F238E27FC236}">
                <a16:creationId xmlns:a16="http://schemas.microsoft.com/office/drawing/2014/main" id="{4CD37AE4-BB05-B2FC-D8FA-6C644D980209}"/>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r="13472"/>
          <a:stretch/>
        </p:blipFill>
        <p:spPr>
          <a:xfrm>
            <a:off x="9846321" y="2853812"/>
            <a:ext cx="2345679" cy="4004188"/>
          </a:xfrm>
          <a:prstGeom prst="rect">
            <a:avLst/>
          </a:prstGeom>
        </p:spPr>
      </p:pic>
    </p:spTree>
    <p:extLst>
      <p:ext uri="{BB962C8B-B14F-4D97-AF65-F5344CB8AC3E}">
        <p14:creationId xmlns:p14="http://schemas.microsoft.com/office/powerpoint/2010/main" val="56955465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AC6E1-8859-36F2-FA8E-8B12061090E9}"/>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4FB83FE6-3EA8-6847-5231-51958BE13BAF}"/>
              </a:ext>
            </a:extLst>
          </p:cNvPr>
          <p:cNvGrpSpPr/>
          <p:nvPr/>
        </p:nvGrpSpPr>
        <p:grpSpPr>
          <a:xfrm flipH="1">
            <a:off x="0" y="0"/>
            <a:ext cx="12192000" cy="6858000"/>
            <a:chOff x="0" y="0"/>
            <a:chExt cx="12192000" cy="6858000"/>
          </a:xfrm>
        </p:grpSpPr>
        <p:pic>
          <p:nvPicPr>
            <p:cNvPr id="5" name="Picture 4" descr="A close-up of colorful objects&#10;&#10;Description automatically generated">
              <a:extLst>
                <a:ext uri="{FF2B5EF4-FFF2-40B4-BE49-F238E27FC236}">
                  <a16:creationId xmlns:a16="http://schemas.microsoft.com/office/drawing/2014/main" id="{B1274361-B281-11D7-12AB-E3D363D04A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4419600" y="0"/>
              <a:ext cx="7772400" cy="3757229"/>
            </a:xfrm>
            <a:prstGeom prst="rect">
              <a:avLst/>
            </a:prstGeom>
          </p:spPr>
        </p:pic>
        <p:grpSp>
          <p:nvGrpSpPr>
            <p:cNvPr id="7" name="Group 6">
              <a:extLst>
                <a:ext uri="{FF2B5EF4-FFF2-40B4-BE49-F238E27FC236}">
                  <a16:creationId xmlns:a16="http://schemas.microsoft.com/office/drawing/2014/main" id="{6D94E422-7B63-35B8-0FEE-E0B60D506896}"/>
                </a:ext>
              </a:extLst>
            </p:cNvPr>
            <p:cNvGrpSpPr/>
            <p:nvPr/>
          </p:nvGrpSpPr>
          <p:grpSpPr>
            <a:xfrm>
              <a:off x="0" y="1589509"/>
              <a:ext cx="12192000" cy="5268491"/>
              <a:chOff x="0" y="1589509"/>
              <a:chExt cx="12192000" cy="5268491"/>
            </a:xfrm>
          </p:grpSpPr>
          <p:sp>
            <p:nvSpPr>
              <p:cNvPr id="9" name="Rectangle 8">
                <a:extLst>
                  <a:ext uri="{FF2B5EF4-FFF2-40B4-BE49-F238E27FC236}">
                    <a16:creationId xmlns:a16="http://schemas.microsoft.com/office/drawing/2014/main" id="{0DE08E3C-17E3-6E08-F38E-D643DA69FD3F}"/>
                  </a:ext>
                </a:extLst>
              </p:cNvPr>
              <p:cNvSpPr/>
              <p:nvPr/>
            </p:nvSpPr>
            <p:spPr bwMode="auto">
              <a:xfrm>
                <a:off x="7072829" y="3028132"/>
                <a:ext cx="5119171" cy="3829868"/>
              </a:xfrm>
              <a:prstGeom prst="rect">
                <a:avLst/>
              </a:prstGeom>
              <a:gradFill flip="none" rotWithShape="1">
                <a:gsLst>
                  <a:gs pos="100000">
                    <a:srgbClr val="ECE9E6"/>
                  </a:gs>
                  <a:gs pos="63000">
                    <a:schemeClr val="bg1"/>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pic>
            <p:nvPicPr>
              <p:cNvPr id="10" name="Picture 9" descr="A close-up of colorful objects&#10;&#10;Description automatically generated">
                <a:extLst>
                  <a:ext uri="{FF2B5EF4-FFF2-40B4-BE49-F238E27FC236}">
                    <a16:creationId xmlns:a16="http://schemas.microsoft.com/office/drawing/2014/main" id="{7EDE9FF4-0060-1A22-EA70-5A8DB962A8D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89509"/>
                <a:ext cx="7772400" cy="5268491"/>
              </a:xfrm>
              <a:prstGeom prst="rect">
                <a:avLst/>
              </a:prstGeom>
            </p:spPr>
          </p:pic>
        </p:grpSp>
      </p:grpSp>
      <p:sp>
        <p:nvSpPr>
          <p:cNvPr id="2" name="Title 1">
            <a:extLst>
              <a:ext uri="{FF2B5EF4-FFF2-40B4-BE49-F238E27FC236}">
                <a16:creationId xmlns:a16="http://schemas.microsoft.com/office/drawing/2014/main" id="{40C474A7-4983-4194-EC55-B861347B8E65}"/>
              </a:ext>
            </a:extLst>
          </p:cNvPr>
          <p:cNvSpPr>
            <a:spLocks noGrp="1"/>
          </p:cNvSpPr>
          <p:nvPr>
            <p:ph type="title"/>
          </p:nvPr>
        </p:nvSpPr>
        <p:spPr>
          <a:xfrm>
            <a:off x="571501" y="472190"/>
            <a:ext cx="11049000" cy="1107996"/>
          </a:xfrm>
        </p:spPr>
        <p:txBody>
          <a:bodyPr/>
          <a:lstStyle/>
          <a:p>
            <a:pPr algn="ctr"/>
            <a:r>
              <a:rPr lang="en-US"/>
              <a:t>Copilot scenarios for</a:t>
            </a:r>
            <a:br>
              <a:rPr lang="en-US"/>
            </a:br>
            <a:r>
              <a:rPr lang="en-US">
                <a:gradFill>
                  <a:gsLst>
                    <a:gs pos="35000">
                      <a:srgbClr val="0078D4"/>
                    </a:gs>
                    <a:gs pos="0">
                      <a:srgbClr val="C03BC4"/>
                    </a:gs>
                  </a:gsLst>
                  <a:path path="circle">
                    <a:fillToRect l="100000" t="100000"/>
                  </a:path>
                </a:gradFill>
              </a:rPr>
              <a:t>IT</a:t>
            </a:r>
          </a:p>
        </p:txBody>
      </p:sp>
      <p:grpSp>
        <p:nvGrpSpPr>
          <p:cNvPr id="31" name="Group 30">
            <a:extLst>
              <a:ext uri="{FF2B5EF4-FFF2-40B4-BE49-F238E27FC236}">
                <a16:creationId xmlns:a16="http://schemas.microsoft.com/office/drawing/2014/main" id="{9CF4AF4B-50D5-F7F8-6D95-751BBA058751}"/>
              </a:ext>
            </a:extLst>
          </p:cNvPr>
          <p:cNvGrpSpPr/>
          <p:nvPr/>
        </p:nvGrpSpPr>
        <p:grpSpPr>
          <a:xfrm>
            <a:off x="702826" y="2376192"/>
            <a:ext cx="10786348" cy="2987379"/>
            <a:chOff x="702826" y="2376192"/>
            <a:chExt cx="10786348" cy="2987379"/>
          </a:xfrm>
        </p:grpSpPr>
        <p:sp>
          <p:nvSpPr>
            <p:cNvPr id="4" name="Rectangle: Rounded Corners 78">
              <a:extLst>
                <a:ext uri="{FF2B5EF4-FFF2-40B4-BE49-F238E27FC236}">
                  <a16:creationId xmlns:a16="http://schemas.microsoft.com/office/drawing/2014/main" id="{14D9E2F0-798D-7F0A-76DF-7A01E6C0A1D4}"/>
                </a:ext>
                <a:ext uri="{C183D7F6-B498-43B3-948B-1728B52AA6E4}">
                  <adec:decorative xmlns:adec="http://schemas.microsoft.com/office/drawing/2017/decorative" val="1"/>
                </a:ext>
              </a:extLst>
            </p:cNvPr>
            <p:cNvSpPr/>
            <p:nvPr/>
          </p:nvSpPr>
          <p:spPr bwMode="auto">
            <a:xfrm>
              <a:off x="702826" y="2794203"/>
              <a:ext cx="3349754" cy="2569368"/>
            </a:xfrm>
            <a:prstGeom prst="roundRect">
              <a:avLst>
                <a:gd name="adj" fmla="val 3081"/>
              </a:avLst>
            </a:prstGeom>
            <a:solidFill>
              <a:srgbClr val="FFFFFF">
                <a:alpha val="84000"/>
              </a:srgbClr>
            </a:solid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IN" sz="2000" kern="0">
                <a:solidFill>
                  <a:srgbClr val="1A1A1A"/>
                </a:solidFill>
                <a:latin typeface="Segoe UI"/>
                <a:cs typeface="Segoe UI" pitchFamily="34" charset="0"/>
              </a:endParaRPr>
            </a:p>
          </p:txBody>
        </p:sp>
        <p:sp>
          <p:nvSpPr>
            <p:cNvPr id="6" name="Rectangle: Rounded Corners 81">
              <a:extLst>
                <a:ext uri="{FF2B5EF4-FFF2-40B4-BE49-F238E27FC236}">
                  <a16:creationId xmlns:a16="http://schemas.microsoft.com/office/drawing/2014/main" id="{7AECCF54-00D1-1257-9E42-57399511E4C3}"/>
                </a:ext>
                <a:ext uri="{C183D7F6-B498-43B3-948B-1728B52AA6E4}">
                  <adec:decorative xmlns:adec="http://schemas.microsoft.com/office/drawing/2017/decorative" val="1"/>
                </a:ext>
              </a:extLst>
            </p:cNvPr>
            <p:cNvSpPr/>
            <p:nvPr/>
          </p:nvSpPr>
          <p:spPr bwMode="auto">
            <a:xfrm>
              <a:off x="4421123" y="2794203"/>
              <a:ext cx="3349754" cy="2569368"/>
            </a:xfrm>
            <a:prstGeom prst="roundRect">
              <a:avLst>
                <a:gd name="adj" fmla="val 3081"/>
              </a:avLst>
            </a:prstGeom>
            <a:solidFill>
              <a:srgbClr val="FFFFFF">
                <a:alpha val="84000"/>
              </a:srgbClr>
            </a:solid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IN" sz="2000" kern="0">
                <a:solidFill>
                  <a:srgbClr val="1A1A1A"/>
                </a:solidFill>
                <a:latin typeface="Segoe UI"/>
                <a:cs typeface="Segoe UI" pitchFamily="34" charset="0"/>
              </a:endParaRPr>
            </a:p>
          </p:txBody>
        </p:sp>
        <p:sp>
          <p:nvSpPr>
            <p:cNvPr id="8" name="Rectangle: Rounded Corners 83">
              <a:extLst>
                <a:ext uri="{FF2B5EF4-FFF2-40B4-BE49-F238E27FC236}">
                  <a16:creationId xmlns:a16="http://schemas.microsoft.com/office/drawing/2014/main" id="{F90E698E-B6C7-24FB-EADD-786DBA91CED4}"/>
                </a:ext>
                <a:ext uri="{C183D7F6-B498-43B3-948B-1728B52AA6E4}">
                  <adec:decorative xmlns:adec="http://schemas.microsoft.com/office/drawing/2017/decorative" val="1"/>
                </a:ext>
              </a:extLst>
            </p:cNvPr>
            <p:cNvSpPr/>
            <p:nvPr/>
          </p:nvSpPr>
          <p:spPr bwMode="auto">
            <a:xfrm>
              <a:off x="8139420" y="2794203"/>
              <a:ext cx="3349754" cy="2569368"/>
            </a:xfrm>
            <a:prstGeom prst="roundRect">
              <a:avLst>
                <a:gd name="adj" fmla="val 3081"/>
              </a:avLst>
            </a:prstGeom>
            <a:solidFill>
              <a:srgbClr val="FFFFFF">
                <a:alpha val="84000"/>
              </a:srgbClr>
            </a:solid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IN" sz="2000" kern="0">
                <a:solidFill>
                  <a:srgbClr val="1A1A1A"/>
                </a:solidFill>
                <a:latin typeface="Segoe UI"/>
                <a:cs typeface="Segoe UI" pitchFamily="34" charset="0"/>
              </a:endParaRPr>
            </a:p>
          </p:txBody>
        </p:sp>
        <p:sp>
          <p:nvSpPr>
            <p:cNvPr id="13" name="TextBox 22">
              <a:extLst>
                <a:ext uri="{FF2B5EF4-FFF2-40B4-BE49-F238E27FC236}">
                  <a16:creationId xmlns:a16="http://schemas.microsoft.com/office/drawing/2014/main" id="{EE102BFB-6321-775C-D1D6-9615DFED637C}"/>
                </a:ext>
              </a:extLst>
            </p:cNvPr>
            <p:cNvSpPr txBox="1"/>
            <p:nvPr/>
          </p:nvSpPr>
          <p:spPr>
            <a:xfrm>
              <a:off x="1236172" y="3460478"/>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solidFill>
                    <a:schemeClr val="accent3"/>
                  </a:solidFill>
                  <a:latin typeface="Segoe UI Semibold"/>
                </a:rPr>
                <a:t>Overview and KPIs</a:t>
              </a:r>
              <a:endParaRPr kumimoji="0" lang="en-US" b="0" i="0" u="none" strike="noStrike" kern="1200" cap="none" spc="0" normalizeH="0" baseline="0" noProof="0">
                <a:ln>
                  <a:noFill/>
                </a:ln>
                <a:solidFill>
                  <a:schemeClr val="accent3"/>
                </a:solidFill>
                <a:effectLst/>
                <a:uLnTx/>
                <a:uFillTx/>
                <a:latin typeface="Segoe UI Semibold"/>
                <a:ea typeface="+mn-ea"/>
                <a:cs typeface="+mn-cs"/>
              </a:endParaRPr>
            </a:p>
          </p:txBody>
        </p:sp>
        <p:sp>
          <p:nvSpPr>
            <p:cNvPr id="14" name="TextBox 23">
              <a:extLst>
                <a:ext uri="{FF2B5EF4-FFF2-40B4-BE49-F238E27FC236}">
                  <a16:creationId xmlns:a16="http://schemas.microsoft.com/office/drawing/2014/main" id="{6D9A1B9A-E025-66E4-EEED-FD28C934B152}"/>
                </a:ext>
              </a:extLst>
            </p:cNvPr>
            <p:cNvSpPr txBox="1"/>
            <p:nvPr/>
          </p:nvSpPr>
          <p:spPr>
            <a:xfrm>
              <a:off x="926908" y="3966235"/>
              <a:ext cx="2901589" cy="1077218"/>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67">
                <a:defRPr/>
              </a:pPr>
              <a:r>
                <a:rPr lang="en-US" sz="1400">
                  <a:solidFill>
                    <a:srgbClr val="111111"/>
                  </a:solidFill>
                  <a:latin typeface="Segoe UI "/>
                  <a:ea typeface="Roboto"/>
                  <a:cs typeface="Roboto"/>
                </a:rPr>
                <a:t>KPIs play a crucial role in organizations, providing a compass to navigate toward success. Let's dive into KPIs for IT and how Copilot can assist. </a:t>
              </a:r>
              <a:endParaRPr lang="en-US" sz="1400">
                <a:latin typeface="Segoe UI "/>
              </a:endParaRPr>
            </a:p>
          </p:txBody>
        </p:sp>
        <p:sp>
          <p:nvSpPr>
            <p:cNvPr id="16" name="TextBox 25">
              <a:extLst>
                <a:ext uri="{FF2B5EF4-FFF2-40B4-BE49-F238E27FC236}">
                  <a16:creationId xmlns:a16="http://schemas.microsoft.com/office/drawing/2014/main" id="{30439622-A67E-57BF-ACA1-6264C2204D87}"/>
                </a:ext>
              </a:extLst>
            </p:cNvPr>
            <p:cNvSpPr txBox="1"/>
            <p:nvPr/>
          </p:nvSpPr>
          <p:spPr>
            <a:xfrm>
              <a:off x="4954470" y="3460478"/>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solidFill>
                    <a:schemeClr val="accent3"/>
                  </a:solidFill>
                  <a:latin typeface="Segoe UI Semibold"/>
                  <a:cs typeface="Segoe UI Semibold"/>
                </a:rPr>
                <a:t>Use Case by Role</a:t>
              </a:r>
              <a:endParaRPr lang="en-US" b="0" i="0" u="none" strike="noStrike" kern="1200" cap="none" spc="0" normalizeH="0" baseline="0" noProof="0">
                <a:ln>
                  <a:noFill/>
                </a:ln>
                <a:solidFill>
                  <a:schemeClr val="accent3"/>
                </a:solidFill>
                <a:effectLst/>
                <a:uLnTx/>
                <a:uFillTx/>
                <a:latin typeface="Segoe UI Semibold"/>
                <a:cs typeface="Segoe UI Semibold"/>
              </a:endParaRPr>
            </a:p>
          </p:txBody>
        </p:sp>
        <p:sp>
          <p:nvSpPr>
            <p:cNvPr id="17" name="TextBox 26">
              <a:extLst>
                <a:ext uri="{FF2B5EF4-FFF2-40B4-BE49-F238E27FC236}">
                  <a16:creationId xmlns:a16="http://schemas.microsoft.com/office/drawing/2014/main" id="{594CDF1B-22C3-E231-9C05-A5FD68CA2245}"/>
                </a:ext>
              </a:extLst>
            </p:cNvPr>
            <p:cNvSpPr txBox="1"/>
            <p:nvPr/>
          </p:nvSpPr>
          <p:spPr>
            <a:xfrm>
              <a:off x="4645206" y="3966235"/>
              <a:ext cx="2901589" cy="861774"/>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67">
                <a:defRPr/>
              </a:pPr>
              <a:r>
                <a:rPr kumimoji="0" lang="en-US" sz="1400" b="0" i="0" u="none" strike="noStrike" kern="1200" cap="none" spc="0" normalizeH="0" baseline="0" noProof="0">
                  <a:ln>
                    <a:noFill/>
                  </a:ln>
                  <a:solidFill>
                    <a:srgbClr val="000000"/>
                  </a:solidFill>
                  <a:effectLst/>
                  <a:uLnTx/>
                  <a:uFillTx/>
                  <a:latin typeface="Segoe UI"/>
                  <a:ea typeface="+mn-ea"/>
                  <a:cs typeface="+mn-cs"/>
                </a:rPr>
                <a:t>Copilot can simplify </a:t>
              </a:r>
              <a:r>
                <a:rPr lang="en-US" sz="1400">
                  <a:solidFill>
                    <a:srgbClr val="000000"/>
                  </a:solidFill>
                  <a:latin typeface="Segoe UI"/>
                </a:rPr>
                <a:t>the tasks that IT pros perform every day. Look at key use cases and how Copilot can be your AI assistant along the way. </a:t>
              </a: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19" name="TextBox 28">
              <a:extLst>
                <a:ext uri="{FF2B5EF4-FFF2-40B4-BE49-F238E27FC236}">
                  <a16:creationId xmlns:a16="http://schemas.microsoft.com/office/drawing/2014/main" id="{7072CED7-87B5-5EEA-F364-0366EC43E509}"/>
                </a:ext>
              </a:extLst>
            </p:cNvPr>
            <p:cNvSpPr txBox="1"/>
            <p:nvPr/>
          </p:nvSpPr>
          <p:spPr>
            <a:xfrm>
              <a:off x="8410520" y="3460478"/>
              <a:ext cx="2807554"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solidFill>
                    <a:schemeClr val="accent3"/>
                  </a:solidFill>
                  <a:latin typeface="Segoe UI Semibold"/>
                </a:rPr>
                <a:t>Day in the Life</a:t>
              </a:r>
              <a:endParaRPr lang="en-US" sz="2000">
                <a:solidFill>
                  <a:schemeClr val="accent3"/>
                </a:solidFill>
                <a:ea typeface="+mn-ea"/>
                <a:cs typeface="+mn-cs"/>
              </a:endParaRPr>
            </a:p>
          </p:txBody>
        </p:sp>
        <p:sp>
          <p:nvSpPr>
            <p:cNvPr id="20" name="TextBox 29">
              <a:extLst>
                <a:ext uri="{FF2B5EF4-FFF2-40B4-BE49-F238E27FC236}">
                  <a16:creationId xmlns:a16="http://schemas.microsoft.com/office/drawing/2014/main" id="{8FC817D7-FBFB-C964-F771-0E639EB03820}"/>
                </a:ext>
              </a:extLst>
            </p:cNvPr>
            <p:cNvSpPr txBox="1"/>
            <p:nvPr/>
          </p:nvSpPr>
          <p:spPr>
            <a:xfrm>
              <a:off x="8372978" y="3966235"/>
              <a:ext cx="2882638" cy="430887"/>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67">
                <a:defRPr/>
              </a:pPr>
              <a:r>
                <a:rPr lang="en-US" sz="1400">
                  <a:solidFill>
                    <a:srgbClr val="000000"/>
                  </a:solidFill>
                  <a:latin typeface="Segoe UI"/>
                  <a:cs typeface="Segoe UI"/>
                </a:rPr>
                <a:t>See how real-life IT pros are using Copilot in their day to day. </a:t>
              </a:r>
              <a:endParaRPr lang="en-US" sz="1400" b="0" i="0" u="none" strike="noStrike" kern="1200" cap="none" spc="0" normalizeH="0" baseline="0" noProof="0">
                <a:ln>
                  <a:noFill/>
                </a:ln>
                <a:solidFill>
                  <a:srgbClr val="000000"/>
                </a:solidFill>
                <a:effectLst/>
                <a:uLnTx/>
                <a:uFillTx/>
                <a:latin typeface="Segoe UI"/>
                <a:cs typeface="Segoe UI"/>
              </a:endParaRPr>
            </a:p>
          </p:txBody>
        </p:sp>
        <p:sp>
          <p:nvSpPr>
            <p:cNvPr id="25" name="Oval 24">
              <a:extLst>
                <a:ext uri="{FF2B5EF4-FFF2-40B4-BE49-F238E27FC236}">
                  <a16:creationId xmlns:a16="http://schemas.microsoft.com/office/drawing/2014/main" id="{486D0DE7-2D5D-24B1-7B81-5D629D7D36CC}"/>
                </a:ext>
              </a:extLst>
            </p:cNvPr>
            <p:cNvSpPr/>
            <p:nvPr/>
          </p:nvSpPr>
          <p:spPr bwMode="auto">
            <a:xfrm>
              <a:off x="1959692" y="2376192"/>
              <a:ext cx="836022" cy="836022"/>
            </a:xfrm>
            <a:prstGeom prst="ellipse">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26" name="Oval 25">
              <a:extLst>
                <a:ext uri="{FF2B5EF4-FFF2-40B4-BE49-F238E27FC236}">
                  <a16:creationId xmlns:a16="http://schemas.microsoft.com/office/drawing/2014/main" id="{103F15B1-A8D0-7B0D-566C-7C0B368A614C}"/>
                </a:ext>
              </a:extLst>
            </p:cNvPr>
            <p:cNvSpPr/>
            <p:nvPr/>
          </p:nvSpPr>
          <p:spPr bwMode="auto">
            <a:xfrm>
              <a:off x="5677989" y="2376192"/>
              <a:ext cx="836022" cy="836022"/>
            </a:xfrm>
            <a:prstGeom prst="ellipse">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27" name="Oval 26">
              <a:extLst>
                <a:ext uri="{FF2B5EF4-FFF2-40B4-BE49-F238E27FC236}">
                  <a16:creationId xmlns:a16="http://schemas.microsoft.com/office/drawing/2014/main" id="{9D6E7FE6-F57E-1A57-D949-B6493423562C}"/>
                </a:ext>
              </a:extLst>
            </p:cNvPr>
            <p:cNvSpPr/>
            <p:nvPr/>
          </p:nvSpPr>
          <p:spPr bwMode="auto">
            <a:xfrm>
              <a:off x="9396286" y="2376192"/>
              <a:ext cx="836022" cy="836022"/>
            </a:xfrm>
            <a:prstGeom prst="ellipse">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pic>
          <p:nvPicPr>
            <p:cNvPr id="29" name="Graphic 28">
              <a:extLst>
                <a:ext uri="{FF2B5EF4-FFF2-40B4-BE49-F238E27FC236}">
                  <a16:creationId xmlns:a16="http://schemas.microsoft.com/office/drawing/2014/main" id="{D845AB3E-8442-93C5-3AC5-A3D7982C5A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41653" y="2556035"/>
              <a:ext cx="472097" cy="472097"/>
            </a:xfrm>
            <a:prstGeom prst="rect">
              <a:avLst/>
            </a:prstGeom>
          </p:spPr>
        </p:pic>
        <p:sp>
          <p:nvSpPr>
            <p:cNvPr id="15" name="Freeform: Shape 64" descr="Icon of person in front of a screen">
              <a:extLst>
                <a:ext uri="{FF2B5EF4-FFF2-40B4-BE49-F238E27FC236}">
                  <a16:creationId xmlns:a16="http://schemas.microsoft.com/office/drawing/2014/main" id="{3F268C4C-2860-B2F6-B969-0E0197C9F3CE}"/>
                </a:ext>
              </a:extLst>
            </p:cNvPr>
            <p:cNvSpPr/>
            <p:nvPr/>
          </p:nvSpPr>
          <p:spPr>
            <a:xfrm>
              <a:off x="5931976" y="2614919"/>
              <a:ext cx="358569" cy="358569"/>
            </a:xfrm>
            <a:custGeom>
              <a:avLst/>
              <a:gdLst>
                <a:gd name="connsiteX0" fmla="*/ 167958 w 292100"/>
                <a:gd name="connsiteY0" fmla="*/ 204470 h 292100"/>
                <a:gd name="connsiteX1" fmla="*/ 270193 w 292100"/>
                <a:gd name="connsiteY1" fmla="*/ 204470 h 292100"/>
                <a:gd name="connsiteX2" fmla="*/ 292100 w 292100"/>
                <a:gd name="connsiteY2" fmla="*/ 226377 h 292100"/>
                <a:gd name="connsiteX3" fmla="*/ 292100 w 292100"/>
                <a:gd name="connsiteY3" fmla="*/ 233680 h 292100"/>
                <a:gd name="connsiteX4" fmla="*/ 219075 w 292100"/>
                <a:gd name="connsiteY4" fmla="*/ 292100 h 292100"/>
                <a:gd name="connsiteX5" fmla="*/ 146050 w 292100"/>
                <a:gd name="connsiteY5" fmla="*/ 233680 h 292100"/>
                <a:gd name="connsiteX6" fmla="*/ 146050 w 292100"/>
                <a:gd name="connsiteY6" fmla="*/ 226377 h 292100"/>
                <a:gd name="connsiteX7" fmla="*/ 167958 w 292100"/>
                <a:gd name="connsiteY7" fmla="*/ 204470 h 292100"/>
                <a:gd name="connsiteX8" fmla="*/ 219075 w 292100"/>
                <a:gd name="connsiteY8" fmla="*/ 109537 h 292100"/>
                <a:gd name="connsiteX9" fmla="*/ 259239 w 292100"/>
                <a:gd name="connsiteY9" fmla="*/ 149701 h 292100"/>
                <a:gd name="connsiteX10" fmla="*/ 219075 w 292100"/>
                <a:gd name="connsiteY10" fmla="*/ 189865 h 292100"/>
                <a:gd name="connsiteX11" fmla="*/ 178911 w 292100"/>
                <a:gd name="connsiteY11" fmla="*/ 149701 h 292100"/>
                <a:gd name="connsiteX12" fmla="*/ 219075 w 292100"/>
                <a:gd name="connsiteY12" fmla="*/ 109537 h 292100"/>
                <a:gd name="connsiteX13" fmla="*/ 47466 w 292100"/>
                <a:gd name="connsiteY13" fmla="*/ 21908 h 292100"/>
                <a:gd name="connsiteX14" fmla="*/ 21908 w 292100"/>
                <a:gd name="connsiteY14" fmla="*/ 47466 h 292100"/>
                <a:gd name="connsiteX15" fmla="*/ 21908 w 292100"/>
                <a:gd name="connsiteY15" fmla="*/ 58420 h 292100"/>
                <a:gd name="connsiteX16" fmla="*/ 240983 w 292100"/>
                <a:gd name="connsiteY16" fmla="*/ 58420 h 292100"/>
                <a:gd name="connsiteX17" fmla="*/ 240983 w 292100"/>
                <a:gd name="connsiteY17" fmla="*/ 47466 h 292100"/>
                <a:gd name="connsiteX18" fmla="*/ 215424 w 292100"/>
                <a:gd name="connsiteY18" fmla="*/ 21908 h 292100"/>
                <a:gd name="connsiteX19" fmla="*/ 47466 w 292100"/>
                <a:gd name="connsiteY19" fmla="*/ 0 h 292100"/>
                <a:gd name="connsiteX20" fmla="*/ 215424 w 292100"/>
                <a:gd name="connsiteY20" fmla="*/ 0 h 292100"/>
                <a:gd name="connsiteX21" fmla="*/ 262890 w 292100"/>
                <a:gd name="connsiteY21" fmla="*/ 47466 h 292100"/>
                <a:gd name="connsiteX22" fmla="*/ 262890 w 292100"/>
                <a:gd name="connsiteY22" fmla="*/ 116840 h 292100"/>
                <a:gd name="connsiteX23" fmla="*/ 240983 w 292100"/>
                <a:gd name="connsiteY23" fmla="*/ 99489 h 292100"/>
                <a:gd name="connsiteX24" fmla="*/ 240983 w 292100"/>
                <a:gd name="connsiteY24" fmla="*/ 80328 h 292100"/>
                <a:gd name="connsiteX25" fmla="*/ 21908 w 292100"/>
                <a:gd name="connsiteY25" fmla="*/ 80328 h 292100"/>
                <a:gd name="connsiteX26" fmla="*/ 21908 w 292100"/>
                <a:gd name="connsiteY26" fmla="*/ 215424 h 292100"/>
                <a:gd name="connsiteX27" fmla="*/ 47466 w 292100"/>
                <a:gd name="connsiteY27" fmla="*/ 240983 h 292100"/>
                <a:gd name="connsiteX28" fmla="*/ 131883 w 292100"/>
                <a:gd name="connsiteY28" fmla="*/ 240983 h 292100"/>
                <a:gd name="connsiteX29" fmla="*/ 138572 w 292100"/>
                <a:gd name="connsiteY29" fmla="*/ 262890 h 292100"/>
                <a:gd name="connsiteX30" fmla="*/ 47466 w 292100"/>
                <a:gd name="connsiteY30" fmla="*/ 262890 h 292100"/>
                <a:gd name="connsiteX31" fmla="*/ 0 w 292100"/>
                <a:gd name="connsiteY31" fmla="*/ 215424 h 292100"/>
                <a:gd name="connsiteX32" fmla="*/ 0 w 292100"/>
                <a:gd name="connsiteY32" fmla="*/ 47466 h 292100"/>
                <a:gd name="connsiteX33" fmla="*/ 47466 w 292100"/>
                <a:gd name="connsiteY33" fmla="*/ 0 h 29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100" h="292100">
                  <a:moveTo>
                    <a:pt x="167958" y="204470"/>
                  </a:moveTo>
                  <a:lnTo>
                    <a:pt x="270193" y="204470"/>
                  </a:lnTo>
                  <a:cubicBezTo>
                    <a:pt x="282291" y="204470"/>
                    <a:pt x="292100" y="214278"/>
                    <a:pt x="292100" y="226377"/>
                  </a:cubicBezTo>
                  <a:lnTo>
                    <a:pt x="292100" y="233680"/>
                  </a:lnTo>
                  <a:cubicBezTo>
                    <a:pt x="292100" y="262466"/>
                    <a:pt x="264935" y="292100"/>
                    <a:pt x="219075" y="292100"/>
                  </a:cubicBezTo>
                  <a:cubicBezTo>
                    <a:pt x="173215" y="292100"/>
                    <a:pt x="146050" y="262466"/>
                    <a:pt x="146050" y="233680"/>
                  </a:cubicBezTo>
                  <a:lnTo>
                    <a:pt x="146050" y="226377"/>
                  </a:lnTo>
                  <a:cubicBezTo>
                    <a:pt x="146050" y="214278"/>
                    <a:pt x="155859" y="204470"/>
                    <a:pt x="167958" y="204470"/>
                  </a:cubicBezTo>
                  <a:close/>
                  <a:moveTo>
                    <a:pt x="219075" y="109537"/>
                  </a:moveTo>
                  <a:cubicBezTo>
                    <a:pt x="241257" y="109537"/>
                    <a:pt x="259239" y="127519"/>
                    <a:pt x="259239" y="149701"/>
                  </a:cubicBezTo>
                  <a:cubicBezTo>
                    <a:pt x="259239" y="171883"/>
                    <a:pt x="241257" y="189865"/>
                    <a:pt x="219075" y="189865"/>
                  </a:cubicBezTo>
                  <a:cubicBezTo>
                    <a:pt x="196893" y="189865"/>
                    <a:pt x="178911" y="171883"/>
                    <a:pt x="178911" y="149701"/>
                  </a:cubicBezTo>
                  <a:cubicBezTo>
                    <a:pt x="178911" y="127519"/>
                    <a:pt x="196893" y="109537"/>
                    <a:pt x="219075" y="109537"/>
                  </a:cubicBezTo>
                  <a:close/>
                  <a:moveTo>
                    <a:pt x="47466" y="21908"/>
                  </a:moveTo>
                  <a:cubicBezTo>
                    <a:pt x="33351" y="21908"/>
                    <a:pt x="21908" y="33351"/>
                    <a:pt x="21908" y="47466"/>
                  </a:cubicBezTo>
                  <a:lnTo>
                    <a:pt x="21908" y="58420"/>
                  </a:lnTo>
                  <a:lnTo>
                    <a:pt x="240983" y="58420"/>
                  </a:lnTo>
                  <a:lnTo>
                    <a:pt x="240983" y="47466"/>
                  </a:lnTo>
                  <a:cubicBezTo>
                    <a:pt x="240983" y="33351"/>
                    <a:pt x="229539" y="21908"/>
                    <a:pt x="215424" y="21908"/>
                  </a:cubicBezTo>
                  <a:close/>
                  <a:moveTo>
                    <a:pt x="47466" y="0"/>
                  </a:moveTo>
                  <a:lnTo>
                    <a:pt x="215424" y="0"/>
                  </a:lnTo>
                  <a:cubicBezTo>
                    <a:pt x="241638" y="0"/>
                    <a:pt x="262890" y="21251"/>
                    <a:pt x="262890" y="47466"/>
                  </a:cubicBezTo>
                  <a:lnTo>
                    <a:pt x="262890" y="116840"/>
                  </a:lnTo>
                  <a:cubicBezTo>
                    <a:pt x="257204" y="109266"/>
                    <a:pt x="249658" y="103289"/>
                    <a:pt x="240983" y="99489"/>
                  </a:cubicBezTo>
                  <a:lnTo>
                    <a:pt x="240983" y="80328"/>
                  </a:lnTo>
                  <a:lnTo>
                    <a:pt x="21908" y="80328"/>
                  </a:lnTo>
                  <a:lnTo>
                    <a:pt x="21908" y="215424"/>
                  </a:lnTo>
                  <a:cubicBezTo>
                    <a:pt x="21908" y="229532"/>
                    <a:pt x="33358" y="240983"/>
                    <a:pt x="47466" y="240983"/>
                  </a:cubicBezTo>
                  <a:lnTo>
                    <a:pt x="131883" y="240983"/>
                  </a:lnTo>
                  <a:cubicBezTo>
                    <a:pt x="132759" y="248606"/>
                    <a:pt x="135052" y="255996"/>
                    <a:pt x="138572" y="262890"/>
                  </a:cubicBezTo>
                  <a:lnTo>
                    <a:pt x="47466" y="262890"/>
                  </a:lnTo>
                  <a:cubicBezTo>
                    <a:pt x="21251" y="262890"/>
                    <a:pt x="0" y="241638"/>
                    <a:pt x="0" y="215424"/>
                  </a:cubicBezTo>
                  <a:lnTo>
                    <a:pt x="0" y="47466"/>
                  </a:lnTo>
                  <a:cubicBezTo>
                    <a:pt x="0" y="21251"/>
                    <a:pt x="21251" y="0"/>
                    <a:pt x="47466" y="0"/>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kern="0">
                <a:solidFill>
                  <a:srgbClr val="1A1A1A"/>
                </a:solidFill>
              </a:endParaRPr>
            </a:p>
          </p:txBody>
        </p:sp>
        <p:sp>
          <p:nvSpPr>
            <p:cNvPr id="18" name="Graphic 5" descr="Icon of a Document">
              <a:extLst>
                <a:ext uri="{FF2B5EF4-FFF2-40B4-BE49-F238E27FC236}">
                  <a16:creationId xmlns:a16="http://schemas.microsoft.com/office/drawing/2014/main" id="{7226D543-E157-C144-D604-2F53385A7EA2}"/>
                </a:ext>
              </a:extLst>
            </p:cNvPr>
            <p:cNvSpPr/>
            <p:nvPr/>
          </p:nvSpPr>
          <p:spPr>
            <a:xfrm>
              <a:off x="9666128" y="2608991"/>
              <a:ext cx="296338" cy="370424"/>
            </a:xfrm>
            <a:custGeom>
              <a:avLst/>
              <a:gdLst>
                <a:gd name="connsiteX0" fmla="*/ 68373 w 230308"/>
                <a:gd name="connsiteY0" fmla="*/ 136745 h 287885"/>
                <a:gd name="connsiteX1" fmla="*/ 57577 w 230308"/>
                <a:gd name="connsiteY1" fmla="*/ 147541 h 287885"/>
                <a:gd name="connsiteX2" fmla="*/ 68373 w 230308"/>
                <a:gd name="connsiteY2" fmla="*/ 158337 h 287885"/>
                <a:gd name="connsiteX3" fmla="*/ 161935 w 230308"/>
                <a:gd name="connsiteY3" fmla="*/ 158337 h 287885"/>
                <a:gd name="connsiteX4" fmla="*/ 172731 w 230308"/>
                <a:gd name="connsiteY4" fmla="*/ 147541 h 287885"/>
                <a:gd name="connsiteX5" fmla="*/ 161935 w 230308"/>
                <a:gd name="connsiteY5" fmla="*/ 136745 h 287885"/>
                <a:gd name="connsiteX6" fmla="*/ 68373 w 230308"/>
                <a:gd name="connsiteY6" fmla="*/ 136745 h 287885"/>
                <a:gd name="connsiteX7" fmla="*/ 68373 w 230308"/>
                <a:gd name="connsiteY7" fmla="*/ 176330 h 287885"/>
                <a:gd name="connsiteX8" fmla="*/ 57577 w 230308"/>
                <a:gd name="connsiteY8" fmla="*/ 187125 h 287885"/>
                <a:gd name="connsiteX9" fmla="*/ 68373 w 230308"/>
                <a:gd name="connsiteY9" fmla="*/ 197921 h 287885"/>
                <a:gd name="connsiteX10" fmla="*/ 161935 w 230308"/>
                <a:gd name="connsiteY10" fmla="*/ 197921 h 287885"/>
                <a:gd name="connsiteX11" fmla="*/ 172731 w 230308"/>
                <a:gd name="connsiteY11" fmla="*/ 187125 h 287885"/>
                <a:gd name="connsiteX12" fmla="*/ 161935 w 230308"/>
                <a:gd name="connsiteY12" fmla="*/ 176330 h 287885"/>
                <a:gd name="connsiteX13" fmla="*/ 68373 w 230308"/>
                <a:gd name="connsiteY13" fmla="*/ 176330 h 287885"/>
                <a:gd name="connsiteX14" fmla="*/ 68373 w 230308"/>
                <a:gd name="connsiteY14" fmla="*/ 215914 h 287885"/>
                <a:gd name="connsiteX15" fmla="*/ 57577 w 230308"/>
                <a:gd name="connsiteY15" fmla="*/ 226709 h 287885"/>
                <a:gd name="connsiteX16" fmla="*/ 68373 w 230308"/>
                <a:gd name="connsiteY16" fmla="*/ 237505 h 287885"/>
                <a:gd name="connsiteX17" fmla="*/ 161935 w 230308"/>
                <a:gd name="connsiteY17" fmla="*/ 237505 h 287885"/>
                <a:gd name="connsiteX18" fmla="*/ 172731 w 230308"/>
                <a:gd name="connsiteY18" fmla="*/ 226709 h 287885"/>
                <a:gd name="connsiteX19" fmla="*/ 161935 w 230308"/>
                <a:gd name="connsiteY19" fmla="*/ 215914 h 287885"/>
                <a:gd name="connsiteX20" fmla="*/ 68373 w 230308"/>
                <a:gd name="connsiteY20" fmla="*/ 215914 h 287885"/>
                <a:gd name="connsiteX21" fmla="*/ 137969 w 230308"/>
                <a:gd name="connsiteY21" fmla="*/ 8435 h 287885"/>
                <a:gd name="connsiteX22" fmla="*/ 221873 w 230308"/>
                <a:gd name="connsiteY22" fmla="*/ 92325 h 287885"/>
                <a:gd name="connsiteX23" fmla="*/ 230308 w 230308"/>
                <a:gd name="connsiteY23" fmla="*/ 112678 h 287885"/>
                <a:gd name="connsiteX24" fmla="*/ 230308 w 230308"/>
                <a:gd name="connsiteY24" fmla="*/ 259097 h 287885"/>
                <a:gd name="connsiteX25" fmla="*/ 201520 w 230308"/>
                <a:gd name="connsiteY25" fmla="*/ 287885 h 287885"/>
                <a:gd name="connsiteX26" fmla="*/ 28789 w 230308"/>
                <a:gd name="connsiteY26" fmla="*/ 287885 h 287885"/>
                <a:gd name="connsiteX27" fmla="*/ 0 w 230308"/>
                <a:gd name="connsiteY27" fmla="*/ 259097 h 287885"/>
                <a:gd name="connsiteX28" fmla="*/ 0 w 230308"/>
                <a:gd name="connsiteY28" fmla="*/ 28789 h 287885"/>
                <a:gd name="connsiteX29" fmla="*/ 28789 w 230308"/>
                <a:gd name="connsiteY29" fmla="*/ 0 h 287885"/>
                <a:gd name="connsiteX30" fmla="*/ 117630 w 230308"/>
                <a:gd name="connsiteY30" fmla="*/ 0 h 287885"/>
                <a:gd name="connsiteX31" fmla="*/ 118810 w 230308"/>
                <a:gd name="connsiteY31" fmla="*/ 101 h 287885"/>
                <a:gd name="connsiteX32" fmla="*/ 119659 w 230308"/>
                <a:gd name="connsiteY32" fmla="*/ 202 h 287885"/>
                <a:gd name="connsiteX33" fmla="*/ 128641 w 230308"/>
                <a:gd name="connsiteY33" fmla="*/ 2188 h 287885"/>
                <a:gd name="connsiteX34" fmla="*/ 131031 w 230308"/>
                <a:gd name="connsiteY34" fmla="*/ 3440 h 287885"/>
                <a:gd name="connsiteX35" fmla="*/ 131751 w 230308"/>
                <a:gd name="connsiteY35" fmla="*/ 3858 h 287885"/>
                <a:gd name="connsiteX36" fmla="*/ 132427 w 230308"/>
                <a:gd name="connsiteY36" fmla="*/ 4203 h 287885"/>
                <a:gd name="connsiteX37" fmla="*/ 133593 w 230308"/>
                <a:gd name="connsiteY37" fmla="*/ 4836 h 287885"/>
                <a:gd name="connsiteX38" fmla="*/ 136745 w 230308"/>
                <a:gd name="connsiteY38" fmla="*/ 7427 h 287885"/>
                <a:gd name="connsiteX39" fmla="*/ 137264 w 230308"/>
                <a:gd name="connsiteY39" fmla="*/ 7859 h 287885"/>
                <a:gd name="connsiteX40" fmla="*/ 137969 w 230308"/>
                <a:gd name="connsiteY40" fmla="*/ 8435 h 287885"/>
                <a:gd name="connsiteX41" fmla="*/ 201520 w 230308"/>
                <a:gd name="connsiteY41" fmla="*/ 266294 h 287885"/>
                <a:gd name="connsiteX42" fmla="*/ 208717 w 230308"/>
                <a:gd name="connsiteY42" fmla="*/ 259097 h 287885"/>
                <a:gd name="connsiteX43" fmla="*/ 208717 w 230308"/>
                <a:gd name="connsiteY43" fmla="*/ 115154 h 287885"/>
                <a:gd name="connsiteX44" fmla="*/ 143943 w 230308"/>
                <a:gd name="connsiteY44" fmla="*/ 115154 h 287885"/>
                <a:gd name="connsiteX45" fmla="*/ 115154 w 230308"/>
                <a:gd name="connsiteY45" fmla="*/ 86366 h 287885"/>
                <a:gd name="connsiteX46" fmla="*/ 115154 w 230308"/>
                <a:gd name="connsiteY46" fmla="*/ 21591 h 287885"/>
                <a:gd name="connsiteX47" fmla="*/ 28789 w 230308"/>
                <a:gd name="connsiteY47" fmla="*/ 21591 h 287885"/>
                <a:gd name="connsiteX48" fmla="*/ 21591 w 230308"/>
                <a:gd name="connsiteY48" fmla="*/ 28789 h 287885"/>
                <a:gd name="connsiteX49" fmla="*/ 21591 w 230308"/>
                <a:gd name="connsiteY49" fmla="*/ 259097 h 287885"/>
                <a:gd name="connsiteX50" fmla="*/ 28789 w 230308"/>
                <a:gd name="connsiteY50" fmla="*/ 266294 h 287885"/>
                <a:gd name="connsiteX51" fmla="*/ 201520 w 230308"/>
                <a:gd name="connsiteY51" fmla="*/ 266294 h 287885"/>
                <a:gd name="connsiteX52" fmla="*/ 192566 w 230308"/>
                <a:gd name="connsiteY52" fmla="*/ 93563 h 287885"/>
                <a:gd name="connsiteX53" fmla="*/ 136745 w 230308"/>
                <a:gd name="connsiteY53" fmla="*/ 37727 h 287885"/>
                <a:gd name="connsiteX54" fmla="*/ 136745 w 230308"/>
                <a:gd name="connsiteY54" fmla="*/ 86366 h 287885"/>
                <a:gd name="connsiteX55" fmla="*/ 143943 w 230308"/>
                <a:gd name="connsiteY55" fmla="*/ 93563 h 287885"/>
                <a:gd name="connsiteX56" fmla="*/ 192566 w 230308"/>
                <a:gd name="connsiteY56" fmla="*/ 93563 h 287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30308" h="287885">
                  <a:moveTo>
                    <a:pt x="68373" y="136745"/>
                  </a:moveTo>
                  <a:cubicBezTo>
                    <a:pt x="62410" y="136745"/>
                    <a:pt x="57577" y="141579"/>
                    <a:pt x="57577" y="147541"/>
                  </a:cubicBezTo>
                  <a:cubicBezTo>
                    <a:pt x="57577" y="153503"/>
                    <a:pt x="62410" y="158337"/>
                    <a:pt x="68373" y="158337"/>
                  </a:cubicBezTo>
                  <a:lnTo>
                    <a:pt x="161935" y="158337"/>
                  </a:lnTo>
                  <a:cubicBezTo>
                    <a:pt x="167897" y="158337"/>
                    <a:pt x="172731" y="153503"/>
                    <a:pt x="172731" y="147541"/>
                  </a:cubicBezTo>
                  <a:cubicBezTo>
                    <a:pt x="172731" y="141579"/>
                    <a:pt x="167897" y="136745"/>
                    <a:pt x="161935" y="136745"/>
                  </a:cubicBezTo>
                  <a:lnTo>
                    <a:pt x="68373" y="136745"/>
                  </a:lnTo>
                  <a:close/>
                  <a:moveTo>
                    <a:pt x="68373" y="176330"/>
                  </a:moveTo>
                  <a:cubicBezTo>
                    <a:pt x="62410" y="176330"/>
                    <a:pt x="57577" y="181163"/>
                    <a:pt x="57577" y="187125"/>
                  </a:cubicBezTo>
                  <a:cubicBezTo>
                    <a:pt x="57577" y="193087"/>
                    <a:pt x="62410" y="197921"/>
                    <a:pt x="68373" y="197921"/>
                  </a:cubicBezTo>
                  <a:lnTo>
                    <a:pt x="161935" y="197921"/>
                  </a:lnTo>
                  <a:cubicBezTo>
                    <a:pt x="167897" y="197921"/>
                    <a:pt x="172731" y="193087"/>
                    <a:pt x="172731" y="187125"/>
                  </a:cubicBezTo>
                  <a:cubicBezTo>
                    <a:pt x="172731" y="181163"/>
                    <a:pt x="167897" y="176330"/>
                    <a:pt x="161935" y="176330"/>
                  </a:cubicBezTo>
                  <a:lnTo>
                    <a:pt x="68373" y="176330"/>
                  </a:lnTo>
                  <a:close/>
                  <a:moveTo>
                    <a:pt x="68373" y="215914"/>
                  </a:moveTo>
                  <a:cubicBezTo>
                    <a:pt x="62410" y="215914"/>
                    <a:pt x="57577" y="220747"/>
                    <a:pt x="57577" y="226709"/>
                  </a:cubicBezTo>
                  <a:cubicBezTo>
                    <a:pt x="57577" y="232672"/>
                    <a:pt x="62410" y="237505"/>
                    <a:pt x="68373" y="237505"/>
                  </a:cubicBezTo>
                  <a:lnTo>
                    <a:pt x="161935" y="237505"/>
                  </a:lnTo>
                  <a:cubicBezTo>
                    <a:pt x="167897" y="237505"/>
                    <a:pt x="172731" y="232672"/>
                    <a:pt x="172731" y="226709"/>
                  </a:cubicBezTo>
                  <a:cubicBezTo>
                    <a:pt x="172731" y="220747"/>
                    <a:pt x="167897" y="215914"/>
                    <a:pt x="161935" y="215914"/>
                  </a:cubicBezTo>
                  <a:lnTo>
                    <a:pt x="68373" y="215914"/>
                  </a:lnTo>
                  <a:close/>
                  <a:moveTo>
                    <a:pt x="137969" y="8435"/>
                  </a:moveTo>
                  <a:lnTo>
                    <a:pt x="221873" y="92325"/>
                  </a:lnTo>
                  <a:cubicBezTo>
                    <a:pt x="227272" y="97722"/>
                    <a:pt x="230307" y="105044"/>
                    <a:pt x="230308" y="112678"/>
                  </a:cubicBezTo>
                  <a:lnTo>
                    <a:pt x="230308" y="259097"/>
                  </a:lnTo>
                  <a:cubicBezTo>
                    <a:pt x="230308" y="274996"/>
                    <a:pt x="217419" y="287885"/>
                    <a:pt x="201520" y="287885"/>
                  </a:cubicBezTo>
                  <a:lnTo>
                    <a:pt x="28789" y="287885"/>
                  </a:lnTo>
                  <a:cubicBezTo>
                    <a:pt x="12889" y="287885"/>
                    <a:pt x="0" y="274996"/>
                    <a:pt x="0" y="259097"/>
                  </a:cubicBezTo>
                  <a:lnTo>
                    <a:pt x="0" y="28789"/>
                  </a:lnTo>
                  <a:cubicBezTo>
                    <a:pt x="0" y="12889"/>
                    <a:pt x="12889" y="0"/>
                    <a:pt x="28789" y="0"/>
                  </a:cubicBezTo>
                  <a:lnTo>
                    <a:pt x="117630" y="0"/>
                  </a:lnTo>
                  <a:cubicBezTo>
                    <a:pt x="118033" y="0"/>
                    <a:pt x="118422" y="58"/>
                    <a:pt x="118810" y="101"/>
                  </a:cubicBezTo>
                  <a:cubicBezTo>
                    <a:pt x="119098" y="144"/>
                    <a:pt x="119386" y="187"/>
                    <a:pt x="119659" y="202"/>
                  </a:cubicBezTo>
                  <a:cubicBezTo>
                    <a:pt x="122754" y="417"/>
                    <a:pt x="125806" y="1008"/>
                    <a:pt x="128641" y="2188"/>
                  </a:cubicBezTo>
                  <a:cubicBezTo>
                    <a:pt x="129462" y="2533"/>
                    <a:pt x="130254" y="2994"/>
                    <a:pt x="131031" y="3440"/>
                  </a:cubicBezTo>
                  <a:lnTo>
                    <a:pt x="131751" y="3858"/>
                  </a:lnTo>
                  <a:lnTo>
                    <a:pt x="132427" y="4203"/>
                  </a:lnTo>
                  <a:cubicBezTo>
                    <a:pt x="132830" y="4387"/>
                    <a:pt x="133220" y="4598"/>
                    <a:pt x="133593" y="4836"/>
                  </a:cubicBezTo>
                  <a:cubicBezTo>
                    <a:pt x="134716" y="5599"/>
                    <a:pt x="135723" y="6506"/>
                    <a:pt x="136745" y="7427"/>
                  </a:cubicBezTo>
                  <a:cubicBezTo>
                    <a:pt x="136912" y="7578"/>
                    <a:pt x="137085" y="7722"/>
                    <a:pt x="137264" y="7859"/>
                  </a:cubicBezTo>
                  <a:cubicBezTo>
                    <a:pt x="137511" y="8036"/>
                    <a:pt x="137746" y="8228"/>
                    <a:pt x="137969" y="8435"/>
                  </a:cubicBezTo>
                  <a:close/>
                  <a:moveTo>
                    <a:pt x="201520" y="266294"/>
                  </a:moveTo>
                  <a:cubicBezTo>
                    <a:pt x="205494" y="266294"/>
                    <a:pt x="208717" y="263071"/>
                    <a:pt x="208717" y="259097"/>
                  </a:cubicBezTo>
                  <a:lnTo>
                    <a:pt x="208717" y="115154"/>
                  </a:lnTo>
                  <a:lnTo>
                    <a:pt x="143943" y="115154"/>
                  </a:lnTo>
                  <a:cubicBezTo>
                    <a:pt x="128043" y="115154"/>
                    <a:pt x="115154" y="102265"/>
                    <a:pt x="115154" y="86366"/>
                  </a:cubicBezTo>
                  <a:lnTo>
                    <a:pt x="115154" y="21591"/>
                  </a:lnTo>
                  <a:lnTo>
                    <a:pt x="28789" y="21591"/>
                  </a:lnTo>
                  <a:cubicBezTo>
                    <a:pt x="24814" y="21591"/>
                    <a:pt x="21591" y="24814"/>
                    <a:pt x="21591" y="28789"/>
                  </a:cubicBezTo>
                  <a:lnTo>
                    <a:pt x="21591" y="259097"/>
                  </a:lnTo>
                  <a:cubicBezTo>
                    <a:pt x="21591" y="263071"/>
                    <a:pt x="24814" y="266294"/>
                    <a:pt x="28789" y="266294"/>
                  </a:cubicBezTo>
                  <a:lnTo>
                    <a:pt x="201520" y="266294"/>
                  </a:lnTo>
                  <a:close/>
                  <a:moveTo>
                    <a:pt x="192566" y="93563"/>
                  </a:moveTo>
                  <a:lnTo>
                    <a:pt x="136745" y="37727"/>
                  </a:lnTo>
                  <a:lnTo>
                    <a:pt x="136745" y="86366"/>
                  </a:lnTo>
                  <a:cubicBezTo>
                    <a:pt x="136745" y="90340"/>
                    <a:pt x="139968" y="93563"/>
                    <a:pt x="143943" y="93563"/>
                  </a:cubicBezTo>
                  <a:lnTo>
                    <a:pt x="192566" y="93563"/>
                  </a:ln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kern="0">
                <a:solidFill>
                  <a:srgbClr val="1A1A1A"/>
                </a:solidFill>
              </a:endParaRPr>
            </a:p>
          </p:txBody>
        </p:sp>
      </p:grpSp>
    </p:spTree>
    <p:extLst>
      <p:ext uri="{BB962C8B-B14F-4D97-AF65-F5344CB8AC3E}">
        <p14:creationId xmlns:p14="http://schemas.microsoft.com/office/powerpoint/2010/main" val="18099388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DF88A-BAC1-55AA-A741-0FE5A74A83C1}"/>
              </a:ext>
            </a:extLst>
          </p:cNvPr>
          <p:cNvSpPr>
            <a:spLocks noGrp="1"/>
          </p:cNvSpPr>
          <p:nvPr>
            <p:ph type="title"/>
          </p:nvPr>
        </p:nvSpPr>
        <p:spPr/>
        <p:txBody>
          <a:bodyPr/>
          <a:lstStyle/>
          <a:p>
            <a:r>
              <a:rPr lang="en-US"/>
              <a:t>Using Copilot for Microsoft 365 in IT</a:t>
            </a:r>
          </a:p>
        </p:txBody>
      </p:sp>
      <p:grpSp>
        <p:nvGrpSpPr>
          <p:cNvPr id="97" name="Group 96">
            <a:extLst>
              <a:ext uri="{FF2B5EF4-FFF2-40B4-BE49-F238E27FC236}">
                <a16:creationId xmlns:a16="http://schemas.microsoft.com/office/drawing/2014/main" id="{DBBF7812-1960-D8BB-4CD4-6BCB014D7EAC}"/>
              </a:ext>
            </a:extLst>
          </p:cNvPr>
          <p:cNvGrpSpPr/>
          <p:nvPr/>
        </p:nvGrpSpPr>
        <p:grpSpPr>
          <a:xfrm>
            <a:off x="561144" y="1201223"/>
            <a:ext cx="5297281" cy="1619650"/>
            <a:chOff x="561144" y="1201222"/>
            <a:chExt cx="5297281" cy="1380461"/>
          </a:xfrm>
        </p:grpSpPr>
        <p:sp>
          <p:nvSpPr>
            <p:cNvPr id="50" name="Rounded Rectangle 49">
              <a:extLst>
                <a:ext uri="{FF2B5EF4-FFF2-40B4-BE49-F238E27FC236}">
                  <a16:creationId xmlns:a16="http://schemas.microsoft.com/office/drawing/2014/main" id="{4D1902D0-4656-78EF-B30D-47B45E688DE2}"/>
                </a:ext>
              </a:extLst>
            </p:cNvPr>
            <p:cNvSpPr/>
            <p:nvPr/>
          </p:nvSpPr>
          <p:spPr bwMode="auto">
            <a:xfrm>
              <a:off x="615382" y="1201222"/>
              <a:ext cx="5243043" cy="1380461"/>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1600">
                <a:solidFill>
                  <a:srgbClr val="000000"/>
                </a:solidFill>
                <a:latin typeface="Segoe UI"/>
                <a:cs typeface="Segoe UI" pitchFamily="34" charset="0"/>
              </a:endParaRPr>
            </a:p>
          </p:txBody>
        </p:sp>
        <p:sp>
          <p:nvSpPr>
            <p:cNvPr id="52" name="Freeform 27">
              <a:extLst>
                <a:ext uri="{FF2B5EF4-FFF2-40B4-BE49-F238E27FC236}">
                  <a16:creationId xmlns:a16="http://schemas.microsoft.com/office/drawing/2014/main" id="{FB5454A8-B090-99C8-4615-A173BE3C96A6}"/>
                </a:ext>
                <a:ext uri="{C183D7F6-B498-43B3-948B-1728B52AA6E4}">
                  <adec:decorative xmlns:adec="http://schemas.microsoft.com/office/drawing/2017/decorative" val="1"/>
                </a:ext>
              </a:extLst>
            </p:cNvPr>
            <p:cNvSpPr/>
            <p:nvPr/>
          </p:nvSpPr>
          <p:spPr bwMode="auto">
            <a:xfrm rot="5400000" flipV="1">
              <a:off x="-16660" y="1860784"/>
              <a:ext cx="1209846" cy="54238"/>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grpSp>
      <p:sp>
        <p:nvSpPr>
          <p:cNvPr id="53" name="TextBox 52">
            <a:extLst>
              <a:ext uri="{FF2B5EF4-FFF2-40B4-BE49-F238E27FC236}">
                <a16:creationId xmlns:a16="http://schemas.microsoft.com/office/drawing/2014/main" id="{8C28F6AB-78C6-06FD-767E-3C5064481827}"/>
              </a:ext>
            </a:extLst>
          </p:cNvPr>
          <p:cNvSpPr txBox="1"/>
          <p:nvPr/>
        </p:nvSpPr>
        <p:spPr>
          <a:xfrm>
            <a:off x="861403" y="1775819"/>
            <a:ext cx="1025776" cy="430887"/>
          </a:xfrm>
          <a:prstGeom prst="rect">
            <a:avLst/>
          </a:prstGeom>
          <a:noFill/>
        </p:spPr>
        <p:txBody>
          <a:bodyPr wrap="square" lIns="0" tIns="0" rIns="0" bIns="0" anchor="ctr">
            <a:spAutoFit/>
          </a:bodyPr>
          <a:lstStyle/>
          <a:p>
            <a:pPr marL="0" marR="0" lvl="0" indent="0" algn="l" defTabSz="932472" rtl="0" eaLnBrk="1" fontAlgn="base" latinLnBrk="0" hangingPunct="1">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rPr>
              <a:t>Goals and challenges</a:t>
            </a:r>
          </a:p>
        </p:txBody>
      </p:sp>
      <p:sp>
        <p:nvSpPr>
          <p:cNvPr id="54" name="Text Placeholder 5">
            <a:extLst>
              <a:ext uri="{FF2B5EF4-FFF2-40B4-BE49-F238E27FC236}">
                <a16:creationId xmlns:a16="http://schemas.microsoft.com/office/drawing/2014/main" id="{B7CE5E50-32EC-B1C0-97D8-F83ECB380774}"/>
              </a:ext>
            </a:extLst>
          </p:cNvPr>
          <p:cNvSpPr txBox="1">
            <a:spLocks/>
          </p:cNvSpPr>
          <p:nvPr/>
        </p:nvSpPr>
        <p:spPr>
          <a:xfrm>
            <a:off x="1984241" y="1378125"/>
            <a:ext cx="3797416" cy="1230209"/>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582780">
              <a:lnSpc>
                <a:spcPct val="110000"/>
              </a:lnSpc>
              <a:spcBef>
                <a:spcPct val="0"/>
              </a:spcBef>
              <a:spcAft>
                <a:spcPts val="600"/>
              </a:spcAft>
              <a:buSzTx/>
              <a:buNone/>
              <a:defRPr/>
            </a:pPr>
            <a:r>
              <a:rPr lang="en-US" sz="1050"/>
              <a:t>IT professional’s goals include, increase digital transformation, optimizing collaboration, and adopting emerging technologies like serverless computing, AI, and the Internet of Things (IoT). However, they also grapple with challenges such as the work force skills gap and reducing spending. Balancing these goals and increasing need for efficiency is essential for IT professionals to thrive in today's fast-paced technological landscape.</a:t>
            </a:r>
          </a:p>
        </p:txBody>
      </p:sp>
      <p:sp>
        <p:nvSpPr>
          <p:cNvPr id="58" name="Graphic 120" descr="Icon of an arrow hitting the bullseye">
            <a:extLst>
              <a:ext uri="{FF2B5EF4-FFF2-40B4-BE49-F238E27FC236}">
                <a16:creationId xmlns:a16="http://schemas.microsoft.com/office/drawing/2014/main" id="{3DA8BB3B-D7C8-E494-A04E-0D63282E8D43}"/>
              </a:ext>
            </a:extLst>
          </p:cNvPr>
          <p:cNvSpPr>
            <a:spLocks noChangeAspect="1"/>
          </p:cNvSpPr>
          <p:nvPr/>
        </p:nvSpPr>
        <p:spPr>
          <a:xfrm>
            <a:off x="861403" y="1378125"/>
            <a:ext cx="274320" cy="274320"/>
          </a:xfrm>
          <a:custGeom>
            <a:avLst/>
            <a:gdLst>
              <a:gd name="connsiteX0" fmla="*/ 95269 w 190538"/>
              <a:gd name="connsiteY0" fmla="*/ 0 h 190538"/>
              <a:gd name="connsiteX1" fmla="*/ 127911 w 190538"/>
              <a:gd name="connsiteY1" fmla="*/ 5734 h 190538"/>
              <a:gd name="connsiteX2" fmla="*/ 116529 w 190538"/>
              <a:gd name="connsiteY2" fmla="*/ 17107 h 190538"/>
              <a:gd name="connsiteX3" fmla="*/ 17136 w 190538"/>
              <a:gd name="connsiteY3" fmla="*/ 74002 h 190538"/>
              <a:gd name="connsiteX4" fmla="*/ 74031 w 190538"/>
              <a:gd name="connsiteY4" fmla="*/ 173395 h 190538"/>
              <a:gd name="connsiteX5" fmla="*/ 173425 w 190538"/>
              <a:gd name="connsiteY5" fmla="*/ 116500 h 190538"/>
              <a:gd name="connsiteX6" fmla="*/ 173431 w 190538"/>
              <a:gd name="connsiteY6" fmla="*/ 74028 h 190538"/>
              <a:gd name="connsiteX7" fmla="*/ 184804 w 190538"/>
              <a:gd name="connsiteY7" fmla="*/ 62655 h 190538"/>
              <a:gd name="connsiteX8" fmla="*/ 190538 w 190538"/>
              <a:gd name="connsiteY8" fmla="*/ 95269 h 190538"/>
              <a:gd name="connsiteX9" fmla="*/ 95269 w 190538"/>
              <a:gd name="connsiteY9" fmla="*/ 190538 h 190538"/>
              <a:gd name="connsiteX10" fmla="*/ 0 w 190538"/>
              <a:gd name="connsiteY10" fmla="*/ 95269 h 190538"/>
              <a:gd name="connsiteX11" fmla="*/ 95269 w 190538"/>
              <a:gd name="connsiteY11" fmla="*/ 0 h 190538"/>
              <a:gd name="connsiteX12" fmla="*/ 95269 w 190538"/>
              <a:gd name="connsiteY12" fmla="*/ 38119 h 190538"/>
              <a:gd name="connsiteX13" fmla="*/ 109576 w 190538"/>
              <a:gd name="connsiteY13" fmla="*/ 39929 h 190538"/>
              <a:gd name="connsiteX14" fmla="*/ 109576 w 190538"/>
              <a:gd name="connsiteY14" fmla="*/ 54854 h 190538"/>
              <a:gd name="connsiteX15" fmla="*/ 54872 w 190538"/>
              <a:gd name="connsiteY15" fmla="*/ 80967 h 190538"/>
              <a:gd name="connsiteX16" fmla="*/ 80983 w 190538"/>
              <a:gd name="connsiteY16" fmla="*/ 135671 h 190538"/>
              <a:gd name="connsiteX17" fmla="*/ 135688 w 190538"/>
              <a:gd name="connsiteY17" fmla="*/ 109558 h 190538"/>
              <a:gd name="connsiteX18" fmla="*/ 135693 w 190538"/>
              <a:gd name="connsiteY18" fmla="*/ 80982 h 190538"/>
              <a:gd name="connsiteX19" fmla="*/ 150619 w 190538"/>
              <a:gd name="connsiteY19" fmla="*/ 80982 h 190538"/>
              <a:gd name="connsiteX20" fmla="*/ 109571 w 190538"/>
              <a:gd name="connsiteY20" fmla="*/ 150605 h 190538"/>
              <a:gd name="connsiteX21" fmla="*/ 39948 w 190538"/>
              <a:gd name="connsiteY21" fmla="*/ 109557 h 190538"/>
              <a:gd name="connsiteX22" fmla="*/ 80996 w 190538"/>
              <a:gd name="connsiteY22" fmla="*/ 39934 h 190538"/>
              <a:gd name="connsiteX23" fmla="*/ 95288 w 190538"/>
              <a:gd name="connsiteY23" fmla="*/ 38119 h 190538"/>
              <a:gd name="connsiteX24" fmla="*/ 114319 w 190538"/>
              <a:gd name="connsiteY24" fmla="*/ 95269 h 190538"/>
              <a:gd name="connsiteX25" fmla="*/ 95263 w 190538"/>
              <a:gd name="connsiteY25" fmla="*/ 114313 h 190538"/>
              <a:gd name="connsiteX26" fmla="*/ 76219 w 190538"/>
              <a:gd name="connsiteY26" fmla="*/ 95257 h 190538"/>
              <a:gd name="connsiteX27" fmla="*/ 95275 w 190538"/>
              <a:gd name="connsiteY27" fmla="*/ 76213 h 190538"/>
              <a:gd name="connsiteX28" fmla="*/ 102727 w 190538"/>
              <a:gd name="connsiteY28" fmla="*/ 77734 h 190538"/>
              <a:gd name="connsiteX29" fmla="*/ 119110 w 190538"/>
              <a:gd name="connsiteY29" fmla="*/ 61351 h 190538"/>
              <a:gd name="connsiteX30" fmla="*/ 119101 w 190538"/>
              <a:gd name="connsiteY30" fmla="*/ 30975 h 190538"/>
              <a:gd name="connsiteX31" fmla="*/ 121196 w 190538"/>
              <a:gd name="connsiteY31" fmla="*/ 25927 h 190538"/>
              <a:gd name="connsiteX32" fmla="*/ 145009 w 190538"/>
              <a:gd name="connsiteY32" fmla="*/ 2115 h 190538"/>
              <a:gd name="connsiteX33" fmla="*/ 155112 w 190538"/>
              <a:gd name="connsiteY33" fmla="*/ 2121 h 190538"/>
              <a:gd name="connsiteX34" fmla="*/ 157201 w 190538"/>
              <a:gd name="connsiteY34" fmla="*/ 7163 h 190538"/>
              <a:gd name="connsiteX35" fmla="*/ 157201 w 190538"/>
              <a:gd name="connsiteY35" fmla="*/ 33357 h 190538"/>
              <a:gd name="connsiteX36" fmla="*/ 183394 w 190538"/>
              <a:gd name="connsiteY36" fmla="*/ 33357 h 190538"/>
              <a:gd name="connsiteX37" fmla="*/ 190531 w 190538"/>
              <a:gd name="connsiteY37" fmla="*/ 40507 h 190538"/>
              <a:gd name="connsiteX38" fmla="*/ 188443 w 190538"/>
              <a:gd name="connsiteY38" fmla="*/ 45549 h 190538"/>
              <a:gd name="connsiteX39" fmla="*/ 164630 w 190538"/>
              <a:gd name="connsiteY39" fmla="*/ 69361 h 190538"/>
              <a:gd name="connsiteX40" fmla="*/ 159582 w 190538"/>
              <a:gd name="connsiteY40" fmla="*/ 71457 h 190538"/>
              <a:gd name="connsiteX41" fmla="*/ 129197 w 190538"/>
              <a:gd name="connsiteY41" fmla="*/ 71457 h 190538"/>
              <a:gd name="connsiteX42" fmla="*/ 112814 w 190538"/>
              <a:gd name="connsiteY42" fmla="*/ 87840 h 190538"/>
              <a:gd name="connsiteX43" fmla="*/ 114319 w 190538"/>
              <a:gd name="connsiteY43" fmla="*/ 95269 h 190538"/>
              <a:gd name="connsiteX44" fmla="*/ 156620 w 190538"/>
              <a:gd name="connsiteY44" fmla="*/ 57169 h 190538"/>
              <a:gd name="connsiteX45" fmla="*/ 166145 w 190538"/>
              <a:gd name="connsiteY45" fmla="*/ 47644 h 190538"/>
              <a:gd name="connsiteX46" fmla="*/ 150047 w 190538"/>
              <a:gd name="connsiteY46" fmla="*/ 47644 h 190538"/>
              <a:gd name="connsiteX47" fmla="*/ 142904 w 190538"/>
              <a:gd name="connsiteY47" fmla="*/ 40500 h 190538"/>
              <a:gd name="connsiteX48" fmla="*/ 142904 w 190538"/>
              <a:gd name="connsiteY48" fmla="*/ 24403 h 190538"/>
              <a:gd name="connsiteX49" fmla="*/ 133388 w 190538"/>
              <a:gd name="connsiteY49" fmla="*/ 33928 h 190538"/>
              <a:gd name="connsiteX50" fmla="*/ 133388 w 190538"/>
              <a:gd name="connsiteY50" fmla="*/ 56607 h 190538"/>
              <a:gd name="connsiteX51" fmla="*/ 133960 w 190538"/>
              <a:gd name="connsiteY51" fmla="*/ 57169 h 190538"/>
              <a:gd name="connsiteX52" fmla="*/ 156629 w 190538"/>
              <a:gd name="connsiteY52" fmla="*/ 57169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538" h="190538">
                <a:moveTo>
                  <a:pt x="95269" y="0"/>
                </a:moveTo>
                <a:cubicBezTo>
                  <a:pt x="106737" y="0"/>
                  <a:pt x="117729" y="2029"/>
                  <a:pt x="127911" y="5734"/>
                </a:cubicBezTo>
                <a:lnTo>
                  <a:pt x="116529" y="17107"/>
                </a:lnTo>
                <a:cubicBezTo>
                  <a:pt x="73371" y="5372"/>
                  <a:pt x="28871" y="30844"/>
                  <a:pt x="17136" y="74002"/>
                </a:cubicBezTo>
                <a:cubicBezTo>
                  <a:pt x="5400" y="117160"/>
                  <a:pt x="30873" y="161659"/>
                  <a:pt x="74031" y="173395"/>
                </a:cubicBezTo>
                <a:cubicBezTo>
                  <a:pt x="117189" y="185131"/>
                  <a:pt x="161689" y="159658"/>
                  <a:pt x="173425" y="116500"/>
                </a:cubicBezTo>
                <a:cubicBezTo>
                  <a:pt x="177205" y="102596"/>
                  <a:pt x="177208" y="87934"/>
                  <a:pt x="173431" y="74028"/>
                </a:cubicBezTo>
                <a:lnTo>
                  <a:pt x="184804" y="62655"/>
                </a:lnTo>
                <a:cubicBezTo>
                  <a:pt x="188608" y="73108"/>
                  <a:pt x="190549" y="84146"/>
                  <a:pt x="190538" y="95269"/>
                </a:cubicBezTo>
                <a:cubicBezTo>
                  <a:pt x="190538" y="147885"/>
                  <a:pt x="147885" y="190538"/>
                  <a:pt x="95269" y="190538"/>
                </a:cubicBezTo>
                <a:cubicBezTo>
                  <a:pt x="42653" y="190538"/>
                  <a:pt x="0" y="147885"/>
                  <a:pt x="0" y="95269"/>
                </a:cubicBezTo>
                <a:cubicBezTo>
                  <a:pt x="0" y="42653"/>
                  <a:pt x="42653" y="0"/>
                  <a:pt x="95269" y="0"/>
                </a:cubicBezTo>
                <a:close/>
                <a:moveTo>
                  <a:pt x="95269" y="38119"/>
                </a:moveTo>
                <a:cubicBezTo>
                  <a:pt x="100095" y="38117"/>
                  <a:pt x="104902" y="38725"/>
                  <a:pt x="109576" y="39929"/>
                </a:cubicBezTo>
                <a:lnTo>
                  <a:pt x="109576" y="54854"/>
                </a:lnTo>
                <a:cubicBezTo>
                  <a:pt x="87259" y="46959"/>
                  <a:pt x="62767" y="58650"/>
                  <a:pt x="54872" y="80967"/>
                </a:cubicBezTo>
                <a:cubicBezTo>
                  <a:pt x="46976" y="103283"/>
                  <a:pt x="58667" y="127775"/>
                  <a:pt x="80983" y="135671"/>
                </a:cubicBezTo>
                <a:cubicBezTo>
                  <a:pt x="103301" y="143567"/>
                  <a:pt x="127792" y="131876"/>
                  <a:pt x="135688" y="109558"/>
                </a:cubicBezTo>
                <a:cubicBezTo>
                  <a:pt x="138958" y="100313"/>
                  <a:pt x="138960" y="90227"/>
                  <a:pt x="135693" y="80982"/>
                </a:cubicBezTo>
                <a:lnTo>
                  <a:pt x="150619" y="80982"/>
                </a:lnTo>
                <a:cubicBezTo>
                  <a:pt x="158509" y="111543"/>
                  <a:pt x="140132" y="142713"/>
                  <a:pt x="109571" y="150605"/>
                </a:cubicBezTo>
                <a:cubicBezTo>
                  <a:pt x="79010" y="158495"/>
                  <a:pt x="47839" y="140118"/>
                  <a:pt x="39948" y="109557"/>
                </a:cubicBezTo>
                <a:cubicBezTo>
                  <a:pt x="32058" y="78996"/>
                  <a:pt x="50435" y="47825"/>
                  <a:pt x="80996" y="39934"/>
                </a:cubicBezTo>
                <a:cubicBezTo>
                  <a:pt x="85664" y="38728"/>
                  <a:pt x="90467" y="38119"/>
                  <a:pt x="95288" y="38119"/>
                </a:cubicBezTo>
                <a:close/>
                <a:moveTo>
                  <a:pt x="114319" y="95269"/>
                </a:moveTo>
                <a:cubicBezTo>
                  <a:pt x="114315" y="105790"/>
                  <a:pt x="105784" y="114316"/>
                  <a:pt x="95263" y="114313"/>
                </a:cubicBezTo>
                <a:cubicBezTo>
                  <a:pt x="84742" y="114310"/>
                  <a:pt x="76216" y="105778"/>
                  <a:pt x="76219" y="95257"/>
                </a:cubicBezTo>
                <a:cubicBezTo>
                  <a:pt x="76222" y="84735"/>
                  <a:pt x="84754" y="76210"/>
                  <a:pt x="95275" y="76213"/>
                </a:cubicBezTo>
                <a:cubicBezTo>
                  <a:pt x="97836" y="76214"/>
                  <a:pt x="100371" y="76731"/>
                  <a:pt x="102727" y="77734"/>
                </a:cubicBezTo>
                <a:lnTo>
                  <a:pt x="119110" y="61351"/>
                </a:lnTo>
                <a:lnTo>
                  <a:pt x="119101" y="30975"/>
                </a:lnTo>
                <a:cubicBezTo>
                  <a:pt x="119103" y="29081"/>
                  <a:pt x="119856" y="27266"/>
                  <a:pt x="121196" y="25927"/>
                </a:cubicBezTo>
                <a:lnTo>
                  <a:pt x="145009" y="2115"/>
                </a:lnTo>
                <a:cubicBezTo>
                  <a:pt x="147800" y="-674"/>
                  <a:pt x="152323" y="-671"/>
                  <a:pt x="155112" y="2121"/>
                </a:cubicBezTo>
                <a:cubicBezTo>
                  <a:pt x="156447" y="3459"/>
                  <a:pt x="157199" y="5272"/>
                  <a:pt x="157201" y="7163"/>
                </a:cubicBezTo>
                <a:lnTo>
                  <a:pt x="157201" y="33357"/>
                </a:lnTo>
                <a:lnTo>
                  <a:pt x="183394" y="33357"/>
                </a:lnTo>
                <a:cubicBezTo>
                  <a:pt x="187340" y="33360"/>
                  <a:pt x="190535" y="36561"/>
                  <a:pt x="190531" y="40507"/>
                </a:cubicBezTo>
                <a:cubicBezTo>
                  <a:pt x="190530" y="42397"/>
                  <a:pt x="189779" y="44211"/>
                  <a:pt x="188443" y="45549"/>
                </a:cubicBezTo>
                <a:lnTo>
                  <a:pt x="164630" y="69361"/>
                </a:lnTo>
                <a:cubicBezTo>
                  <a:pt x="163292" y="70701"/>
                  <a:pt x="161475" y="71455"/>
                  <a:pt x="159582" y="71457"/>
                </a:cubicBezTo>
                <a:lnTo>
                  <a:pt x="129197" y="71457"/>
                </a:lnTo>
                <a:lnTo>
                  <a:pt x="112814" y="87840"/>
                </a:lnTo>
                <a:cubicBezTo>
                  <a:pt x="113786" y="90126"/>
                  <a:pt x="114319" y="92631"/>
                  <a:pt x="114319" y="95269"/>
                </a:cubicBezTo>
                <a:close/>
                <a:moveTo>
                  <a:pt x="156620" y="57169"/>
                </a:moveTo>
                <a:lnTo>
                  <a:pt x="166145" y="47644"/>
                </a:lnTo>
                <a:lnTo>
                  <a:pt x="150047" y="47644"/>
                </a:lnTo>
                <a:cubicBezTo>
                  <a:pt x="146102" y="47644"/>
                  <a:pt x="142904" y="44446"/>
                  <a:pt x="142904" y="40500"/>
                </a:cubicBezTo>
                <a:lnTo>
                  <a:pt x="142904" y="24403"/>
                </a:lnTo>
                <a:lnTo>
                  <a:pt x="133388" y="33928"/>
                </a:lnTo>
                <a:lnTo>
                  <a:pt x="133388" y="56607"/>
                </a:lnTo>
                <a:cubicBezTo>
                  <a:pt x="133590" y="56783"/>
                  <a:pt x="133781" y="56970"/>
                  <a:pt x="133960" y="57169"/>
                </a:cubicBezTo>
                <a:lnTo>
                  <a:pt x="156629" y="57169"/>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grpSp>
        <p:nvGrpSpPr>
          <p:cNvPr id="98" name="Group 97">
            <a:extLst>
              <a:ext uri="{FF2B5EF4-FFF2-40B4-BE49-F238E27FC236}">
                <a16:creationId xmlns:a16="http://schemas.microsoft.com/office/drawing/2014/main" id="{398FA436-67B1-C01B-5459-67E49ED9ADE9}"/>
              </a:ext>
            </a:extLst>
          </p:cNvPr>
          <p:cNvGrpSpPr/>
          <p:nvPr/>
        </p:nvGrpSpPr>
        <p:grpSpPr>
          <a:xfrm>
            <a:off x="561144" y="2912221"/>
            <a:ext cx="5297281" cy="2424645"/>
            <a:chOff x="561144" y="3339798"/>
            <a:chExt cx="5297281" cy="1880098"/>
          </a:xfrm>
        </p:grpSpPr>
        <p:sp>
          <p:nvSpPr>
            <p:cNvPr id="51" name="Rounded Rectangle 50">
              <a:extLst>
                <a:ext uri="{FF2B5EF4-FFF2-40B4-BE49-F238E27FC236}">
                  <a16:creationId xmlns:a16="http://schemas.microsoft.com/office/drawing/2014/main" id="{17D98C9D-E09E-856D-128A-395A6EECF937}"/>
                </a:ext>
              </a:extLst>
            </p:cNvPr>
            <p:cNvSpPr/>
            <p:nvPr/>
          </p:nvSpPr>
          <p:spPr bwMode="auto">
            <a:xfrm>
              <a:off x="615382" y="3339798"/>
              <a:ext cx="5243043" cy="1880098"/>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1600">
                <a:solidFill>
                  <a:srgbClr val="000000"/>
                </a:solidFill>
                <a:latin typeface="Segoe UI"/>
                <a:cs typeface="Segoe UI" pitchFamily="34" charset="0"/>
              </a:endParaRPr>
            </a:p>
          </p:txBody>
        </p:sp>
        <p:sp>
          <p:nvSpPr>
            <p:cNvPr id="55" name="Freeform 27">
              <a:extLst>
                <a:ext uri="{FF2B5EF4-FFF2-40B4-BE49-F238E27FC236}">
                  <a16:creationId xmlns:a16="http://schemas.microsoft.com/office/drawing/2014/main" id="{4BF5DEF3-DF98-73B1-8A21-2298DBB92EFB}"/>
                </a:ext>
                <a:ext uri="{C183D7F6-B498-43B3-948B-1728B52AA6E4}">
                  <adec:decorative xmlns:adec="http://schemas.microsoft.com/office/drawing/2017/decorative" val="1"/>
                </a:ext>
              </a:extLst>
            </p:cNvPr>
            <p:cNvSpPr/>
            <p:nvPr/>
          </p:nvSpPr>
          <p:spPr bwMode="auto">
            <a:xfrm rot="5400000" flipV="1">
              <a:off x="-207014" y="4252728"/>
              <a:ext cx="1590553" cy="54238"/>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grpSp>
      <p:sp>
        <p:nvSpPr>
          <p:cNvPr id="56" name="Text Placeholder 4">
            <a:extLst>
              <a:ext uri="{FF2B5EF4-FFF2-40B4-BE49-F238E27FC236}">
                <a16:creationId xmlns:a16="http://schemas.microsoft.com/office/drawing/2014/main" id="{22A19E5A-40E1-4044-27AA-7E5533F5569B}"/>
              </a:ext>
            </a:extLst>
          </p:cNvPr>
          <p:cNvSpPr txBox="1">
            <a:spLocks/>
          </p:cNvSpPr>
          <p:nvPr/>
        </p:nvSpPr>
        <p:spPr>
          <a:xfrm>
            <a:off x="1984240" y="3079134"/>
            <a:ext cx="3643187" cy="1982466"/>
          </a:xfrm>
          <a:prstGeom prst="rect">
            <a:avLst/>
          </a:prstGeom>
        </p:spPr>
        <p:txBody>
          <a:bodyPr vert="horz" wrap="square" lIns="0" tIns="0" rIns="0" bIns="0" rtlCol="0" anchor="t">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582780">
              <a:lnSpc>
                <a:spcPct val="110000"/>
              </a:lnSpc>
              <a:spcBef>
                <a:spcPct val="0"/>
              </a:spcBef>
              <a:spcAft>
                <a:spcPts val="300"/>
              </a:spcAft>
              <a:buSzTx/>
              <a:buNone/>
              <a:defRPr/>
            </a:pPr>
            <a:r>
              <a:rPr lang="en-US" sz="1050" b="0" i="0">
                <a:solidFill>
                  <a:srgbClr val="000000"/>
                </a:solidFill>
                <a:effectLst/>
              </a:rPr>
              <a:t>Copilot can help to reduce the workload on IT and support staff by assisting to: </a:t>
            </a:r>
          </a:p>
          <a:p>
            <a:pPr marL="114300" indent="-114300" defTabSz="582780">
              <a:lnSpc>
                <a:spcPct val="110000"/>
              </a:lnSpc>
              <a:spcBef>
                <a:spcPct val="0"/>
              </a:spcBef>
              <a:spcAft>
                <a:spcPts val="300"/>
              </a:spcAft>
              <a:buSzTx/>
              <a:buFont typeface="Arial" panose="020B0604020202020204" pitchFamily="34" charset="0"/>
              <a:buChar char="•"/>
              <a:defRPr/>
            </a:pPr>
            <a:r>
              <a:rPr lang="en-US" sz="900" b="1">
                <a:latin typeface="Segoe UI "/>
                <a:hlinkClick r:id="rId3" action="ppaction://hlinksldjump"/>
              </a:rPr>
              <a:t>Create a Project Plan</a:t>
            </a:r>
            <a:r>
              <a:rPr lang="en-US" sz="900" b="1">
                <a:latin typeface="Segoe UI "/>
              </a:rPr>
              <a:t>: </a:t>
            </a:r>
            <a:r>
              <a:rPr lang="en-US" sz="900">
                <a:latin typeface="Segoe UI "/>
              </a:rPr>
              <a:t>Copilot assists IT professionals with tasks such as writing, editing, summarizing, and creating data visualizations. </a:t>
            </a:r>
          </a:p>
          <a:p>
            <a:pPr marL="114300" indent="-114300" defTabSz="582780">
              <a:lnSpc>
                <a:spcPct val="110000"/>
              </a:lnSpc>
              <a:spcBef>
                <a:spcPct val="0"/>
              </a:spcBef>
              <a:spcAft>
                <a:spcPts val="300"/>
              </a:spcAft>
              <a:buSzTx/>
              <a:buFont typeface="Arial" panose="020B0604020202020204" pitchFamily="34" charset="0"/>
              <a:buChar char="•"/>
              <a:defRPr/>
            </a:pPr>
            <a:r>
              <a:rPr lang="en-US" sz="900" b="1">
                <a:latin typeface="Segoe UI "/>
                <a:hlinkClick r:id="rId4" action="ppaction://hlinksldjump"/>
              </a:rPr>
              <a:t>Document and Communicate Best Practice</a:t>
            </a:r>
            <a:r>
              <a:rPr lang="en-US" sz="900" b="1">
                <a:latin typeface="Segoe UI "/>
              </a:rPr>
              <a:t>: </a:t>
            </a:r>
            <a:r>
              <a:rPr lang="en-US" sz="900">
                <a:latin typeface="Segoe UI "/>
              </a:rPr>
              <a:t>Copilot assists in creating comprehensive documentation. Whether it’s documenting system configurations, network setups, or best practices, Copilot can generate clear and concise content. </a:t>
            </a:r>
          </a:p>
          <a:p>
            <a:pPr marL="114300" indent="-114300" defTabSz="582780">
              <a:lnSpc>
                <a:spcPct val="110000"/>
              </a:lnSpc>
              <a:spcBef>
                <a:spcPct val="0"/>
              </a:spcBef>
              <a:spcAft>
                <a:spcPts val="300"/>
              </a:spcAft>
              <a:buSzTx/>
              <a:buFont typeface="Arial" panose="020B0604020202020204" pitchFamily="34" charset="0"/>
              <a:buChar char="•"/>
              <a:defRPr/>
            </a:pPr>
            <a:r>
              <a:rPr lang="en-US" sz="900" b="1">
                <a:latin typeface="Segoe UI "/>
                <a:hlinkClick r:id="rId5" action="ppaction://hlinksldjump"/>
              </a:rPr>
              <a:t>Procure New IT Solution</a:t>
            </a:r>
            <a:r>
              <a:rPr lang="en-US" sz="900" b="1">
                <a:latin typeface="Segoe UI "/>
              </a:rPr>
              <a:t>: </a:t>
            </a:r>
            <a:r>
              <a:rPr lang="en-US" sz="900">
                <a:latin typeface="Segoe UI "/>
              </a:rPr>
              <a:t>Copilot makes the procurement process easier for teams, by simplifying and speeding up common activities such as, communications, creating documents, or leading more productive meetings.</a:t>
            </a:r>
          </a:p>
        </p:txBody>
      </p:sp>
      <p:sp>
        <p:nvSpPr>
          <p:cNvPr id="57" name="TextBox 56">
            <a:extLst>
              <a:ext uri="{FF2B5EF4-FFF2-40B4-BE49-F238E27FC236}">
                <a16:creationId xmlns:a16="http://schemas.microsoft.com/office/drawing/2014/main" id="{C0D1928B-F7DE-5EBB-4414-EAF9B2857702}"/>
              </a:ext>
            </a:extLst>
          </p:cNvPr>
          <p:cNvSpPr txBox="1"/>
          <p:nvPr/>
        </p:nvSpPr>
        <p:spPr>
          <a:xfrm>
            <a:off x="861403" y="3524468"/>
            <a:ext cx="1025776"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r>
              <a:rPr lang="en-US">
                <a:gradFill>
                  <a:gsLst>
                    <a:gs pos="0">
                      <a:srgbClr val="C03BC4"/>
                    </a:gs>
                    <a:gs pos="35000">
                      <a:srgbClr val="0078D4"/>
                    </a:gs>
                  </a:gsLst>
                  <a:path path="circle">
                    <a:fillToRect l="100000" t="100000"/>
                  </a:path>
                </a:gradFill>
                <a:cs typeface="Segoe UI Semibold"/>
              </a:rPr>
              <a:t>Copilot can assist with ...</a:t>
            </a:r>
          </a:p>
        </p:txBody>
      </p:sp>
      <p:sp>
        <p:nvSpPr>
          <p:cNvPr id="59" name="Graphic 60">
            <a:extLst>
              <a:ext uri="{FF2B5EF4-FFF2-40B4-BE49-F238E27FC236}">
                <a16:creationId xmlns:a16="http://schemas.microsoft.com/office/drawing/2014/main" id="{EB4EB361-E65F-19AD-3FA6-03994B7B5E3E}"/>
              </a:ext>
              <a:ext uri="{C183D7F6-B498-43B3-948B-1728B52AA6E4}">
                <adec:decorative xmlns:adec="http://schemas.microsoft.com/office/drawing/2017/decorative" val="1"/>
              </a:ext>
            </a:extLst>
          </p:cNvPr>
          <p:cNvSpPr>
            <a:spLocks/>
          </p:cNvSpPr>
          <p:nvPr/>
        </p:nvSpPr>
        <p:spPr>
          <a:xfrm>
            <a:off x="861403" y="3096294"/>
            <a:ext cx="304800" cy="304800"/>
          </a:xfrm>
          <a:custGeom>
            <a:avLst/>
            <a:gdLst>
              <a:gd name="connsiteX0" fmla="*/ 1524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 name="connsiteX5" fmla="*/ 152400 w 304800"/>
              <a:gd name="connsiteY5" fmla="*/ 25405 h 304800"/>
              <a:gd name="connsiteX6" fmla="*/ 25405 w 304800"/>
              <a:gd name="connsiteY6" fmla="*/ 152400 h 304800"/>
              <a:gd name="connsiteX7" fmla="*/ 152400 w 304800"/>
              <a:gd name="connsiteY7" fmla="*/ 279395 h 304800"/>
              <a:gd name="connsiteX8" fmla="*/ 279395 w 304800"/>
              <a:gd name="connsiteY8" fmla="*/ 152400 h 304800"/>
              <a:gd name="connsiteX9" fmla="*/ 152400 w 304800"/>
              <a:gd name="connsiteY9" fmla="*/ 25405 h 304800"/>
              <a:gd name="connsiteX10" fmla="*/ 152400 w 304800"/>
              <a:gd name="connsiteY10" fmla="*/ 205740 h 304800"/>
              <a:gd name="connsiteX11" fmla="*/ 167640 w 304800"/>
              <a:gd name="connsiteY11" fmla="*/ 220980 h 304800"/>
              <a:gd name="connsiteX12" fmla="*/ 152400 w 304800"/>
              <a:gd name="connsiteY12" fmla="*/ 236220 h 304800"/>
              <a:gd name="connsiteX13" fmla="*/ 137160 w 304800"/>
              <a:gd name="connsiteY13" fmla="*/ 220980 h 304800"/>
              <a:gd name="connsiteX14" fmla="*/ 152400 w 304800"/>
              <a:gd name="connsiteY14" fmla="*/ 205740 h 304800"/>
              <a:gd name="connsiteX15" fmla="*/ 152400 w 304800"/>
              <a:gd name="connsiteY15" fmla="*/ 72390 h 304800"/>
              <a:gd name="connsiteX16" fmla="*/ 194310 w 304800"/>
              <a:gd name="connsiteY16" fmla="*/ 114300 h 304800"/>
              <a:gd name="connsiteX17" fmla="*/ 178293 w 304800"/>
              <a:gd name="connsiteY17" fmla="*/ 150251 h 304800"/>
              <a:gd name="connsiteX18" fmla="*/ 175717 w 304800"/>
              <a:gd name="connsiteY18" fmla="*/ 152857 h 304800"/>
              <a:gd name="connsiteX19" fmla="*/ 163830 w 304800"/>
              <a:gd name="connsiteY19" fmla="*/ 175260 h 304800"/>
              <a:gd name="connsiteX20" fmla="*/ 152400 w 304800"/>
              <a:gd name="connsiteY20" fmla="*/ 186690 h 304800"/>
              <a:gd name="connsiteX21" fmla="*/ 140970 w 304800"/>
              <a:gd name="connsiteY21" fmla="*/ 175260 h 304800"/>
              <a:gd name="connsiteX22" fmla="*/ 156987 w 304800"/>
              <a:gd name="connsiteY22" fmla="*/ 139309 h 304800"/>
              <a:gd name="connsiteX23" fmla="*/ 159563 w 304800"/>
              <a:gd name="connsiteY23" fmla="*/ 136703 h 304800"/>
              <a:gd name="connsiteX24" fmla="*/ 171450 w 304800"/>
              <a:gd name="connsiteY24" fmla="*/ 114300 h 304800"/>
              <a:gd name="connsiteX25" fmla="*/ 152339 w 304800"/>
              <a:gd name="connsiteY25" fmla="*/ 95312 h 304800"/>
              <a:gd name="connsiteX26" fmla="*/ 133457 w 304800"/>
              <a:gd name="connsiteY26" fmla="*/ 112349 h 304800"/>
              <a:gd name="connsiteX27" fmla="*/ 133350 w 304800"/>
              <a:gd name="connsiteY27" fmla="*/ 114300 h 304800"/>
              <a:gd name="connsiteX28" fmla="*/ 121920 w 304800"/>
              <a:gd name="connsiteY28" fmla="*/ 125730 h 304800"/>
              <a:gd name="connsiteX29" fmla="*/ 110490 w 304800"/>
              <a:gd name="connsiteY29" fmla="*/ 114300 h 304800"/>
              <a:gd name="connsiteX30" fmla="*/ 152400 w 304800"/>
              <a:gd name="connsiteY30" fmla="*/ 7239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800" h="304800">
                <a:moveTo>
                  <a:pt x="152400" y="0"/>
                </a:moveTo>
                <a:cubicBezTo>
                  <a:pt x="236571" y="0"/>
                  <a:pt x="304800" y="68245"/>
                  <a:pt x="304800" y="152400"/>
                </a:cubicBezTo>
                <a:cubicBezTo>
                  <a:pt x="304800" y="236555"/>
                  <a:pt x="236571" y="304800"/>
                  <a:pt x="152400" y="304800"/>
                </a:cubicBezTo>
                <a:cubicBezTo>
                  <a:pt x="68229" y="304800"/>
                  <a:pt x="0" y="236555"/>
                  <a:pt x="0" y="152400"/>
                </a:cubicBezTo>
                <a:cubicBezTo>
                  <a:pt x="0" y="68245"/>
                  <a:pt x="68229" y="0"/>
                  <a:pt x="152400" y="0"/>
                </a:cubicBezTo>
                <a:close/>
                <a:moveTo>
                  <a:pt x="152400" y="25405"/>
                </a:moveTo>
                <a:cubicBezTo>
                  <a:pt x="82372" y="25405"/>
                  <a:pt x="25405" y="82372"/>
                  <a:pt x="25405" y="152400"/>
                </a:cubicBezTo>
                <a:cubicBezTo>
                  <a:pt x="25405" y="222428"/>
                  <a:pt x="82372" y="279395"/>
                  <a:pt x="152400" y="279395"/>
                </a:cubicBezTo>
                <a:cubicBezTo>
                  <a:pt x="222428" y="279395"/>
                  <a:pt x="279395" y="222428"/>
                  <a:pt x="279395" y="152400"/>
                </a:cubicBezTo>
                <a:cubicBezTo>
                  <a:pt x="279395" y="82372"/>
                  <a:pt x="222428" y="25405"/>
                  <a:pt x="152400" y="25405"/>
                </a:cubicBezTo>
                <a:close/>
                <a:moveTo>
                  <a:pt x="152400" y="205740"/>
                </a:moveTo>
                <a:cubicBezTo>
                  <a:pt x="160817" y="205740"/>
                  <a:pt x="167640" y="212563"/>
                  <a:pt x="167640" y="220980"/>
                </a:cubicBezTo>
                <a:cubicBezTo>
                  <a:pt x="167640" y="229397"/>
                  <a:pt x="160817" y="236220"/>
                  <a:pt x="152400" y="236220"/>
                </a:cubicBezTo>
                <a:cubicBezTo>
                  <a:pt x="143983" y="236220"/>
                  <a:pt x="137160" y="229397"/>
                  <a:pt x="137160" y="220980"/>
                </a:cubicBezTo>
                <a:cubicBezTo>
                  <a:pt x="137160" y="212563"/>
                  <a:pt x="143983" y="205740"/>
                  <a:pt x="152400" y="205740"/>
                </a:cubicBezTo>
                <a:close/>
                <a:moveTo>
                  <a:pt x="152400" y="72390"/>
                </a:moveTo>
                <a:cubicBezTo>
                  <a:pt x="175547" y="72390"/>
                  <a:pt x="194310" y="91154"/>
                  <a:pt x="194310" y="114300"/>
                </a:cubicBezTo>
                <a:cubicBezTo>
                  <a:pt x="194310" y="129692"/>
                  <a:pt x="189784" y="138288"/>
                  <a:pt x="178293" y="150251"/>
                </a:cubicBezTo>
                <a:lnTo>
                  <a:pt x="175717" y="152857"/>
                </a:lnTo>
                <a:cubicBezTo>
                  <a:pt x="166238" y="162336"/>
                  <a:pt x="163830" y="166360"/>
                  <a:pt x="163830" y="175260"/>
                </a:cubicBezTo>
                <a:cubicBezTo>
                  <a:pt x="163830" y="181572"/>
                  <a:pt x="158712" y="186690"/>
                  <a:pt x="152400" y="186690"/>
                </a:cubicBezTo>
                <a:cubicBezTo>
                  <a:pt x="146088" y="186690"/>
                  <a:pt x="140970" y="181572"/>
                  <a:pt x="140970" y="175260"/>
                </a:cubicBezTo>
                <a:cubicBezTo>
                  <a:pt x="140970" y="159868"/>
                  <a:pt x="145496" y="151272"/>
                  <a:pt x="156987" y="139309"/>
                </a:cubicBezTo>
                <a:lnTo>
                  <a:pt x="159563" y="136703"/>
                </a:lnTo>
                <a:cubicBezTo>
                  <a:pt x="169042" y="127224"/>
                  <a:pt x="171450" y="123200"/>
                  <a:pt x="171450" y="114300"/>
                </a:cubicBezTo>
                <a:cubicBezTo>
                  <a:pt x="171416" y="103779"/>
                  <a:pt x="162859" y="95278"/>
                  <a:pt x="152339" y="95312"/>
                </a:cubicBezTo>
                <a:cubicBezTo>
                  <a:pt x="142621" y="95343"/>
                  <a:pt x="134484" y="102685"/>
                  <a:pt x="133457" y="112349"/>
                </a:cubicBezTo>
                <a:lnTo>
                  <a:pt x="133350" y="114300"/>
                </a:lnTo>
                <a:cubicBezTo>
                  <a:pt x="133350" y="120613"/>
                  <a:pt x="128232" y="125730"/>
                  <a:pt x="121920" y="125730"/>
                </a:cubicBezTo>
                <a:cubicBezTo>
                  <a:pt x="115607" y="125730"/>
                  <a:pt x="110490" y="120613"/>
                  <a:pt x="110490" y="114300"/>
                </a:cubicBezTo>
                <a:cubicBezTo>
                  <a:pt x="110490" y="91154"/>
                  <a:pt x="129253" y="72390"/>
                  <a:pt x="152400" y="7239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GB"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grpSp>
        <p:nvGrpSpPr>
          <p:cNvPr id="99" name="Group 98">
            <a:extLst>
              <a:ext uri="{FF2B5EF4-FFF2-40B4-BE49-F238E27FC236}">
                <a16:creationId xmlns:a16="http://schemas.microsoft.com/office/drawing/2014/main" id="{1FB68D1F-7672-8036-14AC-A85473797C94}"/>
              </a:ext>
            </a:extLst>
          </p:cNvPr>
          <p:cNvGrpSpPr/>
          <p:nvPr/>
        </p:nvGrpSpPr>
        <p:grpSpPr>
          <a:xfrm>
            <a:off x="561144" y="5442479"/>
            <a:ext cx="5297281" cy="943713"/>
            <a:chOff x="561144" y="5442479"/>
            <a:chExt cx="5297281" cy="1726116"/>
          </a:xfrm>
        </p:grpSpPr>
        <p:sp>
          <p:nvSpPr>
            <p:cNvPr id="60" name="Rounded Rectangle 59">
              <a:extLst>
                <a:ext uri="{FF2B5EF4-FFF2-40B4-BE49-F238E27FC236}">
                  <a16:creationId xmlns:a16="http://schemas.microsoft.com/office/drawing/2014/main" id="{52ACFCB3-613B-26DE-2AA2-8E2F6FDE24E2}"/>
                </a:ext>
              </a:extLst>
            </p:cNvPr>
            <p:cNvSpPr/>
            <p:nvPr/>
          </p:nvSpPr>
          <p:spPr bwMode="auto">
            <a:xfrm>
              <a:off x="615382" y="5442479"/>
              <a:ext cx="5243043" cy="1726116"/>
            </a:xfrm>
            <a:prstGeom prst="roundRect">
              <a:avLst>
                <a:gd name="adj" fmla="val 10640"/>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1600">
                <a:solidFill>
                  <a:srgbClr val="000000"/>
                </a:solidFill>
                <a:latin typeface="Segoe UI"/>
                <a:cs typeface="Segoe UI" pitchFamily="34" charset="0"/>
              </a:endParaRPr>
            </a:p>
          </p:txBody>
        </p:sp>
        <p:sp>
          <p:nvSpPr>
            <p:cNvPr id="61" name="Freeform 27">
              <a:extLst>
                <a:ext uri="{FF2B5EF4-FFF2-40B4-BE49-F238E27FC236}">
                  <a16:creationId xmlns:a16="http://schemas.microsoft.com/office/drawing/2014/main" id="{5FB8FAF0-CB81-A1A6-0CA9-BF9C0303ED14}"/>
                </a:ext>
                <a:ext uri="{C183D7F6-B498-43B3-948B-1728B52AA6E4}">
                  <adec:decorative xmlns:adec="http://schemas.microsoft.com/office/drawing/2017/decorative" val="1"/>
                </a:ext>
              </a:extLst>
            </p:cNvPr>
            <p:cNvSpPr/>
            <p:nvPr/>
          </p:nvSpPr>
          <p:spPr bwMode="auto">
            <a:xfrm rot="5400000" flipV="1">
              <a:off x="-107713" y="6278418"/>
              <a:ext cx="1391952" cy="54238"/>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grpSp>
      <p:sp>
        <p:nvSpPr>
          <p:cNvPr id="62" name="TextBox 61">
            <a:extLst>
              <a:ext uri="{FF2B5EF4-FFF2-40B4-BE49-F238E27FC236}">
                <a16:creationId xmlns:a16="http://schemas.microsoft.com/office/drawing/2014/main" id="{DA8A9DAF-C0BE-0060-45E9-5D9A19B3F19B}"/>
              </a:ext>
            </a:extLst>
          </p:cNvPr>
          <p:cNvSpPr txBox="1"/>
          <p:nvPr/>
        </p:nvSpPr>
        <p:spPr>
          <a:xfrm>
            <a:off x="861403" y="6004956"/>
            <a:ext cx="1025776" cy="215444"/>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r>
              <a:rPr lang="en-US">
                <a:gradFill>
                  <a:gsLst>
                    <a:gs pos="0">
                      <a:srgbClr val="C03BC4"/>
                    </a:gs>
                    <a:gs pos="35000">
                      <a:srgbClr val="0078D4"/>
                    </a:gs>
                  </a:gsLst>
                  <a:path path="circle">
                    <a:fillToRect l="100000" t="100000"/>
                  </a:path>
                </a:gradFill>
                <a:cs typeface="Segoe UI Semibold"/>
              </a:rPr>
              <a:t>IT roles</a:t>
            </a:r>
          </a:p>
        </p:txBody>
      </p:sp>
      <p:sp>
        <p:nvSpPr>
          <p:cNvPr id="63" name="Graphic 74" descr="Icon of a person with a checkmark">
            <a:extLst>
              <a:ext uri="{FF2B5EF4-FFF2-40B4-BE49-F238E27FC236}">
                <a16:creationId xmlns:a16="http://schemas.microsoft.com/office/drawing/2014/main" id="{B7F4D02F-2AD0-C998-121E-FC23F20ADBBC}"/>
              </a:ext>
            </a:extLst>
          </p:cNvPr>
          <p:cNvSpPr/>
          <p:nvPr/>
        </p:nvSpPr>
        <p:spPr>
          <a:xfrm>
            <a:off x="921227" y="5570911"/>
            <a:ext cx="315793" cy="337740"/>
          </a:xfrm>
          <a:custGeom>
            <a:avLst/>
            <a:gdLst>
              <a:gd name="connsiteX0" fmla="*/ 147599 w 199986"/>
              <a:gd name="connsiteY0" fmla="*/ 95212 h 199986"/>
              <a:gd name="connsiteX1" fmla="*/ 199987 w 199986"/>
              <a:gd name="connsiteY1" fmla="*/ 147599 h 199986"/>
              <a:gd name="connsiteX2" fmla="*/ 147599 w 199986"/>
              <a:gd name="connsiteY2" fmla="*/ 199987 h 199986"/>
              <a:gd name="connsiteX3" fmla="*/ 95212 w 199986"/>
              <a:gd name="connsiteY3" fmla="*/ 147599 h 199986"/>
              <a:gd name="connsiteX4" fmla="*/ 147599 w 199986"/>
              <a:gd name="connsiteY4" fmla="*/ 95212 h 199986"/>
              <a:gd name="connsiteX5" fmla="*/ 122396 w 199986"/>
              <a:gd name="connsiteY5" fmla="*/ 144228 h 199986"/>
              <a:gd name="connsiteX6" fmla="*/ 115662 w 199986"/>
              <a:gd name="connsiteY6" fmla="*/ 144345 h 199986"/>
              <a:gd name="connsiteX7" fmla="*/ 115662 w 199986"/>
              <a:gd name="connsiteY7" fmla="*/ 150962 h 199986"/>
              <a:gd name="connsiteX8" fmla="*/ 134712 w 199986"/>
              <a:gd name="connsiteY8" fmla="*/ 170012 h 199986"/>
              <a:gd name="connsiteX9" fmla="*/ 141446 w 199986"/>
              <a:gd name="connsiteY9" fmla="*/ 170012 h 199986"/>
              <a:gd name="connsiteX10" fmla="*/ 179546 w 199986"/>
              <a:gd name="connsiteY10" fmla="*/ 131912 h 199986"/>
              <a:gd name="connsiteX11" fmla="*/ 179429 w 199986"/>
              <a:gd name="connsiteY11" fmla="*/ 125178 h 199986"/>
              <a:gd name="connsiteX12" fmla="*/ 172812 w 199986"/>
              <a:gd name="connsiteY12" fmla="*/ 125178 h 199986"/>
              <a:gd name="connsiteX13" fmla="*/ 138074 w 199986"/>
              <a:gd name="connsiteY13" fmla="*/ 159915 h 199986"/>
              <a:gd name="connsiteX14" fmla="*/ 122396 w 199986"/>
              <a:gd name="connsiteY14" fmla="*/ 144228 h 199986"/>
              <a:gd name="connsiteX15" fmla="*/ 95421 w 199986"/>
              <a:gd name="connsiteY15" fmla="*/ 114262 h 199986"/>
              <a:gd name="connsiteX16" fmla="*/ 88678 w 199986"/>
              <a:gd name="connsiteY16" fmla="*/ 128549 h 199986"/>
              <a:gd name="connsiteX17" fmla="*/ 21422 w 199986"/>
              <a:gd name="connsiteY17" fmla="*/ 128549 h 199986"/>
              <a:gd name="connsiteX18" fmla="*/ 14278 w 199986"/>
              <a:gd name="connsiteY18" fmla="*/ 135674 h 199986"/>
              <a:gd name="connsiteX19" fmla="*/ 14278 w 199986"/>
              <a:gd name="connsiteY19" fmla="*/ 135693 h 199986"/>
              <a:gd name="connsiteX20" fmla="*/ 14278 w 199986"/>
              <a:gd name="connsiteY20" fmla="*/ 141189 h 199986"/>
              <a:gd name="connsiteX21" fmla="*/ 19421 w 199986"/>
              <a:gd name="connsiteY21" fmla="*/ 155105 h 199986"/>
              <a:gd name="connsiteX22" fmla="*/ 76162 w 199986"/>
              <a:gd name="connsiteY22" fmla="*/ 176193 h 199986"/>
              <a:gd name="connsiteX23" fmla="*/ 92164 w 199986"/>
              <a:gd name="connsiteY23" fmla="*/ 175184 h 199986"/>
              <a:gd name="connsiteX24" fmla="*/ 100851 w 199986"/>
              <a:gd name="connsiteY24" fmla="*/ 188195 h 199986"/>
              <a:gd name="connsiteX25" fmla="*/ 76162 w 199986"/>
              <a:gd name="connsiteY25" fmla="*/ 190481 h 199986"/>
              <a:gd name="connsiteX26" fmla="*/ 8553 w 199986"/>
              <a:gd name="connsiteY26" fmla="*/ 164382 h 199986"/>
              <a:gd name="connsiteX27" fmla="*/ 0 w 199986"/>
              <a:gd name="connsiteY27" fmla="*/ 141189 h 199986"/>
              <a:gd name="connsiteX28" fmla="*/ 0 w 199986"/>
              <a:gd name="connsiteY28" fmla="*/ 135693 h 199986"/>
              <a:gd name="connsiteX29" fmla="*/ 21412 w 199986"/>
              <a:gd name="connsiteY29" fmla="*/ 114262 h 199986"/>
              <a:gd name="connsiteX30" fmla="*/ 21422 w 199986"/>
              <a:gd name="connsiteY30" fmla="*/ 114262 h 199986"/>
              <a:gd name="connsiteX31" fmla="*/ 95431 w 199986"/>
              <a:gd name="connsiteY31" fmla="*/ 114262 h 199986"/>
              <a:gd name="connsiteX32" fmla="*/ 76162 w 199986"/>
              <a:gd name="connsiteY32" fmla="*/ 0 h 199986"/>
              <a:gd name="connsiteX33" fmla="*/ 123787 w 199986"/>
              <a:gd name="connsiteY33" fmla="*/ 47625 h 199986"/>
              <a:gd name="connsiteX34" fmla="*/ 76162 w 199986"/>
              <a:gd name="connsiteY34" fmla="*/ 95250 h 199986"/>
              <a:gd name="connsiteX35" fmla="*/ 28537 w 199986"/>
              <a:gd name="connsiteY35" fmla="*/ 47625 h 199986"/>
              <a:gd name="connsiteX36" fmla="*/ 76162 w 199986"/>
              <a:gd name="connsiteY36" fmla="*/ 0 h 199986"/>
              <a:gd name="connsiteX37" fmla="*/ 76162 w 199986"/>
              <a:gd name="connsiteY37" fmla="*/ 14288 h 199986"/>
              <a:gd name="connsiteX38" fmla="*/ 42824 w 199986"/>
              <a:gd name="connsiteY38" fmla="*/ 47625 h 199986"/>
              <a:gd name="connsiteX39" fmla="*/ 76162 w 199986"/>
              <a:gd name="connsiteY39" fmla="*/ 80963 h 199986"/>
              <a:gd name="connsiteX40" fmla="*/ 109499 w 199986"/>
              <a:gd name="connsiteY40" fmla="*/ 47625 h 199986"/>
              <a:gd name="connsiteX41" fmla="*/ 76162 w 199986"/>
              <a:gd name="connsiteY41" fmla="*/ 14288 h 1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9986" h="199986">
                <a:moveTo>
                  <a:pt x="147599" y="95212"/>
                </a:moveTo>
                <a:cubicBezTo>
                  <a:pt x="176533" y="95212"/>
                  <a:pt x="199987" y="118666"/>
                  <a:pt x="199987" y="147599"/>
                </a:cubicBezTo>
                <a:cubicBezTo>
                  <a:pt x="199987" y="176533"/>
                  <a:pt x="176533" y="199987"/>
                  <a:pt x="147599" y="199987"/>
                </a:cubicBezTo>
                <a:cubicBezTo>
                  <a:pt x="118666" y="199987"/>
                  <a:pt x="95212" y="176533"/>
                  <a:pt x="95212" y="147599"/>
                </a:cubicBezTo>
                <a:cubicBezTo>
                  <a:pt x="95212" y="118666"/>
                  <a:pt x="118666" y="95212"/>
                  <a:pt x="147599" y="95212"/>
                </a:cubicBezTo>
                <a:close/>
                <a:moveTo>
                  <a:pt x="122396" y="144228"/>
                </a:moveTo>
                <a:cubicBezTo>
                  <a:pt x="120505" y="142401"/>
                  <a:pt x="117489" y="142453"/>
                  <a:pt x="115662" y="144345"/>
                </a:cubicBezTo>
                <a:cubicBezTo>
                  <a:pt x="113880" y="146191"/>
                  <a:pt x="113880" y="149116"/>
                  <a:pt x="115662" y="150962"/>
                </a:cubicBezTo>
                <a:lnTo>
                  <a:pt x="134712" y="170012"/>
                </a:lnTo>
                <a:cubicBezTo>
                  <a:pt x="136571" y="171871"/>
                  <a:pt x="139586" y="171871"/>
                  <a:pt x="141446" y="170012"/>
                </a:cubicBezTo>
                <a:lnTo>
                  <a:pt x="179546" y="131912"/>
                </a:lnTo>
                <a:cubicBezTo>
                  <a:pt x="181373" y="130020"/>
                  <a:pt x="181321" y="127004"/>
                  <a:pt x="179429" y="125178"/>
                </a:cubicBezTo>
                <a:cubicBezTo>
                  <a:pt x="177583" y="123395"/>
                  <a:pt x="174658" y="123395"/>
                  <a:pt x="172812" y="125178"/>
                </a:cubicBezTo>
                <a:lnTo>
                  <a:pt x="138074" y="159915"/>
                </a:lnTo>
                <a:lnTo>
                  <a:pt x="122396" y="144228"/>
                </a:lnTo>
                <a:close/>
                <a:moveTo>
                  <a:pt x="95421" y="114262"/>
                </a:moveTo>
                <a:cubicBezTo>
                  <a:pt x="92571" y="118716"/>
                  <a:pt x="90304" y="123517"/>
                  <a:pt x="88678" y="128549"/>
                </a:cubicBezTo>
                <a:lnTo>
                  <a:pt x="21422" y="128549"/>
                </a:lnTo>
                <a:cubicBezTo>
                  <a:pt x="17482" y="128544"/>
                  <a:pt x="14283" y="131734"/>
                  <a:pt x="14278" y="135674"/>
                </a:cubicBezTo>
                <a:cubicBezTo>
                  <a:pt x="14278" y="135681"/>
                  <a:pt x="14278" y="135686"/>
                  <a:pt x="14278" y="135693"/>
                </a:cubicBezTo>
                <a:lnTo>
                  <a:pt x="14278" y="141189"/>
                </a:lnTo>
                <a:cubicBezTo>
                  <a:pt x="14278" y="146294"/>
                  <a:pt x="16107" y="151228"/>
                  <a:pt x="19421" y="155105"/>
                </a:cubicBezTo>
                <a:cubicBezTo>
                  <a:pt x="31356" y="169088"/>
                  <a:pt x="50082" y="176193"/>
                  <a:pt x="76162" y="176193"/>
                </a:cubicBezTo>
                <a:cubicBezTo>
                  <a:pt x="81848" y="176193"/>
                  <a:pt x="87173" y="175851"/>
                  <a:pt x="92164" y="175184"/>
                </a:cubicBezTo>
                <a:cubicBezTo>
                  <a:pt x="94498" y="179899"/>
                  <a:pt x="97431" y="184261"/>
                  <a:pt x="100851" y="188195"/>
                </a:cubicBezTo>
                <a:cubicBezTo>
                  <a:pt x="93269" y="189719"/>
                  <a:pt x="85039" y="190481"/>
                  <a:pt x="76162" y="190481"/>
                </a:cubicBezTo>
                <a:cubicBezTo>
                  <a:pt x="46196" y="190481"/>
                  <a:pt x="23470" y="181861"/>
                  <a:pt x="8553" y="164382"/>
                </a:cubicBezTo>
                <a:cubicBezTo>
                  <a:pt x="3033" y="157916"/>
                  <a:pt x="0" y="149692"/>
                  <a:pt x="0" y="141189"/>
                </a:cubicBezTo>
                <a:lnTo>
                  <a:pt x="0" y="135693"/>
                </a:lnTo>
                <a:cubicBezTo>
                  <a:pt x="-5" y="123862"/>
                  <a:pt x="9581" y="114268"/>
                  <a:pt x="21412" y="114262"/>
                </a:cubicBezTo>
                <a:cubicBezTo>
                  <a:pt x="21415" y="114262"/>
                  <a:pt x="21419" y="114262"/>
                  <a:pt x="21422" y="114262"/>
                </a:cubicBezTo>
                <a:lnTo>
                  <a:pt x="95431" y="114262"/>
                </a:lnTo>
                <a:close/>
                <a:moveTo>
                  <a:pt x="76162" y="0"/>
                </a:moveTo>
                <a:cubicBezTo>
                  <a:pt x="102464" y="0"/>
                  <a:pt x="123787" y="21322"/>
                  <a:pt x="123787" y="47625"/>
                </a:cubicBezTo>
                <a:cubicBezTo>
                  <a:pt x="123787" y="73928"/>
                  <a:pt x="102464" y="95250"/>
                  <a:pt x="76162" y="95250"/>
                </a:cubicBezTo>
                <a:cubicBezTo>
                  <a:pt x="49859" y="95250"/>
                  <a:pt x="28537" y="73928"/>
                  <a:pt x="28537" y="47625"/>
                </a:cubicBezTo>
                <a:cubicBezTo>
                  <a:pt x="28537" y="21322"/>
                  <a:pt x="49859" y="0"/>
                  <a:pt x="76162" y="0"/>
                </a:cubicBezTo>
                <a:close/>
                <a:moveTo>
                  <a:pt x="76162" y="14288"/>
                </a:moveTo>
                <a:cubicBezTo>
                  <a:pt x="57750" y="14288"/>
                  <a:pt x="42824" y="29213"/>
                  <a:pt x="42824" y="47625"/>
                </a:cubicBezTo>
                <a:cubicBezTo>
                  <a:pt x="42824" y="66037"/>
                  <a:pt x="57750" y="80963"/>
                  <a:pt x="76162" y="80963"/>
                </a:cubicBezTo>
                <a:cubicBezTo>
                  <a:pt x="94574" y="80963"/>
                  <a:pt x="109499" y="66037"/>
                  <a:pt x="109499" y="47625"/>
                </a:cubicBezTo>
                <a:cubicBezTo>
                  <a:pt x="109499" y="29213"/>
                  <a:pt x="94574" y="14288"/>
                  <a:pt x="76162" y="14288"/>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100" name="Text Placeholder 10">
            <a:extLst>
              <a:ext uri="{FF2B5EF4-FFF2-40B4-BE49-F238E27FC236}">
                <a16:creationId xmlns:a16="http://schemas.microsoft.com/office/drawing/2014/main" id="{072AE961-3A36-F649-BA0B-296CAEFF2E00}"/>
              </a:ext>
            </a:extLst>
          </p:cNvPr>
          <p:cNvSpPr txBox="1">
            <a:spLocks/>
          </p:cNvSpPr>
          <p:nvPr/>
        </p:nvSpPr>
        <p:spPr>
          <a:xfrm>
            <a:off x="2433979" y="5680551"/>
            <a:ext cx="1424495" cy="153888"/>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582780">
              <a:spcBef>
                <a:spcPct val="0"/>
              </a:spcBef>
              <a:buSzTx/>
              <a:buNone/>
              <a:defRPr/>
            </a:pPr>
            <a:r>
              <a:rPr lang="en-US" sz="1000" dirty="0">
                <a:latin typeface="+mj-lt"/>
              </a:rPr>
              <a:t>Developer and Analyst</a:t>
            </a:r>
          </a:p>
        </p:txBody>
      </p:sp>
      <p:sp>
        <p:nvSpPr>
          <p:cNvPr id="101" name="Text Placeholder 10">
            <a:hlinkClick r:id="rId6" action="ppaction://hlinksldjump"/>
            <a:extLst>
              <a:ext uri="{FF2B5EF4-FFF2-40B4-BE49-F238E27FC236}">
                <a16:creationId xmlns:a16="http://schemas.microsoft.com/office/drawing/2014/main" id="{E91AE363-1C4F-C811-5CF3-FC82A3C65420}"/>
              </a:ext>
            </a:extLst>
          </p:cNvPr>
          <p:cNvSpPr txBox="1">
            <a:spLocks/>
          </p:cNvSpPr>
          <p:nvPr/>
        </p:nvSpPr>
        <p:spPr>
          <a:xfrm>
            <a:off x="2433979" y="6037519"/>
            <a:ext cx="1260025"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r>
              <a:rPr lang="en-US" sz="1000">
                <a:latin typeface="+mj-lt"/>
              </a:rPr>
              <a:t>IT Manager</a:t>
            </a:r>
          </a:p>
          <a:p>
            <a:endParaRPr lang="en-US" dirty="0"/>
          </a:p>
        </p:txBody>
      </p:sp>
      <p:sp>
        <p:nvSpPr>
          <p:cNvPr id="102" name="Text Placeholder 10">
            <a:extLst>
              <a:ext uri="{FF2B5EF4-FFF2-40B4-BE49-F238E27FC236}">
                <a16:creationId xmlns:a16="http://schemas.microsoft.com/office/drawing/2014/main" id="{5CEF5DA1-3ED9-BFA8-B436-7CAAC8BC613C}"/>
              </a:ext>
            </a:extLst>
          </p:cNvPr>
          <p:cNvSpPr txBox="1">
            <a:spLocks/>
          </p:cNvSpPr>
          <p:nvPr/>
        </p:nvSpPr>
        <p:spPr>
          <a:xfrm>
            <a:off x="4243635" y="5680551"/>
            <a:ext cx="1424496" cy="153888"/>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r>
              <a:rPr lang="en-US" dirty="0"/>
              <a:t>Project Manager</a:t>
            </a:r>
          </a:p>
        </p:txBody>
      </p:sp>
      <p:sp>
        <p:nvSpPr>
          <p:cNvPr id="103" name="Text Placeholder 10">
            <a:extLst>
              <a:ext uri="{FF2B5EF4-FFF2-40B4-BE49-F238E27FC236}">
                <a16:creationId xmlns:a16="http://schemas.microsoft.com/office/drawing/2014/main" id="{19057EC3-B678-7F2F-BCE0-A22B387DFE7F}"/>
              </a:ext>
            </a:extLst>
          </p:cNvPr>
          <p:cNvSpPr txBox="1">
            <a:spLocks/>
          </p:cNvSpPr>
          <p:nvPr/>
        </p:nvSpPr>
        <p:spPr>
          <a:xfrm>
            <a:off x="4243635" y="6037519"/>
            <a:ext cx="1424496" cy="156005"/>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algn="l">
              <a:lnSpc>
                <a:spcPct val="110000"/>
              </a:lnSpc>
              <a:spcBef>
                <a:spcPts val="300"/>
              </a:spcBef>
            </a:pPr>
            <a:r>
              <a:rPr lang="en-US" sz="1000" dirty="0">
                <a:solidFill>
                  <a:sysClr val="windowText" lastClr="000000"/>
                </a:solidFill>
              </a:rPr>
              <a:t>Support Specialist</a:t>
            </a:r>
          </a:p>
        </p:txBody>
      </p:sp>
      <p:sp>
        <p:nvSpPr>
          <p:cNvPr id="64" name="Rounded Rectangle 63">
            <a:extLst>
              <a:ext uri="{FF2B5EF4-FFF2-40B4-BE49-F238E27FC236}">
                <a16:creationId xmlns:a16="http://schemas.microsoft.com/office/drawing/2014/main" id="{F1473ACD-47FA-CDEE-9339-960A1EC26CA3}"/>
              </a:ext>
            </a:extLst>
          </p:cNvPr>
          <p:cNvSpPr/>
          <p:nvPr/>
        </p:nvSpPr>
        <p:spPr bwMode="auto">
          <a:xfrm>
            <a:off x="6006247" y="1201222"/>
            <a:ext cx="5949192" cy="5184970"/>
          </a:xfrm>
          <a:prstGeom prst="roundRect">
            <a:avLst>
              <a:gd name="adj" fmla="val 1659"/>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1600">
              <a:solidFill>
                <a:srgbClr val="000000"/>
              </a:solidFill>
              <a:latin typeface="Segoe UI"/>
              <a:cs typeface="Segoe UI" pitchFamily="34" charset="0"/>
            </a:endParaRPr>
          </a:p>
        </p:txBody>
      </p:sp>
      <p:sp>
        <p:nvSpPr>
          <p:cNvPr id="65" name="TextBox 64">
            <a:extLst>
              <a:ext uri="{FF2B5EF4-FFF2-40B4-BE49-F238E27FC236}">
                <a16:creationId xmlns:a16="http://schemas.microsoft.com/office/drawing/2014/main" id="{B3B6129A-B562-74DD-77A6-1DFB587C7B8A}"/>
              </a:ext>
            </a:extLst>
          </p:cNvPr>
          <p:cNvSpPr txBox="1">
            <a:spLocks/>
          </p:cNvSpPr>
          <p:nvPr/>
        </p:nvSpPr>
        <p:spPr>
          <a:xfrm>
            <a:off x="6262867" y="1385422"/>
            <a:ext cx="5428409" cy="215444"/>
          </a:xfrm>
          <a:prstGeom prst="rect">
            <a:avLst/>
          </a:prstGeom>
          <a:noFill/>
        </p:spPr>
        <p:txBody>
          <a:bodyPr wrap="square" lIns="0" tIns="0" rIns="0" bIns="0">
            <a:spAutoFit/>
          </a:bodyPr>
          <a:lstStyle>
            <a:defPPr>
              <a:defRPr lang="en-US"/>
            </a:defPPr>
            <a:lvl1pPr defTabSz="932472" fontAlgn="base">
              <a:spcBef>
                <a:spcPct val="0"/>
              </a:spcBef>
              <a:spcAft>
                <a:spcPts val="1200"/>
              </a:spcAft>
              <a:defRPr sz="1400">
                <a:gradFill>
                  <a:gsLst>
                    <a:gs pos="35000">
                      <a:srgbClr val="0078D4"/>
                    </a:gs>
                    <a:gs pos="0">
                      <a:srgbClr val="C03BC4"/>
                    </a:gs>
                  </a:gsLst>
                  <a:path path="circle">
                    <a:fillToRect l="100000" t="100000"/>
                  </a:path>
                </a:gradFill>
                <a:latin typeface="+mj-lt"/>
                <a:cs typeface="Segoe UI Semibold" panose="020B0702040204020203" pitchFamily="34" charset="0"/>
              </a:defRPr>
            </a:lvl1pPr>
          </a:lstStyle>
          <a:p>
            <a:r>
              <a:rPr lang="en-US"/>
              <a:t>Microsoft Copilot opportunity to impact key Industry KPIs</a:t>
            </a:r>
          </a:p>
        </p:txBody>
      </p:sp>
      <p:grpSp>
        <p:nvGrpSpPr>
          <p:cNvPr id="121" name="Group 120">
            <a:extLst>
              <a:ext uri="{FF2B5EF4-FFF2-40B4-BE49-F238E27FC236}">
                <a16:creationId xmlns:a16="http://schemas.microsoft.com/office/drawing/2014/main" id="{A837F0FC-D4D8-18E1-7626-D18116A4FEA1}"/>
              </a:ext>
            </a:extLst>
          </p:cNvPr>
          <p:cNvGrpSpPr/>
          <p:nvPr/>
        </p:nvGrpSpPr>
        <p:grpSpPr>
          <a:xfrm>
            <a:off x="6603643" y="1991097"/>
            <a:ext cx="5206439" cy="615553"/>
            <a:chOff x="6603643" y="1811364"/>
            <a:chExt cx="5206439" cy="615553"/>
          </a:xfrm>
        </p:grpSpPr>
        <p:sp>
          <p:nvSpPr>
            <p:cNvPr id="66" name="TextBox 65">
              <a:extLst>
                <a:ext uri="{FF2B5EF4-FFF2-40B4-BE49-F238E27FC236}">
                  <a16:creationId xmlns:a16="http://schemas.microsoft.com/office/drawing/2014/main" id="{482089C3-223A-CE24-A08F-DD6B3E214632}"/>
                </a:ext>
              </a:extLst>
            </p:cNvPr>
            <p:cNvSpPr txBox="1"/>
            <p:nvPr/>
          </p:nvSpPr>
          <p:spPr>
            <a:xfrm>
              <a:off x="6603643" y="1811364"/>
              <a:ext cx="861860" cy="494494"/>
            </a:xfrm>
            <a:prstGeom prst="rect">
              <a:avLst/>
            </a:prstGeom>
            <a:noFill/>
          </p:spPr>
          <p:txBody>
            <a:bodyPr wrap="square" lIns="0" tIns="0" rIns="0" bIns="0" anchor="ctr">
              <a:spAutoFit/>
            </a:bodyPr>
            <a:lstStyle>
              <a:defPPr>
                <a:defRPr lang="en-US"/>
              </a:defPPr>
              <a:lvl1pPr defTabSz="914225">
                <a:lnSpc>
                  <a:spcPct val="110000"/>
                </a:lnSpc>
                <a:spcAft>
                  <a:spcPts val="600"/>
                </a:spcAft>
                <a:defRPr kumimoji="0" sz="1000" b="0" i="0" u="none" strike="noStrike" cap="none" spc="0" normalizeH="0" baseline="0">
                  <a:ln>
                    <a:noFill/>
                  </a:ln>
                  <a:solidFill>
                    <a:srgbClr val="000000"/>
                  </a:solidFill>
                  <a:effectLst/>
                  <a:uLnTx/>
                  <a:uFillTx/>
                  <a:latin typeface="Segoe UI Semibold" panose="020B0702040204020203" pitchFamily="34" charset="0"/>
                  <a:cs typeface="Segoe UI Semibold" panose="020B0702040204020203" pitchFamily="34" charset="0"/>
                </a:defRPr>
              </a:lvl1pPr>
            </a:lstStyle>
            <a:p>
              <a:r>
                <a:rPr lang="en-US">
                  <a:hlinkClick r:id="rId7" action="ppaction://hlinksldjump"/>
                </a:rPr>
                <a:t>Reduce outstanding support tickets</a:t>
              </a:r>
              <a:endParaRPr lang="en-US"/>
            </a:p>
          </p:txBody>
        </p:sp>
        <p:sp>
          <p:nvSpPr>
            <p:cNvPr id="71" name="TextBox 70">
              <a:extLst>
                <a:ext uri="{FF2B5EF4-FFF2-40B4-BE49-F238E27FC236}">
                  <a16:creationId xmlns:a16="http://schemas.microsoft.com/office/drawing/2014/main" id="{B9566836-5CFD-291F-0593-8A6F68803480}"/>
                </a:ext>
              </a:extLst>
            </p:cNvPr>
            <p:cNvSpPr txBox="1"/>
            <p:nvPr/>
          </p:nvSpPr>
          <p:spPr>
            <a:xfrm>
              <a:off x="7655232" y="1811364"/>
              <a:ext cx="4154850" cy="615553"/>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r>
                <a:rPr lang="en-US"/>
                <a:t>Microsoft Copilot enhances customer support by integrating AI assistance into workflows.  With AI-assistance through bots,  documentation and enhanced collaboration, your support team can work together seamlessly, ensuring consistent and effective service delivery.</a:t>
              </a:r>
            </a:p>
          </p:txBody>
        </p:sp>
      </p:grpSp>
      <p:grpSp>
        <p:nvGrpSpPr>
          <p:cNvPr id="120" name="Group 119">
            <a:extLst>
              <a:ext uri="{FF2B5EF4-FFF2-40B4-BE49-F238E27FC236}">
                <a16:creationId xmlns:a16="http://schemas.microsoft.com/office/drawing/2014/main" id="{9128C9CA-E990-9D8F-9028-C95C62DD3E00}"/>
              </a:ext>
            </a:extLst>
          </p:cNvPr>
          <p:cNvGrpSpPr/>
          <p:nvPr/>
        </p:nvGrpSpPr>
        <p:grpSpPr>
          <a:xfrm>
            <a:off x="6603643" y="3210682"/>
            <a:ext cx="5127206" cy="494494"/>
            <a:chOff x="6603643" y="2603045"/>
            <a:chExt cx="5127206" cy="494494"/>
          </a:xfrm>
        </p:grpSpPr>
        <p:sp>
          <p:nvSpPr>
            <p:cNvPr id="67" name="TextBox 66">
              <a:extLst>
                <a:ext uri="{FF2B5EF4-FFF2-40B4-BE49-F238E27FC236}">
                  <a16:creationId xmlns:a16="http://schemas.microsoft.com/office/drawing/2014/main" id="{AC1B29EE-9B60-0ABF-0784-DDCAB5B3104C}"/>
                </a:ext>
              </a:extLst>
            </p:cNvPr>
            <p:cNvSpPr txBox="1"/>
            <p:nvPr/>
          </p:nvSpPr>
          <p:spPr>
            <a:xfrm>
              <a:off x="6603643" y="2603045"/>
              <a:ext cx="861860" cy="325217"/>
            </a:xfrm>
            <a:prstGeom prst="rect">
              <a:avLst/>
            </a:prstGeom>
            <a:noFill/>
          </p:spPr>
          <p:txBody>
            <a:bodyPr wrap="square" lIns="0" tIns="0" rIns="0" bIns="0" anchor="t">
              <a:spAutoFit/>
            </a:bodyPr>
            <a:lstStyle/>
            <a:p>
              <a:pPr defTabSz="914225">
                <a:lnSpc>
                  <a:spcPct val="110000"/>
                </a:lnSpc>
                <a:spcAft>
                  <a:spcPts val="600"/>
                </a:spcAf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hlinkClick r:id="rId8" action="ppaction://hlinksldjump"/>
                </a:rPr>
                <a:t>Decrease app downtime</a:t>
              </a:r>
              <a:endPar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endParaRPr>
            </a:p>
          </p:txBody>
        </p:sp>
        <p:sp>
          <p:nvSpPr>
            <p:cNvPr id="72" name="TextBox 71">
              <a:extLst>
                <a:ext uri="{FF2B5EF4-FFF2-40B4-BE49-F238E27FC236}">
                  <a16:creationId xmlns:a16="http://schemas.microsoft.com/office/drawing/2014/main" id="{76554AC0-5842-59AD-DAAB-C42B0A39EDC7}"/>
                </a:ext>
              </a:extLst>
            </p:cNvPr>
            <p:cNvSpPr txBox="1"/>
            <p:nvPr/>
          </p:nvSpPr>
          <p:spPr>
            <a:xfrm>
              <a:off x="7655232" y="2603045"/>
              <a:ext cx="4075617" cy="494494"/>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r>
                <a:rPr lang="en-US"/>
                <a:t>Microsoft 365 Copilot is your secret weapon against app downtime. Imagine a world where issues are proactively resolved, system health is optimized, and your users experience uninterrupted productivity.</a:t>
              </a:r>
            </a:p>
          </p:txBody>
        </p:sp>
      </p:grpSp>
      <p:grpSp>
        <p:nvGrpSpPr>
          <p:cNvPr id="119" name="Group 118">
            <a:extLst>
              <a:ext uri="{FF2B5EF4-FFF2-40B4-BE49-F238E27FC236}">
                <a16:creationId xmlns:a16="http://schemas.microsoft.com/office/drawing/2014/main" id="{58A0E4E1-CEE9-DA3B-BAD6-16089221BD50}"/>
              </a:ext>
            </a:extLst>
          </p:cNvPr>
          <p:cNvGrpSpPr/>
          <p:nvPr/>
        </p:nvGrpSpPr>
        <p:grpSpPr>
          <a:xfrm>
            <a:off x="6603643" y="4309209"/>
            <a:ext cx="4972976" cy="1231106"/>
            <a:chOff x="6603643" y="3214954"/>
            <a:chExt cx="4972976" cy="1231106"/>
          </a:xfrm>
        </p:grpSpPr>
        <p:sp>
          <p:nvSpPr>
            <p:cNvPr id="68" name="TextBox 67">
              <a:extLst>
                <a:ext uri="{FF2B5EF4-FFF2-40B4-BE49-F238E27FC236}">
                  <a16:creationId xmlns:a16="http://schemas.microsoft.com/office/drawing/2014/main" id="{419FCE35-C263-F336-B1A1-22884735FB50}"/>
                </a:ext>
              </a:extLst>
            </p:cNvPr>
            <p:cNvSpPr txBox="1"/>
            <p:nvPr/>
          </p:nvSpPr>
          <p:spPr>
            <a:xfrm>
              <a:off x="6603643" y="3214954"/>
              <a:ext cx="861860" cy="155940"/>
            </a:xfrm>
            <a:prstGeom prst="rect">
              <a:avLst/>
            </a:prstGeom>
            <a:noFill/>
          </p:spPr>
          <p:txBody>
            <a:bodyPr wrap="square" lIns="0" tIns="0" rIns="0" bIns="0" anchor="t">
              <a:spAutoFit/>
            </a:bodyPr>
            <a:lstStyle/>
            <a:p>
              <a:pPr defTabSz="914225">
                <a:lnSpc>
                  <a:spcPct val="110000"/>
                </a:lnSpc>
                <a:spcAft>
                  <a:spcPts val="600"/>
                </a:spcAf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hlinkClick r:id="rId6" action="ppaction://hlinksldjump"/>
                </a:rPr>
                <a:t>Reduce costs</a:t>
              </a:r>
              <a:endPar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endParaRPr>
            </a:p>
          </p:txBody>
        </p:sp>
        <p:sp>
          <p:nvSpPr>
            <p:cNvPr id="73" name="TextBox 72">
              <a:extLst>
                <a:ext uri="{FF2B5EF4-FFF2-40B4-BE49-F238E27FC236}">
                  <a16:creationId xmlns:a16="http://schemas.microsoft.com/office/drawing/2014/main" id="{58835468-8277-DDC7-E6C7-713A68971D2E}"/>
                </a:ext>
              </a:extLst>
            </p:cNvPr>
            <p:cNvSpPr txBox="1"/>
            <p:nvPr/>
          </p:nvSpPr>
          <p:spPr>
            <a:xfrm>
              <a:off x="7655233" y="3214954"/>
              <a:ext cx="3921386" cy="1231106"/>
            </a:xfrm>
            <a:prstGeom prst="rect">
              <a:avLst/>
            </a:prstGeom>
            <a:noFill/>
          </p:spPr>
          <p:txBody>
            <a:bodyPr wrap="square" lIns="0" tIns="0" rIns="0" bIns="0" anchor="t">
              <a:spAutoFit/>
            </a:bodyPr>
            <a:lstStyle>
              <a:defPPr>
                <a:defRPr lang="en-US"/>
              </a:defPPr>
              <a:lvl1pPr defTabSz="914225">
                <a:spcAft>
                  <a:spcPts val="600"/>
                </a:spcAft>
                <a:defRPr sz="1000">
                  <a:cs typeface="Segoe UI" panose="020B0502040204020203" pitchFamily="34" charset="0"/>
                </a:defRPr>
              </a:lvl1pPr>
            </a:lstStyle>
            <a:p>
              <a:r>
                <a:rPr lang="en-US"/>
                <a:t>Microsoft 365 Copilot offers a trifecta of cost-saving benefits for IT departments. First, by fostering increased collaboration, it streamlines knowledge sharing and problem-solving, reducing the need for redundant efforts. Second, its enhanced communication tools ensure efficient coordination among team members, minimizing delays and costly misunderstandings. Lastly, Copilot’s knack for quickly identifying problems allows proactive resolution, preventing costly downtime and resource wastage.</a:t>
              </a:r>
            </a:p>
          </p:txBody>
        </p:sp>
      </p:grpSp>
      <p:cxnSp>
        <p:nvCxnSpPr>
          <p:cNvPr id="75" name="Straight Connector 74">
            <a:extLst>
              <a:ext uri="{FF2B5EF4-FFF2-40B4-BE49-F238E27FC236}">
                <a16:creationId xmlns:a16="http://schemas.microsoft.com/office/drawing/2014/main" id="{5D503E88-FC23-3B1F-8AA8-49F35A1FEC66}"/>
              </a:ext>
              <a:ext uri="{C183D7F6-B498-43B3-948B-1728B52AA6E4}">
                <adec:decorative xmlns:adec="http://schemas.microsoft.com/office/drawing/2017/decorative" val="1"/>
              </a:ext>
            </a:extLst>
          </p:cNvPr>
          <p:cNvCxnSpPr>
            <a:cxnSpLocks/>
          </p:cNvCxnSpPr>
          <p:nvPr/>
        </p:nvCxnSpPr>
        <p:spPr>
          <a:xfrm>
            <a:off x="6006247" y="2908666"/>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02D90CB-37E2-1F5A-A7A2-BF4269597BB0}"/>
              </a:ext>
              <a:ext uri="{C183D7F6-B498-43B3-948B-1728B52AA6E4}">
                <adec:decorative xmlns:adec="http://schemas.microsoft.com/office/drawing/2017/decorative" val="1"/>
              </a:ext>
            </a:extLst>
          </p:cNvPr>
          <p:cNvCxnSpPr>
            <a:cxnSpLocks/>
          </p:cNvCxnSpPr>
          <p:nvPr/>
        </p:nvCxnSpPr>
        <p:spPr>
          <a:xfrm>
            <a:off x="6006247" y="4007192"/>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82" name="Round Same Side Corner Rectangle 81">
            <a:extLst>
              <a:ext uri="{FF2B5EF4-FFF2-40B4-BE49-F238E27FC236}">
                <a16:creationId xmlns:a16="http://schemas.microsoft.com/office/drawing/2014/main" id="{01DA040B-661D-CC4A-F1D7-337EB5224785}"/>
              </a:ext>
            </a:extLst>
          </p:cNvPr>
          <p:cNvSpPr/>
          <p:nvPr/>
        </p:nvSpPr>
        <p:spPr bwMode="auto">
          <a:xfrm>
            <a:off x="6006247" y="5936129"/>
            <a:ext cx="5948178" cy="463468"/>
          </a:xfrm>
          <a:prstGeom prst="round2SameRect">
            <a:avLst>
              <a:gd name="adj1" fmla="val 0"/>
              <a:gd name="adj2" fmla="val 21063"/>
            </a:avLst>
          </a:prstGeom>
          <a:gradFill flip="none" rotWithShape="1">
            <a:gsLst>
              <a:gs pos="35000">
                <a:srgbClr val="0078D4"/>
              </a:gs>
              <a:gs pos="0">
                <a:srgbClr val="C03BC4"/>
              </a:gs>
            </a:gsLst>
            <a:path path="circle">
              <a:fillToRect l="100000" t="100000"/>
            </a:path>
            <a:tileRect r="-100000" b="-100000"/>
          </a:gradFill>
          <a:ln>
            <a:solidFill>
              <a:schemeClr val="bg2"/>
            </a:soli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83" name="TextBox 82">
            <a:extLst>
              <a:ext uri="{FF2B5EF4-FFF2-40B4-BE49-F238E27FC236}">
                <a16:creationId xmlns:a16="http://schemas.microsoft.com/office/drawing/2014/main" id="{331D4B95-75B5-D7CA-712C-61907EA37883}"/>
              </a:ext>
            </a:extLst>
          </p:cNvPr>
          <p:cNvSpPr txBox="1"/>
          <p:nvPr/>
        </p:nvSpPr>
        <p:spPr>
          <a:xfrm>
            <a:off x="6677881" y="6090919"/>
            <a:ext cx="1067600" cy="153888"/>
          </a:xfrm>
          <a:prstGeom prst="rect">
            <a:avLst/>
          </a:prstGeom>
          <a:noFill/>
        </p:spPr>
        <p:txBody>
          <a:bodyPr wrap="none" lIns="0" tIns="0" rIns="0" bIns="0" rtlCol="0">
            <a:spAutoFit/>
          </a:bodyPr>
          <a:lstStyle/>
          <a:p>
            <a:pPr algn="l"/>
            <a:r>
              <a:rPr lang="en-US" sz="1000">
                <a:gradFill>
                  <a:gsLst>
                    <a:gs pos="35000">
                      <a:schemeClr val="bg1"/>
                    </a:gs>
                    <a:gs pos="0">
                      <a:schemeClr val="bg1"/>
                    </a:gs>
                  </a:gsLst>
                  <a:path path="circle">
                    <a:fillToRect l="100000" t="100000"/>
                  </a:path>
                </a:gradFill>
                <a:latin typeface="+mj-lt"/>
              </a:rPr>
              <a:t>Accelerate growth</a:t>
            </a:r>
          </a:p>
        </p:txBody>
      </p:sp>
      <p:sp>
        <p:nvSpPr>
          <p:cNvPr id="84" name="TextBox 83">
            <a:extLst>
              <a:ext uri="{FF2B5EF4-FFF2-40B4-BE49-F238E27FC236}">
                <a16:creationId xmlns:a16="http://schemas.microsoft.com/office/drawing/2014/main" id="{A1008A79-7BAC-88E3-0C5D-52FCF0E1636C}"/>
              </a:ext>
            </a:extLst>
          </p:cNvPr>
          <p:cNvSpPr txBox="1"/>
          <p:nvPr/>
        </p:nvSpPr>
        <p:spPr>
          <a:xfrm>
            <a:off x="8305535" y="6090919"/>
            <a:ext cx="1604606" cy="153888"/>
          </a:xfrm>
          <a:prstGeom prst="rect">
            <a:avLst/>
          </a:prstGeom>
          <a:noFill/>
        </p:spPr>
        <p:txBody>
          <a:bodyPr wrap="none" lIns="0" tIns="0" rIns="0" bIns="0" rtlCol="0">
            <a:spAutoFit/>
          </a:bodyPr>
          <a:lstStyle/>
          <a:p>
            <a:pPr algn="l"/>
            <a:r>
              <a:rPr lang="en-US" sz="1000">
                <a:gradFill>
                  <a:gsLst>
                    <a:gs pos="35000">
                      <a:schemeClr val="bg1"/>
                    </a:gs>
                    <a:gs pos="0">
                      <a:schemeClr val="bg1"/>
                    </a:gs>
                  </a:gsLst>
                  <a:path path="circle">
                    <a:fillToRect l="100000" t="100000"/>
                  </a:path>
                </a:gradFill>
                <a:latin typeface="+mj-lt"/>
              </a:rPr>
              <a:t>Cost savings and avoidance</a:t>
            </a:r>
          </a:p>
        </p:txBody>
      </p:sp>
      <p:sp>
        <p:nvSpPr>
          <p:cNvPr id="85" name="TextBox 84">
            <a:extLst>
              <a:ext uri="{FF2B5EF4-FFF2-40B4-BE49-F238E27FC236}">
                <a16:creationId xmlns:a16="http://schemas.microsoft.com/office/drawing/2014/main" id="{EB972BE5-C0EA-7D8A-E3B8-902DA2A50B6C}"/>
              </a:ext>
            </a:extLst>
          </p:cNvPr>
          <p:cNvSpPr txBox="1"/>
          <p:nvPr/>
        </p:nvSpPr>
        <p:spPr>
          <a:xfrm>
            <a:off x="10460635" y="6090919"/>
            <a:ext cx="1146148" cy="153888"/>
          </a:xfrm>
          <a:prstGeom prst="rect">
            <a:avLst/>
          </a:prstGeom>
          <a:noFill/>
        </p:spPr>
        <p:txBody>
          <a:bodyPr wrap="none" lIns="0" tIns="0" rIns="0" bIns="0" rtlCol="0">
            <a:spAutoFit/>
          </a:bodyPr>
          <a:lstStyle/>
          <a:p>
            <a:pPr algn="l"/>
            <a:r>
              <a:rPr lang="en-US" sz="1000">
                <a:gradFill>
                  <a:gsLst>
                    <a:gs pos="35000">
                      <a:schemeClr val="bg1"/>
                    </a:gs>
                    <a:gs pos="0">
                      <a:schemeClr val="bg1"/>
                    </a:gs>
                  </a:gsLst>
                  <a:path path="circle">
                    <a:fillToRect l="100000" t="100000"/>
                  </a:path>
                </a:gradFill>
                <a:latin typeface="+mj-lt"/>
              </a:rPr>
              <a:t>Employee retention</a:t>
            </a:r>
          </a:p>
        </p:txBody>
      </p:sp>
      <p:sp>
        <p:nvSpPr>
          <p:cNvPr id="86" name="Graphic 47" descr="Icon of a piggy bank ">
            <a:extLst>
              <a:ext uri="{FF2B5EF4-FFF2-40B4-BE49-F238E27FC236}">
                <a16:creationId xmlns:a16="http://schemas.microsoft.com/office/drawing/2014/main" id="{DFFBB1C1-DE7C-BC35-39B3-E42CEA24D495}"/>
              </a:ext>
            </a:extLst>
          </p:cNvPr>
          <p:cNvSpPr>
            <a:spLocks noChangeAspect="1"/>
          </p:cNvSpPr>
          <p:nvPr/>
        </p:nvSpPr>
        <p:spPr>
          <a:xfrm>
            <a:off x="7925478" y="6071147"/>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7" name="Graphic 13" descr="Icon of a chart made of vertical lines with a line tracing the top of each, turning into an arrow pointing up">
            <a:extLst>
              <a:ext uri="{FF2B5EF4-FFF2-40B4-BE49-F238E27FC236}">
                <a16:creationId xmlns:a16="http://schemas.microsoft.com/office/drawing/2014/main" id="{A009CF8D-0396-FFA1-0882-55DF2A3A6908}"/>
              </a:ext>
            </a:extLst>
          </p:cNvPr>
          <p:cNvSpPr>
            <a:spLocks noChangeAspect="1"/>
          </p:cNvSpPr>
          <p:nvPr/>
        </p:nvSpPr>
        <p:spPr>
          <a:xfrm>
            <a:off x="6315004" y="6071613"/>
            <a:ext cx="182880" cy="192501"/>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8" name="Freeform: Shape 124" descr="Employee retention icon">
            <a:extLst>
              <a:ext uri="{FF2B5EF4-FFF2-40B4-BE49-F238E27FC236}">
                <a16:creationId xmlns:a16="http://schemas.microsoft.com/office/drawing/2014/main" id="{20D2C98A-2FD3-0D21-ABEE-5012053C1E9F}"/>
              </a:ext>
            </a:extLst>
          </p:cNvPr>
          <p:cNvSpPr/>
          <p:nvPr/>
        </p:nvSpPr>
        <p:spPr>
          <a:xfrm>
            <a:off x="10090138" y="6072613"/>
            <a:ext cx="190500" cy="190500"/>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Graphic 3">
            <a:extLst>
              <a:ext uri="{FF2B5EF4-FFF2-40B4-BE49-F238E27FC236}">
                <a16:creationId xmlns:a16="http://schemas.microsoft.com/office/drawing/2014/main" id="{D684A02F-E6A2-0347-9CFD-9ADF03BB0D5D}"/>
              </a:ext>
            </a:extLst>
          </p:cNvPr>
          <p:cNvSpPr/>
          <p:nvPr/>
        </p:nvSpPr>
        <p:spPr>
          <a:xfrm>
            <a:off x="2172323" y="5668453"/>
            <a:ext cx="200664" cy="189981"/>
          </a:xfrm>
          <a:custGeom>
            <a:avLst/>
            <a:gdLst>
              <a:gd name="connsiteX0" fmla="*/ 0 w 200664"/>
              <a:gd name="connsiteY0" fmla="*/ 31007 h 189981"/>
              <a:gd name="connsiteX1" fmla="*/ 31007 w 200664"/>
              <a:gd name="connsiteY1" fmla="*/ 0 h 189981"/>
              <a:gd name="connsiteX2" fmla="*/ 140725 w 200664"/>
              <a:gd name="connsiteY2" fmla="*/ 0 h 189981"/>
              <a:gd name="connsiteX3" fmla="*/ 171732 w 200664"/>
              <a:gd name="connsiteY3" fmla="*/ 31007 h 189981"/>
              <a:gd name="connsiteX4" fmla="*/ 171732 w 200664"/>
              <a:gd name="connsiteY4" fmla="*/ 57339 h 189981"/>
              <a:gd name="connsiteX5" fmla="*/ 157421 w 200664"/>
              <a:gd name="connsiteY5" fmla="*/ 58255 h 189981"/>
              <a:gd name="connsiteX6" fmla="*/ 157421 w 200664"/>
              <a:gd name="connsiteY6" fmla="*/ 47703 h 189981"/>
              <a:gd name="connsiteX7" fmla="*/ 14311 w 200664"/>
              <a:gd name="connsiteY7" fmla="*/ 47703 h 189981"/>
              <a:gd name="connsiteX8" fmla="*/ 14311 w 200664"/>
              <a:gd name="connsiteY8" fmla="*/ 140725 h 189981"/>
              <a:gd name="connsiteX9" fmla="*/ 31007 w 200664"/>
              <a:gd name="connsiteY9" fmla="*/ 157421 h 189981"/>
              <a:gd name="connsiteX10" fmla="*/ 107189 w 200664"/>
              <a:gd name="connsiteY10" fmla="*/ 157421 h 189981"/>
              <a:gd name="connsiteX11" fmla="*/ 102982 w 200664"/>
              <a:gd name="connsiteY11" fmla="*/ 164710 h 189981"/>
              <a:gd name="connsiteX12" fmla="*/ 100311 w 200664"/>
              <a:gd name="connsiteY12" fmla="*/ 171732 h 189981"/>
              <a:gd name="connsiteX13" fmla="*/ 31007 w 200664"/>
              <a:gd name="connsiteY13" fmla="*/ 171732 h 189981"/>
              <a:gd name="connsiteX14" fmla="*/ 0 w 200664"/>
              <a:gd name="connsiteY14" fmla="*/ 140725 h 189981"/>
              <a:gd name="connsiteX15" fmla="*/ 0 w 200664"/>
              <a:gd name="connsiteY15" fmla="*/ 31007 h 189981"/>
              <a:gd name="connsiteX16" fmla="*/ 31007 w 200664"/>
              <a:gd name="connsiteY16" fmla="*/ 14311 h 189981"/>
              <a:gd name="connsiteX17" fmla="*/ 14311 w 200664"/>
              <a:gd name="connsiteY17" fmla="*/ 31007 h 189981"/>
              <a:gd name="connsiteX18" fmla="*/ 14311 w 200664"/>
              <a:gd name="connsiteY18" fmla="*/ 33392 h 189981"/>
              <a:gd name="connsiteX19" fmla="*/ 157421 w 200664"/>
              <a:gd name="connsiteY19" fmla="*/ 33392 h 189981"/>
              <a:gd name="connsiteX20" fmla="*/ 157421 w 200664"/>
              <a:gd name="connsiteY20" fmla="*/ 31007 h 189981"/>
              <a:gd name="connsiteX21" fmla="*/ 140725 w 200664"/>
              <a:gd name="connsiteY21" fmla="*/ 14311 h 189981"/>
              <a:gd name="connsiteX22" fmla="*/ 31007 w 200664"/>
              <a:gd name="connsiteY22" fmla="*/ 14311 h 189981"/>
              <a:gd name="connsiteX23" fmla="*/ 170368 w 200664"/>
              <a:gd name="connsiteY23" fmla="*/ 66785 h 189981"/>
              <a:gd name="connsiteX24" fmla="*/ 138349 w 200664"/>
              <a:gd name="connsiteY24" fmla="*/ 83347 h 189981"/>
              <a:gd name="connsiteX25" fmla="*/ 140105 w 200664"/>
              <a:gd name="connsiteY25" fmla="*/ 119487 h 189981"/>
              <a:gd name="connsiteX26" fmla="*/ 111244 w 200664"/>
              <a:gd name="connsiteY26" fmla="*/ 169480 h 189981"/>
              <a:gd name="connsiteX27" fmla="*/ 116932 w 200664"/>
              <a:gd name="connsiteY27" fmla="*/ 188326 h 189981"/>
              <a:gd name="connsiteX28" fmla="*/ 135344 w 200664"/>
              <a:gd name="connsiteY28" fmla="*/ 183391 h 189981"/>
              <a:gd name="connsiteX29" fmla="*/ 164252 w 200664"/>
              <a:gd name="connsiteY29" fmla="*/ 133302 h 189981"/>
              <a:gd name="connsiteX30" fmla="*/ 200528 w 200664"/>
              <a:gd name="connsiteY30" fmla="*/ 103067 h 189981"/>
              <a:gd name="connsiteX31" fmla="*/ 192645 w 200664"/>
              <a:gd name="connsiteY31" fmla="*/ 78338 h 189981"/>
              <a:gd name="connsiteX32" fmla="*/ 176903 w 200664"/>
              <a:gd name="connsiteY32" fmla="*/ 105606 h 189981"/>
              <a:gd name="connsiteX33" fmla="*/ 161756 w 200664"/>
              <a:gd name="connsiteY33" fmla="*/ 109908 h 189981"/>
              <a:gd name="connsiteX34" fmla="*/ 157454 w 200664"/>
              <a:gd name="connsiteY34" fmla="*/ 94761 h 189981"/>
              <a:gd name="connsiteX35" fmla="*/ 157621 w 200664"/>
              <a:gd name="connsiteY35" fmla="*/ 94472 h 189981"/>
              <a:gd name="connsiteX36" fmla="*/ 173363 w 200664"/>
              <a:gd name="connsiteY36" fmla="*/ 67204 h 189981"/>
              <a:gd name="connsiteX37" fmla="*/ 170368 w 200664"/>
              <a:gd name="connsiteY37" fmla="*/ 66785 h 189981"/>
              <a:gd name="connsiteX38" fmla="*/ 79216 w 200664"/>
              <a:gd name="connsiteY38" fmla="*/ 69103 h 189981"/>
              <a:gd name="connsiteX39" fmla="*/ 78781 w 200664"/>
              <a:gd name="connsiteY39" fmla="*/ 79213 h 189981"/>
              <a:gd name="connsiteX40" fmla="*/ 78777 w 200664"/>
              <a:gd name="connsiteY40" fmla="*/ 79216 h 189981"/>
              <a:gd name="connsiteX41" fmla="*/ 55908 w 200664"/>
              <a:gd name="connsiteY41" fmla="*/ 100177 h 189981"/>
              <a:gd name="connsiteX42" fmla="*/ 78777 w 200664"/>
              <a:gd name="connsiteY42" fmla="*/ 121138 h 189981"/>
              <a:gd name="connsiteX43" fmla="*/ 79216 w 200664"/>
              <a:gd name="connsiteY43" fmla="*/ 131251 h 189981"/>
              <a:gd name="connsiteX44" fmla="*/ 69103 w 200664"/>
              <a:gd name="connsiteY44" fmla="*/ 131690 h 189981"/>
              <a:gd name="connsiteX45" fmla="*/ 40481 w 200664"/>
              <a:gd name="connsiteY45" fmla="*/ 105453 h 189981"/>
              <a:gd name="connsiteX46" fmla="*/ 40039 w 200664"/>
              <a:gd name="connsiteY46" fmla="*/ 95344 h 189981"/>
              <a:gd name="connsiteX47" fmla="*/ 40481 w 200664"/>
              <a:gd name="connsiteY47" fmla="*/ 94901 h 189981"/>
              <a:gd name="connsiteX48" fmla="*/ 69103 w 200664"/>
              <a:gd name="connsiteY48" fmla="*/ 68664 h 189981"/>
              <a:gd name="connsiteX49" fmla="*/ 79213 w 200664"/>
              <a:gd name="connsiteY49" fmla="*/ 69100 h 189981"/>
              <a:gd name="connsiteX50" fmla="*/ 79216 w 200664"/>
              <a:gd name="connsiteY50" fmla="*/ 69103 h 189981"/>
              <a:gd name="connsiteX51" fmla="*/ 107399 w 200664"/>
              <a:gd name="connsiteY51" fmla="*/ 131690 h 189981"/>
              <a:gd name="connsiteX52" fmla="*/ 126671 w 200664"/>
              <a:gd name="connsiteY52" fmla="*/ 114021 h 189981"/>
              <a:gd name="connsiteX53" fmla="*/ 126595 w 200664"/>
              <a:gd name="connsiteY53" fmla="*/ 86257 h 189981"/>
              <a:gd name="connsiteX54" fmla="*/ 107399 w 200664"/>
              <a:gd name="connsiteY54" fmla="*/ 68664 h 189981"/>
              <a:gd name="connsiteX55" fmla="*/ 97286 w 200664"/>
              <a:gd name="connsiteY55" fmla="*/ 69103 h 189981"/>
              <a:gd name="connsiteX56" fmla="*/ 97725 w 200664"/>
              <a:gd name="connsiteY56" fmla="*/ 79216 h 189981"/>
              <a:gd name="connsiteX57" fmla="*/ 120594 w 200664"/>
              <a:gd name="connsiteY57" fmla="*/ 100177 h 189981"/>
              <a:gd name="connsiteX58" fmla="*/ 97725 w 200664"/>
              <a:gd name="connsiteY58" fmla="*/ 121138 h 189981"/>
              <a:gd name="connsiteX59" fmla="*/ 97286 w 200664"/>
              <a:gd name="connsiteY59" fmla="*/ 131251 h 189981"/>
              <a:gd name="connsiteX60" fmla="*/ 107399 w 200664"/>
              <a:gd name="connsiteY60" fmla="*/ 131690 h 18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00664" h="189981">
                <a:moveTo>
                  <a:pt x="0" y="31007"/>
                </a:moveTo>
                <a:cubicBezTo>
                  <a:pt x="0" y="13882"/>
                  <a:pt x="13882" y="0"/>
                  <a:pt x="31007" y="0"/>
                </a:cubicBezTo>
                <a:lnTo>
                  <a:pt x="140725" y="0"/>
                </a:lnTo>
                <a:cubicBezTo>
                  <a:pt x="157849" y="0"/>
                  <a:pt x="171732" y="13882"/>
                  <a:pt x="171732" y="31007"/>
                </a:cubicBezTo>
                <a:lnTo>
                  <a:pt x="171732" y="57339"/>
                </a:lnTo>
                <a:cubicBezTo>
                  <a:pt x="166944" y="56842"/>
                  <a:pt x="162106" y="57151"/>
                  <a:pt x="157421" y="58255"/>
                </a:cubicBezTo>
                <a:lnTo>
                  <a:pt x="157421" y="47703"/>
                </a:lnTo>
                <a:lnTo>
                  <a:pt x="14311" y="47703"/>
                </a:lnTo>
                <a:lnTo>
                  <a:pt x="14311" y="140725"/>
                </a:lnTo>
                <a:cubicBezTo>
                  <a:pt x="14311" y="149941"/>
                  <a:pt x="21791" y="157421"/>
                  <a:pt x="31007" y="157421"/>
                </a:cubicBezTo>
                <a:lnTo>
                  <a:pt x="107189" y="157421"/>
                </a:lnTo>
                <a:lnTo>
                  <a:pt x="102982" y="164710"/>
                </a:lnTo>
                <a:cubicBezTo>
                  <a:pt x="101720" y="166892"/>
                  <a:pt x="100818" y="169263"/>
                  <a:pt x="100311" y="171732"/>
                </a:cubicBezTo>
                <a:lnTo>
                  <a:pt x="31007" y="171732"/>
                </a:lnTo>
                <a:cubicBezTo>
                  <a:pt x="13882" y="171732"/>
                  <a:pt x="0" y="157849"/>
                  <a:pt x="0" y="140725"/>
                </a:cubicBezTo>
                <a:lnTo>
                  <a:pt x="0" y="31007"/>
                </a:lnTo>
                <a:close/>
                <a:moveTo>
                  <a:pt x="31007" y="14311"/>
                </a:moveTo>
                <a:cubicBezTo>
                  <a:pt x="21786" y="14311"/>
                  <a:pt x="14311" y="21786"/>
                  <a:pt x="14311" y="31007"/>
                </a:cubicBezTo>
                <a:lnTo>
                  <a:pt x="14311" y="33392"/>
                </a:lnTo>
                <a:lnTo>
                  <a:pt x="157421" y="33392"/>
                </a:lnTo>
                <a:lnTo>
                  <a:pt x="157421" y="31007"/>
                </a:lnTo>
                <a:cubicBezTo>
                  <a:pt x="157421" y="21786"/>
                  <a:pt x="149946" y="14311"/>
                  <a:pt x="140725" y="14311"/>
                </a:cubicBezTo>
                <a:lnTo>
                  <a:pt x="31007" y="14311"/>
                </a:lnTo>
                <a:close/>
                <a:moveTo>
                  <a:pt x="170368" y="66785"/>
                </a:moveTo>
                <a:cubicBezTo>
                  <a:pt x="157373" y="65566"/>
                  <a:pt x="144863" y="72038"/>
                  <a:pt x="138349" y="83347"/>
                </a:cubicBezTo>
                <a:cubicBezTo>
                  <a:pt x="131792" y="94695"/>
                  <a:pt x="132478" y="108829"/>
                  <a:pt x="140105" y="119487"/>
                </a:cubicBezTo>
                <a:lnTo>
                  <a:pt x="111244" y="169480"/>
                </a:lnTo>
                <a:cubicBezTo>
                  <a:pt x="107611" y="176255"/>
                  <a:pt x="110157" y="184693"/>
                  <a:pt x="116932" y="188326"/>
                </a:cubicBezTo>
                <a:cubicBezTo>
                  <a:pt x="123409" y="191801"/>
                  <a:pt x="131472" y="189639"/>
                  <a:pt x="135344" y="183391"/>
                </a:cubicBezTo>
                <a:lnTo>
                  <a:pt x="164252" y="133302"/>
                </a:lnTo>
                <a:cubicBezTo>
                  <a:pt x="182619" y="134970"/>
                  <a:pt x="198860" y="121433"/>
                  <a:pt x="200528" y="103067"/>
                </a:cubicBezTo>
                <a:cubicBezTo>
                  <a:pt x="201341" y="94099"/>
                  <a:pt x="198499" y="85181"/>
                  <a:pt x="192645" y="78338"/>
                </a:cubicBezTo>
                <a:lnTo>
                  <a:pt x="176903" y="105606"/>
                </a:lnTo>
                <a:cubicBezTo>
                  <a:pt x="173908" y="110976"/>
                  <a:pt x="167127" y="112902"/>
                  <a:pt x="161756" y="109908"/>
                </a:cubicBezTo>
                <a:cubicBezTo>
                  <a:pt x="156386" y="106913"/>
                  <a:pt x="154460" y="100131"/>
                  <a:pt x="157454" y="94761"/>
                </a:cubicBezTo>
                <a:cubicBezTo>
                  <a:pt x="157509" y="94663"/>
                  <a:pt x="157564" y="94567"/>
                  <a:pt x="157621" y="94472"/>
                </a:cubicBezTo>
                <a:lnTo>
                  <a:pt x="173363" y="67204"/>
                </a:lnTo>
                <a:cubicBezTo>
                  <a:pt x="172372" y="67019"/>
                  <a:pt x="171372" y="66879"/>
                  <a:pt x="170368" y="66785"/>
                </a:cubicBezTo>
                <a:close/>
                <a:moveTo>
                  <a:pt x="79216" y="69103"/>
                </a:moveTo>
                <a:cubicBezTo>
                  <a:pt x="81888" y="72015"/>
                  <a:pt x="81693" y="76542"/>
                  <a:pt x="78781" y="79213"/>
                </a:cubicBezTo>
                <a:cubicBezTo>
                  <a:pt x="78779" y="79214"/>
                  <a:pt x="78778" y="79215"/>
                  <a:pt x="78777" y="79216"/>
                </a:cubicBezTo>
                <a:lnTo>
                  <a:pt x="55908" y="100177"/>
                </a:lnTo>
                <a:lnTo>
                  <a:pt x="78777" y="121138"/>
                </a:lnTo>
                <a:cubicBezTo>
                  <a:pt x="81691" y="123809"/>
                  <a:pt x="81888" y="128337"/>
                  <a:pt x="79216" y="131251"/>
                </a:cubicBezTo>
                <a:cubicBezTo>
                  <a:pt x="76545" y="134165"/>
                  <a:pt x="72017" y="134361"/>
                  <a:pt x="69103" y="131690"/>
                </a:cubicBezTo>
                <a:lnTo>
                  <a:pt x="40481" y="105453"/>
                </a:lnTo>
                <a:cubicBezTo>
                  <a:pt x="37567" y="102784"/>
                  <a:pt x="37369" y="98257"/>
                  <a:pt x="40039" y="95344"/>
                </a:cubicBezTo>
                <a:cubicBezTo>
                  <a:pt x="40180" y="95189"/>
                  <a:pt x="40327" y="95042"/>
                  <a:pt x="40481" y="94901"/>
                </a:cubicBezTo>
                <a:lnTo>
                  <a:pt x="69103" y="68664"/>
                </a:lnTo>
                <a:cubicBezTo>
                  <a:pt x="72015" y="65993"/>
                  <a:pt x="76542" y="66188"/>
                  <a:pt x="79213" y="69100"/>
                </a:cubicBezTo>
                <a:cubicBezTo>
                  <a:pt x="79214" y="69101"/>
                  <a:pt x="79215" y="69102"/>
                  <a:pt x="79216" y="69103"/>
                </a:cubicBezTo>
                <a:close/>
                <a:moveTo>
                  <a:pt x="107399" y="131690"/>
                </a:moveTo>
                <a:lnTo>
                  <a:pt x="126671" y="114021"/>
                </a:lnTo>
                <a:cubicBezTo>
                  <a:pt x="123568" y="105030"/>
                  <a:pt x="123541" y="95265"/>
                  <a:pt x="126595" y="86257"/>
                </a:cubicBezTo>
                <a:lnTo>
                  <a:pt x="107399" y="68664"/>
                </a:lnTo>
                <a:cubicBezTo>
                  <a:pt x="104486" y="65993"/>
                  <a:pt x="99958" y="66189"/>
                  <a:pt x="97286" y="69103"/>
                </a:cubicBezTo>
                <a:cubicBezTo>
                  <a:pt x="94615" y="72017"/>
                  <a:pt x="94811" y="76545"/>
                  <a:pt x="97725" y="79216"/>
                </a:cubicBezTo>
                <a:lnTo>
                  <a:pt x="120594" y="100177"/>
                </a:lnTo>
                <a:lnTo>
                  <a:pt x="97725" y="121138"/>
                </a:lnTo>
                <a:cubicBezTo>
                  <a:pt x="94811" y="123809"/>
                  <a:pt x="94615" y="128337"/>
                  <a:pt x="97286" y="131251"/>
                </a:cubicBezTo>
                <a:cubicBezTo>
                  <a:pt x="99958" y="134165"/>
                  <a:pt x="104486" y="134361"/>
                  <a:pt x="107399" y="13169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14" name="Graphic 5">
            <a:extLst>
              <a:ext uri="{FF2B5EF4-FFF2-40B4-BE49-F238E27FC236}">
                <a16:creationId xmlns:a16="http://schemas.microsoft.com/office/drawing/2014/main" id="{0AB55897-2417-AF86-1612-4B888091B385}"/>
              </a:ext>
            </a:extLst>
          </p:cNvPr>
          <p:cNvSpPr/>
          <p:nvPr/>
        </p:nvSpPr>
        <p:spPr>
          <a:xfrm>
            <a:off x="2177782" y="6024006"/>
            <a:ext cx="179220" cy="196434"/>
          </a:xfrm>
          <a:custGeom>
            <a:avLst/>
            <a:gdLst>
              <a:gd name="connsiteX0" fmla="*/ 92869 w 179220"/>
              <a:gd name="connsiteY0" fmla="*/ 0 h 196434"/>
              <a:gd name="connsiteX1" fmla="*/ 114167 w 179220"/>
              <a:gd name="connsiteY1" fmla="*/ 19050 h 196434"/>
              <a:gd name="connsiteX2" fmla="*/ 130969 w 179220"/>
              <a:gd name="connsiteY2" fmla="*/ 19050 h 196434"/>
              <a:gd name="connsiteX3" fmla="*/ 152400 w 179220"/>
              <a:gd name="connsiteY3" fmla="*/ 40481 h 196434"/>
              <a:gd name="connsiteX4" fmla="*/ 152400 w 179220"/>
              <a:gd name="connsiteY4" fmla="*/ 90468 h 196434"/>
              <a:gd name="connsiteX5" fmla="*/ 138113 w 179220"/>
              <a:gd name="connsiteY5" fmla="*/ 86449 h 196434"/>
              <a:gd name="connsiteX6" fmla="*/ 138113 w 179220"/>
              <a:gd name="connsiteY6" fmla="*/ 40481 h 196434"/>
              <a:gd name="connsiteX7" fmla="*/ 130969 w 179220"/>
              <a:gd name="connsiteY7" fmla="*/ 33338 h 196434"/>
              <a:gd name="connsiteX8" fmla="*/ 110690 w 179220"/>
              <a:gd name="connsiteY8" fmla="*/ 33338 h 196434"/>
              <a:gd name="connsiteX9" fmla="*/ 92869 w 179220"/>
              <a:gd name="connsiteY9" fmla="*/ 42863 h 196434"/>
              <a:gd name="connsiteX10" fmla="*/ 59531 w 179220"/>
              <a:gd name="connsiteY10" fmla="*/ 42863 h 196434"/>
              <a:gd name="connsiteX11" fmla="*/ 41710 w 179220"/>
              <a:gd name="connsiteY11" fmla="*/ 33338 h 196434"/>
              <a:gd name="connsiteX12" fmla="*/ 21431 w 179220"/>
              <a:gd name="connsiteY12" fmla="*/ 33338 h 196434"/>
              <a:gd name="connsiteX13" fmla="*/ 14288 w 179220"/>
              <a:gd name="connsiteY13" fmla="*/ 40481 h 196434"/>
              <a:gd name="connsiteX14" fmla="*/ 14288 w 179220"/>
              <a:gd name="connsiteY14" fmla="*/ 169069 h 196434"/>
              <a:gd name="connsiteX15" fmla="*/ 21431 w 179220"/>
              <a:gd name="connsiteY15" fmla="*/ 176213 h 196434"/>
              <a:gd name="connsiteX16" fmla="*/ 73647 w 179220"/>
              <a:gd name="connsiteY16" fmla="*/ 176213 h 196434"/>
              <a:gd name="connsiteX17" fmla="*/ 83915 w 179220"/>
              <a:gd name="connsiteY17" fmla="*/ 190500 h 196434"/>
              <a:gd name="connsiteX18" fmla="*/ 21431 w 179220"/>
              <a:gd name="connsiteY18" fmla="*/ 190500 h 196434"/>
              <a:gd name="connsiteX19" fmla="*/ 0 w 179220"/>
              <a:gd name="connsiteY19" fmla="*/ 169069 h 196434"/>
              <a:gd name="connsiteX20" fmla="*/ 0 w 179220"/>
              <a:gd name="connsiteY20" fmla="*/ 40481 h 196434"/>
              <a:gd name="connsiteX21" fmla="*/ 21431 w 179220"/>
              <a:gd name="connsiteY21" fmla="*/ 19050 h 196434"/>
              <a:gd name="connsiteX22" fmla="*/ 38233 w 179220"/>
              <a:gd name="connsiteY22" fmla="*/ 19050 h 196434"/>
              <a:gd name="connsiteX23" fmla="*/ 59531 w 179220"/>
              <a:gd name="connsiteY23" fmla="*/ 0 h 196434"/>
              <a:gd name="connsiteX24" fmla="*/ 92869 w 179220"/>
              <a:gd name="connsiteY24" fmla="*/ 0 h 196434"/>
              <a:gd name="connsiteX25" fmla="*/ 114205 w 179220"/>
              <a:gd name="connsiteY25" fmla="*/ 19355 h 196434"/>
              <a:gd name="connsiteX26" fmla="*/ 114167 w 179220"/>
              <a:gd name="connsiteY26" fmla="*/ 19050 h 196434"/>
              <a:gd name="connsiteX27" fmla="*/ 114195 w 179220"/>
              <a:gd name="connsiteY27" fmla="*/ 19355 h 196434"/>
              <a:gd name="connsiteX28" fmla="*/ 114252 w 179220"/>
              <a:gd name="connsiteY28" fmla="*/ 19964 h 196434"/>
              <a:gd name="connsiteX29" fmla="*/ 114300 w 179220"/>
              <a:gd name="connsiteY29" fmla="*/ 21431 h 196434"/>
              <a:gd name="connsiteX30" fmla="*/ 114243 w 179220"/>
              <a:gd name="connsiteY30" fmla="*/ 19850 h 196434"/>
              <a:gd name="connsiteX31" fmla="*/ 114243 w 179220"/>
              <a:gd name="connsiteY31" fmla="*/ 19964 h 196434"/>
              <a:gd name="connsiteX32" fmla="*/ 92869 w 179220"/>
              <a:gd name="connsiteY32" fmla="*/ 14288 h 196434"/>
              <a:gd name="connsiteX33" fmla="*/ 59531 w 179220"/>
              <a:gd name="connsiteY33" fmla="*/ 14288 h 196434"/>
              <a:gd name="connsiteX34" fmla="*/ 52388 w 179220"/>
              <a:gd name="connsiteY34" fmla="*/ 21431 h 196434"/>
              <a:gd name="connsiteX35" fmla="*/ 59531 w 179220"/>
              <a:gd name="connsiteY35" fmla="*/ 28575 h 196434"/>
              <a:gd name="connsiteX36" fmla="*/ 92869 w 179220"/>
              <a:gd name="connsiteY36" fmla="*/ 28575 h 196434"/>
              <a:gd name="connsiteX37" fmla="*/ 100013 w 179220"/>
              <a:gd name="connsiteY37" fmla="*/ 21431 h 196434"/>
              <a:gd name="connsiteX38" fmla="*/ 92869 w 179220"/>
              <a:gd name="connsiteY38" fmla="*/ 14288 h 196434"/>
              <a:gd name="connsiteX39" fmla="*/ 97898 w 179220"/>
              <a:gd name="connsiteY39" fmla="*/ 114071 h 196434"/>
              <a:gd name="connsiteX40" fmla="*/ 84877 w 179220"/>
              <a:gd name="connsiteY40" fmla="*/ 137657 h 196434"/>
              <a:gd name="connsiteX41" fmla="*/ 84172 w 179220"/>
              <a:gd name="connsiteY41" fmla="*/ 137846 h 196434"/>
              <a:gd name="connsiteX42" fmla="*/ 78610 w 179220"/>
              <a:gd name="connsiteY42" fmla="*/ 139217 h 196434"/>
              <a:gd name="connsiteX43" fmla="*/ 78667 w 179220"/>
              <a:gd name="connsiteY43" fmla="*/ 156429 h 196434"/>
              <a:gd name="connsiteX44" fmla="*/ 83810 w 179220"/>
              <a:gd name="connsiteY44" fmla="*/ 157667 h 196434"/>
              <a:gd name="connsiteX45" fmla="*/ 97869 w 179220"/>
              <a:gd name="connsiteY45" fmla="*/ 180648 h 196434"/>
              <a:gd name="connsiteX46" fmla="*/ 97622 w 179220"/>
              <a:gd name="connsiteY46" fmla="*/ 181575 h 196434"/>
              <a:gd name="connsiteX47" fmla="*/ 95841 w 179220"/>
              <a:gd name="connsiteY47" fmla="*/ 187595 h 196434"/>
              <a:gd name="connsiteX48" fmla="*/ 109976 w 179220"/>
              <a:gd name="connsiteY48" fmla="*/ 196377 h 196434"/>
              <a:gd name="connsiteX49" fmla="*/ 114681 w 179220"/>
              <a:gd name="connsiteY49" fmla="*/ 191424 h 196434"/>
              <a:gd name="connsiteX50" fmla="*/ 141613 w 179220"/>
              <a:gd name="connsiteY50" fmla="*/ 190752 h 196434"/>
              <a:gd name="connsiteX51" fmla="*/ 142294 w 179220"/>
              <a:gd name="connsiteY51" fmla="*/ 191433 h 196434"/>
              <a:gd name="connsiteX52" fmla="*/ 147037 w 179220"/>
              <a:gd name="connsiteY52" fmla="*/ 196434 h 196434"/>
              <a:gd name="connsiteX53" fmla="*/ 161163 w 179220"/>
              <a:gd name="connsiteY53" fmla="*/ 187738 h 196434"/>
              <a:gd name="connsiteX54" fmla="*/ 159277 w 179220"/>
              <a:gd name="connsiteY54" fmla="*/ 181204 h 196434"/>
              <a:gd name="connsiteX55" fmla="*/ 172298 w 179220"/>
              <a:gd name="connsiteY55" fmla="*/ 157618 h 196434"/>
              <a:gd name="connsiteX56" fmla="*/ 173003 w 179220"/>
              <a:gd name="connsiteY56" fmla="*/ 157429 h 196434"/>
              <a:gd name="connsiteX57" fmla="*/ 178565 w 179220"/>
              <a:gd name="connsiteY57" fmla="*/ 156058 h 196434"/>
              <a:gd name="connsiteX58" fmla="*/ 178508 w 179220"/>
              <a:gd name="connsiteY58" fmla="*/ 138836 h 196434"/>
              <a:gd name="connsiteX59" fmla="*/ 173365 w 179220"/>
              <a:gd name="connsiteY59" fmla="*/ 137598 h 196434"/>
              <a:gd name="connsiteX60" fmla="*/ 159306 w 179220"/>
              <a:gd name="connsiteY60" fmla="*/ 114617 h 196434"/>
              <a:gd name="connsiteX61" fmla="*/ 159553 w 179220"/>
              <a:gd name="connsiteY61" fmla="*/ 113690 h 196434"/>
              <a:gd name="connsiteX62" fmla="*/ 161334 w 179220"/>
              <a:gd name="connsiteY62" fmla="*/ 107690 h 196434"/>
              <a:gd name="connsiteX63" fmla="*/ 147199 w 179220"/>
              <a:gd name="connsiteY63" fmla="*/ 98908 h 196434"/>
              <a:gd name="connsiteX64" fmla="*/ 142504 w 179220"/>
              <a:gd name="connsiteY64" fmla="*/ 103842 h 196434"/>
              <a:gd name="connsiteX65" fmla="*/ 115572 w 179220"/>
              <a:gd name="connsiteY65" fmla="*/ 104532 h 196434"/>
              <a:gd name="connsiteX66" fmla="*/ 114881 w 179220"/>
              <a:gd name="connsiteY66" fmla="*/ 103842 h 196434"/>
              <a:gd name="connsiteX67" fmla="*/ 110138 w 179220"/>
              <a:gd name="connsiteY67" fmla="*/ 98841 h 196434"/>
              <a:gd name="connsiteX68" fmla="*/ 96012 w 179220"/>
              <a:gd name="connsiteY68" fmla="*/ 107528 h 196434"/>
              <a:gd name="connsiteX69" fmla="*/ 97898 w 179220"/>
              <a:gd name="connsiteY69" fmla="*/ 114071 h 196434"/>
              <a:gd name="connsiteX70" fmla="*/ 128588 w 179220"/>
              <a:gd name="connsiteY70" fmla="*/ 161925 h 196434"/>
              <a:gd name="connsiteX71" fmla="*/ 114776 w 179220"/>
              <a:gd name="connsiteY71" fmla="*/ 147638 h 196434"/>
              <a:gd name="connsiteX72" fmla="*/ 128588 w 179220"/>
              <a:gd name="connsiteY72" fmla="*/ 133350 h 196434"/>
              <a:gd name="connsiteX73" fmla="*/ 142399 w 179220"/>
              <a:gd name="connsiteY73" fmla="*/ 147638 h 196434"/>
              <a:gd name="connsiteX74" fmla="*/ 128588 w 179220"/>
              <a:gd name="connsiteY74" fmla="*/ 161925 h 19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79220" h="196434">
                <a:moveTo>
                  <a:pt x="92869" y="0"/>
                </a:moveTo>
                <a:cubicBezTo>
                  <a:pt x="103783" y="0"/>
                  <a:pt x="112954" y="8203"/>
                  <a:pt x="114167" y="19050"/>
                </a:cubicBezTo>
                <a:lnTo>
                  <a:pt x="130969" y="19050"/>
                </a:lnTo>
                <a:cubicBezTo>
                  <a:pt x="142805" y="19050"/>
                  <a:pt x="152400" y="28645"/>
                  <a:pt x="152400" y="40481"/>
                </a:cubicBezTo>
                <a:lnTo>
                  <a:pt x="152400" y="90468"/>
                </a:lnTo>
                <a:cubicBezTo>
                  <a:pt x="147818" y="88557"/>
                  <a:pt x="143020" y="87207"/>
                  <a:pt x="138113" y="86449"/>
                </a:cubicBezTo>
                <a:lnTo>
                  <a:pt x="138113" y="40481"/>
                </a:lnTo>
                <a:cubicBezTo>
                  <a:pt x="138113" y="36536"/>
                  <a:pt x="134914" y="33338"/>
                  <a:pt x="130969" y="33338"/>
                </a:cubicBezTo>
                <a:lnTo>
                  <a:pt x="110690" y="33338"/>
                </a:lnTo>
                <a:cubicBezTo>
                  <a:pt x="106842" y="39081"/>
                  <a:pt x="100298" y="42863"/>
                  <a:pt x="92869" y="42863"/>
                </a:cubicBezTo>
                <a:lnTo>
                  <a:pt x="59531" y="42863"/>
                </a:lnTo>
                <a:cubicBezTo>
                  <a:pt x="52102" y="42863"/>
                  <a:pt x="45558" y="39081"/>
                  <a:pt x="41710" y="33338"/>
                </a:cubicBezTo>
                <a:lnTo>
                  <a:pt x="21431" y="33338"/>
                </a:lnTo>
                <a:cubicBezTo>
                  <a:pt x="17486" y="33338"/>
                  <a:pt x="14288" y="36536"/>
                  <a:pt x="14288" y="40481"/>
                </a:cubicBezTo>
                <a:lnTo>
                  <a:pt x="14288" y="169069"/>
                </a:lnTo>
                <a:cubicBezTo>
                  <a:pt x="14288" y="173012"/>
                  <a:pt x="17488" y="176213"/>
                  <a:pt x="21431" y="176213"/>
                </a:cubicBezTo>
                <a:lnTo>
                  <a:pt x="73647" y="176213"/>
                </a:lnTo>
                <a:cubicBezTo>
                  <a:pt x="76374" y="181438"/>
                  <a:pt x="79832" y="186249"/>
                  <a:pt x="83915" y="190500"/>
                </a:cubicBezTo>
                <a:lnTo>
                  <a:pt x="21431" y="190500"/>
                </a:lnTo>
                <a:cubicBezTo>
                  <a:pt x="9595" y="190500"/>
                  <a:pt x="0" y="180905"/>
                  <a:pt x="0" y="169069"/>
                </a:cubicBezTo>
                <a:lnTo>
                  <a:pt x="0" y="40481"/>
                </a:lnTo>
                <a:cubicBezTo>
                  <a:pt x="0" y="28645"/>
                  <a:pt x="9595" y="19050"/>
                  <a:pt x="21431" y="19050"/>
                </a:cubicBezTo>
                <a:lnTo>
                  <a:pt x="38233" y="19050"/>
                </a:lnTo>
                <a:cubicBezTo>
                  <a:pt x="39446" y="8203"/>
                  <a:pt x="48617" y="0"/>
                  <a:pt x="59531" y="0"/>
                </a:cubicBezTo>
                <a:lnTo>
                  <a:pt x="92869" y="0"/>
                </a:lnTo>
                <a:close/>
                <a:moveTo>
                  <a:pt x="114205" y="19355"/>
                </a:moveTo>
                <a:cubicBezTo>
                  <a:pt x="114193" y="19253"/>
                  <a:pt x="114180" y="19151"/>
                  <a:pt x="114167" y="19050"/>
                </a:cubicBezTo>
                <a:lnTo>
                  <a:pt x="114195" y="19355"/>
                </a:lnTo>
                <a:close/>
                <a:moveTo>
                  <a:pt x="114252" y="19964"/>
                </a:moveTo>
                <a:lnTo>
                  <a:pt x="114300" y="21431"/>
                </a:lnTo>
                <a:cubicBezTo>
                  <a:pt x="114300" y="20898"/>
                  <a:pt x="114281" y="20374"/>
                  <a:pt x="114243" y="19850"/>
                </a:cubicBezTo>
                <a:lnTo>
                  <a:pt x="114243" y="19964"/>
                </a:lnTo>
                <a:close/>
                <a:moveTo>
                  <a:pt x="92869" y="14288"/>
                </a:moveTo>
                <a:lnTo>
                  <a:pt x="59531" y="14288"/>
                </a:lnTo>
                <a:cubicBezTo>
                  <a:pt x="55586" y="14288"/>
                  <a:pt x="52388" y="17486"/>
                  <a:pt x="52388" y="21431"/>
                </a:cubicBezTo>
                <a:cubicBezTo>
                  <a:pt x="52388" y="25377"/>
                  <a:pt x="55586" y="28575"/>
                  <a:pt x="59531" y="28575"/>
                </a:cubicBezTo>
                <a:lnTo>
                  <a:pt x="92869" y="28575"/>
                </a:lnTo>
                <a:cubicBezTo>
                  <a:pt x="96814" y="28575"/>
                  <a:pt x="100013" y="25377"/>
                  <a:pt x="100013" y="21431"/>
                </a:cubicBezTo>
                <a:cubicBezTo>
                  <a:pt x="100013" y="17486"/>
                  <a:pt x="96814" y="14288"/>
                  <a:pt x="92869" y="14288"/>
                </a:cubicBezTo>
                <a:close/>
                <a:moveTo>
                  <a:pt x="97898" y="114071"/>
                </a:moveTo>
                <a:cubicBezTo>
                  <a:pt x="100815" y="124180"/>
                  <a:pt x="94986" y="134740"/>
                  <a:pt x="84877" y="137657"/>
                </a:cubicBezTo>
                <a:cubicBezTo>
                  <a:pt x="84644" y="137724"/>
                  <a:pt x="84409" y="137788"/>
                  <a:pt x="84172" y="137846"/>
                </a:cubicBezTo>
                <a:lnTo>
                  <a:pt x="78610" y="139217"/>
                </a:lnTo>
                <a:cubicBezTo>
                  <a:pt x="77718" y="144922"/>
                  <a:pt x="77737" y="150731"/>
                  <a:pt x="78667" y="156429"/>
                </a:cubicBezTo>
                <a:lnTo>
                  <a:pt x="83810" y="157667"/>
                </a:lnTo>
                <a:cubicBezTo>
                  <a:pt x="94039" y="160131"/>
                  <a:pt x="100333" y="170420"/>
                  <a:pt x="97869" y="180648"/>
                </a:cubicBezTo>
                <a:cubicBezTo>
                  <a:pt x="97795" y="180960"/>
                  <a:pt x="97712" y="181268"/>
                  <a:pt x="97622" y="181575"/>
                </a:cubicBezTo>
                <a:lnTo>
                  <a:pt x="95841" y="187595"/>
                </a:lnTo>
                <a:cubicBezTo>
                  <a:pt x="100032" y="191272"/>
                  <a:pt x="104794" y="194253"/>
                  <a:pt x="109976" y="196377"/>
                </a:cubicBezTo>
                <a:lnTo>
                  <a:pt x="114681" y="191424"/>
                </a:lnTo>
                <a:cubicBezTo>
                  <a:pt x="121932" y="183801"/>
                  <a:pt x="133991" y="183501"/>
                  <a:pt x="141613" y="190752"/>
                </a:cubicBezTo>
                <a:cubicBezTo>
                  <a:pt x="141846" y="190973"/>
                  <a:pt x="142073" y="191201"/>
                  <a:pt x="142294" y="191433"/>
                </a:cubicBezTo>
                <a:lnTo>
                  <a:pt x="147037" y="196434"/>
                </a:lnTo>
                <a:cubicBezTo>
                  <a:pt x="152195" y="194337"/>
                  <a:pt x="156968" y="191398"/>
                  <a:pt x="161163" y="187738"/>
                </a:cubicBezTo>
                <a:lnTo>
                  <a:pt x="159277" y="181204"/>
                </a:lnTo>
                <a:cubicBezTo>
                  <a:pt x="156360" y="171095"/>
                  <a:pt x="162189" y="160535"/>
                  <a:pt x="172298" y="157618"/>
                </a:cubicBezTo>
                <a:cubicBezTo>
                  <a:pt x="172531" y="157551"/>
                  <a:pt x="172766" y="157487"/>
                  <a:pt x="173003" y="157429"/>
                </a:cubicBezTo>
                <a:lnTo>
                  <a:pt x="178565" y="156058"/>
                </a:lnTo>
                <a:cubicBezTo>
                  <a:pt x="179458" y="150350"/>
                  <a:pt x="179439" y="144538"/>
                  <a:pt x="178508" y="138836"/>
                </a:cubicBezTo>
                <a:lnTo>
                  <a:pt x="173365" y="137598"/>
                </a:lnTo>
                <a:cubicBezTo>
                  <a:pt x="163136" y="135134"/>
                  <a:pt x="156842" y="124845"/>
                  <a:pt x="159306" y="114617"/>
                </a:cubicBezTo>
                <a:cubicBezTo>
                  <a:pt x="159380" y="114306"/>
                  <a:pt x="159463" y="113997"/>
                  <a:pt x="159553" y="113690"/>
                </a:cubicBezTo>
                <a:lnTo>
                  <a:pt x="161334" y="107690"/>
                </a:lnTo>
                <a:cubicBezTo>
                  <a:pt x="157143" y="103998"/>
                  <a:pt x="152366" y="101030"/>
                  <a:pt x="147199" y="98908"/>
                </a:cubicBezTo>
                <a:lnTo>
                  <a:pt x="142504" y="103842"/>
                </a:lnTo>
                <a:cubicBezTo>
                  <a:pt x="135257" y="111469"/>
                  <a:pt x="123199" y="111779"/>
                  <a:pt x="115572" y="104532"/>
                </a:cubicBezTo>
                <a:cubicBezTo>
                  <a:pt x="115335" y="104308"/>
                  <a:pt x="115105" y="104078"/>
                  <a:pt x="114881" y="103842"/>
                </a:cubicBezTo>
                <a:lnTo>
                  <a:pt x="110138" y="98841"/>
                </a:lnTo>
                <a:cubicBezTo>
                  <a:pt x="104956" y="100936"/>
                  <a:pt x="100193" y="103889"/>
                  <a:pt x="96012" y="107528"/>
                </a:cubicBezTo>
                <a:lnTo>
                  <a:pt x="97898" y="114071"/>
                </a:lnTo>
                <a:close/>
                <a:moveTo>
                  <a:pt x="128588" y="161925"/>
                </a:moveTo>
                <a:cubicBezTo>
                  <a:pt x="120968" y="161925"/>
                  <a:pt x="114776" y="155524"/>
                  <a:pt x="114776" y="147638"/>
                </a:cubicBezTo>
                <a:cubicBezTo>
                  <a:pt x="114776" y="139751"/>
                  <a:pt x="120968" y="133350"/>
                  <a:pt x="128588" y="133350"/>
                </a:cubicBezTo>
                <a:cubicBezTo>
                  <a:pt x="136208" y="133350"/>
                  <a:pt x="142399" y="139751"/>
                  <a:pt x="142399" y="147638"/>
                </a:cubicBezTo>
                <a:cubicBezTo>
                  <a:pt x="142399" y="155524"/>
                  <a:pt x="136208" y="161925"/>
                  <a:pt x="128588" y="161925"/>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11" name="Graphic 7">
            <a:extLst>
              <a:ext uri="{FF2B5EF4-FFF2-40B4-BE49-F238E27FC236}">
                <a16:creationId xmlns:a16="http://schemas.microsoft.com/office/drawing/2014/main" id="{F333B49D-FAB0-B034-B2B6-D2DFF5CFED12}"/>
              </a:ext>
            </a:extLst>
          </p:cNvPr>
          <p:cNvSpPr/>
          <p:nvPr/>
        </p:nvSpPr>
        <p:spPr>
          <a:xfrm>
            <a:off x="3993378" y="5696997"/>
            <a:ext cx="198270" cy="167859"/>
          </a:xfrm>
          <a:custGeom>
            <a:avLst/>
            <a:gdLst>
              <a:gd name="connsiteX0" fmla="*/ 85905 w 198270"/>
              <a:gd name="connsiteY0" fmla="*/ 114300 h 167859"/>
              <a:gd name="connsiteX1" fmla="*/ 7142 w 198270"/>
              <a:gd name="connsiteY1" fmla="*/ 114300 h 167859"/>
              <a:gd name="connsiteX2" fmla="*/ 6171 w 198270"/>
              <a:gd name="connsiteY2" fmla="*/ 114367 h 167859"/>
              <a:gd name="connsiteX3" fmla="*/ 68 w 198270"/>
              <a:gd name="connsiteY3" fmla="*/ 122417 h 167859"/>
              <a:gd name="connsiteX4" fmla="*/ 7142 w 198270"/>
              <a:gd name="connsiteY4" fmla="*/ 128588 h 167859"/>
              <a:gd name="connsiteX5" fmla="*/ 86448 w 198270"/>
              <a:gd name="connsiteY5" fmla="*/ 128588 h 167859"/>
              <a:gd name="connsiteX6" fmla="*/ 85905 w 198270"/>
              <a:gd name="connsiteY6" fmla="*/ 114300 h 167859"/>
              <a:gd name="connsiteX7" fmla="*/ 7142 w 198270"/>
              <a:gd name="connsiteY7" fmla="*/ 76200 h 167859"/>
              <a:gd name="connsiteX8" fmla="*/ 102964 w 198270"/>
              <a:gd name="connsiteY8" fmla="*/ 76200 h 167859"/>
              <a:gd name="connsiteX9" fmla="*/ 92696 w 198270"/>
              <a:gd name="connsiteY9" fmla="*/ 90488 h 167859"/>
              <a:gd name="connsiteX10" fmla="*/ 7142 w 198270"/>
              <a:gd name="connsiteY10" fmla="*/ 90488 h 167859"/>
              <a:gd name="connsiteX11" fmla="*/ 1 w 198270"/>
              <a:gd name="connsiteY11" fmla="*/ 83342 h 167859"/>
              <a:gd name="connsiteX12" fmla="*/ 6171 w 198270"/>
              <a:gd name="connsiteY12" fmla="*/ 76267 h 167859"/>
              <a:gd name="connsiteX13" fmla="*/ 7142 w 198270"/>
              <a:gd name="connsiteY13" fmla="*/ 76200 h 167859"/>
              <a:gd name="connsiteX14" fmla="*/ 183355 w 198270"/>
              <a:gd name="connsiteY14" fmla="*/ 38100 h 167859"/>
              <a:gd name="connsiteX15" fmla="*/ 7142 w 198270"/>
              <a:gd name="connsiteY15" fmla="*/ 38100 h 167859"/>
              <a:gd name="connsiteX16" fmla="*/ 6171 w 198270"/>
              <a:gd name="connsiteY16" fmla="*/ 38167 h 167859"/>
              <a:gd name="connsiteX17" fmla="*/ 68 w 198270"/>
              <a:gd name="connsiteY17" fmla="*/ 46217 h 167859"/>
              <a:gd name="connsiteX18" fmla="*/ 7142 w 198270"/>
              <a:gd name="connsiteY18" fmla="*/ 52388 h 167859"/>
              <a:gd name="connsiteX19" fmla="*/ 183355 w 198270"/>
              <a:gd name="connsiteY19" fmla="*/ 52388 h 167859"/>
              <a:gd name="connsiteX20" fmla="*/ 184326 w 198270"/>
              <a:gd name="connsiteY20" fmla="*/ 52321 h 167859"/>
              <a:gd name="connsiteX21" fmla="*/ 190430 w 198270"/>
              <a:gd name="connsiteY21" fmla="*/ 44270 h 167859"/>
              <a:gd name="connsiteX22" fmla="*/ 183355 w 198270"/>
              <a:gd name="connsiteY22" fmla="*/ 38100 h 167859"/>
              <a:gd name="connsiteX23" fmla="*/ 183355 w 198270"/>
              <a:gd name="connsiteY23" fmla="*/ 0 h 167859"/>
              <a:gd name="connsiteX24" fmla="*/ 7142 w 198270"/>
              <a:gd name="connsiteY24" fmla="*/ 0 h 167859"/>
              <a:gd name="connsiteX25" fmla="*/ 6171 w 198270"/>
              <a:gd name="connsiteY25" fmla="*/ 67 h 167859"/>
              <a:gd name="connsiteX26" fmla="*/ 68 w 198270"/>
              <a:gd name="connsiteY26" fmla="*/ 8117 h 167859"/>
              <a:gd name="connsiteX27" fmla="*/ 7142 w 198270"/>
              <a:gd name="connsiteY27" fmla="*/ 14288 h 167859"/>
              <a:gd name="connsiteX28" fmla="*/ 183355 w 198270"/>
              <a:gd name="connsiteY28" fmla="*/ 14288 h 167859"/>
              <a:gd name="connsiteX29" fmla="*/ 184326 w 198270"/>
              <a:gd name="connsiteY29" fmla="*/ 14221 h 167859"/>
              <a:gd name="connsiteX30" fmla="*/ 190430 w 198270"/>
              <a:gd name="connsiteY30" fmla="*/ 6170 h 167859"/>
              <a:gd name="connsiteX31" fmla="*/ 183355 w 198270"/>
              <a:gd name="connsiteY31" fmla="*/ 0 h 167859"/>
              <a:gd name="connsiteX32" fmla="*/ 116947 w 198270"/>
              <a:gd name="connsiteY32" fmla="*/ 85487 h 167859"/>
              <a:gd name="connsiteX33" fmla="*/ 103937 w 198270"/>
              <a:gd name="connsiteY33" fmla="*/ 109078 h 167859"/>
              <a:gd name="connsiteX34" fmla="*/ 103221 w 198270"/>
              <a:gd name="connsiteY34" fmla="*/ 109271 h 167859"/>
              <a:gd name="connsiteX35" fmla="*/ 97659 w 198270"/>
              <a:gd name="connsiteY35" fmla="*/ 110642 h 167859"/>
              <a:gd name="connsiteX36" fmla="*/ 97716 w 198270"/>
              <a:gd name="connsiteY36" fmla="*/ 127854 h 167859"/>
              <a:gd name="connsiteX37" fmla="*/ 102859 w 198270"/>
              <a:gd name="connsiteY37" fmla="*/ 129092 h 167859"/>
              <a:gd name="connsiteX38" fmla="*/ 116918 w 198270"/>
              <a:gd name="connsiteY38" fmla="*/ 152073 h 167859"/>
              <a:gd name="connsiteX39" fmla="*/ 116670 w 198270"/>
              <a:gd name="connsiteY39" fmla="*/ 153000 h 167859"/>
              <a:gd name="connsiteX40" fmla="*/ 114889 w 198270"/>
              <a:gd name="connsiteY40" fmla="*/ 159020 h 167859"/>
              <a:gd name="connsiteX41" fmla="*/ 129024 w 198270"/>
              <a:gd name="connsiteY41" fmla="*/ 167792 h 167859"/>
              <a:gd name="connsiteX42" fmla="*/ 133730 w 198270"/>
              <a:gd name="connsiteY42" fmla="*/ 162858 h 167859"/>
              <a:gd name="connsiteX43" fmla="*/ 160662 w 198270"/>
              <a:gd name="connsiteY43" fmla="*/ 162177 h 167859"/>
              <a:gd name="connsiteX44" fmla="*/ 161343 w 198270"/>
              <a:gd name="connsiteY44" fmla="*/ 162858 h 167859"/>
              <a:gd name="connsiteX45" fmla="*/ 166086 w 198270"/>
              <a:gd name="connsiteY45" fmla="*/ 167859 h 167859"/>
              <a:gd name="connsiteX46" fmla="*/ 180212 w 198270"/>
              <a:gd name="connsiteY46" fmla="*/ 159163 h 167859"/>
              <a:gd name="connsiteX47" fmla="*/ 178326 w 198270"/>
              <a:gd name="connsiteY47" fmla="*/ 152629 h 167859"/>
              <a:gd name="connsiteX48" fmla="*/ 191346 w 198270"/>
              <a:gd name="connsiteY48" fmla="*/ 129043 h 167859"/>
              <a:gd name="connsiteX49" fmla="*/ 192051 w 198270"/>
              <a:gd name="connsiteY49" fmla="*/ 128854 h 167859"/>
              <a:gd name="connsiteX50" fmla="*/ 197614 w 198270"/>
              <a:gd name="connsiteY50" fmla="*/ 127483 h 167859"/>
              <a:gd name="connsiteX51" fmla="*/ 197557 w 198270"/>
              <a:gd name="connsiteY51" fmla="*/ 110261 h 167859"/>
              <a:gd name="connsiteX52" fmla="*/ 192413 w 198270"/>
              <a:gd name="connsiteY52" fmla="*/ 109023 h 167859"/>
              <a:gd name="connsiteX53" fmla="*/ 178354 w 198270"/>
              <a:gd name="connsiteY53" fmla="*/ 86042 h 167859"/>
              <a:gd name="connsiteX54" fmla="*/ 178602 w 198270"/>
              <a:gd name="connsiteY54" fmla="*/ 85115 h 167859"/>
              <a:gd name="connsiteX55" fmla="*/ 180383 w 198270"/>
              <a:gd name="connsiteY55" fmla="*/ 79115 h 167859"/>
              <a:gd name="connsiteX56" fmla="*/ 166248 w 198270"/>
              <a:gd name="connsiteY56" fmla="*/ 70323 h 167859"/>
              <a:gd name="connsiteX57" fmla="*/ 161552 w 198270"/>
              <a:gd name="connsiteY57" fmla="*/ 75267 h 167859"/>
              <a:gd name="connsiteX58" fmla="*/ 134620 w 198270"/>
              <a:gd name="connsiteY58" fmla="*/ 75957 h 167859"/>
              <a:gd name="connsiteX59" fmla="*/ 133930 w 198270"/>
              <a:gd name="connsiteY59" fmla="*/ 75267 h 167859"/>
              <a:gd name="connsiteX60" fmla="*/ 129186 w 198270"/>
              <a:gd name="connsiteY60" fmla="*/ 70266 h 167859"/>
              <a:gd name="connsiteX61" fmla="*/ 115061 w 198270"/>
              <a:gd name="connsiteY61" fmla="*/ 78953 h 167859"/>
              <a:gd name="connsiteX62" fmla="*/ 116947 w 198270"/>
              <a:gd name="connsiteY62" fmla="*/ 85487 h 167859"/>
              <a:gd name="connsiteX63" fmla="*/ 147636 w 198270"/>
              <a:gd name="connsiteY63" fmla="*/ 133350 h 167859"/>
              <a:gd name="connsiteX64" fmla="*/ 133825 w 198270"/>
              <a:gd name="connsiteY64" fmla="*/ 119063 h 167859"/>
              <a:gd name="connsiteX65" fmla="*/ 147636 w 198270"/>
              <a:gd name="connsiteY65" fmla="*/ 104775 h 167859"/>
              <a:gd name="connsiteX66" fmla="*/ 161447 w 198270"/>
              <a:gd name="connsiteY66" fmla="*/ 119063 h 167859"/>
              <a:gd name="connsiteX67" fmla="*/ 147636 w 198270"/>
              <a:gd name="connsiteY67" fmla="*/ 133350 h 167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98270" h="167859">
                <a:moveTo>
                  <a:pt x="85905" y="114300"/>
                </a:moveTo>
                <a:lnTo>
                  <a:pt x="7142" y="114300"/>
                </a:lnTo>
                <a:lnTo>
                  <a:pt x="6171" y="114367"/>
                </a:lnTo>
                <a:cubicBezTo>
                  <a:pt x="2262" y="114905"/>
                  <a:pt x="-470" y="118509"/>
                  <a:pt x="68" y="122417"/>
                </a:cubicBezTo>
                <a:cubicBezTo>
                  <a:pt x="554" y="125953"/>
                  <a:pt x="3574" y="128587"/>
                  <a:pt x="7142" y="128588"/>
                </a:cubicBezTo>
                <a:lnTo>
                  <a:pt x="86448" y="128588"/>
                </a:lnTo>
                <a:cubicBezTo>
                  <a:pt x="85720" y="123861"/>
                  <a:pt x="85538" y="119067"/>
                  <a:pt x="85905" y="114300"/>
                </a:cubicBezTo>
                <a:close/>
                <a:moveTo>
                  <a:pt x="7142" y="76200"/>
                </a:moveTo>
                <a:lnTo>
                  <a:pt x="102964" y="76200"/>
                </a:lnTo>
                <a:cubicBezTo>
                  <a:pt x="98897" y="80429"/>
                  <a:pt x="95439" y="85239"/>
                  <a:pt x="92696" y="90488"/>
                </a:cubicBezTo>
                <a:lnTo>
                  <a:pt x="7142" y="90488"/>
                </a:lnTo>
                <a:cubicBezTo>
                  <a:pt x="3197" y="90487"/>
                  <a:pt x="0" y="87287"/>
                  <a:pt x="1" y="83342"/>
                </a:cubicBezTo>
                <a:cubicBezTo>
                  <a:pt x="2" y="79773"/>
                  <a:pt x="2636" y="76753"/>
                  <a:pt x="6171" y="76267"/>
                </a:cubicBezTo>
                <a:lnTo>
                  <a:pt x="7142" y="76200"/>
                </a:lnTo>
                <a:close/>
                <a:moveTo>
                  <a:pt x="183355" y="38100"/>
                </a:moveTo>
                <a:lnTo>
                  <a:pt x="7142" y="38100"/>
                </a:lnTo>
                <a:lnTo>
                  <a:pt x="6171" y="38167"/>
                </a:lnTo>
                <a:cubicBezTo>
                  <a:pt x="2262" y="38704"/>
                  <a:pt x="-470" y="42309"/>
                  <a:pt x="68" y="46217"/>
                </a:cubicBezTo>
                <a:cubicBezTo>
                  <a:pt x="554" y="49753"/>
                  <a:pt x="3574" y="52387"/>
                  <a:pt x="7142" y="52388"/>
                </a:cubicBezTo>
                <a:lnTo>
                  <a:pt x="183355" y="52388"/>
                </a:lnTo>
                <a:lnTo>
                  <a:pt x="184326" y="52321"/>
                </a:lnTo>
                <a:cubicBezTo>
                  <a:pt x="188235" y="51783"/>
                  <a:pt x="190967" y="48178"/>
                  <a:pt x="190430" y="44270"/>
                </a:cubicBezTo>
                <a:cubicBezTo>
                  <a:pt x="189943" y="40735"/>
                  <a:pt x="186923" y="38101"/>
                  <a:pt x="183355" y="38100"/>
                </a:cubicBezTo>
                <a:close/>
                <a:moveTo>
                  <a:pt x="183355" y="0"/>
                </a:moveTo>
                <a:lnTo>
                  <a:pt x="7142" y="0"/>
                </a:lnTo>
                <a:lnTo>
                  <a:pt x="6171" y="67"/>
                </a:lnTo>
                <a:cubicBezTo>
                  <a:pt x="2262" y="604"/>
                  <a:pt x="-470" y="4209"/>
                  <a:pt x="68" y="8117"/>
                </a:cubicBezTo>
                <a:cubicBezTo>
                  <a:pt x="554" y="11653"/>
                  <a:pt x="3574" y="14286"/>
                  <a:pt x="7142" y="14288"/>
                </a:cubicBezTo>
                <a:lnTo>
                  <a:pt x="183355" y="14288"/>
                </a:lnTo>
                <a:lnTo>
                  <a:pt x="184326" y="14221"/>
                </a:lnTo>
                <a:cubicBezTo>
                  <a:pt x="188235" y="13683"/>
                  <a:pt x="190967" y="10079"/>
                  <a:pt x="190430" y="6170"/>
                </a:cubicBezTo>
                <a:cubicBezTo>
                  <a:pt x="189943" y="2635"/>
                  <a:pt x="186923" y="1"/>
                  <a:pt x="183355" y="0"/>
                </a:cubicBezTo>
                <a:close/>
                <a:moveTo>
                  <a:pt x="116947" y="85487"/>
                </a:moveTo>
                <a:cubicBezTo>
                  <a:pt x="119869" y="95594"/>
                  <a:pt x="114044" y="106156"/>
                  <a:pt x="103937" y="109078"/>
                </a:cubicBezTo>
                <a:cubicBezTo>
                  <a:pt x="103700" y="109147"/>
                  <a:pt x="103461" y="109212"/>
                  <a:pt x="103221" y="109271"/>
                </a:cubicBezTo>
                <a:lnTo>
                  <a:pt x="97659" y="110642"/>
                </a:lnTo>
                <a:cubicBezTo>
                  <a:pt x="96767" y="116347"/>
                  <a:pt x="96786" y="122156"/>
                  <a:pt x="97716" y="127854"/>
                </a:cubicBezTo>
                <a:lnTo>
                  <a:pt x="102859" y="129092"/>
                </a:lnTo>
                <a:cubicBezTo>
                  <a:pt x="113088" y="131556"/>
                  <a:pt x="119382" y="141845"/>
                  <a:pt x="116918" y="152073"/>
                </a:cubicBezTo>
                <a:cubicBezTo>
                  <a:pt x="116844" y="152385"/>
                  <a:pt x="116761" y="152693"/>
                  <a:pt x="116670" y="153000"/>
                </a:cubicBezTo>
                <a:lnTo>
                  <a:pt x="114889" y="159020"/>
                </a:lnTo>
                <a:cubicBezTo>
                  <a:pt x="119080" y="162697"/>
                  <a:pt x="123843" y="165678"/>
                  <a:pt x="129024" y="167792"/>
                </a:cubicBezTo>
                <a:lnTo>
                  <a:pt x="133730" y="162858"/>
                </a:lnTo>
                <a:cubicBezTo>
                  <a:pt x="140979" y="155234"/>
                  <a:pt x="153037" y="154929"/>
                  <a:pt x="160662" y="162177"/>
                </a:cubicBezTo>
                <a:cubicBezTo>
                  <a:pt x="160894" y="162398"/>
                  <a:pt x="161122" y="162626"/>
                  <a:pt x="161343" y="162858"/>
                </a:cubicBezTo>
                <a:lnTo>
                  <a:pt x="166086" y="167859"/>
                </a:lnTo>
                <a:cubicBezTo>
                  <a:pt x="171244" y="165762"/>
                  <a:pt x="176017" y="162823"/>
                  <a:pt x="180212" y="159163"/>
                </a:cubicBezTo>
                <a:lnTo>
                  <a:pt x="178326" y="152629"/>
                </a:lnTo>
                <a:cubicBezTo>
                  <a:pt x="175408" y="142520"/>
                  <a:pt x="181238" y="131960"/>
                  <a:pt x="191346" y="129043"/>
                </a:cubicBezTo>
                <a:cubicBezTo>
                  <a:pt x="191580" y="128976"/>
                  <a:pt x="191815" y="128912"/>
                  <a:pt x="192051" y="128854"/>
                </a:cubicBezTo>
                <a:lnTo>
                  <a:pt x="197614" y="127483"/>
                </a:lnTo>
                <a:cubicBezTo>
                  <a:pt x="198508" y="121775"/>
                  <a:pt x="198489" y="115962"/>
                  <a:pt x="197557" y="110261"/>
                </a:cubicBezTo>
                <a:lnTo>
                  <a:pt x="192413" y="109023"/>
                </a:lnTo>
                <a:cubicBezTo>
                  <a:pt x="182184" y="106559"/>
                  <a:pt x="175890" y="96270"/>
                  <a:pt x="178354" y="86042"/>
                </a:cubicBezTo>
                <a:cubicBezTo>
                  <a:pt x="178429" y="85731"/>
                  <a:pt x="178511" y="85422"/>
                  <a:pt x="178602" y="85115"/>
                </a:cubicBezTo>
                <a:lnTo>
                  <a:pt x="180383" y="79115"/>
                </a:lnTo>
                <a:cubicBezTo>
                  <a:pt x="176193" y="75419"/>
                  <a:pt x="171415" y="72448"/>
                  <a:pt x="166248" y="70323"/>
                </a:cubicBezTo>
                <a:lnTo>
                  <a:pt x="161552" y="75267"/>
                </a:lnTo>
                <a:cubicBezTo>
                  <a:pt x="154306" y="82894"/>
                  <a:pt x="142248" y="83204"/>
                  <a:pt x="134620" y="75957"/>
                </a:cubicBezTo>
                <a:cubicBezTo>
                  <a:pt x="134384" y="75733"/>
                  <a:pt x="134154" y="75503"/>
                  <a:pt x="133930" y="75267"/>
                </a:cubicBezTo>
                <a:lnTo>
                  <a:pt x="129186" y="70266"/>
                </a:lnTo>
                <a:cubicBezTo>
                  <a:pt x="124005" y="72361"/>
                  <a:pt x="119242" y="75314"/>
                  <a:pt x="115061" y="78953"/>
                </a:cubicBezTo>
                <a:lnTo>
                  <a:pt x="116947" y="85487"/>
                </a:lnTo>
                <a:close/>
                <a:moveTo>
                  <a:pt x="147636" y="133350"/>
                </a:moveTo>
                <a:cubicBezTo>
                  <a:pt x="140016" y="133350"/>
                  <a:pt x="133825" y="126949"/>
                  <a:pt x="133825" y="119063"/>
                </a:cubicBezTo>
                <a:cubicBezTo>
                  <a:pt x="133825" y="111166"/>
                  <a:pt x="140016" y="104775"/>
                  <a:pt x="147636" y="104775"/>
                </a:cubicBezTo>
                <a:cubicBezTo>
                  <a:pt x="155256" y="104775"/>
                  <a:pt x="161447" y="111166"/>
                  <a:pt x="161447" y="119063"/>
                </a:cubicBezTo>
                <a:cubicBezTo>
                  <a:pt x="161447" y="126949"/>
                  <a:pt x="155256" y="133350"/>
                  <a:pt x="147636" y="13335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12" name="Graphic 9">
            <a:extLst>
              <a:ext uri="{FF2B5EF4-FFF2-40B4-BE49-F238E27FC236}">
                <a16:creationId xmlns:a16="http://schemas.microsoft.com/office/drawing/2014/main" id="{40CD9DAD-CF62-F4A7-A6A8-7B5A97ABBD67}"/>
              </a:ext>
            </a:extLst>
          </p:cNvPr>
          <p:cNvSpPr/>
          <p:nvPr/>
        </p:nvSpPr>
        <p:spPr>
          <a:xfrm>
            <a:off x="4002902" y="6017059"/>
            <a:ext cx="190500" cy="200024"/>
          </a:xfrm>
          <a:custGeom>
            <a:avLst/>
            <a:gdLst>
              <a:gd name="connsiteX0" fmla="*/ 0 w 190500"/>
              <a:gd name="connsiteY0" fmla="*/ 35719 h 200024"/>
              <a:gd name="connsiteX1" fmla="*/ 7144 w 190500"/>
              <a:gd name="connsiteY1" fmla="*/ 28575 h 200024"/>
              <a:gd name="connsiteX2" fmla="*/ 81439 w 190500"/>
              <a:gd name="connsiteY2" fmla="*/ 1429 h 200024"/>
              <a:gd name="connsiteX3" fmla="*/ 90011 w 190500"/>
              <a:gd name="connsiteY3" fmla="*/ 1429 h 200024"/>
              <a:gd name="connsiteX4" fmla="*/ 164306 w 190500"/>
              <a:gd name="connsiteY4" fmla="*/ 28575 h 200024"/>
              <a:gd name="connsiteX5" fmla="*/ 171450 w 190500"/>
              <a:gd name="connsiteY5" fmla="*/ 35719 h 200024"/>
              <a:gd name="connsiteX6" fmla="*/ 171450 w 190500"/>
              <a:gd name="connsiteY6" fmla="*/ 85725 h 200024"/>
              <a:gd name="connsiteX7" fmla="*/ 171069 w 190500"/>
              <a:gd name="connsiteY7" fmla="*/ 95212 h 200024"/>
              <a:gd name="connsiteX8" fmla="*/ 157115 w 190500"/>
              <a:gd name="connsiteY8" fmla="*/ 88697 h 200024"/>
              <a:gd name="connsiteX9" fmla="*/ 157163 w 190500"/>
              <a:gd name="connsiteY9" fmla="*/ 85725 h 200024"/>
              <a:gd name="connsiteX10" fmla="*/ 157163 w 190500"/>
              <a:gd name="connsiteY10" fmla="*/ 42653 h 200024"/>
              <a:gd name="connsiteX11" fmla="*/ 85725 w 190500"/>
              <a:gd name="connsiteY11" fmla="*/ 15983 h 200024"/>
              <a:gd name="connsiteX12" fmla="*/ 14288 w 190500"/>
              <a:gd name="connsiteY12" fmla="*/ 42653 h 200024"/>
              <a:gd name="connsiteX13" fmla="*/ 14288 w 190500"/>
              <a:gd name="connsiteY13" fmla="*/ 85725 h 200024"/>
              <a:gd name="connsiteX14" fmla="*/ 82153 w 190500"/>
              <a:gd name="connsiteY14" fmla="*/ 174165 h 200024"/>
              <a:gd name="connsiteX15" fmla="*/ 91726 w 190500"/>
              <a:gd name="connsiteY15" fmla="*/ 188643 h 200024"/>
              <a:gd name="connsiteX16" fmla="*/ 88344 w 190500"/>
              <a:gd name="connsiteY16" fmla="*/ 190005 h 200024"/>
              <a:gd name="connsiteX17" fmla="*/ 83106 w 190500"/>
              <a:gd name="connsiteY17" fmla="*/ 190005 h 200024"/>
              <a:gd name="connsiteX18" fmla="*/ 0 w 190500"/>
              <a:gd name="connsiteY18" fmla="*/ 85725 h 200024"/>
              <a:gd name="connsiteX19" fmla="*/ 0 w 190500"/>
              <a:gd name="connsiteY19" fmla="*/ 35719 h 200024"/>
              <a:gd name="connsiteX20" fmla="*/ 190500 w 190500"/>
              <a:gd name="connsiteY20" fmla="*/ 147638 h 200024"/>
              <a:gd name="connsiteX21" fmla="*/ 138113 w 190500"/>
              <a:gd name="connsiteY21" fmla="*/ 200025 h 200024"/>
              <a:gd name="connsiteX22" fmla="*/ 85725 w 190500"/>
              <a:gd name="connsiteY22" fmla="*/ 147638 h 200024"/>
              <a:gd name="connsiteX23" fmla="*/ 138113 w 190500"/>
              <a:gd name="connsiteY23" fmla="*/ 95250 h 200024"/>
              <a:gd name="connsiteX24" fmla="*/ 190500 w 190500"/>
              <a:gd name="connsiteY24" fmla="*/ 147638 h 200024"/>
              <a:gd name="connsiteX25" fmla="*/ 170059 w 190500"/>
              <a:gd name="connsiteY25" fmla="*/ 125216 h 200024"/>
              <a:gd name="connsiteX26" fmla="*/ 163324 w 190500"/>
              <a:gd name="connsiteY26" fmla="*/ 125207 h 200024"/>
              <a:gd name="connsiteX27" fmla="*/ 163316 w 190500"/>
              <a:gd name="connsiteY27" fmla="*/ 125216 h 200024"/>
              <a:gd name="connsiteX28" fmla="*/ 128588 w 190500"/>
              <a:gd name="connsiteY28" fmla="*/ 159953 h 200024"/>
              <a:gd name="connsiteX29" fmla="*/ 112909 w 190500"/>
              <a:gd name="connsiteY29" fmla="*/ 144266 h 200024"/>
              <a:gd name="connsiteX30" fmla="*/ 106166 w 190500"/>
              <a:gd name="connsiteY30" fmla="*/ 144266 h 200024"/>
              <a:gd name="connsiteX31" fmla="*/ 106166 w 190500"/>
              <a:gd name="connsiteY31" fmla="*/ 151009 h 200024"/>
              <a:gd name="connsiteX32" fmla="*/ 125216 w 190500"/>
              <a:gd name="connsiteY32" fmla="*/ 170059 h 200024"/>
              <a:gd name="connsiteX33" fmla="*/ 131951 w 190500"/>
              <a:gd name="connsiteY33" fmla="*/ 170068 h 200024"/>
              <a:gd name="connsiteX34" fmla="*/ 131959 w 190500"/>
              <a:gd name="connsiteY34" fmla="*/ 170059 h 200024"/>
              <a:gd name="connsiteX35" fmla="*/ 170059 w 190500"/>
              <a:gd name="connsiteY35" fmla="*/ 131959 h 200024"/>
              <a:gd name="connsiteX36" fmla="*/ 170068 w 190500"/>
              <a:gd name="connsiteY36" fmla="*/ 125224 h 200024"/>
              <a:gd name="connsiteX37" fmla="*/ 170059 w 190500"/>
              <a:gd name="connsiteY37" fmla="*/ 125216 h 20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0500" h="200024">
                <a:moveTo>
                  <a:pt x="0" y="35719"/>
                </a:moveTo>
                <a:cubicBezTo>
                  <a:pt x="0" y="31773"/>
                  <a:pt x="3198" y="28575"/>
                  <a:pt x="7144" y="28575"/>
                </a:cubicBezTo>
                <a:cubicBezTo>
                  <a:pt x="32509" y="28575"/>
                  <a:pt x="57226" y="19593"/>
                  <a:pt x="81439" y="1429"/>
                </a:cubicBezTo>
                <a:cubicBezTo>
                  <a:pt x="83979" y="-476"/>
                  <a:pt x="87471" y="-476"/>
                  <a:pt x="90011" y="1429"/>
                </a:cubicBezTo>
                <a:cubicBezTo>
                  <a:pt x="114224" y="19593"/>
                  <a:pt x="138941" y="28575"/>
                  <a:pt x="164306" y="28575"/>
                </a:cubicBezTo>
                <a:cubicBezTo>
                  <a:pt x="168252" y="28575"/>
                  <a:pt x="171450" y="31773"/>
                  <a:pt x="171450" y="35719"/>
                </a:cubicBezTo>
                <a:lnTo>
                  <a:pt x="171450" y="85725"/>
                </a:lnTo>
                <a:cubicBezTo>
                  <a:pt x="171450" y="88944"/>
                  <a:pt x="171317" y="92107"/>
                  <a:pt x="171069" y="95212"/>
                </a:cubicBezTo>
                <a:cubicBezTo>
                  <a:pt x="166708" y="92465"/>
                  <a:pt x="162020" y="90276"/>
                  <a:pt x="157115" y="88697"/>
                </a:cubicBezTo>
                <a:cubicBezTo>
                  <a:pt x="157143" y="87716"/>
                  <a:pt x="157163" y="86725"/>
                  <a:pt x="157163" y="85725"/>
                </a:cubicBezTo>
                <a:lnTo>
                  <a:pt x="157163" y="42653"/>
                </a:lnTo>
                <a:cubicBezTo>
                  <a:pt x="132617" y="41205"/>
                  <a:pt x="108776" y="32271"/>
                  <a:pt x="85725" y="15983"/>
                </a:cubicBezTo>
                <a:cubicBezTo>
                  <a:pt x="62675" y="32271"/>
                  <a:pt x="38833" y="41205"/>
                  <a:pt x="14288" y="42653"/>
                </a:cubicBezTo>
                <a:lnTo>
                  <a:pt x="14288" y="85725"/>
                </a:lnTo>
                <a:cubicBezTo>
                  <a:pt x="14288" y="125244"/>
                  <a:pt x="36500" y="154505"/>
                  <a:pt x="82153" y="174165"/>
                </a:cubicBezTo>
                <a:cubicBezTo>
                  <a:pt x="84649" y="179416"/>
                  <a:pt x="87872" y="184290"/>
                  <a:pt x="91726" y="188643"/>
                </a:cubicBezTo>
                <a:lnTo>
                  <a:pt x="88344" y="190005"/>
                </a:lnTo>
                <a:cubicBezTo>
                  <a:pt x="86661" y="190668"/>
                  <a:pt x="84789" y="190668"/>
                  <a:pt x="83106" y="190005"/>
                </a:cubicBezTo>
                <a:cubicBezTo>
                  <a:pt x="28175" y="168364"/>
                  <a:pt x="0" y="133350"/>
                  <a:pt x="0" y="85725"/>
                </a:cubicBezTo>
                <a:lnTo>
                  <a:pt x="0" y="35719"/>
                </a:lnTo>
                <a:close/>
                <a:moveTo>
                  <a:pt x="190500" y="147638"/>
                </a:moveTo>
                <a:cubicBezTo>
                  <a:pt x="190500" y="176571"/>
                  <a:pt x="167046" y="200025"/>
                  <a:pt x="138113" y="200025"/>
                </a:cubicBezTo>
                <a:cubicBezTo>
                  <a:pt x="109179" y="200025"/>
                  <a:pt x="85725" y="176571"/>
                  <a:pt x="85725" y="147638"/>
                </a:cubicBezTo>
                <a:cubicBezTo>
                  <a:pt x="85725" y="118704"/>
                  <a:pt x="109179" y="95250"/>
                  <a:pt x="138113" y="95250"/>
                </a:cubicBezTo>
                <a:cubicBezTo>
                  <a:pt x="167046" y="95250"/>
                  <a:pt x="190500" y="118704"/>
                  <a:pt x="190500" y="147638"/>
                </a:cubicBezTo>
                <a:close/>
                <a:moveTo>
                  <a:pt x="170059" y="125216"/>
                </a:moveTo>
                <a:cubicBezTo>
                  <a:pt x="168202" y="123354"/>
                  <a:pt x="165186" y="123350"/>
                  <a:pt x="163324" y="125207"/>
                </a:cubicBezTo>
                <a:cubicBezTo>
                  <a:pt x="163321" y="125210"/>
                  <a:pt x="163319" y="125213"/>
                  <a:pt x="163316" y="125216"/>
                </a:cubicBezTo>
                <a:lnTo>
                  <a:pt x="128588" y="159953"/>
                </a:lnTo>
                <a:lnTo>
                  <a:pt x="112909" y="144266"/>
                </a:lnTo>
                <a:cubicBezTo>
                  <a:pt x="111047" y="142404"/>
                  <a:pt x="108028" y="142404"/>
                  <a:pt x="106166" y="144266"/>
                </a:cubicBezTo>
                <a:cubicBezTo>
                  <a:pt x="104304" y="146128"/>
                  <a:pt x="104304" y="149147"/>
                  <a:pt x="106166" y="151009"/>
                </a:cubicBezTo>
                <a:lnTo>
                  <a:pt x="125216" y="170059"/>
                </a:lnTo>
                <a:cubicBezTo>
                  <a:pt x="127073" y="171921"/>
                  <a:pt x="130089" y="171925"/>
                  <a:pt x="131951" y="170068"/>
                </a:cubicBezTo>
                <a:cubicBezTo>
                  <a:pt x="131954" y="170065"/>
                  <a:pt x="131957" y="170062"/>
                  <a:pt x="131959" y="170059"/>
                </a:cubicBezTo>
                <a:lnTo>
                  <a:pt x="170059" y="131959"/>
                </a:lnTo>
                <a:cubicBezTo>
                  <a:pt x="171921" y="130102"/>
                  <a:pt x="171925" y="127086"/>
                  <a:pt x="170068" y="125224"/>
                </a:cubicBezTo>
                <a:cubicBezTo>
                  <a:pt x="170065" y="125221"/>
                  <a:pt x="170062" y="125219"/>
                  <a:pt x="170059" y="125216"/>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15" name="Graphic 27">
            <a:extLst>
              <a:ext uri="{FF2B5EF4-FFF2-40B4-BE49-F238E27FC236}">
                <a16:creationId xmlns:a16="http://schemas.microsoft.com/office/drawing/2014/main" id="{9248B738-6C82-2175-F683-B971BD8BCD10}"/>
              </a:ext>
            </a:extLst>
          </p:cNvPr>
          <p:cNvSpPr/>
          <p:nvPr/>
        </p:nvSpPr>
        <p:spPr>
          <a:xfrm>
            <a:off x="6270509" y="2006883"/>
            <a:ext cx="231698" cy="231698"/>
          </a:xfrm>
          <a:custGeom>
            <a:avLst/>
            <a:gdLst>
              <a:gd name="connsiteX0" fmla="*/ 138408 w 190500"/>
              <a:gd name="connsiteY0" fmla="*/ 92583 h 190500"/>
              <a:gd name="connsiteX1" fmla="*/ 137608 w 190500"/>
              <a:gd name="connsiteY1" fmla="*/ 91878 h 190500"/>
              <a:gd name="connsiteX2" fmla="*/ 128302 w 190500"/>
              <a:gd name="connsiteY2" fmla="*/ 92573 h 190500"/>
              <a:gd name="connsiteX3" fmla="*/ 102394 w 190500"/>
              <a:gd name="connsiteY3" fmla="*/ 118481 h 190500"/>
              <a:gd name="connsiteX4" fmla="*/ 102394 w 190500"/>
              <a:gd name="connsiteY4" fmla="*/ 54759 h 190500"/>
              <a:gd name="connsiteX5" fmla="*/ 102327 w 190500"/>
              <a:gd name="connsiteY5" fmla="*/ 53788 h 190500"/>
              <a:gd name="connsiteX6" fmla="*/ 95260 w 190500"/>
              <a:gd name="connsiteY6" fmla="*/ 47615 h 190500"/>
              <a:gd name="connsiteX7" fmla="*/ 94298 w 190500"/>
              <a:gd name="connsiteY7" fmla="*/ 47682 h 190500"/>
              <a:gd name="connsiteX8" fmla="*/ 88116 w 190500"/>
              <a:gd name="connsiteY8" fmla="*/ 54759 h 190500"/>
              <a:gd name="connsiteX9" fmla="*/ 88116 w 190500"/>
              <a:gd name="connsiteY9" fmla="*/ 118501 h 190500"/>
              <a:gd name="connsiteX10" fmla="*/ 62208 w 190500"/>
              <a:gd name="connsiteY10" fmla="*/ 92573 h 190500"/>
              <a:gd name="connsiteX11" fmla="*/ 61408 w 190500"/>
              <a:gd name="connsiteY11" fmla="*/ 91878 h 190500"/>
              <a:gd name="connsiteX12" fmla="*/ 51413 w 190500"/>
              <a:gd name="connsiteY12" fmla="*/ 93350 h 190500"/>
              <a:gd name="connsiteX13" fmla="*/ 52102 w 190500"/>
              <a:gd name="connsiteY13" fmla="*/ 102670 h 190500"/>
              <a:gd name="connsiteX14" fmla="*/ 90202 w 190500"/>
              <a:gd name="connsiteY14" fmla="*/ 140789 h 190500"/>
              <a:gd name="connsiteX15" fmla="*/ 91002 w 190500"/>
              <a:gd name="connsiteY15" fmla="*/ 141475 h 190500"/>
              <a:gd name="connsiteX16" fmla="*/ 100308 w 190500"/>
              <a:gd name="connsiteY16" fmla="*/ 140789 h 190500"/>
              <a:gd name="connsiteX17" fmla="*/ 138408 w 190500"/>
              <a:gd name="connsiteY17" fmla="*/ 102680 h 190500"/>
              <a:gd name="connsiteX18" fmla="*/ 139103 w 190500"/>
              <a:gd name="connsiteY18" fmla="*/ 101879 h 190500"/>
              <a:gd name="connsiteX19" fmla="*/ 138417 w 190500"/>
              <a:gd name="connsiteY19" fmla="*/ 92573 h 190500"/>
              <a:gd name="connsiteX20" fmla="*/ 0 w 190500"/>
              <a:gd name="connsiteY20" fmla="*/ 95250 h 190500"/>
              <a:gd name="connsiteX21" fmla="*/ 95250 w 190500"/>
              <a:gd name="connsiteY21" fmla="*/ 190500 h 190500"/>
              <a:gd name="connsiteX22" fmla="*/ 190500 w 190500"/>
              <a:gd name="connsiteY22" fmla="*/ 95250 h 190500"/>
              <a:gd name="connsiteX23" fmla="*/ 95250 w 190500"/>
              <a:gd name="connsiteY23" fmla="*/ 0 h 190500"/>
              <a:gd name="connsiteX24" fmla="*/ 0 w 190500"/>
              <a:gd name="connsiteY24" fmla="*/ 95250 h 190500"/>
              <a:gd name="connsiteX25" fmla="*/ 176213 w 190500"/>
              <a:gd name="connsiteY25" fmla="*/ 95250 h 190500"/>
              <a:gd name="connsiteX26" fmla="*/ 95250 w 190500"/>
              <a:gd name="connsiteY26" fmla="*/ 176213 h 190500"/>
              <a:gd name="connsiteX27" fmla="*/ 14288 w 190500"/>
              <a:gd name="connsiteY27" fmla="*/ 95250 h 190500"/>
              <a:gd name="connsiteX28" fmla="*/ 95250 w 190500"/>
              <a:gd name="connsiteY28" fmla="*/ 14288 h 190500"/>
              <a:gd name="connsiteX29" fmla="*/ 176213 w 190500"/>
              <a:gd name="connsiteY29" fmla="*/ 9525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0500" h="190500">
                <a:moveTo>
                  <a:pt x="138408" y="92583"/>
                </a:moveTo>
                <a:lnTo>
                  <a:pt x="137608" y="91878"/>
                </a:lnTo>
                <a:cubicBezTo>
                  <a:pt x="134762" y="89772"/>
                  <a:pt x="130803" y="90067"/>
                  <a:pt x="128302" y="92573"/>
                </a:cubicBezTo>
                <a:lnTo>
                  <a:pt x="102394" y="118481"/>
                </a:lnTo>
                <a:lnTo>
                  <a:pt x="102394" y="54759"/>
                </a:lnTo>
                <a:lnTo>
                  <a:pt x="102327" y="53788"/>
                </a:lnTo>
                <a:cubicBezTo>
                  <a:pt x="101842" y="50255"/>
                  <a:pt x="98826" y="47620"/>
                  <a:pt x="95260" y="47615"/>
                </a:cubicBezTo>
                <a:lnTo>
                  <a:pt x="94298" y="47682"/>
                </a:lnTo>
                <a:cubicBezTo>
                  <a:pt x="90757" y="48163"/>
                  <a:pt x="88117" y="51186"/>
                  <a:pt x="88116" y="54759"/>
                </a:cubicBezTo>
                <a:lnTo>
                  <a:pt x="88116" y="118501"/>
                </a:lnTo>
                <a:lnTo>
                  <a:pt x="62208" y="92573"/>
                </a:lnTo>
                <a:lnTo>
                  <a:pt x="61408" y="91878"/>
                </a:lnTo>
                <a:cubicBezTo>
                  <a:pt x="58241" y="89525"/>
                  <a:pt x="53766" y="90184"/>
                  <a:pt x="51413" y="93350"/>
                </a:cubicBezTo>
                <a:cubicBezTo>
                  <a:pt x="49297" y="96197"/>
                  <a:pt x="49590" y="100165"/>
                  <a:pt x="52102" y="102670"/>
                </a:cubicBezTo>
                <a:lnTo>
                  <a:pt x="90202" y="140789"/>
                </a:lnTo>
                <a:lnTo>
                  <a:pt x="91002" y="141475"/>
                </a:lnTo>
                <a:cubicBezTo>
                  <a:pt x="93845" y="143584"/>
                  <a:pt x="97805" y="143292"/>
                  <a:pt x="100308" y="140789"/>
                </a:cubicBezTo>
                <a:lnTo>
                  <a:pt x="138408" y="102680"/>
                </a:lnTo>
                <a:lnTo>
                  <a:pt x="139103" y="101879"/>
                </a:lnTo>
                <a:cubicBezTo>
                  <a:pt x="141212" y="99036"/>
                  <a:pt x="140920" y="95077"/>
                  <a:pt x="138417" y="92573"/>
                </a:cubicBezTo>
                <a:close/>
                <a:moveTo>
                  <a:pt x="0" y="95250"/>
                </a:moveTo>
                <a:cubicBezTo>
                  <a:pt x="0" y="147847"/>
                  <a:pt x="42643" y="190500"/>
                  <a:pt x="95250" y="190500"/>
                </a:cubicBezTo>
                <a:cubicBezTo>
                  <a:pt x="147857" y="190500"/>
                  <a:pt x="190500" y="147847"/>
                  <a:pt x="190500" y="95250"/>
                </a:cubicBezTo>
                <a:cubicBezTo>
                  <a:pt x="190500" y="42634"/>
                  <a:pt x="147857" y="0"/>
                  <a:pt x="95250" y="0"/>
                </a:cubicBezTo>
                <a:cubicBezTo>
                  <a:pt x="42643" y="0"/>
                  <a:pt x="0" y="42634"/>
                  <a:pt x="0" y="95250"/>
                </a:cubicBezTo>
                <a:close/>
                <a:moveTo>
                  <a:pt x="176213" y="95250"/>
                </a:moveTo>
                <a:cubicBezTo>
                  <a:pt x="176213" y="139964"/>
                  <a:pt x="139964" y="176213"/>
                  <a:pt x="95250" y="176213"/>
                </a:cubicBezTo>
                <a:cubicBezTo>
                  <a:pt x="50536" y="176213"/>
                  <a:pt x="14288" y="139964"/>
                  <a:pt x="14288" y="95250"/>
                </a:cubicBezTo>
                <a:cubicBezTo>
                  <a:pt x="14288" y="50536"/>
                  <a:pt x="50536" y="14288"/>
                  <a:pt x="95250" y="14288"/>
                </a:cubicBezTo>
                <a:cubicBezTo>
                  <a:pt x="139964" y="14288"/>
                  <a:pt x="176213" y="50536"/>
                  <a:pt x="176213" y="9525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16" name="Graphic 27">
            <a:extLst>
              <a:ext uri="{FF2B5EF4-FFF2-40B4-BE49-F238E27FC236}">
                <a16:creationId xmlns:a16="http://schemas.microsoft.com/office/drawing/2014/main" id="{5E5ED86F-4E9E-EC1E-DA7D-5E1254C2D6F2}"/>
              </a:ext>
            </a:extLst>
          </p:cNvPr>
          <p:cNvSpPr/>
          <p:nvPr/>
        </p:nvSpPr>
        <p:spPr>
          <a:xfrm>
            <a:off x="6270509" y="3232367"/>
            <a:ext cx="231698" cy="231698"/>
          </a:xfrm>
          <a:custGeom>
            <a:avLst/>
            <a:gdLst>
              <a:gd name="connsiteX0" fmla="*/ 138408 w 190500"/>
              <a:gd name="connsiteY0" fmla="*/ 92583 h 190500"/>
              <a:gd name="connsiteX1" fmla="*/ 137608 w 190500"/>
              <a:gd name="connsiteY1" fmla="*/ 91878 h 190500"/>
              <a:gd name="connsiteX2" fmla="*/ 128302 w 190500"/>
              <a:gd name="connsiteY2" fmla="*/ 92573 h 190500"/>
              <a:gd name="connsiteX3" fmla="*/ 102394 w 190500"/>
              <a:gd name="connsiteY3" fmla="*/ 118481 h 190500"/>
              <a:gd name="connsiteX4" fmla="*/ 102394 w 190500"/>
              <a:gd name="connsiteY4" fmla="*/ 54759 h 190500"/>
              <a:gd name="connsiteX5" fmla="*/ 102327 w 190500"/>
              <a:gd name="connsiteY5" fmla="*/ 53788 h 190500"/>
              <a:gd name="connsiteX6" fmla="*/ 95260 w 190500"/>
              <a:gd name="connsiteY6" fmla="*/ 47615 h 190500"/>
              <a:gd name="connsiteX7" fmla="*/ 94298 w 190500"/>
              <a:gd name="connsiteY7" fmla="*/ 47682 h 190500"/>
              <a:gd name="connsiteX8" fmla="*/ 88116 w 190500"/>
              <a:gd name="connsiteY8" fmla="*/ 54759 h 190500"/>
              <a:gd name="connsiteX9" fmla="*/ 88116 w 190500"/>
              <a:gd name="connsiteY9" fmla="*/ 118501 h 190500"/>
              <a:gd name="connsiteX10" fmla="*/ 62208 w 190500"/>
              <a:gd name="connsiteY10" fmla="*/ 92573 h 190500"/>
              <a:gd name="connsiteX11" fmla="*/ 61408 w 190500"/>
              <a:gd name="connsiteY11" fmla="*/ 91878 h 190500"/>
              <a:gd name="connsiteX12" fmla="*/ 51413 w 190500"/>
              <a:gd name="connsiteY12" fmla="*/ 93350 h 190500"/>
              <a:gd name="connsiteX13" fmla="*/ 52102 w 190500"/>
              <a:gd name="connsiteY13" fmla="*/ 102670 h 190500"/>
              <a:gd name="connsiteX14" fmla="*/ 90202 w 190500"/>
              <a:gd name="connsiteY14" fmla="*/ 140789 h 190500"/>
              <a:gd name="connsiteX15" fmla="*/ 91002 w 190500"/>
              <a:gd name="connsiteY15" fmla="*/ 141475 h 190500"/>
              <a:gd name="connsiteX16" fmla="*/ 100308 w 190500"/>
              <a:gd name="connsiteY16" fmla="*/ 140789 h 190500"/>
              <a:gd name="connsiteX17" fmla="*/ 138408 w 190500"/>
              <a:gd name="connsiteY17" fmla="*/ 102680 h 190500"/>
              <a:gd name="connsiteX18" fmla="*/ 139103 w 190500"/>
              <a:gd name="connsiteY18" fmla="*/ 101879 h 190500"/>
              <a:gd name="connsiteX19" fmla="*/ 138417 w 190500"/>
              <a:gd name="connsiteY19" fmla="*/ 92573 h 190500"/>
              <a:gd name="connsiteX20" fmla="*/ 0 w 190500"/>
              <a:gd name="connsiteY20" fmla="*/ 95250 h 190500"/>
              <a:gd name="connsiteX21" fmla="*/ 95250 w 190500"/>
              <a:gd name="connsiteY21" fmla="*/ 190500 h 190500"/>
              <a:gd name="connsiteX22" fmla="*/ 190500 w 190500"/>
              <a:gd name="connsiteY22" fmla="*/ 95250 h 190500"/>
              <a:gd name="connsiteX23" fmla="*/ 95250 w 190500"/>
              <a:gd name="connsiteY23" fmla="*/ 0 h 190500"/>
              <a:gd name="connsiteX24" fmla="*/ 0 w 190500"/>
              <a:gd name="connsiteY24" fmla="*/ 95250 h 190500"/>
              <a:gd name="connsiteX25" fmla="*/ 176213 w 190500"/>
              <a:gd name="connsiteY25" fmla="*/ 95250 h 190500"/>
              <a:gd name="connsiteX26" fmla="*/ 95250 w 190500"/>
              <a:gd name="connsiteY26" fmla="*/ 176213 h 190500"/>
              <a:gd name="connsiteX27" fmla="*/ 14288 w 190500"/>
              <a:gd name="connsiteY27" fmla="*/ 95250 h 190500"/>
              <a:gd name="connsiteX28" fmla="*/ 95250 w 190500"/>
              <a:gd name="connsiteY28" fmla="*/ 14288 h 190500"/>
              <a:gd name="connsiteX29" fmla="*/ 176213 w 190500"/>
              <a:gd name="connsiteY29" fmla="*/ 9525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0500" h="190500">
                <a:moveTo>
                  <a:pt x="138408" y="92583"/>
                </a:moveTo>
                <a:lnTo>
                  <a:pt x="137608" y="91878"/>
                </a:lnTo>
                <a:cubicBezTo>
                  <a:pt x="134762" y="89772"/>
                  <a:pt x="130803" y="90067"/>
                  <a:pt x="128302" y="92573"/>
                </a:cubicBezTo>
                <a:lnTo>
                  <a:pt x="102394" y="118481"/>
                </a:lnTo>
                <a:lnTo>
                  <a:pt x="102394" y="54759"/>
                </a:lnTo>
                <a:lnTo>
                  <a:pt x="102327" y="53788"/>
                </a:lnTo>
                <a:cubicBezTo>
                  <a:pt x="101842" y="50255"/>
                  <a:pt x="98826" y="47620"/>
                  <a:pt x="95260" y="47615"/>
                </a:cubicBezTo>
                <a:lnTo>
                  <a:pt x="94298" y="47682"/>
                </a:lnTo>
                <a:cubicBezTo>
                  <a:pt x="90757" y="48163"/>
                  <a:pt x="88117" y="51186"/>
                  <a:pt x="88116" y="54759"/>
                </a:cubicBezTo>
                <a:lnTo>
                  <a:pt x="88116" y="118501"/>
                </a:lnTo>
                <a:lnTo>
                  <a:pt x="62208" y="92573"/>
                </a:lnTo>
                <a:lnTo>
                  <a:pt x="61408" y="91878"/>
                </a:lnTo>
                <a:cubicBezTo>
                  <a:pt x="58241" y="89525"/>
                  <a:pt x="53766" y="90184"/>
                  <a:pt x="51413" y="93350"/>
                </a:cubicBezTo>
                <a:cubicBezTo>
                  <a:pt x="49297" y="96197"/>
                  <a:pt x="49590" y="100165"/>
                  <a:pt x="52102" y="102670"/>
                </a:cubicBezTo>
                <a:lnTo>
                  <a:pt x="90202" y="140789"/>
                </a:lnTo>
                <a:lnTo>
                  <a:pt x="91002" y="141475"/>
                </a:lnTo>
                <a:cubicBezTo>
                  <a:pt x="93845" y="143584"/>
                  <a:pt x="97805" y="143292"/>
                  <a:pt x="100308" y="140789"/>
                </a:cubicBezTo>
                <a:lnTo>
                  <a:pt x="138408" y="102680"/>
                </a:lnTo>
                <a:lnTo>
                  <a:pt x="139103" y="101879"/>
                </a:lnTo>
                <a:cubicBezTo>
                  <a:pt x="141212" y="99036"/>
                  <a:pt x="140920" y="95077"/>
                  <a:pt x="138417" y="92573"/>
                </a:cubicBezTo>
                <a:close/>
                <a:moveTo>
                  <a:pt x="0" y="95250"/>
                </a:moveTo>
                <a:cubicBezTo>
                  <a:pt x="0" y="147847"/>
                  <a:pt x="42643" y="190500"/>
                  <a:pt x="95250" y="190500"/>
                </a:cubicBezTo>
                <a:cubicBezTo>
                  <a:pt x="147857" y="190500"/>
                  <a:pt x="190500" y="147847"/>
                  <a:pt x="190500" y="95250"/>
                </a:cubicBezTo>
                <a:cubicBezTo>
                  <a:pt x="190500" y="42634"/>
                  <a:pt x="147857" y="0"/>
                  <a:pt x="95250" y="0"/>
                </a:cubicBezTo>
                <a:cubicBezTo>
                  <a:pt x="42643" y="0"/>
                  <a:pt x="0" y="42634"/>
                  <a:pt x="0" y="95250"/>
                </a:cubicBezTo>
                <a:close/>
                <a:moveTo>
                  <a:pt x="176213" y="95250"/>
                </a:moveTo>
                <a:cubicBezTo>
                  <a:pt x="176213" y="139964"/>
                  <a:pt x="139964" y="176213"/>
                  <a:pt x="95250" y="176213"/>
                </a:cubicBezTo>
                <a:cubicBezTo>
                  <a:pt x="50536" y="176213"/>
                  <a:pt x="14288" y="139964"/>
                  <a:pt x="14288" y="95250"/>
                </a:cubicBezTo>
                <a:cubicBezTo>
                  <a:pt x="14288" y="50536"/>
                  <a:pt x="50536" y="14288"/>
                  <a:pt x="95250" y="14288"/>
                </a:cubicBezTo>
                <a:cubicBezTo>
                  <a:pt x="139964" y="14288"/>
                  <a:pt x="176213" y="50536"/>
                  <a:pt x="176213" y="9525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17" name="Graphic 27">
            <a:extLst>
              <a:ext uri="{FF2B5EF4-FFF2-40B4-BE49-F238E27FC236}">
                <a16:creationId xmlns:a16="http://schemas.microsoft.com/office/drawing/2014/main" id="{A619C4EF-35A4-1F1C-D6FE-597DB6EC5733}"/>
              </a:ext>
            </a:extLst>
          </p:cNvPr>
          <p:cNvSpPr/>
          <p:nvPr/>
        </p:nvSpPr>
        <p:spPr>
          <a:xfrm>
            <a:off x="6270509" y="4288169"/>
            <a:ext cx="231698" cy="231698"/>
          </a:xfrm>
          <a:custGeom>
            <a:avLst/>
            <a:gdLst>
              <a:gd name="connsiteX0" fmla="*/ 138408 w 190500"/>
              <a:gd name="connsiteY0" fmla="*/ 92583 h 190500"/>
              <a:gd name="connsiteX1" fmla="*/ 137608 w 190500"/>
              <a:gd name="connsiteY1" fmla="*/ 91878 h 190500"/>
              <a:gd name="connsiteX2" fmla="*/ 128302 w 190500"/>
              <a:gd name="connsiteY2" fmla="*/ 92573 h 190500"/>
              <a:gd name="connsiteX3" fmla="*/ 102394 w 190500"/>
              <a:gd name="connsiteY3" fmla="*/ 118481 h 190500"/>
              <a:gd name="connsiteX4" fmla="*/ 102394 w 190500"/>
              <a:gd name="connsiteY4" fmla="*/ 54759 h 190500"/>
              <a:gd name="connsiteX5" fmla="*/ 102327 w 190500"/>
              <a:gd name="connsiteY5" fmla="*/ 53788 h 190500"/>
              <a:gd name="connsiteX6" fmla="*/ 95260 w 190500"/>
              <a:gd name="connsiteY6" fmla="*/ 47615 h 190500"/>
              <a:gd name="connsiteX7" fmla="*/ 94298 w 190500"/>
              <a:gd name="connsiteY7" fmla="*/ 47682 h 190500"/>
              <a:gd name="connsiteX8" fmla="*/ 88116 w 190500"/>
              <a:gd name="connsiteY8" fmla="*/ 54759 h 190500"/>
              <a:gd name="connsiteX9" fmla="*/ 88116 w 190500"/>
              <a:gd name="connsiteY9" fmla="*/ 118501 h 190500"/>
              <a:gd name="connsiteX10" fmla="*/ 62208 w 190500"/>
              <a:gd name="connsiteY10" fmla="*/ 92573 h 190500"/>
              <a:gd name="connsiteX11" fmla="*/ 61408 w 190500"/>
              <a:gd name="connsiteY11" fmla="*/ 91878 h 190500"/>
              <a:gd name="connsiteX12" fmla="*/ 51413 w 190500"/>
              <a:gd name="connsiteY12" fmla="*/ 93350 h 190500"/>
              <a:gd name="connsiteX13" fmla="*/ 52102 w 190500"/>
              <a:gd name="connsiteY13" fmla="*/ 102670 h 190500"/>
              <a:gd name="connsiteX14" fmla="*/ 90202 w 190500"/>
              <a:gd name="connsiteY14" fmla="*/ 140789 h 190500"/>
              <a:gd name="connsiteX15" fmla="*/ 91002 w 190500"/>
              <a:gd name="connsiteY15" fmla="*/ 141475 h 190500"/>
              <a:gd name="connsiteX16" fmla="*/ 100308 w 190500"/>
              <a:gd name="connsiteY16" fmla="*/ 140789 h 190500"/>
              <a:gd name="connsiteX17" fmla="*/ 138408 w 190500"/>
              <a:gd name="connsiteY17" fmla="*/ 102680 h 190500"/>
              <a:gd name="connsiteX18" fmla="*/ 139103 w 190500"/>
              <a:gd name="connsiteY18" fmla="*/ 101879 h 190500"/>
              <a:gd name="connsiteX19" fmla="*/ 138417 w 190500"/>
              <a:gd name="connsiteY19" fmla="*/ 92573 h 190500"/>
              <a:gd name="connsiteX20" fmla="*/ 0 w 190500"/>
              <a:gd name="connsiteY20" fmla="*/ 95250 h 190500"/>
              <a:gd name="connsiteX21" fmla="*/ 95250 w 190500"/>
              <a:gd name="connsiteY21" fmla="*/ 190500 h 190500"/>
              <a:gd name="connsiteX22" fmla="*/ 190500 w 190500"/>
              <a:gd name="connsiteY22" fmla="*/ 95250 h 190500"/>
              <a:gd name="connsiteX23" fmla="*/ 95250 w 190500"/>
              <a:gd name="connsiteY23" fmla="*/ 0 h 190500"/>
              <a:gd name="connsiteX24" fmla="*/ 0 w 190500"/>
              <a:gd name="connsiteY24" fmla="*/ 95250 h 190500"/>
              <a:gd name="connsiteX25" fmla="*/ 176213 w 190500"/>
              <a:gd name="connsiteY25" fmla="*/ 95250 h 190500"/>
              <a:gd name="connsiteX26" fmla="*/ 95250 w 190500"/>
              <a:gd name="connsiteY26" fmla="*/ 176213 h 190500"/>
              <a:gd name="connsiteX27" fmla="*/ 14288 w 190500"/>
              <a:gd name="connsiteY27" fmla="*/ 95250 h 190500"/>
              <a:gd name="connsiteX28" fmla="*/ 95250 w 190500"/>
              <a:gd name="connsiteY28" fmla="*/ 14288 h 190500"/>
              <a:gd name="connsiteX29" fmla="*/ 176213 w 190500"/>
              <a:gd name="connsiteY29" fmla="*/ 9525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0500" h="190500">
                <a:moveTo>
                  <a:pt x="138408" y="92583"/>
                </a:moveTo>
                <a:lnTo>
                  <a:pt x="137608" y="91878"/>
                </a:lnTo>
                <a:cubicBezTo>
                  <a:pt x="134762" y="89772"/>
                  <a:pt x="130803" y="90067"/>
                  <a:pt x="128302" y="92573"/>
                </a:cubicBezTo>
                <a:lnTo>
                  <a:pt x="102394" y="118481"/>
                </a:lnTo>
                <a:lnTo>
                  <a:pt x="102394" y="54759"/>
                </a:lnTo>
                <a:lnTo>
                  <a:pt x="102327" y="53788"/>
                </a:lnTo>
                <a:cubicBezTo>
                  <a:pt x="101842" y="50255"/>
                  <a:pt x="98826" y="47620"/>
                  <a:pt x="95260" y="47615"/>
                </a:cubicBezTo>
                <a:lnTo>
                  <a:pt x="94298" y="47682"/>
                </a:lnTo>
                <a:cubicBezTo>
                  <a:pt x="90757" y="48163"/>
                  <a:pt x="88117" y="51186"/>
                  <a:pt x="88116" y="54759"/>
                </a:cubicBezTo>
                <a:lnTo>
                  <a:pt x="88116" y="118501"/>
                </a:lnTo>
                <a:lnTo>
                  <a:pt x="62208" y="92573"/>
                </a:lnTo>
                <a:lnTo>
                  <a:pt x="61408" y="91878"/>
                </a:lnTo>
                <a:cubicBezTo>
                  <a:pt x="58241" y="89525"/>
                  <a:pt x="53766" y="90184"/>
                  <a:pt x="51413" y="93350"/>
                </a:cubicBezTo>
                <a:cubicBezTo>
                  <a:pt x="49297" y="96197"/>
                  <a:pt x="49590" y="100165"/>
                  <a:pt x="52102" y="102670"/>
                </a:cubicBezTo>
                <a:lnTo>
                  <a:pt x="90202" y="140789"/>
                </a:lnTo>
                <a:lnTo>
                  <a:pt x="91002" y="141475"/>
                </a:lnTo>
                <a:cubicBezTo>
                  <a:pt x="93845" y="143584"/>
                  <a:pt x="97805" y="143292"/>
                  <a:pt x="100308" y="140789"/>
                </a:cubicBezTo>
                <a:lnTo>
                  <a:pt x="138408" y="102680"/>
                </a:lnTo>
                <a:lnTo>
                  <a:pt x="139103" y="101879"/>
                </a:lnTo>
                <a:cubicBezTo>
                  <a:pt x="141212" y="99036"/>
                  <a:pt x="140920" y="95077"/>
                  <a:pt x="138417" y="92573"/>
                </a:cubicBezTo>
                <a:close/>
                <a:moveTo>
                  <a:pt x="0" y="95250"/>
                </a:moveTo>
                <a:cubicBezTo>
                  <a:pt x="0" y="147847"/>
                  <a:pt x="42643" y="190500"/>
                  <a:pt x="95250" y="190500"/>
                </a:cubicBezTo>
                <a:cubicBezTo>
                  <a:pt x="147857" y="190500"/>
                  <a:pt x="190500" y="147847"/>
                  <a:pt x="190500" y="95250"/>
                </a:cubicBezTo>
                <a:cubicBezTo>
                  <a:pt x="190500" y="42634"/>
                  <a:pt x="147857" y="0"/>
                  <a:pt x="95250" y="0"/>
                </a:cubicBezTo>
                <a:cubicBezTo>
                  <a:pt x="42643" y="0"/>
                  <a:pt x="0" y="42634"/>
                  <a:pt x="0" y="95250"/>
                </a:cubicBezTo>
                <a:close/>
                <a:moveTo>
                  <a:pt x="176213" y="95250"/>
                </a:moveTo>
                <a:cubicBezTo>
                  <a:pt x="176213" y="139964"/>
                  <a:pt x="139964" y="176213"/>
                  <a:pt x="95250" y="176213"/>
                </a:cubicBezTo>
                <a:cubicBezTo>
                  <a:pt x="50536" y="176213"/>
                  <a:pt x="14288" y="139964"/>
                  <a:pt x="14288" y="95250"/>
                </a:cubicBezTo>
                <a:cubicBezTo>
                  <a:pt x="14288" y="50536"/>
                  <a:pt x="50536" y="14288"/>
                  <a:pt x="95250" y="14288"/>
                </a:cubicBezTo>
                <a:cubicBezTo>
                  <a:pt x="139964" y="14288"/>
                  <a:pt x="176213" y="50536"/>
                  <a:pt x="176213" y="9525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Tree>
    <p:extLst>
      <p:ext uri="{BB962C8B-B14F-4D97-AF65-F5344CB8AC3E}">
        <p14:creationId xmlns:p14="http://schemas.microsoft.com/office/powerpoint/2010/main" val="3834542523"/>
      </p:ext>
    </p:extLst>
  </p:cSld>
  <p:clrMapOvr>
    <a:masterClrMapping/>
  </p:clrMapOvr>
  <p:transition>
    <p:fade/>
  </p:transition>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18253" t="13873" r="10815" b="20451"/>
          <a:stretch/>
        </p:blipFill>
        <p:spPr>
          <a:xfrm>
            <a:off x="589069" y="1457960"/>
            <a:ext cx="11013862" cy="4820010"/>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p:txBody>
          <a:bodyPr/>
          <a:lstStyle/>
          <a:p>
            <a:r>
              <a:rPr lang="en-US"/>
              <a:t>KPI – </a:t>
            </a:r>
            <a:r>
              <a:rPr lang="en-US" sz="3600" b="1">
                <a:solidFill>
                  <a:srgbClr val="000000"/>
                </a:solidFill>
                <a:latin typeface="Segoe UI Semibold" panose="020B0702040204020203" pitchFamily="34" charset="0"/>
                <a:cs typeface="Segoe UI Semibold" panose="020B0702040204020203" pitchFamily="34" charset="0"/>
              </a:rPr>
              <a:t>Reduce outstanding support tickets</a:t>
            </a:r>
            <a:endParaRPr lang="en-US"/>
          </a:p>
        </p:txBody>
      </p:sp>
      <p:sp>
        <p:nvSpPr>
          <p:cNvPr id="5" name="Text Placeholder 33">
            <a:extLst>
              <a:ext uri="{FF2B5EF4-FFF2-40B4-BE49-F238E27FC236}">
                <a16:creationId xmlns:a16="http://schemas.microsoft.com/office/drawing/2014/main" id="{1B9D6020-AF30-E9F8-17B0-AD87458D0E88}"/>
              </a:ext>
            </a:extLst>
          </p:cNvPr>
          <p:cNvSpPr txBox="1">
            <a:spLocks/>
          </p:cNvSpPr>
          <p:nvPr/>
        </p:nvSpPr>
        <p:spPr>
          <a:xfrm>
            <a:off x="863599" y="3278051"/>
            <a:ext cx="7233799" cy="888898"/>
          </a:xfrm>
          <a:prstGeom prst="rect">
            <a:avLst/>
          </a:prstGeom>
        </p:spPr>
        <p:txBody>
          <a:bodyPr wrap="square" lIns="0" tIns="45720" rIns="91440" bIns="45720">
            <a:spAutoFit/>
          </a:bodyPr>
          <a:lstStyle>
            <a:defPPr>
              <a:defRPr lang="en-US"/>
            </a:defPPr>
            <a:lvl1pPr marR="0" lvl="0" indent="0" defTabSz="932597" fontAlgn="auto">
              <a:lnSpc>
                <a:spcPct val="110000"/>
              </a:lnSpc>
              <a:spcBef>
                <a:spcPts val="0"/>
              </a:spcBef>
              <a:spcAft>
                <a:spcPts val="0"/>
              </a:spcAft>
              <a:buClrTx/>
              <a:buSzTx/>
              <a:buFont typeface="Arial" panose="020B0604020202020204" pitchFamily="34" charset="0"/>
              <a:buNone/>
              <a:tabLst/>
              <a:defRPr kumimoji="0" sz="1200" b="0" i="0" u="none" strike="noStrike" cap="none" spc="0" normalizeH="0" baseline="0">
                <a:ln>
                  <a:noFill/>
                </a:ln>
                <a:solidFill>
                  <a:srgbClr val="000000"/>
                </a:solidFill>
                <a:effectLst/>
                <a:uLnTx/>
                <a:uFillTx/>
                <a:latin typeface="Segoe UI" panose="020B0502040204020203" pitchFamily="34" charset="0"/>
                <a:cs typeface="Segoe UI" panose="020B0502040204020203"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defTabSz="932597"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20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Imagine a scenario where customer inquiries are addressed swiftly, issues are resolved proactively, and your support team operates like a well-oiled machine. By leveraging Copilot’s intelligent insights and gained efficiency, you’ll be able to enhance customer satisfaction and optimize your team’s productivity and resource allocation.</a:t>
            </a:r>
          </a:p>
        </p:txBody>
      </p:sp>
      <p:cxnSp>
        <p:nvCxnSpPr>
          <p:cNvPr id="28" name="Straight Connector 27">
            <a:extLst>
              <a:ext uri="{FF2B5EF4-FFF2-40B4-BE49-F238E27FC236}">
                <a16:creationId xmlns:a16="http://schemas.microsoft.com/office/drawing/2014/main" id="{51B84402-A636-A285-4E06-1EFCA8FA31FB}"/>
              </a:ext>
            </a:extLst>
          </p:cNvPr>
          <p:cNvCxnSpPr>
            <a:cxnSpLocks/>
          </p:cNvCxnSpPr>
          <p:nvPr/>
        </p:nvCxnSpPr>
        <p:spPr>
          <a:xfrm>
            <a:off x="863600" y="4203077"/>
            <a:ext cx="7136195" cy="0"/>
          </a:xfrm>
          <a:prstGeom prst="line">
            <a:avLst/>
          </a:prstGeom>
          <a:ln>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 name="Text Placeholder 4">
            <a:extLst>
              <a:ext uri="{FF2B5EF4-FFF2-40B4-BE49-F238E27FC236}">
                <a16:creationId xmlns:a16="http://schemas.microsoft.com/office/drawing/2014/main" id="{92770B32-BE1B-7E28-3B59-83AB3D6ACDE7}"/>
              </a:ext>
            </a:extLst>
          </p:cNvPr>
          <p:cNvSpPr txBox="1">
            <a:spLocks/>
          </p:cNvSpPr>
          <p:nvPr/>
        </p:nvSpPr>
        <p:spPr>
          <a:xfrm>
            <a:off x="863600" y="4664824"/>
            <a:ext cx="7264399" cy="1521442"/>
          </a:xfrm>
          <a:prstGeom prst="rect">
            <a:avLst/>
          </a:prstGeom>
        </p:spPr>
        <p:txBody>
          <a:bodyPr vert="horz" wrap="square" lIns="0" tIns="0" rIns="0" bIns="0" numCol="2"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defTabSz="932597">
              <a:spcBef>
                <a:spcPts val="600"/>
              </a:spcBef>
              <a:defRPr/>
            </a:pPr>
            <a:r>
              <a:rPr lang="en-US" sz="1100" b="1">
                <a:gradFill>
                  <a:gsLst>
                    <a:gs pos="35000">
                      <a:srgbClr val="0078D4"/>
                    </a:gs>
                    <a:gs pos="0">
                      <a:srgbClr val="C03BC4"/>
                    </a:gs>
                  </a:gsLst>
                  <a:path path="circle">
                    <a:fillToRect l="100000" t="100000"/>
                  </a:path>
                </a:gradFill>
              </a:rPr>
              <a:t>Increase support communications and follow up efficiency:</a:t>
            </a:r>
          </a:p>
          <a:p>
            <a:pPr marL="171450" lvl="1" indent="-171450" defTabSz="932597">
              <a:lnSpc>
                <a:spcPct val="110000"/>
              </a:lnSpc>
              <a:spcBef>
                <a:spcPts val="0"/>
              </a:spcBef>
              <a:spcAft>
                <a:spcPts val="300"/>
              </a:spcAft>
              <a:buSzTx/>
              <a:defRPr/>
            </a:pPr>
            <a:r>
              <a:rPr lang="en-US" sz="1100">
                <a:solidFill>
                  <a:schemeClr val="tx1"/>
                </a:solidFill>
                <a:latin typeface="Segoe UI"/>
                <a:cs typeface="Segoe UI"/>
              </a:rPr>
              <a:t>Have Copilot assist with emails inbound and </a:t>
            </a:r>
            <a:br>
              <a:rPr lang="en-US" sz="1100">
                <a:solidFill>
                  <a:schemeClr val="tx1"/>
                </a:solidFill>
                <a:latin typeface="Segoe UI"/>
                <a:cs typeface="Segoe UI"/>
              </a:rPr>
            </a:br>
            <a:r>
              <a:rPr lang="en-US" sz="1100">
                <a:solidFill>
                  <a:schemeClr val="tx1"/>
                </a:solidFill>
                <a:latin typeface="Segoe UI"/>
                <a:cs typeface="Segoe UI"/>
              </a:rPr>
              <a:t>outbound emails</a:t>
            </a:r>
          </a:p>
          <a:p>
            <a:pPr marL="171450" lvl="1" indent="-171450" defTabSz="932597">
              <a:lnSpc>
                <a:spcPct val="110000"/>
              </a:lnSpc>
              <a:spcBef>
                <a:spcPts val="0"/>
              </a:spcBef>
              <a:spcAft>
                <a:spcPts val="300"/>
              </a:spcAft>
              <a:buSzTx/>
              <a:defRPr/>
            </a:pPr>
            <a:r>
              <a:rPr lang="en-US" sz="1100">
                <a:solidFill>
                  <a:schemeClr val="tx1"/>
                </a:solidFill>
                <a:latin typeface="Segoe UI"/>
                <a:cs typeface="Segoe UI"/>
              </a:rPr>
              <a:t>Draft email comms and announcements with Copilot</a:t>
            </a:r>
          </a:p>
          <a:p>
            <a:pPr marL="171450" lvl="1" indent="-171450" defTabSz="932597">
              <a:lnSpc>
                <a:spcPct val="110000"/>
              </a:lnSpc>
              <a:spcBef>
                <a:spcPts val="0"/>
              </a:spcBef>
              <a:spcAft>
                <a:spcPts val="300"/>
              </a:spcAft>
              <a:buSzTx/>
              <a:defRPr/>
            </a:pPr>
            <a:r>
              <a:rPr lang="en-US" sz="1100">
                <a:solidFill>
                  <a:schemeClr val="tx1"/>
                </a:solidFill>
                <a:latin typeface="Segoe UI"/>
                <a:cs typeface="Segoe UI"/>
              </a:rPr>
              <a:t>Generate meeting notes and follow up items</a:t>
            </a:r>
          </a:p>
          <a:p>
            <a:pPr marL="0" marR="0">
              <a:lnSpc>
                <a:spcPct val="107000"/>
              </a:lnSpc>
              <a:spcBef>
                <a:spcPts val="0"/>
              </a:spcBef>
              <a:spcAft>
                <a:spcPts val="0"/>
              </a:spcAft>
            </a:pPr>
            <a:endParaRPr lang="en-US" sz="1100" b="1"/>
          </a:p>
          <a:p>
            <a:pPr defTabSz="932597">
              <a:spcBef>
                <a:spcPts val="600"/>
              </a:spcBef>
              <a:defRPr/>
            </a:pPr>
            <a:r>
              <a:rPr lang="en-US" sz="1100" b="1">
                <a:gradFill>
                  <a:gsLst>
                    <a:gs pos="35000">
                      <a:srgbClr val="0078D4"/>
                    </a:gs>
                    <a:gs pos="0">
                      <a:srgbClr val="C03BC4"/>
                    </a:gs>
                  </a:gsLst>
                  <a:path path="circle">
                    <a:fillToRect l="100000" t="100000"/>
                  </a:path>
                </a:gradFill>
              </a:rPr>
              <a:t>Improve quality of support materials:</a:t>
            </a:r>
          </a:p>
          <a:p>
            <a:pPr marL="171450" lvl="1" indent="-171450" defTabSz="932597">
              <a:lnSpc>
                <a:spcPct val="110000"/>
              </a:lnSpc>
              <a:spcBef>
                <a:spcPts val="0"/>
              </a:spcBef>
              <a:spcAft>
                <a:spcPts val="300"/>
              </a:spcAft>
              <a:buSzTx/>
              <a:defRPr/>
            </a:pPr>
            <a:r>
              <a:rPr lang="en-US" sz="1100">
                <a:solidFill>
                  <a:schemeClr val="tx1"/>
                </a:solidFill>
                <a:latin typeface="Segoe UI"/>
                <a:cs typeface="Segoe UI"/>
              </a:rPr>
              <a:t>Improve awareness and educational materials </a:t>
            </a:r>
          </a:p>
          <a:p>
            <a:pPr marL="171450" lvl="1" indent="-171450" defTabSz="932597">
              <a:lnSpc>
                <a:spcPct val="110000"/>
              </a:lnSpc>
              <a:spcBef>
                <a:spcPts val="0"/>
              </a:spcBef>
              <a:spcAft>
                <a:spcPts val="300"/>
              </a:spcAft>
              <a:buSzTx/>
              <a:defRPr/>
            </a:pPr>
            <a:r>
              <a:rPr lang="en-US" sz="1100">
                <a:solidFill>
                  <a:schemeClr val="tx1"/>
                </a:solidFill>
                <a:latin typeface="Segoe UI"/>
                <a:cs typeface="Segoe UI"/>
              </a:rPr>
              <a:t>Improve quality of emails and chats</a:t>
            </a:r>
          </a:p>
          <a:p>
            <a:pPr marL="171450" lvl="1" indent="-171450" defTabSz="932597">
              <a:lnSpc>
                <a:spcPct val="110000"/>
              </a:lnSpc>
              <a:spcBef>
                <a:spcPts val="0"/>
              </a:spcBef>
              <a:spcAft>
                <a:spcPts val="300"/>
              </a:spcAft>
              <a:buSzTx/>
              <a:defRPr/>
            </a:pPr>
            <a:r>
              <a:rPr lang="en-US" sz="1100">
                <a:solidFill>
                  <a:schemeClr val="tx1"/>
                </a:solidFill>
                <a:latin typeface="Segoe UI"/>
                <a:cs typeface="Segoe UI"/>
              </a:rPr>
              <a:t>Use Copilot to draft training guides</a:t>
            </a:r>
          </a:p>
          <a:p>
            <a:pPr marL="171450" lvl="1" indent="-171450" defTabSz="932597">
              <a:lnSpc>
                <a:spcPct val="110000"/>
              </a:lnSpc>
              <a:spcBef>
                <a:spcPts val="0"/>
              </a:spcBef>
              <a:spcAft>
                <a:spcPts val="300"/>
              </a:spcAft>
              <a:buSzTx/>
              <a:defRPr/>
            </a:pPr>
            <a:r>
              <a:rPr lang="en-US" sz="1100">
                <a:solidFill>
                  <a:schemeClr val="tx1"/>
                </a:solidFill>
                <a:latin typeface="Segoe UI"/>
                <a:cs typeface="Segoe UI"/>
              </a:rPr>
              <a:t>Use Copilot to enhance employee handbooks</a:t>
            </a:r>
          </a:p>
          <a:p>
            <a:pPr marL="171450" lvl="1" indent="-171450" defTabSz="932597">
              <a:lnSpc>
                <a:spcPct val="110000"/>
              </a:lnSpc>
              <a:spcBef>
                <a:spcPts val="0"/>
              </a:spcBef>
              <a:spcAft>
                <a:spcPts val="300"/>
              </a:spcAft>
              <a:buSzTx/>
              <a:defRPr/>
            </a:pPr>
            <a:r>
              <a:rPr lang="en-US" sz="1100">
                <a:solidFill>
                  <a:schemeClr val="tx1"/>
                </a:solidFill>
                <a:latin typeface="Segoe UI"/>
                <a:cs typeface="Segoe UI"/>
              </a:rPr>
              <a:t>Gets answer fast by searching internal sites and documents </a:t>
            </a:r>
          </a:p>
        </p:txBody>
      </p:sp>
      <p:sp>
        <p:nvSpPr>
          <p:cNvPr id="12" name="Rectangle: Rounded Corners 26">
            <a:extLst>
              <a:ext uri="{FF2B5EF4-FFF2-40B4-BE49-F238E27FC236}">
                <a16:creationId xmlns:a16="http://schemas.microsoft.com/office/drawing/2014/main" id="{0A706FF1-CF6C-F87E-195B-8F0C278B84C8}"/>
              </a:ext>
            </a:extLst>
          </p:cNvPr>
          <p:cNvSpPr/>
          <p:nvPr/>
        </p:nvSpPr>
        <p:spPr bwMode="auto">
          <a:xfrm>
            <a:off x="863600" y="4258653"/>
            <a:ext cx="6615372"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defTabSz="932472" fontAlgn="base">
              <a:spcBef>
                <a:spcPct val="0"/>
              </a:spcBef>
              <a:spcAft>
                <a:spcPct val="0"/>
              </a:spcAft>
            </a:pPr>
            <a:r>
              <a:rPr lang="en-US" sz="1600">
                <a:gradFill flip="none" rotWithShape="1">
                  <a:gsLst>
                    <a:gs pos="37000">
                      <a:srgbClr val="0078D4"/>
                    </a:gs>
                    <a:gs pos="100000">
                      <a:schemeClr val="accent3"/>
                    </a:gs>
                  </a:gsLst>
                  <a:path path="circle">
                    <a:fillToRect r="100000" b="100000"/>
                  </a:path>
                  <a:tileRect l="-100000" t="-100000"/>
                </a:gradFill>
                <a:latin typeface="Segoe UI Semibold"/>
              </a:rPr>
              <a:t>How Copilot can help reduce outstanding support tickets</a:t>
            </a:r>
          </a:p>
        </p:txBody>
      </p:sp>
      <p:pic>
        <p:nvPicPr>
          <p:cNvPr id="6" name="Picture 5">
            <a:extLst>
              <a:ext uri="{FF2B5EF4-FFF2-40B4-BE49-F238E27FC236}">
                <a16:creationId xmlns:a16="http://schemas.microsoft.com/office/drawing/2014/main" id="{9548B154-E5C5-FC1E-39E4-755B0584EA7F}"/>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15081" y="1579849"/>
            <a:ext cx="7360280" cy="1559134"/>
          </a:xfrm>
          <a:prstGeom prst="roundRect">
            <a:avLst>
              <a:gd name="adj" fmla="val 3554"/>
            </a:avLst>
          </a:prstGeom>
          <a:ln w="12700">
            <a:solidFill>
              <a:schemeClr val="bg1"/>
            </a:solidFill>
          </a:ln>
          <a:effectLst>
            <a:outerShdw blurRad="127000" dist="127000" dir="2700000" algn="tl" rotWithShape="0">
              <a:prstClr val="black">
                <a:alpha val="15000"/>
              </a:prstClr>
            </a:outerShdw>
          </a:effectLst>
        </p:spPr>
      </p:pic>
      <p:sp>
        <p:nvSpPr>
          <p:cNvPr id="13" name="Freeform: Shape 32">
            <a:extLst>
              <a:ext uri="{FF2B5EF4-FFF2-40B4-BE49-F238E27FC236}">
                <a16:creationId xmlns:a16="http://schemas.microsoft.com/office/drawing/2014/main" id="{CD099349-F6F8-131A-6CBB-39DA0B88C04F}"/>
              </a:ext>
            </a:extLst>
          </p:cNvPr>
          <p:cNvSpPr>
            <a:spLocks/>
          </p:cNvSpPr>
          <p:nvPr/>
        </p:nvSpPr>
        <p:spPr bwMode="auto">
          <a:xfrm>
            <a:off x="8185665" y="1579850"/>
            <a:ext cx="3231396" cy="2141468"/>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4" name="Freeform: Shape 32">
            <a:extLst>
              <a:ext uri="{FF2B5EF4-FFF2-40B4-BE49-F238E27FC236}">
                <a16:creationId xmlns:a16="http://schemas.microsoft.com/office/drawing/2014/main" id="{3A53FD7F-16D8-74D4-4C3E-3DA6AE836958}"/>
              </a:ext>
            </a:extLst>
          </p:cNvPr>
          <p:cNvSpPr>
            <a:spLocks/>
          </p:cNvSpPr>
          <p:nvPr/>
        </p:nvSpPr>
        <p:spPr bwMode="auto">
          <a:xfrm>
            <a:off x="8185665" y="3843208"/>
            <a:ext cx="3231396" cy="2183111"/>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5" name="Text Placeholder 5">
            <a:extLst>
              <a:ext uri="{FF2B5EF4-FFF2-40B4-BE49-F238E27FC236}">
                <a16:creationId xmlns:a16="http://schemas.microsoft.com/office/drawing/2014/main" id="{2ED724A7-7845-4245-A5D8-310B35F398C9}"/>
              </a:ext>
            </a:extLst>
          </p:cNvPr>
          <p:cNvSpPr txBox="1">
            <a:spLocks/>
          </p:cNvSpPr>
          <p:nvPr/>
        </p:nvSpPr>
        <p:spPr>
          <a:xfrm>
            <a:off x="8468352" y="4828204"/>
            <a:ext cx="3347617" cy="67037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4862" marR="0" lvl="0" indent="-174862" algn="just" defTabSz="932597" rtl="0" eaLnBrk="1" fontAlgn="auto" latinLnBrk="0" hangingPunct="1">
              <a:lnSpc>
                <a:spcPct val="110000"/>
              </a:lnSpc>
              <a:spcBef>
                <a:spcPts val="300"/>
              </a:spcBef>
              <a:spcAft>
                <a:spcPts val="0"/>
              </a:spcAft>
              <a:buClrTx/>
              <a:buSzTx/>
              <a:buFont typeface="Arial" panose="020B0604020202020204" pitchFamily="34" charset="0"/>
              <a:buChar char="•"/>
              <a:tabLst/>
              <a:defRPr/>
            </a:pPr>
            <a:r>
              <a:rPr lang="en-US" sz="1200">
                <a:latin typeface="Segoe UI"/>
                <a:cs typeface="Segoe UI"/>
              </a:rPr>
              <a:t>Copilot for Microsoft 365</a:t>
            </a:r>
          </a:p>
          <a:p>
            <a:pPr marL="174862" marR="0" lvl="0" indent="-174862" algn="just" defTabSz="932597" rtl="0" eaLnBrk="1" fontAlgn="auto" latinLnBrk="0" hangingPunct="1">
              <a:lnSpc>
                <a:spcPct val="110000"/>
              </a:lnSpc>
              <a:spcBef>
                <a:spcPts val="300"/>
              </a:spcBef>
              <a:spcAft>
                <a:spcPts val="0"/>
              </a:spcAft>
              <a:buClrTx/>
              <a:buSzTx/>
              <a:buFont typeface="Arial" panose="020B0604020202020204" pitchFamily="34" charset="0"/>
              <a:buChar char="•"/>
              <a:tabLst/>
              <a:defRPr/>
            </a:pPr>
            <a:r>
              <a:rPr lang="en-US" sz="1200">
                <a:latin typeface="Segoe UI"/>
                <a:cs typeface="Segoe UI"/>
              </a:rPr>
              <a:t>Microsoft Copilot</a:t>
            </a:r>
          </a:p>
          <a:p>
            <a:pPr marL="174862" marR="0" lvl="0" indent="-174862" algn="just" defTabSz="932597" rtl="0" eaLnBrk="1" fontAlgn="auto" latinLnBrk="0" hangingPunct="1">
              <a:lnSpc>
                <a:spcPct val="110000"/>
              </a:lnSpc>
              <a:spcBef>
                <a:spcPts val="300"/>
              </a:spcBef>
              <a:spcAft>
                <a:spcPts val="0"/>
              </a:spcAft>
              <a:buClrTx/>
              <a:buSzTx/>
              <a:buFont typeface="Arial" panose="020B0604020202020204" pitchFamily="34" charset="0"/>
              <a:buChar char="•"/>
              <a:tabLst/>
              <a:defRPr/>
            </a:pPr>
            <a:r>
              <a:rPr lang="en-US" sz="1200">
                <a:latin typeface="Segoe UI"/>
                <a:cs typeface="Segoe UI"/>
              </a:rPr>
              <a:t>Microsoft Copilot Studio </a:t>
            </a:r>
          </a:p>
        </p:txBody>
      </p:sp>
      <p:sp>
        <p:nvSpPr>
          <p:cNvPr id="16" name="Rectangle: Rounded Corners 26">
            <a:extLst>
              <a:ext uri="{FF2B5EF4-FFF2-40B4-BE49-F238E27FC236}">
                <a16:creationId xmlns:a16="http://schemas.microsoft.com/office/drawing/2014/main" id="{3E501938-E683-7497-F023-429CF46B79C6}"/>
              </a:ext>
            </a:extLst>
          </p:cNvPr>
          <p:cNvSpPr/>
          <p:nvPr/>
        </p:nvSpPr>
        <p:spPr bwMode="auto">
          <a:xfrm>
            <a:off x="8875041" y="4162587"/>
            <a:ext cx="2323229"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17" name="Graphic 32">
            <a:extLst>
              <a:ext uri="{FF2B5EF4-FFF2-40B4-BE49-F238E27FC236}">
                <a16:creationId xmlns:a16="http://schemas.microsoft.com/office/drawing/2014/main" id="{711D8C2A-E86E-2E69-9FC6-A53C6DA5288E}"/>
              </a:ext>
            </a:extLst>
          </p:cNvPr>
          <p:cNvSpPr/>
          <p:nvPr/>
        </p:nvSpPr>
        <p:spPr>
          <a:xfrm>
            <a:off x="8467376" y="4175545"/>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8" name="Rectangle: Rounded Corners 26">
            <a:extLst>
              <a:ext uri="{FF2B5EF4-FFF2-40B4-BE49-F238E27FC236}">
                <a16:creationId xmlns:a16="http://schemas.microsoft.com/office/drawing/2014/main" id="{D1253126-8205-D179-7879-B34F7D90496A}"/>
              </a:ext>
            </a:extLst>
          </p:cNvPr>
          <p:cNvSpPr/>
          <p:nvPr/>
        </p:nvSpPr>
        <p:spPr bwMode="auto">
          <a:xfrm>
            <a:off x="8875041" y="1840976"/>
            <a:ext cx="994409"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11" name="Text Placeholder 72">
            <a:extLst>
              <a:ext uri="{FF2B5EF4-FFF2-40B4-BE49-F238E27FC236}">
                <a16:creationId xmlns:a16="http://schemas.microsoft.com/office/drawing/2014/main" id="{840DFD9E-78C4-AE33-2BB7-B23E4EB4CC76}"/>
              </a:ext>
            </a:extLst>
          </p:cNvPr>
          <p:cNvSpPr txBox="1">
            <a:spLocks/>
          </p:cNvSpPr>
          <p:nvPr/>
        </p:nvSpPr>
        <p:spPr>
          <a:xfrm>
            <a:off x="8468352" y="2385407"/>
            <a:ext cx="2948709" cy="1153586"/>
          </a:xfrm>
          <a:prstGeom prst="rect">
            <a:avLst/>
          </a:prstGeom>
        </p:spPr>
        <p:txBody>
          <a:bodyPr vert="horz" wrap="square" lIns="0" tIns="0" rIns="0" bIns="0" numCol="1" rtlCol="0">
            <a:spAutoFit/>
          </a:bodyPr>
          <a:lstStyle>
            <a:defPPr>
              <a:defRPr lang="en-US"/>
            </a:defPPr>
            <a:lvl1pPr marL="174862" marR="0" lvl="0" indent="-174862" algn="just" defTabSz="932597" fontAlgn="auto">
              <a:lnSpc>
                <a:spcPct val="110000"/>
              </a:lnSpc>
              <a:spcBef>
                <a:spcPts val="300"/>
              </a:spcBef>
              <a:spcAft>
                <a:spcPts val="0"/>
              </a:spcAft>
              <a:buClrTx/>
              <a:buSzTx/>
              <a:buFont typeface="Arial" panose="020B0604020202020204" pitchFamily="34" charset="0"/>
              <a:buChar char="•"/>
              <a:tabLst/>
              <a:defRPr sz="1200" spc="0" baseline="0">
                <a:solidFill>
                  <a:srgbClr val="000000"/>
                </a:solidFill>
                <a:latin typeface="Segoe UI"/>
                <a:cs typeface="Segoe UI"/>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171450" indent="-171450" algn="l">
              <a:lnSpc>
                <a:spcPct val="110000"/>
              </a:lnSpc>
              <a:spcBef>
                <a:spcPts val="300"/>
              </a:spcBef>
              <a:buFont typeface="Arial" panose="020B0604020202020204" pitchFamily="34" charset="0"/>
              <a:buChar char="•"/>
            </a:pPr>
            <a:r>
              <a:rPr lang="en-US" sz="1200">
                <a:solidFill>
                  <a:sysClr val="windowText" lastClr="000000"/>
                </a:solidFill>
              </a:rPr>
              <a:t>IT Service Desk Analyst</a:t>
            </a:r>
          </a:p>
          <a:p>
            <a:pPr marL="171450" indent="-171450" algn="l">
              <a:lnSpc>
                <a:spcPct val="110000"/>
              </a:lnSpc>
              <a:spcBef>
                <a:spcPts val="300"/>
              </a:spcBef>
              <a:buFont typeface="Arial" panose="020B0604020202020204" pitchFamily="34" charset="0"/>
              <a:buChar char="•"/>
            </a:pPr>
            <a:r>
              <a:rPr lang="en-US" sz="1200">
                <a:solidFill>
                  <a:sysClr val="windowText" lastClr="000000"/>
                </a:solidFill>
              </a:rPr>
              <a:t>Services Desk Managers</a:t>
            </a:r>
          </a:p>
          <a:p>
            <a:pPr marL="171450" indent="-171450" algn="l">
              <a:lnSpc>
                <a:spcPct val="110000"/>
              </a:lnSpc>
              <a:spcBef>
                <a:spcPts val="300"/>
              </a:spcBef>
              <a:buFont typeface="Arial" panose="020B0604020202020204" pitchFamily="34" charset="0"/>
              <a:buChar char="•"/>
            </a:pPr>
            <a:r>
              <a:rPr lang="en-US" sz="1200">
                <a:solidFill>
                  <a:sysClr val="windowText" lastClr="000000"/>
                </a:solidFill>
              </a:rPr>
              <a:t>Knowledge Base Curators</a:t>
            </a:r>
          </a:p>
          <a:p>
            <a:pPr marL="171450" indent="-171450" algn="l">
              <a:lnSpc>
                <a:spcPct val="110000"/>
              </a:lnSpc>
              <a:spcBef>
                <a:spcPts val="300"/>
              </a:spcBef>
              <a:buFont typeface="Arial" panose="020B0604020202020204" pitchFamily="34" charset="0"/>
              <a:buChar char="•"/>
            </a:pPr>
            <a:r>
              <a:rPr lang="en-US" sz="1200" b="0">
                <a:solidFill>
                  <a:sysClr val="windowText" lastClr="000000"/>
                </a:solidFill>
              </a:rPr>
              <a:t>Project Manager</a:t>
            </a:r>
          </a:p>
          <a:p>
            <a:pPr marL="171450" indent="-171450" algn="l">
              <a:lnSpc>
                <a:spcPct val="110000"/>
              </a:lnSpc>
              <a:spcBef>
                <a:spcPts val="300"/>
              </a:spcBef>
              <a:buFont typeface="Arial" panose="020B0604020202020204" pitchFamily="34" charset="0"/>
              <a:buChar char="•"/>
            </a:pPr>
            <a:r>
              <a:rPr lang="en-US" sz="1200" b="0">
                <a:solidFill>
                  <a:sysClr val="windowText" lastClr="000000"/>
                </a:solidFill>
              </a:rPr>
              <a:t>IT Managers</a:t>
            </a:r>
          </a:p>
        </p:txBody>
      </p:sp>
      <p:sp>
        <p:nvSpPr>
          <p:cNvPr id="10" name="Freeform: Shape 2">
            <a:extLst>
              <a:ext uri="{FF2B5EF4-FFF2-40B4-BE49-F238E27FC236}">
                <a16:creationId xmlns:a16="http://schemas.microsoft.com/office/drawing/2014/main" id="{A157A653-FB0B-716C-9568-59F46B9E1C43}"/>
              </a:ext>
            </a:extLst>
          </p:cNvPr>
          <p:cNvSpPr/>
          <p:nvPr/>
        </p:nvSpPr>
        <p:spPr>
          <a:xfrm>
            <a:off x="8467376" y="1863168"/>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fontAlgn="base">
              <a:spcBef>
                <a:spcPct val="0"/>
              </a:spcBef>
              <a:spcAft>
                <a:spcPct val="0"/>
              </a:spcAft>
            </a:pPr>
            <a:endParaRPr lang="en-GB"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pic>
        <p:nvPicPr>
          <p:cNvPr id="4" name="Picture 3" descr="A close-up of a colorful object&#10;&#10;Description automatically generated">
            <a:extLst>
              <a:ext uri="{FF2B5EF4-FFF2-40B4-BE49-F238E27FC236}">
                <a16:creationId xmlns:a16="http://schemas.microsoft.com/office/drawing/2014/main" id="{CDA10C91-B28D-8C0F-10CC-8C494BE3133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171345" y="4580362"/>
            <a:ext cx="3020655" cy="2277638"/>
          </a:xfrm>
          <a:prstGeom prst="rect">
            <a:avLst/>
          </a:prstGeom>
        </p:spPr>
      </p:pic>
    </p:spTree>
    <p:extLst>
      <p:ext uri="{BB962C8B-B14F-4D97-AF65-F5344CB8AC3E}">
        <p14:creationId xmlns:p14="http://schemas.microsoft.com/office/powerpoint/2010/main" val="353615762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18253" t="13873" r="10815" b="20451"/>
          <a:stretch/>
        </p:blipFill>
        <p:spPr>
          <a:xfrm>
            <a:off x="589069" y="1457960"/>
            <a:ext cx="11013862" cy="4820010"/>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p:txBody>
          <a:bodyPr/>
          <a:lstStyle/>
          <a:p>
            <a:r>
              <a:rPr lang="en-US"/>
              <a:t>KPI – </a:t>
            </a:r>
            <a:r>
              <a:rPr lang="en-US" sz="3600" b="1">
                <a:solidFill>
                  <a:srgbClr val="000000"/>
                </a:solidFill>
                <a:latin typeface="Segoe UI Semibold" panose="020B0702040204020203" pitchFamily="34" charset="0"/>
                <a:cs typeface="Segoe UI Semibold" panose="020B0702040204020203" pitchFamily="34" charset="0"/>
              </a:rPr>
              <a:t>Decrease app downtime</a:t>
            </a:r>
            <a:endParaRPr lang="en-US"/>
          </a:p>
        </p:txBody>
      </p:sp>
      <p:sp>
        <p:nvSpPr>
          <p:cNvPr id="5" name="Text Placeholder 33">
            <a:extLst>
              <a:ext uri="{FF2B5EF4-FFF2-40B4-BE49-F238E27FC236}">
                <a16:creationId xmlns:a16="http://schemas.microsoft.com/office/drawing/2014/main" id="{1B9D6020-AF30-E9F8-17B0-AD87458D0E88}"/>
              </a:ext>
            </a:extLst>
          </p:cNvPr>
          <p:cNvSpPr txBox="1">
            <a:spLocks/>
          </p:cNvSpPr>
          <p:nvPr/>
        </p:nvSpPr>
        <p:spPr>
          <a:xfrm>
            <a:off x="863599" y="3278051"/>
            <a:ext cx="7233799" cy="888898"/>
          </a:xfrm>
          <a:prstGeom prst="rect">
            <a:avLst/>
          </a:prstGeom>
        </p:spPr>
        <p:txBody>
          <a:bodyPr wrap="square" lIns="0" tIns="45720" rIns="91440" bIns="45720">
            <a:spAutoFit/>
          </a:bodyPr>
          <a:lstStyle>
            <a:defPPr>
              <a:defRPr lang="en-US"/>
            </a:defPPr>
            <a:lvl1pPr marR="0" lvl="0" indent="0" defTabSz="932597" fontAlgn="auto">
              <a:lnSpc>
                <a:spcPct val="110000"/>
              </a:lnSpc>
              <a:spcBef>
                <a:spcPts val="0"/>
              </a:spcBef>
              <a:spcAft>
                <a:spcPts val="0"/>
              </a:spcAft>
              <a:buClrTx/>
              <a:buSzTx/>
              <a:buFont typeface="Arial" panose="020B0604020202020204" pitchFamily="34" charset="0"/>
              <a:buNone/>
              <a:tabLst/>
              <a:defRPr kumimoji="0" sz="1200" b="0" i="0" u="none" strike="noStrike" cap="none" spc="0" normalizeH="0" baseline="0">
                <a:ln>
                  <a:noFill/>
                </a:ln>
                <a:solidFill>
                  <a:srgbClr val="000000"/>
                </a:solidFill>
                <a:effectLst/>
                <a:uLnTx/>
                <a:uFillTx/>
                <a:latin typeface="Segoe UI" panose="020B0502040204020203" pitchFamily="34" charset="0"/>
                <a:cs typeface="Segoe UI" panose="020B0502040204020203"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defTabSz="932597"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20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Imagine a world where your applications remain consistently available, seamlessly serving users without interruptions. Why is this important? Because app downtime can lead to lost revenue, frustrated customers, and damage to your brand reputation. Copilot provides your team with increased efficiency and productivity that supports</a:t>
            </a:r>
            <a:r>
              <a:rPr lang="en-US"/>
              <a:t> them as they keep the apps </a:t>
            </a:r>
            <a:r>
              <a:rPr kumimoji="0" lang="en-US" sz="120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running and maximizing user satisfaction.</a:t>
            </a:r>
          </a:p>
        </p:txBody>
      </p:sp>
      <p:cxnSp>
        <p:nvCxnSpPr>
          <p:cNvPr id="28" name="Straight Connector 27">
            <a:extLst>
              <a:ext uri="{FF2B5EF4-FFF2-40B4-BE49-F238E27FC236}">
                <a16:creationId xmlns:a16="http://schemas.microsoft.com/office/drawing/2014/main" id="{51B84402-A636-A285-4E06-1EFCA8FA31FB}"/>
              </a:ext>
            </a:extLst>
          </p:cNvPr>
          <p:cNvCxnSpPr>
            <a:cxnSpLocks/>
          </p:cNvCxnSpPr>
          <p:nvPr/>
        </p:nvCxnSpPr>
        <p:spPr>
          <a:xfrm>
            <a:off x="863600" y="4203077"/>
            <a:ext cx="7136195" cy="0"/>
          </a:xfrm>
          <a:prstGeom prst="line">
            <a:avLst/>
          </a:prstGeom>
          <a:ln>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 name="Text Placeholder 4">
            <a:extLst>
              <a:ext uri="{FF2B5EF4-FFF2-40B4-BE49-F238E27FC236}">
                <a16:creationId xmlns:a16="http://schemas.microsoft.com/office/drawing/2014/main" id="{92770B32-BE1B-7E28-3B59-83AB3D6ACDE7}"/>
              </a:ext>
            </a:extLst>
          </p:cNvPr>
          <p:cNvSpPr txBox="1">
            <a:spLocks/>
          </p:cNvSpPr>
          <p:nvPr/>
        </p:nvSpPr>
        <p:spPr>
          <a:xfrm>
            <a:off x="863600" y="4664824"/>
            <a:ext cx="7264400" cy="1679434"/>
          </a:xfrm>
          <a:prstGeom prst="rect">
            <a:avLst/>
          </a:prstGeom>
        </p:spPr>
        <p:txBody>
          <a:bodyPr vert="horz" wrap="square" lIns="0" tIns="0" rIns="0" bIns="0" numCol="2"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defTabSz="932597">
              <a:spcBef>
                <a:spcPts val="600"/>
              </a:spcBef>
              <a:defRPr/>
            </a:pPr>
            <a:r>
              <a:rPr lang="en-US" sz="1100" b="1">
                <a:gradFill>
                  <a:gsLst>
                    <a:gs pos="35000">
                      <a:srgbClr val="0078D4"/>
                    </a:gs>
                    <a:gs pos="0">
                      <a:srgbClr val="C03BC4"/>
                    </a:gs>
                  </a:gsLst>
                  <a:path path="circle">
                    <a:fillToRect l="100000" t="100000"/>
                  </a:path>
                </a:gradFill>
              </a:rPr>
              <a:t>Respond to user complaint or inquiry:</a:t>
            </a:r>
          </a:p>
          <a:p>
            <a:pPr marL="171450" lvl="1" indent="-171450" defTabSz="932597">
              <a:lnSpc>
                <a:spcPct val="110000"/>
              </a:lnSpc>
              <a:spcBef>
                <a:spcPts val="0"/>
              </a:spcBef>
              <a:spcAft>
                <a:spcPts val="300"/>
              </a:spcAft>
              <a:buSzTx/>
              <a:buFont typeface="Wingdings" panose="05000000000000000000" pitchFamily="2" charset="2"/>
              <a:buChar char="•"/>
              <a:defRPr/>
            </a:pPr>
            <a:r>
              <a:rPr lang="en-US" sz="1100">
                <a:solidFill>
                  <a:schemeClr val="tx1"/>
                </a:solidFill>
                <a:latin typeface="Segoe UI"/>
                <a:cs typeface="Segoe UI"/>
              </a:rPr>
              <a:t>Respond quickly to inbound emails </a:t>
            </a:r>
          </a:p>
          <a:p>
            <a:pPr marL="171450" lvl="1" indent="-171450" defTabSz="932597">
              <a:lnSpc>
                <a:spcPct val="110000"/>
              </a:lnSpc>
              <a:spcBef>
                <a:spcPts val="0"/>
              </a:spcBef>
              <a:spcAft>
                <a:spcPts val="300"/>
              </a:spcAft>
              <a:buSzTx/>
              <a:buFont typeface="Wingdings" panose="05000000000000000000" pitchFamily="2" charset="2"/>
              <a:buChar char="•"/>
              <a:defRPr/>
            </a:pPr>
            <a:r>
              <a:rPr lang="en-US" sz="1100">
                <a:solidFill>
                  <a:schemeClr val="tx1"/>
                </a:solidFill>
                <a:latin typeface="Segoe UI"/>
                <a:cs typeface="Segoe UI"/>
              </a:rPr>
              <a:t>Access customer records for improved support</a:t>
            </a:r>
          </a:p>
          <a:p>
            <a:pPr marL="171450" lvl="1" indent="-171450" defTabSz="932597">
              <a:lnSpc>
                <a:spcPct val="110000"/>
              </a:lnSpc>
              <a:spcBef>
                <a:spcPts val="0"/>
              </a:spcBef>
              <a:spcAft>
                <a:spcPts val="300"/>
              </a:spcAft>
              <a:buSzTx/>
              <a:buFont typeface="Wingdings" panose="05000000000000000000" pitchFamily="2" charset="2"/>
              <a:buChar char="•"/>
              <a:defRPr/>
            </a:pPr>
            <a:r>
              <a:rPr lang="en-US" sz="1100">
                <a:solidFill>
                  <a:schemeClr val="tx1"/>
                </a:solidFill>
                <a:latin typeface="Segoe UI"/>
                <a:cs typeface="Segoe UI"/>
              </a:rPr>
              <a:t>Gets answer fast by searching internal sites and documents </a:t>
            </a:r>
          </a:p>
          <a:p>
            <a:pPr>
              <a:lnSpc>
                <a:spcPct val="107000"/>
              </a:lnSpc>
              <a:spcBef>
                <a:spcPts val="0"/>
              </a:spcBef>
            </a:pPr>
            <a:br>
              <a:rPr lang="en-US" sz="1100" b="1"/>
            </a:br>
            <a:br>
              <a:rPr lang="en-US" sz="1100" b="1"/>
            </a:br>
            <a:endParaRPr lang="en-US" sz="1100" b="1"/>
          </a:p>
          <a:p>
            <a:pPr defTabSz="932597">
              <a:spcBef>
                <a:spcPts val="600"/>
              </a:spcBef>
              <a:defRPr/>
            </a:pPr>
            <a:r>
              <a:rPr lang="en-US" sz="1100" b="1">
                <a:gradFill>
                  <a:gsLst>
                    <a:gs pos="35000">
                      <a:srgbClr val="0078D4"/>
                    </a:gs>
                    <a:gs pos="0">
                      <a:srgbClr val="C03BC4"/>
                    </a:gs>
                  </a:gsLst>
                  <a:path path="circle">
                    <a:fillToRect l="100000" t="100000"/>
                  </a:path>
                </a:gradFill>
              </a:rPr>
              <a:t>Speed up internal communications:</a:t>
            </a:r>
          </a:p>
          <a:p>
            <a:pPr marL="171450" lvl="1" indent="-171450" defTabSz="932597">
              <a:lnSpc>
                <a:spcPct val="110000"/>
              </a:lnSpc>
              <a:spcBef>
                <a:spcPts val="0"/>
              </a:spcBef>
              <a:spcAft>
                <a:spcPts val="300"/>
              </a:spcAft>
              <a:buSzTx/>
              <a:buFont typeface="Wingdings" panose="05000000000000000000" pitchFamily="2" charset="2"/>
              <a:buChar char="•"/>
              <a:defRPr/>
            </a:pPr>
            <a:r>
              <a:rPr lang="en-US" sz="1100">
                <a:solidFill>
                  <a:schemeClr val="tx1"/>
                </a:solidFill>
                <a:latin typeface="Segoe UI"/>
                <a:cs typeface="Segoe UI"/>
              </a:rPr>
              <a:t>Draft emails with Copilot</a:t>
            </a:r>
          </a:p>
          <a:p>
            <a:pPr marL="171450" lvl="1" indent="-171450" defTabSz="932597">
              <a:lnSpc>
                <a:spcPct val="110000"/>
              </a:lnSpc>
              <a:spcBef>
                <a:spcPts val="0"/>
              </a:spcBef>
              <a:spcAft>
                <a:spcPts val="300"/>
              </a:spcAft>
              <a:buSzTx/>
              <a:buFont typeface="Wingdings" panose="05000000000000000000" pitchFamily="2" charset="2"/>
              <a:buChar char="•"/>
              <a:defRPr/>
            </a:pPr>
            <a:r>
              <a:rPr lang="en-US" sz="1100">
                <a:solidFill>
                  <a:schemeClr val="tx1"/>
                </a:solidFill>
                <a:latin typeface="Segoe UI"/>
                <a:cs typeface="Segoe UI"/>
              </a:rPr>
              <a:t>Draft email comms and announcements with Copilot</a:t>
            </a:r>
          </a:p>
          <a:p>
            <a:pPr defTabSz="932597">
              <a:spcBef>
                <a:spcPts val="600"/>
              </a:spcBef>
              <a:defRPr/>
            </a:pPr>
            <a:r>
              <a:rPr lang="en-US" sz="1100" b="1">
                <a:gradFill>
                  <a:gsLst>
                    <a:gs pos="35000">
                      <a:srgbClr val="0078D4"/>
                    </a:gs>
                    <a:gs pos="0">
                      <a:srgbClr val="C03BC4"/>
                    </a:gs>
                  </a:gsLst>
                  <a:path path="circle">
                    <a:fillToRect l="100000" t="100000"/>
                  </a:path>
                </a:gradFill>
              </a:rPr>
              <a:t>Save time on administrative activities:</a:t>
            </a:r>
          </a:p>
          <a:p>
            <a:pPr marL="171450" lvl="1" indent="-171450" defTabSz="932597">
              <a:lnSpc>
                <a:spcPct val="110000"/>
              </a:lnSpc>
              <a:spcBef>
                <a:spcPts val="0"/>
              </a:spcBef>
              <a:spcAft>
                <a:spcPts val="300"/>
              </a:spcAft>
              <a:buSzTx/>
              <a:buFont typeface="Wingdings" panose="05000000000000000000" pitchFamily="2" charset="2"/>
              <a:buChar char="•"/>
              <a:defRPr/>
            </a:pPr>
            <a:r>
              <a:rPr lang="en-US" sz="1100">
                <a:solidFill>
                  <a:schemeClr val="tx1"/>
                </a:solidFill>
                <a:latin typeface="Segoe UI"/>
                <a:cs typeface="Segoe UI"/>
              </a:rPr>
              <a:t>Generate meeting notes and follow up items</a:t>
            </a:r>
          </a:p>
          <a:p>
            <a:pPr marR="0" lvl="0">
              <a:lnSpc>
                <a:spcPct val="107000"/>
              </a:lnSpc>
              <a:spcBef>
                <a:spcPts val="0"/>
              </a:spcBef>
              <a:spcAft>
                <a:spcPts val="0"/>
              </a:spcAft>
              <a:tabLst>
                <a:tab pos="457200" algn="l"/>
              </a:tabLst>
            </a:pP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Rectangle: Rounded Corners 26">
            <a:extLst>
              <a:ext uri="{FF2B5EF4-FFF2-40B4-BE49-F238E27FC236}">
                <a16:creationId xmlns:a16="http://schemas.microsoft.com/office/drawing/2014/main" id="{0A706FF1-CF6C-F87E-195B-8F0C278B84C8}"/>
              </a:ext>
            </a:extLst>
          </p:cNvPr>
          <p:cNvSpPr/>
          <p:nvPr/>
        </p:nvSpPr>
        <p:spPr bwMode="auto">
          <a:xfrm>
            <a:off x="863600" y="4258653"/>
            <a:ext cx="6615372"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defTabSz="932472" fontAlgn="base">
              <a:spcBef>
                <a:spcPct val="0"/>
              </a:spcBef>
              <a:spcAft>
                <a:spcPct val="0"/>
              </a:spcAft>
            </a:pPr>
            <a:r>
              <a:rPr lang="en-US" sz="1600">
                <a:gradFill flip="none" rotWithShape="1">
                  <a:gsLst>
                    <a:gs pos="37000">
                      <a:srgbClr val="0078D4"/>
                    </a:gs>
                    <a:gs pos="100000">
                      <a:schemeClr val="accent3"/>
                    </a:gs>
                  </a:gsLst>
                  <a:path path="circle">
                    <a:fillToRect r="100000" b="100000"/>
                  </a:path>
                  <a:tileRect l="-100000" t="-100000"/>
                </a:gradFill>
                <a:latin typeface="Segoe UI Semibold"/>
              </a:rPr>
              <a:t>How Copilot can help decrease app downtime</a:t>
            </a:r>
          </a:p>
        </p:txBody>
      </p:sp>
      <p:pic>
        <p:nvPicPr>
          <p:cNvPr id="4" name="Picture 3">
            <a:extLst>
              <a:ext uri="{FF2B5EF4-FFF2-40B4-BE49-F238E27FC236}">
                <a16:creationId xmlns:a16="http://schemas.microsoft.com/office/drawing/2014/main" id="{F884EE16-8207-1DB7-7FE5-940BD594EC69}"/>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15081" y="1579849"/>
            <a:ext cx="7360280" cy="1559134"/>
          </a:xfrm>
          <a:prstGeom prst="roundRect">
            <a:avLst>
              <a:gd name="adj" fmla="val 3554"/>
            </a:avLst>
          </a:prstGeom>
          <a:ln w="12700">
            <a:solidFill>
              <a:schemeClr val="bg1"/>
            </a:solidFill>
          </a:ln>
          <a:effectLst>
            <a:outerShdw blurRad="127000" dist="127000" dir="2700000" algn="tl" rotWithShape="0">
              <a:prstClr val="black">
                <a:alpha val="15000"/>
              </a:prstClr>
            </a:outerShdw>
          </a:effectLst>
        </p:spPr>
      </p:pic>
      <p:sp>
        <p:nvSpPr>
          <p:cNvPr id="13" name="Freeform: Shape 32">
            <a:extLst>
              <a:ext uri="{FF2B5EF4-FFF2-40B4-BE49-F238E27FC236}">
                <a16:creationId xmlns:a16="http://schemas.microsoft.com/office/drawing/2014/main" id="{CD099349-F6F8-131A-6CBB-39DA0B88C04F}"/>
              </a:ext>
            </a:extLst>
          </p:cNvPr>
          <p:cNvSpPr>
            <a:spLocks/>
          </p:cNvSpPr>
          <p:nvPr/>
        </p:nvSpPr>
        <p:spPr bwMode="auto">
          <a:xfrm>
            <a:off x="8185665" y="1579850"/>
            <a:ext cx="3231396" cy="2141468"/>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4" name="Freeform: Shape 32">
            <a:extLst>
              <a:ext uri="{FF2B5EF4-FFF2-40B4-BE49-F238E27FC236}">
                <a16:creationId xmlns:a16="http://schemas.microsoft.com/office/drawing/2014/main" id="{3A53FD7F-16D8-74D4-4C3E-3DA6AE836958}"/>
              </a:ext>
            </a:extLst>
          </p:cNvPr>
          <p:cNvSpPr>
            <a:spLocks/>
          </p:cNvSpPr>
          <p:nvPr/>
        </p:nvSpPr>
        <p:spPr bwMode="auto">
          <a:xfrm>
            <a:off x="8185665" y="3843208"/>
            <a:ext cx="3231396" cy="2183111"/>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5" name="Text Placeholder 5">
            <a:extLst>
              <a:ext uri="{FF2B5EF4-FFF2-40B4-BE49-F238E27FC236}">
                <a16:creationId xmlns:a16="http://schemas.microsoft.com/office/drawing/2014/main" id="{2ED724A7-7845-4245-A5D8-310B35F398C9}"/>
              </a:ext>
            </a:extLst>
          </p:cNvPr>
          <p:cNvSpPr txBox="1">
            <a:spLocks/>
          </p:cNvSpPr>
          <p:nvPr/>
        </p:nvSpPr>
        <p:spPr>
          <a:xfrm>
            <a:off x="8468352" y="4828204"/>
            <a:ext cx="3347617" cy="67037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4862" marR="0" lvl="0" indent="-174862" algn="just" defTabSz="932597" rtl="0" eaLnBrk="1" fontAlgn="auto" latinLnBrk="0" hangingPunct="1">
              <a:lnSpc>
                <a:spcPct val="110000"/>
              </a:lnSpc>
              <a:spcBef>
                <a:spcPts val="300"/>
              </a:spcBef>
              <a:spcAft>
                <a:spcPts val="0"/>
              </a:spcAft>
              <a:buClrTx/>
              <a:buSzTx/>
              <a:buFont typeface="Arial" panose="020B0604020202020204" pitchFamily="34" charset="0"/>
              <a:buChar char="•"/>
              <a:tabLst/>
              <a:defRPr/>
            </a:pPr>
            <a:r>
              <a:rPr lang="en-US" sz="1200">
                <a:latin typeface="Segoe UI"/>
                <a:cs typeface="Segoe UI"/>
              </a:rPr>
              <a:t>Copilot for Microsoft 365</a:t>
            </a:r>
          </a:p>
          <a:p>
            <a:pPr marL="174862" marR="0" lvl="0" indent="-174862" algn="just" defTabSz="932597" rtl="0" eaLnBrk="1" fontAlgn="auto" latinLnBrk="0" hangingPunct="1">
              <a:lnSpc>
                <a:spcPct val="110000"/>
              </a:lnSpc>
              <a:spcBef>
                <a:spcPts val="300"/>
              </a:spcBef>
              <a:spcAft>
                <a:spcPts val="0"/>
              </a:spcAft>
              <a:buClrTx/>
              <a:buSzTx/>
              <a:buFont typeface="Arial" panose="020B0604020202020204" pitchFamily="34" charset="0"/>
              <a:buChar char="•"/>
              <a:tabLst/>
              <a:defRPr/>
            </a:pPr>
            <a:r>
              <a:rPr lang="en-US" sz="1200">
                <a:latin typeface="Segoe UI"/>
                <a:cs typeface="Segoe UI"/>
              </a:rPr>
              <a:t>Microsoft Copilot</a:t>
            </a:r>
          </a:p>
          <a:p>
            <a:pPr marL="174862" marR="0" lvl="0" indent="-174862" algn="just" defTabSz="932597" rtl="0" eaLnBrk="1" fontAlgn="auto" latinLnBrk="0" hangingPunct="1">
              <a:lnSpc>
                <a:spcPct val="110000"/>
              </a:lnSpc>
              <a:spcBef>
                <a:spcPts val="300"/>
              </a:spcBef>
              <a:spcAft>
                <a:spcPts val="0"/>
              </a:spcAft>
              <a:buClrTx/>
              <a:buSzTx/>
              <a:buFont typeface="Arial" panose="020B0604020202020204" pitchFamily="34" charset="0"/>
              <a:buChar char="•"/>
              <a:tabLst/>
              <a:defRPr/>
            </a:pPr>
            <a:r>
              <a:rPr lang="en-US" sz="1200">
                <a:latin typeface="Segoe UI"/>
                <a:cs typeface="Segoe UI"/>
              </a:rPr>
              <a:t>Microsoft Copilot Studio </a:t>
            </a:r>
          </a:p>
        </p:txBody>
      </p:sp>
      <p:sp>
        <p:nvSpPr>
          <p:cNvPr id="16" name="Rectangle: Rounded Corners 26">
            <a:extLst>
              <a:ext uri="{FF2B5EF4-FFF2-40B4-BE49-F238E27FC236}">
                <a16:creationId xmlns:a16="http://schemas.microsoft.com/office/drawing/2014/main" id="{3E501938-E683-7497-F023-429CF46B79C6}"/>
              </a:ext>
            </a:extLst>
          </p:cNvPr>
          <p:cNvSpPr/>
          <p:nvPr/>
        </p:nvSpPr>
        <p:spPr bwMode="auto">
          <a:xfrm>
            <a:off x="8875041" y="4162587"/>
            <a:ext cx="2323229"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17" name="Graphic 32">
            <a:extLst>
              <a:ext uri="{FF2B5EF4-FFF2-40B4-BE49-F238E27FC236}">
                <a16:creationId xmlns:a16="http://schemas.microsoft.com/office/drawing/2014/main" id="{711D8C2A-E86E-2E69-9FC6-A53C6DA5288E}"/>
              </a:ext>
            </a:extLst>
          </p:cNvPr>
          <p:cNvSpPr/>
          <p:nvPr/>
        </p:nvSpPr>
        <p:spPr>
          <a:xfrm>
            <a:off x="8467376" y="4175545"/>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8" name="Rectangle: Rounded Corners 26">
            <a:extLst>
              <a:ext uri="{FF2B5EF4-FFF2-40B4-BE49-F238E27FC236}">
                <a16:creationId xmlns:a16="http://schemas.microsoft.com/office/drawing/2014/main" id="{D1253126-8205-D179-7879-B34F7D90496A}"/>
              </a:ext>
            </a:extLst>
          </p:cNvPr>
          <p:cNvSpPr/>
          <p:nvPr/>
        </p:nvSpPr>
        <p:spPr bwMode="auto">
          <a:xfrm>
            <a:off x="8875041" y="1840976"/>
            <a:ext cx="994409"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11" name="Text Placeholder 72">
            <a:extLst>
              <a:ext uri="{FF2B5EF4-FFF2-40B4-BE49-F238E27FC236}">
                <a16:creationId xmlns:a16="http://schemas.microsoft.com/office/drawing/2014/main" id="{840DFD9E-78C4-AE33-2BB7-B23E4EB4CC76}"/>
              </a:ext>
            </a:extLst>
          </p:cNvPr>
          <p:cNvSpPr txBox="1">
            <a:spLocks/>
          </p:cNvSpPr>
          <p:nvPr/>
        </p:nvSpPr>
        <p:spPr>
          <a:xfrm>
            <a:off x="8468352" y="2385407"/>
            <a:ext cx="2956886" cy="1131079"/>
          </a:xfrm>
          <a:prstGeom prst="rect">
            <a:avLst/>
          </a:prstGeom>
        </p:spPr>
        <p:txBody>
          <a:bodyPr vert="horz" wrap="square" lIns="0" tIns="0" rIns="0" bIns="0" numCol="2" rtlCol="0">
            <a:spAutoFit/>
          </a:bodyPr>
          <a:lstStyle>
            <a:defPPr>
              <a:defRPr lang="en-US"/>
            </a:defPPr>
            <a:lvl1pPr marL="174862" marR="0" lvl="0" indent="-174862" algn="just" defTabSz="932597" fontAlgn="auto">
              <a:lnSpc>
                <a:spcPct val="110000"/>
              </a:lnSpc>
              <a:spcBef>
                <a:spcPts val="300"/>
              </a:spcBef>
              <a:spcAft>
                <a:spcPts val="0"/>
              </a:spcAft>
              <a:buClrTx/>
              <a:buSzTx/>
              <a:buFont typeface="Arial" panose="020B0604020202020204" pitchFamily="34" charset="0"/>
              <a:buChar char="•"/>
              <a:tabLst/>
              <a:defRPr sz="1200" spc="0" baseline="0">
                <a:solidFill>
                  <a:srgbClr val="000000"/>
                </a:solidFill>
                <a:latin typeface="Segoe UI"/>
                <a:cs typeface="Segoe UI"/>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171450" indent="-171450" algn="l">
              <a:lnSpc>
                <a:spcPct val="110000"/>
              </a:lnSpc>
              <a:spcBef>
                <a:spcPts val="300"/>
              </a:spcBef>
              <a:buFont typeface="Arial" panose="020B0604020202020204" pitchFamily="34" charset="0"/>
              <a:buChar char="•"/>
            </a:pPr>
            <a:r>
              <a:rPr lang="en-US" sz="1200">
                <a:solidFill>
                  <a:sysClr val="windowText" lastClr="000000"/>
                </a:solidFill>
              </a:rPr>
              <a:t>Support Specialist</a:t>
            </a:r>
          </a:p>
          <a:p>
            <a:pPr marL="171450" indent="-171450" algn="l">
              <a:lnSpc>
                <a:spcPct val="110000"/>
              </a:lnSpc>
              <a:spcBef>
                <a:spcPts val="300"/>
              </a:spcBef>
              <a:buFont typeface="Arial" panose="020B0604020202020204" pitchFamily="34" charset="0"/>
              <a:buChar char="•"/>
            </a:pPr>
            <a:r>
              <a:rPr lang="en-US" sz="1200">
                <a:solidFill>
                  <a:sysClr val="windowText" lastClr="000000"/>
                </a:solidFill>
              </a:rPr>
              <a:t>Network Engineer</a:t>
            </a:r>
          </a:p>
          <a:p>
            <a:pPr marL="171450" indent="-171450" algn="l">
              <a:lnSpc>
                <a:spcPct val="110000"/>
              </a:lnSpc>
              <a:spcBef>
                <a:spcPts val="300"/>
              </a:spcBef>
              <a:buFont typeface="Arial" panose="020B0604020202020204" pitchFamily="34" charset="0"/>
              <a:buChar char="•"/>
            </a:pPr>
            <a:r>
              <a:rPr lang="en-US" sz="1200">
                <a:solidFill>
                  <a:sysClr val="windowText" lastClr="000000"/>
                </a:solidFill>
              </a:rPr>
              <a:t>Incident Response Team</a:t>
            </a:r>
          </a:p>
          <a:p>
            <a:pPr marL="171450" indent="-171450" algn="l">
              <a:lnSpc>
                <a:spcPct val="110000"/>
              </a:lnSpc>
              <a:spcBef>
                <a:spcPts val="300"/>
              </a:spcBef>
              <a:buFont typeface="Arial" panose="020B0604020202020204" pitchFamily="34" charset="0"/>
              <a:buChar char="•"/>
            </a:pPr>
            <a:r>
              <a:rPr lang="en-US" sz="1200">
                <a:solidFill>
                  <a:sysClr val="windowText" lastClr="000000"/>
                </a:solidFill>
              </a:rPr>
              <a:t>Cloud Architects </a:t>
            </a:r>
          </a:p>
          <a:p>
            <a:pPr marL="171450" indent="-171450" algn="l">
              <a:lnSpc>
                <a:spcPct val="110000"/>
              </a:lnSpc>
              <a:spcBef>
                <a:spcPts val="300"/>
              </a:spcBef>
              <a:buFont typeface="Arial" panose="020B0604020202020204" pitchFamily="34" charset="0"/>
              <a:buChar char="•"/>
            </a:pPr>
            <a:r>
              <a:rPr lang="en-US" sz="1200" b="0">
                <a:solidFill>
                  <a:sysClr val="windowText" lastClr="000000"/>
                </a:solidFill>
              </a:rPr>
              <a:t>Project Manager</a:t>
            </a:r>
          </a:p>
          <a:p>
            <a:pPr marL="171450" indent="-171450" algn="l">
              <a:lnSpc>
                <a:spcPct val="110000"/>
              </a:lnSpc>
              <a:spcBef>
                <a:spcPts val="300"/>
              </a:spcBef>
              <a:buFont typeface="Arial" panose="020B0604020202020204" pitchFamily="34" charset="0"/>
              <a:buChar char="•"/>
            </a:pPr>
            <a:r>
              <a:rPr lang="en-US" sz="1200" b="0">
                <a:solidFill>
                  <a:sysClr val="windowText" lastClr="000000"/>
                </a:solidFill>
              </a:rPr>
              <a:t>Developers </a:t>
            </a:r>
          </a:p>
          <a:p>
            <a:pPr marL="171450" indent="-171450" algn="l">
              <a:lnSpc>
                <a:spcPct val="110000"/>
              </a:lnSpc>
              <a:spcBef>
                <a:spcPts val="300"/>
              </a:spcBef>
              <a:buFont typeface="Arial" panose="020B0604020202020204" pitchFamily="34" charset="0"/>
              <a:buChar char="•"/>
            </a:pPr>
            <a:r>
              <a:rPr lang="en-US" sz="1200" b="0">
                <a:solidFill>
                  <a:sysClr val="windowText" lastClr="000000"/>
                </a:solidFill>
              </a:rPr>
              <a:t>Product Managers</a:t>
            </a:r>
            <a:endParaRPr lang="en-US" sz="1200">
              <a:solidFill>
                <a:sysClr val="windowText" lastClr="000000"/>
              </a:solidFill>
            </a:endParaRPr>
          </a:p>
        </p:txBody>
      </p:sp>
      <p:sp>
        <p:nvSpPr>
          <p:cNvPr id="10" name="Freeform: Shape 2">
            <a:extLst>
              <a:ext uri="{FF2B5EF4-FFF2-40B4-BE49-F238E27FC236}">
                <a16:creationId xmlns:a16="http://schemas.microsoft.com/office/drawing/2014/main" id="{A157A653-FB0B-716C-9568-59F46B9E1C43}"/>
              </a:ext>
            </a:extLst>
          </p:cNvPr>
          <p:cNvSpPr/>
          <p:nvPr/>
        </p:nvSpPr>
        <p:spPr>
          <a:xfrm>
            <a:off x="8467376" y="1863168"/>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fontAlgn="base">
              <a:spcBef>
                <a:spcPct val="0"/>
              </a:spcBef>
              <a:spcAft>
                <a:spcPct val="0"/>
              </a:spcAft>
            </a:pPr>
            <a:endParaRPr lang="en-GB"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pic>
        <p:nvPicPr>
          <p:cNvPr id="7" name="Picture 6" descr="A close-up of a colorful object&#10;&#10;Description automatically generated">
            <a:extLst>
              <a:ext uri="{FF2B5EF4-FFF2-40B4-BE49-F238E27FC236}">
                <a16:creationId xmlns:a16="http://schemas.microsoft.com/office/drawing/2014/main" id="{6C3A5E21-1B37-C609-3CC9-35457EE401F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171345" y="4580362"/>
            <a:ext cx="3020655" cy="2277638"/>
          </a:xfrm>
          <a:prstGeom prst="rect">
            <a:avLst/>
          </a:prstGeom>
        </p:spPr>
      </p:pic>
    </p:spTree>
    <p:extLst>
      <p:ext uri="{BB962C8B-B14F-4D97-AF65-F5344CB8AC3E}">
        <p14:creationId xmlns:p14="http://schemas.microsoft.com/office/powerpoint/2010/main" val="392039264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18253" t="13873" r="10815" b="20451"/>
          <a:stretch/>
        </p:blipFill>
        <p:spPr>
          <a:xfrm>
            <a:off x="589069" y="1457960"/>
            <a:ext cx="11013862" cy="4820010"/>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p:txBody>
          <a:bodyPr/>
          <a:lstStyle/>
          <a:p>
            <a:r>
              <a:rPr lang="en-US"/>
              <a:t>KPI – </a:t>
            </a:r>
            <a:r>
              <a:rPr lang="en-US" sz="3600" b="1">
                <a:solidFill>
                  <a:srgbClr val="000000"/>
                </a:solidFill>
                <a:latin typeface="Segoe UI Semibold" panose="020B0702040204020203" pitchFamily="34" charset="0"/>
                <a:cs typeface="Segoe UI Semibold" panose="020B0702040204020203" pitchFamily="34" charset="0"/>
              </a:rPr>
              <a:t>Decrease costs</a:t>
            </a:r>
            <a:endParaRPr lang="en-US"/>
          </a:p>
        </p:txBody>
      </p:sp>
      <p:sp>
        <p:nvSpPr>
          <p:cNvPr id="5" name="Text Placeholder 33">
            <a:extLst>
              <a:ext uri="{FF2B5EF4-FFF2-40B4-BE49-F238E27FC236}">
                <a16:creationId xmlns:a16="http://schemas.microsoft.com/office/drawing/2014/main" id="{1B9D6020-AF30-E9F8-17B0-AD87458D0E88}"/>
              </a:ext>
            </a:extLst>
          </p:cNvPr>
          <p:cNvSpPr txBox="1">
            <a:spLocks/>
          </p:cNvSpPr>
          <p:nvPr/>
        </p:nvSpPr>
        <p:spPr>
          <a:xfrm>
            <a:off x="863599" y="3278051"/>
            <a:ext cx="7233799" cy="888898"/>
          </a:xfrm>
          <a:prstGeom prst="rect">
            <a:avLst/>
          </a:prstGeom>
        </p:spPr>
        <p:txBody>
          <a:bodyPr wrap="square" lIns="0" tIns="45720" rIns="91440" bIns="45720">
            <a:spAutoFit/>
          </a:bodyPr>
          <a:lstStyle>
            <a:defPPr>
              <a:defRPr lang="en-US"/>
            </a:defPPr>
            <a:lvl1pPr marR="0" lvl="0" indent="0" defTabSz="932597" fontAlgn="auto">
              <a:lnSpc>
                <a:spcPct val="110000"/>
              </a:lnSpc>
              <a:spcBef>
                <a:spcPts val="0"/>
              </a:spcBef>
              <a:spcAft>
                <a:spcPts val="0"/>
              </a:spcAft>
              <a:buClrTx/>
              <a:buSzTx/>
              <a:buFont typeface="Arial" panose="020B0604020202020204" pitchFamily="34" charset="0"/>
              <a:buNone/>
              <a:tabLst/>
              <a:defRPr kumimoji="0" sz="1200" b="0" i="0" u="none" strike="noStrike" cap="none" spc="0" normalizeH="0" baseline="0">
                <a:ln>
                  <a:noFill/>
                </a:ln>
                <a:solidFill>
                  <a:srgbClr val="000000"/>
                </a:solidFill>
                <a:effectLst/>
                <a:uLnTx/>
                <a:uFillTx/>
                <a:latin typeface="Segoe UI" panose="020B0502040204020203" pitchFamily="34" charset="0"/>
                <a:cs typeface="Segoe UI" panose="020B0502040204020203"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defTabSz="932597"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20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Whether it’s trimming operational expenses, streamlining processes, or maximizing the value of investments, cost reduction directly impacts profitability, competitiveness, and long-term sustainability. By strategically managing costs, businesses can allocate resources more efficiently, enhance financial stability, and remain agile in an ever-evolving market.</a:t>
            </a:r>
          </a:p>
        </p:txBody>
      </p:sp>
      <p:cxnSp>
        <p:nvCxnSpPr>
          <p:cNvPr id="28" name="Straight Connector 27">
            <a:extLst>
              <a:ext uri="{FF2B5EF4-FFF2-40B4-BE49-F238E27FC236}">
                <a16:creationId xmlns:a16="http://schemas.microsoft.com/office/drawing/2014/main" id="{51B84402-A636-A285-4E06-1EFCA8FA31FB}"/>
              </a:ext>
            </a:extLst>
          </p:cNvPr>
          <p:cNvCxnSpPr>
            <a:cxnSpLocks/>
          </p:cNvCxnSpPr>
          <p:nvPr/>
        </p:nvCxnSpPr>
        <p:spPr>
          <a:xfrm>
            <a:off x="863600" y="4203077"/>
            <a:ext cx="7136195" cy="0"/>
          </a:xfrm>
          <a:prstGeom prst="line">
            <a:avLst/>
          </a:prstGeom>
          <a:ln>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 name="Text Placeholder 4">
            <a:extLst>
              <a:ext uri="{FF2B5EF4-FFF2-40B4-BE49-F238E27FC236}">
                <a16:creationId xmlns:a16="http://schemas.microsoft.com/office/drawing/2014/main" id="{92770B32-BE1B-7E28-3B59-83AB3D6ACDE7}"/>
              </a:ext>
            </a:extLst>
          </p:cNvPr>
          <p:cNvSpPr txBox="1">
            <a:spLocks/>
          </p:cNvSpPr>
          <p:nvPr/>
        </p:nvSpPr>
        <p:spPr>
          <a:xfrm>
            <a:off x="863600" y="4664824"/>
            <a:ext cx="7264400" cy="1695849"/>
          </a:xfrm>
          <a:prstGeom prst="rect">
            <a:avLst/>
          </a:prstGeom>
        </p:spPr>
        <p:txBody>
          <a:bodyPr vert="horz" wrap="square" lIns="0" tIns="0" rIns="0" bIns="0" numCol="2"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defTabSz="932597">
              <a:spcBef>
                <a:spcPts val="600"/>
              </a:spcBef>
              <a:defRPr/>
            </a:pPr>
            <a:r>
              <a:rPr lang="en-US" sz="1100" b="1">
                <a:gradFill>
                  <a:gsLst>
                    <a:gs pos="35000">
                      <a:srgbClr val="0078D4"/>
                    </a:gs>
                    <a:gs pos="0">
                      <a:srgbClr val="C03BC4"/>
                    </a:gs>
                  </a:gsLst>
                  <a:path path="circle">
                    <a:fillToRect l="100000" t="100000"/>
                  </a:path>
                </a:gradFill>
              </a:rPr>
              <a:t>Create internal feedback loop to identify </a:t>
            </a:r>
            <a:br>
              <a:rPr lang="en-US" sz="1100" b="1">
                <a:gradFill>
                  <a:gsLst>
                    <a:gs pos="35000">
                      <a:srgbClr val="0078D4"/>
                    </a:gs>
                    <a:gs pos="0">
                      <a:srgbClr val="C03BC4"/>
                    </a:gs>
                  </a:gsLst>
                  <a:path path="circle">
                    <a:fillToRect l="100000" t="100000"/>
                  </a:path>
                </a:gradFill>
              </a:rPr>
            </a:br>
            <a:r>
              <a:rPr lang="en-US" sz="1100" b="1">
                <a:gradFill>
                  <a:gsLst>
                    <a:gs pos="35000">
                      <a:srgbClr val="0078D4"/>
                    </a:gs>
                    <a:gs pos="0">
                      <a:srgbClr val="C03BC4"/>
                    </a:gs>
                  </a:gsLst>
                  <a:path path="circle">
                    <a:fillToRect l="100000" t="100000"/>
                  </a:path>
                </a:gradFill>
              </a:rPr>
              <a:t>cost saving areas: </a:t>
            </a:r>
          </a:p>
          <a:p>
            <a:pPr marL="171450" lvl="1" indent="-171450" defTabSz="932597">
              <a:lnSpc>
                <a:spcPct val="110000"/>
              </a:lnSpc>
              <a:spcBef>
                <a:spcPts val="0"/>
              </a:spcBef>
              <a:spcAft>
                <a:spcPts val="300"/>
              </a:spcAft>
              <a:buSzTx/>
              <a:defRPr/>
            </a:pPr>
            <a:r>
              <a:rPr lang="en-US" sz="1100">
                <a:solidFill>
                  <a:schemeClr val="tx1"/>
                </a:solidFill>
                <a:latin typeface="Segoe UI"/>
                <a:cs typeface="Segoe UI"/>
              </a:rPr>
              <a:t>Draft employee surveys focused value of resources utilized and ideas for cost savings</a:t>
            </a:r>
          </a:p>
          <a:p>
            <a:pPr marL="171450" lvl="1" indent="-171450" defTabSz="932597">
              <a:lnSpc>
                <a:spcPct val="110000"/>
              </a:lnSpc>
              <a:spcBef>
                <a:spcPts val="0"/>
              </a:spcBef>
              <a:spcAft>
                <a:spcPts val="300"/>
              </a:spcAft>
              <a:buSzTx/>
              <a:defRPr/>
            </a:pPr>
            <a:r>
              <a:rPr lang="en-US" sz="1100">
                <a:solidFill>
                  <a:schemeClr val="tx1"/>
                </a:solidFill>
                <a:latin typeface="Segoe UI"/>
                <a:cs typeface="Segoe UI"/>
              </a:rPr>
              <a:t>Analyze surveys to gain valuable insights into what makes employees happy or areas that need improvement within the organization</a:t>
            </a:r>
          </a:p>
          <a:p>
            <a:pPr marR="0" lvl="0">
              <a:lnSpc>
                <a:spcPct val="107000"/>
              </a:lnSpc>
              <a:spcBef>
                <a:spcPts val="0"/>
              </a:spcBef>
              <a:spcAft>
                <a:spcPts val="800"/>
              </a:spcAft>
              <a:tabLst>
                <a:tab pos="457200" algn="l"/>
              </a:tabLst>
              <a:defRPr/>
            </a:pPr>
            <a:endParaRPr lang="en-US" sz="1100" b="1">
              <a:latin typeface="Segoe UI"/>
              <a:cs typeface="Segoe UI"/>
            </a:endParaRPr>
          </a:p>
          <a:p>
            <a:pPr lvl="0" defTabSz="932597">
              <a:spcBef>
                <a:spcPts val="600"/>
              </a:spcBef>
              <a:defRPr/>
            </a:pPr>
            <a:r>
              <a:rPr lang="en-US" sz="1100" b="1">
                <a:gradFill>
                  <a:gsLst>
                    <a:gs pos="35000">
                      <a:srgbClr val="0078D4"/>
                    </a:gs>
                    <a:gs pos="0">
                      <a:srgbClr val="C03BC4"/>
                    </a:gs>
                  </a:gsLst>
                  <a:path path="circle">
                    <a:fillToRect l="100000" t="100000"/>
                  </a:path>
                </a:gradFill>
              </a:rPr>
              <a:t>Improve employee efficiency and productivity: </a:t>
            </a:r>
          </a:p>
          <a:p>
            <a:pPr marL="171450" lvl="1" indent="-171450" defTabSz="932597">
              <a:lnSpc>
                <a:spcPct val="110000"/>
              </a:lnSpc>
              <a:spcBef>
                <a:spcPts val="0"/>
              </a:spcBef>
              <a:spcAft>
                <a:spcPts val="300"/>
              </a:spcAft>
              <a:buSzTx/>
              <a:defRPr/>
            </a:pPr>
            <a:r>
              <a:rPr lang="en-US" sz="1100">
                <a:solidFill>
                  <a:schemeClr val="tx1"/>
                </a:solidFill>
                <a:latin typeface="Segoe UI"/>
                <a:cs typeface="Segoe UI"/>
              </a:rPr>
              <a:t>Have Copilot assist with emails and document drafts</a:t>
            </a:r>
          </a:p>
          <a:p>
            <a:pPr marL="171450" lvl="1" indent="-171450" defTabSz="932597">
              <a:lnSpc>
                <a:spcPct val="110000"/>
              </a:lnSpc>
              <a:spcBef>
                <a:spcPts val="0"/>
              </a:spcBef>
              <a:spcAft>
                <a:spcPts val="300"/>
              </a:spcAft>
              <a:buSzTx/>
              <a:defRPr/>
            </a:pPr>
            <a:r>
              <a:rPr lang="en-US" sz="1100">
                <a:solidFill>
                  <a:schemeClr val="tx1"/>
                </a:solidFill>
                <a:latin typeface="Segoe UI"/>
                <a:cs typeface="Segoe UI"/>
              </a:rPr>
              <a:t>Save time on administrative activities such as generating meeting notes and follow up items</a:t>
            </a:r>
          </a:p>
          <a:p>
            <a:pPr marR="0" lvl="0">
              <a:lnSpc>
                <a:spcPct val="107000"/>
              </a:lnSpc>
              <a:spcBef>
                <a:spcPts val="0"/>
              </a:spcBef>
              <a:spcAft>
                <a:spcPts val="0"/>
              </a:spcAft>
              <a:tabLst>
                <a:tab pos="457200" algn="l"/>
              </a:tabLst>
            </a:pP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Rectangle: Rounded Corners 26">
            <a:extLst>
              <a:ext uri="{FF2B5EF4-FFF2-40B4-BE49-F238E27FC236}">
                <a16:creationId xmlns:a16="http://schemas.microsoft.com/office/drawing/2014/main" id="{0A706FF1-CF6C-F87E-195B-8F0C278B84C8}"/>
              </a:ext>
            </a:extLst>
          </p:cNvPr>
          <p:cNvSpPr/>
          <p:nvPr/>
        </p:nvSpPr>
        <p:spPr bwMode="auto">
          <a:xfrm>
            <a:off x="863600" y="4258653"/>
            <a:ext cx="6615372"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defTabSz="932472" fontAlgn="base">
              <a:spcBef>
                <a:spcPct val="0"/>
              </a:spcBef>
              <a:spcAft>
                <a:spcPct val="0"/>
              </a:spcAft>
            </a:pPr>
            <a:r>
              <a:rPr lang="en-US" sz="1600">
                <a:gradFill flip="none" rotWithShape="1">
                  <a:gsLst>
                    <a:gs pos="37000">
                      <a:srgbClr val="0078D4"/>
                    </a:gs>
                    <a:gs pos="100000">
                      <a:schemeClr val="accent3"/>
                    </a:gs>
                  </a:gsLst>
                  <a:path path="circle">
                    <a:fillToRect r="100000" b="100000"/>
                  </a:path>
                  <a:tileRect l="-100000" t="-100000"/>
                </a:gradFill>
                <a:latin typeface="Segoe UI Semibold"/>
              </a:rPr>
              <a:t>How Copilot can help reduce costs</a:t>
            </a:r>
          </a:p>
        </p:txBody>
      </p:sp>
      <p:sp>
        <p:nvSpPr>
          <p:cNvPr id="13" name="Freeform: Shape 32">
            <a:extLst>
              <a:ext uri="{FF2B5EF4-FFF2-40B4-BE49-F238E27FC236}">
                <a16:creationId xmlns:a16="http://schemas.microsoft.com/office/drawing/2014/main" id="{CD099349-F6F8-131A-6CBB-39DA0B88C04F}"/>
              </a:ext>
            </a:extLst>
          </p:cNvPr>
          <p:cNvSpPr>
            <a:spLocks/>
          </p:cNvSpPr>
          <p:nvPr/>
        </p:nvSpPr>
        <p:spPr bwMode="auto">
          <a:xfrm>
            <a:off x="8185665" y="1579850"/>
            <a:ext cx="3231396" cy="2141468"/>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4" name="Freeform: Shape 32">
            <a:extLst>
              <a:ext uri="{FF2B5EF4-FFF2-40B4-BE49-F238E27FC236}">
                <a16:creationId xmlns:a16="http://schemas.microsoft.com/office/drawing/2014/main" id="{3A53FD7F-16D8-74D4-4C3E-3DA6AE836958}"/>
              </a:ext>
            </a:extLst>
          </p:cNvPr>
          <p:cNvSpPr>
            <a:spLocks/>
          </p:cNvSpPr>
          <p:nvPr/>
        </p:nvSpPr>
        <p:spPr bwMode="auto">
          <a:xfrm>
            <a:off x="8185665" y="3843208"/>
            <a:ext cx="3231396" cy="2183111"/>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5" name="Text Placeholder 5">
            <a:extLst>
              <a:ext uri="{FF2B5EF4-FFF2-40B4-BE49-F238E27FC236}">
                <a16:creationId xmlns:a16="http://schemas.microsoft.com/office/drawing/2014/main" id="{2ED724A7-7845-4245-A5D8-310B35F398C9}"/>
              </a:ext>
            </a:extLst>
          </p:cNvPr>
          <p:cNvSpPr txBox="1">
            <a:spLocks/>
          </p:cNvSpPr>
          <p:nvPr/>
        </p:nvSpPr>
        <p:spPr>
          <a:xfrm>
            <a:off x="8468352" y="4828204"/>
            <a:ext cx="3347617" cy="428772"/>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4862" marR="0" lvl="0" indent="-174862" algn="just" defTabSz="932597" rtl="0" eaLnBrk="1" fontAlgn="auto" latinLnBrk="0" hangingPunct="1">
              <a:lnSpc>
                <a:spcPct val="110000"/>
              </a:lnSpc>
              <a:spcBef>
                <a:spcPts val="300"/>
              </a:spcBef>
              <a:spcAft>
                <a:spcPts val="0"/>
              </a:spcAft>
              <a:buClrTx/>
              <a:buSzTx/>
              <a:buFont typeface="Arial" panose="020B0604020202020204" pitchFamily="34" charset="0"/>
              <a:buChar char="•"/>
              <a:tabLst/>
              <a:defRPr/>
            </a:pPr>
            <a:r>
              <a:rPr lang="en-US" sz="1200">
                <a:latin typeface="Segoe UI"/>
                <a:cs typeface="Segoe UI"/>
              </a:rPr>
              <a:t>Copilot for Microsoft 365</a:t>
            </a:r>
          </a:p>
          <a:p>
            <a:pPr marL="174862" marR="0" lvl="0" indent="-174862" algn="just" defTabSz="932597" rtl="0" eaLnBrk="1" fontAlgn="auto" latinLnBrk="0" hangingPunct="1">
              <a:lnSpc>
                <a:spcPct val="110000"/>
              </a:lnSpc>
              <a:spcBef>
                <a:spcPts val="300"/>
              </a:spcBef>
              <a:spcAft>
                <a:spcPts val="0"/>
              </a:spcAft>
              <a:buClrTx/>
              <a:buSzTx/>
              <a:buFont typeface="Arial" panose="020B0604020202020204" pitchFamily="34" charset="0"/>
              <a:buChar char="•"/>
              <a:tabLst/>
              <a:defRPr/>
            </a:pPr>
            <a:r>
              <a:rPr lang="en-US" sz="1200">
                <a:latin typeface="Segoe UI"/>
                <a:cs typeface="Segoe UI"/>
              </a:rPr>
              <a:t>Microsoft Copilot</a:t>
            </a:r>
          </a:p>
        </p:txBody>
      </p:sp>
      <p:sp>
        <p:nvSpPr>
          <p:cNvPr id="16" name="Rectangle: Rounded Corners 26">
            <a:extLst>
              <a:ext uri="{FF2B5EF4-FFF2-40B4-BE49-F238E27FC236}">
                <a16:creationId xmlns:a16="http://schemas.microsoft.com/office/drawing/2014/main" id="{3E501938-E683-7497-F023-429CF46B79C6}"/>
              </a:ext>
            </a:extLst>
          </p:cNvPr>
          <p:cNvSpPr/>
          <p:nvPr/>
        </p:nvSpPr>
        <p:spPr bwMode="auto">
          <a:xfrm>
            <a:off x="8875041" y="4162587"/>
            <a:ext cx="2323229"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17" name="Graphic 32">
            <a:extLst>
              <a:ext uri="{FF2B5EF4-FFF2-40B4-BE49-F238E27FC236}">
                <a16:creationId xmlns:a16="http://schemas.microsoft.com/office/drawing/2014/main" id="{711D8C2A-E86E-2E69-9FC6-A53C6DA5288E}"/>
              </a:ext>
            </a:extLst>
          </p:cNvPr>
          <p:cNvSpPr/>
          <p:nvPr/>
        </p:nvSpPr>
        <p:spPr>
          <a:xfrm>
            <a:off x="8467376" y="4175545"/>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8" name="Rectangle: Rounded Corners 26">
            <a:extLst>
              <a:ext uri="{FF2B5EF4-FFF2-40B4-BE49-F238E27FC236}">
                <a16:creationId xmlns:a16="http://schemas.microsoft.com/office/drawing/2014/main" id="{D1253126-8205-D179-7879-B34F7D90496A}"/>
              </a:ext>
            </a:extLst>
          </p:cNvPr>
          <p:cNvSpPr/>
          <p:nvPr/>
        </p:nvSpPr>
        <p:spPr bwMode="auto">
          <a:xfrm>
            <a:off x="8875041" y="1840976"/>
            <a:ext cx="994409"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11" name="Text Placeholder 72">
            <a:extLst>
              <a:ext uri="{FF2B5EF4-FFF2-40B4-BE49-F238E27FC236}">
                <a16:creationId xmlns:a16="http://schemas.microsoft.com/office/drawing/2014/main" id="{840DFD9E-78C4-AE33-2BB7-B23E4EB4CC76}"/>
              </a:ext>
            </a:extLst>
          </p:cNvPr>
          <p:cNvSpPr txBox="1">
            <a:spLocks/>
          </p:cNvSpPr>
          <p:nvPr/>
        </p:nvSpPr>
        <p:spPr>
          <a:xfrm>
            <a:off x="8468352" y="2385407"/>
            <a:ext cx="2956886" cy="911981"/>
          </a:xfrm>
          <a:prstGeom prst="rect">
            <a:avLst/>
          </a:prstGeom>
        </p:spPr>
        <p:txBody>
          <a:bodyPr vert="horz" wrap="square" lIns="0" tIns="0" rIns="0" bIns="0" numCol="1" rtlCol="0">
            <a:spAutoFit/>
          </a:bodyPr>
          <a:lstStyle>
            <a:defPPr>
              <a:defRPr lang="en-US"/>
            </a:defPPr>
            <a:lvl1pPr marL="174862" marR="0" lvl="0" indent="-174862" algn="just" defTabSz="932597" fontAlgn="auto">
              <a:lnSpc>
                <a:spcPct val="110000"/>
              </a:lnSpc>
              <a:spcBef>
                <a:spcPts val="300"/>
              </a:spcBef>
              <a:spcAft>
                <a:spcPts val="0"/>
              </a:spcAft>
              <a:buClrTx/>
              <a:buSzTx/>
              <a:buFont typeface="Arial" panose="020B0604020202020204" pitchFamily="34" charset="0"/>
              <a:buChar char="•"/>
              <a:tabLst/>
              <a:defRPr sz="1200" spc="0" baseline="0">
                <a:solidFill>
                  <a:srgbClr val="000000"/>
                </a:solidFill>
                <a:latin typeface="Segoe UI"/>
                <a:cs typeface="Segoe UI"/>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171450" indent="-171450" algn="l">
              <a:lnSpc>
                <a:spcPct val="110000"/>
              </a:lnSpc>
              <a:spcBef>
                <a:spcPts val="300"/>
              </a:spcBef>
              <a:buFont typeface="Arial" panose="020B0604020202020204" pitchFamily="34" charset="0"/>
              <a:buChar char="•"/>
            </a:pPr>
            <a:r>
              <a:rPr lang="en-US" sz="1200">
                <a:solidFill>
                  <a:sysClr val="windowText" lastClr="000000"/>
                </a:solidFill>
              </a:rPr>
              <a:t>Chief Information Officer</a:t>
            </a:r>
          </a:p>
          <a:p>
            <a:pPr marL="171450" indent="-171450" algn="l">
              <a:lnSpc>
                <a:spcPct val="110000"/>
              </a:lnSpc>
              <a:spcBef>
                <a:spcPts val="300"/>
              </a:spcBef>
              <a:buFont typeface="Arial" panose="020B0604020202020204" pitchFamily="34" charset="0"/>
              <a:buChar char="•"/>
            </a:pPr>
            <a:r>
              <a:rPr lang="en-US" sz="1200">
                <a:solidFill>
                  <a:sysClr val="windowText" lastClr="000000"/>
                </a:solidFill>
              </a:rPr>
              <a:t>IT Managers</a:t>
            </a:r>
          </a:p>
          <a:p>
            <a:pPr marL="171450" indent="-171450" algn="l">
              <a:lnSpc>
                <a:spcPct val="110000"/>
              </a:lnSpc>
              <a:spcBef>
                <a:spcPts val="300"/>
              </a:spcBef>
              <a:buFont typeface="Arial" panose="020B0604020202020204" pitchFamily="34" charset="0"/>
              <a:buChar char="•"/>
            </a:pPr>
            <a:r>
              <a:rPr lang="en-US" sz="1200">
                <a:solidFill>
                  <a:sysClr val="windowText" lastClr="000000"/>
                </a:solidFill>
              </a:rPr>
              <a:t>Procurement Specialist </a:t>
            </a:r>
          </a:p>
          <a:p>
            <a:pPr marL="171450" indent="-171450" algn="l"/>
            <a:r>
              <a:rPr lang="en-US" sz="1200" b="0">
                <a:solidFill>
                  <a:sysClr val="windowText" lastClr="000000"/>
                </a:solidFill>
              </a:rPr>
              <a:t>IT Operations team </a:t>
            </a:r>
          </a:p>
        </p:txBody>
      </p:sp>
      <p:sp>
        <p:nvSpPr>
          <p:cNvPr id="10" name="Freeform: Shape 2">
            <a:extLst>
              <a:ext uri="{FF2B5EF4-FFF2-40B4-BE49-F238E27FC236}">
                <a16:creationId xmlns:a16="http://schemas.microsoft.com/office/drawing/2014/main" id="{A157A653-FB0B-716C-9568-59F46B9E1C43}"/>
              </a:ext>
            </a:extLst>
          </p:cNvPr>
          <p:cNvSpPr/>
          <p:nvPr/>
        </p:nvSpPr>
        <p:spPr>
          <a:xfrm>
            <a:off x="8467376" y="1863168"/>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fontAlgn="base">
              <a:spcBef>
                <a:spcPct val="0"/>
              </a:spcBef>
              <a:spcAft>
                <a:spcPct val="0"/>
              </a:spcAft>
            </a:pPr>
            <a:endParaRPr lang="en-GB"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pic>
        <p:nvPicPr>
          <p:cNvPr id="6" name="Picture 5" descr="A close-up of a colorful object&#10;&#10;Description automatically generated">
            <a:extLst>
              <a:ext uri="{FF2B5EF4-FFF2-40B4-BE49-F238E27FC236}">
                <a16:creationId xmlns:a16="http://schemas.microsoft.com/office/drawing/2014/main" id="{D75C0B42-BAA6-857A-06C3-9A33EBFDB7A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171345" y="4580362"/>
            <a:ext cx="3020655" cy="2277638"/>
          </a:xfrm>
          <a:prstGeom prst="rect">
            <a:avLst/>
          </a:prstGeom>
        </p:spPr>
      </p:pic>
      <p:pic>
        <p:nvPicPr>
          <p:cNvPr id="18" name="Picture 17">
            <a:extLst>
              <a:ext uri="{FF2B5EF4-FFF2-40B4-BE49-F238E27FC236}">
                <a16:creationId xmlns:a16="http://schemas.microsoft.com/office/drawing/2014/main" id="{B9E6F920-F9E8-C212-0399-A143E344A679}"/>
              </a:ext>
            </a:extLst>
          </p:cNvPr>
          <p:cNvPicPr>
            <a:picLocks/>
          </p:cNvPicPr>
          <p:nvPr/>
        </p:nvPicPr>
        <p:blipFill rotWithShape="1">
          <a:blip r:embed="rId5" cstate="screen">
            <a:extLst>
              <a:ext uri="{28A0092B-C50C-407E-A947-70E740481C1C}">
                <a14:useLocalDpi xmlns:a14="http://schemas.microsoft.com/office/drawing/2010/main"/>
              </a:ext>
            </a:extLst>
          </a:blip>
          <a:srcRect/>
          <a:stretch/>
        </p:blipFill>
        <p:spPr>
          <a:xfrm>
            <a:off x="715080" y="1579847"/>
            <a:ext cx="7360279" cy="1559135"/>
          </a:xfrm>
          <a:prstGeom prst="roundRect">
            <a:avLst>
              <a:gd name="adj" fmla="val 3065"/>
            </a:avLst>
          </a:prstGeom>
          <a:ln w="12700">
            <a:solidFill>
              <a:schemeClr val="bg1"/>
            </a:solidFill>
          </a:ln>
          <a:effectLst>
            <a:outerShdw blurRad="127000" dist="127000" dir="2700000" algn="tl" rotWithShape="0">
              <a:prstClr val="black">
                <a:alpha val="15000"/>
              </a:prstClr>
            </a:outerShdw>
          </a:effectLst>
        </p:spPr>
      </p:pic>
    </p:spTree>
    <p:extLst>
      <p:ext uri="{BB962C8B-B14F-4D97-AF65-F5344CB8AC3E}">
        <p14:creationId xmlns:p14="http://schemas.microsoft.com/office/powerpoint/2010/main" val="212530872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4F37E-0421-8812-028F-7626537FDA92}"/>
            </a:ext>
          </a:extLst>
        </p:cNvPr>
        <p:cNvGrpSpPr/>
        <p:nvPr/>
      </p:nvGrpSpPr>
      <p:grpSpPr>
        <a:xfrm>
          <a:off x="0" y="0"/>
          <a:ext cx="0" cy="0"/>
          <a:chOff x="0" y="0"/>
          <a:chExt cx="0" cy="0"/>
        </a:xfrm>
      </p:grpSpPr>
      <p:sp>
        <p:nvSpPr>
          <p:cNvPr id="113" name="Rectangle: Rounded Corners 28">
            <a:extLst>
              <a:ext uri="{FF2B5EF4-FFF2-40B4-BE49-F238E27FC236}">
                <a16:creationId xmlns:a16="http://schemas.microsoft.com/office/drawing/2014/main" id="{3BFE5199-0598-CE21-11FF-F7691AAFACBC}"/>
              </a:ext>
            </a:extLst>
          </p:cNvPr>
          <p:cNvSpPr>
            <a:spLocks/>
          </p:cNvSpPr>
          <p:nvPr/>
        </p:nvSpPr>
        <p:spPr bwMode="auto">
          <a:xfrm>
            <a:off x="588262" y="1257699"/>
            <a:ext cx="11015476" cy="5011339"/>
          </a:xfrm>
          <a:prstGeom prst="roundRect">
            <a:avLst>
              <a:gd name="adj" fmla="val 2074"/>
            </a:avLst>
          </a:prstGeom>
          <a:solidFill>
            <a:schemeClr val="bg1">
              <a:lumMod val="95000"/>
            </a:schemeClr>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1">
            <a:extLst>
              <a:ext uri="{FF2B5EF4-FFF2-40B4-BE49-F238E27FC236}">
                <a16:creationId xmlns:a16="http://schemas.microsoft.com/office/drawing/2014/main" id="{FE7C9219-2FAD-5C9E-D2AA-B40E40C7AA15}"/>
              </a:ext>
            </a:extLst>
          </p:cNvPr>
          <p:cNvSpPr>
            <a:spLocks noGrp="1"/>
          </p:cNvSpPr>
          <p:nvPr>
            <p:ph type="title"/>
          </p:nvPr>
        </p:nvSpPr>
        <p:spPr>
          <a:xfrm>
            <a:off x="588263" y="272457"/>
            <a:ext cx="11018520" cy="430887"/>
          </a:xfrm>
        </p:spPr>
        <p:txBody>
          <a:bodyPr/>
          <a:lstStyle/>
          <a:p>
            <a:r>
              <a:rPr lang="en-US" sz="2800">
                <a:gradFill>
                  <a:gsLst>
                    <a:gs pos="35000">
                      <a:srgbClr val="0078D4"/>
                    </a:gs>
                    <a:gs pos="0">
                      <a:srgbClr val="C03BC4"/>
                    </a:gs>
                  </a:gsLst>
                  <a:path path="circle">
                    <a:fillToRect l="100000" t="100000"/>
                  </a:path>
                </a:gradFill>
              </a:rPr>
              <a:t>Use Case |</a:t>
            </a:r>
            <a:r>
              <a:rPr lang="en-US" sz="2800"/>
              <a:t> Create a Project Plan</a:t>
            </a:r>
          </a:p>
        </p:txBody>
      </p:sp>
      <p:sp>
        <p:nvSpPr>
          <p:cNvPr id="46" name="Freeform: Shape 2">
            <a:extLst>
              <a:ext uri="{FF2B5EF4-FFF2-40B4-BE49-F238E27FC236}">
                <a16:creationId xmlns:a16="http://schemas.microsoft.com/office/drawing/2014/main" id="{BAC02308-1EE3-257A-8954-2ECE5CA4A9AA}"/>
              </a:ext>
              <a:ext uri="{C183D7F6-B498-43B3-948B-1728B52AA6E4}">
                <adec:decorative xmlns:adec="http://schemas.microsoft.com/office/drawing/2017/decorative" val="1"/>
              </a:ext>
            </a:extLst>
          </p:cNvPr>
          <p:cNvSpPr/>
          <p:nvPr/>
        </p:nvSpPr>
        <p:spPr bwMode="auto">
          <a:xfrm>
            <a:off x="588262" y="1671436"/>
            <a:ext cx="10562486"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47" name="Rectangle: Rounded Corners 6">
            <a:extLst>
              <a:ext uri="{FF2B5EF4-FFF2-40B4-BE49-F238E27FC236}">
                <a16:creationId xmlns:a16="http://schemas.microsoft.com/office/drawing/2014/main" id="{87744DF4-A5C8-1314-0234-E36D12547667}"/>
              </a:ext>
              <a:ext uri="{C183D7F6-B498-43B3-948B-1728B52AA6E4}">
                <adec:decorative xmlns:adec="http://schemas.microsoft.com/office/drawing/2017/decorative" val="1"/>
              </a:ext>
            </a:extLst>
          </p:cNvPr>
          <p:cNvSpPr/>
          <p:nvPr/>
        </p:nvSpPr>
        <p:spPr bwMode="auto">
          <a:xfrm>
            <a:off x="1107052" y="5516933"/>
            <a:ext cx="2705513" cy="582726"/>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kumimoji="0" lang="en-US" sz="900" i="0" u="none" strike="noStrike" kern="1200" cap="none" spc="0" normalizeH="0" baseline="0" noProof="0">
                <a:ln>
                  <a:noFill/>
                </a:ln>
                <a:solidFill>
                  <a:srgbClr val="000000"/>
                </a:solidFill>
                <a:effectLst/>
                <a:uLnTx/>
                <a:uFillTx/>
                <a:latin typeface="Segoe UI"/>
                <a:ea typeface="+mn-ea"/>
                <a:cs typeface="+mn-cs"/>
              </a:rPr>
              <a:t>Ensure high writing quality using Copilot to revise first drafts.</a:t>
            </a:r>
          </a:p>
        </p:txBody>
      </p:sp>
      <p:sp>
        <p:nvSpPr>
          <p:cNvPr id="48" name="Rectangle: Rounded Corners 4">
            <a:extLst>
              <a:ext uri="{FF2B5EF4-FFF2-40B4-BE49-F238E27FC236}">
                <a16:creationId xmlns:a16="http://schemas.microsoft.com/office/drawing/2014/main" id="{F731FED2-C091-D290-CF88-80C7C0D13FA6}"/>
              </a:ext>
            </a:extLst>
          </p:cNvPr>
          <p:cNvSpPr/>
          <p:nvPr/>
        </p:nvSpPr>
        <p:spPr bwMode="auto">
          <a:xfrm>
            <a:off x="1107052" y="3962701"/>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a:ln w="3175">
                  <a:noFill/>
                </a:ln>
                <a:gradFill>
                  <a:gsLst>
                    <a:gs pos="76437">
                      <a:srgbClr val="FFFFFF"/>
                    </a:gs>
                    <a:gs pos="55747">
                      <a:srgbClr val="FFFFFF"/>
                    </a:gs>
                  </a:gsLst>
                  <a:path path="circle">
                    <a:fillToRect l="100000" b="100000"/>
                  </a:path>
                </a:gradFill>
                <a:latin typeface="Segoe UI Semibold"/>
                <a:cs typeface="Segoe UI" pitchFamily="34" charset="0"/>
              </a:rPr>
              <a:t>6. Revise support procedures</a:t>
            </a:r>
          </a:p>
        </p:txBody>
      </p:sp>
      <p:sp>
        <p:nvSpPr>
          <p:cNvPr id="49" name="TextBox 48">
            <a:extLst>
              <a:ext uri="{FF2B5EF4-FFF2-40B4-BE49-F238E27FC236}">
                <a16:creationId xmlns:a16="http://schemas.microsoft.com/office/drawing/2014/main" id="{FD56BDC6-3EB4-B616-32DC-777D3C4635AF}"/>
              </a:ext>
            </a:extLst>
          </p:cNvPr>
          <p:cNvSpPr txBox="1"/>
          <p:nvPr/>
        </p:nvSpPr>
        <p:spPr>
          <a:xfrm>
            <a:off x="1107053" y="4415165"/>
            <a:ext cx="3015428" cy="37394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cs typeface="Segoe UI" pitchFamily="34" charset="0"/>
              </a:rPr>
              <a:t>After project is completed, use Copilot to revise procedures and change management documents for support teams and admins.</a:t>
            </a:r>
          </a:p>
        </p:txBody>
      </p:sp>
      <p:sp>
        <p:nvSpPr>
          <p:cNvPr id="50" name="Rectangle: Rounded Corners 6">
            <a:extLst>
              <a:ext uri="{FF2B5EF4-FFF2-40B4-BE49-F238E27FC236}">
                <a16:creationId xmlns:a16="http://schemas.microsoft.com/office/drawing/2014/main" id="{A62EE534-66D6-6AA3-41F5-E6C78B8A6014}"/>
              </a:ext>
              <a:ext uri="{C183D7F6-B498-43B3-948B-1728B52AA6E4}">
                <adec:decorative xmlns:adec="http://schemas.microsoft.com/office/drawing/2017/decorative" val="1"/>
              </a:ext>
            </a:extLst>
          </p:cNvPr>
          <p:cNvSpPr/>
          <p:nvPr/>
        </p:nvSpPr>
        <p:spPr bwMode="auto">
          <a:xfrm>
            <a:off x="8028777" y="5515151"/>
            <a:ext cx="2705513" cy="582726"/>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kumimoji="0" lang="en-US" sz="900" i="0" u="none" strike="noStrike" kern="1200" cap="none" spc="0" normalizeH="0" baseline="0" noProof="0">
                <a:ln>
                  <a:noFill/>
                </a:ln>
                <a:solidFill>
                  <a:srgbClr val="000000"/>
                </a:solidFill>
                <a:effectLst/>
                <a:uLnTx/>
                <a:uFillTx/>
                <a:latin typeface="Segoe UI"/>
                <a:ea typeface="+mn-ea"/>
                <a:cs typeface="+mn-cs"/>
              </a:rPr>
              <a:t>Stay informed on project activities by using Copilot to summarize communications.</a:t>
            </a:r>
          </a:p>
        </p:txBody>
      </p:sp>
      <p:sp>
        <p:nvSpPr>
          <p:cNvPr id="51" name="Rectangle: Rounded Corners 7">
            <a:extLst>
              <a:ext uri="{FF2B5EF4-FFF2-40B4-BE49-F238E27FC236}">
                <a16:creationId xmlns:a16="http://schemas.microsoft.com/office/drawing/2014/main" id="{C5B43937-E1D1-617A-E508-758523DB3E50}"/>
              </a:ext>
            </a:extLst>
          </p:cNvPr>
          <p:cNvSpPr/>
          <p:nvPr/>
        </p:nvSpPr>
        <p:spPr bwMode="auto">
          <a:xfrm>
            <a:off x="8028777" y="3964863"/>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a:ln w="3175">
                  <a:noFill/>
                </a:ln>
                <a:gradFill>
                  <a:gsLst>
                    <a:gs pos="76437">
                      <a:srgbClr val="FFFFFF"/>
                    </a:gs>
                    <a:gs pos="55747">
                      <a:srgbClr val="FFFFFF"/>
                    </a:gs>
                  </a:gsLst>
                  <a:path path="circle">
                    <a:fillToRect l="100000" b="100000"/>
                  </a:path>
                </a:gradFill>
                <a:latin typeface="Segoe UI Semibold"/>
                <a:cs typeface="Segoe UI" pitchFamily="34" charset="0"/>
              </a:rPr>
              <a:t>4. Coordinate updates</a:t>
            </a:r>
          </a:p>
        </p:txBody>
      </p:sp>
      <p:sp>
        <p:nvSpPr>
          <p:cNvPr id="52" name="TextBox 51">
            <a:extLst>
              <a:ext uri="{FF2B5EF4-FFF2-40B4-BE49-F238E27FC236}">
                <a16:creationId xmlns:a16="http://schemas.microsoft.com/office/drawing/2014/main" id="{335F1F6E-7A20-69DA-E88E-D5CCA7807DB5}"/>
              </a:ext>
            </a:extLst>
          </p:cNvPr>
          <p:cNvSpPr txBox="1"/>
          <p:nvPr/>
        </p:nvSpPr>
        <p:spPr>
          <a:xfrm>
            <a:off x="8028777" y="4415165"/>
            <a:ext cx="3039809"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cs typeface="Segoe UI" pitchFamily="34" charset="0"/>
              </a:rPr>
              <a:t>Coordinate all update activities in a Teams channel. Produce summaries to channel activities each morning to stay up to date.</a:t>
            </a:r>
          </a:p>
        </p:txBody>
      </p:sp>
      <p:sp>
        <p:nvSpPr>
          <p:cNvPr id="53" name="Rectangle: Rounded Corners 6">
            <a:extLst>
              <a:ext uri="{FF2B5EF4-FFF2-40B4-BE49-F238E27FC236}">
                <a16:creationId xmlns:a16="http://schemas.microsoft.com/office/drawing/2014/main" id="{A8255716-2556-7416-4316-D8ACAE41EF2B}"/>
              </a:ext>
              <a:ext uri="{C183D7F6-B498-43B3-948B-1728B52AA6E4}">
                <adec:decorative xmlns:adec="http://schemas.microsoft.com/office/drawing/2017/decorative" val="1"/>
              </a:ext>
            </a:extLst>
          </p:cNvPr>
          <p:cNvSpPr/>
          <p:nvPr/>
        </p:nvSpPr>
        <p:spPr bwMode="auto">
          <a:xfrm>
            <a:off x="1107052" y="3043052"/>
            <a:ext cx="2705513" cy="589860"/>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spcBef>
                <a:spcPct val="0"/>
              </a:spcBef>
              <a:spcAft>
                <a:spcPct val="0"/>
              </a:spcAft>
              <a:buClrTx/>
              <a:buSzTx/>
              <a:buFontTx/>
              <a:buNone/>
              <a:tabLst/>
              <a:defRPr/>
            </a:pPr>
            <a:r>
              <a:rPr kumimoji="0" lang="en-US" sz="900" i="0" u="none" strike="noStrike" kern="0" cap="none" spc="0" normalizeH="0" baseline="0" noProof="0">
                <a:ln>
                  <a:noFill/>
                </a:ln>
                <a:solidFill>
                  <a:srgbClr val="1A1A1A"/>
                </a:solidFill>
                <a:effectLst/>
                <a:uLnTx/>
                <a:uFillTx/>
                <a:latin typeface="Segoe UI"/>
                <a:ea typeface="+mn-ea"/>
                <a:cs typeface="+mn-cs"/>
              </a:rPr>
              <a:t>Clearly outline the project’s purpose, goals, and deliverables using Copilot in Word.</a:t>
            </a:r>
          </a:p>
        </p:txBody>
      </p:sp>
      <p:sp>
        <p:nvSpPr>
          <p:cNvPr id="55" name="Rectangle: Rounded Corners 11">
            <a:extLst>
              <a:ext uri="{FF2B5EF4-FFF2-40B4-BE49-F238E27FC236}">
                <a16:creationId xmlns:a16="http://schemas.microsoft.com/office/drawing/2014/main" id="{142F34B5-60DD-73F9-F5B1-138149470A96}"/>
              </a:ext>
            </a:extLst>
          </p:cNvPr>
          <p:cNvSpPr/>
          <p:nvPr/>
        </p:nvSpPr>
        <p:spPr bwMode="auto">
          <a:xfrm>
            <a:off x="1107052"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30" normalizeH="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1. Summarize Requirements and Data</a:t>
            </a:r>
          </a:p>
        </p:txBody>
      </p:sp>
      <p:sp>
        <p:nvSpPr>
          <p:cNvPr id="56" name="Rectangle: Rounded Corners 6">
            <a:extLst>
              <a:ext uri="{FF2B5EF4-FFF2-40B4-BE49-F238E27FC236}">
                <a16:creationId xmlns:a16="http://schemas.microsoft.com/office/drawing/2014/main" id="{B5369F82-1E1A-5017-64A4-CA6A4F7DC6EA}"/>
              </a:ext>
              <a:ext uri="{C183D7F6-B498-43B3-948B-1728B52AA6E4}">
                <adec:decorative xmlns:adec="http://schemas.microsoft.com/office/drawing/2017/decorative" val="1"/>
              </a:ext>
            </a:extLst>
          </p:cNvPr>
          <p:cNvSpPr/>
          <p:nvPr/>
        </p:nvSpPr>
        <p:spPr bwMode="auto">
          <a:xfrm>
            <a:off x="4575471" y="3043384"/>
            <a:ext cx="2705513" cy="590938"/>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spcBef>
                <a:spcPct val="0"/>
              </a:spcBef>
              <a:spcAft>
                <a:spcPct val="0"/>
              </a:spcAft>
              <a:buClrTx/>
              <a:buSzTx/>
              <a:buFontTx/>
              <a:buNone/>
              <a:tabLst/>
              <a:defRPr/>
            </a:pPr>
            <a:r>
              <a:rPr kumimoji="0" lang="en-US" sz="900" i="0" u="none" strike="noStrike" kern="0" cap="none" spc="0" normalizeH="0" baseline="0" noProof="0">
                <a:ln>
                  <a:noFill/>
                </a:ln>
                <a:solidFill>
                  <a:srgbClr val="1A1A1A"/>
                </a:solidFill>
                <a:effectLst/>
                <a:uLnTx/>
                <a:uFillTx/>
                <a:latin typeface="Segoe UI"/>
                <a:ea typeface="+mn-ea"/>
                <a:cs typeface="+mn-cs"/>
              </a:rPr>
              <a:t>Summarize the meeting and list the action items discussed and their status using Copilot in teams.</a:t>
            </a:r>
          </a:p>
        </p:txBody>
      </p:sp>
      <p:sp>
        <p:nvSpPr>
          <p:cNvPr id="57" name="Rectangle: Rounded Corners 13">
            <a:extLst>
              <a:ext uri="{FF2B5EF4-FFF2-40B4-BE49-F238E27FC236}">
                <a16:creationId xmlns:a16="http://schemas.microsoft.com/office/drawing/2014/main" id="{C23E8309-CEEE-5172-4E28-083EA436936C}"/>
              </a:ext>
            </a:extLst>
          </p:cNvPr>
          <p:cNvSpPr/>
          <p:nvPr/>
        </p:nvSpPr>
        <p:spPr bwMode="auto">
          <a:xfrm>
            <a:off x="4575472"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a:ln w="3175">
                  <a:noFill/>
                </a:ln>
                <a:gradFill>
                  <a:gsLst>
                    <a:gs pos="76437">
                      <a:srgbClr val="FFFFFF"/>
                    </a:gs>
                    <a:gs pos="55747">
                      <a:srgbClr val="FFFFFF"/>
                    </a:gs>
                  </a:gsLst>
                  <a:path path="circle">
                    <a:fillToRect l="100000" b="100000"/>
                  </a:path>
                </a:gradFill>
                <a:latin typeface="Segoe UI Semibold"/>
                <a:cs typeface="Segoe UI" pitchFamily="34" charset="0"/>
              </a:rPr>
              <a:t>2. Discuss the plan</a:t>
            </a:r>
          </a:p>
        </p:txBody>
      </p:sp>
      <p:sp>
        <p:nvSpPr>
          <p:cNvPr id="58" name="TextBox 57">
            <a:extLst>
              <a:ext uri="{FF2B5EF4-FFF2-40B4-BE49-F238E27FC236}">
                <a16:creationId xmlns:a16="http://schemas.microsoft.com/office/drawing/2014/main" id="{CBFE3614-F102-FBF3-459C-AE5C1DEC9992}"/>
              </a:ext>
            </a:extLst>
          </p:cNvPr>
          <p:cNvSpPr txBox="1"/>
          <p:nvPr/>
        </p:nvSpPr>
        <p:spPr>
          <a:xfrm>
            <a:off x="4575471" y="1948229"/>
            <a:ext cx="2705513" cy="41549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cs typeface="Segoe UI" pitchFamily="34" charset="0"/>
              </a:rPr>
              <a:t>Meet with the team to discuss the project plan and delegate responsibilities to team members based on their expertise.</a:t>
            </a:r>
          </a:p>
        </p:txBody>
      </p:sp>
      <p:sp>
        <p:nvSpPr>
          <p:cNvPr id="59" name="Rectangle: Rounded Corners 15">
            <a:extLst>
              <a:ext uri="{FF2B5EF4-FFF2-40B4-BE49-F238E27FC236}">
                <a16:creationId xmlns:a16="http://schemas.microsoft.com/office/drawing/2014/main" id="{98C764EF-9315-47D7-F2B3-BDCE4DA05F00}"/>
              </a:ext>
            </a:extLst>
          </p:cNvPr>
          <p:cNvSpPr/>
          <p:nvPr/>
        </p:nvSpPr>
        <p:spPr bwMode="auto">
          <a:xfrm>
            <a:off x="8028777"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a:ln w="3175">
                  <a:noFill/>
                </a:ln>
                <a:gradFill>
                  <a:gsLst>
                    <a:gs pos="76437">
                      <a:srgbClr val="FFFFFF"/>
                    </a:gs>
                    <a:gs pos="55747">
                      <a:srgbClr val="FFFFFF"/>
                    </a:gs>
                  </a:gsLst>
                  <a:path path="circle">
                    <a:fillToRect l="100000" b="100000"/>
                  </a:path>
                </a:gradFill>
                <a:latin typeface="Segoe UI Semibold"/>
                <a:cs typeface="Segoe UI" pitchFamily="34" charset="0"/>
              </a:rPr>
              <a:t>3. Brainstorm risks</a:t>
            </a:r>
          </a:p>
        </p:txBody>
      </p:sp>
      <p:sp>
        <p:nvSpPr>
          <p:cNvPr id="60" name="Rectangle: Rounded Corners 6">
            <a:extLst>
              <a:ext uri="{FF2B5EF4-FFF2-40B4-BE49-F238E27FC236}">
                <a16:creationId xmlns:a16="http://schemas.microsoft.com/office/drawing/2014/main" id="{8888C190-2980-5C65-D3B0-A91759004DA7}"/>
              </a:ext>
              <a:ext uri="{C183D7F6-B498-43B3-948B-1728B52AA6E4}">
                <adec:decorative xmlns:adec="http://schemas.microsoft.com/office/drawing/2017/decorative" val="1"/>
              </a:ext>
            </a:extLst>
          </p:cNvPr>
          <p:cNvSpPr/>
          <p:nvPr/>
        </p:nvSpPr>
        <p:spPr bwMode="auto">
          <a:xfrm>
            <a:off x="8028777" y="3043384"/>
            <a:ext cx="2705513" cy="590938"/>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14400" rtl="0" eaLnBrk="1" fontAlgn="auto" latinLnBrk="0" hangingPunct="1">
              <a:spcBef>
                <a:spcPts val="0"/>
              </a:spcBef>
              <a:spcAft>
                <a:spcPts val="0"/>
              </a:spcAft>
              <a:buClrTx/>
              <a:buSzTx/>
              <a:buFontTx/>
              <a:buNone/>
              <a:tabLst/>
              <a:defRPr/>
            </a:pPr>
            <a:r>
              <a:rPr kumimoji="0" lang="en-US" sz="900" i="0" u="none" strike="noStrike" kern="1200" cap="none" spc="0" normalizeH="0" baseline="0" noProof="0">
                <a:ln>
                  <a:noFill/>
                </a:ln>
                <a:solidFill>
                  <a:srgbClr val="1A1A1A"/>
                </a:solidFill>
                <a:effectLst/>
                <a:uLnTx/>
                <a:uFillTx/>
                <a:latin typeface="Segoe UI"/>
                <a:ea typeface="+mn-ea"/>
                <a:cs typeface="Segoe UI" pitchFamily="34" charset="0"/>
              </a:rPr>
              <a:t>Incorporate all categorized items into original project plan document using Copilot for Word</a:t>
            </a:r>
            <a:r>
              <a:rPr lang="en-US" sz="900">
                <a:solidFill>
                  <a:srgbClr val="1A1A1A"/>
                </a:solidFill>
                <a:latin typeface="Segoe UI"/>
                <a:cs typeface="Segoe UI" pitchFamily="34" charset="0"/>
              </a:rPr>
              <a:t>.</a:t>
            </a:r>
            <a:endParaRPr kumimoji="0" lang="en-US" sz="900" i="0" u="none" strike="noStrike" kern="1200" cap="none" spc="0" normalizeH="0" baseline="0" noProof="0">
              <a:ln>
                <a:noFill/>
              </a:ln>
              <a:solidFill>
                <a:srgbClr val="1A1A1A"/>
              </a:solidFill>
              <a:effectLst/>
              <a:uLnTx/>
              <a:uFillTx/>
              <a:latin typeface="Segoe UI"/>
              <a:ea typeface="+mn-ea"/>
              <a:cs typeface="Segoe UI" pitchFamily="34" charset="0"/>
            </a:endParaRPr>
          </a:p>
        </p:txBody>
      </p:sp>
      <p:sp>
        <p:nvSpPr>
          <p:cNvPr id="61" name="TextBox 60">
            <a:extLst>
              <a:ext uri="{FF2B5EF4-FFF2-40B4-BE49-F238E27FC236}">
                <a16:creationId xmlns:a16="http://schemas.microsoft.com/office/drawing/2014/main" id="{7A56E262-1054-F45D-15CC-B16DF5C02344}"/>
              </a:ext>
            </a:extLst>
          </p:cNvPr>
          <p:cNvSpPr txBox="1"/>
          <p:nvPr/>
        </p:nvSpPr>
        <p:spPr>
          <a:xfrm>
            <a:off x="8028777" y="1948229"/>
            <a:ext cx="2705513" cy="41549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cs typeface="Segoe UI" pitchFamily="34" charset="0"/>
              </a:rPr>
              <a:t>Whiteboard potential risks with the team and leverage Copilot to create an initial list and categorize all the items at the end of the session. </a:t>
            </a:r>
          </a:p>
        </p:txBody>
      </p:sp>
      <p:sp>
        <p:nvSpPr>
          <p:cNvPr id="62" name="Rectangle: Rounded Corners 6">
            <a:extLst>
              <a:ext uri="{FF2B5EF4-FFF2-40B4-BE49-F238E27FC236}">
                <a16:creationId xmlns:a16="http://schemas.microsoft.com/office/drawing/2014/main" id="{C4BCF47B-CEE6-52DB-C47A-15E923C8F7FC}"/>
              </a:ext>
              <a:ext uri="{C183D7F6-B498-43B3-948B-1728B52AA6E4}">
                <adec:decorative xmlns:adec="http://schemas.microsoft.com/office/drawing/2017/decorative" val="1"/>
              </a:ext>
            </a:extLst>
          </p:cNvPr>
          <p:cNvSpPr/>
          <p:nvPr/>
        </p:nvSpPr>
        <p:spPr bwMode="auto">
          <a:xfrm>
            <a:off x="4575472" y="5511817"/>
            <a:ext cx="2705513" cy="582726"/>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kumimoji="0" lang="en-US" sz="900" i="0" u="none" strike="noStrike" kern="1200" cap="none" spc="0" normalizeH="0" baseline="0" noProof="0">
                <a:ln>
                  <a:noFill/>
                </a:ln>
                <a:solidFill>
                  <a:srgbClr val="000000"/>
                </a:solidFill>
                <a:effectLst/>
                <a:uLnTx/>
                <a:uFillTx/>
                <a:latin typeface="Segoe UI"/>
                <a:ea typeface="+mn-ea"/>
                <a:cs typeface="+mn-cs"/>
              </a:rPr>
              <a:t>Create a presentation from Project Plan Word document.</a:t>
            </a:r>
          </a:p>
        </p:txBody>
      </p:sp>
      <p:sp>
        <p:nvSpPr>
          <p:cNvPr id="63" name="Rectangle: Rounded Corners 19">
            <a:extLst>
              <a:ext uri="{FF2B5EF4-FFF2-40B4-BE49-F238E27FC236}">
                <a16:creationId xmlns:a16="http://schemas.microsoft.com/office/drawing/2014/main" id="{205A99D6-49BB-2613-3C6C-FFDF412C26FA}"/>
              </a:ext>
            </a:extLst>
          </p:cNvPr>
          <p:cNvSpPr/>
          <p:nvPr/>
        </p:nvSpPr>
        <p:spPr bwMode="auto">
          <a:xfrm>
            <a:off x="4575472" y="3965293"/>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a:ln w="3175">
                  <a:noFill/>
                </a:ln>
                <a:gradFill>
                  <a:gsLst>
                    <a:gs pos="76437">
                      <a:srgbClr val="FFFFFF"/>
                    </a:gs>
                    <a:gs pos="55747">
                      <a:srgbClr val="FFFFFF"/>
                    </a:gs>
                  </a:gsLst>
                  <a:path path="circle">
                    <a:fillToRect l="100000" b="100000"/>
                  </a:path>
                </a:gradFill>
                <a:latin typeface="Segoe UI Semibold"/>
                <a:cs typeface="Segoe UI" pitchFamily="34" charset="0"/>
              </a:rPr>
              <a:t>5. Create an executive update</a:t>
            </a:r>
          </a:p>
        </p:txBody>
      </p:sp>
      <p:sp>
        <p:nvSpPr>
          <p:cNvPr id="64" name="TextBox 63">
            <a:extLst>
              <a:ext uri="{FF2B5EF4-FFF2-40B4-BE49-F238E27FC236}">
                <a16:creationId xmlns:a16="http://schemas.microsoft.com/office/drawing/2014/main" id="{47C12A30-28C6-5610-3293-9360BBEF72A3}"/>
              </a:ext>
            </a:extLst>
          </p:cNvPr>
          <p:cNvSpPr txBox="1"/>
          <p:nvPr/>
        </p:nvSpPr>
        <p:spPr>
          <a:xfrm>
            <a:off x="4463649" y="4415165"/>
            <a:ext cx="2817336" cy="41549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cs typeface="Segoe UI" pitchFamily="34" charset="0"/>
              </a:rPr>
              <a:t>Create a presentation to brief the CIO on the project status and results. Use Copilot to create slides based on the project plan.</a:t>
            </a:r>
          </a:p>
        </p:txBody>
      </p:sp>
      <p:grpSp>
        <p:nvGrpSpPr>
          <p:cNvPr id="91" name="Group 90">
            <a:extLst>
              <a:ext uri="{FF2B5EF4-FFF2-40B4-BE49-F238E27FC236}">
                <a16:creationId xmlns:a16="http://schemas.microsoft.com/office/drawing/2014/main" id="{530283EF-60F8-CE98-2D7E-641D4F1B1A28}"/>
              </a:ext>
            </a:extLst>
          </p:cNvPr>
          <p:cNvGrpSpPr/>
          <p:nvPr/>
        </p:nvGrpSpPr>
        <p:grpSpPr>
          <a:xfrm>
            <a:off x="4128379" y="1594303"/>
            <a:ext cx="166152" cy="166152"/>
            <a:chOff x="5214995" y="-1168400"/>
            <a:chExt cx="431800" cy="431800"/>
          </a:xfrm>
        </p:grpSpPr>
        <p:sp>
          <p:nvSpPr>
            <p:cNvPr id="89" name="Oval 88">
              <a:extLst>
                <a:ext uri="{FF2B5EF4-FFF2-40B4-BE49-F238E27FC236}">
                  <a16:creationId xmlns:a16="http://schemas.microsoft.com/office/drawing/2014/main" id="{F6335D4E-4A71-6648-0BA5-1A07B3B049A8}"/>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90" name="Rectangle 89">
              <a:extLst>
                <a:ext uri="{FF2B5EF4-FFF2-40B4-BE49-F238E27FC236}">
                  <a16:creationId xmlns:a16="http://schemas.microsoft.com/office/drawing/2014/main" id="{07418963-0707-5AA5-67FE-CD106C1F408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95" name="Group 94">
            <a:extLst>
              <a:ext uri="{FF2B5EF4-FFF2-40B4-BE49-F238E27FC236}">
                <a16:creationId xmlns:a16="http://schemas.microsoft.com/office/drawing/2014/main" id="{460F785C-EFA5-D3E9-B51A-F92464CB37C1}"/>
              </a:ext>
            </a:extLst>
          </p:cNvPr>
          <p:cNvGrpSpPr/>
          <p:nvPr/>
        </p:nvGrpSpPr>
        <p:grpSpPr>
          <a:xfrm>
            <a:off x="7591810" y="1594303"/>
            <a:ext cx="166152" cy="166152"/>
            <a:chOff x="5214995" y="-1168400"/>
            <a:chExt cx="431800" cy="431800"/>
          </a:xfrm>
        </p:grpSpPr>
        <p:sp>
          <p:nvSpPr>
            <p:cNvPr id="96" name="Oval 95">
              <a:extLst>
                <a:ext uri="{FF2B5EF4-FFF2-40B4-BE49-F238E27FC236}">
                  <a16:creationId xmlns:a16="http://schemas.microsoft.com/office/drawing/2014/main" id="{5082C554-BA26-19B7-27EB-55BE340CA1CB}"/>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97" name="Rectangle 89">
              <a:extLst>
                <a:ext uri="{FF2B5EF4-FFF2-40B4-BE49-F238E27FC236}">
                  <a16:creationId xmlns:a16="http://schemas.microsoft.com/office/drawing/2014/main" id="{9DB9E9D8-D040-F06D-BE35-743C0E273F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98" name="Group 97">
            <a:extLst>
              <a:ext uri="{FF2B5EF4-FFF2-40B4-BE49-F238E27FC236}">
                <a16:creationId xmlns:a16="http://schemas.microsoft.com/office/drawing/2014/main" id="{4D8CD494-CD8E-4D82-D227-BF30B9DCCD94}"/>
              </a:ext>
            </a:extLst>
          </p:cNvPr>
          <p:cNvGrpSpPr/>
          <p:nvPr/>
        </p:nvGrpSpPr>
        <p:grpSpPr>
          <a:xfrm flipH="1">
            <a:off x="4128379" y="4049554"/>
            <a:ext cx="166152" cy="166152"/>
            <a:chOff x="5214995" y="-1168400"/>
            <a:chExt cx="431800" cy="431800"/>
          </a:xfrm>
        </p:grpSpPr>
        <p:sp>
          <p:nvSpPr>
            <p:cNvPr id="99" name="Oval 98">
              <a:extLst>
                <a:ext uri="{FF2B5EF4-FFF2-40B4-BE49-F238E27FC236}">
                  <a16:creationId xmlns:a16="http://schemas.microsoft.com/office/drawing/2014/main" id="{5FA77ECA-D5BF-48E2-B621-A37F7EFBF1B7}"/>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00" name="Rectangle 89">
              <a:extLst>
                <a:ext uri="{FF2B5EF4-FFF2-40B4-BE49-F238E27FC236}">
                  <a16:creationId xmlns:a16="http://schemas.microsoft.com/office/drawing/2014/main" id="{FD1B1CB4-9155-9B6F-8EB8-FEFC040DA37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01" name="Group 100">
            <a:extLst>
              <a:ext uri="{FF2B5EF4-FFF2-40B4-BE49-F238E27FC236}">
                <a16:creationId xmlns:a16="http://schemas.microsoft.com/office/drawing/2014/main" id="{25BC2094-D76B-833D-737B-727E20761B03}"/>
              </a:ext>
            </a:extLst>
          </p:cNvPr>
          <p:cNvGrpSpPr/>
          <p:nvPr/>
        </p:nvGrpSpPr>
        <p:grpSpPr>
          <a:xfrm flipH="1">
            <a:off x="7591810" y="4049554"/>
            <a:ext cx="166152" cy="166152"/>
            <a:chOff x="5214995" y="-1168400"/>
            <a:chExt cx="431800" cy="431800"/>
          </a:xfrm>
        </p:grpSpPr>
        <p:sp>
          <p:nvSpPr>
            <p:cNvPr id="102" name="Oval 101">
              <a:extLst>
                <a:ext uri="{FF2B5EF4-FFF2-40B4-BE49-F238E27FC236}">
                  <a16:creationId xmlns:a16="http://schemas.microsoft.com/office/drawing/2014/main" id="{78E12E0F-4AB2-2EE5-E653-6C3E2CE32945}"/>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03" name="Rectangle 89">
              <a:extLst>
                <a:ext uri="{FF2B5EF4-FFF2-40B4-BE49-F238E27FC236}">
                  <a16:creationId xmlns:a16="http://schemas.microsoft.com/office/drawing/2014/main" id="{43D20921-5DED-78FE-44A5-69C09F7DC13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07" name="Group 106">
            <a:extLst>
              <a:ext uri="{FF2B5EF4-FFF2-40B4-BE49-F238E27FC236}">
                <a16:creationId xmlns:a16="http://schemas.microsoft.com/office/drawing/2014/main" id="{0F46CD88-52FD-6515-9B3B-0420B381D73A}"/>
              </a:ext>
            </a:extLst>
          </p:cNvPr>
          <p:cNvGrpSpPr/>
          <p:nvPr/>
        </p:nvGrpSpPr>
        <p:grpSpPr>
          <a:xfrm rot="5400000">
            <a:off x="11068586" y="2034721"/>
            <a:ext cx="166152" cy="166152"/>
            <a:chOff x="5214995" y="-1168400"/>
            <a:chExt cx="431800" cy="431800"/>
          </a:xfrm>
        </p:grpSpPr>
        <p:sp>
          <p:nvSpPr>
            <p:cNvPr id="108" name="Oval 107">
              <a:extLst>
                <a:ext uri="{FF2B5EF4-FFF2-40B4-BE49-F238E27FC236}">
                  <a16:creationId xmlns:a16="http://schemas.microsoft.com/office/drawing/2014/main" id="{58A67DD5-2FA8-F68A-4E22-B42DEA972B1F}"/>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09" name="Rectangle 89">
              <a:extLst>
                <a:ext uri="{FF2B5EF4-FFF2-40B4-BE49-F238E27FC236}">
                  <a16:creationId xmlns:a16="http://schemas.microsoft.com/office/drawing/2014/main" id="{8B94E896-6F0F-7756-5EB7-F1102A31942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10" name="Group 109">
            <a:extLst>
              <a:ext uri="{FF2B5EF4-FFF2-40B4-BE49-F238E27FC236}">
                <a16:creationId xmlns:a16="http://schemas.microsoft.com/office/drawing/2014/main" id="{7372CB5D-620E-5EE8-E8A1-D67B2806C8AF}"/>
              </a:ext>
            </a:extLst>
          </p:cNvPr>
          <p:cNvGrpSpPr/>
          <p:nvPr/>
        </p:nvGrpSpPr>
        <p:grpSpPr>
          <a:xfrm rot="5400000">
            <a:off x="11068586" y="3583008"/>
            <a:ext cx="166152" cy="166152"/>
            <a:chOff x="5214995" y="-1168400"/>
            <a:chExt cx="431800" cy="431800"/>
          </a:xfrm>
        </p:grpSpPr>
        <p:sp>
          <p:nvSpPr>
            <p:cNvPr id="111" name="Oval 110">
              <a:extLst>
                <a:ext uri="{FF2B5EF4-FFF2-40B4-BE49-F238E27FC236}">
                  <a16:creationId xmlns:a16="http://schemas.microsoft.com/office/drawing/2014/main" id="{720C3187-72B8-8405-6B1A-218DCECCE3B9}"/>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12" name="Rectangle 89">
              <a:extLst>
                <a:ext uri="{FF2B5EF4-FFF2-40B4-BE49-F238E27FC236}">
                  <a16:creationId xmlns:a16="http://schemas.microsoft.com/office/drawing/2014/main" id="{F6ED52F5-E52D-9873-CDFF-7ECEFF1873D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16" name="Rectangle: Rounded Corners 6">
            <a:extLst>
              <a:ext uri="{FF2B5EF4-FFF2-40B4-BE49-F238E27FC236}">
                <a16:creationId xmlns:a16="http://schemas.microsoft.com/office/drawing/2014/main" id="{BBA167EF-7CA9-5256-F9EA-E5017C4004AB}"/>
              </a:ext>
              <a:ext uri="{C183D7F6-B498-43B3-948B-1728B52AA6E4}">
                <adec:decorative xmlns:adec="http://schemas.microsoft.com/office/drawing/2017/decorative" val="1"/>
              </a:ext>
            </a:extLst>
          </p:cNvPr>
          <p:cNvSpPr/>
          <p:nvPr/>
        </p:nvSpPr>
        <p:spPr bwMode="auto">
          <a:xfrm>
            <a:off x="588262" y="977145"/>
            <a:ext cx="1188720" cy="169396"/>
          </a:xfrm>
          <a:prstGeom prst="roundRect">
            <a:avLst>
              <a:gd name="adj" fmla="val 8425"/>
            </a:avLst>
          </a:prstGeom>
          <a:noFill/>
          <a:ln w="25400">
            <a:no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Potential benefits</a:t>
            </a:r>
          </a:p>
        </p:txBody>
      </p:sp>
      <p:sp>
        <p:nvSpPr>
          <p:cNvPr id="54" name="TextBox 53">
            <a:extLst>
              <a:ext uri="{FF2B5EF4-FFF2-40B4-BE49-F238E27FC236}">
                <a16:creationId xmlns:a16="http://schemas.microsoft.com/office/drawing/2014/main" id="{7503705B-C26F-B525-1E36-918198C02FCE}"/>
              </a:ext>
            </a:extLst>
          </p:cNvPr>
          <p:cNvSpPr txBox="1"/>
          <p:nvPr/>
        </p:nvSpPr>
        <p:spPr>
          <a:xfrm>
            <a:off x="1107051" y="1948229"/>
            <a:ext cx="3015430" cy="276999"/>
          </a:xfrm>
          <a:prstGeom prst="rect">
            <a:avLst/>
          </a:prstGeom>
          <a:noFill/>
        </p:spPr>
        <p:txBody>
          <a:bodyPr wrap="square" lIns="91440" tIns="0" rIns="9144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A1A1A"/>
                </a:solidFill>
                <a:effectLst/>
                <a:uLnTx/>
                <a:uFillTx/>
                <a:latin typeface="Segoe UI"/>
                <a:ea typeface="Segoe UI" pitchFamily="34" charset="0"/>
                <a:cs typeface="Segoe UI" pitchFamily="34" charset="0"/>
              </a:rPr>
              <a:t>Leverage Copilot to summarize all requirements and related data to build the framework for the project.  </a:t>
            </a:r>
          </a:p>
        </p:txBody>
      </p:sp>
      <p:sp>
        <p:nvSpPr>
          <p:cNvPr id="19" name="Rectangle: Rounded Corners 6">
            <a:extLst>
              <a:ext uri="{FF2B5EF4-FFF2-40B4-BE49-F238E27FC236}">
                <a16:creationId xmlns:a16="http://schemas.microsoft.com/office/drawing/2014/main" id="{22DFB3F7-55B6-E885-983B-C534172DE3FC}"/>
              </a:ext>
              <a:ext uri="{C183D7F6-B498-43B3-948B-1728B52AA6E4}">
                <adec:decorative xmlns:adec="http://schemas.microsoft.com/office/drawing/2017/decorative" val="1"/>
              </a:ext>
            </a:extLst>
          </p:cNvPr>
          <p:cNvSpPr/>
          <p:nvPr/>
        </p:nvSpPr>
        <p:spPr bwMode="auto">
          <a:xfrm>
            <a:off x="1893575" y="942971"/>
            <a:ext cx="1918989" cy="237744"/>
          </a:xfrm>
          <a:prstGeom prst="roundRect">
            <a:avLst>
              <a:gd name="adj" fmla="val 50000"/>
            </a:avLst>
          </a:prstGeom>
          <a:ln w="15875" cap="flat">
            <a:gradFill flip="none" rotWithShape="1">
              <a:gsLst>
                <a:gs pos="0">
                  <a:srgbClr val="0078D4"/>
                </a:gs>
                <a:gs pos="100000">
                  <a:schemeClr val="accent3"/>
                </a:gs>
              </a:gsLst>
              <a:path path="circle">
                <a:fillToRect r="100000" b="100000"/>
              </a:path>
              <a:tileRect l="-100000" t="-100000"/>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78D4"/>
                </a:solidFill>
                <a:effectLst/>
                <a:uLnTx/>
                <a:uFillTx/>
                <a:latin typeface="Segoe UI"/>
                <a:ea typeface="+mn-ea"/>
                <a:cs typeface="Segoe UI" pitchFamily="34" charset="0"/>
              </a:rPr>
              <a:t>Decrease Costs</a:t>
            </a:r>
          </a:p>
        </p:txBody>
      </p:sp>
      <p:sp>
        <p:nvSpPr>
          <p:cNvPr id="23" name="TextBox 22">
            <a:extLst>
              <a:ext uri="{FF2B5EF4-FFF2-40B4-BE49-F238E27FC236}">
                <a16:creationId xmlns:a16="http://schemas.microsoft.com/office/drawing/2014/main" id="{2D4AEB6A-6929-EC60-6854-0A6631EF38DF}"/>
              </a:ext>
              <a:ext uri="{C183D7F6-B498-43B3-948B-1728B52AA6E4}">
                <adec:decorative xmlns:adec="http://schemas.microsoft.com/office/drawing/2017/decorative" val="0"/>
              </a:ext>
            </a:extLst>
          </p:cNvPr>
          <p:cNvSpPr txBox="1"/>
          <p:nvPr/>
        </p:nvSpPr>
        <p:spPr>
          <a:xfrm>
            <a:off x="9312929" y="2480950"/>
            <a:ext cx="1277117" cy="369332"/>
          </a:xfrm>
          <a:prstGeom prst="rect">
            <a:avLst/>
          </a:prstGeom>
          <a:noFill/>
        </p:spPr>
        <p:txBody>
          <a:bodyPr wrap="square" lIns="0" tIns="0" rIns="0" bIns="0" rtlCol="0" anchor="ctr">
            <a:spAutoFit/>
          </a:bodyPr>
          <a:lstStyle>
            <a:defPPr>
              <a:defRPr lang="en-US"/>
            </a:defPPr>
            <a:lvl1pPr marR="0" lvl="0" indent="0" defTabSz="914367"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Segoe UI Semibold"/>
              </a:defRPr>
            </a:lvl1pPr>
          </a:lstStyle>
          <a:p>
            <a:r>
              <a:rPr lang="en-US"/>
              <a:t>Copilot in Loop</a:t>
            </a:r>
          </a:p>
          <a:p>
            <a:r>
              <a:rPr lang="en-US"/>
              <a:t>Copilot in Word </a:t>
            </a:r>
          </a:p>
        </p:txBody>
      </p:sp>
      <p:grpSp>
        <p:nvGrpSpPr>
          <p:cNvPr id="24" name="Group 23">
            <a:extLst>
              <a:ext uri="{FF2B5EF4-FFF2-40B4-BE49-F238E27FC236}">
                <a16:creationId xmlns:a16="http://schemas.microsoft.com/office/drawing/2014/main" id="{D7C52C2F-DF13-B094-2BFD-730515CD19C3}"/>
              </a:ext>
            </a:extLst>
          </p:cNvPr>
          <p:cNvGrpSpPr/>
          <p:nvPr/>
        </p:nvGrpSpPr>
        <p:grpSpPr>
          <a:xfrm>
            <a:off x="1400164" y="2459876"/>
            <a:ext cx="2607984" cy="411480"/>
            <a:chOff x="1400164" y="2525742"/>
            <a:chExt cx="2607984" cy="411480"/>
          </a:xfrm>
        </p:grpSpPr>
        <p:sp>
          <p:nvSpPr>
            <p:cNvPr id="27" name="Oval 26">
              <a:extLst>
                <a:ext uri="{FF2B5EF4-FFF2-40B4-BE49-F238E27FC236}">
                  <a16:creationId xmlns:a16="http://schemas.microsoft.com/office/drawing/2014/main" id="{023180C9-6604-EBE4-3E60-28F0E411F2D8}"/>
                </a:ext>
              </a:extLst>
            </p:cNvPr>
            <p:cNvSpPr>
              <a:spLocks/>
            </p:cNvSpPr>
            <p:nvPr/>
          </p:nvSpPr>
          <p:spPr bwMode="auto">
            <a:xfrm>
              <a:off x="1400164" y="2525742"/>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900" b="1" i="0" u="none" strike="noStrike" kern="0" cap="none" spc="0" normalizeH="0" baseline="0" noProof="0">
                <a:ln>
                  <a:noFill/>
                </a:ln>
                <a:solidFill>
                  <a:srgbClr val="1A1A1A"/>
                </a:solidFill>
                <a:effectLst/>
                <a:uLnTx/>
                <a:uFillTx/>
                <a:latin typeface="Segoe UI"/>
                <a:ea typeface="+mn-ea"/>
                <a:cs typeface="+mn-cs"/>
              </a:endParaRPr>
            </a:p>
          </p:txBody>
        </p:sp>
        <p:sp>
          <p:nvSpPr>
            <p:cNvPr id="28" name="Oval 27">
              <a:extLst>
                <a:ext uri="{FF2B5EF4-FFF2-40B4-BE49-F238E27FC236}">
                  <a16:creationId xmlns:a16="http://schemas.microsoft.com/office/drawing/2014/main" id="{56D1D1B4-4DBB-DD19-0FD1-14B2B6B6E385}"/>
                </a:ext>
              </a:extLst>
            </p:cNvPr>
            <p:cNvSpPr>
              <a:spLocks/>
            </p:cNvSpPr>
            <p:nvPr/>
          </p:nvSpPr>
          <p:spPr bwMode="auto">
            <a:xfrm>
              <a:off x="1888773" y="2525742"/>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900" b="1" i="0" u="none" strike="noStrike" kern="0" cap="none" spc="0" normalizeH="0" baseline="0" noProof="0">
                <a:ln>
                  <a:noFill/>
                </a:ln>
                <a:solidFill>
                  <a:srgbClr val="1A1A1A"/>
                </a:solidFill>
                <a:effectLst/>
                <a:uLnTx/>
                <a:uFillTx/>
                <a:latin typeface="Segoe UI"/>
                <a:ea typeface="+mn-ea"/>
                <a:cs typeface="+mn-cs"/>
              </a:endParaRPr>
            </a:p>
          </p:txBody>
        </p:sp>
        <p:sp>
          <p:nvSpPr>
            <p:cNvPr id="32" name="TextBox 31">
              <a:extLst>
                <a:ext uri="{FF2B5EF4-FFF2-40B4-BE49-F238E27FC236}">
                  <a16:creationId xmlns:a16="http://schemas.microsoft.com/office/drawing/2014/main" id="{D7FB84D4-7300-653A-A6F4-523E8451F5DE}"/>
                </a:ext>
                <a:ext uri="{C183D7F6-B498-43B3-948B-1728B52AA6E4}">
                  <adec:decorative xmlns:adec="http://schemas.microsoft.com/office/drawing/2017/decorative" val="0"/>
                </a:ext>
              </a:extLst>
            </p:cNvPr>
            <p:cNvSpPr txBox="1"/>
            <p:nvPr/>
          </p:nvSpPr>
          <p:spPr>
            <a:xfrm>
              <a:off x="2404953" y="2546816"/>
              <a:ext cx="1603195" cy="369332"/>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Semibold"/>
                  <a:ea typeface="+mn-ea"/>
                  <a:cs typeface="+mn-cs"/>
                </a:rPr>
                <a:t>Copilot</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Semibold"/>
                  <a:ea typeface="+mn-ea"/>
                  <a:cs typeface="+mn-cs"/>
                </a:rPr>
                <a:t>Copilot in Word</a:t>
              </a:r>
            </a:p>
          </p:txBody>
        </p:sp>
        <p:pic>
          <p:nvPicPr>
            <p:cNvPr id="82" name="Picture 10" descr="Microsoft Word Logo - PNG and Vector - Logo Download">
              <a:hlinkClick r:id="rId3"/>
              <a:extLst>
                <a:ext uri="{FF2B5EF4-FFF2-40B4-BE49-F238E27FC236}">
                  <a16:creationId xmlns:a16="http://schemas.microsoft.com/office/drawing/2014/main" id="{A7FBC7BC-17F3-2AAD-8A34-23FAD559DEC6}"/>
                </a:ext>
              </a:extLst>
            </p:cNvPr>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29835" y="2590348"/>
              <a:ext cx="282265" cy="282265"/>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73" descr="Zip Co logo SVG free download, id: 101874 - Brandlogos.net">
              <a:hlinkClick r:id="rId5"/>
              <a:extLst>
                <a:ext uri="{FF2B5EF4-FFF2-40B4-BE49-F238E27FC236}">
                  <a16:creationId xmlns:a16="http://schemas.microsoft.com/office/drawing/2014/main" id="{C9EEAA16-6AEE-AA44-6AD6-1E39AAA5FFC7}"/>
                </a:ext>
              </a:extLst>
            </p:cNvPr>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461436" y="2614418"/>
              <a:ext cx="257610" cy="234130"/>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Oval 41">
            <a:extLst>
              <a:ext uri="{FF2B5EF4-FFF2-40B4-BE49-F238E27FC236}">
                <a16:creationId xmlns:a16="http://schemas.microsoft.com/office/drawing/2014/main" id="{F39A1DCD-DA71-6A21-9010-CA9649AEDFB5}"/>
              </a:ext>
            </a:extLst>
          </p:cNvPr>
          <p:cNvSpPr>
            <a:spLocks/>
          </p:cNvSpPr>
          <p:nvPr/>
        </p:nvSpPr>
        <p:spPr bwMode="auto">
          <a:xfrm>
            <a:off x="8308140" y="2476502"/>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900" b="1" i="0" u="none" strike="noStrike" kern="0" cap="none" spc="0" normalizeH="0" baseline="0" noProof="0">
              <a:ln>
                <a:noFill/>
              </a:ln>
              <a:solidFill>
                <a:srgbClr val="1A1A1A"/>
              </a:solidFill>
              <a:effectLst/>
              <a:uLnTx/>
              <a:uFillTx/>
              <a:latin typeface="Segoe UI"/>
              <a:ea typeface="+mn-ea"/>
              <a:cs typeface="+mn-cs"/>
            </a:endParaRPr>
          </a:p>
        </p:txBody>
      </p:sp>
      <p:sp>
        <p:nvSpPr>
          <p:cNvPr id="43" name="Oval 42">
            <a:extLst>
              <a:ext uri="{FF2B5EF4-FFF2-40B4-BE49-F238E27FC236}">
                <a16:creationId xmlns:a16="http://schemas.microsoft.com/office/drawing/2014/main" id="{0944C724-1DB6-BA61-2E4C-AD0DD40E2703}"/>
              </a:ext>
            </a:extLst>
          </p:cNvPr>
          <p:cNvSpPr>
            <a:spLocks/>
          </p:cNvSpPr>
          <p:nvPr/>
        </p:nvSpPr>
        <p:spPr bwMode="auto">
          <a:xfrm>
            <a:off x="8768565" y="2476502"/>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900" b="1" i="0" u="none" strike="noStrike" kern="0" cap="none" spc="0" normalizeH="0" baseline="0" noProof="0">
              <a:ln>
                <a:noFill/>
              </a:ln>
              <a:solidFill>
                <a:srgbClr val="1A1A1A"/>
              </a:solidFill>
              <a:effectLst/>
              <a:uLnTx/>
              <a:uFillTx/>
              <a:latin typeface="Segoe UI"/>
              <a:ea typeface="+mn-ea"/>
              <a:cs typeface="+mn-cs"/>
            </a:endParaRPr>
          </a:p>
        </p:txBody>
      </p:sp>
      <p:pic>
        <p:nvPicPr>
          <p:cNvPr id="17" name="Picture 10" descr="Microsoft Word Logo - PNG and Vector - Logo Download">
            <a:hlinkClick r:id="rId3"/>
            <a:extLst>
              <a:ext uri="{FF2B5EF4-FFF2-40B4-BE49-F238E27FC236}">
                <a16:creationId xmlns:a16="http://schemas.microsoft.com/office/drawing/2014/main" id="{8A402224-4473-8B11-7438-F86BC873F352}"/>
              </a:ext>
            </a:extLst>
          </p:cNvPr>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11109" y="2541110"/>
            <a:ext cx="282265" cy="282265"/>
          </a:xfrm>
          <a:prstGeom prst="rect">
            <a:avLst/>
          </a:prstGeom>
          <a:noFill/>
          <a:extLst>
            <a:ext uri="{909E8E84-426E-40DD-AFC4-6F175D3DCCD1}">
              <a14:hiddenFill xmlns:a14="http://schemas.microsoft.com/office/drawing/2010/main">
                <a:solidFill>
                  <a:srgbClr val="FFFFFF"/>
                </a:solidFill>
              </a14:hiddenFill>
            </a:ext>
          </a:extLst>
        </p:spPr>
      </p:pic>
      <p:pic>
        <p:nvPicPr>
          <p:cNvPr id="15" name="Graphic 14">
            <a:hlinkClick r:id="rId7"/>
            <a:extLst>
              <a:ext uri="{FF2B5EF4-FFF2-40B4-BE49-F238E27FC236}">
                <a16:creationId xmlns:a16="http://schemas.microsoft.com/office/drawing/2014/main" id="{38017D77-0F75-4EE4-A9DF-41762EBDD29B}"/>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8375417" y="2543779"/>
            <a:ext cx="276927" cy="276926"/>
          </a:xfrm>
          <a:prstGeom prst="rect">
            <a:avLst/>
          </a:prstGeom>
        </p:spPr>
      </p:pic>
      <p:sp>
        <p:nvSpPr>
          <p:cNvPr id="11" name="Oval 10">
            <a:extLst>
              <a:ext uri="{FF2B5EF4-FFF2-40B4-BE49-F238E27FC236}">
                <a16:creationId xmlns:a16="http://schemas.microsoft.com/office/drawing/2014/main" id="{A434F479-E97C-18CD-23C7-46CA28E1ADF7}"/>
              </a:ext>
            </a:extLst>
          </p:cNvPr>
          <p:cNvSpPr>
            <a:spLocks/>
          </p:cNvSpPr>
          <p:nvPr/>
        </p:nvSpPr>
        <p:spPr bwMode="auto">
          <a:xfrm>
            <a:off x="1422096" y="4960657"/>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12" name="TextBox 11">
            <a:extLst>
              <a:ext uri="{FF2B5EF4-FFF2-40B4-BE49-F238E27FC236}">
                <a16:creationId xmlns:a16="http://schemas.microsoft.com/office/drawing/2014/main" id="{720DA2B1-4833-8021-85B1-C79CCB9CC774}"/>
              </a:ext>
              <a:ext uri="{C183D7F6-B498-43B3-948B-1728B52AA6E4}">
                <adec:decorative xmlns:adec="http://schemas.microsoft.com/office/drawing/2017/decorative" val="0"/>
              </a:ext>
            </a:extLst>
          </p:cNvPr>
          <p:cNvSpPr txBox="1"/>
          <p:nvPr/>
        </p:nvSpPr>
        <p:spPr>
          <a:xfrm>
            <a:off x="1938276" y="5051594"/>
            <a:ext cx="1443249"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Word</a:t>
            </a:r>
            <a:r>
              <a:rPr kumimoji="0" lang="en-CA" sz="1200" b="0" i="0" u="none" strike="noStrike" kern="1200" cap="none" spc="0" normalizeH="0" baseline="0" noProof="0">
                <a:ln>
                  <a:noFill/>
                </a:ln>
                <a:solidFill>
                  <a:srgbClr val="1A1A1A"/>
                </a:solidFill>
                <a:effectLst/>
                <a:uLnTx/>
                <a:uFillTx/>
                <a:latin typeface="Segoe UI Semibold"/>
                <a:ea typeface="+mn-ea"/>
                <a:cs typeface="Segoe UI"/>
              </a:rPr>
              <a:t> </a:t>
            </a:r>
            <a:endParaRPr lang="en-CA" sz="1200" b="0" i="0" u="none" strike="noStrike" kern="1200" cap="none" spc="0" normalizeH="0" baseline="0" noProof="0">
              <a:ln>
                <a:noFill/>
              </a:ln>
              <a:solidFill>
                <a:srgbClr val="1A1A1A"/>
              </a:solidFill>
              <a:effectLst/>
              <a:uLnTx/>
              <a:uFillTx/>
              <a:latin typeface="Segoe UI Semibold"/>
              <a:cs typeface="Segoe UI"/>
            </a:endParaRPr>
          </a:p>
        </p:txBody>
      </p:sp>
      <p:grpSp>
        <p:nvGrpSpPr>
          <p:cNvPr id="37" name="Group 36">
            <a:extLst>
              <a:ext uri="{FF2B5EF4-FFF2-40B4-BE49-F238E27FC236}">
                <a16:creationId xmlns:a16="http://schemas.microsoft.com/office/drawing/2014/main" id="{A0E7054C-BD12-9DFE-C831-4691DBFB8F52}"/>
              </a:ext>
            </a:extLst>
          </p:cNvPr>
          <p:cNvGrpSpPr/>
          <p:nvPr/>
        </p:nvGrpSpPr>
        <p:grpSpPr>
          <a:xfrm>
            <a:off x="8069521" y="4896048"/>
            <a:ext cx="2607984" cy="411480"/>
            <a:chOff x="1400164" y="2525742"/>
            <a:chExt cx="2607984" cy="411480"/>
          </a:xfrm>
        </p:grpSpPr>
        <p:sp>
          <p:nvSpPr>
            <p:cNvPr id="38" name="Oval 37">
              <a:extLst>
                <a:ext uri="{FF2B5EF4-FFF2-40B4-BE49-F238E27FC236}">
                  <a16:creationId xmlns:a16="http://schemas.microsoft.com/office/drawing/2014/main" id="{473E298B-25B3-1C3F-0F1B-1123FBEAB2EF}"/>
                </a:ext>
              </a:extLst>
            </p:cNvPr>
            <p:cNvSpPr>
              <a:spLocks/>
            </p:cNvSpPr>
            <p:nvPr/>
          </p:nvSpPr>
          <p:spPr bwMode="auto">
            <a:xfrm>
              <a:off x="1400164" y="2525742"/>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900" b="1" i="0" u="none" strike="noStrike" kern="0" cap="none" spc="0" normalizeH="0" baseline="0" noProof="0">
                <a:ln>
                  <a:noFill/>
                </a:ln>
                <a:solidFill>
                  <a:srgbClr val="1A1A1A"/>
                </a:solidFill>
                <a:effectLst/>
                <a:uLnTx/>
                <a:uFillTx/>
                <a:latin typeface="Segoe UI"/>
                <a:ea typeface="+mn-ea"/>
                <a:cs typeface="+mn-cs"/>
              </a:endParaRPr>
            </a:p>
          </p:txBody>
        </p:sp>
        <p:sp>
          <p:nvSpPr>
            <p:cNvPr id="39" name="Oval 38">
              <a:extLst>
                <a:ext uri="{FF2B5EF4-FFF2-40B4-BE49-F238E27FC236}">
                  <a16:creationId xmlns:a16="http://schemas.microsoft.com/office/drawing/2014/main" id="{DDEB9D97-07F7-643E-3290-E77FA4D3CD69}"/>
                </a:ext>
              </a:extLst>
            </p:cNvPr>
            <p:cNvSpPr>
              <a:spLocks/>
            </p:cNvSpPr>
            <p:nvPr/>
          </p:nvSpPr>
          <p:spPr bwMode="auto">
            <a:xfrm>
              <a:off x="1888773" y="2525742"/>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900" b="1" i="0" u="none" strike="noStrike" kern="0" cap="none" spc="0" normalizeH="0" baseline="0" noProof="0">
                <a:ln>
                  <a:noFill/>
                </a:ln>
                <a:solidFill>
                  <a:srgbClr val="1A1A1A"/>
                </a:solidFill>
                <a:effectLst/>
                <a:uLnTx/>
                <a:uFillTx/>
                <a:latin typeface="Segoe UI"/>
                <a:ea typeface="+mn-ea"/>
                <a:cs typeface="+mn-cs"/>
              </a:endParaRPr>
            </a:p>
          </p:txBody>
        </p:sp>
        <p:sp>
          <p:nvSpPr>
            <p:cNvPr id="40" name="TextBox 39">
              <a:extLst>
                <a:ext uri="{FF2B5EF4-FFF2-40B4-BE49-F238E27FC236}">
                  <a16:creationId xmlns:a16="http://schemas.microsoft.com/office/drawing/2014/main" id="{3E56D718-24F9-216F-0698-B80C980676BF}"/>
                </a:ext>
                <a:ext uri="{C183D7F6-B498-43B3-948B-1728B52AA6E4}">
                  <adec:decorative xmlns:adec="http://schemas.microsoft.com/office/drawing/2017/decorative" val="0"/>
                </a:ext>
              </a:extLst>
            </p:cNvPr>
            <p:cNvSpPr txBox="1"/>
            <p:nvPr/>
          </p:nvSpPr>
          <p:spPr>
            <a:xfrm>
              <a:off x="2404953" y="2546816"/>
              <a:ext cx="1603195" cy="369332"/>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Semibold"/>
                  <a:ea typeface="+mn-ea"/>
                  <a:cs typeface="+mn-cs"/>
                </a:rPr>
                <a:t>Copilot</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Semibold"/>
                  <a:ea typeface="+mn-ea"/>
                  <a:cs typeface="+mn-cs"/>
                </a:rPr>
                <a:t>Copilot in Teams</a:t>
              </a:r>
            </a:p>
          </p:txBody>
        </p:sp>
        <p:pic>
          <p:nvPicPr>
            <p:cNvPr id="73" name="Picture 72" descr="Zip Co logo SVG free download, id: 101874 - Brandlogos.net">
              <a:hlinkClick r:id="rId5"/>
              <a:extLst>
                <a:ext uri="{FF2B5EF4-FFF2-40B4-BE49-F238E27FC236}">
                  <a16:creationId xmlns:a16="http://schemas.microsoft.com/office/drawing/2014/main" id="{75CCA3E2-B3A5-07A9-FE9D-ED0303EEA9D0}"/>
                </a:ext>
              </a:extLst>
            </p:cNvPr>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461436" y="2614418"/>
              <a:ext cx="257610" cy="234130"/>
            </a:xfrm>
            <a:prstGeom prst="rect">
              <a:avLst/>
            </a:prstGeom>
            <a:noFill/>
            <a:extLst>
              <a:ext uri="{909E8E84-426E-40DD-AFC4-6F175D3DCCD1}">
                <a14:hiddenFill xmlns:a14="http://schemas.microsoft.com/office/drawing/2010/main">
                  <a:solidFill>
                    <a:srgbClr val="FFFFFF"/>
                  </a:solidFill>
                </a14:hiddenFill>
              </a:ext>
            </a:extLst>
          </p:spPr>
        </p:pic>
      </p:grpSp>
      <p:sp>
        <p:nvSpPr>
          <p:cNvPr id="120" name="TextBox 119">
            <a:extLst>
              <a:ext uri="{FF2B5EF4-FFF2-40B4-BE49-F238E27FC236}">
                <a16:creationId xmlns:a16="http://schemas.microsoft.com/office/drawing/2014/main" id="{975AF1D5-87D5-5901-CD92-9D0195DC7917}"/>
              </a:ext>
              <a:ext uri="{C183D7F6-B498-43B3-948B-1728B52AA6E4}">
                <adec:decorative xmlns:adec="http://schemas.microsoft.com/office/drawing/2017/decorative" val="0"/>
              </a:ext>
            </a:extLst>
          </p:cNvPr>
          <p:cNvSpPr txBox="1"/>
          <p:nvPr/>
        </p:nvSpPr>
        <p:spPr>
          <a:xfrm>
            <a:off x="5412277" y="5082919"/>
            <a:ext cx="1796792"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PowerPoint</a:t>
            </a:r>
          </a:p>
        </p:txBody>
      </p:sp>
      <p:grpSp>
        <p:nvGrpSpPr>
          <p:cNvPr id="121" name="Group 120">
            <a:extLst>
              <a:ext uri="{FF2B5EF4-FFF2-40B4-BE49-F238E27FC236}">
                <a16:creationId xmlns:a16="http://schemas.microsoft.com/office/drawing/2014/main" id="{C263BA46-DC81-F035-6941-E1682C1227E9}"/>
              </a:ext>
            </a:extLst>
          </p:cNvPr>
          <p:cNvGrpSpPr/>
          <p:nvPr/>
        </p:nvGrpSpPr>
        <p:grpSpPr>
          <a:xfrm>
            <a:off x="4907318" y="4964447"/>
            <a:ext cx="411480" cy="411480"/>
            <a:chOff x="4991560" y="4920761"/>
            <a:chExt cx="411480" cy="411480"/>
          </a:xfrm>
        </p:grpSpPr>
        <p:sp>
          <p:nvSpPr>
            <p:cNvPr id="122" name="Oval 121">
              <a:extLst>
                <a:ext uri="{FF2B5EF4-FFF2-40B4-BE49-F238E27FC236}">
                  <a16:creationId xmlns:a16="http://schemas.microsoft.com/office/drawing/2014/main" id="{814975B7-6BAE-0F58-0BC1-462F35A28F9D}"/>
                </a:ext>
              </a:extLst>
            </p:cNvPr>
            <p:cNvSpPr>
              <a:spLocks/>
            </p:cNvSpPr>
            <p:nvPr/>
          </p:nvSpPr>
          <p:spPr bwMode="auto">
            <a:xfrm>
              <a:off x="4991560" y="4920761"/>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123" name="Picture 4" descr="Microsoft PowerPoint Logo - PNG and Vector - Logo Download">
              <a:hlinkClick r:id="rId9"/>
              <a:extLst>
                <a:ext uri="{FF2B5EF4-FFF2-40B4-BE49-F238E27FC236}">
                  <a16:creationId xmlns:a16="http://schemas.microsoft.com/office/drawing/2014/main" id="{733246B5-BE40-B050-C3C1-2953D4013F78}"/>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054411" y="4998645"/>
              <a:ext cx="285779" cy="265842"/>
            </a:xfrm>
            <a:prstGeom prst="rect">
              <a:avLst/>
            </a:prstGeom>
            <a:noFill/>
            <a:extLst>
              <a:ext uri="{909E8E84-426E-40DD-AFC4-6F175D3DCCD1}">
                <a14:hiddenFill xmlns:a14="http://schemas.microsoft.com/office/drawing/2010/main">
                  <a:solidFill>
                    <a:srgbClr val="FFFFFF"/>
                  </a:solidFill>
                </a14:hiddenFill>
              </a:ext>
            </a:extLst>
          </p:spPr>
        </p:pic>
      </p:grpSp>
      <p:sp>
        <p:nvSpPr>
          <p:cNvPr id="124" name="Oval 123">
            <a:extLst>
              <a:ext uri="{FF2B5EF4-FFF2-40B4-BE49-F238E27FC236}">
                <a16:creationId xmlns:a16="http://schemas.microsoft.com/office/drawing/2014/main" id="{D0483FC3-F015-7321-E3DC-E36A3196A691}"/>
              </a:ext>
            </a:extLst>
          </p:cNvPr>
          <p:cNvSpPr>
            <a:spLocks/>
          </p:cNvSpPr>
          <p:nvPr/>
        </p:nvSpPr>
        <p:spPr bwMode="auto">
          <a:xfrm>
            <a:off x="4971680" y="2462577"/>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125" name="TextBox 124">
            <a:extLst>
              <a:ext uri="{FF2B5EF4-FFF2-40B4-BE49-F238E27FC236}">
                <a16:creationId xmlns:a16="http://schemas.microsoft.com/office/drawing/2014/main" id="{D6707640-E5F6-034E-8D7C-AC7DACEC0052}"/>
              </a:ext>
              <a:ext uri="{C183D7F6-B498-43B3-948B-1728B52AA6E4}">
                <adec:decorative xmlns:adec="http://schemas.microsoft.com/office/drawing/2017/decorative" val="0"/>
              </a:ext>
            </a:extLst>
          </p:cNvPr>
          <p:cNvSpPr txBox="1"/>
          <p:nvPr/>
        </p:nvSpPr>
        <p:spPr>
          <a:xfrm>
            <a:off x="5534865" y="2568271"/>
            <a:ext cx="1477963"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Teams</a:t>
            </a:r>
          </a:p>
        </p:txBody>
      </p:sp>
      <p:pic>
        <p:nvPicPr>
          <p:cNvPr id="126" name="Picture 6" descr="Microsoft Teams Logo, symbol, meaning, history, PNG">
            <a:hlinkClick r:id="rId11"/>
            <a:extLst>
              <a:ext uri="{FF2B5EF4-FFF2-40B4-BE49-F238E27FC236}">
                <a16:creationId xmlns:a16="http://schemas.microsoft.com/office/drawing/2014/main" id="{459E06FA-7784-73E3-C386-2358A67FB8BA}"/>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20244" r="20244"/>
          <a:stretch/>
        </p:blipFill>
        <p:spPr bwMode="auto">
          <a:xfrm>
            <a:off x="5016245" y="2533938"/>
            <a:ext cx="277382" cy="262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Microsoft Teams Logo, symbol, meaning, history, PNG">
            <a:hlinkClick r:id="rId11"/>
            <a:extLst>
              <a:ext uri="{FF2B5EF4-FFF2-40B4-BE49-F238E27FC236}">
                <a16:creationId xmlns:a16="http://schemas.microsoft.com/office/drawing/2014/main" id="{950EE71F-2BF9-BD52-BF24-0FCB7FAE5614}"/>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20244" r="20244"/>
          <a:stretch/>
        </p:blipFill>
        <p:spPr bwMode="auto">
          <a:xfrm>
            <a:off x="8625179" y="4962996"/>
            <a:ext cx="277382" cy="262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Microsoft Word Logo - PNG and Vector - Logo Download">
            <a:hlinkClick r:id="rId3"/>
            <a:extLst>
              <a:ext uri="{FF2B5EF4-FFF2-40B4-BE49-F238E27FC236}">
                <a16:creationId xmlns:a16="http://schemas.microsoft.com/office/drawing/2014/main" id="{2E0E0D15-3FE2-CA5B-FCEB-F2EB345BC045}"/>
              </a:ext>
            </a:extLst>
          </p:cNvPr>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60587" y="5017550"/>
            <a:ext cx="282265" cy="282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50369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4AAF2-DD19-E67A-4109-46D8BB3947FE}"/>
            </a:ext>
          </a:extLst>
        </p:cNvPr>
        <p:cNvGrpSpPr/>
        <p:nvPr/>
      </p:nvGrpSpPr>
      <p:grpSpPr>
        <a:xfrm>
          <a:off x="0" y="0"/>
          <a:ext cx="0" cy="0"/>
          <a:chOff x="0" y="0"/>
          <a:chExt cx="0" cy="0"/>
        </a:xfrm>
      </p:grpSpPr>
      <p:sp>
        <p:nvSpPr>
          <p:cNvPr id="113" name="Rectangle: Rounded Corners 28">
            <a:extLst>
              <a:ext uri="{FF2B5EF4-FFF2-40B4-BE49-F238E27FC236}">
                <a16:creationId xmlns:a16="http://schemas.microsoft.com/office/drawing/2014/main" id="{7835ACB7-4D1C-37E6-4F79-C1B5C0278C62}"/>
              </a:ext>
            </a:extLst>
          </p:cNvPr>
          <p:cNvSpPr>
            <a:spLocks/>
          </p:cNvSpPr>
          <p:nvPr/>
        </p:nvSpPr>
        <p:spPr bwMode="auto">
          <a:xfrm>
            <a:off x="588262" y="1257699"/>
            <a:ext cx="11015476" cy="5011339"/>
          </a:xfrm>
          <a:prstGeom prst="roundRect">
            <a:avLst>
              <a:gd name="adj" fmla="val 2074"/>
            </a:avLst>
          </a:prstGeom>
          <a:solidFill>
            <a:schemeClr val="bg1">
              <a:lumMod val="95000"/>
            </a:schemeClr>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1">
            <a:extLst>
              <a:ext uri="{FF2B5EF4-FFF2-40B4-BE49-F238E27FC236}">
                <a16:creationId xmlns:a16="http://schemas.microsoft.com/office/drawing/2014/main" id="{F712A41D-A9F5-D73C-C366-410E2B068D03}"/>
              </a:ext>
            </a:extLst>
          </p:cNvPr>
          <p:cNvSpPr>
            <a:spLocks noGrp="1"/>
          </p:cNvSpPr>
          <p:nvPr>
            <p:ph type="title"/>
          </p:nvPr>
        </p:nvSpPr>
        <p:spPr>
          <a:xfrm>
            <a:off x="588263" y="272457"/>
            <a:ext cx="11018520" cy="430887"/>
          </a:xfrm>
        </p:spPr>
        <p:txBody>
          <a:bodyPr/>
          <a:lstStyle/>
          <a:p>
            <a:r>
              <a:rPr lang="en-US" sz="2800">
                <a:gradFill>
                  <a:gsLst>
                    <a:gs pos="35000">
                      <a:srgbClr val="0078D4"/>
                    </a:gs>
                    <a:gs pos="0">
                      <a:srgbClr val="C03BC4"/>
                    </a:gs>
                  </a:gsLst>
                  <a:path path="circle">
                    <a:fillToRect l="100000" t="100000"/>
                  </a:path>
                </a:gradFill>
              </a:rPr>
              <a:t>Use Case |</a:t>
            </a:r>
            <a:r>
              <a:rPr lang="en-US" sz="2800"/>
              <a:t> Document and Communicate Best Practices</a:t>
            </a:r>
          </a:p>
        </p:txBody>
      </p:sp>
      <p:sp>
        <p:nvSpPr>
          <p:cNvPr id="46" name="Freeform: Shape 2">
            <a:extLst>
              <a:ext uri="{FF2B5EF4-FFF2-40B4-BE49-F238E27FC236}">
                <a16:creationId xmlns:a16="http://schemas.microsoft.com/office/drawing/2014/main" id="{B7A6EB79-CA3F-E316-1AA0-FCD13CD5F224}"/>
              </a:ext>
              <a:ext uri="{C183D7F6-B498-43B3-948B-1728B52AA6E4}">
                <adec:decorative xmlns:adec="http://schemas.microsoft.com/office/drawing/2017/decorative" val="1"/>
              </a:ext>
            </a:extLst>
          </p:cNvPr>
          <p:cNvSpPr/>
          <p:nvPr/>
        </p:nvSpPr>
        <p:spPr bwMode="auto">
          <a:xfrm>
            <a:off x="588262" y="1671436"/>
            <a:ext cx="10562486"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47" name="Rectangle: Rounded Corners 6">
            <a:extLst>
              <a:ext uri="{FF2B5EF4-FFF2-40B4-BE49-F238E27FC236}">
                <a16:creationId xmlns:a16="http://schemas.microsoft.com/office/drawing/2014/main" id="{7B36FCAD-115F-B5A7-0D9A-295AFC247D72}"/>
              </a:ext>
              <a:ext uri="{C183D7F6-B498-43B3-948B-1728B52AA6E4}">
                <adec:decorative xmlns:adec="http://schemas.microsoft.com/office/drawing/2017/decorative" val="1"/>
              </a:ext>
            </a:extLst>
          </p:cNvPr>
          <p:cNvSpPr/>
          <p:nvPr/>
        </p:nvSpPr>
        <p:spPr bwMode="auto">
          <a:xfrm>
            <a:off x="8036162" y="5519525"/>
            <a:ext cx="2705513" cy="582726"/>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kumimoji="0" lang="en-US" sz="900" i="0" u="none" strike="noStrike" kern="1200" cap="none" spc="0" normalizeH="0" baseline="0" noProof="0">
                <a:ln>
                  <a:noFill/>
                </a:ln>
                <a:solidFill>
                  <a:srgbClr val="000000"/>
                </a:solidFill>
                <a:effectLst/>
                <a:uLnTx/>
                <a:uFillTx/>
                <a:latin typeface="Segoe UI"/>
                <a:ea typeface="+mn-ea"/>
                <a:cs typeface="+mn-cs"/>
              </a:rPr>
              <a:t>Summarize and the latest conversation​s </a:t>
            </a:r>
            <a:br>
              <a:rPr kumimoji="0" lang="en-US" sz="900" i="0" u="none" strike="noStrike" kern="1200" cap="none" spc="0" normalizeH="0" baseline="0" noProof="0">
                <a:ln>
                  <a:noFill/>
                </a:ln>
                <a:solidFill>
                  <a:srgbClr val="000000"/>
                </a:solidFill>
                <a:effectLst/>
                <a:uLnTx/>
                <a:uFillTx/>
                <a:latin typeface="Segoe UI"/>
                <a:ea typeface="+mn-ea"/>
                <a:cs typeface="+mn-cs"/>
              </a:rPr>
            </a:br>
            <a:r>
              <a:rPr kumimoji="0" lang="en-US" sz="900" i="0" u="none" strike="noStrike" kern="1200" cap="none" spc="0" normalizeH="0" baseline="0" noProof="0">
                <a:ln>
                  <a:noFill/>
                </a:ln>
                <a:solidFill>
                  <a:srgbClr val="000000"/>
                </a:solidFill>
                <a:effectLst/>
                <a:uLnTx/>
                <a:uFillTx/>
                <a:latin typeface="Segoe UI"/>
                <a:ea typeface="+mn-ea"/>
                <a:cs typeface="+mn-cs"/>
              </a:rPr>
              <a:t>and assign action items.</a:t>
            </a:r>
          </a:p>
        </p:txBody>
      </p:sp>
      <p:sp>
        <p:nvSpPr>
          <p:cNvPr id="48" name="Rectangle: Rounded Corners 4">
            <a:extLst>
              <a:ext uri="{FF2B5EF4-FFF2-40B4-BE49-F238E27FC236}">
                <a16:creationId xmlns:a16="http://schemas.microsoft.com/office/drawing/2014/main" id="{950D3776-EDA8-2168-ED84-A4F68DD884B2}"/>
              </a:ext>
            </a:extLst>
          </p:cNvPr>
          <p:cNvSpPr/>
          <p:nvPr/>
        </p:nvSpPr>
        <p:spPr bwMode="auto">
          <a:xfrm>
            <a:off x="8028776" y="3955692"/>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30">
                <a:ln w="3175">
                  <a:noFill/>
                </a:ln>
                <a:gradFill>
                  <a:gsLst>
                    <a:gs pos="76437">
                      <a:srgbClr val="FFFFFF"/>
                    </a:gs>
                    <a:gs pos="55747">
                      <a:srgbClr val="FFFFFF"/>
                    </a:gs>
                  </a:gsLst>
                  <a:path path="circle">
                    <a:fillToRect l="100000" b="100000"/>
                  </a:path>
                </a:gradFill>
                <a:latin typeface="Segoe UI Semibold"/>
                <a:cs typeface="Segoe UI" pitchFamily="34" charset="0"/>
              </a:rPr>
              <a:t>4. Summarize conversations</a:t>
            </a:r>
          </a:p>
        </p:txBody>
      </p:sp>
      <p:sp>
        <p:nvSpPr>
          <p:cNvPr id="49" name="TextBox 48">
            <a:extLst>
              <a:ext uri="{FF2B5EF4-FFF2-40B4-BE49-F238E27FC236}">
                <a16:creationId xmlns:a16="http://schemas.microsoft.com/office/drawing/2014/main" id="{F4DA0C64-B8BA-ECF3-AF29-E0FEDA625F84}"/>
              </a:ext>
            </a:extLst>
          </p:cNvPr>
          <p:cNvSpPr txBox="1"/>
          <p:nvPr/>
        </p:nvSpPr>
        <p:spPr>
          <a:xfrm>
            <a:off x="8036163" y="4417757"/>
            <a:ext cx="3015428" cy="27699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cs typeface="Segoe UI" pitchFamily="34" charset="0"/>
              </a:rPr>
              <a:t>Prepare communication and incorporate summaries and action items from previous meeting. </a:t>
            </a:r>
          </a:p>
        </p:txBody>
      </p:sp>
      <p:sp>
        <p:nvSpPr>
          <p:cNvPr id="50" name="Rectangle: Rounded Corners 6">
            <a:extLst>
              <a:ext uri="{FF2B5EF4-FFF2-40B4-BE49-F238E27FC236}">
                <a16:creationId xmlns:a16="http://schemas.microsoft.com/office/drawing/2014/main" id="{2178ED94-E087-9B2B-7B92-A94B0F3CFB9E}"/>
              </a:ext>
              <a:ext uri="{C183D7F6-B498-43B3-948B-1728B52AA6E4}">
                <adec:decorative xmlns:adec="http://schemas.microsoft.com/office/drawing/2017/decorative" val="1"/>
              </a:ext>
            </a:extLst>
          </p:cNvPr>
          <p:cNvSpPr/>
          <p:nvPr/>
        </p:nvSpPr>
        <p:spPr bwMode="auto">
          <a:xfrm>
            <a:off x="1170679" y="5503009"/>
            <a:ext cx="2705513" cy="582726"/>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defRPr/>
            </a:pPr>
            <a:r>
              <a:rPr kumimoji="0" lang="en-US" sz="900" i="0" u="none" strike="noStrike" kern="1200" cap="none" spc="0" normalizeH="0" baseline="0" noProof="0">
                <a:ln>
                  <a:noFill/>
                </a:ln>
                <a:solidFill>
                  <a:srgbClr val="000000"/>
                </a:solidFill>
                <a:effectLst/>
                <a:uLnTx/>
                <a:uFillTx/>
                <a:latin typeface="Segoe UI"/>
                <a:ea typeface="+mn-ea"/>
                <a:cs typeface="+mn-cs"/>
              </a:rPr>
              <a:t>Quickly make summarize LT feedback to improve the quality of the best practice documentation. </a:t>
            </a:r>
          </a:p>
        </p:txBody>
      </p:sp>
      <p:sp>
        <p:nvSpPr>
          <p:cNvPr id="51" name="Rectangle: Rounded Corners 7">
            <a:extLst>
              <a:ext uri="{FF2B5EF4-FFF2-40B4-BE49-F238E27FC236}">
                <a16:creationId xmlns:a16="http://schemas.microsoft.com/office/drawing/2014/main" id="{E1F26F5E-619C-783A-EDB8-F15FCB66BCEA}"/>
              </a:ext>
            </a:extLst>
          </p:cNvPr>
          <p:cNvSpPr/>
          <p:nvPr/>
        </p:nvSpPr>
        <p:spPr bwMode="auto">
          <a:xfrm>
            <a:off x="1170679" y="3952721"/>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30">
                <a:ln w="3175">
                  <a:noFill/>
                </a:ln>
                <a:gradFill>
                  <a:gsLst>
                    <a:gs pos="76437">
                      <a:srgbClr val="FFFFFF"/>
                    </a:gs>
                    <a:gs pos="55747">
                      <a:srgbClr val="FFFFFF"/>
                    </a:gs>
                  </a:gsLst>
                  <a:path path="circle">
                    <a:fillToRect l="100000" b="100000"/>
                  </a:path>
                </a:gradFill>
                <a:latin typeface="Segoe UI Semibold"/>
                <a:cs typeface="Segoe UI" pitchFamily="34" charset="0"/>
              </a:rPr>
              <a:t>6 Revise support procedures</a:t>
            </a:r>
          </a:p>
        </p:txBody>
      </p:sp>
      <p:sp>
        <p:nvSpPr>
          <p:cNvPr id="52" name="TextBox 51">
            <a:extLst>
              <a:ext uri="{FF2B5EF4-FFF2-40B4-BE49-F238E27FC236}">
                <a16:creationId xmlns:a16="http://schemas.microsoft.com/office/drawing/2014/main" id="{3BAD0678-50FE-7B58-7B4D-CB145460DE49}"/>
              </a:ext>
            </a:extLst>
          </p:cNvPr>
          <p:cNvSpPr txBox="1"/>
          <p:nvPr/>
        </p:nvSpPr>
        <p:spPr>
          <a:xfrm>
            <a:off x="1170679" y="4403023"/>
            <a:ext cx="2705513" cy="29270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cs typeface="Segoe UI" pitchFamily="34" charset="0"/>
              </a:rPr>
              <a:t>Based on the Leadership teams comments revise best practice documents for future use.  </a:t>
            </a:r>
          </a:p>
        </p:txBody>
      </p:sp>
      <p:sp>
        <p:nvSpPr>
          <p:cNvPr id="53" name="Rectangle: Rounded Corners 6">
            <a:extLst>
              <a:ext uri="{FF2B5EF4-FFF2-40B4-BE49-F238E27FC236}">
                <a16:creationId xmlns:a16="http://schemas.microsoft.com/office/drawing/2014/main" id="{3E5D50A9-6D35-7347-2B06-BC929D3F030F}"/>
              </a:ext>
              <a:ext uri="{C183D7F6-B498-43B3-948B-1728B52AA6E4}">
                <adec:decorative xmlns:adec="http://schemas.microsoft.com/office/drawing/2017/decorative" val="1"/>
              </a:ext>
            </a:extLst>
          </p:cNvPr>
          <p:cNvSpPr/>
          <p:nvPr/>
        </p:nvSpPr>
        <p:spPr bwMode="auto">
          <a:xfrm>
            <a:off x="1107052" y="3043052"/>
            <a:ext cx="2705513" cy="589860"/>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spcBef>
                <a:spcPct val="0"/>
              </a:spcBef>
              <a:spcAft>
                <a:spcPct val="0"/>
              </a:spcAft>
              <a:buClrTx/>
              <a:buSzTx/>
              <a:buFontTx/>
              <a:buNone/>
              <a:tabLst/>
              <a:defRPr/>
            </a:pPr>
            <a:r>
              <a:rPr kumimoji="0" lang="en-US" sz="900" i="0" u="none" strike="noStrike" kern="0" cap="none" spc="0" normalizeH="0" baseline="0" noProof="0">
                <a:ln>
                  <a:noFill/>
                </a:ln>
                <a:solidFill>
                  <a:srgbClr val="1A1A1A"/>
                </a:solidFill>
                <a:effectLst/>
                <a:uLnTx/>
                <a:uFillTx/>
                <a:latin typeface="Segoe UI"/>
                <a:ea typeface="+mn-ea"/>
                <a:cs typeface="+mn-cs"/>
              </a:rPr>
              <a:t>Quickly make create draft and pull in data from data sources to support outcomes.  </a:t>
            </a:r>
          </a:p>
        </p:txBody>
      </p:sp>
      <p:sp>
        <p:nvSpPr>
          <p:cNvPr id="55" name="Rectangle: Rounded Corners 11">
            <a:extLst>
              <a:ext uri="{FF2B5EF4-FFF2-40B4-BE49-F238E27FC236}">
                <a16:creationId xmlns:a16="http://schemas.microsoft.com/office/drawing/2014/main" id="{B38C0814-F60F-3BF5-94A2-C3D4A13D7CB6}"/>
              </a:ext>
            </a:extLst>
          </p:cNvPr>
          <p:cNvSpPr/>
          <p:nvPr/>
        </p:nvSpPr>
        <p:spPr bwMode="auto">
          <a:xfrm>
            <a:off x="1107052"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30">
                <a:ln w="3175">
                  <a:noFill/>
                </a:ln>
                <a:gradFill>
                  <a:gsLst>
                    <a:gs pos="76437">
                      <a:srgbClr val="FFFFFF"/>
                    </a:gs>
                    <a:gs pos="55747">
                      <a:srgbClr val="FFFFFF"/>
                    </a:gs>
                  </a:gsLst>
                  <a:path path="circle">
                    <a:fillToRect l="100000" b="100000"/>
                  </a:path>
                </a:gradFill>
                <a:latin typeface="Segoe UI Semibold"/>
                <a:cs typeface="Segoe UI" pitchFamily="34" charset="0"/>
              </a:rPr>
              <a:t>1. Document Solution </a:t>
            </a:r>
          </a:p>
        </p:txBody>
      </p:sp>
      <p:sp>
        <p:nvSpPr>
          <p:cNvPr id="56" name="Rectangle: Rounded Corners 6">
            <a:extLst>
              <a:ext uri="{FF2B5EF4-FFF2-40B4-BE49-F238E27FC236}">
                <a16:creationId xmlns:a16="http://schemas.microsoft.com/office/drawing/2014/main" id="{090EDF56-CEFA-E199-DAFF-FFCFCF9090F5}"/>
              </a:ext>
              <a:ext uri="{C183D7F6-B498-43B3-948B-1728B52AA6E4}">
                <adec:decorative xmlns:adec="http://schemas.microsoft.com/office/drawing/2017/decorative" val="1"/>
              </a:ext>
            </a:extLst>
          </p:cNvPr>
          <p:cNvSpPr/>
          <p:nvPr/>
        </p:nvSpPr>
        <p:spPr bwMode="auto">
          <a:xfrm>
            <a:off x="4575471" y="3043384"/>
            <a:ext cx="2705513" cy="590938"/>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spcBef>
                <a:spcPct val="0"/>
              </a:spcBef>
              <a:spcAft>
                <a:spcPct val="0"/>
              </a:spcAft>
              <a:buClrTx/>
              <a:buSzTx/>
              <a:buFontTx/>
              <a:buNone/>
              <a:tabLst/>
              <a:defRPr/>
            </a:pPr>
            <a:r>
              <a:rPr kumimoji="0" lang="en-US" sz="900" i="0" u="none" strike="noStrike" kern="0" cap="none" spc="0" normalizeH="0" baseline="0" noProof="0">
                <a:ln>
                  <a:noFill/>
                </a:ln>
                <a:solidFill>
                  <a:srgbClr val="1A1A1A"/>
                </a:solidFill>
                <a:effectLst/>
                <a:uLnTx/>
                <a:uFillTx/>
                <a:latin typeface="Segoe UI"/>
                <a:ea typeface="+mn-ea"/>
                <a:cs typeface="+mn-cs"/>
              </a:rPr>
              <a:t>Rapidly gather critical information to support newly identified best practice. </a:t>
            </a:r>
          </a:p>
        </p:txBody>
      </p:sp>
      <p:sp>
        <p:nvSpPr>
          <p:cNvPr id="57" name="Rectangle: Rounded Corners 13">
            <a:extLst>
              <a:ext uri="{FF2B5EF4-FFF2-40B4-BE49-F238E27FC236}">
                <a16:creationId xmlns:a16="http://schemas.microsoft.com/office/drawing/2014/main" id="{0F128D0D-A249-CED6-3617-791690CC7E11}"/>
              </a:ext>
            </a:extLst>
          </p:cNvPr>
          <p:cNvSpPr/>
          <p:nvPr/>
        </p:nvSpPr>
        <p:spPr bwMode="auto">
          <a:xfrm>
            <a:off x="4575472"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30">
                <a:ln w="3175">
                  <a:noFill/>
                </a:ln>
                <a:gradFill>
                  <a:gsLst>
                    <a:gs pos="76437">
                      <a:srgbClr val="FFFFFF"/>
                    </a:gs>
                    <a:gs pos="55747">
                      <a:srgbClr val="FFFFFF"/>
                    </a:gs>
                  </a:gsLst>
                  <a:path path="circle">
                    <a:fillToRect l="100000" b="100000"/>
                  </a:path>
                </a:gradFill>
                <a:latin typeface="Segoe UI Semibold"/>
                <a:cs typeface="Segoe UI" pitchFamily="34" charset="0"/>
              </a:rPr>
              <a:t>2. Get Customer Information</a:t>
            </a:r>
          </a:p>
        </p:txBody>
      </p:sp>
      <p:sp>
        <p:nvSpPr>
          <p:cNvPr id="58" name="TextBox 57">
            <a:extLst>
              <a:ext uri="{FF2B5EF4-FFF2-40B4-BE49-F238E27FC236}">
                <a16:creationId xmlns:a16="http://schemas.microsoft.com/office/drawing/2014/main" id="{3E983FAB-3EA6-C8E6-11DC-1C3A77C76C85}"/>
              </a:ext>
            </a:extLst>
          </p:cNvPr>
          <p:cNvSpPr txBox="1"/>
          <p:nvPr/>
        </p:nvSpPr>
        <p:spPr>
          <a:xfrm>
            <a:off x="4575471" y="1948229"/>
            <a:ext cx="2892604" cy="49859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cs typeface="Segoe UI" pitchFamily="34" charset="0"/>
              </a:rPr>
              <a:t>Using plugins built in Copilot Studio, easily access CRM information to pull customer information that supports best practice impact, such as opportunity pipeline and customer revenue. </a:t>
            </a:r>
          </a:p>
        </p:txBody>
      </p:sp>
      <p:sp>
        <p:nvSpPr>
          <p:cNvPr id="59" name="Rectangle: Rounded Corners 15">
            <a:extLst>
              <a:ext uri="{FF2B5EF4-FFF2-40B4-BE49-F238E27FC236}">
                <a16:creationId xmlns:a16="http://schemas.microsoft.com/office/drawing/2014/main" id="{22EAAB3F-3623-EFCB-8F7E-78FEBC05D840}"/>
              </a:ext>
            </a:extLst>
          </p:cNvPr>
          <p:cNvSpPr/>
          <p:nvPr/>
        </p:nvSpPr>
        <p:spPr bwMode="auto">
          <a:xfrm>
            <a:off x="8028777"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30">
                <a:ln w="3175">
                  <a:noFill/>
                </a:ln>
                <a:gradFill>
                  <a:gsLst>
                    <a:gs pos="76437">
                      <a:srgbClr val="FFFFFF"/>
                    </a:gs>
                    <a:gs pos="55747">
                      <a:srgbClr val="FFFFFF"/>
                    </a:gs>
                  </a:gsLst>
                  <a:path path="circle">
                    <a:fillToRect l="100000" b="100000"/>
                  </a:path>
                </a:gradFill>
                <a:latin typeface="Segoe UI Semibold"/>
                <a:cs typeface="Segoe UI" pitchFamily="34" charset="0"/>
              </a:rPr>
              <a:t>3. Brainstorm Ideas</a:t>
            </a:r>
          </a:p>
        </p:txBody>
      </p:sp>
      <p:sp>
        <p:nvSpPr>
          <p:cNvPr id="60" name="Rectangle: Rounded Corners 6">
            <a:extLst>
              <a:ext uri="{FF2B5EF4-FFF2-40B4-BE49-F238E27FC236}">
                <a16:creationId xmlns:a16="http://schemas.microsoft.com/office/drawing/2014/main" id="{90387B9B-6AD1-2CA0-8CA7-158442F1D1C4}"/>
              </a:ext>
              <a:ext uri="{C183D7F6-B498-43B3-948B-1728B52AA6E4}">
                <adec:decorative xmlns:adec="http://schemas.microsoft.com/office/drawing/2017/decorative" val="1"/>
              </a:ext>
            </a:extLst>
          </p:cNvPr>
          <p:cNvSpPr/>
          <p:nvPr/>
        </p:nvSpPr>
        <p:spPr bwMode="auto">
          <a:xfrm>
            <a:off x="8028777" y="3043384"/>
            <a:ext cx="2705513" cy="590938"/>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14400" rtl="0" eaLnBrk="1" fontAlgn="auto" latinLnBrk="0" hangingPunct="1">
              <a:spcBef>
                <a:spcPts val="0"/>
              </a:spcBef>
              <a:spcAft>
                <a:spcPts val="0"/>
              </a:spcAft>
              <a:buClrTx/>
              <a:buSzTx/>
              <a:buFontTx/>
              <a:buNone/>
              <a:tabLst/>
              <a:defRPr/>
            </a:pPr>
            <a:r>
              <a:rPr kumimoji="0" lang="en-US" sz="900" i="0" u="none" strike="noStrike" kern="1200" cap="none" spc="0" normalizeH="0" baseline="0" noProof="0">
                <a:ln>
                  <a:noFill/>
                </a:ln>
                <a:solidFill>
                  <a:srgbClr val="1A1A1A"/>
                </a:solidFill>
                <a:effectLst/>
                <a:uLnTx/>
                <a:uFillTx/>
                <a:latin typeface="Segoe UI"/>
                <a:ea typeface="+mn-ea"/>
                <a:cs typeface="Segoe UI" pitchFamily="34" charset="0"/>
              </a:rPr>
              <a:t>Accelerate your project as you plan and collaborate easier with Copilot in Loop.</a:t>
            </a:r>
          </a:p>
        </p:txBody>
      </p:sp>
      <p:sp>
        <p:nvSpPr>
          <p:cNvPr id="61" name="TextBox 60">
            <a:extLst>
              <a:ext uri="{FF2B5EF4-FFF2-40B4-BE49-F238E27FC236}">
                <a16:creationId xmlns:a16="http://schemas.microsoft.com/office/drawing/2014/main" id="{B2BFA585-113E-7805-F91C-89B353C73306}"/>
              </a:ext>
            </a:extLst>
          </p:cNvPr>
          <p:cNvSpPr txBox="1"/>
          <p:nvPr/>
        </p:nvSpPr>
        <p:spPr>
          <a:xfrm>
            <a:off x="8028777" y="1948229"/>
            <a:ext cx="2705513" cy="41549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cs typeface="Segoe UI" pitchFamily="34" charset="0"/>
              </a:rPr>
              <a:t>Create list of ideas to optimize best practice.  Leverage Copilot to create an initial list. Then categorize all the items at the end of the session. </a:t>
            </a:r>
          </a:p>
        </p:txBody>
      </p:sp>
      <p:sp>
        <p:nvSpPr>
          <p:cNvPr id="62" name="Rectangle: Rounded Corners 6">
            <a:extLst>
              <a:ext uri="{FF2B5EF4-FFF2-40B4-BE49-F238E27FC236}">
                <a16:creationId xmlns:a16="http://schemas.microsoft.com/office/drawing/2014/main" id="{4A045C18-8ABD-BCD9-E743-CA39A6E78958}"/>
              </a:ext>
              <a:ext uri="{C183D7F6-B498-43B3-948B-1728B52AA6E4}">
                <adec:decorative xmlns:adec="http://schemas.microsoft.com/office/drawing/2017/decorative" val="1"/>
              </a:ext>
            </a:extLst>
          </p:cNvPr>
          <p:cNvSpPr/>
          <p:nvPr/>
        </p:nvSpPr>
        <p:spPr bwMode="auto">
          <a:xfrm>
            <a:off x="4575472" y="5511817"/>
            <a:ext cx="2705513" cy="582726"/>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kumimoji="0" lang="en-US" sz="900" i="0" u="none" strike="noStrike" kern="1200" cap="none" spc="0" normalizeH="0" baseline="0" noProof="0">
                <a:ln>
                  <a:noFill/>
                </a:ln>
                <a:solidFill>
                  <a:srgbClr val="000000"/>
                </a:solidFill>
                <a:effectLst/>
                <a:uLnTx/>
                <a:uFillTx/>
                <a:latin typeface="Segoe UI"/>
                <a:ea typeface="+mn-ea"/>
                <a:cs typeface="+mn-cs"/>
              </a:rPr>
              <a:t>Create a presentation from best practice documentation located in Word.  </a:t>
            </a:r>
          </a:p>
        </p:txBody>
      </p:sp>
      <p:sp>
        <p:nvSpPr>
          <p:cNvPr id="63" name="Rectangle: Rounded Corners 19">
            <a:extLst>
              <a:ext uri="{FF2B5EF4-FFF2-40B4-BE49-F238E27FC236}">
                <a16:creationId xmlns:a16="http://schemas.microsoft.com/office/drawing/2014/main" id="{BF059520-6292-6799-4F93-A73A27842E27}"/>
              </a:ext>
            </a:extLst>
          </p:cNvPr>
          <p:cNvSpPr/>
          <p:nvPr/>
        </p:nvSpPr>
        <p:spPr bwMode="auto">
          <a:xfrm>
            <a:off x="4575472" y="3965293"/>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30">
                <a:ln w="3175">
                  <a:noFill/>
                </a:ln>
                <a:gradFill>
                  <a:gsLst>
                    <a:gs pos="76437">
                      <a:srgbClr val="FFFFFF"/>
                    </a:gs>
                    <a:gs pos="55747">
                      <a:srgbClr val="FFFFFF"/>
                    </a:gs>
                  </a:gsLst>
                  <a:path path="circle">
                    <a:fillToRect l="100000" b="100000"/>
                  </a:path>
                </a:gradFill>
                <a:latin typeface="Segoe UI Semibold"/>
                <a:cs typeface="Segoe UI" pitchFamily="34" charset="0"/>
              </a:rPr>
              <a:t>5. Create an executive update</a:t>
            </a:r>
          </a:p>
        </p:txBody>
      </p:sp>
      <p:sp>
        <p:nvSpPr>
          <p:cNvPr id="64" name="TextBox 63">
            <a:extLst>
              <a:ext uri="{FF2B5EF4-FFF2-40B4-BE49-F238E27FC236}">
                <a16:creationId xmlns:a16="http://schemas.microsoft.com/office/drawing/2014/main" id="{F06EA507-3C64-56C4-E178-FCD4A627223F}"/>
              </a:ext>
            </a:extLst>
          </p:cNvPr>
          <p:cNvSpPr txBox="1"/>
          <p:nvPr/>
        </p:nvSpPr>
        <p:spPr>
          <a:xfrm>
            <a:off x="4463649" y="4415165"/>
            <a:ext cx="2817336" cy="41549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cs typeface="Segoe UI" pitchFamily="34" charset="0"/>
              </a:rPr>
              <a:t>Create a presentation to brief the Leadership Team on this new best practice. Use Copilot to create slides based on the project plan.</a:t>
            </a:r>
          </a:p>
        </p:txBody>
      </p:sp>
      <p:grpSp>
        <p:nvGrpSpPr>
          <p:cNvPr id="91" name="Group 90">
            <a:extLst>
              <a:ext uri="{FF2B5EF4-FFF2-40B4-BE49-F238E27FC236}">
                <a16:creationId xmlns:a16="http://schemas.microsoft.com/office/drawing/2014/main" id="{B7CDB04D-CE5E-A90C-8F08-D90F54F4B0F1}"/>
              </a:ext>
            </a:extLst>
          </p:cNvPr>
          <p:cNvGrpSpPr/>
          <p:nvPr/>
        </p:nvGrpSpPr>
        <p:grpSpPr>
          <a:xfrm>
            <a:off x="4128379" y="1594303"/>
            <a:ext cx="166152" cy="166152"/>
            <a:chOff x="5214995" y="-1168400"/>
            <a:chExt cx="431800" cy="431800"/>
          </a:xfrm>
        </p:grpSpPr>
        <p:sp>
          <p:nvSpPr>
            <p:cNvPr id="89" name="Oval 88">
              <a:extLst>
                <a:ext uri="{FF2B5EF4-FFF2-40B4-BE49-F238E27FC236}">
                  <a16:creationId xmlns:a16="http://schemas.microsoft.com/office/drawing/2014/main" id="{27C8F351-DC5C-91B5-2D47-B37F9A42873B}"/>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90" name="Rectangle 89">
              <a:extLst>
                <a:ext uri="{FF2B5EF4-FFF2-40B4-BE49-F238E27FC236}">
                  <a16:creationId xmlns:a16="http://schemas.microsoft.com/office/drawing/2014/main" id="{D68512D1-9307-8691-B820-F058054A4A8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95" name="Group 94">
            <a:extLst>
              <a:ext uri="{FF2B5EF4-FFF2-40B4-BE49-F238E27FC236}">
                <a16:creationId xmlns:a16="http://schemas.microsoft.com/office/drawing/2014/main" id="{59186D85-FB17-05B4-2B4F-317DD06ECD8D}"/>
              </a:ext>
            </a:extLst>
          </p:cNvPr>
          <p:cNvGrpSpPr/>
          <p:nvPr/>
        </p:nvGrpSpPr>
        <p:grpSpPr>
          <a:xfrm>
            <a:off x="7591810" y="1594303"/>
            <a:ext cx="166152" cy="166152"/>
            <a:chOff x="5214995" y="-1168400"/>
            <a:chExt cx="431800" cy="431800"/>
          </a:xfrm>
        </p:grpSpPr>
        <p:sp>
          <p:nvSpPr>
            <p:cNvPr id="96" name="Oval 95">
              <a:extLst>
                <a:ext uri="{FF2B5EF4-FFF2-40B4-BE49-F238E27FC236}">
                  <a16:creationId xmlns:a16="http://schemas.microsoft.com/office/drawing/2014/main" id="{B1039305-7F97-F14D-C05F-18BC966510D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97" name="Rectangle 89">
              <a:extLst>
                <a:ext uri="{FF2B5EF4-FFF2-40B4-BE49-F238E27FC236}">
                  <a16:creationId xmlns:a16="http://schemas.microsoft.com/office/drawing/2014/main" id="{4318C6E5-5399-09E9-159A-ADBF38B523E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98" name="Group 97">
            <a:extLst>
              <a:ext uri="{FF2B5EF4-FFF2-40B4-BE49-F238E27FC236}">
                <a16:creationId xmlns:a16="http://schemas.microsoft.com/office/drawing/2014/main" id="{106D1C50-E9F1-1509-6B17-F4AB9EA12ED0}"/>
              </a:ext>
            </a:extLst>
          </p:cNvPr>
          <p:cNvGrpSpPr/>
          <p:nvPr/>
        </p:nvGrpSpPr>
        <p:grpSpPr>
          <a:xfrm flipH="1">
            <a:off x="4128379" y="4049554"/>
            <a:ext cx="166152" cy="166152"/>
            <a:chOff x="5214995" y="-1168400"/>
            <a:chExt cx="431800" cy="431800"/>
          </a:xfrm>
        </p:grpSpPr>
        <p:sp>
          <p:nvSpPr>
            <p:cNvPr id="99" name="Oval 98">
              <a:extLst>
                <a:ext uri="{FF2B5EF4-FFF2-40B4-BE49-F238E27FC236}">
                  <a16:creationId xmlns:a16="http://schemas.microsoft.com/office/drawing/2014/main" id="{D22974E3-BA30-ED7E-25B2-D9D647E245C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00" name="Rectangle 89">
              <a:extLst>
                <a:ext uri="{FF2B5EF4-FFF2-40B4-BE49-F238E27FC236}">
                  <a16:creationId xmlns:a16="http://schemas.microsoft.com/office/drawing/2014/main" id="{F182CA67-216D-A4A4-2A33-B4B3EC64FA5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01" name="Group 100">
            <a:extLst>
              <a:ext uri="{FF2B5EF4-FFF2-40B4-BE49-F238E27FC236}">
                <a16:creationId xmlns:a16="http://schemas.microsoft.com/office/drawing/2014/main" id="{E20776D6-D12F-9411-80DC-C84D52DDA7CF}"/>
              </a:ext>
            </a:extLst>
          </p:cNvPr>
          <p:cNvGrpSpPr/>
          <p:nvPr/>
        </p:nvGrpSpPr>
        <p:grpSpPr>
          <a:xfrm flipH="1">
            <a:off x="7591810" y="4049554"/>
            <a:ext cx="166152" cy="166152"/>
            <a:chOff x="5214995" y="-1168400"/>
            <a:chExt cx="431800" cy="431800"/>
          </a:xfrm>
        </p:grpSpPr>
        <p:sp>
          <p:nvSpPr>
            <p:cNvPr id="102" name="Oval 101">
              <a:extLst>
                <a:ext uri="{FF2B5EF4-FFF2-40B4-BE49-F238E27FC236}">
                  <a16:creationId xmlns:a16="http://schemas.microsoft.com/office/drawing/2014/main" id="{24EC2306-7564-2B77-5245-CE8B9E6C98A0}"/>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03" name="Rectangle 89">
              <a:extLst>
                <a:ext uri="{FF2B5EF4-FFF2-40B4-BE49-F238E27FC236}">
                  <a16:creationId xmlns:a16="http://schemas.microsoft.com/office/drawing/2014/main" id="{8978884B-D3C4-0570-0FF8-4877E4F3695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07" name="Group 106">
            <a:extLst>
              <a:ext uri="{FF2B5EF4-FFF2-40B4-BE49-F238E27FC236}">
                <a16:creationId xmlns:a16="http://schemas.microsoft.com/office/drawing/2014/main" id="{8B6CCEFF-990E-A7C6-C3DD-1ED5AE5ED7D1}"/>
              </a:ext>
            </a:extLst>
          </p:cNvPr>
          <p:cNvGrpSpPr/>
          <p:nvPr/>
        </p:nvGrpSpPr>
        <p:grpSpPr>
          <a:xfrm rot="5400000">
            <a:off x="11068586" y="2034721"/>
            <a:ext cx="166152" cy="166152"/>
            <a:chOff x="5214995" y="-1168400"/>
            <a:chExt cx="431800" cy="431800"/>
          </a:xfrm>
        </p:grpSpPr>
        <p:sp>
          <p:nvSpPr>
            <p:cNvPr id="108" name="Oval 107">
              <a:extLst>
                <a:ext uri="{FF2B5EF4-FFF2-40B4-BE49-F238E27FC236}">
                  <a16:creationId xmlns:a16="http://schemas.microsoft.com/office/drawing/2014/main" id="{A37C6A3D-7B01-A69F-5DAB-8B433B7A3405}"/>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09" name="Rectangle 89">
              <a:extLst>
                <a:ext uri="{FF2B5EF4-FFF2-40B4-BE49-F238E27FC236}">
                  <a16:creationId xmlns:a16="http://schemas.microsoft.com/office/drawing/2014/main" id="{BE507193-9251-20E6-7938-B3BD9FA6F2C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10" name="Group 109">
            <a:extLst>
              <a:ext uri="{FF2B5EF4-FFF2-40B4-BE49-F238E27FC236}">
                <a16:creationId xmlns:a16="http://schemas.microsoft.com/office/drawing/2014/main" id="{910775A4-A9A1-3C71-3FBB-7354CEB5E81B}"/>
              </a:ext>
            </a:extLst>
          </p:cNvPr>
          <p:cNvGrpSpPr/>
          <p:nvPr/>
        </p:nvGrpSpPr>
        <p:grpSpPr>
          <a:xfrm rot="5400000">
            <a:off x="11068586" y="3583008"/>
            <a:ext cx="166152" cy="166152"/>
            <a:chOff x="5214995" y="-1168400"/>
            <a:chExt cx="431800" cy="431800"/>
          </a:xfrm>
        </p:grpSpPr>
        <p:sp>
          <p:nvSpPr>
            <p:cNvPr id="111" name="Oval 110">
              <a:extLst>
                <a:ext uri="{FF2B5EF4-FFF2-40B4-BE49-F238E27FC236}">
                  <a16:creationId xmlns:a16="http://schemas.microsoft.com/office/drawing/2014/main" id="{713F74DC-25EC-02F8-52DE-5BC256236D9A}"/>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12" name="Rectangle 89">
              <a:extLst>
                <a:ext uri="{FF2B5EF4-FFF2-40B4-BE49-F238E27FC236}">
                  <a16:creationId xmlns:a16="http://schemas.microsoft.com/office/drawing/2014/main" id="{94145CBF-076C-A07D-1412-F1BC671BBA7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16" name="Rectangle: Rounded Corners 6">
            <a:extLst>
              <a:ext uri="{FF2B5EF4-FFF2-40B4-BE49-F238E27FC236}">
                <a16:creationId xmlns:a16="http://schemas.microsoft.com/office/drawing/2014/main" id="{55E5DBB3-9291-C224-7341-CD7603CE6240}"/>
              </a:ext>
              <a:ext uri="{C183D7F6-B498-43B3-948B-1728B52AA6E4}">
                <adec:decorative xmlns:adec="http://schemas.microsoft.com/office/drawing/2017/decorative" val="1"/>
              </a:ext>
            </a:extLst>
          </p:cNvPr>
          <p:cNvSpPr/>
          <p:nvPr/>
        </p:nvSpPr>
        <p:spPr bwMode="auto">
          <a:xfrm>
            <a:off x="588262" y="977145"/>
            <a:ext cx="1188720" cy="169396"/>
          </a:xfrm>
          <a:prstGeom prst="roundRect">
            <a:avLst>
              <a:gd name="adj" fmla="val 8425"/>
            </a:avLst>
          </a:prstGeom>
          <a:noFill/>
          <a:ln w="25400">
            <a:no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Potential benefits</a:t>
            </a:r>
          </a:p>
        </p:txBody>
      </p:sp>
      <p:sp>
        <p:nvSpPr>
          <p:cNvPr id="54" name="TextBox 53">
            <a:extLst>
              <a:ext uri="{FF2B5EF4-FFF2-40B4-BE49-F238E27FC236}">
                <a16:creationId xmlns:a16="http://schemas.microsoft.com/office/drawing/2014/main" id="{6A8754F3-683E-C898-75C0-81427D90F24D}"/>
              </a:ext>
            </a:extLst>
          </p:cNvPr>
          <p:cNvSpPr txBox="1"/>
          <p:nvPr/>
        </p:nvSpPr>
        <p:spPr>
          <a:xfrm>
            <a:off x="1107051" y="1948229"/>
            <a:ext cx="2720627" cy="415498"/>
          </a:xfrm>
          <a:prstGeom prst="rect">
            <a:avLst/>
          </a:prstGeom>
          <a:noFill/>
        </p:spPr>
        <p:txBody>
          <a:bodyPr wrap="square" lIns="91440" tIns="0" rIns="9144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A1A1A"/>
                </a:solidFill>
                <a:effectLst/>
                <a:uLnTx/>
                <a:uFillTx/>
                <a:latin typeface="Segoe UI"/>
                <a:ea typeface="Segoe UI" pitchFamily="34" charset="0"/>
                <a:cs typeface="Segoe UI" pitchFamily="34" charset="0"/>
              </a:rPr>
              <a:t>Craft document that outline steps for best practice. In addition, add specific results generated from solution. </a:t>
            </a:r>
          </a:p>
        </p:txBody>
      </p:sp>
      <p:sp>
        <p:nvSpPr>
          <p:cNvPr id="19" name="Rectangle: Rounded Corners 6">
            <a:extLst>
              <a:ext uri="{FF2B5EF4-FFF2-40B4-BE49-F238E27FC236}">
                <a16:creationId xmlns:a16="http://schemas.microsoft.com/office/drawing/2014/main" id="{99A92632-9F6F-3A48-4FC5-3E850559DDCB}"/>
              </a:ext>
              <a:ext uri="{C183D7F6-B498-43B3-948B-1728B52AA6E4}">
                <adec:decorative xmlns:adec="http://schemas.microsoft.com/office/drawing/2017/decorative" val="1"/>
              </a:ext>
            </a:extLst>
          </p:cNvPr>
          <p:cNvSpPr/>
          <p:nvPr/>
        </p:nvSpPr>
        <p:spPr bwMode="auto">
          <a:xfrm>
            <a:off x="1893575" y="942971"/>
            <a:ext cx="1312141" cy="237744"/>
          </a:xfrm>
          <a:prstGeom prst="roundRect">
            <a:avLst>
              <a:gd name="adj" fmla="val 50000"/>
            </a:avLst>
          </a:prstGeom>
          <a:ln w="15875" cap="flat">
            <a:gradFill flip="none" rotWithShape="1">
              <a:gsLst>
                <a:gs pos="0">
                  <a:srgbClr val="0078D4"/>
                </a:gs>
                <a:gs pos="100000">
                  <a:schemeClr val="accent3"/>
                </a:gs>
              </a:gsLst>
              <a:path path="circle">
                <a:fillToRect r="100000" b="100000"/>
              </a:path>
              <a:tileRect l="-100000" t="-100000"/>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78D4"/>
                </a:solidFill>
                <a:effectLst/>
                <a:uLnTx/>
                <a:uFillTx/>
                <a:latin typeface="Segoe UI"/>
                <a:ea typeface="+mn-ea"/>
                <a:cs typeface="Segoe UI" pitchFamily="34" charset="0"/>
              </a:rPr>
              <a:t>Skill Development</a:t>
            </a:r>
          </a:p>
        </p:txBody>
      </p:sp>
      <p:grpSp>
        <p:nvGrpSpPr>
          <p:cNvPr id="24" name="Group 23">
            <a:extLst>
              <a:ext uri="{FF2B5EF4-FFF2-40B4-BE49-F238E27FC236}">
                <a16:creationId xmlns:a16="http://schemas.microsoft.com/office/drawing/2014/main" id="{366FBBBE-E038-CFE4-8992-5D8FAEC80DD9}"/>
              </a:ext>
            </a:extLst>
          </p:cNvPr>
          <p:cNvGrpSpPr/>
          <p:nvPr/>
        </p:nvGrpSpPr>
        <p:grpSpPr>
          <a:xfrm>
            <a:off x="1482301" y="2528495"/>
            <a:ext cx="2119375" cy="411480"/>
            <a:chOff x="1888773" y="2525742"/>
            <a:chExt cx="2119375" cy="411480"/>
          </a:xfrm>
        </p:grpSpPr>
        <p:sp>
          <p:nvSpPr>
            <p:cNvPr id="28" name="Oval 27">
              <a:extLst>
                <a:ext uri="{FF2B5EF4-FFF2-40B4-BE49-F238E27FC236}">
                  <a16:creationId xmlns:a16="http://schemas.microsoft.com/office/drawing/2014/main" id="{42A51C45-5C2E-EA2B-FBBF-8CD12CEF0A36}"/>
                </a:ext>
              </a:extLst>
            </p:cNvPr>
            <p:cNvSpPr>
              <a:spLocks/>
            </p:cNvSpPr>
            <p:nvPr/>
          </p:nvSpPr>
          <p:spPr bwMode="auto">
            <a:xfrm>
              <a:off x="1888773" y="2525742"/>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900" b="1" i="0" u="none" strike="noStrike" kern="0" cap="none" spc="0" normalizeH="0" baseline="0" noProof="0">
                <a:ln>
                  <a:noFill/>
                </a:ln>
                <a:solidFill>
                  <a:srgbClr val="1A1A1A"/>
                </a:solidFill>
                <a:effectLst/>
                <a:uLnTx/>
                <a:uFillTx/>
                <a:latin typeface="Segoe UI"/>
                <a:ea typeface="+mn-ea"/>
                <a:cs typeface="+mn-cs"/>
              </a:endParaRPr>
            </a:p>
          </p:txBody>
        </p:sp>
        <p:sp>
          <p:nvSpPr>
            <p:cNvPr id="32" name="TextBox 31">
              <a:extLst>
                <a:ext uri="{FF2B5EF4-FFF2-40B4-BE49-F238E27FC236}">
                  <a16:creationId xmlns:a16="http://schemas.microsoft.com/office/drawing/2014/main" id="{24760D8A-EAA0-FCF7-9C59-701BD934D288}"/>
                </a:ext>
                <a:ext uri="{C183D7F6-B498-43B3-948B-1728B52AA6E4}">
                  <adec:decorative xmlns:adec="http://schemas.microsoft.com/office/drawing/2017/decorative" val="0"/>
                </a:ext>
              </a:extLst>
            </p:cNvPr>
            <p:cNvSpPr txBox="1"/>
            <p:nvPr/>
          </p:nvSpPr>
          <p:spPr>
            <a:xfrm>
              <a:off x="2404953" y="2639149"/>
              <a:ext cx="1603195" cy="18466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Semibold"/>
                  <a:ea typeface="+mn-ea"/>
                  <a:cs typeface="+mn-cs"/>
                </a:rPr>
                <a:t>Copilot in Word</a:t>
              </a:r>
            </a:p>
          </p:txBody>
        </p:sp>
        <p:pic>
          <p:nvPicPr>
            <p:cNvPr id="82" name="Picture 10" descr="Microsoft Word Logo - PNG and Vector - Logo Download">
              <a:hlinkClick r:id="rId3"/>
              <a:extLst>
                <a:ext uri="{FF2B5EF4-FFF2-40B4-BE49-F238E27FC236}">
                  <a16:creationId xmlns:a16="http://schemas.microsoft.com/office/drawing/2014/main" id="{07EC49D3-57D0-F982-D84B-688125146C43}"/>
                </a:ext>
              </a:extLst>
            </p:cNvPr>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29835" y="2590348"/>
              <a:ext cx="282265" cy="2822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a:extLst>
              <a:ext uri="{FF2B5EF4-FFF2-40B4-BE49-F238E27FC236}">
                <a16:creationId xmlns:a16="http://schemas.microsoft.com/office/drawing/2014/main" id="{EF4B28ED-6EAE-50E9-42B3-F10A6C0C1622}"/>
              </a:ext>
            </a:extLst>
          </p:cNvPr>
          <p:cNvGrpSpPr/>
          <p:nvPr/>
        </p:nvGrpSpPr>
        <p:grpSpPr>
          <a:xfrm>
            <a:off x="8462674" y="2528495"/>
            <a:ext cx="1758472" cy="411480"/>
            <a:chOff x="8308140" y="2476502"/>
            <a:chExt cx="1758472" cy="411480"/>
          </a:xfrm>
        </p:grpSpPr>
        <p:sp>
          <p:nvSpPr>
            <p:cNvPr id="23" name="TextBox 22">
              <a:extLst>
                <a:ext uri="{FF2B5EF4-FFF2-40B4-BE49-F238E27FC236}">
                  <a16:creationId xmlns:a16="http://schemas.microsoft.com/office/drawing/2014/main" id="{F13F1EAE-3037-D5DB-9FA8-D1B017CE9DFC}"/>
                </a:ext>
                <a:ext uri="{C183D7F6-B498-43B3-948B-1728B52AA6E4}">
                  <adec:decorative xmlns:adec="http://schemas.microsoft.com/office/drawing/2017/decorative" val="0"/>
                </a:ext>
              </a:extLst>
            </p:cNvPr>
            <p:cNvSpPr txBox="1"/>
            <p:nvPr/>
          </p:nvSpPr>
          <p:spPr>
            <a:xfrm>
              <a:off x="8789495" y="2573283"/>
              <a:ext cx="1277117" cy="184666"/>
            </a:xfrm>
            <a:prstGeom prst="rect">
              <a:avLst/>
            </a:prstGeom>
            <a:noFill/>
          </p:spPr>
          <p:txBody>
            <a:bodyPr wrap="square" lIns="0" tIns="0" rIns="0" bIns="0" rtlCol="0" anchor="ctr">
              <a:spAutoFit/>
            </a:bodyPr>
            <a:lstStyle>
              <a:defPPr>
                <a:defRPr lang="en-US"/>
              </a:defPPr>
              <a:lvl1pPr marR="0" lvl="0" indent="0" defTabSz="914367"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Segoe UI Semibold"/>
                </a:defRPr>
              </a:lvl1pPr>
            </a:lstStyle>
            <a:p>
              <a:r>
                <a:rPr lang="en-US"/>
                <a:t>Copilot in Loop</a:t>
              </a:r>
            </a:p>
          </p:txBody>
        </p:sp>
        <p:sp>
          <p:nvSpPr>
            <p:cNvPr id="42" name="Oval 41">
              <a:extLst>
                <a:ext uri="{FF2B5EF4-FFF2-40B4-BE49-F238E27FC236}">
                  <a16:creationId xmlns:a16="http://schemas.microsoft.com/office/drawing/2014/main" id="{C9D15B1B-2C9A-7EBA-0F71-2B51F776EEBC}"/>
                </a:ext>
              </a:extLst>
            </p:cNvPr>
            <p:cNvSpPr>
              <a:spLocks/>
            </p:cNvSpPr>
            <p:nvPr/>
          </p:nvSpPr>
          <p:spPr bwMode="auto">
            <a:xfrm>
              <a:off x="8308140" y="2476502"/>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900" b="1" i="0" u="none" strike="noStrike" kern="0" cap="none" spc="0" normalizeH="0" baseline="0" noProof="0">
                <a:ln>
                  <a:noFill/>
                </a:ln>
                <a:solidFill>
                  <a:srgbClr val="1A1A1A"/>
                </a:solidFill>
                <a:effectLst/>
                <a:uLnTx/>
                <a:uFillTx/>
                <a:latin typeface="Segoe UI"/>
                <a:ea typeface="+mn-ea"/>
                <a:cs typeface="+mn-cs"/>
              </a:endParaRPr>
            </a:p>
          </p:txBody>
        </p:sp>
        <p:pic>
          <p:nvPicPr>
            <p:cNvPr id="15" name="Graphic 14">
              <a:hlinkClick r:id="rId5"/>
              <a:extLst>
                <a:ext uri="{FF2B5EF4-FFF2-40B4-BE49-F238E27FC236}">
                  <a16:creationId xmlns:a16="http://schemas.microsoft.com/office/drawing/2014/main" id="{0B26200C-72B4-3AEF-1D70-65F5AF82CAEE}"/>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75417" y="2534154"/>
              <a:ext cx="276927" cy="276926"/>
            </a:xfrm>
            <a:prstGeom prst="rect">
              <a:avLst/>
            </a:prstGeom>
          </p:spPr>
        </p:pic>
      </p:grpSp>
      <p:grpSp>
        <p:nvGrpSpPr>
          <p:cNvPr id="26" name="Group 25">
            <a:extLst>
              <a:ext uri="{FF2B5EF4-FFF2-40B4-BE49-F238E27FC236}">
                <a16:creationId xmlns:a16="http://schemas.microsoft.com/office/drawing/2014/main" id="{086250F7-F004-0CEC-1FA4-E4B6C049AA62}"/>
              </a:ext>
            </a:extLst>
          </p:cNvPr>
          <p:cNvGrpSpPr/>
          <p:nvPr/>
        </p:nvGrpSpPr>
        <p:grpSpPr>
          <a:xfrm>
            <a:off x="8211341" y="4939949"/>
            <a:ext cx="2688063" cy="411480"/>
            <a:chOff x="1124502" y="5003380"/>
            <a:chExt cx="2688063" cy="411480"/>
          </a:xfrm>
        </p:grpSpPr>
        <p:sp>
          <p:nvSpPr>
            <p:cNvPr id="10" name="Oval 9">
              <a:extLst>
                <a:ext uri="{FF2B5EF4-FFF2-40B4-BE49-F238E27FC236}">
                  <a16:creationId xmlns:a16="http://schemas.microsoft.com/office/drawing/2014/main" id="{038FF492-6D82-7243-3DB3-A40339C84C85}"/>
                </a:ext>
              </a:extLst>
            </p:cNvPr>
            <p:cNvSpPr>
              <a:spLocks/>
            </p:cNvSpPr>
            <p:nvPr/>
          </p:nvSpPr>
          <p:spPr bwMode="auto">
            <a:xfrm>
              <a:off x="1124502" y="5003380"/>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11" name="Oval 10">
              <a:extLst>
                <a:ext uri="{FF2B5EF4-FFF2-40B4-BE49-F238E27FC236}">
                  <a16:creationId xmlns:a16="http://schemas.microsoft.com/office/drawing/2014/main" id="{726C9B18-A443-58EA-3EC1-2CAC26F99500}"/>
                </a:ext>
              </a:extLst>
            </p:cNvPr>
            <p:cNvSpPr>
              <a:spLocks/>
            </p:cNvSpPr>
            <p:nvPr/>
          </p:nvSpPr>
          <p:spPr bwMode="auto">
            <a:xfrm>
              <a:off x="1613111" y="5003380"/>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12" name="TextBox 11">
              <a:extLst>
                <a:ext uri="{FF2B5EF4-FFF2-40B4-BE49-F238E27FC236}">
                  <a16:creationId xmlns:a16="http://schemas.microsoft.com/office/drawing/2014/main" id="{B41CA5EF-1C0A-2799-F61C-2FCC9F564E95}"/>
                </a:ext>
                <a:ext uri="{C183D7F6-B498-43B3-948B-1728B52AA6E4}">
                  <adec:decorative xmlns:adec="http://schemas.microsoft.com/office/drawing/2017/decorative" val="0"/>
                </a:ext>
              </a:extLst>
            </p:cNvPr>
            <p:cNvSpPr txBox="1"/>
            <p:nvPr/>
          </p:nvSpPr>
          <p:spPr>
            <a:xfrm>
              <a:off x="2129291" y="5016740"/>
              <a:ext cx="1683274" cy="369332"/>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Outlook</a:t>
              </a:r>
            </a:p>
            <a:p>
              <a:pPr defTabSz="914367">
                <a:defRPr/>
              </a:pPr>
              <a:r>
                <a:rPr kumimoji="0" lang="en-US" sz="1200" b="0" i="0" u="none" strike="noStrike" kern="1200" cap="none" spc="0" normalizeH="0" baseline="0" noProof="0">
                  <a:ln>
                    <a:noFill/>
                  </a:ln>
                  <a:solidFill>
                    <a:prstClr val="black"/>
                  </a:solidFill>
                  <a:effectLst/>
                  <a:uLnTx/>
                  <a:uFillTx/>
                  <a:latin typeface="Segoe UI Semibold"/>
                  <a:ea typeface="+mn-ea"/>
                  <a:cs typeface="+mn-cs"/>
                </a:rPr>
                <a:t>Copilot in Word</a:t>
              </a:r>
            </a:p>
          </p:txBody>
        </p:sp>
        <p:pic>
          <p:nvPicPr>
            <p:cNvPr id="25" name="Picture 10" descr="Microsoft Word Logo - PNG and Vector - Logo Download">
              <a:hlinkClick r:id="rId3"/>
              <a:extLst>
                <a:ext uri="{FF2B5EF4-FFF2-40B4-BE49-F238E27FC236}">
                  <a16:creationId xmlns:a16="http://schemas.microsoft.com/office/drawing/2014/main" id="{1AA13AF2-5A21-561D-9E82-4568C6F5B4C4}"/>
                </a:ext>
              </a:extLst>
            </p:cNvPr>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57841" y="5067569"/>
              <a:ext cx="282265" cy="282265"/>
            </a:xfrm>
            <a:prstGeom prst="rect">
              <a:avLst/>
            </a:prstGeom>
            <a:noFill/>
            <a:extLst>
              <a:ext uri="{909E8E84-426E-40DD-AFC4-6F175D3DCCD1}">
                <a14:hiddenFill xmlns:a14="http://schemas.microsoft.com/office/drawing/2010/main">
                  <a:solidFill>
                    <a:srgbClr val="FFFFFF"/>
                  </a:solidFill>
                </a14:hiddenFill>
              </a:ext>
            </a:extLst>
          </p:spPr>
        </p:pic>
        <p:pic>
          <p:nvPicPr>
            <p:cNvPr id="127" name="Graphic 126">
              <a:extLst>
                <a:ext uri="{FF2B5EF4-FFF2-40B4-BE49-F238E27FC236}">
                  <a16:creationId xmlns:a16="http://schemas.microsoft.com/office/drawing/2014/main" id="{1729DB5D-1D13-9E7F-9D1D-7AC9F7076114}"/>
                </a:ext>
                <a:ext uri="{C183D7F6-B498-43B3-948B-1728B52AA6E4}">
                  <adec:decorative xmlns:adec="http://schemas.microsoft.com/office/drawing/2017/decorative" val="1"/>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l="22871" t="17900" r="17900" b="17900"/>
            <a:stretch/>
          </p:blipFill>
          <p:spPr>
            <a:xfrm>
              <a:off x="1165908" y="5035804"/>
              <a:ext cx="316393" cy="342949"/>
            </a:xfrm>
            <a:prstGeom prst="rect">
              <a:avLst/>
            </a:prstGeom>
          </p:spPr>
        </p:pic>
      </p:grpSp>
      <p:grpSp>
        <p:nvGrpSpPr>
          <p:cNvPr id="34" name="Group 33">
            <a:extLst>
              <a:ext uri="{FF2B5EF4-FFF2-40B4-BE49-F238E27FC236}">
                <a16:creationId xmlns:a16="http://schemas.microsoft.com/office/drawing/2014/main" id="{CE9ACF44-4CB8-BE23-A7FA-E014146C9274}"/>
              </a:ext>
            </a:extLst>
          </p:cNvPr>
          <p:cNvGrpSpPr/>
          <p:nvPr/>
        </p:nvGrpSpPr>
        <p:grpSpPr>
          <a:xfrm>
            <a:off x="4907318" y="4937357"/>
            <a:ext cx="2301751" cy="411480"/>
            <a:chOff x="4907318" y="4964447"/>
            <a:chExt cx="2301751" cy="411480"/>
          </a:xfrm>
        </p:grpSpPr>
        <p:sp>
          <p:nvSpPr>
            <p:cNvPr id="120" name="TextBox 119">
              <a:extLst>
                <a:ext uri="{FF2B5EF4-FFF2-40B4-BE49-F238E27FC236}">
                  <a16:creationId xmlns:a16="http://schemas.microsoft.com/office/drawing/2014/main" id="{681EC2E5-F381-1E9E-8EBD-72585B4A0A4E}"/>
                </a:ext>
                <a:ext uri="{C183D7F6-B498-43B3-948B-1728B52AA6E4}">
                  <adec:decorative xmlns:adec="http://schemas.microsoft.com/office/drawing/2017/decorative" val="0"/>
                </a:ext>
              </a:extLst>
            </p:cNvPr>
            <p:cNvSpPr txBox="1"/>
            <p:nvPr/>
          </p:nvSpPr>
          <p:spPr>
            <a:xfrm>
              <a:off x="5412277" y="5082919"/>
              <a:ext cx="1796792"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PowerPoint</a:t>
              </a:r>
            </a:p>
          </p:txBody>
        </p:sp>
        <p:grpSp>
          <p:nvGrpSpPr>
            <p:cNvPr id="121" name="Group 120">
              <a:extLst>
                <a:ext uri="{FF2B5EF4-FFF2-40B4-BE49-F238E27FC236}">
                  <a16:creationId xmlns:a16="http://schemas.microsoft.com/office/drawing/2014/main" id="{0FCCC863-0D06-4019-A50D-4D753FC51EA0}"/>
                </a:ext>
              </a:extLst>
            </p:cNvPr>
            <p:cNvGrpSpPr/>
            <p:nvPr/>
          </p:nvGrpSpPr>
          <p:grpSpPr>
            <a:xfrm>
              <a:off x="4907318" y="4964447"/>
              <a:ext cx="411480" cy="411480"/>
              <a:chOff x="4991560" y="4920761"/>
              <a:chExt cx="411480" cy="411480"/>
            </a:xfrm>
          </p:grpSpPr>
          <p:sp>
            <p:nvSpPr>
              <p:cNvPr id="122" name="Oval 121">
                <a:extLst>
                  <a:ext uri="{FF2B5EF4-FFF2-40B4-BE49-F238E27FC236}">
                    <a16:creationId xmlns:a16="http://schemas.microsoft.com/office/drawing/2014/main" id="{5B328EFB-F3B1-959B-699E-07D0E32E2C68}"/>
                  </a:ext>
                </a:extLst>
              </p:cNvPr>
              <p:cNvSpPr>
                <a:spLocks/>
              </p:cNvSpPr>
              <p:nvPr/>
            </p:nvSpPr>
            <p:spPr bwMode="auto">
              <a:xfrm>
                <a:off x="4991560" y="4920761"/>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123" name="Picture 4" descr="Microsoft PowerPoint Logo - PNG and Vector - Logo Download">
                <a:hlinkClick r:id="rId10"/>
                <a:extLst>
                  <a:ext uri="{FF2B5EF4-FFF2-40B4-BE49-F238E27FC236}">
                    <a16:creationId xmlns:a16="http://schemas.microsoft.com/office/drawing/2014/main" id="{02782E80-40B0-FAED-7F91-3151D8CE10E5}"/>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054411" y="4998645"/>
                <a:ext cx="285779" cy="265842"/>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4" name="Group 13">
            <a:extLst>
              <a:ext uri="{FF2B5EF4-FFF2-40B4-BE49-F238E27FC236}">
                <a16:creationId xmlns:a16="http://schemas.microsoft.com/office/drawing/2014/main" id="{73FAA959-B7F3-576A-CE55-59BA93D8877D}"/>
              </a:ext>
            </a:extLst>
          </p:cNvPr>
          <p:cNvGrpSpPr/>
          <p:nvPr/>
        </p:nvGrpSpPr>
        <p:grpSpPr>
          <a:xfrm>
            <a:off x="4863649" y="2528495"/>
            <a:ext cx="2252033" cy="411480"/>
            <a:chOff x="4971680" y="2462577"/>
            <a:chExt cx="2252033" cy="411480"/>
          </a:xfrm>
        </p:grpSpPr>
        <p:sp>
          <p:nvSpPr>
            <p:cNvPr id="124" name="Oval 123">
              <a:extLst>
                <a:ext uri="{FF2B5EF4-FFF2-40B4-BE49-F238E27FC236}">
                  <a16:creationId xmlns:a16="http://schemas.microsoft.com/office/drawing/2014/main" id="{78CB53B8-9B65-BB23-CC21-850004E5CB5E}"/>
                </a:ext>
              </a:extLst>
            </p:cNvPr>
            <p:cNvSpPr>
              <a:spLocks/>
            </p:cNvSpPr>
            <p:nvPr/>
          </p:nvSpPr>
          <p:spPr bwMode="auto">
            <a:xfrm>
              <a:off x="4971680" y="2462577"/>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125" name="TextBox 124">
              <a:extLst>
                <a:ext uri="{FF2B5EF4-FFF2-40B4-BE49-F238E27FC236}">
                  <a16:creationId xmlns:a16="http://schemas.microsoft.com/office/drawing/2014/main" id="{DBC522C7-FAAE-6D1F-DCA2-73BC61A01BBB}"/>
                </a:ext>
                <a:ext uri="{C183D7F6-B498-43B3-948B-1728B52AA6E4}">
                  <adec:decorative xmlns:adec="http://schemas.microsoft.com/office/drawing/2017/decorative" val="0"/>
                </a:ext>
              </a:extLst>
            </p:cNvPr>
            <p:cNvSpPr txBox="1"/>
            <p:nvPr/>
          </p:nvSpPr>
          <p:spPr>
            <a:xfrm>
              <a:off x="5477594" y="2483651"/>
              <a:ext cx="1746119" cy="369332"/>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Studio in Copilot </a:t>
              </a:r>
              <a:br>
                <a:rPr lang="en-US" sz="1200">
                  <a:solidFill>
                    <a:prstClr val="black"/>
                  </a:solidFill>
                  <a:latin typeface="Segoe UI Semibold"/>
                </a:rPr>
              </a:br>
              <a:r>
                <a:rPr lang="en-US" sz="1200">
                  <a:solidFill>
                    <a:prstClr val="black"/>
                  </a:solidFill>
                  <a:latin typeface="Segoe UI Semibold"/>
                </a:rPr>
                <a:t>for Microsoft 365</a:t>
              </a:r>
            </a:p>
          </p:txBody>
        </p:sp>
        <p:pic>
          <p:nvPicPr>
            <p:cNvPr id="13" name="Picture 12" descr="A blue and green rectangles&#10;&#10;Description automatically generated">
              <a:extLst>
                <a:ext uri="{FF2B5EF4-FFF2-40B4-BE49-F238E27FC236}">
                  <a16:creationId xmlns:a16="http://schemas.microsoft.com/office/drawing/2014/main" id="{530D2493-0823-6B7D-E64C-A9B131EEB1A4}"/>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074733" y="2517211"/>
              <a:ext cx="205375" cy="302212"/>
            </a:xfrm>
            <a:prstGeom prst="rect">
              <a:avLst/>
            </a:prstGeom>
          </p:spPr>
        </p:pic>
      </p:grpSp>
      <p:grpSp>
        <p:nvGrpSpPr>
          <p:cNvPr id="29" name="Group 28">
            <a:extLst>
              <a:ext uri="{FF2B5EF4-FFF2-40B4-BE49-F238E27FC236}">
                <a16:creationId xmlns:a16="http://schemas.microsoft.com/office/drawing/2014/main" id="{9339D7AB-6C4A-D518-5467-993DECA8D451}"/>
              </a:ext>
            </a:extLst>
          </p:cNvPr>
          <p:cNvGrpSpPr/>
          <p:nvPr/>
        </p:nvGrpSpPr>
        <p:grpSpPr>
          <a:xfrm>
            <a:off x="1496641" y="4925215"/>
            <a:ext cx="2119375" cy="411480"/>
            <a:chOff x="1888773" y="2525742"/>
            <a:chExt cx="2119375" cy="411480"/>
          </a:xfrm>
        </p:grpSpPr>
        <p:sp>
          <p:nvSpPr>
            <p:cNvPr id="30" name="Oval 29">
              <a:extLst>
                <a:ext uri="{FF2B5EF4-FFF2-40B4-BE49-F238E27FC236}">
                  <a16:creationId xmlns:a16="http://schemas.microsoft.com/office/drawing/2014/main" id="{50482313-D558-02AF-8BB7-F32BB8BBD42E}"/>
                </a:ext>
              </a:extLst>
            </p:cNvPr>
            <p:cNvSpPr>
              <a:spLocks/>
            </p:cNvSpPr>
            <p:nvPr/>
          </p:nvSpPr>
          <p:spPr bwMode="auto">
            <a:xfrm>
              <a:off x="1888773" y="2525742"/>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900" b="1" i="0" u="none" strike="noStrike" kern="0" cap="none" spc="0" normalizeH="0" baseline="0" noProof="0">
                <a:ln>
                  <a:noFill/>
                </a:ln>
                <a:solidFill>
                  <a:srgbClr val="1A1A1A"/>
                </a:solidFill>
                <a:effectLst/>
                <a:uLnTx/>
                <a:uFillTx/>
                <a:latin typeface="Segoe UI"/>
                <a:ea typeface="+mn-ea"/>
                <a:cs typeface="+mn-cs"/>
              </a:endParaRPr>
            </a:p>
          </p:txBody>
        </p:sp>
        <p:sp>
          <p:nvSpPr>
            <p:cNvPr id="31" name="TextBox 30">
              <a:extLst>
                <a:ext uri="{FF2B5EF4-FFF2-40B4-BE49-F238E27FC236}">
                  <a16:creationId xmlns:a16="http://schemas.microsoft.com/office/drawing/2014/main" id="{6CDC22DC-C5D2-05B1-12DE-AAED1983495F}"/>
                </a:ext>
                <a:ext uri="{C183D7F6-B498-43B3-948B-1728B52AA6E4}">
                  <adec:decorative xmlns:adec="http://schemas.microsoft.com/office/drawing/2017/decorative" val="0"/>
                </a:ext>
              </a:extLst>
            </p:cNvPr>
            <p:cNvSpPr txBox="1"/>
            <p:nvPr/>
          </p:nvSpPr>
          <p:spPr>
            <a:xfrm>
              <a:off x="2404953" y="2639149"/>
              <a:ext cx="1603195" cy="18466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Semibold"/>
                  <a:ea typeface="+mn-ea"/>
                  <a:cs typeface="+mn-cs"/>
                </a:rPr>
                <a:t>Copilot in Word</a:t>
              </a:r>
            </a:p>
          </p:txBody>
        </p:sp>
        <p:pic>
          <p:nvPicPr>
            <p:cNvPr id="33" name="Picture 10" descr="Microsoft Word Logo - PNG and Vector - Logo Download">
              <a:hlinkClick r:id="rId3"/>
              <a:extLst>
                <a:ext uri="{FF2B5EF4-FFF2-40B4-BE49-F238E27FC236}">
                  <a16:creationId xmlns:a16="http://schemas.microsoft.com/office/drawing/2014/main" id="{F1A99BB8-61DD-1423-9B37-93536FEFD9F0}"/>
                </a:ext>
              </a:extLst>
            </p:cNvPr>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29835" y="2590348"/>
              <a:ext cx="282265" cy="282265"/>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Rounded Corners 6">
            <a:extLst>
              <a:ext uri="{FF2B5EF4-FFF2-40B4-BE49-F238E27FC236}">
                <a16:creationId xmlns:a16="http://schemas.microsoft.com/office/drawing/2014/main" id="{815DE631-EE36-85F9-03B9-3E237942C62B}"/>
              </a:ext>
              <a:ext uri="{C183D7F6-B498-43B3-948B-1728B52AA6E4}">
                <adec:decorative xmlns:adec="http://schemas.microsoft.com/office/drawing/2017/decorative" val="1"/>
              </a:ext>
            </a:extLst>
          </p:cNvPr>
          <p:cNvSpPr/>
          <p:nvPr/>
        </p:nvSpPr>
        <p:spPr bwMode="auto">
          <a:xfrm>
            <a:off x="3322309" y="936797"/>
            <a:ext cx="1933639" cy="237745"/>
          </a:xfrm>
          <a:prstGeom prst="roundRect">
            <a:avLst>
              <a:gd name="adj" fmla="val 50000"/>
            </a:avLst>
          </a:prstGeom>
          <a:ln w="15875" cap="flat">
            <a:gradFill flip="none" rotWithShape="1">
              <a:gsLst>
                <a:gs pos="0">
                  <a:srgbClr val="0078D4"/>
                </a:gs>
                <a:gs pos="100000">
                  <a:schemeClr val="accent3"/>
                </a:gs>
              </a:gsLst>
              <a:path path="circle">
                <a:fillToRect r="100000" b="100000"/>
              </a:path>
              <a:tileRect l="-100000" t="-100000"/>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lang="en-US" sz="1000" kern="0">
                <a:solidFill>
                  <a:srgbClr val="0078D4"/>
                </a:solidFill>
                <a:latin typeface="Segoe UI"/>
                <a:cs typeface="Segoe UI" pitchFamily="34" charset="0"/>
              </a:rPr>
              <a:t>Increased Job Satisfaction </a:t>
            </a:r>
            <a:endParaRPr kumimoji="0" lang="en-US" sz="1000" b="0" i="0" u="none" strike="noStrike" kern="0" cap="none" spc="0" normalizeH="0" baseline="0" noProof="0">
              <a:ln>
                <a:noFill/>
              </a:ln>
              <a:solidFill>
                <a:srgbClr val="0078D4"/>
              </a:solidFill>
              <a:effectLst/>
              <a:uLnTx/>
              <a:uFillTx/>
              <a:latin typeface="Segoe UI"/>
              <a:ea typeface="+mn-ea"/>
              <a:cs typeface="Segoe UI" pitchFamily="34" charset="0"/>
            </a:endParaRPr>
          </a:p>
        </p:txBody>
      </p:sp>
      <p:sp>
        <p:nvSpPr>
          <p:cNvPr id="5" name="Rectangle: Rounded Corners 6">
            <a:extLst>
              <a:ext uri="{FF2B5EF4-FFF2-40B4-BE49-F238E27FC236}">
                <a16:creationId xmlns:a16="http://schemas.microsoft.com/office/drawing/2014/main" id="{E7EC9DBA-606C-874A-B421-112D564BEC62}"/>
              </a:ext>
              <a:ext uri="{C183D7F6-B498-43B3-948B-1728B52AA6E4}">
                <adec:decorative xmlns:adec="http://schemas.microsoft.com/office/drawing/2017/decorative" val="1"/>
              </a:ext>
            </a:extLst>
          </p:cNvPr>
          <p:cNvSpPr/>
          <p:nvPr/>
        </p:nvSpPr>
        <p:spPr bwMode="auto">
          <a:xfrm>
            <a:off x="5369563" y="937998"/>
            <a:ext cx="1933639" cy="237745"/>
          </a:xfrm>
          <a:prstGeom prst="roundRect">
            <a:avLst>
              <a:gd name="adj" fmla="val 50000"/>
            </a:avLst>
          </a:prstGeom>
          <a:ln w="15875" cap="flat">
            <a:gradFill flip="none" rotWithShape="1">
              <a:gsLst>
                <a:gs pos="0">
                  <a:srgbClr val="0078D4"/>
                </a:gs>
                <a:gs pos="100000">
                  <a:schemeClr val="accent3"/>
                </a:gs>
              </a:gsLst>
              <a:path path="circle">
                <a:fillToRect r="100000" b="100000"/>
              </a:path>
              <a:tileRect l="-100000" t="-100000"/>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lang="en-US" sz="1000" kern="0">
                <a:solidFill>
                  <a:srgbClr val="0078D4"/>
                </a:solidFill>
                <a:latin typeface="Segoe UI"/>
                <a:cs typeface="Segoe UI" pitchFamily="34" charset="0"/>
              </a:rPr>
              <a:t>Faster Completion Times</a:t>
            </a:r>
            <a:endParaRPr kumimoji="0" lang="en-US" sz="1000" b="0" i="0" u="none" strike="noStrike" kern="0" cap="none" spc="0" normalizeH="0" baseline="0" noProof="0">
              <a:ln>
                <a:noFill/>
              </a:ln>
              <a:solidFill>
                <a:srgbClr val="0078D4"/>
              </a:solidFill>
              <a:effectLst/>
              <a:uLnTx/>
              <a:uFillTx/>
              <a:latin typeface="Segoe UI"/>
              <a:ea typeface="+mn-ea"/>
              <a:cs typeface="Segoe UI" pitchFamily="34" charset="0"/>
            </a:endParaRPr>
          </a:p>
        </p:txBody>
      </p:sp>
      <p:sp>
        <p:nvSpPr>
          <p:cNvPr id="6" name="Rectangle: Rounded Corners 6">
            <a:extLst>
              <a:ext uri="{FF2B5EF4-FFF2-40B4-BE49-F238E27FC236}">
                <a16:creationId xmlns:a16="http://schemas.microsoft.com/office/drawing/2014/main" id="{8664E51C-9CFC-225C-BC65-E5F3D41413E0}"/>
              </a:ext>
              <a:ext uri="{C183D7F6-B498-43B3-948B-1728B52AA6E4}">
                <adec:decorative xmlns:adec="http://schemas.microsoft.com/office/drawing/2017/decorative" val="1"/>
              </a:ext>
            </a:extLst>
          </p:cNvPr>
          <p:cNvSpPr/>
          <p:nvPr/>
        </p:nvSpPr>
        <p:spPr bwMode="auto">
          <a:xfrm>
            <a:off x="7416817" y="943295"/>
            <a:ext cx="3290167" cy="237745"/>
          </a:xfrm>
          <a:prstGeom prst="roundRect">
            <a:avLst>
              <a:gd name="adj" fmla="val 50000"/>
            </a:avLst>
          </a:prstGeom>
          <a:ln w="15875" cap="flat">
            <a:gradFill flip="none" rotWithShape="1">
              <a:gsLst>
                <a:gs pos="0">
                  <a:srgbClr val="0078D4"/>
                </a:gs>
                <a:gs pos="100000">
                  <a:schemeClr val="accent3"/>
                </a:gs>
              </a:gsLst>
              <a:path path="circle">
                <a:fillToRect r="100000" b="100000"/>
              </a:path>
              <a:tileRect l="-100000" t="-100000"/>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78D4"/>
                </a:solidFill>
                <a:effectLst/>
                <a:uLnTx/>
                <a:uFillTx/>
                <a:latin typeface="Segoe UI"/>
                <a:ea typeface="+mn-ea"/>
                <a:cs typeface="Segoe UI" pitchFamily="34" charset="0"/>
              </a:rPr>
              <a:t>Improved Documentation Quality and Accuracy</a:t>
            </a:r>
            <a:r>
              <a:rPr lang="en-US" sz="1000" kern="0">
                <a:solidFill>
                  <a:srgbClr val="0078D4"/>
                </a:solidFill>
                <a:latin typeface="Segoe UI"/>
                <a:cs typeface="Segoe UI" pitchFamily="34" charset="0"/>
              </a:rPr>
              <a:t>cy</a:t>
            </a:r>
            <a:endParaRPr kumimoji="0" lang="en-US" sz="1000" b="0" i="0" u="none" strike="noStrike" kern="0" cap="none" spc="0" normalizeH="0" baseline="0" noProof="0">
              <a:ln>
                <a:noFill/>
              </a:ln>
              <a:solidFill>
                <a:srgbClr val="0078D4"/>
              </a:solidFill>
              <a:effectLst/>
              <a:uLnTx/>
              <a:uFillTx/>
              <a:latin typeface="Segoe UI"/>
              <a:ea typeface="+mn-ea"/>
              <a:cs typeface="Segoe UI" pitchFamily="34" charset="0"/>
            </a:endParaRPr>
          </a:p>
        </p:txBody>
      </p:sp>
    </p:spTree>
    <p:extLst>
      <p:ext uri="{BB962C8B-B14F-4D97-AF65-F5344CB8AC3E}">
        <p14:creationId xmlns:p14="http://schemas.microsoft.com/office/powerpoint/2010/main" val="308622202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3EDD6-945F-1305-83F7-7DBF88C92618}"/>
            </a:ext>
          </a:extLst>
        </p:cNvPr>
        <p:cNvGrpSpPr/>
        <p:nvPr/>
      </p:nvGrpSpPr>
      <p:grpSpPr>
        <a:xfrm>
          <a:off x="0" y="0"/>
          <a:ext cx="0" cy="0"/>
          <a:chOff x="0" y="0"/>
          <a:chExt cx="0" cy="0"/>
        </a:xfrm>
      </p:grpSpPr>
      <p:sp>
        <p:nvSpPr>
          <p:cNvPr id="11" name="Oval 10">
            <a:extLst>
              <a:ext uri="{FF2B5EF4-FFF2-40B4-BE49-F238E27FC236}">
                <a16:creationId xmlns:a16="http://schemas.microsoft.com/office/drawing/2014/main" id="{F41618ED-8550-C6B2-DBD8-BD33CFD091FD}"/>
              </a:ext>
            </a:extLst>
          </p:cNvPr>
          <p:cNvSpPr>
            <a:spLocks/>
          </p:cNvSpPr>
          <p:nvPr/>
        </p:nvSpPr>
        <p:spPr bwMode="auto">
          <a:xfrm>
            <a:off x="1485181" y="2487776"/>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113" name="Rectangle: Rounded Corners 28">
            <a:extLst>
              <a:ext uri="{FF2B5EF4-FFF2-40B4-BE49-F238E27FC236}">
                <a16:creationId xmlns:a16="http://schemas.microsoft.com/office/drawing/2014/main" id="{90A6331F-458E-A18A-3175-7BC3381FA3F9}"/>
              </a:ext>
            </a:extLst>
          </p:cNvPr>
          <p:cNvSpPr>
            <a:spLocks/>
          </p:cNvSpPr>
          <p:nvPr/>
        </p:nvSpPr>
        <p:spPr bwMode="auto">
          <a:xfrm>
            <a:off x="588262" y="1257699"/>
            <a:ext cx="11015476" cy="5011339"/>
          </a:xfrm>
          <a:prstGeom prst="roundRect">
            <a:avLst>
              <a:gd name="adj" fmla="val 2074"/>
            </a:avLst>
          </a:prstGeom>
          <a:solidFill>
            <a:schemeClr val="bg1">
              <a:lumMod val="95000"/>
            </a:schemeClr>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70" name="Oval 69">
            <a:extLst>
              <a:ext uri="{FF2B5EF4-FFF2-40B4-BE49-F238E27FC236}">
                <a16:creationId xmlns:a16="http://schemas.microsoft.com/office/drawing/2014/main" id="{3F63349B-FDE0-FC6B-8E54-ACC7F7452E69}"/>
              </a:ext>
            </a:extLst>
          </p:cNvPr>
          <p:cNvSpPr>
            <a:spLocks/>
          </p:cNvSpPr>
          <p:nvPr/>
        </p:nvSpPr>
        <p:spPr bwMode="auto">
          <a:xfrm>
            <a:off x="1492032" y="2498701"/>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2" name="Title 1">
            <a:extLst>
              <a:ext uri="{FF2B5EF4-FFF2-40B4-BE49-F238E27FC236}">
                <a16:creationId xmlns:a16="http://schemas.microsoft.com/office/drawing/2014/main" id="{CC2F0A6A-2593-0032-392F-A4CA081C318F}"/>
              </a:ext>
            </a:extLst>
          </p:cNvPr>
          <p:cNvSpPr>
            <a:spLocks noGrp="1"/>
          </p:cNvSpPr>
          <p:nvPr>
            <p:ph type="title"/>
          </p:nvPr>
        </p:nvSpPr>
        <p:spPr>
          <a:xfrm>
            <a:off x="588263" y="272457"/>
            <a:ext cx="11018520" cy="430887"/>
          </a:xfrm>
        </p:spPr>
        <p:txBody>
          <a:bodyPr/>
          <a:lstStyle/>
          <a:p>
            <a:r>
              <a:rPr lang="en-US" sz="2800">
                <a:gradFill>
                  <a:gsLst>
                    <a:gs pos="35000">
                      <a:srgbClr val="0078D4"/>
                    </a:gs>
                    <a:gs pos="0">
                      <a:srgbClr val="C03BC4"/>
                    </a:gs>
                  </a:gsLst>
                  <a:path path="circle">
                    <a:fillToRect l="100000" t="100000"/>
                  </a:path>
                </a:gradFill>
              </a:rPr>
              <a:t>Use Case |</a:t>
            </a:r>
            <a:r>
              <a:rPr lang="en-US" sz="2800"/>
              <a:t> Procure New IT Solution</a:t>
            </a:r>
          </a:p>
        </p:txBody>
      </p:sp>
      <p:sp>
        <p:nvSpPr>
          <p:cNvPr id="46" name="Freeform: Shape 2">
            <a:extLst>
              <a:ext uri="{FF2B5EF4-FFF2-40B4-BE49-F238E27FC236}">
                <a16:creationId xmlns:a16="http://schemas.microsoft.com/office/drawing/2014/main" id="{26330CC2-E081-FBD4-ACBB-D7FE44BDD594}"/>
              </a:ext>
              <a:ext uri="{C183D7F6-B498-43B3-948B-1728B52AA6E4}">
                <adec:decorative xmlns:adec="http://schemas.microsoft.com/office/drawing/2017/decorative" val="1"/>
              </a:ext>
            </a:extLst>
          </p:cNvPr>
          <p:cNvSpPr/>
          <p:nvPr/>
        </p:nvSpPr>
        <p:spPr bwMode="auto">
          <a:xfrm>
            <a:off x="588262" y="1671436"/>
            <a:ext cx="10562486"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47" name="Rectangle: Rounded Corners 6">
            <a:extLst>
              <a:ext uri="{FF2B5EF4-FFF2-40B4-BE49-F238E27FC236}">
                <a16:creationId xmlns:a16="http://schemas.microsoft.com/office/drawing/2014/main" id="{78C917F1-17D4-DD54-7A25-BAEAC9904838}"/>
              </a:ext>
              <a:ext uri="{C183D7F6-B498-43B3-948B-1728B52AA6E4}">
                <adec:decorative xmlns:adec="http://schemas.microsoft.com/office/drawing/2017/decorative" val="1"/>
              </a:ext>
            </a:extLst>
          </p:cNvPr>
          <p:cNvSpPr/>
          <p:nvPr/>
        </p:nvSpPr>
        <p:spPr bwMode="auto">
          <a:xfrm>
            <a:off x="8078514" y="5448317"/>
            <a:ext cx="2705513" cy="582726"/>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spc="0">
                <a:solidFill>
                  <a:schemeClr val="tx1"/>
                </a:solidFill>
                <a:latin typeface="Segoe UI"/>
              </a:rPr>
              <a:t>Document and socialize the RFP to ensure all business requirements </a:t>
            </a:r>
            <a:r>
              <a:rPr lang="en-US" sz="900">
                <a:solidFill>
                  <a:schemeClr val="tx1"/>
                </a:solidFill>
                <a:latin typeface="Segoe UI"/>
              </a:rPr>
              <a:t>are being met, and all necessary approvals have been received.  </a:t>
            </a:r>
            <a:endParaRPr lang="en-US" sz="900" spc="0">
              <a:solidFill>
                <a:schemeClr val="tx1"/>
              </a:solidFill>
              <a:latin typeface="Segoe UI"/>
            </a:endParaRPr>
          </a:p>
        </p:txBody>
      </p:sp>
      <p:sp>
        <p:nvSpPr>
          <p:cNvPr id="48" name="Rectangle: Rounded Corners 4">
            <a:extLst>
              <a:ext uri="{FF2B5EF4-FFF2-40B4-BE49-F238E27FC236}">
                <a16:creationId xmlns:a16="http://schemas.microsoft.com/office/drawing/2014/main" id="{25A2CB4D-3202-6C1D-A989-48C980A38BC2}"/>
              </a:ext>
            </a:extLst>
          </p:cNvPr>
          <p:cNvSpPr/>
          <p:nvPr/>
        </p:nvSpPr>
        <p:spPr bwMode="auto">
          <a:xfrm>
            <a:off x="1107052" y="3962701"/>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60">
                <a:ln w="3175">
                  <a:noFill/>
                </a:ln>
                <a:gradFill>
                  <a:gsLst>
                    <a:gs pos="76437">
                      <a:srgbClr val="FFFFFF"/>
                    </a:gs>
                    <a:gs pos="55747">
                      <a:srgbClr val="FFFFFF"/>
                    </a:gs>
                  </a:gsLst>
                  <a:path path="circle">
                    <a:fillToRect l="100000" b="100000"/>
                  </a:path>
                </a:gradFill>
                <a:latin typeface="Segoe UI Semibold"/>
                <a:cs typeface="Segoe UI" pitchFamily="34" charset="0"/>
              </a:rPr>
              <a:t>6. </a:t>
            </a:r>
            <a:r>
              <a:rPr lang="en-US" sz="1200" b="1" spc="-40">
                <a:ln w="3175">
                  <a:noFill/>
                </a:ln>
                <a:gradFill>
                  <a:gsLst>
                    <a:gs pos="76437">
                      <a:srgbClr val="FFFFFF"/>
                    </a:gs>
                    <a:gs pos="55747">
                      <a:srgbClr val="FFFFFF"/>
                    </a:gs>
                  </a:gsLst>
                  <a:path path="circle">
                    <a:fillToRect l="100000" b="100000"/>
                  </a:path>
                </a:gradFill>
                <a:latin typeface="Segoe UI Semibold"/>
                <a:cs typeface="Segoe UI" pitchFamily="34" charset="0"/>
              </a:rPr>
              <a:t>Create and Send Launch Communication</a:t>
            </a:r>
            <a:endParaRPr lang="en-US" sz="1200" b="1" spc="-6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
        <p:nvSpPr>
          <p:cNvPr id="49" name="TextBox 48">
            <a:extLst>
              <a:ext uri="{FF2B5EF4-FFF2-40B4-BE49-F238E27FC236}">
                <a16:creationId xmlns:a16="http://schemas.microsoft.com/office/drawing/2014/main" id="{A9288096-409B-6FA9-5F71-529BD22D6F32}"/>
              </a:ext>
            </a:extLst>
          </p:cNvPr>
          <p:cNvSpPr txBox="1"/>
          <p:nvPr/>
        </p:nvSpPr>
        <p:spPr>
          <a:xfrm>
            <a:off x="8078515" y="4410049"/>
            <a:ext cx="2817336" cy="41549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cs typeface="Segoe UI" pitchFamily="34" charset="0"/>
              </a:rPr>
              <a:t>Draft RFP to the selected vendors using Copilot to take content from your emails, meeting notes, and presentations.</a:t>
            </a:r>
          </a:p>
        </p:txBody>
      </p:sp>
      <p:sp>
        <p:nvSpPr>
          <p:cNvPr id="50" name="Rectangle: Rounded Corners 6">
            <a:extLst>
              <a:ext uri="{FF2B5EF4-FFF2-40B4-BE49-F238E27FC236}">
                <a16:creationId xmlns:a16="http://schemas.microsoft.com/office/drawing/2014/main" id="{57AC167D-3041-D9BE-3F9A-2EDB5CFEB587}"/>
              </a:ext>
              <a:ext uri="{C183D7F6-B498-43B3-948B-1728B52AA6E4}">
                <adec:decorative xmlns:adec="http://schemas.microsoft.com/office/drawing/2017/decorative" val="1"/>
              </a:ext>
            </a:extLst>
          </p:cNvPr>
          <p:cNvSpPr/>
          <p:nvPr/>
        </p:nvSpPr>
        <p:spPr bwMode="auto">
          <a:xfrm>
            <a:off x="1107052" y="5440585"/>
            <a:ext cx="2705513" cy="582726"/>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defRPr/>
            </a:pPr>
            <a:r>
              <a:rPr lang="en-US" sz="900" baseline="0">
                <a:solidFill>
                  <a:srgbClr val="1A1A1A"/>
                </a:solidFill>
                <a:latin typeface="Segoe UI"/>
              </a:rPr>
              <a:t>Use Copilot to review your email to ensure that is clear, concise, and impactful</a:t>
            </a:r>
            <a:r>
              <a:rPr kumimoji="0" lang="en-US" sz="900" i="0" u="none" strike="noStrike" kern="1200" cap="none" spc="0" normalizeH="0" baseline="0" noProof="0">
                <a:ln>
                  <a:noFill/>
                </a:ln>
                <a:solidFill>
                  <a:srgbClr val="000000"/>
                </a:solidFill>
                <a:effectLst/>
                <a:uLnTx/>
                <a:uFillTx/>
                <a:latin typeface="Segoe UI"/>
                <a:ea typeface="+mn-ea"/>
                <a:cs typeface="+mn-cs"/>
              </a:rPr>
              <a:t>.</a:t>
            </a:r>
          </a:p>
        </p:txBody>
      </p:sp>
      <p:sp>
        <p:nvSpPr>
          <p:cNvPr id="51" name="Rectangle: Rounded Corners 7">
            <a:extLst>
              <a:ext uri="{FF2B5EF4-FFF2-40B4-BE49-F238E27FC236}">
                <a16:creationId xmlns:a16="http://schemas.microsoft.com/office/drawing/2014/main" id="{D73F00CC-43C0-8D9B-ED38-5CCA3754A559}"/>
              </a:ext>
            </a:extLst>
          </p:cNvPr>
          <p:cNvSpPr/>
          <p:nvPr/>
        </p:nvSpPr>
        <p:spPr bwMode="auto">
          <a:xfrm>
            <a:off x="8028777" y="3964863"/>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40">
                <a:ln w="3175">
                  <a:noFill/>
                </a:ln>
                <a:gradFill>
                  <a:gsLst>
                    <a:gs pos="76437">
                      <a:srgbClr val="FFFFFF"/>
                    </a:gs>
                    <a:gs pos="55747">
                      <a:srgbClr val="FFFFFF"/>
                    </a:gs>
                  </a:gsLst>
                  <a:path path="circle">
                    <a:fillToRect l="100000" b="100000"/>
                  </a:path>
                </a:gradFill>
                <a:latin typeface="Segoe UI Semibold"/>
                <a:cs typeface="Segoe UI" pitchFamily="34" charset="0"/>
              </a:rPr>
              <a:t>4. </a:t>
            </a:r>
            <a:r>
              <a:rPr lang="en-US" sz="1200" b="1" spc="-60">
                <a:ln w="3175">
                  <a:noFill/>
                </a:ln>
                <a:gradFill>
                  <a:gsLst>
                    <a:gs pos="76437">
                      <a:srgbClr val="FFFFFF"/>
                    </a:gs>
                    <a:gs pos="55747">
                      <a:srgbClr val="FFFFFF"/>
                    </a:gs>
                  </a:gsLst>
                  <a:path path="circle">
                    <a:fillToRect l="100000" b="100000"/>
                  </a:path>
                </a:gradFill>
                <a:latin typeface="Segoe UI Semibold"/>
                <a:cs typeface="Segoe UI" pitchFamily="34" charset="0"/>
              </a:rPr>
              <a:t>Create Solution RFP</a:t>
            </a:r>
            <a:endParaRPr lang="en-US" sz="1200" b="1" spc="-4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
        <p:nvSpPr>
          <p:cNvPr id="52" name="TextBox 51">
            <a:extLst>
              <a:ext uri="{FF2B5EF4-FFF2-40B4-BE49-F238E27FC236}">
                <a16:creationId xmlns:a16="http://schemas.microsoft.com/office/drawing/2014/main" id="{F27376FC-01BE-629A-330A-BFE9CD7064DB}"/>
              </a:ext>
            </a:extLst>
          </p:cNvPr>
          <p:cNvSpPr txBox="1"/>
          <p:nvPr/>
        </p:nvSpPr>
        <p:spPr>
          <a:xfrm>
            <a:off x="1107052" y="4404099"/>
            <a:ext cx="2705513"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cs typeface="Segoe UI" pitchFamily="34" charset="0"/>
              </a:rPr>
              <a:t>Use Copilot in Outlook to easily draft an email announcing the new solution and thanking contributors. </a:t>
            </a:r>
          </a:p>
        </p:txBody>
      </p:sp>
      <p:sp>
        <p:nvSpPr>
          <p:cNvPr id="53" name="Rectangle: Rounded Corners 6">
            <a:extLst>
              <a:ext uri="{FF2B5EF4-FFF2-40B4-BE49-F238E27FC236}">
                <a16:creationId xmlns:a16="http://schemas.microsoft.com/office/drawing/2014/main" id="{E390EA43-FF8C-B45B-E9EF-AF58C76AE1A5}"/>
              </a:ext>
              <a:ext uri="{C183D7F6-B498-43B3-948B-1728B52AA6E4}">
                <adec:decorative xmlns:adec="http://schemas.microsoft.com/office/drawing/2017/decorative" val="1"/>
              </a:ext>
            </a:extLst>
          </p:cNvPr>
          <p:cNvSpPr/>
          <p:nvPr/>
        </p:nvSpPr>
        <p:spPr bwMode="auto">
          <a:xfrm>
            <a:off x="1107052" y="3043052"/>
            <a:ext cx="2705513" cy="589860"/>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spcBef>
                <a:spcPct val="0"/>
              </a:spcBef>
              <a:spcAft>
                <a:spcPct val="0"/>
              </a:spcAft>
              <a:buClrTx/>
              <a:buSzTx/>
              <a:buFontTx/>
              <a:buNone/>
              <a:tabLst/>
              <a:defRPr/>
            </a:pPr>
            <a:r>
              <a:rPr kumimoji="0" lang="en-US" sz="900" i="0" u="none" strike="noStrike" kern="0" cap="none" spc="0" normalizeH="0" baseline="0" noProof="0">
                <a:ln>
                  <a:noFill/>
                </a:ln>
                <a:solidFill>
                  <a:srgbClr val="1A1A1A"/>
                </a:solidFill>
                <a:effectLst/>
                <a:uLnTx/>
                <a:uFillTx/>
                <a:latin typeface="Segoe UI"/>
                <a:ea typeface="+mn-ea"/>
                <a:cs typeface="+mn-cs"/>
              </a:rPr>
              <a:t>Be present during the meeting by relying on Copilot in Teams for transcription and summary.</a:t>
            </a:r>
          </a:p>
        </p:txBody>
      </p:sp>
      <p:sp>
        <p:nvSpPr>
          <p:cNvPr id="55" name="Rectangle: Rounded Corners 11">
            <a:extLst>
              <a:ext uri="{FF2B5EF4-FFF2-40B4-BE49-F238E27FC236}">
                <a16:creationId xmlns:a16="http://schemas.microsoft.com/office/drawing/2014/main" id="{DDDED942-5C8C-A84E-D69C-5326CE2A2706}"/>
              </a:ext>
            </a:extLst>
          </p:cNvPr>
          <p:cNvSpPr/>
          <p:nvPr/>
        </p:nvSpPr>
        <p:spPr bwMode="auto">
          <a:xfrm>
            <a:off x="1107052"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30">
                <a:ln w="3175">
                  <a:noFill/>
                </a:ln>
                <a:gradFill>
                  <a:gsLst>
                    <a:gs pos="76437">
                      <a:srgbClr val="FFFFFF"/>
                    </a:gs>
                    <a:gs pos="55747">
                      <a:srgbClr val="FFFFFF"/>
                    </a:gs>
                  </a:gsLst>
                  <a:path path="circle">
                    <a:fillToRect l="100000" b="100000"/>
                  </a:path>
                </a:gradFill>
                <a:latin typeface="Segoe UI Semibold"/>
                <a:cs typeface="Segoe UI" pitchFamily="34" charset="0"/>
              </a:rPr>
              <a:t>1. Gather Business Requirements  </a:t>
            </a:r>
          </a:p>
        </p:txBody>
      </p:sp>
      <p:sp>
        <p:nvSpPr>
          <p:cNvPr id="56" name="Rectangle: Rounded Corners 6">
            <a:extLst>
              <a:ext uri="{FF2B5EF4-FFF2-40B4-BE49-F238E27FC236}">
                <a16:creationId xmlns:a16="http://schemas.microsoft.com/office/drawing/2014/main" id="{2D35DBC5-015A-CBFC-6016-CDDC9C579150}"/>
              </a:ext>
              <a:ext uri="{C183D7F6-B498-43B3-948B-1728B52AA6E4}">
                <adec:decorative xmlns:adec="http://schemas.microsoft.com/office/drawing/2017/decorative" val="1"/>
              </a:ext>
            </a:extLst>
          </p:cNvPr>
          <p:cNvSpPr/>
          <p:nvPr/>
        </p:nvSpPr>
        <p:spPr bwMode="auto">
          <a:xfrm>
            <a:off x="4575471" y="3043384"/>
            <a:ext cx="2705513" cy="590938"/>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spcBef>
                <a:spcPct val="0"/>
              </a:spcBef>
              <a:spcAft>
                <a:spcPct val="0"/>
              </a:spcAft>
              <a:buClrTx/>
              <a:buSzTx/>
              <a:buFontTx/>
              <a:buNone/>
              <a:tabLst/>
              <a:defRPr/>
            </a:pPr>
            <a:r>
              <a:rPr kumimoji="0" lang="en-US" sz="900" i="0" u="none" strike="noStrike" kern="0" cap="none" spc="0" normalizeH="0" baseline="0" noProof="0">
                <a:ln>
                  <a:noFill/>
                </a:ln>
                <a:solidFill>
                  <a:srgbClr val="1A1A1A"/>
                </a:solidFill>
                <a:effectLst/>
                <a:uLnTx/>
                <a:uFillTx/>
                <a:latin typeface="Segoe UI"/>
                <a:ea typeface="+mn-ea"/>
                <a:cs typeface="+mn-cs"/>
              </a:rPr>
              <a:t>Save time and increase accuracy by asking Copilot to prepare a summary of information gathered from multiple sources.</a:t>
            </a:r>
          </a:p>
        </p:txBody>
      </p:sp>
      <p:sp>
        <p:nvSpPr>
          <p:cNvPr id="57" name="Rectangle: Rounded Corners 13">
            <a:extLst>
              <a:ext uri="{FF2B5EF4-FFF2-40B4-BE49-F238E27FC236}">
                <a16:creationId xmlns:a16="http://schemas.microsoft.com/office/drawing/2014/main" id="{D80CC876-B1E3-D566-DB4D-373DC2585884}"/>
              </a:ext>
            </a:extLst>
          </p:cNvPr>
          <p:cNvSpPr/>
          <p:nvPr/>
        </p:nvSpPr>
        <p:spPr bwMode="auto">
          <a:xfrm>
            <a:off x="4575472"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30">
                <a:ln w="3175">
                  <a:noFill/>
                </a:ln>
                <a:gradFill>
                  <a:gsLst>
                    <a:gs pos="76437">
                      <a:srgbClr val="FFFFFF"/>
                    </a:gs>
                    <a:gs pos="55747">
                      <a:srgbClr val="FFFFFF"/>
                    </a:gs>
                  </a:gsLst>
                  <a:path path="circle">
                    <a:fillToRect l="100000" b="100000"/>
                  </a:path>
                </a:gradFill>
                <a:latin typeface="Segoe UI Semibold"/>
                <a:cs typeface="Segoe UI" pitchFamily="34" charset="0"/>
              </a:rPr>
              <a:t>2. Research Solutions</a:t>
            </a:r>
          </a:p>
        </p:txBody>
      </p:sp>
      <p:sp>
        <p:nvSpPr>
          <p:cNvPr id="58" name="TextBox 57">
            <a:extLst>
              <a:ext uri="{FF2B5EF4-FFF2-40B4-BE49-F238E27FC236}">
                <a16:creationId xmlns:a16="http://schemas.microsoft.com/office/drawing/2014/main" id="{848711A4-F6D5-CA86-BA92-EAE44ED3F2F9}"/>
              </a:ext>
            </a:extLst>
          </p:cNvPr>
          <p:cNvSpPr txBox="1"/>
          <p:nvPr/>
        </p:nvSpPr>
        <p:spPr>
          <a:xfrm>
            <a:off x="4575471" y="1948229"/>
            <a:ext cx="2892604" cy="24929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cs typeface="Segoe UI" pitchFamily="34" charset="0"/>
              </a:rPr>
              <a:t>Quickly identify and summarize existing solutions in market with Microsoft Copilot. </a:t>
            </a:r>
          </a:p>
        </p:txBody>
      </p:sp>
      <p:sp>
        <p:nvSpPr>
          <p:cNvPr id="59" name="Rectangle: Rounded Corners 15">
            <a:extLst>
              <a:ext uri="{FF2B5EF4-FFF2-40B4-BE49-F238E27FC236}">
                <a16:creationId xmlns:a16="http://schemas.microsoft.com/office/drawing/2014/main" id="{4246DAD3-8D2F-0F1B-3649-7CAC6A211BF0}"/>
              </a:ext>
            </a:extLst>
          </p:cNvPr>
          <p:cNvSpPr/>
          <p:nvPr/>
        </p:nvSpPr>
        <p:spPr bwMode="auto">
          <a:xfrm>
            <a:off x="8028777"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30">
                <a:ln w="3175">
                  <a:noFill/>
                </a:ln>
                <a:gradFill>
                  <a:gsLst>
                    <a:gs pos="76437">
                      <a:srgbClr val="FFFFFF"/>
                    </a:gs>
                    <a:gs pos="55747">
                      <a:srgbClr val="FFFFFF"/>
                    </a:gs>
                  </a:gsLst>
                  <a:path path="circle">
                    <a:fillToRect l="100000" b="100000"/>
                  </a:path>
                </a:gradFill>
                <a:latin typeface="Segoe UI Semibold"/>
                <a:cs typeface="Segoe UI" pitchFamily="34" charset="0"/>
              </a:rPr>
              <a:t>3. Create a Build vs. Buy Analysis</a:t>
            </a:r>
          </a:p>
        </p:txBody>
      </p:sp>
      <p:sp>
        <p:nvSpPr>
          <p:cNvPr id="60" name="Rectangle: Rounded Corners 6">
            <a:extLst>
              <a:ext uri="{FF2B5EF4-FFF2-40B4-BE49-F238E27FC236}">
                <a16:creationId xmlns:a16="http://schemas.microsoft.com/office/drawing/2014/main" id="{7242A355-41AE-86D9-F0B0-685C5DF6B62B}"/>
              </a:ext>
              <a:ext uri="{C183D7F6-B498-43B3-948B-1728B52AA6E4}">
                <adec:decorative xmlns:adec="http://schemas.microsoft.com/office/drawing/2017/decorative" val="1"/>
              </a:ext>
            </a:extLst>
          </p:cNvPr>
          <p:cNvSpPr/>
          <p:nvPr/>
        </p:nvSpPr>
        <p:spPr bwMode="auto">
          <a:xfrm>
            <a:off x="8028777" y="3043384"/>
            <a:ext cx="2705513" cy="590938"/>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14367">
              <a:lnSpc>
                <a:spcPct val="100000"/>
              </a:lnSpc>
              <a:defRPr/>
            </a:pPr>
            <a:r>
              <a:rPr lang="en-US" sz="900">
                <a:solidFill>
                  <a:prstClr val="black"/>
                </a:solidFill>
                <a:latin typeface="Segoe UI"/>
                <a:ea typeface="+mn-ea"/>
                <a:cs typeface="+mn-cs"/>
              </a:rPr>
              <a:t>Leveraging the variance analysis, whiteboard the pros and cons for each solution.  Utilize </a:t>
            </a:r>
            <a:r>
              <a:rPr kumimoji="0" lang="en-US" sz="900" b="0" i="0" u="none" strike="noStrike" kern="1200" cap="none" spc="0" normalizeH="0" baseline="0" noProof="0">
                <a:ln>
                  <a:noFill/>
                </a:ln>
                <a:solidFill>
                  <a:prstClr val="black"/>
                </a:solidFill>
                <a:effectLst/>
                <a:uLnTx/>
                <a:uFillTx/>
                <a:latin typeface="Segoe UI"/>
                <a:ea typeface="+mn-ea"/>
                <a:cs typeface="+mn-cs"/>
              </a:rPr>
              <a:t>Copilot in Whiteboard to categorize the initial list. </a:t>
            </a:r>
            <a:endParaRPr kumimoji="0" lang="en-IN" sz="900" b="0" i="0" u="none" strike="noStrike" kern="1200" cap="none" spc="0" normalizeH="0" baseline="0" noProof="0">
              <a:ln>
                <a:noFill/>
              </a:ln>
              <a:solidFill>
                <a:prstClr val="black"/>
              </a:solidFill>
              <a:effectLst/>
              <a:uLnTx/>
              <a:uFillTx/>
              <a:latin typeface="Segoe UI"/>
              <a:ea typeface="+mn-ea"/>
              <a:cs typeface="+mn-cs"/>
            </a:endParaRPr>
          </a:p>
        </p:txBody>
      </p:sp>
      <p:sp>
        <p:nvSpPr>
          <p:cNvPr id="61" name="TextBox 60">
            <a:extLst>
              <a:ext uri="{FF2B5EF4-FFF2-40B4-BE49-F238E27FC236}">
                <a16:creationId xmlns:a16="http://schemas.microsoft.com/office/drawing/2014/main" id="{AE267F54-7084-14FA-1C2F-C98C053067EC}"/>
              </a:ext>
            </a:extLst>
          </p:cNvPr>
          <p:cNvSpPr txBox="1"/>
          <p:nvPr/>
        </p:nvSpPr>
        <p:spPr>
          <a:xfrm>
            <a:off x="8028777" y="1948229"/>
            <a:ext cx="2892604" cy="41549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cs typeface="Segoe UI" pitchFamily="34" charset="0"/>
              </a:rPr>
              <a:t>Compile quotes from vendors and work with internal development teams to build a variance analysis with Copilot In Excel. </a:t>
            </a:r>
          </a:p>
        </p:txBody>
      </p:sp>
      <p:sp>
        <p:nvSpPr>
          <p:cNvPr id="62" name="Rectangle: Rounded Corners 6">
            <a:extLst>
              <a:ext uri="{FF2B5EF4-FFF2-40B4-BE49-F238E27FC236}">
                <a16:creationId xmlns:a16="http://schemas.microsoft.com/office/drawing/2014/main" id="{EA803CA8-2E08-6CD9-098E-05F3C282B558}"/>
              </a:ext>
              <a:ext uri="{C183D7F6-B498-43B3-948B-1728B52AA6E4}">
                <adec:decorative xmlns:adec="http://schemas.microsoft.com/office/drawing/2017/decorative" val="1"/>
              </a:ext>
            </a:extLst>
          </p:cNvPr>
          <p:cNvSpPr/>
          <p:nvPr/>
        </p:nvSpPr>
        <p:spPr bwMode="auto">
          <a:xfrm>
            <a:off x="4575472" y="5448317"/>
            <a:ext cx="2705513" cy="582726"/>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kumimoji="0" lang="en-US" sz="900" i="0" u="none" strike="noStrike" kern="1200" cap="none" spc="0" normalizeH="0" baseline="0" noProof="0">
                <a:ln>
                  <a:noFill/>
                </a:ln>
                <a:solidFill>
                  <a:srgbClr val="000000"/>
                </a:solidFill>
                <a:effectLst/>
                <a:uLnTx/>
                <a:uFillTx/>
                <a:latin typeface="Segoe UI"/>
                <a:ea typeface="+mn-ea"/>
                <a:cs typeface="+mn-cs"/>
              </a:rPr>
              <a:t>During the meeting you can ask Copilot for suggestions on questions to ask or next steps to discuss to keep the conversation on track.</a:t>
            </a:r>
          </a:p>
        </p:txBody>
      </p:sp>
      <p:sp>
        <p:nvSpPr>
          <p:cNvPr id="63" name="Rectangle: Rounded Corners 19">
            <a:extLst>
              <a:ext uri="{FF2B5EF4-FFF2-40B4-BE49-F238E27FC236}">
                <a16:creationId xmlns:a16="http://schemas.microsoft.com/office/drawing/2014/main" id="{421020C6-2BB5-CCEA-0E9F-F6751063C83B}"/>
              </a:ext>
            </a:extLst>
          </p:cNvPr>
          <p:cNvSpPr/>
          <p:nvPr/>
        </p:nvSpPr>
        <p:spPr bwMode="auto">
          <a:xfrm>
            <a:off x="4575472" y="3965293"/>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40">
                <a:ln w="3175">
                  <a:noFill/>
                </a:ln>
                <a:gradFill>
                  <a:gsLst>
                    <a:gs pos="76437">
                      <a:srgbClr val="FFFFFF"/>
                    </a:gs>
                    <a:gs pos="55747">
                      <a:srgbClr val="FFFFFF"/>
                    </a:gs>
                  </a:gsLst>
                  <a:path path="circle">
                    <a:fillToRect l="100000" b="100000"/>
                  </a:path>
                </a:gradFill>
                <a:latin typeface="Segoe UI Semibold"/>
                <a:cs typeface="Segoe UI" pitchFamily="34" charset="0"/>
              </a:rPr>
              <a:t>5. Summarize weekly status meeting</a:t>
            </a:r>
          </a:p>
        </p:txBody>
      </p:sp>
      <p:sp>
        <p:nvSpPr>
          <p:cNvPr id="64" name="TextBox 63">
            <a:extLst>
              <a:ext uri="{FF2B5EF4-FFF2-40B4-BE49-F238E27FC236}">
                <a16:creationId xmlns:a16="http://schemas.microsoft.com/office/drawing/2014/main" id="{D6A92BEC-0CE4-D35C-F982-62E4B8FAE6DB}"/>
              </a:ext>
            </a:extLst>
          </p:cNvPr>
          <p:cNvSpPr txBox="1"/>
          <p:nvPr/>
        </p:nvSpPr>
        <p:spPr>
          <a:xfrm>
            <a:off x="4575471" y="4404202"/>
            <a:ext cx="2817336" cy="41549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a:ea typeface="+mn-ea"/>
                <a:cs typeface="+mn-cs"/>
              </a:rPr>
              <a:t>Hold status update meetings to track the procurement process. Use Copilot to summarize each meeting and list open items</a:t>
            </a:r>
            <a:endParaRPr kumimoji="0" lang="en-US" sz="900" b="0" i="0" u="none" strike="noStrike" kern="0" cap="none" spc="0" normalizeH="0" baseline="0" noProof="0">
              <a:ln>
                <a:noFill/>
              </a:ln>
              <a:solidFill>
                <a:srgbClr val="1A1A1A"/>
              </a:solidFill>
              <a:effectLst/>
              <a:uLnTx/>
              <a:uFillTx/>
              <a:latin typeface="Segoe UI"/>
              <a:cs typeface="Segoe UI" pitchFamily="34" charset="0"/>
            </a:endParaRPr>
          </a:p>
        </p:txBody>
      </p:sp>
      <p:grpSp>
        <p:nvGrpSpPr>
          <p:cNvPr id="91" name="Group 90">
            <a:extLst>
              <a:ext uri="{FF2B5EF4-FFF2-40B4-BE49-F238E27FC236}">
                <a16:creationId xmlns:a16="http://schemas.microsoft.com/office/drawing/2014/main" id="{2257A61E-A18D-37B4-02D6-85A4194516D0}"/>
              </a:ext>
            </a:extLst>
          </p:cNvPr>
          <p:cNvGrpSpPr/>
          <p:nvPr/>
        </p:nvGrpSpPr>
        <p:grpSpPr>
          <a:xfrm>
            <a:off x="4128379" y="1594303"/>
            <a:ext cx="166152" cy="166152"/>
            <a:chOff x="5214995" y="-1168400"/>
            <a:chExt cx="431800" cy="431800"/>
          </a:xfrm>
        </p:grpSpPr>
        <p:sp>
          <p:nvSpPr>
            <p:cNvPr id="89" name="Oval 88">
              <a:extLst>
                <a:ext uri="{FF2B5EF4-FFF2-40B4-BE49-F238E27FC236}">
                  <a16:creationId xmlns:a16="http://schemas.microsoft.com/office/drawing/2014/main" id="{5B1937B5-7143-5D7F-7A1B-2792754F0C2F}"/>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90" name="Rectangle 89">
              <a:extLst>
                <a:ext uri="{FF2B5EF4-FFF2-40B4-BE49-F238E27FC236}">
                  <a16:creationId xmlns:a16="http://schemas.microsoft.com/office/drawing/2014/main" id="{7BAED001-E2DD-7800-641E-E12C512A5379}"/>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95" name="Group 94">
            <a:extLst>
              <a:ext uri="{FF2B5EF4-FFF2-40B4-BE49-F238E27FC236}">
                <a16:creationId xmlns:a16="http://schemas.microsoft.com/office/drawing/2014/main" id="{7B004252-1786-9C3B-FD5C-144659FE7AD3}"/>
              </a:ext>
            </a:extLst>
          </p:cNvPr>
          <p:cNvGrpSpPr/>
          <p:nvPr/>
        </p:nvGrpSpPr>
        <p:grpSpPr>
          <a:xfrm>
            <a:off x="7591810" y="1594303"/>
            <a:ext cx="166152" cy="166152"/>
            <a:chOff x="5214995" y="-1168400"/>
            <a:chExt cx="431800" cy="431800"/>
          </a:xfrm>
        </p:grpSpPr>
        <p:sp>
          <p:nvSpPr>
            <p:cNvPr id="96" name="Oval 95">
              <a:extLst>
                <a:ext uri="{FF2B5EF4-FFF2-40B4-BE49-F238E27FC236}">
                  <a16:creationId xmlns:a16="http://schemas.microsoft.com/office/drawing/2014/main" id="{52FE102E-D948-4038-D69B-D27A0C553157}"/>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97" name="Rectangle 89">
              <a:extLst>
                <a:ext uri="{FF2B5EF4-FFF2-40B4-BE49-F238E27FC236}">
                  <a16:creationId xmlns:a16="http://schemas.microsoft.com/office/drawing/2014/main" id="{1278BDD0-CE72-C3E2-3242-DCF1881CD94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98" name="Group 97">
            <a:extLst>
              <a:ext uri="{FF2B5EF4-FFF2-40B4-BE49-F238E27FC236}">
                <a16:creationId xmlns:a16="http://schemas.microsoft.com/office/drawing/2014/main" id="{CE022A16-C13E-6C77-BEC3-FE9E1D72340A}"/>
              </a:ext>
            </a:extLst>
          </p:cNvPr>
          <p:cNvGrpSpPr/>
          <p:nvPr/>
        </p:nvGrpSpPr>
        <p:grpSpPr>
          <a:xfrm flipH="1">
            <a:off x="4128379" y="4049554"/>
            <a:ext cx="166152" cy="166152"/>
            <a:chOff x="5214995" y="-1168400"/>
            <a:chExt cx="431800" cy="431800"/>
          </a:xfrm>
        </p:grpSpPr>
        <p:sp>
          <p:nvSpPr>
            <p:cNvPr id="99" name="Oval 98">
              <a:extLst>
                <a:ext uri="{FF2B5EF4-FFF2-40B4-BE49-F238E27FC236}">
                  <a16:creationId xmlns:a16="http://schemas.microsoft.com/office/drawing/2014/main" id="{3D16E424-D79B-6D0A-361E-27DE76831220}"/>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00" name="Rectangle 89">
              <a:extLst>
                <a:ext uri="{FF2B5EF4-FFF2-40B4-BE49-F238E27FC236}">
                  <a16:creationId xmlns:a16="http://schemas.microsoft.com/office/drawing/2014/main" id="{3C5D8430-6C67-2916-D789-3550BFC3E44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01" name="Group 100">
            <a:extLst>
              <a:ext uri="{FF2B5EF4-FFF2-40B4-BE49-F238E27FC236}">
                <a16:creationId xmlns:a16="http://schemas.microsoft.com/office/drawing/2014/main" id="{416B8CA4-3FA6-D702-8ED7-6BF3B0F8EF9C}"/>
              </a:ext>
            </a:extLst>
          </p:cNvPr>
          <p:cNvGrpSpPr/>
          <p:nvPr/>
        </p:nvGrpSpPr>
        <p:grpSpPr>
          <a:xfrm flipH="1">
            <a:off x="7591810" y="4049554"/>
            <a:ext cx="166152" cy="166152"/>
            <a:chOff x="5214995" y="-1168400"/>
            <a:chExt cx="431800" cy="431800"/>
          </a:xfrm>
        </p:grpSpPr>
        <p:sp>
          <p:nvSpPr>
            <p:cNvPr id="102" name="Oval 101">
              <a:extLst>
                <a:ext uri="{FF2B5EF4-FFF2-40B4-BE49-F238E27FC236}">
                  <a16:creationId xmlns:a16="http://schemas.microsoft.com/office/drawing/2014/main" id="{EF180101-C641-2CBB-F987-E5F6366B8A2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03" name="Rectangle 89">
              <a:extLst>
                <a:ext uri="{FF2B5EF4-FFF2-40B4-BE49-F238E27FC236}">
                  <a16:creationId xmlns:a16="http://schemas.microsoft.com/office/drawing/2014/main" id="{E789516E-5B5C-6599-2E9F-0D9C331433E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07" name="Group 106">
            <a:extLst>
              <a:ext uri="{FF2B5EF4-FFF2-40B4-BE49-F238E27FC236}">
                <a16:creationId xmlns:a16="http://schemas.microsoft.com/office/drawing/2014/main" id="{636D50D1-90BD-E371-3D42-C9351E904DF7}"/>
              </a:ext>
            </a:extLst>
          </p:cNvPr>
          <p:cNvGrpSpPr/>
          <p:nvPr/>
        </p:nvGrpSpPr>
        <p:grpSpPr>
          <a:xfrm rot="5400000">
            <a:off x="11068586" y="2034721"/>
            <a:ext cx="166152" cy="166152"/>
            <a:chOff x="5214995" y="-1168400"/>
            <a:chExt cx="431800" cy="431800"/>
          </a:xfrm>
        </p:grpSpPr>
        <p:sp>
          <p:nvSpPr>
            <p:cNvPr id="108" name="Oval 107">
              <a:extLst>
                <a:ext uri="{FF2B5EF4-FFF2-40B4-BE49-F238E27FC236}">
                  <a16:creationId xmlns:a16="http://schemas.microsoft.com/office/drawing/2014/main" id="{5A9B9265-FD68-53BD-5454-70B05188364A}"/>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09" name="Rectangle 89">
              <a:extLst>
                <a:ext uri="{FF2B5EF4-FFF2-40B4-BE49-F238E27FC236}">
                  <a16:creationId xmlns:a16="http://schemas.microsoft.com/office/drawing/2014/main" id="{03E6498E-6E1F-F93A-934B-32BEB2E528E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10" name="Group 109">
            <a:extLst>
              <a:ext uri="{FF2B5EF4-FFF2-40B4-BE49-F238E27FC236}">
                <a16:creationId xmlns:a16="http://schemas.microsoft.com/office/drawing/2014/main" id="{BA2AD830-9DC3-3200-B233-58AAC275FF60}"/>
              </a:ext>
            </a:extLst>
          </p:cNvPr>
          <p:cNvGrpSpPr/>
          <p:nvPr/>
        </p:nvGrpSpPr>
        <p:grpSpPr>
          <a:xfrm rot="5400000">
            <a:off x="11068586" y="3583008"/>
            <a:ext cx="166152" cy="166152"/>
            <a:chOff x="5214995" y="-1168400"/>
            <a:chExt cx="431800" cy="431800"/>
          </a:xfrm>
        </p:grpSpPr>
        <p:sp>
          <p:nvSpPr>
            <p:cNvPr id="111" name="Oval 110">
              <a:extLst>
                <a:ext uri="{FF2B5EF4-FFF2-40B4-BE49-F238E27FC236}">
                  <a16:creationId xmlns:a16="http://schemas.microsoft.com/office/drawing/2014/main" id="{2828C275-3989-B972-CA45-E7ECBFBE8CE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12" name="Rectangle 89">
              <a:extLst>
                <a:ext uri="{FF2B5EF4-FFF2-40B4-BE49-F238E27FC236}">
                  <a16:creationId xmlns:a16="http://schemas.microsoft.com/office/drawing/2014/main" id="{72B20497-C42F-6B31-F29F-82E0E96DCF8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16" name="Rectangle: Rounded Corners 6">
            <a:extLst>
              <a:ext uri="{FF2B5EF4-FFF2-40B4-BE49-F238E27FC236}">
                <a16:creationId xmlns:a16="http://schemas.microsoft.com/office/drawing/2014/main" id="{173A9288-98B2-79BB-6384-FD1266F56042}"/>
              </a:ext>
              <a:ext uri="{C183D7F6-B498-43B3-948B-1728B52AA6E4}">
                <adec:decorative xmlns:adec="http://schemas.microsoft.com/office/drawing/2017/decorative" val="1"/>
              </a:ext>
            </a:extLst>
          </p:cNvPr>
          <p:cNvSpPr/>
          <p:nvPr/>
        </p:nvSpPr>
        <p:spPr bwMode="auto">
          <a:xfrm>
            <a:off x="588262" y="977145"/>
            <a:ext cx="1188720" cy="169396"/>
          </a:xfrm>
          <a:prstGeom prst="roundRect">
            <a:avLst>
              <a:gd name="adj" fmla="val 8425"/>
            </a:avLst>
          </a:prstGeom>
          <a:noFill/>
          <a:ln w="25400">
            <a:no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Potential benefits</a:t>
            </a:r>
          </a:p>
        </p:txBody>
      </p:sp>
      <p:sp>
        <p:nvSpPr>
          <p:cNvPr id="54" name="TextBox 53">
            <a:extLst>
              <a:ext uri="{FF2B5EF4-FFF2-40B4-BE49-F238E27FC236}">
                <a16:creationId xmlns:a16="http://schemas.microsoft.com/office/drawing/2014/main" id="{C9F3947E-869D-346E-9D7A-C61CDB7202E4}"/>
              </a:ext>
            </a:extLst>
          </p:cNvPr>
          <p:cNvSpPr txBox="1"/>
          <p:nvPr/>
        </p:nvSpPr>
        <p:spPr>
          <a:xfrm>
            <a:off x="1107051" y="1948229"/>
            <a:ext cx="2720627" cy="415498"/>
          </a:xfrm>
          <a:prstGeom prst="rect">
            <a:avLst/>
          </a:prstGeom>
          <a:noFill/>
        </p:spPr>
        <p:txBody>
          <a:bodyPr wrap="square" lIns="91440" tIns="0" rIns="9144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A1A1A"/>
                </a:solidFill>
                <a:effectLst/>
                <a:uLnTx/>
                <a:uFillTx/>
                <a:latin typeface="Segoe UI"/>
                <a:ea typeface="Segoe UI" pitchFamily="34" charset="0"/>
                <a:cs typeface="Segoe UI" pitchFamily="34" charset="0"/>
              </a:rPr>
              <a:t>Aggregate multiple threads of conversations to create a wholistic view of all essential business requirements for the new solution. </a:t>
            </a:r>
          </a:p>
        </p:txBody>
      </p:sp>
      <p:sp>
        <p:nvSpPr>
          <p:cNvPr id="19" name="Rectangle: Rounded Corners 6">
            <a:extLst>
              <a:ext uri="{FF2B5EF4-FFF2-40B4-BE49-F238E27FC236}">
                <a16:creationId xmlns:a16="http://schemas.microsoft.com/office/drawing/2014/main" id="{5ACE97AA-263A-D352-E3E3-2668EEF9E7AC}"/>
              </a:ext>
              <a:ext uri="{C183D7F6-B498-43B3-948B-1728B52AA6E4}">
                <adec:decorative xmlns:adec="http://schemas.microsoft.com/office/drawing/2017/decorative" val="1"/>
              </a:ext>
            </a:extLst>
          </p:cNvPr>
          <p:cNvSpPr/>
          <p:nvPr/>
        </p:nvSpPr>
        <p:spPr bwMode="auto">
          <a:xfrm>
            <a:off x="1893575" y="942971"/>
            <a:ext cx="1188721" cy="237744"/>
          </a:xfrm>
          <a:prstGeom prst="roundRect">
            <a:avLst>
              <a:gd name="adj" fmla="val 50000"/>
            </a:avLst>
          </a:prstGeom>
          <a:ln w="15875" cap="flat">
            <a:gradFill flip="none" rotWithShape="1">
              <a:gsLst>
                <a:gs pos="0">
                  <a:srgbClr val="0078D4"/>
                </a:gs>
                <a:gs pos="100000">
                  <a:schemeClr val="accent3"/>
                </a:gs>
              </a:gsLst>
              <a:path path="circle">
                <a:fillToRect r="100000" b="100000"/>
              </a:path>
              <a:tileRect l="-100000" t="-100000"/>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78D4"/>
                </a:solidFill>
                <a:effectLst/>
                <a:uLnTx/>
                <a:uFillTx/>
                <a:latin typeface="Segoe UI"/>
                <a:ea typeface="+mn-ea"/>
                <a:cs typeface="Segoe UI" pitchFamily="34" charset="0"/>
              </a:rPr>
              <a:t>Reduce Costs</a:t>
            </a:r>
          </a:p>
        </p:txBody>
      </p:sp>
      <p:sp>
        <p:nvSpPr>
          <p:cNvPr id="28" name="Oval 27">
            <a:extLst>
              <a:ext uri="{FF2B5EF4-FFF2-40B4-BE49-F238E27FC236}">
                <a16:creationId xmlns:a16="http://schemas.microsoft.com/office/drawing/2014/main" id="{A893F0DF-A83B-AC01-520B-E46B16A4B90F}"/>
              </a:ext>
            </a:extLst>
          </p:cNvPr>
          <p:cNvSpPr>
            <a:spLocks/>
          </p:cNvSpPr>
          <p:nvPr/>
        </p:nvSpPr>
        <p:spPr bwMode="auto">
          <a:xfrm>
            <a:off x="8539090" y="492022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900" b="1" i="0" u="none" strike="noStrike" kern="0" cap="none" spc="0" normalizeH="0" baseline="0" noProof="0">
              <a:ln>
                <a:noFill/>
              </a:ln>
              <a:solidFill>
                <a:srgbClr val="1A1A1A"/>
              </a:solidFill>
              <a:effectLst/>
              <a:uLnTx/>
              <a:uFillTx/>
              <a:latin typeface="Segoe UI"/>
              <a:ea typeface="+mn-ea"/>
              <a:cs typeface="+mn-cs"/>
            </a:endParaRPr>
          </a:p>
        </p:txBody>
      </p:sp>
      <p:sp>
        <p:nvSpPr>
          <p:cNvPr id="32" name="TextBox 31">
            <a:extLst>
              <a:ext uri="{FF2B5EF4-FFF2-40B4-BE49-F238E27FC236}">
                <a16:creationId xmlns:a16="http://schemas.microsoft.com/office/drawing/2014/main" id="{ABEF94DD-5ABA-BB04-CDD9-C782DE0792B9}"/>
              </a:ext>
              <a:ext uri="{C183D7F6-B498-43B3-948B-1728B52AA6E4}">
                <adec:decorative xmlns:adec="http://schemas.microsoft.com/office/drawing/2017/decorative" val="0"/>
              </a:ext>
            </a:extLst>
          </p:cNvPr>
          <p:cNvSpPr txBox="1"/>
          <p:nvPr/>
        </p:nvSpPr>
        <p:spPr>
          <a:xfrm>
            <a:off x="9055270" y="5033632"/>
            <a:ext cx="1603195"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Word</a:t>
            </a:r>
          </a:p>
        </p:txBody>
      </p:sp>
      <p:pic>
        <p:nvPicPr>
          <p:cNvPr id="66" name="Picture 6" descr="Microsoft Teams Logo, symbol, meaning, history, PNG">
            <a:hlinkClick r:id="rId3"/>
            <a:extLst>
              <a:ext uri="{FF2B5EF4-FFF2-40B4-BE49-F238E27FC236}">
                <a16:creationId xmlns:a16="http://schemas.microsoft.com/office/drawing/2014/main" id="{3606E4A2-1A13-6A59-B44E-7C669319E7B9}"/>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20244" r="20244"/>
          <a:stretch/>
        </p:blipFill>
        <p:spPr bwMode="auto">
          <a:xfrm>
            <a:off x="1547566" y="2574029"/>
            <a:ext cx="277382" cy="262178"/>
          </a:xfrm>
          <a:prstGeom prst="rect">
            <a:avLst/>
          </a:prstGeom>
          <a:noFill/>
          <a:extLst>
            <a:ext uri="{909E8E84-426E-40DD-AFC4-6F175D3DCCD1}">
              <a14:hiddenFill xmlns:a14="http://schemas.microsoft.com/office/drawing/2010/main">
                <a:solidFill>
                  <a:srgbClr val="FFFFFF"/>
                </a:solidFill>
              </a14:hiddenFill>
            </a:ext>
          </a:extLst>
        </p:spPr>
      </p:pic>
      <p:sp>
        <p:nvSpPr>
          <p:cNvPr id="30" name="Oval 29">
            <a:extLst>
              <a:ext uri="{FF2B5EF4-FFF2-40B4-BE49-F238E27FC236}">
                <a16:creationId xmlns:a16="http://schemas.microsoft.com/office/drawing/2014/main" id="{D91D5A2E-5D28-1BDE-1ED8-70FA0433D680}"/>
              </a:ext>
            </a:extLst>
          </p:cNvPr>
          <p:cNvSpPr>
            <a:spLocks/>
          </p:cNvSpPr>
          <p:nvPr/>
        </p:nvSpPr>
        <p:spPr bwMode="auto">
          <a:xfrm>
            <a:off x="4998506" y="4924657"/>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900" b="1" i="0" u="none" strike="noStrike" kern="0" cap="none" spc="0" normalizeH="0" baseline="0" noProof="0">
              <a:ln>
                <a:noFill/>
              </a:ln>
              <a:solidFill>
                <a:srgbClr val="1A1A1A"/>
              </a:solidFill>
              <a:effectLst/>
              <a:uLnTx/>
              <a:uFillTx/>
              <a:latin typeface="Segoe UI"/>
              <a:ea typeface="+mn-ea"/>
              <a:cs typeface="+mn-cs"/>
            </a:endParaRPr>
          </a:p>
        </p:txBody>
      </p:sp>
      <p:sp>
        <p:nvSpPr>
          <p:cNvPr id="31" name="TextBox 30">
            <a:extLst>
              <a:ext uri="{FF2B5EF4-FFF2-40B4-BE49-F238E27FC236}">
                <a16:creationId xmlns:a16="http://schemas.microsoft.com/office/drawing/2014/main" id="{15EB3309-1458-661F-A840-EABD048E23D8}"/>
              </a:ext>
              <a:ext uri="{C183D7F6-B498-43B3-948B-1728B52AA6E4}">
                <adec:decorative xmlns:adec="http://schemas.microsoft.com/office/drawing/2017/decorative" val="0"/>
              </a:ext>
            </a:extLst>
          </p:cNvPr>
          <p:cNvSpPr txBox="1"/>
          <p:nvPr/>
        </p:nvSpPr>
        <p:spPr>
          <a:xfrm>
            <a:off x="5514686" y="5038064"/>
            <a:ext cx="1603195" cy="184666"/>
          </a:xfrm>
          <a:prstGeom prst="rect">
            <a:avLst/>
          </a:prstGeom>
          <a:noFill/>
        </p:spPr>
        <p:txBody>
          <a:bodyPr wrap="square" lIns="0" tIns="0" rIns="0" bIns="0" rtlCol="0" anchor="ctr">
            <a:spAutoFit/>
          </a:bodyPr>
          <a:lstStyle/>
          <a:p>
            <a:pPr defTabSz="914367">
              <a:defRPr/>
            </a:pPr>
            <a:r>
              <a:rPr kumimoji="0" lang="en-US" sz="1200" b="0" i="0" u="none" strike="noStrike" kern="1200" cap="none" spc="0" normalizeH="0" baseline="0" noProof="0">
                <a:ln>
                  <a:noFill/>
                </a:ln>
                <a:solidFill>
                  <a:prstClr val="black"/>
                </a:solidFill>
                <a:effectLst/>
                <a:uLnTx/>
                <a:uFillTx/>
                <a:latin typeface="Segoe UI Semibold"/>
                <a:ea typeface="+mn-ea"/>
                <a:cs typeface="+mn-cs"/>
              </a:rPr>
              <a:t>Copilot In Teams</a:t>
            </a:r>
            <a:endParaRPr lang="en-US" sz="1200">
              <a:solidFill>
                <a:prstClr val="black"/>
              </a:solidFill>
              <a:latin typeface="Segoe UI Semibold"/>
            </a:endParaRPr>
          </a:p>
        </p:txBody>
      </p:sp>
      <p:sp>
        <p:nvSpPr>
          <p:cNvPr id="120" name="TextBox 119">
            <a:extLst>
              <a:ext uri="{FF2B5EF4-FFF2-40B4-BE49-F238E27FC236}">
                <a16:creationId xmlns:a16="http://schemas.microsoft.com/office/drawing/2014/main" id="{ED024A6A-05C2-B2A3-2B96-2D1F277EB8B3}"/>
              </a:ext>
              <a:ext uri="{C183D7F6-B498-43B3-948B-1728B52AA6E4}">
                <adec:decorative xmlns:adec="http://schemas.microsoft.com/office/drawing/2017/decorative" val="0"/>
              </a:ext>
            </a:extLst>
          </p:cNvPr>
          <p:cNvSpPr txBox="1"/>
          <p:nvPr/>
        </p:nvSpPr>
        <p:spPr>
          <a:xfrm>
            <a:off x="1846785" y="5032063"/>
            <a:ext cx="1796792"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Outlook</a:t>
            </a:r>
          </a:p>
        </p:txBody>
      </p:sp>
      <p:sp>
        <p:nvSpPr>
          <p:cNvPr id="122" name="Oval 121">
            <a:extLst>
              <a:ext uri="{FF2B5EF4-FFF2-40B4-BE49-F238E27FC236}">
                <a16:creationId xmlns:a16="http://schemas.microsoft.com/office/drawing/2014/main" id="{12EF95A9-B495-4F57-6146-5BE72B97EB23}"/>
              </a:ext>
            </a:extLst>
          </p:cNvPr>
          <p:cNvSpPr>
            <a:spLocks/>
          </p:cNvSpPr>
          <p:nvPr/>
        </p:nvSpPr>
        <p:spPr bwMode="auto">
          <a:xfrm>
            <a:off x="1341826" y="4913591"/>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22" name="TextBox 21">
            <a:extLst>
              <a:ext uri="{FF2B5EF4-FFF2-40B4-BE49-F238E27FC236}">
                <a16:creationId xmlns:a16="http://schemas.microsoft.com/office/drawing/2014/main" id="{EA7DC6E6-27A0-05AE-FEEF-703213702E1B}"/>
              </a:ext>
              <a:ext uri="{C183D7F6-B498-43B3-948B-1728B52AA6E4}">
                <adec:decorative xmlns:adec="http://schemas.microsoft.com/office/drawing/2017/decorative" val="0"/>
              </a:ext>
            </a:extLst>
          </p:cNvPr>
          <p:cNvSpPr txBox="1"/>
          <p:nvPr/>
        </p:nvSpPr>
        <p:spPr>
          <a:xfrm>
            <a:off x="9312929" y="2519775"/>
            <a:ext cx="1608452" cy="369332"/>
          </a:xfrm>
          <a:prstGeom prst="rect">
            <a:avLst/>
          </a:prstGeom>
          <a:noFill/>
        </p:spPr>
        <p:txBody>
          <a:bodyPr wrap="square" lIns="0" tIns="0" rIns="0" bIns="0" rtlCol="0" anchor="ctr">
            <a:spAutoFit/>
          </a:bodyPr>
          <a:lstStyle>
            <a:defPPr>
              <a:defRPr lang="en-US"/>
            </a:defPPr>
            <a:lvl1pPr marR="0" lvl="0" indent="0" defTabSz="914367"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Segoe UI Semibold"/>
              </a:defRPr>
            </a:lvl1pPr>
          </a:lstStyle>
          <a:p>
            <a:r>
              <a:rPr lang="en-US"/>
              <a:t>Copilot in Excel</a:t>
            </a:r>
          </a:p>
          <a:p>
            <a:r>
              <a:rPr lang="en-US"/>
              <a:t>Copilot in Whiteboard </a:t>
            </a:r>
          </a:p>
        </p:txBody>
      </p:sp>
      <p:sp>
        <p:nvSpPr>
          <p:cNvPr id="27" name="Oval 26">
            <a:extLst>
              <a:ext uri="{FF2B5EF4-FFF2-40B4-BE49-F238E27FC236}">
                <a16:creationId xmlns:a16="http://schemas.microsoft.com/office/drawing/2014/main" id="{F42C2104-2106-7531-524A-F637FF1DCDFE}"/>
              </a:ext>
            </a:extLst>
          </p:cNvPr>
          <p:cNvSpPr>
            <a:spLocks/>
          </p:cNvSpPr>
          <p:nvPr/>
        </p:nvSpPr>
        <p:spPr bwMode="auto">
          <a:xfrm>
            <a:off x="8308140" y="2498701"/>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900" b="1" i="0" u="none" strike="noStrike" kern="0" cap="none" spc="0" normalizeH="0" baseline="0" noProof="0">
              <a:ln>
                <a:noFill/>
              </a:ln>
              <a:solidFill>
                <a:srgbClr val="1A1A1A"/>
              </a:solidFill>
              <a:effectLst/>
              <a:uLnTx/>
              <a:uFillTx/>
              <a:latin typeface="Segoe UI"/>
              <a:ea typeface="+mn-ea"/>
              <a:cs typeface="+mn-cs"/>
            </a:endParaRPr>
          </a:p>
        </p:txBody>
      </p:sp>
      <p:sp>
        <p:nvSpPr>
          <p:cNvPr id="35" name="Oval 34">
            <a:extLst>
              <a:ext uri="{FF2B5EF4-FFF2-40B4-BE49-F238E27FC236}">
                <a16:creationId xmlns:a16="http://schemas.microsoft.com/office/drawing/2014/main" id="{54B855F1-D0C8-763D-6803-318DF3728759}"/>
              </a:ext>
            </a:extLst>
          </p:cNvPr>
          <p:cNvSpPr>
            <a:spLocks/>
          </p:cNvSpPr>
          <p:nvPr/>
        </p:nvSpPr>
        <p:spPr bwMode="auto">
          <a:xfrm>
            <a:off x="8768565" y="2498701"/>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900" b="1" i="0" u="none" strike="noStrike" kern="0" cap="none" spc="0" normalizeH="0" baseline="0" noProof="0">
              <a:ln>
                <a:noFill/>
              </a:ln>
              <a:solidFill>
                <a:srgbClr val="1A1A1A"/>
              </a:solidFill>
              <a:effectLst/>
              <a:uLnTx/>
              <a:uFillTx/>
              <a:latin typeface="Segoe UI"/>
              <a:ea typeface="+mn-ea"/>
              <a:cs typeface="+mn-cs"/>
            </a:endParaRPr>
          </a:p>
        </p:txBody>
      </p:sp>
      <p:sp>
        <p:nvSpPr>
          <p:cNvPr id="45" name="Oval 44">
            <a:extLst>
              <a:ext uri="{FF2B5EF4-FFF2-40B4-BE49-F238E27FC236}">
                <a16:creationId xmlns:a16="http://schemas.microsoft.com/office/drawing/2014/main" id="{BC8340B7-C931-A811-20D4-8AB1E7CFE946}"/>
              </a:ext>
            </a:extLst>
          </p:cNvPr>
          <p:cNvSpPr>
            <a:spLocks/>
          </p:cNvSpPr>
          <p:nvPr/>
        </p:nvSpPr>
        <p:spPr bwMode="auto">
          <a:xfrm>
            <a:off x="4971680" y="2498701"/>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65" name="TextBox 64">
            <a:extLst>
              <a:ext uri="{FF2B5EF4-FFF2-40B4-BE49-F238E27FC236}">
                <a16:creationId xmlns:a16="http://schemas.microsoft.com/office/drawing/2014/main" id="{FB2375E1-B28F-49B6-B6D5-8F2CC058E39E}"/>
              </a:ext>
              <a:ext uri="{C183D7F6-B498-43B3-948B-1728B52AA6E4}">
                <adec:decorative xmlns:adec="http://schemas.microsoft.com/office/drawing/2017/decorative" val="0"/>
              </a:ext>
            </a:extLst>
          </p:cNvPr>
          <p:cNvSpPr txBox="1"/>
          <p:nvPr/>
        </p:nvSpPr>
        <p:spPr>
          <a:xfrm>
            <a:off x="5534865" y="2612108"/>
            <a:ext cx="1477963"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a:t>
            </a:r>
          </a:p>
        </p:txBody>
      </p:sp>
      <p:pic>
        <p:nvPicPr>
          <p:cNvPr id="44" name="Picture 43" descr="Zip Co logo SVG free download, id: 101874 - Brandlogos.net">
            <a:hlinkClick r:id="rId5"/>
            <a:extLst>
              <a:ext uri="{FF2B5EF4-FFF2-40B4-BE49-F238E27FC236}">
                <a16:creationId xmlns:a16="http://schemas.microsoft.com/office/drawing/2014/main" id="{769A2138-12CF-625B-50EA-58908A4D73CE}"/>
              </a:ext>
            </a:extLst>
          </p:cNvPr>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026131" y="2587376"/>
            <a:ext cx="257610" cy="234130"/>
          </a:xfrm>
          <a:prstGeom prst="rect">
            <a:avLst/>
          </a:prstGeom>
          <a:noFill/>
          <a:extLst>
            <a:ext uri="{909E8E84-426E-40DD-AFC4-6F175D3DCCD1}">
              <a14:hiddenFill xmlns:a14="http://schemas.microsoft.com/office/drawing/2010/main">
                <a:solidFill>
                  <a:srgbClr val="FFFFFF"/>
                </a:solidFill>
              </a14:hiddenFill>
            </a:ext>
          </a:extLst>
        </p:spPr>
      </p:pic>
      <p:sp>
        <p:nvSpPr>
          <p:cNvPr id="71" name="TextBox 70">
            <a:extLst>
              <a:ext uri="{FF2B5EF4-FFF2-40B4-BE49-F238E27FC236}">
                <a16:creationId xmlns:a16="http://schemas.microsoft.com/office/drawing/2014/main" id="{14EDA6AA-D97D-A78F-5665-D992E2265CB6}"/>
              </a:ext>
              <a:ext uri="{C183D7F6-B498-43B3-948B-1728B52AA6E4}">
                <adec:decorative xmlns:adec="http://schemas.microsoft.com/office/drawing/2017/decorative" val="0"/>
              </a:ext>
            </a:extLst>
          </p:cNvPr>
          <p:cNvSpPr txBox="1"/>
          <p:nvPr/>
        </p:nvSpPr>
        <p:spPr>
          <a:xfrm>
            <a:off x="2008212" y="2612108"/>
            <a:ext cx="1477963"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Teams</a:t>
            </a:r>
          </a:p>
        </p:txBody>
      </p:sp>
      <p:pic>
        <p:nvPicPr>
          <p:cNvPr id="72" name="Picture 8" descr="Microsoft Excel Logo - PNG and Vector - Logo Download">
            <a:hlinkClick r:id="rId7"/>
            <a:extLst>
              <a:ext uri="{FF2B5EF4-FFF2-40B4-BE49-F238E27FC236}">
                <a16:creationId xmlns:a16="http://schemas.microsoft.com/office/drawing/2014/main" id="{90C512FB-115B-7D62-94C3-249C1CABE9C8}"/>
              </a:ext>
            </a:extLst>
          </p:cNvPr>
          <p:cNvPicPr>
            <a:picLocks noChangeArrowheads="1"/>
          </p:cNvPicPr>
          <p:nvPr/>
        </p:nvPicPr>
        <p:blipFill rotWithShape="1">
          <a:blip r:embed="rId8" cstate="email">
            <a:extLst>
              <a:ext uri="{28A0092B-C50C-407E-A947-70E740481C1C}">
                <a14:useLocalDpi xmlns:a14="http://schemas.microsoft.com/office/drawing/2010/main"/>
              </a:ext>
            </a:extLst>
          </a:blip>
          <a:srcRect l="17073" t="17073" r="17073" b="17073"/>
          <a:stretch/>
        </p:blipFill>
        <p:spPr bwMode="auto">
          <a:xfrm>
            <a:off x="8392766" y="2573352"/>
            <a:ext cx="282265" cy="256605"/>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61">
            <a:hlinkClick r:id="rId9"/>
            <a:extLst>
              <a:ext uri="{FF2B5EF4-FFF2-40B4-BE49-F238E27FC236}">
                <a16:creationId xmlns:a16="http://schemas.microsoft.com/office/drawing/2014/main" id="{3A852CB2-69D8-41AB-1479-412D482F77ED}"/>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8797928" y="2524967"/>
            <a:ext cx="322833" cy="322833"/>
          </a:xfrm>
          <a:prstGeom prst="rect">
            <a:avLst/>
          </a:prstGeom>
        </p:spPr>
      </p:pic>
      <p:pic>
        <p:nvPicPr>
          <p:cNvPr id="7" name="Graphic 6">
            <a:extLst>
              <a:ext uri="{FF2B5EF4-FFF2-40B4-BE49-F238E27FC236}">
                <a16:creationId xmlns:a16="http://schemas.microsoft.com/office/drawing/2014/main" id="{DBD231A2-0CAC-0F60-CAED-863DC08BBB6D}"/>
              </a:ext>
              <a:ext uri="{C183D7F6-B498-43B3-948B-1728B52AA6E4}">
                <adec:decorative xmlns:adec="http://schemas.microsoft.com/office/drawing/2017/decorative" val="1"/>
              </a:ext>
            </a:extLst>
          </p:cNvPr>
          <p:cNvPicPr>
            <a:picLocks noChangeAspect="1"/>
          </p:cNvPicPr>
          <p:nvPr/>
        </p:nvPicPr>
        <p:blipFill rotWithShape="1">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rcRect l="22871" t="17900" r="17900" b="17900"/>
          <a:stretch/>
        </p:blipFill>
        <p:spPr>
          <a:xfrm>
            <a:off x="1449474" y="4964735"/>
            <a:ext cx="316393" cy="342949"/>
          </a:xfrm>
          <a:prstGeom prst="rect">
            <a:avLst/>
          </a:prstGeom>
        </p:spPr>
      </p:pic>
      <p:pic>
        <p:nvPicPr>
          <p:cNvPr id="9" name="Picture 8">
            <a:hlinkClick r:id="rId5"/>
            <a:extLst>
              <a:ext uri="{FF2B5EF4-FFF2-40B4-BE49-F238E27FC236}">
                <a16:creationId xmlns:a16="http://schemas.microsoft.com/office/drawing/2014/main" id="{547FF59D-72DC-D952-16D8-93E259713666}"/>
              </a:ext>
            </a:extLst>
          </p:cNvPr>
          <p:cNvPicPr>
            <a:picLocks noChangeArrowheads="1"/>
          </p:cNvPicPr>
          <p:nvPr/>
        </p:nvPicPr>
        <p:blipFill>
          <a:blip r:embed="rId13" cstate="screen">
            <a:extLst>
              <a:ext uri="{28A0092B-C50C-407E-A947-70E740481C1C}">
                <a14:useLocalDpi xmlns:a14="http://schemas.microsoft.com/office/drawing/2010/main"/>
              </a:ext>
            </a:extLst>
          </a:blip>
          <a:srcRect/>
          <a:stretch/>
        </p:blipFill>
        <p:spPr bwMode="auto">
          <a:xfrm>
            <a:off x="5081736" y="5013330"/>
            <a:ext cx="245019" cy="2341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Microsoft Word Logo - PNG and Vector - Logo Download">
            <a:hlinkClick r:id="rId14"/>
            <a:extLst>
              <a:ext uri="{FF2B5EF4-FFF2-40B4-BE49-F238E27FC236}">
                <a16:creationId xmlns:a16="http://schemas.microsoft.com/office/drawing/2014/main" id="{6FEE204B-07A0-C711-0D5C-72B9E39AD4A0}"/>
              </a:ext>
            </a:extLst>
          </p:cNvPr>
          <p:cNvPicPr>
            <a:picLocks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8598160" y="4986913"/>
            <a:ext cx="310492" cy="310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297048"/>
      </p:ext>
    </p:extLst>
  </p:cSld>
  <p:clrMapOvr>
    <a:masterClrMapping/>
  </p:clrMapOvr>
  <p:transition>
    <p:fade/>
  </p:transition>
</p:sld>
</file>

<file path=ppt/theme/theme1.xml><?xml version="1.0" encoding="utf-8"?>
<a:theme xmlns:a="http://schemas.openxmlformats.org/drawingml/2006/main" name="Light 16x9">
  <a:themeElements>
    <a:clrScheme name="Theme Colors Light">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8" ma:contentTypeDescription="Create a new document." ma:contentTypeScope="" ma:versionID="0246c8a49b824e2d90fb9064478eda76">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febeab1df58619b47775e68512d0ae4a"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9b9b331a-5640-4f50-a010-6cc4266aa39c">
      <UserInfo>
        <DisplayName>Jenny He</DisplayName>
        <AccountId>47</AccountId>
        <AccountType/>
      </UserInfo>
    </SharedWithUsers>
  </documentManagement>
</p:properties>
</file>

<file path=customXml/itemProps1.xml><?xml version="1.0" encoding="utf-8"?>
<ds:datastoreItem xmlns:ds="http://schemas.openxmlformats.org/officeDocument/2006/customXml" ds:itemID="{BBD27E95-2EB6-4414-B2A4-803E9FF48B70}">
  <ds:schemaRefs>
    <ds:schemaRef ds:uri="9b9b331a-5640-4f50-a010-6cc4266aa39c"/>
    <ds:schemaRef ds:uri="c12c9beb-9115-4dd4-b4b0-98592a7680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0A8C370-B335-4165-9C6D-E7A644953A24}">
  <ds:schemaRefs>
    <ds:schemaRef ds:uri="http://schemas.microsoft.com/sharepoint/v3/contenttype/forms"/>
  </ds:schemaRefs>
</ds:datastoreItem>
</file>

<file path=customXml/itemProps3.xml><?xml version="1.0" encoding="utf-8"?>
<ds:datastoreItem xmlns:ds="http://schemas.openxmlformats.org/officeDocument/2006/customXml" ds:itemID="{8AE9D34C-4CAF-48FB-AFC1-88FE0937519B}">
  <ds:schemaRefs>
    <ds:schemaRef ds:uri="9b9b331a-5640-4f50-a010-6cc4266aa39c"/>
    <ds:schemaRef ds:uri="http://www.w3.org/XML/1998/namespace"/>
    <ds:schemaRef ds:uri="http://purl.org/dc/dcmitype/"/>
    <ds:schemaRef ds:uri="http://schemas.microsoft.com/office/2006/documentManagement/types"/>
    <ds:schemaRef ds:uri="http://schemas.microsoft.com/office/infopath/2007/PartnerControls"/>
    <ds:schemaRef ds:uri="http://schemas.microsoft.com/office/2006/metadata/properties"/>
    <ds:schemaRef ds:uri="http://schemas.microsoft.com/sharepoint/v3"/>
    <ds:schemaRef ds:uri="http://schemas.openxmlformats.org/package/2006/metadata/core-properties"/>
    <ds:schemaRef ds:uri="c12c9beb-9115-4dd4-b4b0-98592a7680e2"/>
    <ds:schemaRef ds:uri="http://purl.org/dc/terms/"/>
    <ds:schemaRef ds:uri="http://purl.org/dc/elements/1.1/"/>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44</TotalTime>
  <Words>2484</Words>
  <Application>Microsoft Macintosh PowerPoint</Application>
  <PresentationFormat>Widescreen</PresentationFormat>
  <Paragraphs>243</Paragraphs>
  <Slides>11</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Aptos</vt:lpstr>
      <vt:lpstr>Arial</vt:lpstr>
      <vt:lpstr>Consolas</vt:lpstr>
      <vt:lpstr>Segoe UI</vt:lpstr>
      <vt:lpstr>Segoe UI </vt:lpstr>
      <vt:lpstr>Segoe UI Semibold</vt:lpstr>
      <vt:lpstr>Wingdings</vt:lpstr>
      <vt:lpstr>Light 16x9</vt:lpstr>
      <vt:lpstr>Copilot scenarios for IT</vt:lpstr>
      <vt:lpstr>Copilot scenarios for IT</vt:lpstr>
      <vt:lpstr>Using Copilot for Microsoft 365 in IT</vt:lpstr>
      <vt:lpstr>KPI – Reduce outstanding support tickets</vt:lpstr>
      <vt:lpstr>KPI – Decrease app downtime</vt:lpstr>
      <vt:lpstr>KPI – Decrease costs</vt:lpstr>
      <vt:lpstr>Use Case | Create a Project Plan</vt:lpstr>
      <vt:lpstr>Use Case | Document and Communicate Best Practices</vt:lpstr>
      <vt:lpstr>Use Case | Procure New IT Solution</vt:lpstr>
      <vt:lpstr>A day in the life of a Launch Infrastructure Manager</vt:lpstr>
      <vt:lpstr>A day in the life of an IT Administrator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Copilot Scenario Library</dc:title>
  <dc:creator>Louise Zhang</dc:creator>
  <cp:lastModifiedBy>Aaron Bode</cp:lastModifiedBy>
  <cp:revision>4</cp:revision>
  <dcterms:created xsi:type="dcterms:W3CDTF">2024-03-04T19:03:31Z</dcterms:created>
  <dcterms:modified xsi:type="dcterms:W3CDTF">2024-03-06T18:07:48Z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y fmtid="{D5CDD505-2E9C-101B-9397-08002B2CF9AE}" pid="3" name="MediaServiceImageTags">
    <vt:lpwstr/>
  </property>
  <property fmtid="{D5CDD505-2E9C-101B-9397-08002B2CF9AE}" pid="4" name="MSIP_Label_f42aa342-8706-4288-bd11-ebb85995028c_Enabled">
    <vt:lpwstr>true</vt:lpwstr>
  </property>
  <property fmtid="{D5CDD505-2E9C-101B-9397-08002B2CF9AE}" pid="5" name="MSIP_Label_f42aa342-8706-4288-bd11-ebb85995028c_SetDate">
    <vt:lpwstr>2024-03-05T03:05:34Z</vt:lpwstr>
  </property>
  <property fmtid="{D5CDD505-2E9C-101B-9397-08002B2CF9AE}" pid="6" name="MSIP_Label_f42aa342-8706-4288-bd11-ebb85995028c_Method">
    <vt:lpwstr>Standard</vt:lpwstr>
  </property>
  <property fmtid="{D5CDD505-2E9C-101B-9397-08002B2CF9AE}" pid="7" name="MSIP_Label_f42aa342-8706-4288-bd11-ebb85995028c_Name">
    <vt:lpwstr>Internal</vt:lpwstr>
  </property>
  <property fmtid="{D5CDD505-2E9C-101B-9397-08002B2CF9AE}" pid="8" name="MSIP_Label_f42aa342-8706-4288-bd11-ebb85995028c_SiteId">
    <vt:lpwstr>72f988bf-86f1-41af-91ab-2d7cd011db47</vt:lpwstr>
  </property>
  <property fmtid="{D5CDD505-2E9C-101B-9397-08002B2CF9AE}" pid="9" name="MSIP_Label_f42aa342-8706-4288-bd11-ebb85995028c_ActionId">
    <vt:lpwstr>0e8eeee1-b050-4145-9af9-4ce2fd72efd7</vt:lpwstr>
  </property>
  <property fmtid="{D5CDD505-2E9C-101B-9397-08002B2CF9AE}" pid="10" name="MSIP_Label_f42aa342-8706-4288-bd11-ebb85995028c_ContentBits">
    <vt:lpwstr>0</vt:lpwstr>
  </property>
</Properties>
</file>