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147483468" r:id="rId5"/>
    <p:sldId id="1650" r:id="rId6"/>
    <p:sldId id="2147483389" r:id="rId7"/>
    <p:sldId id="2147483400" r:id="rId8"/>
    <p:sldId id="2147483402" r:id="rId9"/>
    <p:sldId id="2147483403" r:id="rId10"/>
    <p:sldId id="2147483422" r:id="rId11"/>
    <p:sldId id="2147483423" r:id="rId12"/>
    <p:sldId id="2147483425" r:id="rId13"/>
    <p:sldId id="21474834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R" id="{6B1831E7-2890-7744-99DD-716D4C814119}">
          <p14:sldIdLst>
            <p14:sldId id="2147483468"/>
            <p14:sldId id="1650"/>
            <p14:sldId id="2147483389"/>
            <p14:sldId id="2147483400"/>
            <p14:sldId id="2147483402"/>
            <p14:sldId id="2147483403"/>
            <p14:sldId id="2147483422"/>
            <p14:sldId id="2147483423"/>
            <p14:sldId id="2147483425"/>
            <p14:sldId id="2147483428"/>
          </p14:sldIdLst>
        </p14:section>
      </p14:sectionLst>
    </p:ex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44880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797B8-A408-AA7B-2D3E-60DA6DC2A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71BB1-6CBE-C529-B611-DA2AEDA54F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0018C-A15A-DEC5-909A-B2FAC9C18A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153A04-8F51-1E32-4DE1-211F96D2A12D}"/>
              </a:ext>
            </a:extLst>
          </p:cNvPr>
          <p:cNvSpPr>
            <a:spLocks noGrp="1"/>
          </p:cNvSpPr>
          <p:nvPr>
            <p:ph type="sldNum" sz="quarter" idx="5"/>
          </p:nvPr>
        </p:nvSpPr>
        <p:spPr/>
        <p:txBody>
          <a:bodyPr/>
          <a:lstStyle/>
          <a:p>
            <a:fld id="{5A57A88C-D68B-7E43-B6BD-8EAA3060908E}" type="slidenum">
              <a:rPr lang="en-US" smtClean="0"/>
              <a:t>8</a:t>
            </a:fld>
            <a:endParaRPr lang="en-US"/>
          </a:p>
        </p:txBody>
      </p:sp>
    </p:spTree>
    <p:extLst>
      <p:ext uri="{BB962C8B-B14F-4D97-AF65-F5344CB8AC3E}">
        <p14:creationId xmlns:p14="http://schemas.microsoft.com/office/powerpoint/2010/main" val="183224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ADC87-66E6-7A09-3E86-5820CF18A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39286D-3576-1152-7F40-1CAD1683C6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F2F587-BBEF-C681-736C-39586A9578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CB59E0-315A-2F71-ABCD-6D769BEB089D}"/>
              </a:ext>
            </a:extLst>
          </p:cNvPr>
          <p:cNvSpPr>
            <a:spLocks noGrp="1"/>
          </p:cNvSpPr>
          <p:nvPr>
            <p:ph type="sldNum" sz="quarter" idx="5"/>
          </p:nvPr>
        </p:nvSpPr>
        <p:spPr/>
        <p:txBody>
          <a:bodyPr/>
          <a:lstStyle/>
          <a:p>
            <a:fld id="{5A57A88C-D68B-7E43-B6BD-8EAA3060908E}" type="slidenum">
              <a:rPr lang="en-US" smtClean="0"/>
              <a:t>9</a:t>
            </a:fld>
            <a:endParaRPr lang="en-US"/>
          </a:p>
        </p:txBody>
      </p:sp>
    </p:spTree>
    <p:extLst>
      <p:ext uri="{BB962C8B-B14F-4D97-AF65-F5344CB8AC3E}">
        <p14:creationId xmlns:p14="http://schemas.microsoft.com/office/powerpoint/2010/main" val="3613632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4.jpeg"/><Relationship Id="rId4" Type="http://schemas.openxmlformats.org/officeDocument/2006/relationships/image" Target="../media/image43.png"/></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copilot-powerpoint" TargetMode="External"/><Relationship Id="rId13" Type="http://schemas.openxmlformats.org/officeDocument/2006/relationships/image" Target="../media/image67.png"/><Relationship Id="rId3" Type="http://schemas.openxmlformats.org/officeDocument/2006/relationships/image" Target="../media/image65.svg"/><Relationship Id="rId7" Type="http://schemas.openxmlformats.org/officeDocument/2006/relationships/image" Target="../media/image60.png"/><Relationship Id="rId12"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15.xml"/><Relationship Id="rId6" Type="http://schemas.openxmlformats.org/officeDocument/2006/relationships/hyperlink" Target="https://support.microsoft.com/en-us/copilot-teams" TargetMode="External"/><Relationship Id="rId11" Type="http://schemas.openxmlformats.org/officeDocument/2006/relationships/image" Target="../media/image54.png"/><Relationship Id="rId5" Type="http://schemas.openxmlformats.org/officeDocument/2006/relationships/image" Target="../media/image56.svg"/><Relationship Id="rId10" Type="http://schemas.openxmlformats.org/officeDocument/2006/relationships/hyperlink" Target="https://support.microsoft.com/en-us/copilot-word" TargetMode="External"/><Relationship Id="rId4" Type="http://schemas.openxmlformats.org/officeDocument/2006/relationships/image" Target="../media/image55.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8.xml"/><Relationship Id="rId7" Type="http://schemas.openxmlformats.org/officeDocument/2006/relationships/slide" Target="slide5.xml"/><Relationship Id="rId2"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4.xml"/><Relationship Id="rId5" Type="http://schemas.openxmlformats.org/officeDocument/2006/relationships/hyperlink" Target="https://microsoft.sharepoint.com/:p:/t/CopilotAdoptionv-team-ScenarioLibraryProject/EaYxHylK00JLqmtkmGL_QtIB0XmFKqsuPwUryQicvOhRug?e=57s4eC&amp;nav=eyJzSWQiOjIxNDc0ODM0MDAsImNJZCI6ODY0NDY5MjgxfQ" TargetMode="Externa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hyperlink" Target="https://support.microsoft.com/en-us/copilot-powerpoint" TargetMode="External"/><Relationship Id="rId2" Type="http://schemas.openxmlformats.org/officeDocument/2006/relationships/hyperlink" Target="https://support.microsoft.com/en-us/copilot-word" TargetMode="External"/><Relationship Id="rId1" Type="http://schemas.openxmlformats.org/officeDocument/2006/relationships/slideLayout" Target="../slideLayouts/slideLayout15.xml"/><Relationship Id="rId6" Type="http://schemas.openxmlformats.org/officeDocument/2006/relationships/image" Target="../media/image57.pn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hyperlink" Target="https://support.microsoft.com/en-us/copilot-exce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54.png"/><Relationship Id="rId3" Type="http://schemas.openxmlformats.org/officeDocument/2006/relationships/hyperlink" Target="https://support.microsoft.com/en-us/copilot-teams" TargetMode="External"/><Relationship Id="rId7" Type="http://schemas.openxmlformats.org/officeDocument/2006/relationships/hyperlink" Target="https://support.microsoft.com/en-us/copilot-powerpoint" TargetMode="External"/><Relationship Id="rId12" Type="http://schemas.openxmlformats.org/officeDocument/2006/relationships/hyperlink" Target="https://support.microsoft.com/en-us/copilot-word"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image" Target="../media/image63.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62.png"/><Relationship Id="rId4" Type="http://schemas.openxmlformats.org/officeDocument/2006/relationships/image" Target="../media/image60.png"/><Relationship Id="rId9" Type="http://schemas.openxmlformats.org/officeDocument/2006/relationships/hyperlink" Target="https://support.microsoft.com/en-us/copilot-loop"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hyperlink" Target="https://support.microsoft.com/en-us/copilot-excel" TargetMode="External"/><Relationship Id="rId3" Type="http://schemas.openxmlformats.org/officeDocument/2006/relationships/hyperlink" Target="https://support.microsoft.com/en-us/copilot-word" TargetMode="External"/><Relationship Id="rId7" Type="http://schemas.openxmlformats.org/officeDocument/2006/relationships/hyperlink" Target="https://support.microsoft.com/en-us/copilot-powerpoint" TargetMode="External"/><Relationship Id="rId12"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1.png"/><Relationship Id="rId11" Type="http://schemas.openxmlformats.org/officeDocument/2006/relationships/hyperlink" Target="https://support.microsoft.com/en-us/copilot-teams" TargetMode="External"/><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56.svg"/><Relationship Id="rId4" Type="http://schemas.openxmlformats.org/officeDocument/2006/relationships/image" Target="../media/image54.png"/><Relationship Id="rId9" Type="http://schemas.openxmlformats.org/officeDocument/2006/relationships/image" Target="../media/image55.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39E74BCF-B076-AED2-EB3B-759685038F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HR</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8" name="Picture 7">
            <a:extLst>
              <a:ext uri="{FF2B5EF4-FFF2-40B4-BE49-F238E27FC236}">
                <a16:creationId xmlns:a16="http://schemas.microsoft.com/office/drawing/2014/main" id="{A6D1CC5D-E79E-F54B-5A80-D1790318D0B7}"/>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6242050" y="895349"/>
            <a:ext cx="5086352" cy="5086352"/>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106550329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HR Manager</a:t>
            </a:r>
          </a:p>
        </p:txBody>
      </p:sp>
      <p:sp>
        <p:nvSpPr>
          <p:cNvPr id="3" name="Rectangle: Rounded Corners 28">
            <a:extLst>
              <a:ext uri="{FF2B5EF4-FFF2-40B4-BE49-F238E27FC236}">
                <a16:creationId xmlns:a16="http://schemas.microsoft.com/office/drawing/2014/main" id="{76FFEDC2-74DA-05CD-4FC8-0E3FCD4D892E}"/>
              </a:ext>
            </a:extLst>
          </p:cNvPr>
          <p:cNvSpPr>
            <a:spLocks/>
          </p:cNvSpPr>
          <p:nvPr/>
        </p:nvSpPr>
        <p:spPr bwMode="auto">
          <a:xfrm>
            <a:off x="-1" y="1257699"/>
            <a:ext cx="12192001" cy="501133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Summarize this thread.</a:t>
            </a:r>
          </a:p>
        </p:txBody>
      </p:sp>
      <p:sp>
        <p:nvSpPr>
          <p:cNvPr id="12" name="Rectangle: Rounded Corners 4">
            <a:extLst>
              <a:ext uri="{FF2B5EF4-FFF2-40B4-BE49-F238E27FC236}">
                <a16:creationId xmlns:a16="http://schemas.microsoft.com/office/drawing/2014/main" id="{6419B5A6-3604-5B82-75AA-0B00D1BAF4B3}"/>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1" y="4415165"/>
            <a:ext cx="2453010"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Omar has missed a few calls and emails. He commands Copilot to summarize the email threads and then uses the summaries to draft responses.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effectLst/>
                <a:uLnTx/>
                <a:uFillTx/>
                <a:latin typeface="Segoe UI"/>
                <a:ea typeface="+mn-ea"/>
                <a:cs typeface="Segoe UI" pitchFamily="34" charset="0"/>
              </a:rPr>
              <a:t>Add a column that averages the </a:t>
            </a:r>
            <a:br>
              <a:rPr kumimoji="0" lang="en-US" sz="900" b="1" i="0" u="none" strike="noStrike" kern="1200" cap="none" spc="0" normalizeH="0" baseline="0" noProof="0">
                <a:ln w="3175">
                  <a:noFill/>
                </a:ln>
                <a:effectLst/>
                <a:uLnTx/>
                <a:uFillTx/>
                <a:latin typeface="Segoe UI"/>
                <a:ea typeface="+mn-ea"/>
                <a:cs typeface="Segoe UI" pitchFamily="34" charset="0"/>
              </a:rPr>
            </a:br>
            <a:r>
              <a:rPr kumimoji="0" lang="en-US" sz="900" b="1" i="0" u="none" strike="noStrike" kern="1200" cap="none" spc="0" normalizeH="0" baseline="0" noProof="0">
                <a:ln w="3175">
                  <a:noFill/>
                </a:ln>
                <a:effectLst/>
                <a:uLnTx/>
                <a:uFillTx/>
                <a:latin typeface="Segoe UI"/>
                <a:ea typeface="+mn-ea"/>
                <a:cs typeface="Segoe UI" pitchFamily="34" charset="0"/>
              </a:rPr>
              <a:t>other columns </a:t>
            </a:r>
            <a:r>
              <a:rPr lang="en-US" sz="900">
                <a:ln w="3175">
                  <a:noFill/>
                </a:ln>
                <a:solidFill>
                  <a:prstClr val="black"/>
                </a:solidFill>
                <a:latin typeface="Segoe UI"/>
                <a:cs typeface="Segoe UI" pitchFamily="34" charset="0"/>
              </a:rPr>
              <a:t>for each month.</a:t>
            </a:r>
          </a:p>
        </p:txBody>
      </p:sp>
      <p:sp>
        <p:nvSpPr>
          <p:cNvPr id="15" name="Rectangle: Rounded Corners 7">
            <a:extLst>
              <a:ext uri="{FF2B5EF4-FFF2-40B4-BE49-F238E27FC236}">
                <a16:creationId xmlns:a16="http://schemas.microsoft.com/office/drawing/2014/main" id="{401CCA0B-6535-5FDF-9C6D-4A284919AD1A}"/>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9" y="4415165"/>
            <a:ext cx="274820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kern="0">
                <a:solidFill>
                  <a:srgbClr val="1A1A1A"/>
                </a:solidFill>
                <a:cs typeface="Segoe UI"/>
              </a:rPr>
              <a:t> </a:t>
            </a:r>
            <a:r>
              <a:rPr kumimoji="0" lang="en-US" b="0" i="0" u="none" strike="noStrike" kern="0" cap="none" spc="0" normalizeH="0" baseline="0" noProof="0">
                <a:ln>
                  <a:noFill/>
                </a:ln>
                <a:solidFill>
                  <a:srgbClr val="1A1A1A"/>
                </a:solidFill>
                <a:effectLst/>
                <a:uLnTx/>
                <a:uFillTx/>
                <a:cs typeface="Segoe UI"/>
              </a:rPr>
              <a:t>Omar queries his HR system dashboard using plugins built in Copilot Studio better understand attrition trends.</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082111"/>
            <a:ext cx="2705513" cy="66583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kern="0">
                <a:solidFill>
                  <a:srgbClr val="1A1A1A"/>
                </a:solidFill>
                <a:latin typeface="Segoe UI"/>
              </a:rPr>
              <a:t>What are some good follow up questions </a:t>
            </a:r>
            <a:r>
              <a:rPr lang="en-US" sz="900">
                <a:ln w="3175">
                  <a:noFill/>
                </a:ln>
                <a:solidFill>
                  <a:prstClr val="black"/>
                </a:solidFill>
                <a:latin typeface="Segoe UI"/>
                <a:cs typeface="Segoe UI" pitchFamily="34" charset="0"/>
              </a:rPr>
              <a:t>to learn more about this person’s skills and experience?</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43907"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Omar starts the day at home with an interview for a new teller candidate. He commands Copilot to suggest follow up questions and summarize the key points the candidate made. </a:t>
            </a:r>
          </a:p>
        </p:txBody>
      </p:sp>
      <p:sp>
        <p:nvSpPr>
          <p:cNvPr id="19" name="Rectangle: Rounded Corners 11">
            <a:extLst>
              <a:ext uri="{FF2B5EF4-FFF2-40B4-BE49-F238E27FC236}">
                <a16:creationId xmlns:a16="http://schemas.microsoft.com/office/drawing/2014/main" id="{08923275-4EC6-9AAA-8014-CC8BBDE1414C}"/>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082110"/>
            <a:ext cx="2844911"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this thread </a:t>
            </a:r>
            <a:r>
              <a:rPr lang="en-US" sz="900">
                <a:ln w="3175">
                  <a:noFill/>
                </a:ln>
                <a:solidFill>
                  <a:prstClr val="black"/>
                </a:solidFill>
                <a:latin typeface="Segoe UI"/>
                <a:cs typeface="Segoe UI" pitchFamily="34" charset="0"/>
              </a:rPr>
              <a:t>and include the key issues and suggestions for resolution along with who had the suggestions. </a:t>
            </a:r>
          </a:p>
        </p:txBody>
      </p:sp>
      <p:sp>
        <p:nvSpPr>
          <p:cNvPr id="21" name="Rectangle: Rounded Corners 13">
            <a:extLst>
              <a:ext uri="{FF2B5EF4-FFF2-40B4-BE49-F238E27FC236}">
                <a16:creationId xmlns:a16="http://schemas.microsoft.com/office/drawing/2014/main" id="{AF98ED03-0AFE-9198-6116-8FC03EAB8F6F}"/>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9:35</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907304"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At the office Omar summarizes some chat threads that occurred overnight at a subsidiary and can quickly assess the situation and provide guidance to his team to address the issue.</a:t>
            </a:r>
          </a:p>
        </p:txBody>
      </p:sp>
      <p:sp>
        <p:nvSpPr>
          <p:cNvPr id="23" name="Rectangle: Rounded Corners 15">
            <a:extLst>
              <a:ext uri="{FF2B5EF4-FFF2-40B4-BE49-F238E27FC236}">
                <a16:creationId xmlns:a16="http://schemas.microsoft.com/office/drawing/2014/main" id="{C7E79BAC-9662-C1A8-0759-191A95675AC8}"/>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082110"/>
            <a:ext cx="2705513" cy="66583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Summarize </a:t>
            </a:r>
            <a:r>
              <a:rPr kumimoji="0" lang="en-US" sz="900" b="0" i="0" u="none" strike="noStrike" kern="1200" cap="none" spc="0" normalizeH="0" baseline="0" noProof="0">
                <a:ln w="3175">
                  <a:noFill/>
                </a:ln>
                <a:solidFill>
                  <a:schemeClr val="tx1"/>
                </a:solidFill>
                <a:effectLst/>
                <a:uLnTx/>
                <a:uFillTx/>
                <a:latin typeface="Segoe UI"/>
                <a:ea typeface="+mn-ea"/>
                <a:cs typeface="Segoe UI" pitchFamily="34" charset="0"/>
              </a:rPr>
              <a:t>the </a:t>
            </a:r>
            <a:r>
              <a:rPr kumimoji="0" lang="en-US" sz="900" b="0" i="0" u="sng" strike="noStrike" kern="1200" cap="none" spc="0" normalizeH="0" baseline="0" noProof="0">
                <a:ln w="3175">
                  <a:noFill/>
                </a:ln>
                <a:solidFill>
                  <a:srgbClr val="0078D4">
                    <a:lumMod val="75000"/>
                  </a:srgbClr>
                </a:solidFill>
                <a:effectLst/>
                <a:uLnTx/>
                <a:uFillTx/>
                <a:latin typeface="Segoe UI"/>
                <a:ea typeface="+mn-ea"/>
                <a:cs typeface="Segoe UI" pitchFamily="34" charset="0"/>
              </a:rPr>
              <a:t>Contoso Compliance Handbook</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a:t>
            </a:r>
            <a:r>
              <a:rPr kumimoji="0" lang="en-US" sz="900" b="0" i="0" u="none" strike="noStrike" kern="1200" cap="none" spc="0" normalizeH="0" baseline="0" noProof="0">
                <a:ln w="3175">
                  <a:noFill/>
                </a:ln>
                <a:solidFill>
                  <a:schemeClr val="tx1"/>
                </a:solidFill>
                <a:effectLst/>
                <a:uLnTx/>
                <a:uFillTx/>
                <a:latin typeface="Segoe UI"/>
                <a:ea typeface="+mn-ea"/>
                <a:cs typeface="Segoe UI" pitchFamily="34" charset="0"/>
              </a:rPr>
              <a:t>in about four paragraphs for an executive and provide a list of key points.</a:t>
            </a:r>
            <a:endParaRPr lang="en-US" sz="900" b="1">
              <a:ln w="3175">
                <a:noFill/>
              </a:ln>
              <a:solidFill>
                <a:schemeClr val="tx1"/>
              </a:solidFill>
              <a:latin typeface="Segoe UI"/>
              <a:cs typeface="Segoe UI" pitchFamily="34" charset="0"/>
            </a:endParaRP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Omar asks Copilot to create a summary of the organization’s new compliance handbook to ensure it has the key points. He then commands Copilot to fill in the missing sections.</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Add a slide about </a:t>
            </a:r>
            <a:r>
              <a:rPr lang="en-US" sz="900">
                <a:ln w="3175">
                  <a:noFill/>
                </a:ln>
                <a:solidFill>
                  <a:prstClr val="black"/>
                </a:solidFill>
                <a:latin typeface="Segoe UI"/>
                <a:cs typeface="Segoe UI" pitchFamily="34" charset="0"/>
              </a:rPr>
              <a:t>potential HR initiatives.</a:t>
            </a:r>
          </a:p>
        </p:txBody>
      </p:sp>
      <p:sp>
        <p:nvSpPr>
          <p:cNvPr id="27" name="Rectangle: Rounded Corners 19">
            <a:extLst>
              <a:ext uri="{FF2B5EF4-FFF2-40B4-BE49-F238E27FC236}">
                <a16:creationId xmlns:a16="http://schemas.microsoft.com/office/drawing/2014/main" id="{06D3FB52-3A12-ABB4-6C94-F323A11D601D}"/>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545254"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Omar commands Copilot to add a slide to his presentation that can be used to explain the team’s initiatives. </a:t>
            </a:r>
          </a:p>
        </p:txBody>
      </p:sp>
      <p:sp>
        <p:nvSpPr>
          <p:cNvPr id="4" name="Oval 3">
            <a:extLst>
              <a:ext uri="{FF2B5EF4-FFF2-40B4-BE49-F238E27FC236}">
                <a16:creationId xmlns:a16="http://schemas.microsoft.com/office/drawing/2014/main" id="{4BA2BFA4-F849-BDE9-26D8-BFF5BC14B32B}"/>
              </a:ext>
            </a:extLst>
          </p:cNvPr>
          <p:cNvSpPr>
            <a:spLocks/>
          </p:cNvSpPr>
          <p:nvPr/>
        </p:nvSpPr>
        <p:spPr bwMode="auto">
          <a:xfrm>
            <a:off x="956691"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9" name="TextBox 38">
            <a:extLst>
              <a:ext uri="{FF2B5EF4-FFF2-40B4-BE49-F238E27FC236}">
                <a16:creationId xmlns:a16="http://schemas.microsoft.com/office/drawing/2014/main" id="{8230395D-838C-B43E-187D-93219DF954CF}"/>
              </a:ext>
              <a:ext uri="{C183D7F6-B498-43B3-948B-1728B52AA6E4}">
                <adec:decorative xmlns:adec="http://schemas.microsoft.com/office/drawing/2017/decorative" val="0"/>
              </a:ext>
            </a:extLst>
          </p:cNvPr>
          <p:cNvSpPr txBox="1"/>
          <p:nvPr/>
        </p:nvSpPr>
        <p:spPr>
          <a:xfrm>
            <a:off x="1456137" y="5290906"/>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10529054" y="1925745"/>
            <a:ext cx="1261792"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Omar</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leads HR for a </a:t>
            </a:r>
            <a:b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regional bank</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sp>
        <p:nvSpPr>
          <p:cNvPr id="65" name="Oval 64">
            <a:extLst>
              <a:ext uri="{FF2B5EF4-FFF2-40B4-BE49-F238E27FC236}">
                <a16:creationId xmlns:a16="http://schemas.microsoft.com/office/drawing/2014/main" id="{2B9018A7-ACD5-72A3-ECD0-C020901CF8F6}"/>
              </a:ext>
            </a:extLst>
          </p:cNvPr>
          <p:cNvSpPr>
            <a:spLocks/>
          </p:cNvSpPr>
          <p:nvPr/>
        </p:nvSpPr>
        <p:spPr bwMode="auto">
          <a:xfrm>
            <a:off x="4129977"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7" name="TextBox 66">
            <a:extLst>
              <a:ext uri="{FF2B5EF4-FFF2-40B4-BE49-F238E27FC236}">
                <a16:creationId xmlns:a16="http://schemas.microsoft.com/office/drawing/2014/main" id="{3542587B-540A-4F74-970C-E9D421263242}"/>
              </a:ext>
              <a:ext uri="{C183D7F6-B498-43B3-948B-1728B52AA6E4}">
                <adec:decorative xmlns:adec="http://schemas.microsoft.com/office/drawing/2017/decorative" val="0"/>
              </a:ext>
            </a:extLst>
          </p:cNvPr>
          <p:cNvSpPr txBox="1"/>
          <p:nvPr/>
        </p:nvSpPr>
        <p:spPr>
          <a:xfrm>
            <a:off x="4646561" y="5290906"/>
            <a:ext cx="1683555"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6989"/>
            <a:ext cx="274790" cy="274790"/>
          </a:xfrm>
          <a:prstGeom prst="rect">
            <a:avLst/>
          </a:prstGeom>
        </p:spPr>
      </p:pic>
      <p:pic>
        <p:nvPicPr>
          <p:cNvPr id="6" name="Graphic 5">
            <a:extLst>
              <a:ext uri="{FF2B5EF4-FFF2-40B4-BE49-F238E27FC236}">
                <a16:creationId xmlns:a16="http://schemas.microsoft.com/office/drawing/2014/main" id="{FF0D7F41-95B9-6AB2-70B3-BC1E740AD5D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996705" y="5221951"/>
            <a:ext cx="316393" cy="342949"/>
          </a:xfrm>
          <a:prstGeom prst="rect">
            <a:avLst/>
          </a:prstGeom>
        </p:spPr>
      </p:pic>
      <p:sp>
        <p:nvSpPr>
          <p:cNvPr id="9" name="Oval 8">
            <a:extLst>
              <a:ext uri="{FF2B5EF4-FFF2-40B4-BE49-F238E27FC236}">
                <a16:creationId xmlns:a16="http://schemas.microsoft.com/office/drawing/2014/main" id="{E5CF9871-CC89-1ACA-0617-E9BB44E1BF02}"/>
              </a:ext>
            </a:extLst>
          </p:cNvPr>
          <p:cNvSpPr>
            <a:spLocks/>
          </p:cNvSpPr>
          <p:nvPr/>
        </p:nvSpPr>
        <p:spPr bwMode="auto">
          <a:xfrm>
            <a:off x="956691" y="257946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0" name="TextBox 29">
            <a:extLst>
              <a:ext uri="{FF2B5EF4-FFF2-40B4-BE49-F238E27FC236}">
                <a16:creationId xmlns:a16="http://schemas.microsoft.com/office/drawing/2014/main" id="{D6F746EC-C6A0-248B-1D54-BA768797DC6B}"/>
              </a:ext>
              <a:ext uri="{C183D7F6-B498-43B3-948B-1728B52AA6E4}">
                <adec:decorative xmlns:adec="http://schemas.microsoft.com/office/drawing/2017/decorative" val="0"/>
              </a:ext>
            </a:extLst>
          </p:cNvPr>
          <p:cNvSpPr txBox="1"/>
          <p:nvPr/>
        </p:nvSpPr>
        <p:spPr>
          <a:xfrm>
            <a:off x="1456137" y="2682687"/>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sp>
        <p:nvSpPr>
          <p:cNvPr id="32" name="Oval 31">
            <a:extLst>
              <a:ext uri="{FF2B5EF4-FFF2-40B4-BE49-F238E27FC236}">
                <a16:creationId xmlns:a16="http://schemas.microsoft.com/office/drawing/2014/main" id="{ABE9D773-19E5-4278-5B3F-9F4631F035BD}"/>
              </a:ext>
            </a:extLst>
          </p:cNvPr>
          <p:cNvSpPr>
            <a:spLocks/>
          </p:cNvSpPr>
          <p:nvPr/>
        </p:nvSpPr>
        <p:spPr bwMode="auto">
          <a:xfrm>
            <a:off x="7263836" y="51683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3" name="Picture 6" descr="Microsoft Teams Logo, symbol, meaning, history, PNG">
            <a:hlinkClick r:id="rId6"/>
            <a:extLst>
              <a:ext uri="{FF2B5EF4-FFF2-40B4-BE49-F238E27FC236}">
                <a16:creationId xmlns:a16="http://schemas.microsoft.com/office/drawing/2014/main" id="{1CCB8EFB-5579-06F5-9C61-4758C8252B4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1016863" y="2660575"/>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D2AD5E3-09BD-56A1-FFC6-C2E4F1499C4F}"/>
              </a:ext>
              <a:ext uri="{C183D7F6-B498-43B3-948B-1728B52AA6E4}">
                <adec:decorative xmlns:adec="http://schemas.microsoft.com/office/drawing/2017/decorative" val="0"/>
              </a:ext>
            </a:extLst>
          </p:cNvPr>
          <p:cNvSpPr txBox="1"/>
          <p:nvPr/>
        </p:nvSpPr>
        <p:spPr>
          <a:xfrm>
            <a:off x="7780420" y="5194444"/>
            <a:ext cx="1813928"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Studio in Copilot for Microsoft 365 </a:t>
            </a:r>
          </a:p>
        </p:txBody>
      </p:sp>
      <p:pic>
        <p:nvPicPr>
          <p:cNvPr id="35" name="Picture 4" descr="Microsoft PowerPoint Logo - PNG and Vector - Logo Download">
            <a:hlinkClick r:id="rId8"/>
            <a:extLst>
              <a:ext uri="{FF2B5EF4-FFF2-40B4-BE49-F238E27FC236}">
                <a16:creationId xmlns:a16="http://schemas.microsoft.com/office/drawing/2014/main" id="{0622AEB5-D60B-84CB-DD26-CD9C3D63B7F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13351" y="5279720"/>
            <a:ext cx="247765" cy="230479"/>
          </a:xfrm>
          <a:prstGeom prst="rect">
            <a:avLst/>
          </a:prstGeom>
          <a:noFill/>
          <a:extLst>
            <a:ext uri="{909E8E84-426E-40DD-AFC4-6F175D3DCCD1}">
              <a14:hiddenFill xmlns:a14="http://schemas.microsoft.com/office/drawing/2010/main">
                <a:solidFill>
                  <a:srgbClr val="FFFFFF"/>
                </a:solidFill>
              </a14:hiddenFill>
            </a:ext>
          </a:extLst>
        </p:spPr>
      </p:pic>
      <p:sp>
        <p:nvSpPr>
          <p:cNvPr id="37" name="Oval 36">
            <a:extLst>
              <a:ext uri="{FF2B5EF4-FFF2-40B4-BE49-F238E27FC236}">
                <a16:creationId xmlns:a16="http://schemas.microsoft.com/office/drawing/2014/main" id="{64A3175A-D7A8-BD97-DC15-D25F5844150C}"/>
              </a:ext>
            </a:extLst>
          </p:cNvPr>
          <p:cNvSpPr>
            <a:spLocks/>
          </p:cNvSpPr>
          <p:nvPr/>
        </p:nvSpPr>
        <p:spPr bwMode="auto">
          <a:xfrm>
            <a:off x="4371404" y="257946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8" name="TextBox 37">
            <a:extLst>
              <a:ext uri="{FF2B5EF4-FFF2-40B4-BE49-F238E27FC236}">
                <a16:creationId xmlns:a16="http://schemas.microsoft.com/office/drawing/2014/main" id="{E7FE9D24-DBD0-D438-FF7D-1781CE47C33A}"/>
              </a:ext>
              <a:ext uri="{C183D7F6-B498-43B3-948B-1728B52AA6E4}">
                <adec:decorative xmlns:adec="http://schemas.microsoft.com/office/drawing/2017/decorative" val="0"/>
              </a:ext>
            </a:extLst>
          </p:cNvPr>
          <p:cNvSpPr txBox="1"/>
          <p:nvPr/>
        </p:nvSpPr>
        <p:spPr>
          <a:xfrm>
            <a:off x="4870850" y="2682687"/>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58" name="Picture 6" descr="Microsoft Teams Logo, symbol, meaning, history, PNG">
            <a:hlinkClick r:id="rId6"/>
            <a:extLst>
              <a:ext uri="{FF2B5EF4-FFF2-40B4-BE49-F238E27FC236}">
                <a16:creationId xmlns:a16="http://schemas.microsoft.com/office/drawing/2014/main" id="{A0F40B5A-35F6-FB9A-C9F8-75386F65298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0244" r="20244"/>
          <a:stretch/>
        </p:blipFill>
        <p:spPr bwMode="auto">
          <a:xfrm>
            <a:off x="4431576" y="2660575"/>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a:extLst>
              <a:ext uri="{FF2B5EF4-FFF2-40B4-BE49-F238E27FC236}">
                <a16:creationId xmlns:a16="http://schemas.microsoft.com/office/drawing/2014/main" id="{D6D6F0EF-BD00-CDEA-F7BB-FE5E1A501656}"/>
              </a:ext>
            </a:extLst>
          </p:cNvPr>
          <p:cNvSpPr>
            <a:spLocks/>
          </p:cNvSpPr>
          <p:nvPr/>
        </p:nvSpPr>
        <p:spPr bwMode="auto">
          <a:xfrm>
            <a:off x="7578948" y="257946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0" name="TextBox 59">
            <a:extLst>
              <a:ext uri="{FF2B5EF4-FFF2-40B4-BE49-F238E27FC236}">
                <a16:creationId xmlns:a16="http://schemas.microsoft.com/office/drawing/2014/main" id="{5ACBB6C4-0BCF-62C6-3775-D61F84F23FD0}"/>
              </a:ext>
              <a:ext uri="{C183D7F6-B498-43B3-948B-1728B52AA6E4}">
                <adec:decorative xmlns:adec="http://schemas.microsoft.com/office/drawing/2017/decorative" val="0"/>
              </a:ext>
            </a:extLst>
          </p:cNvPr>
          <p:cNvSpPr txBox="1"/>
          <p:nvPr/>
        </p:nvSpPr>
        <p:spPr>
          <a:xfrm>
            <a:off x="8078394" y="2682687"/>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pic>
        <p:nvPicPr>
          <p:cNvPr id="62" name="Picture 10" descr="Microsoft Word Logo - PNG and Vector - Logo Download">
            <a:hlinkClick r:id="rId10"/>
            <a:extLst>
              <a:ext uri="{FF2B5EF4-FFF2-40B4-BE49-F238E27FC236}">
                <a16:creationId xmlns:a16="http://schemas.microsoft.com/office/drawing/2014/main" id="{A6140CCC-F8CA-1EBE-74A8-FD42B43ED26E}"/>
              </a:ext>
            </a:extLst>
          </p:cNvPr>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64923" y="2665894"/>
            <a:ext cx="238625" cy="2386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A blue and green rectangles&#10;&#10;Description automatically generated">
            <a:extLst>
              <a:ext uri="{FF2B5EF4-FFF2-40B4-BE49-F238E27FC236}">
                <a16:creationId xmlns:a16="http://schemas.microsoft.com/office/drawing/2014/main" id="{F8D77DBA-E9CF-7723-6849-9A88628BB2AE}"/>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91728" y="5253601"/>
            <a:ext cx="168919" cy="248565"/>
          </a:xfrm>
          <a:prstGeom prst="rect">
            <a:avLst/>
          </a:prstGeom>
        </p:spPr>
      </p:pic>
      <p:pic>
        <p:nvPicPr>
          <p:cNvPr id="68" name="Picture 67" descr="A person looking away from the camera&#10;&#10;Description automatically generated">
            <a:extLst>
              <a:ext uri="{FF2B5EF4-FFF2-40B4-BE49-F238E27FC236}">
                <a16:creationId xmlns:a16="http://schemas.microsoft.com/office/drawing/2014/main" id="{C6798C63-C98F-8039-B7B2-D4A03A4ADBC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321"/>
          <a:stretch/>
        </p:blipFill>
        <p:spPr>
          <a:xfrm>
            <a:off x="9773539" y="2620135"/>
            <a:ext cx="2549309" cy="4183986"/>
          </a:xfrm>
          <a:prstGeom prst="rect">
            <a:avLst/>
          </a:prstGeom>
        </p:spPr>
      </p:pic>
    </p:spTree>
    <p:extLst>
      <p:ext uri="{BB962C8B-B14F-4D97-AF65-F5344CB8AC3E}">
        <p14:creationId xmlns:p14="http://schemas.microsoft.com/office/powerpoint/2010/main" val="10852438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F8355-ADF9-8047-5637-25A35711815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2CE75655-6860-ADFC-1452-8BBB9F35C708}"/>
              </a:ext>
            </a:extLst>
          </p:cNvPr>
          <p:cNvGrpSpPr/>
          <p:nvPr/>
        </p:nvGrpSpPr>
        <p:grpSpPr>
          <a:xfrm flipH="1">
            <a:off x="0" y="0"/>
            <a:ext cx="12192000" cy="6858000"/>
            <a:chOff x="0" y="0"/>
            <a:chExt cx="12192000" cy="6858000"/>
          </a:xfrm>
        </p:grpSpPr>
        <p:pic>
          <p:nvPicPr>
            <p:cNvPr id="6" name="Picture 5" descr="A close-up of colorful objects&#10;&#10;Description automatically generated">
              <a:extLst>
                <a:ext uri="{FF2B5EF4-FFF2-40B4-BE49-F238E27FC236}">
                  <a16:creationId xmlns:a16="http://schemas.microsoft.com/office/drawing/2014/main" id="{F42ADD42-6852-F73F-830D-EC2E9393F2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0"/>
              <a:ext cx="7772400" cy="3757229"/>
            </a:xfrm>
            <a:prstGeom prst="rect">
              <a:avLst/>
            </a:prstGeom>
          </p:spPr>
        </p:pic>
        <p:grpSp>
          <p:nvGrpSpPr>
            <p:cNvPr id="8" name="Group 7">
              <a:extLst>
                <a:ext uri="{FF2B5EF4-FFF2-40B4-BE49-F238E27FC236}">
                  <a16:creationId xmlns:a16="http://schemas.microsoft.com/office/drawing/2014/main" id="{9280CB3F-FE57-37C6-5293-FAFABE9D1939}"/>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4D2DA6FC-966B-E3F1-6000-F2AA4741E1F2}"/>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02CD39E1-2B57-648E-5B38-07A72E2787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7F8E8BEF-42AD-80EB-4D0B-8E7E5FC7981B}"/>
              </a:ext>
            </a:extLst>
          </p:cNvPr>
          <p:cNvSpPr>
            <a:spLocks noGrp="1"/>
          </p:cNvSpPr>
          <p:nvPr>
            <p:ph type="title"/>
          </p:nvPr>
        </p:nvSpPr>
        <p:spPr>
          <a:xfrm>
            <a:off x="571501" y="472190"/>
            <a:ext cx="11049000" cy="1107996"/>
          </a:xfrm>
        </p:spPr>
        <p:txBody>
          <a:bodyPr/>
          <a:lstStyle/>
          <a:p>
            <a:pPr algn="ctr"/>
            <a:r>
              <a:rPr lang="en-US"/>
              <a:t>Copilot scenarios for </a:t>
            </a:r>
            <a:br>
              <a:rPr lang="en-US"/>
            </a:br>
            <a:r>
              <a:rPr lang="en-US">
                <a:gradFill>
                  <a:gsLst>
                    <a:gs pos="35000">
                      <a:srgbClr val="0078D4"/>
                    </a:gs>
                    <a:gs pos="0">
                      <a:srgbClr val="C03BC4"/>
                    </a:gs>
                  </a:gsLst>
                  <a:path path="circle">
                    <a:fillToRect l="100000" t="100000"/>
                  </a:path>
                </a:gradFill>
              </a:rPr>
              <a:t>HR</a:t>
            </a:r>
          </a:p>
        </p:txBody>
      </p:sp>
      <p:grpSp>
        <p:nvGrpSpPr>
          <p:cNvPr id="5" name="Group 4">
            <a:extLst>
              <a:ext uri="{FF2B5EF4-FFF2-40B4-BE49-F238E27FC236}">
                <a16:creationId xmlns:a16="http://schemas.microsoft.com/office/drawing/2014/main" id="{68980733-0DCA-3D0A-06A0-F143882A12F7}"/>
              </a:ext>
            </a:extLst>
          </p:cNvPr>
          <p:cNvGrpSpPr/>
          <p:nvPr/>
        </p:nvGrpSpPr>
        <p:grpSpPr>
          <a:xfrm>
            <a:off x="702826" y="2376192"/>
            <a:ext cx="10786348" cy="2987379"/>
            <a:chOff x="702826" y="2376192"/>
            <a:chExt cx="10786348" cy="2987379"/>
          </a:xfrm>
        </p:grpSpPr>
        <p:sp>
          <p:nvSpPr>
            <p:cNvPr id="7" name="Rectangle: Rounded Corners 78">
              <a:extLst>
                <a:ext uri="{FF2B5EF4-FFF2-40B4-BE49-F238E27FC236}">
                  <a16:creationId xmlns:a16="http://schemas.microsoft.com/office/drawing/2014/main" id="{F6A28C24-705D-54EF-8193-7CDB3DFC8CD7}"/>
                </a:ext>
                <a:ext uri="{C183D7F6-B498-43B3-948B-1728B52AA6E4}">
                  <adec:decorative xmlns:adec="http://schemas.microsoft.com/office/drawing/2017/decorative" val="1"/>
                </a:ext>
              </a:extLst>
            </p:cNvPr>
            <p:cNvSpPr/>
            <p:nvPr/>
          </p:nvSpPr>
          <p:spPr bwMode="auto">
            <a:xfrm>
              <a:off x="702826"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9" name="Rectangle: Rounded Corners 81">
              <a:extLst>
                <a:ext uri="{FF2B5EF4-FFF2-40B4-BE49-F238E27FC236}">
                  <a16:creationId xmlns:a16="http://schemas.microsoft.com/office/drawing/2014/main" id="{EA95475F-B787-F676-ECE4-1B8AF3328589}"/>
                </a:ext>
                <a:ext uri="{C183D7F6-B498-43B3-948B-1728B52AA6E4}">
                  <adec:decorative xmlns:adec="http://schemas.microsoft.com/office/drawing/2017/decorative" val="1"/>
                </a:ext>
              </a:extLst>
            </p:cNvPr>
            <p:cNvSpPr/>
            <p:nvPr/>
          </p:nvSpPr>
          <p:spPr bwMode="auto">
            <a:xfrm>
              <a:off x="4421123"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0" name="Rectangle: Rounded Corners 83">
              <a:extLst>
                <a:ext uri="{FF2B5EF4-FFF2-40B4-BE49-F238E27FC236}">
                  <a16:creationId xmlns:a16="http://schemas.microsoft.com/office/drawing/2014/main" id="{B2F9BB60-8D0B-BC6C-2BF1-0ABC21A20B12}"/>
                </a:ext>
                <a:ext uri="{C183D7F6-B498-43B3-948B-1728B52AA6E4}">
                  <adec:decorative xmlns:adec="http://schemas.microsoft.com/office/drawing/2017/decorative" val="1"/>
                </a:ext>
              </a:extLst>
            </p:cNvPr>
            <p:cNvSpPr/>
            <p:nvPr/>
          </p:nvSpPr>
          <p:spPr bwMode="auto">
            <a:xfrm>
              <a:off x="8139420"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1" name="TextBox 22">
              <a:extLst>
                <a:ext uri="{FF2B5EF4-FFF2-40B4-BE49-F238E27FC236}">
                  <a16:creationId xmlns:a16="http://schemas.microsoft.com/office/drawing/2014/main" id="{14988AB8-C173-B7DD-4B65-E0AF10F43D64}"/>
                </a:ext>
              </a:extLst>
            </p:cNvPr>
            <p:cNvSpPr txBox="1"/>
            <p:nvPr/>
          </p:nvSpPr>
          <p:spPr>
            <a:xfrm>
              <a:off x="1236172"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Overview and KPIs</a:t>
              </a:r>
              <a:endParaRPr kumimoji="0" lang="en-US" b="0" i="0" u="none" strike="noStrike" kern="1200" cap="none" spc="0" normalizeH="0" baseline="0" noProof="0">
                <a:ln>
                  <a:noFill/>
                </a:ln>
                <a:solidFill>
                  <a:schemeClr val="accent3"/>
                </a:solidFill>
                <a:effectLst/>
                <a:uLnTx/>
                <a:uFillTx/>
                <a:latin typeface="Segoe UI Semibold"/>
                <a:ea typeface="+mn-ea"/>
                <a:cs typeface="+mn-cs"/>
              </a:endParaRPr>
            </a:p>
          </p:txBody>
        </p:sp>
        <p:sp>
          <p:nvSpPr>
            <p:cNvPr id="12" name="TextBox 23">
              <a:extLst>
                <a:ext uri="{FF2B5EF4-FFF2-40B4-BE49-F238E27FC236}">
                  <a16:creationId xmlns:a16="http://schemas.microsoft.com/office/drawing/2014/main" id="{F9BB4FFD-E178-4325-8BDB-97B799B911D4}"/>
                </a:ext>
              </a:extLst>
            </p:cNvPr>
            <p:cNvSpPr txBox="1"/>
            <p:nvPr/>
          </p:nvSpPr>
          <p:spPr>
            <a:xfrm>
              <a:off x="926908" y="3966235"/>
              <a:ext cx="2901589" cy="1077218"/>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111111"/>
                  </a:solidFill>
                  <a:latin typeface="Segoe UI "/>
                  <a:ea typeface="Roboto"/>
                  <a:cs typeface="Roboto"/>
                </a:rPr>
                <a:t>KPIs play a crucial role in organizations, providing a compass to navigate toward success. Let's dive into KPIs for Human Resources and how Copilot can assist. </a:t>
              </a:r>
              <a:endParaRPr lang="en-US" sz="1400" dirty="0">
                <a:latin typeface="Segoe UI "/>
              </a:endParaRPr>
            </a:p>
          </p:txBody>
        </p:sp>
        <p:sp>
          <p:nvSpPr>
            <p:cNvPr id="21" name="TextBox 25">
              <a:extLst>
                <a:ext uri="{FF2B5EF4-FFF2-40B4-BE49-F238E27FC236}">
                  <a16:creationId xmlns:a16="http://schemas.microsoft.com/office/drawing/2014/main" id="{8534BCA8-750D-9AB6-E8C5-B8BCFD68310F}"/>
                </a:ext>
              </a:extLst>
            </p:cNvPr>
            <p:cNvSpPr txBox="1"/>
            <p:nvPr/>
          </p:nvSpPr>
          <p:spPr>
            <a:xfrm>
              <a:off x="4954470"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cs typeface="Segoe UI Semibold"/>
                </a:rPr>
                <a:t>Use Case by Role</a:t>
              </a:r>
              <a:endParaRPr lang="en-US" b="0" i="0" u="none" strike="noStrike" kern="1200" cap="none" spc="0" normalizeH="0" baseline="0" noProof="0">
                <a:ln>
                  <a:noFill/>
                </a:ln>
                <a:solidFill>
                  <a:schemeClr val="accent3"/>
                </a:solidFill>
                <a:effectLst/>
                <a:uLnTx/>
                <a:uFillTx/>
                <a:latin typeface="Segoe UI Semibold"/>
                <a:cs typeface="Segoe UI Semibold"/>
              </a:endParaRPr>
            </a:p>
          </p:txBody>
        </p:sp>
        <p:sp>
          <p:nvSpPr>
            <p:cNvPr id="22" name="TextBox 26">
              <a:extLst>
                <a:ext uri="{FF2B5EF4-FFF2-40B4-BE49-F238E27FC236}">
                  <a16:creationId xmlns:a16="http://schemas.microsoft.com/office/drawing/2014/main" id="{55FB4F4E-3177-AE6A-E254-B44BDCD48909}"/>
                </a:ext>
              </a:extLst>
            </p:cNvPr>
            <p:cNvSpPr txBox="1"/>
            <p:nvPr/>
          </p:nvSpPr>
          <p:spPr>
            <a:xfrm>
              <a:off x="4645206" y="3966235"/>
              <a:ext cx="2901589" cy="861774"/>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a:t>
              </a:r>
              <a:r>
                <a:rPr lang="en-US" sz="1400">
                  <a:solidFill>
                    <a:srgbClr val="000000"/>
                  </a:solidFill>
                  <a:latin typeface="Segoe UI"/>
                </a:rPr>
                <a:t>the tasks that execs perform every day. Look at key use cases and how Copilot can be your AI assistant along the way.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Box 28">
              <a:extLst>
                <a:ext uri="{FF2B5EF4-FFF2-40B4-BE49-F238E27FC236}">
                  <a16:creationId xmlns:a16="http://schemas.microsoft.com/office/drawing/2014/main" id="{49EBBB65-BFAB-9B99-C397-FCA52F10BC1D}"/>
                </a:ext>
              </a:extLst>
            </p:cNvPr>
            <p:cNvSpPr txBox="1"/>
            <p:nvPr/>
          </p:nvSpPr>
          <p:spPr>
            <a:xfrm>
              <a:off x="8410520" y="3460478"/>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Day in the Life</a:t>
              </a:r>
              <a:endParaRPr lang="en-US" sz="2000">
                <a:solidFill>
                  <a:schemeClr val="accent3"/>
                </a:solidFill>
                <a:ea typeface="+mn-ea"/>
                <a:cs typeface="+mn-cs"/>
              </a:endParaRPr>
            </a:p>
          </p:txBody>
        </p:sp>
        <p:sp>
          <p:nvSpPr>
            <p:cNvPr id="24" name="TextBox 29">
              <a:extLst>
                <a:ext uri="{FF2B5EF4-FFF2-40B4-BE49-F238E27FC236}">
                  <a16:creationId xmlns:a16="http://schemas.microsoft.com/office/drawing/2014/main" id="{E0596901-8869-0E4D-99A5-D08026C84A54}"/>
                </a:ext>
              </a:extLst>
            </p:cNvPr>
            <p:cNvSpPr txBox="1"/>
            <p:nvPr/>
          </p:nvSpPr>
          <p:spPr>
            <a:xfrm>
              <a:off x="8372978" y="3966235"/>
              <a:ext cx="2882638" cy="43088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000000"/>
                  </a:solidFill>
                  <a:latin typeface="Segoe UI"/>
                  <a:cs typeface="Segoe UI"/>
                </a:rPr>
                <a:t>See how real-life HR employees are using Copilot in their day to day. </a:t>
              </a:r>
              <a:endParaRPr lang="en-US" sz="1400" b="0" i="0" u="none" strike="noStrike" kern="1200" cap="none" spc="0" normalizeH="0" baseline="0" noProof="0" dirty="0">
                <a:ln>
                  <a:noFill/>
                </a:ln>
                <a:solidFill>
                  <a:srgbClr val="000000"/>
                </a:solidFill>
                <a:effectLst/>
                <a:uLnTx/>
                <a:uFillTx/>
                <a:latin typeface="Segoe UI"/>
                <a:cs typeface="Segoe UI"/>
              </a:endParaRPr>
            </a:p>
          </p:txBody>
        </p:sp>
        <p:sp>
          <p:nvSpPr>
            <p:cNvPr id="28" name="Oval 27">
              <a:extLst>
                <a:ext uri="{FF2B5EF4-FFF2-40B4-BE49-F238E27FC236}">
                  <a16:creationId xmlns:a16="http://schemas.microsoft.com/office/drawing/2014/main" id="{D138CFB4-405E-55A2-DB2C-225BF869E46E}"/>
                </a:ext>
              </a:extLst>
            </p:cNvPr>
            <p:cNvSpPr/>
            <p:nvPr/>
          </p:nvSpPr>
          <p:spPr bwMode="auto">
            <a:xfrm>
              <a:off x="1959692"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0" name="Oval 29">
              <a:extLst>
                <a:ext uri="{FF2B5EF4-FFF2-40B4-BE49-F238E27FC236}">
                  <a16:creationId xmlns:a16="http://schemas.microsoft.com/office/drawing/2014/main" id="{633A56E2-F0C9-7A1D-F84B-FE5020406C04}"/>
                </a:ext>
              </a:extLst>
            </p:cNvPr>
            <p:cNvSpPr/>
            <p:nvPr/>
          </p:nvSpPr>
          <p:spPr bwMode="auto">
            <a:xfrm>
              <a:off x="5677989"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Oval 31">
              <a:extLst>
                <a:ext uri="{FF2B5EF4-FFF2-40B4-BE49-F238E27FC236}">
                  <a16:creationId xmlns:a16="http://schemas.microsoft.com/office/drawing/2014/main" id="{77A92B62-9E94-E576-4935-DA81BDCE4D24}"/>
                </a:ext>
              </a:extLst>
            </p:cNvPr>
            <p:cNvSpPr/>
            <p:nvPr/>
          </p:nvSpPr>
          <p:spPr bwMode="auto">
            <a:xfrm>
              <a:off x="9396286"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33" name="Graphic 32">
              <a:extLst>
                <a:ext uri="{FF2B5EF4-FFF2-40B4-BE49-F238E27FC236}">
                  <a16:creationId xmlns:a16="http://schemas.microsoft.com/office/drawing/2014/main" id="{9ADC7B44-0D17-6C60-1CA6-29365236D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1653" y="2556035"/>
              <a:ext cx="472097" cy="472097"/>
            </a:xfrm>
            <a:prstGeom prst="rect">
              <a:avLst/>
            </a:prstGeom>
          </p:spPr>
        </p:pic>
        <p:sp>
          <p:nvSpPr>
            <p:cNvPr id="35" name="Freeform: Shape 64" descr="Icon of person in front of a screen">
              <a:extLst>
                <a:ext uri="{FF2B5EF4-FFF2-40B4-BE49-F238E27FC236}">
                  <a16:creationId xmlns:a16="http://schemas.microsoft.com/office/drawing/2014/main" id="{58D50080-D654-F9C4-AD6D-58E784F01607}"/>
                </a:ext>
              </a:extLst>
            </p:cNvPr>
            <p:cNvSpPr/>
            <p:nvPr/>
          </p:nvSpPr>
          <p:spPr>
            <a:xfrm>
              <a:off x="5931976" y="2614919"/>
              <a:ext cx="358569" cy="358569"/>
            </a:xfrm>
            <a:custGeom>
              <a:avLst/>
              <a:gdLst>
                <a:gd name="connsiteX0" fmla="*/ 167958 w 292100"/>
                <a:gd name="connsiteY0" fmla="*/ 204470 h 292100"/>
                <a:gd name="connsiteX1" fmla="*/ 270193 w 292100"/>
                <a:gd name="connsiteY1" fmla="*/ 204470 h 292100"/>
                <a:gd name="connsiteX2" fmla="*/ 292100 w 292100"/>
                <a:gd name="connsiteY2" fmla="*/ 226377 h 292100"/>
                <a:gd name="connsiteX3" fmla="*/ 292100 w 292100"/>
                <a:gd name="connsiteY3" fmla="*/ 233680 h 292100"/>
                <a:gd name="connsiteX4" fmla="*/ 219075 w 292100"/>
                <a:gd name="connsiteY4" fmla="*/ 292100 h 292100"/>
                <a:gd name="connsiteX5" fmla="*/ 146050 w 292100"/>
                <a:gd name="connsiteY5" fmla="*/ 233680 h 292100"/>
                <a:gd name="connsiteX6" fmla="*/ 146050 w 292100"/>
                <a:gd name="connsiteY6" fmla="*/ 226377 h 292100"/>
                <a:gd name="connsiteX7" fmla="*/ 167958 w 292100"/>
                <a:gd name="connsiteY7" fmla="*/ 204470 h 292100"/>
                <a:gd name="connsiteX8" fmla="*/ 219075 w 292100"/>
                <a:gd name="connsiteY8" fmla="*/ 109537 h 292100"/>
                <a:gd name="connsiteX9" fmla="*/ 259239 w 292100"/>
                <a:gd name="connsiteY9" fmla="*/ 149701 h 292100"/>
                <a:gd name="connsiteX10" fmla="*/ 219075 w 292100"/>
                <a:gd name="connsiteY10" fmla="*/ 189865 h 292100"/>
                <a:gd name="connsiteX11" fmla="*/ 178911 w 292100"/>
                <a:gd name="connsiteY11" fmla="*/ 149701 h 292100"/>
                <a:gd name="connsiteX12" fmla="*/ 219075 w 292100"/>
                <a:gd name="connsiteY12" fmla="*/ 109537 h 292100"/>
                <a:gd name="connsiteX13" fmla="*/ 47466 w 292100"/>
                <a:gd name="connsiteY13" fmla="*/ 21908 h 292100"/>
                <a:gd name="connsiteX14" fmla="*/ 21908 w 292100"/>
                <a:gd name="connsiteY14" fmla="*/ 47466 h 292100"/>
                <a:gd name="connsiteX15" fmla="*/ 21908 w 292100"/>
                <a:gd name="connsiteY15" fmla="*/ 58420 h 292100"/>
                <a:gd name="connsiteX16" fmla="*/ 240983 w 292100"/>
                <a:gd name="connsiteY16" fmla="*/ 58420 h 292100"/>
                <a:gd name="connsiteX17" fmla="*/ 240983 w 292100"/>
                <a:gd name="connsiteY17" fmla="*/ 47466 h 292100"/>
                <a:gd name="connsiteX18" fmla="*/ 215424 w 292100"/>
                <a:gd name="connsiteY18" fmla="*/ 21908 h 292100"/>
                <a:gd name="connsiteX19" fmla="*/ 47466 w 292100"/>
                <a:gd name="connsiteY19" fmla="*/ 0 h 292100"/>
                <a:gd name="connsiteX20" fmla="*/ 215424 w 292100"/>
                <a:gd name="connsiteY20" fmla="*/ 0 h 292100"/>
                <a:gd name="connsiteX21" fmla="*/ 262890 w 292100"/>
                <a:gd name="connsiteY21" fmla="*/ 47466 h 292100"/>
                <a:gd name="connsiteX22" fmla="*/ 262890 w 292100"/>
                <a:gd name="connsiteY22" fmla="*/ 116840 h 292100"/>
                <a:gd name="connsiteX23" fmla="*/ 240983 w 292100"/>
                <a:gd name="connsiteY23" fmla="*/ 99489 h 292100"/>
                <a:gd name="connsiteX24" fmla="*/ 240983 w 292100"/>
                <a:gd name="connsiteY24" fmla="*/ 80328 h 292100"/>
                <a:gd name="connsiteX25" fmla="*/ 21908 w 292100"/>
                <a:gd name="connsiteY25" fmla="*/ 80328 h 292100"/>
                <a:gd name="connsiteX26" fmla="*/ 21908 w 292100"/>
                <a:gd name="connsiteY26" fmla="*/ 215424 h 292100"/>
                <a:gd name="connsiteX27" fmla="*/ 47466 w 292100"/>
                <a:gd name="connsiteY27" fmla="*/ 240983 h 292100"/>
                <a:gd name="connsiteX28" fmla="*/ 131883 w 292100"/>
                <a:gd name="connsiteY28" fmla="*/ 240983 h 292100"/>
                <a:gd name="connsiteX29" fmla="*/ 138572 w 292100"/>
                <a:gd name="connsiteY29" fmla="*/ 262890 h 292100"/>
                <a:gd name="connsiteX30" fmla="*/ 47466 w 292100"/>
                <a:gd name="connsiteY30" fmla="*/ 262890 h 292100"/>
                <a:gd name="connsiteX31" fmla="*/ 0 w 292100"/>
                <a:gd name="connsiteY31" fmla="*/ 215424 h 292100"/>
                <a:gd name="connsiteX32" fmla="*/ 0 w 292100"/>
                <a:gd name="connsiteY32" fmla="*/ 47466 h 292100"/>
                <a:gd name="connsiteX33" fmla="*/ 47466 w 292100"/>
                <a:gd name="connsiteY33"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100" h="292100">
                  <a:moveTo>
                    <a:pt x="167958" y="204470"/>
                  </a:moveTo>
                  <a:lnTo>
                    <a:pt x="270193" y="204470"/>
                  </a:lnTo>
                  <a:cubicBezTo>
                    <a:pt x="282291" y="204470"/>
                    <a:pt x="292100" y="214278"/>
                    <a:pt x="292100" y="226377"/>
                  </a:cubicBezTo>
                  <a:lnTo>
                    <a:pt x="292100" y="233680"/>
                  </a:lnTo>
                  <a:cubicBezTo>
                    <a:pt x="292100" y="262466"/>
                    <a:pt x="264935" y="292100"/>
                    <a:pt x="219075" y="292100"/>
                  </a:cubicBezTo>
                  <a:cubicBezTo>
                    <a:pt x="173215" y="292100"/>
                    <a:pt x="146050" y="262466"/>
                    <a:pt x="146050" y="233680"/>
                  </a:cubicBezTo>
                  <a:lnTo>
                    <a:pt x="146050" y="226377"/>
                  </a:lnTo>
                  <a:cubicBezTo>
                    <a:pt x="146050" y="214278"/>
                    <a:pt x="155859" y="204470"/>
                    <a:pt x="167958" y="204470"/>
                  </a:cubicBezTo>
                  <a:close/>
                  <a:moveTo>
                    <a:pt x="219075" y="109537"/>
                  </a:moveTo>
                  <a:cubicBezTo>
                    <a:pt x="241257" y="109537"/>
                    <a:pt x="259239" y="127519"/>
                    <a:pt x="259239" y="149701"/>
                  </a:cubicBezTo>
                  <a:cubicBezTo>
                    <a:pt x="259239" y="171883"/>
                    <a:pt x="241257" y="189865"/>
                    <a:pt x="219075" y="189865"/>
                  </a:cubicBezTo>
                  <a:cubicBezTo>
                    <a:pt x="196893" y="189865"/>
                    <a:pt x="178911" y="171883"/>
                    <a:pt x="178911" y="149701"/>
                  </a:cubicBezTo>
                  <a:cubicBezTo>
                    <a:pt x="178911" y="127519"/>
                    <a:pt x="196893" y="109537"/>
                    <a:pt x="219075" y="109537"/>
                  </a:cubicBezTo>
                  <a:close/>
                  <a:moveTo>
                    <a:pt x="47466" y="21908"/>
                  </a:moveTo>
                  <a:cubicBezTo>
                    <a:pt x="33351" y="21908"/>
                    <a:pt x="21908" y="33351"/>
                    <a:pt x="21908" y="47466"/>
                  </a:cubicBezTo>
                  <a:lnTo>
                    <a:pt x="21908" y="58420"/>
                  </a:lnTo>
                  <a:lnTo>
                    <a:pt x="240983" y="58420"/>
                  </a:lnTo>
                  <a:lnTo>
                    <a:pt x="240983" y="47466"/>
                  </a:lnTo>
                  <a:cubicBezTo>
                    <a:pt x="240983" y="33351"/>
                    <a:pt x="229539" y="21908"/>
                    <a:pt x="215424" y="21908"/>
                  </a:cubicBezTo>
                  <a:close/>
                  <a:moveTo>
                    <a:pt x="47466" y="0"/>
                  </a:moveTo>
                  <a:lnTo>
                    <a:pt x="215424" y="0"/>
                  </a:lnTo>
                  <a:cubicBezTo>
                    <a:pt x="241638" y="0"/>
                    <a:pt x="262890" y="21251"/>
                    <a:pt x="262890" y="47466"/>
                  </a:cubicBezTo>
                  <a:lnTo>
                    <a:pt x="262890" y="116840"/>
                  </a:lnTo>
                  <a:cubicBezTo>
                    <a:pt x="257204" y="109266"/>
                    <a:pt x="249658" y="103289"/>
                    <a:pt x="240983" y="99489"/>
                  </a:cubicBezTo>
                  <a:lnTo>
                    <a:pt x="240983" y="80328"/>
                  </a:lnTo>
                  <a:lnTo>
                    <a:pt x="21908" y="80328"/>
                  </a:lnTo>
                  <a:lnTo>
                    <a:pt x="21908" y="215424"/>
                  </a:lnTo>
                  <a:cubicBezTo>
                    <a:pt x="21908" y="229532"/>
                    <a:pt x="33358" y="240983"/>
                    <a:pt x="47466" y="240983"/>
                  </a:cubicBezTo>
                  <a:lnTo>
                    <a:pt x="131883" y="240983"/>
                  </a:lnTo>
                  <a:cubicBezTo>
                    <a:pt x="132759" y="248606"/>
                    <a:pt x="135052" y="255996"/>
                    <a:pt x="138572" y="262890"/>
                  </a:cubicBezTo>
                  <a:lnTo>
                    <a:pt x="47466" y="262890"/>
                  </a:lnTo>
                  <a:cubicBezTo>
                    <a:pt x="21251" y="262890"/>
                    <a:pt x="0" y="241638"/>
                    <a:pt x="0" y="215424"/>
                  </a:cubicBezTo>
                  <a:lnTo>
                    <a:pt x="0" y="47466"/>
                  </a:lnTo>
                  <a:cubicBezTo>
                    <a:pt x="0" y="21251"/>
                    <a:pt x="21251" y="0"/>
                    <a:pt x="47466"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sp>
          <p:nvSpPr>
            <p:cNvPr id="36" name="Graphic 5" descr="Icon of a Document">
              <a:extLst>
                <a:ext uri="{FF2B5EF4-FFF2-40B4-BE49-F238E27FC236}">
                  <a16:creationId xmlns:a16="http://schemas.microsoft.com/office/drawing/2014/main" id="{0467C6CD-2204-3EA1-C868-078255DC319B}"/>
                </a:ext>
              </a:extLst>
            </p:cNvPr>
            <p:cNvSpPr/>
            <p:nvPr/>
          </p:nvSpPr>
          <p:spPr>
            <a:xfrm>
              <a:off x="9666128" y="2608991"/>
              <a:ext cx="296338" cy="370424"/>
            </a:xfrm>
            <a:custGeom>
              <a:avLst/>
              <a:gdLst>
                <a:gd name="connsiteX0" fmla="*/ 68373 w 230308"/>
                <a:gd name="connsiteY0" fmla="*/ 136745 h 287885"/>
                <a:gd name="connsiteX1" fmla="*/ 57577 w 230308"/>
                <a:gd name="connsiteY1" fmla="*/ 147541 h 287885"/>
                <a:gd name="connsiteX2" fmla="*/ 68373 w 230308"/>
                <a:gd name="connsiteY2" fmla="*/ 158337 h 287885"/>
                <a:gd name="connsiteX3" fmla="*/ 161935 w 230308"/>
                <a:gd name="connsiteY3" fmla="*/ 158337 h 287885"/>
                <a:gd name="connsiteX4" fmla="*/ 172731 w 230308"/>
                <a:gd name="connsiteY4" fmla="*/ 147541 h 287885"/>
                <a:gd name="connsiteX5" fmla="*/ 161935 w 230308"/>
                <a:gd name="connsiteY5" fmla="*/ 136745 h 287885"/>
                <a:gd name="connsiteX6" fmla="*/ 68373 w 230308"/>
                <a:gd name="connsiteY6" fmla="*/ 136745 h 287885"/>
                <a:gd name="connsiteX7" fmla="*/ 68373 w 230308"/>
                <a:gd name="connsiteY7" fmla="*/ 176330 h 287885"/>
                <a:gd name="connsiteX8" fmla="*/ 57577 w 230308"/>
                <a:gd name="connsiteY8" fmla="*/ 187125 h 287885"/>
                <a:gd name="connsiteX9" fmla="*/ 68373 w 230308"/>
                <a:gd name="connsiteY9" fmla="*/ 197921 h 287885"/>
                <a:gd name="connsiteX10" fmla="*/ 161935 w 230308"/>
                <a:gd name="connsiteY10" fmla="*/ 197921 h 287885"/>
                <a:gd name="connsiteX11" fmla="*/ 172731 w 230308"/>
                <a:gd name="connsiteY11" fmla="*/ 187125 h 287885"/>
                <a:gd name="connsiteX12" fmla="*/ 161935 w 230308"/>
                <a:gd name="connsiteY12" fmla="*/ 176330 h 287885"/>
                <a:gd name="connsiteX13" fmla="*/ 68373 w 230308"/>
                <a:gd name="connsiteY13" fmla="*/ 176330 h 287885"/>
                <a:gd name="connsiteX14" fmla="*/ 68373 w 230308"/>
                <a:gd name="connsiteY14" fmla="*/ 215914 h 287885"/>
                <a:gd name="connsiteX15" fmla="*/ 57577 w 230308"/>
                <a:gd name="connsiteY15" fmla="*/ 226709 h 287885"/>
                <a:gd name="connsiteX16" fmla="*/ 68373 w 230308"/>
                <a:gd name="connsiteY16" fmla="*/ 237505 h 287885"/>
                <a:gd name="connsiteX17" fmla="*/ 161935 w 230308"/>
                <a:gd name="connsiteY17" fmla="*/ 237505 h 287885"/>
                <a:gd name="connsiteX18" fmla="*/ 172731 w 230308"/>
                <a:gd name="connsiteY18" fmla="*/ 226709 h 287885"/>
                <a:gd name="connsiteX19" fmla="*/ 161935 w 230308"/>
                <a:gd name="connsiteY19" fmla="*/ 215914 h 287885"/>
                <a:gd name="connsiteX20" fmla="*/ 68373 w 230308"/>
                <a:gd name="connsiteY20" fmla="*/ 215914 h 287885"/>
                <a:gd name="connsiteX21" fmla="*/ 137969 w 230308"/>
                <a:gd name="connsiteY21" fmla="*/ 8435 h 287885"/>
                <a:gd name="connsiteX22" fmla="*/ 221873 w 230308"/>
                <a:gd name="connsiteY22" fmla="*/ 92325 h 287885"/>
                <a:gd name="connsiteX23" fmla="*/ 230308 w 230308"/>
                <a:gd name="connsiteY23" fmla="*/ 112678 h 287885"/>
                <a:gd name="connsiteX24" fmla="*/ 230308 w 230308"/>
                <a:gd name="connsiteY24" fmla="*/ 259097 h 287885"/>
                <a:gd name="connsiteX25" fmla="*/ 201520 w 230308"/>
                <a:gd name="connsiteY25" fmla="*/ 287885 h 287885"/>
                <a:gd name="connsiteX26" fmla="*/ 28789 w 230308"/>
                <a:gd name="connsiteY26" fmla="*/ 287885 h 287885"/>
                <a:gd name="connsiteX27" fmla="*/ 0 w 230308"/>
                <a:gd name="connsiteY27" fmla="*/ 259097 h 287885"/>
                <a:gd name="connsiteX28" fmla="*/ 0 w 230308"/>
                <a:gd name="connsiteY28" fmla="*/ 28789 h 287885"/>
                <a:gd name="connsiteX29" fmla="*/ 28789 w 230308"/>
                <a:gd name="connsiteY29" fmla="*/ 0 h 287885"/>
                <a:gd name="connsiteX30" fmla="*/ 117630 w 230308"/>
                <a:gd name="connsiteY30" fmla="*/ 0 h 287885"/>
                <a:gd name="connsiteX31" fmla="*/ 118810 w 230308"/>
                <a:gd name="connsiteY31" fmla="*/ 101 h 287885"/>
                <a:gd name="connsiteX32" fmla="*/ 119659 w 230308"/>
                <a:gd name="connsiteY32" fmla="*/ 202 h 287885"/>
                <a:gd name="connsiteX33" fmla="*/ 128641 w 230308"/>
                <a:gd name="connsiteY33" fmla="*/ 2188 h 287885"/>
                <a:gd name="connsiteX34" fmla="*/ 131031 w 230308"/>
                <a:gd name="connsiteY34" fmla="*/ 3440 h 287885"/>
                <a:gd name="connsiteX35" fmla="*/ 131751 w 230308"/>
                <a:gd name="connsiteY35" fmla="*/ 3858 h 287885"/>
                <a:gd name="connsiteX36" fmla="*/ 132427 w 230308"/>
                <a:gd name="connsiteY36" fmla="*/ 4203 h 287885"/>
                <a:gd name="connsiteX37" fmla="*/ 133593 w 230308"/>
                <a:gd name="connsiteY37" fmla="*/ 4836 h 287885"/>
                <a:gd name="connsiteX38" fmla="*/ 136745 w 230308"/>
                <a:gd name="connsiteY38" fmla="*/ 7427 h 287885"/>
                <a:gd name="connsiteX39" fmla="*/ 137264 w 230308"/>
                <a:gd name="connsiteY39" fmla="*/ 7859 h 287885"/>
                <a:gd name="connsiteX40" fmla="*/ 137969 w 230308"/>
                <a:gd name="connsiteY40" fmla="*/ 8435 h 287885"/>
                <a:gd name="connsiteX41" fmla="*/ 201520 w 230308"/>
                <a:gd name="connsiteY41" fmla="*/ 266294 h 287885"/>
                <a:gd name="connsiteX42" fmla="*/ 208717 w 230308"/>
                <a:gd name="connsiteY42" fmla="*/ 259097 h 287885"/>
                <a:gd name="connsiteX43" fmla="*/ 208717 w 230308"/>
                <a:gd name="connsiteY43" fmla="*/ 115154 h 287885"/>
                <a:gd name="connsiteX44" fmla="*/ 143943 w 230308"/>
                <a:gd name="connsiteY44" fmla="*/ 115154 h 287885"/>
                <a:gd name="connsiteX45" fmla="*/ 115154 w 230308"/>
                <a:gd name="connsiteY45" fmla="*/ 86366 h 287885"/>
                <a:gd name="connsiteX46" fmla="*/ 115154 w 230308"/>
                <a:gd name="connsiteY46" fmla="*/ 21591 h 287885"/>
                <a:gd name="connsiteX47" fmla="*/ 28789 w 230308"/>
                <a:gd name="connsiteY47" fmla="*/ 21591 h 287885"/>
                <a:gd name="connsiteX48" fmla="*/ 21591 w 230308"/>
                <a:gd name="connsiteY48" fmla="*/ 28789 h 287885"/>
                <a:gd name="connsiteX49" fmla="*/ 21591 w 230308"/>
                <a:gd name="connsiteY49" fmla="*/ 259097 h 287885"/>
                <a:gd name="connsiteX50" fmla="*/ 28789 w 230308"/>
                <a:gd name="connsiteY50" fmla="*/ 266294 h 287885"/>
                <a:gd name="connsiteX51" fmla="*/ 201520 w 230308"/>
                <a:gd name="connsiteY51" fmla="*/ 266294 h 287885"/>
                <a:gd name="connsiteX52" fmla="*/ 192566 w 230308"/>
                <a:gd name="connsiteY52" fmla="*/ 93563 h 287885"/>
                <a:gd name="connsiteX53" fmla="*/ 136745 w 230308"/>
                <a:gd name="connsiteY53" fmla="*/ 37727 h 287885"/>
                <a:gd name="connsiteX54" fmla="*/ 136745 w 230308"/>
                <a:gd name="connsiteY54" fmla="*/ 86366 h 287885"/>
                <a:gd name="connsiteX55" fmla="*/ 143943 w 230308"/>
                <a:gd name="connsiteY55" fmla="*/ 93563 h 287885"/>
                <a:gd name="connsiteX56" fmla="*/ 192566 w 230308"/>
                <a:gd name="connsiteY56" fmla="*/ 93563 h 28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0308" h="287885">
                  <a:moveTo>
                    <a:pt x="68373" y="136745"/>
                  </a:moveTo>
                  <a:cubicBezTo>
                    <a:pt x="62410" y="136745"/>
                    <a:pt x="57577" y="141579"/>
                    <a:pt x="57577" y="147541"/>
                  </a:cubicBezTo>
                  <a:cubicBezTo>
                    <a:pt x="57577" y="153503"/>
                    <a:pt x="62410" y="158337"/>
                    <a:pt x="68373" y="158337"/>
                  </a:cubicBezTo>
                  <a:lnTo>
                    <a:pt x="161935" y="158337"/>
                  </a:lnTo>
                  <a:cubicBezTo>
                    <a:pt x="167897" y="158337"/>
                    <a:pt x="172731" y="153503"/>
                    <a:pt x="172731" y="147541"/>
                  </a:cubicBezTo>
                  <a:cubicBezTo>
                    <a:pt x="172731" y="141579"/>
                    <a:pt x="167897" y="136745"/>
                    <a:pt x="161935" y="136745"/>
                  </a:cubicBezTo>
                  <a:lnTo>
                    <a:pt x="68373" y="136745"/>
                  </a:lnTo>
                  <a:close/>
                  <a:moveTo>
                    <a:pt x="68373" y="176330"/>
                  </a:moveTo>
                  <a:cubicBezTo>
                    <a:pt x="62410" y="176330"/>
                    <a:pt x="57577" y="181163"/>
                    <a:pt x="57577" y="187125"/>
                  </a:cubicBezTo>
                  <a:cubicBezTo>
                    <a:pt x="57577" y="193087"/>
                    <a:pt x="62410" y="197921"/>
                    <a:pt x="68373" y="197921"/>
                  </a:cubicBezTo>
                  <a:lnTo>
                    <a:pt x="161935" y="197921"/>
                  </a:lnTo>
                  <a:cubicBezTo>
                    <a:pt x="167897" y="197921"/>
                    <a:pt x="172731" y="193087"/>
                    <a:pt x="172731" y="187125"/>
                  </a:cubicBezTo>
                  <a:cubicBezTo>
                    <a:pt x="172731" y="181163"/>
                    <a:pt x="167897" y="176330"/>
                    <a:pt x="161935" y="176330"/>
                  </a:cubicBezTo>
                  <a:lnTo>
                    <a:pt x="68373" y="176330"/>
                  </a:lnTo>
                  <a:close/>
                  <a:moveTo>
                    <a:pt x="68373" y="215914"/>
                  </a:moveTo>
                  <a:cubicBezTo>
                    <a:pt x="62410" y="215914"/>
                    <a:pt x="57577" y="220747"/>
                    <a:pt x="57577" y="226709"/>
                  </a:cubicBezTo>
                  <a:cubicBezTo>
                    <a:pt x="57577" y="232672"/>
                    <a:pt x="62410" y="237505"/>
                    <a:pt x="68373" y="237505"/>
                  </a:cubicBezTo>
                  <a:lnTo>
                    <a:pt x="161935" y="237505"/>
                  </a:lnTo>
                  <a:cubicBezTo>
                    <a:pt x="167897" y="237505"/>
                    <a:pt x="172731" y="232672"/>
                    <a:pt x="172731" y="226709"/>
                  </a:cubicBezTo>
                  <a:cubicBezTo>
                    <a:pt x="172731" y="220747"/>
                    <a:pt x="167897" y="215914"/>
                    <a:pt x="161935" y="215914"/>
                  </a:cubicBezTo>
                  <a:lnTo>
                    <a:pt x="68373" y="215914"/>
                  </a:lnTo>
                  <a:close/>
                  <a:moveTo>
                    <a:pt x="137969" y="8435"/>
                  </a:moveTo>
                  <a:lnTo>
                    <a:pt x="221873" y="92325"/>
                  </a:lnTo>
                  <a:cubicBezTo>
                    <a:pt x="227272" y="97722"/>
                    <a:pt x="230307" y="105044"/>
                    <a:pt x="230308" y="112678"/>
                  </a:cubicBezTo>
                  <a:lnTo>
                    <a:pt x="230308" y="259097"/>
                  </a:lnTo>
                  <a:cubicBezTo>
                    <a:pt x="230308" y="274996"/>
                    <a:pt x="217419" y="287885"/>
                    <a:pt x="201520" y="287885"/>
                  </a:cubicBezTo>
                  <a:lnTo>
                    <a:pt x="28789" y="287885"/>
                  </a:lnTo>
                  <a:cubicBezTo>
                    <a:pt x="12889" y="287885"/>
                    <a:pt x="0" y="274996"/>
                    <a:pt x="0" y="259097"/>
                  </a:cubicBezTo>
                  <a:lnTo>
                    <a:pt x="0" y="28789"/>
                  </a:lnTo>
                  <a:cubicBezTo>
                    <a:pt x="0" y="12889"/>
                    <a:pt x="12889" y="0"/>
                    <a:pt x="28789" y="0"/>
                  </a:cubicBezTo>
                  <a:lnTo>
                    <a:pt x="117630" y="0"/>
                  </a:lnTo>
                  <a:cubicBezTo>
                    <a:pt x="118033" y="0"/>
                    <a:pt x="118422" y="58"/>
                    <a:pt x="118810" y="101"/>
                  </a:cubicBezTo>
                  <a:cubicBezTo>
                    <a:pt x="119098" y="144"/>
                    <a:pt x="119386" y="187"/>
                    <a:pt x="119659" y="202"/>
                  </a:cubicBezTo>
                  <a:cubicBezTo>
                    <a:pt x="122754" y="417"/>
                    <a:pt x="125806" y="1008"/>
                    <a:pt x="128641" y="2188"/>
                  </a:cubicBezTo>
                  <a:cubicBezTo>
                    <a:pt x="129462" y="2533"/>
                    <a:pt x="130254" y="2994"/>
                    <a:pt x="131031" y="3440"/>
                  </a:cubicBezTo>
                  <a:lnTo>
                    <a:pt x="131751" y="3858"/>
                  </a:lnTo>
                  <a:lnTo>
                    <a:pt x="132427" y="4203"/>
                  </a:lnTo>
                  <a:cubicBezTo>
                    <a:pt x="132830" y="4387"/>
                    <a:pt x="133220" y="4598"/>
                    <a:pt x="133593" y="4836"/>
                  </a:cubicBezTo>
                  <a:cubicBezTo>
                    <a:pt x="134716" y="5599"/>
                    <a:pt x="135723" y="6506"/>
                    <a:pt x="136745" y="7427"/>
                  </a:cubicBezTo>
                  <a:cubicBezTo>
                    <a:pt x="136912" y="7578"/>
                    <a:pt x="137085" y="7722"/>
                    <a:pt x="137264" y="7859"/>
                  </a:cubicBezTo>
                  <a:cubicBezTo>
                    <a:pt x="137511" y="8036"/>
                    <a:pt x="137746" y="8228"/>
                    <a:pt x="137969" y="8435"/>
                  </a:cubicBezTo>
                  <a:close/>
                  <a:moveTo>
                    <a:pt x="201520" y="266294"/>
                  </a:moveTo>
                  <a:cubicBezTo>
                    <a:pt x="205494" y="266294"/>
                    <a:pt x="208717" y="263071"/>
                    <a:pt x="208717" y="259097"/>
                  </a:cubicBezTo>
                  <a:lnTo>
                    <a:pt x="208717" y="115154"/>
                  </a:lnTo>
                  <a:lnTo>
                    <a:pt x="143943" y="115154"/>
                  </a:lnTo>
                  <a:cubicBezTo>
                    <a:pt x="128043" y="115154"/>
                    <a:pt x="115154" y="102265"/>
                    <a:pt x="115154" y="86366"/>
                  </a:cubicBezTo>
                  <a:lnTo>
                    <a:pt x="115154" y="21591"/>
                  </a:lnTo>
                  <a:lnTo>
                    <a:pt x="28789" y="21591"/>
                  </a:lnTo>
                  <a:cubicBezTo>
                    <a:pt x="24814" y="21591"/>
                    <a:pt x="21591" y="24814"/>
                    <a:pt x="21591" y="28789"/>
                  </a:cubicBezTo>
                  <a:lnTo>
                    <a:pt x="21591" y="259097"/>
                  </a:lnTo>
                  <a:cubicBezTo>
                    <a:pt x="21591" y="263071"/>
                    <a:pt x="24814" y="266294"/>
                    <a:pt x="28789" y="266294"/>
                  </a:cubicBezTo>
                  <a:lnTo>
                    <a:pt x="201520" y="266294"/>
                  </a:lnTo>
                  <a:close/>
                  <a:moveTo>
                    <a:pt x="192566" y="93563"/>
                  </a:moveTo>
                  <a:lnTo>
                    <a:pt x="136745" y="37727"/>
                  </a:lnTo>
                  <a:lnTo>
                    <a:pt x="136745" y="86366"/>
                  </a:lnTo>
                  <a:cubicBezTo>
                    <a:pt x="136745" y="90340"/>
                    <a:pt x="139968" y="93563"/>
                    <a:pt x="143943" y="93563"/>
                  </a:cubicBezTo>
                  <a:lnTo>
                    <a:pt x="192566" y="93563"/>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grpSp>
    </p:spTree>
    <p:extLst>
      <p:ext uri="{BB962C8B-B14F-4D97-AF65-F5344CB8AC3E}">
        <p14:creationId xmlns:p14="http://schemas.microsoft.com/office/powerpoint/2010/main" val="14964703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F88A-BAC1-55AA-A741-0FE5A74A83C1}"/>
              </a:ext>
            </a:extLst>
          </p:cNvPr>
          <p:cNvSpPr>
            <a:spLocks noGrp="1"/>
          </p:cNvSpPr>
          <p:nvPr>
            <p:ph type="title"/>
          </p:nvPr>
        </p:nvSpPr>
        <p:spPr/>
        <p:txBody>
          <a:bodyPr/>
          <a:lstStyle/>
          <a:p>
            <a:r>
              <a:rPr lang="en-US"/>
              <a:t>Using Copilot in HR</a:t>
            </a:r>
          </a:p>
        </p:txBody>
      </p:sp>
      <p:grpSp>
        <p:nvGrpSpPr>
          <p:cNvPr id="97" name="Group 96">
            <a:extLst>
              <a:ext uri="{FF2B5EF4-FFF2-40B4-BE49-F238E27FC236}">
                <a16:creationId xmlns:a16="http://schemas.microsoft.com/office/drawing/2014/main" id="{DBBF7812-1960-D8BB-4CD4-6BCB014D7EAC}"/>
              </a:ext>
            </a:extLst>
          </p:cNvPr>
          <p:cNvGrpSpPr/>
          <p:nvPr/>
        </p:nvGrpSpPr>
        <p:grpSpPr>
          <a:xfrm>
            <a:off x="561144" y="1201222"/>
            <a:ext cx="5297281" cy="2032962"/>
            <a:chOff x="561144" y="1201222"/>
            <a:chExt cx="5297281" cy="1380461"/>
          </a:xfrm>
        </p:grpSpPr>
        <p:sp>
          <p:nvSpPr>
            <p:cNvPr id="50" name="Rounded Rectangle 49">
              <a:extLst>
                <a:ext uri="{FF2B5EF4-FFF2-40B4-BE49-F238E27FC236}">
                  <a16:creationId xmlns:a16="http://schemas.microsoft.com/office/drawing/2014/main" id="{4D1902D0-4656-78EF-B30D-47B45E688DE2}"/>
                </a:ext>
              </a:extLst>
            </p:cNvPr>
            <p:cNvSpPr/>
            <p:nvPr/>
          </p:nvSpPr>
          <p:spPr bwMode="auto">
            <a:xfrm>
              <a:off x="615382" y="1201222"/>
              <a:ext cx="5243043" cy="138046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52" name="Freeform 27">
              <a:extLst>
                <a:ext uri="{FF2B5EF4-FFF2-40B4-BE49-F238E27FC236}">
                  <a16:creationId xmlns:a16="http://schemas.microsoft.com/office/drawing/2014/main" id="{FB5454A8-B090-99C8-4615-A173BE3C96A6}"/>
                </a:ext>
                <a:ext uri="{C183D7F6-B498-43B3-948B-1728B52AA6E4}">
                  <adec:decorative xmlns:adec="http://schemas.microsoft.com/office/drawing/2017/decorative" val="1"/>
                </a:ext>
              </a:extLst>
            </p:cNvPr>
            <p:cNvSpPr/>
            <p:nvPr/>
          </p:nvSpPr>
          <p:spPr bwMode="auto">
            <a:xfrm rot="5400000" flipV="1">
              <a:off x="-16660"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53" name="TextBox 52">
            <a:extLst>
              <a:ext uri="{FF2B5EF4-FFF2-40B4-BE49-F238E27FC236}">
                <a16:creationId xmlns:a16="http://schemas.microsoft.com/office/drawing/2014/main" id="{8C28F6AB-78C6-06FD-767E-3C5064481827}"/>
              </a:ext>
            </a:extLst>
          </p:cNvPr>
          <p:cNvSpPr txBox="1"/>
          <p:nvPr/>
        </p:nvSpPr>
        <p:spPr>
          <a:xfrm>
            <a:off x="861403"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rPr>
              <a:t>Goals and challenges</a:t>
            </a:r>
          </a:p>
        </p:txBody>
      </p:sp>
      <p:sp>
        <p:nvSpPr>
          <p:cNvPr id="54" name="Text Placeholder 5">
            <a:extLst>
              <a:ext uri="{FF2B5EF4-FFF2-40B4-BE49-F238E27FC236}">
                <a16:creationId xmlns:a16="http://schemas.microsoft.com/office/drawing/2014/main" id="{B7CE5E50-32EC-B1C0-97D8-F83ECB380774}"/>
              </a:ext>
            </a:extLst>
          </p:cNvPr>
          <p:cNvSpPr txBox="1">
            <a:spLocks/>
          </p:cNvSpPr>
          <p:nvPr/>
        </p:nvSpPr>
        <p:spPr>
          <a:xfrm>
            <a:off x="1984241" y="1346310"/>
            <a:ext cx="3510235" cy="1720792"/>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300"/>
              </a:spcAft>
              <a:buSzTx/>
              <a:buFont typeface="Wingdings" panose="05000000000000000000" pitchFamily="2" charset="2"/>
              <a:buNone/>
              <a:defRPr/>
            </a:pPr>
            <a:r>
              <a:rPr lang="en-US" sz="1050" b="0" i="0">
                <a:solidFill>
                  <a:schemeClr val="tx1"/>
                </a:solidFill>
                <a:effectLst/>
              </a:rPr>
              <a:t>With changing worker expectations, multi-generational workforces, and hybrid workplaces it’s becoming harder to keep talented people. AI is transforming HR by enabling predictive learning. Copilot can help to simplify access to data, improve quality and increase creativity, resulting in improvements to essential key performance indicators.</a:t>
            </a: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rPr>
              <a:t>Improve organizational agility </a:t>
            </a: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rPr>
              <a:t>Transform employee experiences</a:t>
            </a: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rPr>
              <a:t>Optimize HR programs</a:t>
            </a:r>
          </a:p>
          <a:p>
            <a:pPr marL="114300" indent="-114300" defTabSz="582780">
              <a:lnSpc>
                <a:spcPct val="110000"/>
              </a:lnSpc>
              <a:spcBef>
                <a:spcPct val="0"/>
              </a:spcBef>
              <a:spcAft>
                <a:spcPts val="300"/>
              </a:spcAft>
              <a:buSzTx/>
              <a:buFont typeface="Arial" panose="020B0604020202020204" pitchFamily="34" charset="0"/>
              <a:buChar char="•"/>
              <a:defRPr/>
            </a:pPr>
            <a:r>
              <a:rPr lang="en-US" sz="900">
                <a:latin typeface="Segoe UI "/>
              </a:rPr>
              <a:t>Discover workforce insights</a:t>
            </a:r>
          </a:p>
        </p:txBody>
      </p:sp>
      <p:sp>
        <p:nvSpPr>
          <p:cNvPr id="58" name="Graphic 120" descr="Icon of an arrow hitting the bullseye">
            <a:extLst>
              <a:ext uri="{FF2B5EF4-FFF2-40B4-BE49-F238E27FC236}">
                <a16:creationId xmlns:a16="http://schemas.microsoft.com/office/drawing/2014/main" id="{3DA8BB3B-D7C8-E494-A04E-0D63282E8D43}"/>
              </a:ext>
            </a:extLst>
          </p:cNvPr>
          <p:cNvSpPr>
            <a:spLocks noChangeAspect="1"/>
          </p:cNvSpPr>
          <p:nvPr/>
        </p:nvSpPr>
        <p:spPr>
          <a:xfrm>
            <a:off x="861403"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98" name="Group 97">
            <a:extLst>
              <a:ext uri="{FF2B5EF4-FFF2-40B4-BE49-F238E27FC236}">
                <a16:creationId xmlns:a16="http://schemas.microsoft.com/office/drawing/2014/main" id="{398FA436-67B1-C01B-5459-67E49ED9ADE9}"/>
              </a:ext>
            </a:extLst>
          </p:cNvPr>
          <p:cNvGrpSpPr/>
          <p:nvPr/>
        </p:nvGrpSpPr>
        <p:grpSpPr>
          <a:xfrm>
            <a:off x="561144" y="3339797"/>
            <a:ext cx="5297281" cy="1997069"/>
            <a:chOff x="561144" y="3339798"/>
            <a:chExt cx="5297281" cy="1880098"/>
          </a:xfrm>
        </p:grpSpPr>
        <p:sp>
          <p:nvSpPr>
            <p:cNvPr id="51" name="Rounded Rectangle 50">
              <a:extLst>
                <a:ext uri="{FF2B5EF4-FFF2-40B4-BE49-F238E27FC236}">
                  <a16:creationId xmlns:a16="http://schemas.microsoft.com/office/drawing/2014/main" id="{17D98C9D-E09E-856D-128A-395A6EECF937}"/>
                </a:ext>
              </a:extLst>
            </p:cNvPr>
            <p:cNvSpPr/>
            <p:nvPr/>
          </p:nvSpPr>
          <p:spPr bwMode="auto">
            <a:xfrm>
              <a:off x="615382" y="3339798"/>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55" name="Freeform 27">
              <a:extLst>
                <a:ext uri="{FF2B5EF4-FFF2-40B4-BE49-F238E27FC236}">
                  <a16:creationId xmlns:a16="http://schemas.microsoft.com/office/drawing/2014/main" id="{4BF5DEF3-DF98-73B1-8A21-2298DBB92EFB}"/>
                </a:ext>
                <a:ext uri="{C183D7F6-B498-43B3-948B-1728B52AA6E4}">
                  <adec:decorative xmlns:adec="http://schemas.microsoft.com/office/drawing/2017/decorative" val="1"/>
                </a:ext>
              </a:extLst>
            </p:cNvPr>
            <p:cNvSpPr/>
            <p:nvPr/>
          </p:nvSpPr>
          <p:spPr bwMode="auto">
            <a:xfrm rot="5400000" flipV="1">
              <a:off x="-207014" y="4252728"/>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56" name="Text Placeholder 4">
            <a:extLst>
              <a:ext uri="{FF2B5EF4-FFF2-40B4-BE49-F238E27FC236}">
                <a16:creationId xmlns:a16="http://schemas.microsoft.com/office/drawing/2014/main" id="{22A19E5A-40E1-4044-27AA-7E5533F5569B}"/>
              </a:ext>
            </a:extLst>
          </p:cNvPr>
          <p:cNvSpPr txBox="1">
            <a:spLocks/>
          </p:cNvSpPr>
          <p:nvPr/>
        </p:nvSpPr>
        <p:spPr>
          <a:xfrm>
            <a:off x="1984240" y="3788189"/>
            <a:ext cx="3777121" cy="104528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spcAft>
                <a:spcPts val="300"/>
              </a:spcAft>
              <a:buSzTx/>
              <a:buNone/>
              <a:defRPr/>
            </a:pPr>
            <a:r>
              <a:rPr lang="en-US" sz="1050" b="0" i="0" dirty="0">
                <a:solidFill>
                  <a:schemeClr val="tx1"/>
                </a:solidFill>
                <a:effectLst/>
              </a:rPr>
              <a:t>Copilot helps you improve retention, while reducing costs by improving organizational agility, optimizing HR programs, using workforce insights, and transforming employee experiences. </a:t>
            </a: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hlinkClick r:id="rId2" action="ppaction://hlinksldjump"/>
              </a:rPr>
              <a:t>Managing internal job transitions</a:t>
            </a:r>
            <a:endParaRPr lang="en-US" sz="900" dirty="0">
              <a:latin typeface="Segoe UI "/>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hlinkClick r:id="rId3" action="ppaction://hlinksldjump"/>
              </a:rPr>
              <a:t>Augmented hiring workflows</a:t>
            </a:r>
            <a:endParaRPr lang="en-US" sz="900" dirty="0">
              <a:latin typeface="Segoe UI "/>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latin typeface="Segoe UI "/>
                <a:hlinkClick r:id="rId4" action="ppaction://hlinksldjump"/>
              </a:rPr>
              <a:t>Improved benefits and compensation processes</a:t>
            </a:r>
            <a:endParaRPr lang="en-US" sz="900" dirty="0">
              <a:latin typeface="Segoe UI "/>
            </a:endParaRPr>
          </a:p>
        </p:txBody>
      </p:sp>
      <p:sp>
        <p:nvSpPr>
          <p:cNvPr id="57" name="TextBox 56">
            <a:extLst>
              <a:ext uri="{FF2B5EF4-FFF2-40B4-BE49-F238E27FC236}">
                <a16:creationId xmlns:a16="http://schemas.microsoft.com/office/drawing/2014/main" id="{C0D1928B-F7DE-5EBB-4414-EAF9B2857702}"/>
              </a:ext>
            </a:extLst>
          </p:cNvPr>
          <p:cNvSpPr txBox="1"/>
          <p:nvPr/>
        </p:nvSpPr>
        <p:spPr>
          <a:xfrm>
            <a:off x="861403" y="4011923"/>
            <a:ext cx="1121822"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Copilot can assist with ...</a:t>
            </a:r>
          </a:p>
        </p:txBody>
      </p:sp>
      <p:sp>
        <p:nvSpPr>
          <p:cNvPr id="59" name="Graphic 60">
            <a:extLst>
              <a:ext uri="{FF2B5EF4-FFF2-40B4-BE49-F238E27FC236}">
                <a16:creationId xmlns:a16="http://schemas.microsoft.com/office/drawing/2014/main" id="{EB4EB361-E65F-19AD-3FA6-03994B7B5E3E}"/>
              </a:ext>
              <a:ext uri="{C183D7F6-B498-43B3-948B-1728B52AA6E4}">
                <adec:decorative xmlns:adec="http://schemas.microsoft.com/office/drawing/2017/decorative" val="1"/>
              </a:ext>
            </a:extLst>
          </p:cNvPr>
          <p:cNvSpPr>
            <a:spLocks/>
          </p:cNvSpPr>
          <p:nvPr/>
        </p:nvSpPr>
        <p:spPr>
          <a:xfrm>
            <a:off x="861403" y="3583749"/>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99" name="Group 98">
            <a:extLst>
              <a:ext uri="{FF2B5EF4-FFF2-40B4-BE49-F238E27FC236}">
                <a16:creationId xmlns:a16="http://schemas.microsoft.com/office/drawing/2014/main" id="{1FB68D1F-7672-8036-14AC-A85473797C94}"/>
              </a:ext>
            </a:extLst>
          </p:cNvPr>
          <p:cNvGrpSpPr/>
          <p:nvPr/>
        </p:nvGrpSpPr>
        <p:grpSpPr>
          <a:xfrm>
            <a:off x="561144" y="5442479"/>
            <a:ext cx="5297281" cy="943713"/>
            <a:chOff x="561144" y="5442479"/>
            <a:chExt cx="5297281" cy="1726116"/>
          </a:xfrm>
        </p:grpSpPr>
        <p:sp>
          <p:nvSpPr>
            <p:cNvPr id="60" name="Rounded Rectangle 59">
              <a:extLst>
                <a:ext uri="{FF2B5EF4-FFF2-40B4-BE49-F238E27FC236}">
                  <a16:creationId xmlns:a16="http://schemas.microsoft.com/office/drawing/2014/main" id="{52ACFCB3-613B-26DE-2AA2-8E2F6FDE24E2}"/>
                </a:ext>
              </a:extLst>
            </p:cNvPr>
            <p:cNvSpPr/>
            <p:nvPr/>
          </p:nvSpPr>
          <p:spPr bwMode="auto">
            <a:xfrm>
              <a:off x="615382" y="5442479"/>
              <a:ext cx="5243043" cy="1726116"/>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61" name="Freeform 27">
              <a:extLst>
                <a:ext uri="{FF2B5EF4-FFF2-40B4-BE49-F238E27FC236}">
                  <a16:creationId xmlns:a16="http://schemas.microsoft.com/office/drawing/2014/main" id="{5FB8FAF0-CB81-A1A6-0CA9-BF9C0303ED14}"/>
                </a:ext>
                <a:ext uri="{C183D7F6-B498-43B3-948B-1728B52AA6E4}">
                  <adec:decorative xmlns:adec="http://schemas.microsoft.com/office/drawing/2017/decorative" val="1"/>
                </a:ext>
              </a:extLst>
            </p:cNvPr>
            <p:cNvSpPr/>
            <p:nvPr/>
          </p:nvSpPr>
          <p:spPr bwMode="auto">
            <a:xfrm rot="5400000" flipV="1">
              <a:off x="-107713" y="6278418"/>
              <a:ext cx="1391952"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62" name="TextBox 61">
            <a:extLst>
              <a:ext uri="{FF2B5EF4-FFF2-40B4-BE49-F238E27FC236}">
                <a16:creationId xmlns:a16="http://schemas.microsoft.com/office/drawing/2014/main" id="{DA8A9DAF-C0BE-0060-45E9-5D9A19B3F19B}"/>
              </a:ext>
            </a:extLst>
          </p:cNvPr>
          <p:cNvSpPr txBox="1"/>
          <p:nvPr/>
        </p:nvSpPr>
        <p:spPr>
          <a:xfrm>
            <a:off x="861403" y="6004956"/>
            <a:ext cx="1025776"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HRroles</a:t>
            </a:r>
          </a:p>
        </p:txBody>
      </p:sp>
      <p:sp>
        <p:nvSpPr>
          <p:cNvPr id="63" name="Graphic 74" descr="Icon of a person with a checkmark">
            <a:extLst>
              <a:ext uri="{FF2B5EF4-FFF2-40B4-BE49-F238E27FC236}">
                <a16:creationId xmlns:a16="http://schemas.microsoft.com/office/drawing/2014/main" id="{B7F4D02F-2AD0-C998-121E-FC23F20ADBBC}"/>
              </a:ext>
            </a:extLst>
          </p:cNvPr>
          <p:cNvSpPr/>
          <p:nvPr/>
        </p:nvSpPr>
        <p:spPr>
          <a:xfrm>
            <a:off x="921227" y="55709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00" name="Text Placeholder 10">
            <a:extLst>
              <a:ext uri="{FF2B5EF4-FFF2-40B4-BE49-F238E27FC236}">
                <a16:creationId xmlns:a16="http://schemas.microsoft.com/office/drawing/2014/main" id="{072AE961-3A36-F649-BA0B-296CAEFF2E00}"/>
              </a:ext>
            </a:extLst>
          </p:cNvPr>
          <p:cNvSpPr txBox="1">
            <a:spLocks/>
          </p:cNvSpPr>
          <p:nvPr/>
        </p:nvSpPr>
        <p:spPr>
          <a:xfrm>
            <a:off x="2433980" y="5633416"/>
            <a:ext cx="1097280"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582780">
              <a:spcBef>
                <a:spcPct val="0"/>
              </a:spcBef>
              <a:buSzTx/>
              <a:buNone/>
              <a:defRPr/>
            </a:pPr>
            <a:r>
              <a:rPr lang="en-US" sz="1000">
                <a:latin typeface="+mj-lt"/>
              </a:rPr>
              <a:t>Talent Acquisition</a:t>
            </a:r>
          </a:p>
        </p:txBody>
      </p:sp>
      <p:sp>
        <p:nvSpPr>
          <p:cNvPr id="101" name="Text Placeholder 10">
            <a:extLst>
              <a:ext uri="{FF2B5EF4-FFF2-40B4-BE49-F238E27FC236}">
                <a16:creationId xmlns:a16="http://schemas.microsoft.com/office/drawing/2014/main" id="{E91AE363-1C4F-C811-5CF3-FC82A3C65420}"/>
              </a:ext>
            </a:extLst>
          </p:cNvPr>
          <p:cNvSpPr txBox="1">
            <a:spLocks/>
          </p:cNvSpPr>
          <p:nvPr/>
        </p:nvSpPr>
        <p:spPr>
          <a:xfrm>
            <a:off x="2433980" y="6037519"/>
            <a:ext cx="109728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HR Compliance</a:t>
            </a:r>
          </a:p>
        </p:txBody>
      </p:sp>
      <p:sp>
        <p:nvSpPr>
          <p:cNvPr id="102" name="Text Placeholder 10">
            <a:extLst>
              <a:ext uri="{FF2B5EF4-FFF2-40B4-BE49-F238E27FC236}">
                <a16:creationId xmlns:a16="http://schemas.microsoft.com/office/drawing/2014/main" id="{5CEF5DA1-3ED9-BFA8-B436-7CAAC8BC613C}"/>
              </a:ext>
            </a:extLst>
          </p:cNvPr>
          <p:cNvSpPr txBox="1">
            <a:spLocks/>
          </p:cNvSpPr>
          <p:nvPr/>
        </p:nvSpPr>
        <p:spPr>
          <a:xfrm>
            <a:off x="4041647" y="5633416"/>
            <a:ext cx="142449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Planning and business alignment</a:t>
            </a:r>
          </a:p>
        </p:txBody>
      </p:sp>
      <p:sp>
        <p:nvSpPr>
          <p:cNvPr id="103" name="Text Placeholder 10">
            <a:extLst>
              <a:ext uri="{FF2B5EF4-FFF2-40B4-BE49-F238E27FC236}">
                <a16:creationId xmlns:a16="http://schemas.microsoft.com/office/drawing/2014/main" id="{19057EC3-B678-7F2F-BCE0-A22B387DFE7F}"/>
              </a:ext>
            </a:extLst>
          </p:cNvPr>
          <p:cNvSpPr txBox="1">
            <a:spLocks/>
          </p:cNvSpPr>
          <p:nvPr/>
        </p:nvSpPr>
        <p:spPr>
          <a:xfrm>
            <a:off x="4041647" y="6037519"/>
            <a:ext cx="142449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Employee Development</a:t>
            </a:r>
          </a:p>
        </p:txBody>
      </p:sp>
      <p:sp>
        <p:nvSpPr>
          <p:cNvPr id="64" name="Rounded Rectangle 63">
            <a:extLst>
              <a:ext uri="{FF2B5EF4-FFF2-40B4-BE49-F238E27FC236}">
                <a16:creationId xmlns:a16="http://schemas.microsoft.com/office/drawing/2014/main" id="{F1473ACD-47FA-CDEE-9339-960A1EC26CA3}"/>
              </a:ext>
            </a:extLst>
          </p:cNvPr>
          <p:cNvSpPr/>
          <p:nvPr/>
        </p:nvSpPr>
        <p:spPr bwMode="auto">
          <a:xfrm>
            <a:off x="6006247" y="1201222"/>
            <a:ext cx="5949192" cy="5184970"/>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65" name="TextBox 64">
            <a:extLst>
              <a:ext uri="{FF2B5EF4-FFF2-40B4-BE49-F238E27FC236}">
                <a16:creationId xmlns:a16="http://schemas.microsoft.com/office/drawing/2014/main" id="{B3B6129A-B562-74DD-77A6-1DFB587C7B8A}"/>
              </a:ext>
            </a:extLst>
          </p:cNvPr>
          <p:cNvSpPr txBox="1">
            <a:spLocks/>
          </p:cNvSpPr>
          <p:nvPr/>
        </p:nvSpPr>
        <p:spPr>
          <a:xfrm>
            <a:off x="6262867" y="1385422"/>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r>
              <a:rPr lang="en-US"/>
              <a:t>Microsoft Copilot opportunity to impact key Industry KPIs</a:t>
            </a:r>
          </a:p>
        </p:txBody>
      </p:sp>
      <p:grpSp>
        <p:nvGrpSpPr>
          <p:cNvPr id="121" name="Group 120">
            <a:extLst>
              <a:ext uri="{FF2B5EF4-FFF2-40B4-BE49-F238E27FC236}">
                <a16:creationId xmlns:a16="http://schemas.microsoft.com/office/drawing/2014/main" id="{A837F0FC-D4D8-18E1-7626-D18116A4FEA1}"/>
              </a:ext>
            </a:extLst>
          </p:cNvPr>
          <p:cNvGrpSpPr/>
          <p:nvPr/>
        </p:nvGrpSpPr>
        <p:grpSpPr>
          <a:xfrm>
            <a:off x="6603643" y="1811364"/>
            <a:ext cx="5127206" cy="615553"/>
            <a:chOff x="6603643" y="1811364"/>
            <a:chExt cx="5127206" cy="615553"/>
          </a:xfrm>
        </p:grpSpPr>
        <p:sp>
          <p:nvSpPr>
            <p:cNvPr id="66" name="TextBox 65">
              <a:hlinkClick r:id="rId5"/>
              <a:extLst>
                <a:ext uri="{FF2B5EF4-FFF2-40B4-BE49-F238E27FC236}">
                  <a16:creationId xmlns:a16="http://schemas.microsoft.com/office/drawing/2014/main" id="{482089C3-223A-CE24-A08F-DD6B3E214632}"/>
                </a:ext>
              </a:extLst>
            </p:cNvPr>
            <p:cNvSpPr txBox="1"/>
            <p:nvPr/>
          </p:nvSpPr>
          <p:spPr>
            <a:xfrm>
              <a:off x="6603643" y="1833398"/>
              <a:ext cx="861860" cy="155940"/>
            </a:xfrm>
            <a:prstGeom prst="rect">
              <a:avLst/>
            </a:prstGeom>
            <a:noFill/>
          </p:spPr>
          <p:txBody>
            <a:bodyPr wrap="square" lIns="0" tIns="0" rIns="0" bIns="0" anchor="ctr">
              <a:spAutoFit/>
            </a:bodyPr>
            <a:lstStyle/>
            <a:p>
              <a:pPr defTabSz="914225">
                <a:lnSpc>
                  <a:spcPct val="110000"/>
                </a:lnSpc>
                <a:spcAft>
                  <a:spcPts val="600"/>
                </a:spcAft>
                <a:defRPr/>
              </a:pPr>
              <a:r>
                <a:rPr lang="en-US" sz="1000" b="1" dirty="0">
                  <a:solidFill>
                    <a:srgbClr val="000000"/>
                  </a:solidFill>
                  <a:latin typeface="Segoe UI Semibold" panose="020B0702040204020203" pitchFamily="34" charset="0"/>
                  <a:cs typeface="Segoe UI Semibold" panose="020B0702040204020203" pitchFamily="34" charset="0"/>
                  <a:hlinkClick r:id="rId6" action="ppaction://hlinksldjump"/>
                </a:rPr>
                <a:t>Cost per hire</a:t>
              </a:r>
              <a:endParaRPr lang="en-US" sz="1000" b="1" dirty="0">
                <a:solidFill>
                  <a:srgbClr val="000000"/>
                </a:solidFill>
                <a:latin typeface="Segoe UI Semibold" panose="020B0702040204020203" pitchFamily="34" charset="0"/>
                <a:cs typeface="Segoe UI Semibold" panose="020B0702040204020203" pitchFamily="34" charset="0"/>
              </a:endParaRPr>
            </a:p>
          </p:txBody>
        </p:sp>
        <p:sp>
          <p:nvSpPr>
            <p:cNvPr id="71" name="TextBox 70">
              <a:extLst>
                <a:ext uri="{FF2B5EF4-FFF2-40B4-BE49-F238E27FC236}">
                  <a16:creationId xmlns:a16="http://schemas.microsoft.com/office/drawing/2014/main" id="{B9566836-5CFD-291F-0593-8A6F68803480}"/>
                </a:ext>
              </a:extLst>
            </p:cNvPr>
            <p:cNvSpPr txBox="1"/>
            <p:nvPr/>
          </p:nvSpPr>
          <p:spPr>
            <a:xfrm>
              <a:off x="7655232" y="1811364"/>
              <a:ext cx="4075617" cy="615553"/>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Employees improve the hiring process by using Copilot to help write job descriptions, summarize interviews, avoid bias when identifying top candidates, improve candidate communications, and improve onboarding processes.</a:t>
              </a:r>
            </a:p>
          </p:txBody>
        </p:sp>
      </p:grpSp>
      <p:grpSp>
        <p:nvGrpSpPr>
          <p:cNvPr id="120" name="Group 119">
            <a:extLst>
              <a:ext uri="{FF2B5EF4-FFF2-40B4-BE49-F238E27FC236}">
                <a16:creationId xmlns:a16="http://schemas.microsoft.com/office/drawing/2014/main" id="{9128C9CA-E990-9D8F-9028-C95C62DD3E00}"/>
              </a:ext>
            </a:extLst>
          </p:cNvPr>
          <p:cNvGrpSpPr/>
          <p:nvPr/>
        </p:nvGrpSpPr>
        <p:grpSpPr>
          <a:xfrm>
            <a:off x="6603643" y="2652803"/>
            <a:ext cx="5127206" cy="461665"/>
            <a:chOff x="6603643" y="2603045"/>
            <a:chExt cx="5127206" cy="461665"/>
          </a:xfrm>
        </p:grpSpPr>
        <p:sp>
          <p:nvSpPr>
            <p:cNvPr id="67" name="TextBox 66">
              <a:extLst>
                <a:ext uri="{FF2B5EF4-FFF2-40B4-BE49-F238E27FC236}">
                  <a16:creationId xmlns:a16="http://schemas.microsoft.com/office/drawing/2014/main" id="{AC1B29EE-9B60-0ABF-0784-DDCAB5B3104C}"/>
                </a:ext>
              </a:extLst>
            </p:cNvPr>
            <p:cNvSpPr txBox="1"/>
            <p:nvPr/>
          </p:nvSpPr>
          <p:spPr>
            <a:xfrm>
              <a:off x="6603643" y="2603045"/>
              <a:ext cx="861860" cy="325217"/>
            </a:xfrm>
            <a:prstGeom prst="rect">
              <a:avLst/>
            </a:prstGeom>
            <a:noFill/>
          </p:spPr>
          <p:txBody>
            <a:bodyPr wrap="square" lIns="0" tIns="0" rIns="0" bIns="0" anchor="ctr">
              <a:spAutoFit/>
            </a:bodyPr>
            <a:lstStyle/>
            <a:p>
              <a:pPr defTabSz="914225">
                <a:lnSpc>
                  <a:spcPct val="110000"/>
                </a:lnSpc>
                <a:spcAft>
                  <a:spcPts val="600"/>
                </a:spcAft>
                <a:defRPr/>
              </a:pPr>
              <a:r>
                <a:rPr kumimoji="0" lang="en-US" sz="1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hlinkClick r:id="rId7" action="ppaction://hlinksldjump"/>
                </a:rPr>
                <a:t>Employee turnover rate</a:t>
              </a:r>
              <a:endParaRPr kumimoji="0" lang="en-US" sz="1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sp>
          <p:nvSpPr>
            <p:cNvPr id="72" name="TextBox 71">
              <a:extLst>
                <a:ext uri="{FF2B5EF4-FFF2-40B4-BE49-F238E27FC236}">
                  <a16:creationId xmlns:a16="http://schemas.microsoft.com/office/drawing/2014/main" id="{76554AC0-5842-59AD-DAAB-C42B0A39EDC7}"/>
                </a:ext>
              </a:extLst>
            </p:cNvPr>
            <p:cNvSpPr txBox="1"/>
            <p:nvPr/>
          </p:nvSpPr>
          <p:spPr>
            <a:xfrm>
              <a:off x="7655232" y="2603045"/>
              <a:ext cx="4075617" cy="461665"/>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Copilot can help all employees get more satisfaction in their job by reducing boring or stressful tasks, work on higher value activities. It also makes many tasks faster, which can reduce overtime requirements.</a:t>
              </a:r>
            </a:p>
          </p:txBody>
        </p:sp>
      </p:grpSp>
      <p:cxnSp>
        <p:nvCxnSpPr>
          <p:cNvPr id="75" name="Straight Connector 74">
            <a:extLst>
              <a:ext uri="{FF2B5EF4-FFF2-40B4-BE49-F238E27FC236}">
                <a16:creationId xmlns:a16="http://schemas.microsoft.com/office/drawing/2014/main" id="{5D503E88-FC23-3B1F-8AA8-49F35A1FEC66}"/>
              </a:ext>
              <a:ext uri="{C183D7F6-B498-43B3-948B-1728B52AA6E4}">
                <adec:decorative xmlns:adec="http://schemas.microsoft.com/office/drawing/2017/decorative" val="1"/>
              </a:ext>
            </a:extLst>
          </p:cNvPr>
          <p:cNvCxnSpPr>
            <a:cxnSpLocks/>
          </p:cNvCxnSpPr>
          <p:nvPr/>
        </p:nvCxnSpPr>
        <p:spPr>
          <a:xfrm>
            <a:off x="6006247" y="253986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02D90CB-37E2-1F5A-A7A2-BF4269597BB0}"/>
              </a:ext>
              <a:ext uri="{C183D7F6-B498-43B3-948B-1728B52AA6E4}">
                <adec:decorative xmlns:adec="http://schemas.microsoft.com/office/drawing/2017/decorative" val="1"/>
              </a:ext>
            </a:extLst>
          </p:cNvPr>
          <p:cNvCxnSpPr>
            <a:cxnSpLocks/>
          </p:cNvCxnSpPr>
          <p:nvPr/>
        </p:nvCxnSpPr>
        <p:spPr>
          <a:xfrm>
            <a:off x="6006247" y="322741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2" name="Round Same Side Corner Rectangle 81">
            <a:extLst>
              <a:ext uri="{FF2B5EF4-FFF2-40B4-BE49-F238E27FC236}">
                <a16:creationId xmlns:a16="http://schemas.microsoft.com/office/drawing/2014/main" id="{01DA040B-661D-CC4A-F1D7-337EB5224785}"/>
              </a:ext>
            </a:extLst>
          </p:cNvPr>
          <p:cNvSpPr/>
          <p:nvPr/>
        </p:nvSpPr>
        <p:spPr bwMode="auto">
          <a:xfrm>
            <a:off x="6006247" y="593612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331D4B95-75B5-D7CA-712C-61907EA37883}"/>
              </a:ext>
            </a:extLst>
          </p:cNvPr>
          <p:cNvSpPr txBox="1"/>
          <p:nvPr/>
        </p:nvSpPr>
        <p:spPr>
          <a:xfrm>
            <a:off x="6677881" y="6090919"/>
            <a:ext cx="1067600"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Accelerate growth</a:t>
            </a:r>
          </a:p>
        </p:txBody>
      </p:sp>
      <p:sp>
        <p:nvSpPr>
          <p:cNvPr id="84" name="TextBox 83">
            <a:extLst>
              <a:ext uri="{FF2B5EF4-FFF2-40B4-BE49-F238E27FC236}">
                <a16:creationId xmlns:a16="http://schemas.microsoft.com/office/drawing/2014/main" id="{A1008A79-7BAC-88E3-0C5D-52FCF0E1636C}"/>
              </a:ext>
            </a:extLst>
          </p:cNvPr>
          <p:cNvSpPr txBox="1"/>
          <p:nvPr/>
        </p:nvSpPr>
        <p:spPr>
          <a:xfrm>
            <a:off x="8305535" y="6090919"/>
            <a:ext cx="1604606"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Cost savings and avoidance</a:t>
            </a:r>
          </a:p>
        </p:txBody>
      </p:sp>
      <p:sp>
        <p:nvSpPr>
          <p:cNvPr id="85" name="TextBox 84">
            <a:extLst>
              <a:ext uri="{FF2B5EF4-FFF2-40B4-BE49-F238E27FC236}">
                <a16:creationId xmlns:a16="http://schemas.microsoft.com/office/drawing/2014/main" id="{EB972BE5-C0EA-7D8A-E3B8-902DA2A50B6C}"/>
              </a:ext>
            </a:extLst>
          </p:cNvPr>
          <p:cNvSpPr txBox="1"/>
          <p:nvPr/>
        </p:nvSpPr>
        <p:spPr>
          <a:xfrm>
            <a:off x="10460635" y="6090919"/>
            <a:ext cx="1146148"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Employee retention</a:t>
            </a:r>
          </a:p>
        </p:txBody>
      </p:sp>
      <p:sp>
        <p:nvSpPr>
          <p:cNvPr id="86" name="Graphic 47" descr="Icon of a piggy bank ">
            <a:extLst>
              <a:ext uri="{FF2B5EF4-FFF2-40B4-BE49-F238E27FC236}">
                <a16:creationId xmlns:a16="http://schemas.microsoft.com/office/drawing/2014/main" id="{DFFBB1C1-DE7C-BC35-39B3-E42CEA24D495}"/>
              </a:ext>
            </a:extLst>
          </p:cNvPr>
          <p:cNvSpPr>
            <a:spLocks noChangeAspect="1"/>
          </p:cNvSpPr>
          <p:nvPr/>
        </p:nvSpPr>
        <p:spPr>
          <a:xfrm>
            <a:off x="7925478" y="607114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Graphic 13" descr="Icon of a chart made of vertical lines with a line tracing the top of each, turning into an arrow pointing up">
            <a:extLst>
              <a:ext uri="{FF2B5EF4-FFF2-40B4-BE49-F238E27FC236}">
                <a16:creationId xmlns:a16="http://schemas.microsoft.com/office/drawing/2014/main" id="{A009CF8D-0396-FFA1-0882-55DF2A3A6908}"/>
              </a:ext>
            </a:extLst>
          </p:cNvPr>
          <p:cNvSpPr>
            <a:spLocks noChangeAspect="1"/>
          </p:cNvSpPr>
          <p:nvPr/>
        </p:nvSpPr>
        <p:spPr>
          <a:xfrm>
            <a:off x="6315004" y="607161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8" name="Freeform: Shape 124" descr="Employee retention icon">
            <a:extLst>
              <a:ext uri="{FF2B5EF4-FFF2-40B4-BE49-F238E27FC236}">
                <a16:creationId xmlns:a16="http://schemas.microsoft.com/office/drawing/2014/main" id="{20D2C98A-2FD3-0D21-ABEE-5012053C1E9F}"/>
              </a:ext>
            </a:extLst>
          </p:cNvPr>
          <p:cNvSpPr/>
          <p:nvPr/>
        </p:nvSpPr>
        <p:spPr>
          <a:xfrm>
            <a:off x="10090138" y="607261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16" name="Group 115">
            <a:extLst>
              <a:ext uri="{FF2B5EF4-FFF2-40B4-BE49-F238E27FC236}">
                <a16:creationId xmlns:a16="http://schemas.microsoft.com/office/drawing/2014/main" id="{EED288E2-DB6F-3E07-7216-8C02A8DC61A4}"/>
              </a:ext>
            </a:extLst>
          </p:cNvPr>
          <p:cNvGrpSpPr/>
          <p:nvPr/>
        </p:nvGrpSpPr>
        <p:grpSpPr>
          <a:xfrm>
            <a:off x="6603642" y="3445955"/>
            <a:ext cx="4972977" cy="325282"/>
            <a:chOff x="6603642" y="4982861"/>
            <a:chExt cx="4972977" cy="325282"/>
          </a:xfrm>
        </p:grpSpPr>
        <p:sp>
          <p:nvSpPr>
            <p:cNvPr id="110" name="TextBox 109">
              <a:extLst>
                <a:ext uri="{FF2B5EF4-FFF2-40B4-BE49-F238E27FC236}">
                  <a16:creationId xmlns:a16="http://schemas.microsoft.com/office/drawing/2014/main" id="{7992A5E6-F56D-028C-5861-5204E70421DB}"/>
                </a:ext>
              </a:extLst>
            </p:cNvPr>
            <p:cNvSpPr txBox="1"/>
            <p:nvPr/>
          </p:nvSpPr>
          <p:spPr>
            <a:xfrm>
              <a:off x="7655233" y="4982893"/>
              <a:ext cx="3921386" cy="307777"/>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Speed time to value of new employees by simplifying access to information and training. </a:t>
              </a:r>
            </a:p>
          </p:txBody>
        </p:sp>
        <p:sp>
          <p:nvSpPr>
            <p:cNvPr id="115" name="TextBox 114">
              <a:extLst>
                <a:ext uri="{FF2B5EF4-FFF2-40B4-BE49-F238E27FC236}">
                  <a16:creationId xmlns:a16="http://schemas.microsoft.com/office/drawing/2014/main" id="{147C1D0A-032A-D0D9-3B8A-D78D3DE629CF}"/>
                </a:ext>
              </a:extLst>
            </p:cNvPr>
            <p:cNvSpPr txBox="1"/>
            <p:nvPr/>
          </p:nvSpPr>
          <p:spPr>
            <a:xfrm>
              <a:off x="6603642" y="4982861"/>
              <a:ext cx="1050575" cy="325282"/>
            </a:xfrm>
            <a:prstGeom prst="rect">
              <a:avLst/>
            </a:prstGeom>
            <a:noFill/>
          </p:spPr>
          <p:txBody>
            <a:bodyPr wrap="square" lIns="0" tIns="0" rIns="0" bIns="0" anchor="ctr">
              <a:spAutoFit/>
            </a:bodyPr>
            <a:lstStyle/>
            <a:p>
              <a:pPr defTabSz="914225">
                <a:lnSpc>
                  <a:spcPct val="110000"/>
                </a:lnSpc>
                <a:spcAft>
                  <a:spcPts val="600"/>
                </a:spcAft>
                <a:defRPr/>
              </a:pPr>
              <a:r>
                <a:rPr kumimoji="0" lang="en-US" sz="1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hlinkClick r:id="rId8" action="ppaction://hlinksldjump"/>
                </a:rPr>
                <a:t>Improved onboarding time</a:t>
              </a:r>
              <a:endParaRPr kumimoji="0" lang="en-US" sz="1000"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endParaRPr>
            </a:p>
          </p:txBody>
        </p:sp>
      </p:grpSp>
      <p:sp>
        <p:nvSpPr>
          <p:cNvPr id="5" name="Graphic 3">
            <a:extLst>
              <a:ext uri="{FF2B5EF4-FFF2-40B4-BE49-F238E27FC236}">
                <a16:creationId xmlns:a16="http://schemas.microsoft.com/office/drawing/2014/main" id="{DF0F0F65-8FCC-E5A8-6228-DEDFF4CF0308}"/>
              </a:ext>
            </a:extLst>
          </p:cNvPr>
          <p:cNvSpPr/>
          <p:nvPr/>
        </p:nvSpPr>
        <p:spPr>
          <a:xfrm>
            <a:off x="2150519" y="5615110"/>
            <a:ext cx="200025" cy="200025"/>
          </a:xfrm>
          <a:custGeom>
            <a:avLst/>
            <a:gdLst>
              <a:gd name="connsiteX0" fmla="*/ 147638 w 200025"/>
              <a:gd name="connsiteY0" fmla="*/ 95250 h 200025"/>
              <a:gd name="connsiteX1" fmla="*/ 200025 w 200025"/>
              <a:gd name="connsiteY1" fmla="*/ 147638 h 200025"/>
              <a:gd name="connsiteX2" fmla="*/ 147638 w 200025"/>
              <a:gd name="connsiteY2" fmla="*/ 200025 h 200025"/>
              <a:gd name="connsiteX3" fmla="*/ 95250 w 200025"/>
              <a:gd name="connsiteY3" fmla="*/ 147638 h 200025"/>
              <a:gd name="connsiteX4" fmla="*/ 147638 w 200025"/>
              <a:gd name="connsiteY4" fmla="*/ 95250 h 200025"/>
              <a:gd name="connsiteX5" fmla="*/ 19050 w 200025"/>
              <a:gd name="connsiteY5" fmla="*/ 104765 h 200025"/>
              <a:gd name="connsiteX6" fmla="*/ 102965 w 200025"/>
              <a:gd name="connsiteY6" fmla="*/ 104775 h 200025"/>
              <a:gd name="connsiteX7" fmla="*/ 92697 w 200025"/>
              <a:gd name="connsiteY7" fmla="*/ 119063 h 200025"/>
              <a:gd name="connsiteX8" fmla="*/ 19050 w 200025"/>
              <a:gd name="connsiteY8" fmla="*/ 119053 h 200025"/>
              <a:gd name="connsiteX9" fmla="*/ 18098 w 200025"/>
              <a:gd name="connsiteY9" fmla="*/ 119148 h 200025"/>
              <a:gd name="connsiteX10" fmla="*/ 15678 w 200025"/>
              <a:gd name="connsiteY10" fmla="*/ 120444 h 200025"/>
              <a:gd name="connsiteX11" fmla="*/ 14383 w 200025"/>
              <a:gd name="connsiteY11" fmla="*/ 122853 h 200025"/>
              <a:gd name="connsiteX12" fmla="*/ 14288 w 200025"/>
              <a:gd name="connsiteY12" fmla="*/ 123815 h 200025"/>
              <a:gd name="connsiteX13" fmla="*/ 14288 w 200025"/>
              <a:gd name="connsiteY13" fmla="*/ 138113 h 200025"/>
              <a:gd name="connsiteX14" fmla="*/ 27784 w 200025"/>
              <a:gd name="connsiteY14" fmla="*/ 159468 h 200025"/>
              <a:gd name="connsiteX15" fmla="*/ 58893 w 200025"/>
              <a:gd name="connsiteY15" fmla="*/ 166640 h 200025"/>
              <a:gd name="connsiteX16" fmla="*/ 61913 w 200025"/>
              <a:gd name="connsiteY16" fmla="*/ 166688 h 200025"/>
              <a:gd name="connsiteX17" fmla="*/ 64932 w 200025"/>
              <a:gd name="connsiteY17" fmla="*/ 166640 h 200025"/>
              <a:gd name="connsiteX18" fmla="*/ 87649 w 200025"/>
              <a:gd name="connsiteY18" fmla="*/ 162973 h 200025"/>
              <a:gd name="connsiteX19" fmla="*/ 92764 w 200025"/>
              <a:gd name="connsiteY19" fmla="*/ 176336 h 200025"/>
              <a:gd name="connsiteX20" fmla="*/ 61913 w 200025"/>
              <a:gd name="connsiteY20" fmla="*/ 180975 h 200025"/>
              <a:gd name="connsiteX21" fmla="*/ 48 w 200025"/>
              <a:gd name="connsiteY21" fmla="*/ 140303 h 200025"/>
              <a:gd name="connsiteX22" fmla="*/ 0 w 200025"/>
              <a:gd name="connsiteY22" fmla="*/ 138113 h 200025"/>
              <a:gd name="connsiteX23" fmla="*/ 0 w 200025"/>
              <a:gd name="connsiteY23" fmla="*/ 123815 h 200025"/>
              <a:gd name="connsiteX24" fmla="*/ 19050 w 200025"/>
              <a:gd name="connsiteY24" fmla="*/ 104765 h 200025"/>
              <a:gd name="connsiteX25" fmla="*/ 147638 w 200025"/>
              <a:gd name="connsiteY25" fmla="*/ 114319 h 200025"/>
              <a:gd name="connsiteX26" fmla="*/ 146780 w 200025"/>
              <a:gd name="connsiteY26" fmla="*/ 114395 h 200025"/>
              <a:gd name="connsiteX27" fmla="*/ 142951 w 200025"/>
              <a:gd name="connsiteY27" fmla="*/ 118224 h 200025"/>
              <a:gd name="connsiteX28" fmla="*/ 142875 w 200025"/>
              <a:gd name="connsiteY28" fmla="*/ 119082 h 200025"/>
              <a:gd name="connsiteX29" fmla="*/ 142875 w 200025"/>
              <a:gd name="connsiteY29" fmla="*/ 142875 h 200025"/>
              <a:gd name="connsiteX30" fmla="*/ 119063 w 200025"/>
              <a:gd name="connsiteY30" fmla="*/ 142875 h 200025"/>
              <a:gd name="connsiteX31" fmla="*/ 118205 w 200025"/>
              <a:gd name="connsiteY31" fmla="*/ 142951 h 200025"/>
              <a:gd name="connsiteX32" fmla="*/ 114376 w 200025"/>
              <a:gd name="connsiteY32" fmla="*/ 146780 h 200025"/>
              <a:gd name="connsiteX33" fmla="*/ 114300 w 200025"/>
              <a:gd name="connsiteY33" fmla="*/ 147638 h 200025"/>
              <a:gd name="connsiteX34" fmla="*/ 114376 w 200025"/>
              <a:gd name="connsiteY34" fmla="*/ 148495 h 200025"/>
              <a:gd name="connsiteX35" fmla="*/ 118205 w 200025"/>
              <a:gd name="connsiteY35" fmla="*/ 152324 h 200025"/>
              <a:gd name="connsiteX36" fmla="*/ 119063 w 200025"/>
              <a:gd name="connsiteY36" fmla="*/ 152400 h 200025"/>
              <a:gd name="connsiteX37" fmla="*/ 142875 w 200025"/>
              <a:gd name="connsiteY37" fmla="*/ 152400 h 200025"/>
              <a:gd name="connsiteX38" fmla="*/ 142875 w 200025"/>
              <a:gd name="connsiteY38" fmla="*/ 176213 h 200025"/>
              <a:gd name="connsiteX39" fmla="*/ 142951 w 200025"/>
              <a:gd name="connsiteY39" fmla="*/ 177070 h 200025"/>
              <a:gd name="connsiteX40" fmla="*/ 146780 w 200025"/>
              <a:gd name="connsiteY40" fmla="*/ 180899 h 200025"/>
              <a:gd name="connsiteX41" fmla="*/ 147638 w 200025"/>
              <a:gd name="connsiteY41" fmla="*/ 180975 h 200025"/>
              <a:gd name="connsiteX42" fmla="*/ 148495 w 200025"/>
              <a:gd name="connsiteY42" fmla="*/ 180899 h 200025"/>
              <a:gd name="connsiteX43" fmla="*/ 152324 w 200025"/>
              <a:gd name="connsiteY43" fmla="*/ 177070 h 200025"/>
              <a:gd name="connsiteX44" fmla="*/ 152400 w 200025"/>
              <a:gd name="connsiteY44" fmla="*/ 176213 h 200025"/>
              <a:gd name="connsiteX45" fmla="*/ 152400 w 200025"/>
              <a:gd name="connsiteY45" fmla="*/ 152400 h 200025"/>
              <a:gd name="connsiteX46" fmla="*/ 176213 w 200025"/>
              <a:gd name="connsiteY46" fmla="*/ 152400 h 200025"/>
              <a:gd name="connsiteX47" fmla="*/ 177070 w 200025"/>
              <a:gd name="connsiteY47" fmla="*/ 152324 h 200025"/>
              <a:gd name="connsiteX48" fmla="*/ 180899 w 200025"/>
              <a:gd name="connsiteY48" fmla="*/ 148495 h 200025"/>
              <a:gd name="connsiteX49" fmla="*/ 180975 w 200025"/>
              <a:gd name="connsiteY49" fmla="*/ 147638 h 200025"/>
              <a:gd name="connsiteX50" fmla="*/ 180899 w 200025"/>
              <a:gd name="connsiteY50" fmla="*/ 146780 h 200025"/>
              <a:gd name="connsiteX51" fmla="*/ 177070 w 200025"/>
              <a:gd name="connsiteY51" fmla="*/ 142951 h 200025"/>
              <a:gd name="connsiteX52" fmla="*/ 176213 w 200025"/>
              <a:gd name="connsiteY52" fmla="*/ 142875 h 200025"/>
              <a:gd name="connsiteX53" fmla="*/ 152400 w 200025"/>
              <a:gd name="connsiteY53" fmla="*/ 142875 h 200025"/>
              <a:gd name="connsiteX54" fmla="*/ 152400 w 200025"/>
              <a:gd name="connsiteY54" fmla="*/ 119082 h 200025"/>
              <a:gd name="connsiteX55" fmla="*/ 152324 w 200025"/>
              <a:gd name="connsiteY55" fmla="*/ 118224 h 200025"/>
              <a:gd name="connsiteX56" fmla="*/ 148495 w 200025"/>
              <a:gd name="connsiteY56" fmla="*/ 114395 h 200025"/>
              <a:gd name="connsiteX57" fmla="*/ 147638 w 200025"/>
              <a:gd name="connsiteY57" fmla="*/ 114319 h 200025"/>
              <a:gd name="connsiteX58" fmla="*/ 61913 w 200025"/>
              <a:gd name="connsiteY58" fmla="*/ 0 h 200025"/>
              <a:gd name="connsiteX59" fmla="*/ 104775 w 200025"/>
              <a:gd name="connsiteY59" fmla="*/ 42863 h 200025"/>
              <a:gd name="connsiteX60" fmla="*/ 61913 w 200025"/>
              <a:gd name="connsiteY60" fmla="*/ 85725 h 200025"/>
              <a:gd name="connsiteX61" fmla="*/ 19050 w 200025"/>
              <a:gd name="connsiteY61" fmla="*/ 42863 h 200025"/>
              <a:gd name="connsiteX62" fmla="*/ 61913 w 200025"/>
              <a:gd name="connsiteY62" fmla="*/ 0 h 200025"/>
              <a:gd name="connsiteX63" fmla="*/ 147638 w 200025"/>
              <a:gd name="connsiteY63" fmla="*/ 19050 h 200025"/>
              <a:gd name="connsiteX64" fmla="*/ 180975 w 200025"/>
              <a:gd name="connsiteY64" fmla="*/ 52388 h 200025"/>
              <a:gd name="connsiteX65" fmla="*/ 147638 w 200025"/>
              <a:gd name="connsiteY65" fmla="*/ 85725 h 200025"/>
              <a:gd name="connsiteX66" fmla="*/ 114300 w 200025"/>
              <a:gd name="connsiteY66" fmla="*/ 52388 h 200025"/>
              <a:gd name="connsiteX67" fmla="*/ 147638 w 200025"/>
              <a:gd name="connsiteY67" fmla="*/ 19050 h 200025"/>
              <a:gd name="connsiteX68" fmla="*/ 61913 w 200025"/>
              <a:gd name="connsiteY68" fmla="*/ 14288 h 200025"/>
              <a:gd name="connsiteX69" fmla="*/ 33338 w 200025"/>
              <a:gd name="connsiteY69" fmla="*/ 42863 h 200025"/>
              <a:gd name="connsiteX70" fmla="*/ 61913 w 200025"/>
              <a:gd name="connsiteY70" fmla="*/ 71438 h 200025"/>
              <a:gd name="connsiteX71" fmla="*/ 90488 w 200025"/>
              <a:gd name="connsiteY71" fmla="*/ 42863 h 200025"/>
              <a:gd name="connsiteX72" fmla="*/ 61913 w 200025"/>
              <a:gd name="connsiteY72" fmla="*/ 14288 h 200025"/>
              <a:gd name="connsiteX73" fmla="*/ 147638 w 200025"/>
              <a:gd name="connsiteY73" fmla="*/ 33338 h 200025"/>
              <a:gd name="connsiteX74" fmla="*/ 128588 w 200025"/>
              <a:gd name="connsiteY74" fmla="*/ 52388 h 200025"/>
              <a:gd name="connsiteX75" fmla="*/ 147638 w 200025"/>
              <a:gd name="connsiteY75" fmla="*/ 71438 h 200025"/>
              <a:gd name="connsiteX76" fmla="*/ 166688 w 200025"/>
              <a:gd name="connsiteY76" fmla="*/ 52388 h 200025"/>
              <a:gd name="connsiteX77" fmla="*/ 147638 w 200025"/>
              <a:gd name="connsiteY77" fmla="*/ 33338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00025" h="200025">
                <a:moveTo>
                  <a:pt x="147638" y="95250"/>
                </a:moveTo>
                <a:cubicBezTo>
                  <a:pt x="176571" y="95250"/>
                  <a:pt x="200025" y="118704"/>
                  <a:pt x="200025" y="147638"/>
                </a:cubicBezTo>
                <a:cubicBezTo>
                  <a:pt x="200025" y="176571"/>
                  <a:pt x="176571" y="200025"/>
                  <a:pt x="147638" y="200025"/>
                </a:cubicBezTo>
                <a:cubicBezTo>
                  <a:pt x="118704" y="200025"/>
                  <a:pt x="95250" y="176571"/>
                  <a:pt x="95250" y="147638"/>
                </a:cubicBezTo>
                <a:cubicBezTo>
                  <a:pt x="95250" y="118704"/>
                  <a:pt x="118704" y="95250"/>
                  <a:pt x="147638" y="95250"/>
                </a:cubicBezTo>
                <a:close/>
                <a:moveTo>
                  <a:pt x="19050" y="104765"/>
                </a:moveTo>
                <a:lnTo>
                  <a:pt x="102965" y="104775"/>
                </a:lnTo>
                <a:cubicBezTo>
                  <a:pt x="98898" y="109004"/>
                  <a:pt x="95441" y="113814"/>
                  <a:pt x="92697" y="119063"/>
                </a:cubicBezTo>
                <a:lnTo>
                  <a:pt x="19050" y="119053"/>
                </a:lnTo>
                <a:lnTo>
                  <a:pt x="18098" y="119148"/>
                </a:lnTo>
                <a:cubicBezTo>
                  <a:pt x="17183" y="119339"/>
                  <a:pt x="16343" y="119788"/>
                  <a:pt x="15678" y="120444"/>
                </a:cubicBezTo>
                <a:cubicBezTo>
                  <a:pt x="15023" y="121105"/>
                  <a:pt x="14573" y="121942"/>
                  <a:pt x="14383" y="122853"/>
                </a:cubicBezTo>
                <a:lnTo>
                  <a:pt x="14288" y="123815"/>
                </a:lnTo>
                <a:lnTo>
                  <a:pt x="14288" y="138113"/>
                </a:lnTo>
                <a:cubicBezTo>
                  <a:pt x="14288" y="147723"/>
                  <a:pt x="18574" y="154515"/>
                  <a:pt x="27784" y="159468"/>
                </a:cubicBezTo>
                <a:cubicBezTo>
                  <a:pt x="35652" y="163706"/>
                  <a:pt x="46863" y="166268"/>
                  <a:pt x="58893" y="166640"/>
                </a:cubicBezTo>
                <a:lnTo>
                  <a:pt x="61913" y="166688"/>
                </a:lnTo>
                <a:lnTo>
                  <a:pt x="64932" y="166640"/>
                </a:lnTo>
                <a:cubicBezTo>
                  <a:pt x="73162" y="166392"/>
                  <a:pt x="81001" y="165116"/>
                  <a:pt x="87649" y="162973"/>
                </a:cubicBezTo>
                <a:cubicBezTo>
                  <a:pt x="88830" y="167659"/>
                  <a:pt x="90564" y="172145"/>
                  <a:pt x="92764" y="176336"/>
                </a:cubicBezTo>
                <a:cubicBezTo>
                  <a:pt x="82763" y="179670"/>
                  <a:pt x="71733" y="180975"/>
                  <a:pt x="61913" y="180975"/>
                </a:cubicBezTo>
                <a:cubicBezTo>
                  <a:pt x="35985" y="180975"/>
                  <a:pt x="1572" y="171869"/>
                  <a:pt x="48" y="140303"/>
                </a:cubicBezTo>
                <a:lnTo>
                  <a:pt x="0" y="138113"/>
                </a:lnTo>
                <a:lnTo>
                  <a:pt x="0" y="123815"/>
                </a:lnTo>
                <a:cubicBezTo>
                  <a:pt x="0" y="113294"/>
                  <a:pt x="8529" y="104765"/>
                  <a:pt x="19050" y="104765"/>
                </a:cubicBezTo>
                <a:close/>
                <a:moveTo>
                  <a:pt x="147638" y="114319"/>
                </a:moveTo>
                <a:lnTo>
                  <a:pt x="146780" y="114395"/>
                </a:lnTo>
                <a:cubicBezTo>
                  <a:pt x="144831" y="114751"/>
                  <a:pt x="143307" y="116275"/>
                  <a:pt x="142951" y="118224"/>
                </a:cubicBezTo>
                <a:lnTo>
                  <a:pt x="142875" y="119082"/>
                </a:lnTo>
                <a:lnTo>
                  <a:pt x="142875" y="142875"/>
                </a:lnTo>
                <a:lnTo>
                  <a:pt x="119063" y="142875"/>
                </a:lnTo>
                <a:lnTo>
                  <a:pt x="118205" y="142951"/>
                </a:lnTo>
                <a:cubicBezTo>
                  <a:pt x="116256" y="143307"/>
                  <a:pt x="114732" y="144831"/>
                  <a:pt x="114376" y="146780"/>
                </a:cubicBezTo>
                <a:lnTo>
                  <a:pt x="114300" y="147638"/>
                </a:lnTo>
                <a:lnTo>
                  <a:pt x="114376" y="148495"/>
                </a:lnTo>
                <a:cubicBezTo>
                  <a:pt x="114732" y="150444"/>
                  <a:pt x="116256" y="151968"/>
                  <a:pt x="118205" y="152324"/>
                </a:cubicBezTo>
                <a:lnTo>
                  <a:pt x="119063" y="152400"/>
                </a:lnTo>
                <a:lnTo>
                  <a:pt x="142875" y="152400"/>
                </a:lnTo>
                <a:lnTo>
                  <a:pt x="142875" y="176213"/>
                </a:lnTo>
                <a:lnTo>
                  <a:pt x="142951" y="177070"/>
                </a:lnTo>
                <a:cubicBezTo>
                  <a:pt x="143307" y="179019"/>
                  <a:pt x="144831" y="180543"/>
                  <a:pt x="146780" y="180899"/>
                </a:cubicBezTo>
                <a:lnTo>
                  <a:pt x="147638" y="180975"/>
                </a:lnTo>
                <a:lnTo>
                  <a:pt x="148495" y="180899"/>
                </a:lnTo>
                <a:cubicBezTo>
                  <a:pt x="150444" y="180543"/>
                  <a:pt x="151968" y="179019"/>
                  <a:pt x="152324" y="177070"/>
                </a:cubicBezTo>
                <a:lnTo>
                  <a:pt x="152400" y="176213"/>
                </a:lnTo>
                <a:lnTo>
                  <a:pt x="152400" y="152400"/>
                </a:lnTo>
                <a:lnTo>
                  <a:pt x="176213" y="152400"/>
                </a:lnTo>
                <a:lnTo>
                  <a:pt x="177070" y="152324"/>
                </a:lnTo>
                <a:cubicBezTo>
                  <a:pt x="179019" y="151968"/>
                  <a:pt x="180543" y="150444"/>
                  <a:pt x="180899" y="148495"/>
                </a:cubicBezTo>
                <a:lnTo>
                  <a:pt x="180975" y="147638"/>
                </a:lnTo>
                <a:lnTo>
                  <a:pt x="180899" y="146780"/>
                </a:lnTo>
                <a:cubicBezTo>
                  <a:pt x="180543" y="144831"/>
                  <a:pt x="179019" y="143307"/>
                  <a:pt x="177070" y="142951"/>
                </a:cubicBezTo>
                <a:lnTo>
                  <a:pt x="176213" y="142875"/>
                </a:lnTo>
                <a:lnTo>
                  <a:pt x="152400" y="142875"/>
                </a:lnTo>
                <a:lnTo>
                  <a:pt x="152400" y="119082"/>
                </a:lnTo>
                <a:lnTo>
                  <a:pt x="152324" y="118224"/>
                </a:lnTo>
                <a:cubicBezTo>
                  <a:pt x="151968" y="116275"/>
                  <a:pt x="150444" y="114751"/>
                  <a:pt x="148495" y="114395"/>
                </a:cubicBezTo>
                <a:lnTo>
                  <a:pt x="147638" y="114319"/>
                </a:lnTo>
                <a:close/>
                <a:moveTo>
                  <a:pt x="61913" y="0"/>
                </a:moveTo>
                <a:cubicBezTo>
                  <a:pt x="85585" y="0"/>
                  <a:pt x="104775" y="19190"/>
                  <a:pt x="104775" y="42863"/>
                </a:cubicBezTo>
                <a:cubicBezTo>
                  <a:pt x="104775" y="66535"/>
                  <a:pt x="85585" y="85725"/>
                  <a:pt x="61913" y="85725"/>
                </a:cubicBezTo>
                <a:cubicBezTo>
                  <a:pt x="38240" y="85725"/>
                  <a:pt x="19050" y="66535"/>
                  <a:pt x="19050" y="42863"/>
                </a:cubicBezTo>
                <a:cubicBezTo>
                  <a:pt x="19050" y="19190"/>
                  <a:pt x="38240" y="0"/>
                  <a:pt x="61913" y="0"/>
                </a:cubicBezTo>
                <a:close/>
                <a:moveTo>
                  <a:pt x="147638" y="19050"/>
                </a:moveTo>
                <a:cubicBezTo>
                  <a:pt x="166049" y="19050"/>
                  <a:pt x="180975" y="33976"/>
                  <a:pt x="180975" y="52388"/>
                </a:cubicBezTo>
                <a:cubicBezTo>
                  <a:pt x="180975" y="70799"/>
                  <a:pt x="166049" y="85725"/>
                  <a:pt x="147638" y="85725"/>
                </a:cubicBezTo>
                <a:cubicBezTo>
                  <a:pt x="129226" y="85725"/>
                  <a:pt x="114300" y="70799"/>
                  <a:pt x="114300" y="52388"/>
                </a:cubicBezTo>
                <a:cubicBezTo>
                  <a:pt x="114300" y="33976"/>
                  <a:pt x="129226" y="19050"/>
                  <a:pt x="147638" y="19050"/>
                </a:cubicBezTo>
                <a:close/>
                <a:moveTo>
                  <a:pt x="61913" y="14288"/>
                </a:moveTo>
                <a:cubicBezTo>
                  <a:pt x="46158" y="14288"/>
                  <a:pt x="33338" y="27108"/>
                  <a:pt x="33338" y="42863"/>
                </a:cubicBezTo>
                <a:cubicBezTo>
                  <a:pt x="33338" y="58617"/>
                  <a:pt x="46158" y="71438"/>
                  <a:pt x="61913" y="71438"/>
                </a:cubicBezTo>
                <a:cubicBezTo>
                  <a:pt x="77667" y="71438"/>
                  <a:pt x="90488" y="58617"/>
                  <a:pt x="90488" y="42863"/>
                </a:cubicBezTo>
                <a:cubicBezTo>
                  <a:pt x="90488" y="27108"/>
                  <a:pt x="77667" y="14288"/>
                  <a:pt x="61913" y="14288"/>
                </a:cubicBezTo>
                <a:close/>
                <a:moveTo>
                  <a:pt x="147638" y="33338"/>
                </a:moveTo>
                <a:cubicBezTo>
                  <a:pt x="137131" y="33338"/>
                  <a:pt x="128588" y="41881"/>
                  <a:pt x="128588" y="52388"/>
                </a:cubicBezTo>
                <a:cubicBezTo>
                  <a:pt x="128588" y="62894"/>
                  <a:pt x="137131" y="71438"/>
                  <a:pt x="147638" y="71438"/>
                </a:cubicBezTo>
                <a:cubicBezTo>
                  <a:pt x="158144" y="71438"/>
                  <a:pt x="166688" y="62894"/>
                  <a:pt x="166688" y="52388"/>
                </a:cubicBezTo>
                <a:cubicBezTo>
                  <a:pt x="166688" y="41881"/>
                  <a:pt x="158144" y="33338"/>
                  <a:pt x="147638" y="3333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11" name="Group 10">
            <a:extLst>
              <a:ext uri="{FF2B5EF4-FFF2-40B4-BE49-F238E27FC236}">
                <a16:creationId xmlns:a16="http://schemas.microsoft.com/office/drawing/2014/main" id="{EAF58416-339C-67AB-22A4-CF7E5B5F19CA}"/>
              </a:ext>
            </a:extLst>
          </p:cNvPr>
          <p:cNvGrpSpPr/>
          <p:nvPr/>
        </p:nvGrpSpPr>
        <p:grpSpPr>
          <a:xfrm>
            <a:off x="2177360" y="5995666"/>
            <a:ext cx="171441" cy="190505"/>
            <a:chOff x="6019800" y="3333750"/>
            <a:chExt cx="171441" cy="190505"/>
          </a:xfrm>
        </p:grpSpPr>
        <p:sp>
          <p:nvSpPr>
            <p:cNvPr id="9" name="Freeform 8">
              <a:extLst>
                <a:ext uri="{FF2B5EF4-FFF2-40B4-BE49-F238E27FC236}">
                  <a16:creationId xmlns:a16="http://schemas.microsoft.com/office/drawing/2014/main" id="{3B801AA6-5D99-9F11-477C-A65AADD256BD}"/>
                </a:ext>
              </a:extLst>
            </p:cNvPr>
            <p:cNvSpPr/>
            <p:nvPr/>
          </p:nvSpPr>
          <p:spPr>
            <a:xfrm>
              <a:off x="6019800" y="3333750"/>
              <a:ext cx="152400" cy="190500"/>
            </a:xfrm>
            <a:custGeom>
              <a:avLst/>
              <a:gdLst>
                <a:gd name="connsiteX0" fmla="*/ 21431 w 152400"/>
                <a:gd name="connsiteY0" fmla="*/ 14288 h 190500"/>
                <a:gd name="connsiteX1" fmla="*/ 14288 w 152400"/>
                <a:gd name="connsiteY1" fmla="*/ 21431 h 190500"/>
                <a:gd name="connsiteX2" fmla="*/ 14288 w 152400"/>
                <a:gd name="connsiteY2" fmla="*/ 169069 h 190500"/>
                <a:gd name="connsiteX3" fmla="*/ 21431 w 152400"/>
                <a:gd name="connsiteY3" fmla="*/ 176213 h 190500"/>
                <a:gd name="connsiteX4" fmla="*/ 57436 w 152400"/>
                <a:gd name="connsiteY4" fmla="*/ 176213 h 190500"/>
                <a:gd name="connsiteX5" fmla="*/ 60008 w 152400"/>
                <a:gd name="connsiteY5" fmla="*/ 190500 h 190500"/>
                <a:gd name="connsiteX6" fmla="*/ 21431 w 152400"/>
                <a:gd name="connsiteY6" fmla="*/ 190500 h 190500"/>
                <a:gd name="connsiteX7" fmla="*/ 0 w 152400"/>
                <a:gd name="connsiteY7" fmla="*/ 169069 h 190500"/>
                <a:gd name="connsiteX8" fmla="*/ 0 w 152400"/>
                <a:gd name="connsiteY8" fmla="*/ 21431 h 190500"/>
                <a:gd name="connsiteX9" fmla="*/ 21431 w 152400"/>
                <a:gd name="connsiteY9" fmla="*/ 0 h 190500"/>
                <a:gd name="connsiteX10" fmla="*/ 79400 w 152400"/>
                <a:gd name="connsiteY10" fmla="*/ 0 h 190500"/>
                <a:gd name="connsiteX11" fmla="*/ 91183 w 152400"/>
                <a:gd name="connsiteY11" fmla="*/ 4886 h 190500"/>
                <a:gd name="connsiteX12" fmla="*/ 147514 w 152400"/>
                <a:gd name="connsiteY12" fmla="*/ 61217 h 190500"/>
                <a:gd name="connsiteX13" fmla="*/ 152400 w 152400"/>
                <a:gd name="connsiteY13" fmla="*/ 73000 h 190500"/>
                <a:gd name="connsiteX14" fmla="*/ 152400 w 152400"/>
                <a:gd name="connsiteY14" fmla="*/ 76200 h 190500"/>
                <a:gd name="connsiteX15" fmla="*/ 151162 w 152400"/>
                <a:gd name="connsiteY15" fmla="*/ 76200 h 190500"/>
                <a:gd name="connsiteX16" fmla="*/ 147999 w 152400"/>
                <a:gd name="connsiteY16" fmla="*/ 76200 h 190500"/>
                <a:gd name="connsiteX17" fmla="*/ 95250 w 152400"/>
                <a:gd name="connsiteY17" fmla="*/ 76200 h 190500"/>
                <a:gd name="connsiteX18" fmla="*/ 76200 w 152400"/>
                <a:gd name="connsiteY18" fmla="*/ 57150 h 190500"/>
                <a:gd name="connsiteX19" fmla="*/ 76200 w 152400"/>
                <a:gd name="connsiteY19" fmla="*/ 14288 h 190500"/>
                <a:gd name="connsiteX20" fmla="*/ 21431 w 152400"/>
                <a:gd name="connsiteY20" fmla="*/ 14288 h 190500"/>
                <a:gd name="connsiteX21" fmla="*/ 90488 w 152400"/>
                <a:gd name="connsiteY21" fmla="*/ 24384 h 190500"/>
                <a:gd name="connsiteX22" fmla="*/ 90488 w 152400"/>
                <a:gd name="connsiteY22" fmla="*/ 57150 h 190500"/>
                <a:gd name="connsiteX23" fmla="*/ 95250 w 152400"/>
                <a:gd name="connsiteY23" fmla="*/ 61913 h 190500"/>
                <a:gd name="connsiteX24" fmla="*/ 128016 w 152400"/>
                <a:gd name="connsiteY24" fmla="*/ 61913 h 190500"/>
                <a:gd name="connsiteX25" fmla="*/ 90488 w 152400"/>
                <a:gd name="connsiteY25" fmla="*/ 2438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400" h="190500">
                  <a:moveTo>
                    <a:pt x="21431" y="14288"/>
                  </a:moveTo>
                  <a:cubicBezTo>
                    <a:pt x="17486" y="14288"/>
                    <a:pt x="14288" y="17486"/>
                    <a:pt x="14288" y="21431"/>
                  </a:cubicBezTo>
                  <a:lnTo>
                    <a:pt x="14288" y="169069"/>
                  </a:lnTo>
                  <a:cubicBezTo>
                    <a:pt x="14288" y="173012"/>
                    <a:pt x="17488" y="176213"/>
                    <a:pt x="21431" y="176213"/>
                  </a:cubicBezTo>
                  <a:lnTo>
                    <a:pt x="57436" y="176213"/>
                  </a:lnTo>
                  <a:cubicBezTo>
                    <a:pt x="56452" y="181128"/>
                    <a:pt x="57371" y="186236"/>
                    <a:pt x="60008" y="190500"/>
                  </a:cubicBezTo>
                  <a:lnTo>
                    <a:pt x="21431" y="190500"/>
                  </a:lnTo>
                  <a:cubicBezTo>
                    <a:pt x="9595" y="190500"/>
                    <a:pt x="0" y="180905"/>
                    <a:pt x="0" y="169069"/>
                  </a:cubicBezTo>
                  <a:lnTo>
                    <a:pt x="0" y="21431"/>
                  </a:lnTo>
                  <a:cubicBezTo>
                    <a:pt x="0" y="9595"/>
                    <a:pt x="9595" y="0"/>
                    <a:pt x="21431" y="0"/>
                  </a:cubicBezTo>
                  <a:lnTo>
                    <a:pt x="79400" y="0"/>
                  </a:lnTo>
                  <a:cubicBezTo>
                    <a:pt x="83820" y="0"/>
                    <a:pt x="88059" y="1753"/>
                    <a:pt x="91183" y="4886"/>
                  </a:cubicBezTo>
                  <a:lnTo>
                    <a:pt x="147514" y="61217"/>
                  </a:lnTo>
                  <a:cubicBezTo>
                    <a:pt x="150647" y="64341"/>
                    <a:pt x="152400" y="68580"/>
                    <a:pt x="152400" y="73000"/>
                  </a:cubicBezTo>
                  <a:lnTo>
                    <a:pt x="152400" y="76200"/>
                  </a:lnTo>
                  <a:lnTo>
                    <a:pt x="151162" y="76200"/>
                  </a:lnTo>
                  <a:cubicBezTo>
                    <a:pt x="150108" y="76147"/>
                    <a:pt x="149053" y="76147"/>
                    <a:pt x="147999" y="76200"/>
                  </a:cubicBezTo>
                  <a:lnTo>
                    <a:pt x="95250" y="76200"/>
                  </a:lnTo>
                  <a:cubicBezTo>
                    <a:pt x="84729" y="76200"/>
                    <a:pt x="76200" y="67671"/>
                    <a:pt x="76200" y="57150"/>
                  </a:cubicBezTo>
                  <a:lnTo>
                    <a:pt x="76200" y="14288"/>
                  </a:lnTo>
                  <a:lnTo>
                    <a:pt x="21431" y="14288"/>
                  </a:lnTo>
                  <a:close/>
                  <a:moveTo>
                    <a:pt x="90488" y="24384"/>
                  </a:moveTo>
                  <a:lnTo>
                    <a:pt x="90488" y="57150"/>
                  </a:lnTo>
                  <a:cubicBezTo>
                    <a:pt x="90488" y="59780"/>
                    <a:pt x="92620" y="61913"/>
                    <a:pt x="95250" y="61913"/>
                  </a:cubicBezTo>
                  <a:lnTo>
                    <a:pt x="128016" y="61913"/>
                  </a:lnTo>
                  <a:lnTo>
                    <a:pt x="90488" y="24384"/>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0" name="Freeform 9">
              <a:extLst>
                <a:ext uri="{FF2B5EF4-FFF2-40B4-BE49-F238E27FC236}">
                  <a16:creationId xmlns:a16="http://schemas.microsoft.com/office/drawing/2014/main" id="{56DF61E5-04A0-E5F2-B71E-576D514CC0FE}"/>
                </a:ext>
              </a:extLst>
            </p:cNvPr>
            <p:cNvSpPr/>
            <p:nvPr/>
          </p:nvSpPr>
          <p:spPr>
            <a:xfrm>
              <a:off x="6086471" y="3419474"/>
              <a:ext cx="104770" cy="104781"/>
            </a:xfrm>
            <a:custGeom>
              <a:avLst/>
              <a:gdLst>
                <a:gd name="connsiteX0" fmla="*/ 82995 w 104770"/>
                <a:gd name="connsiteY0" fmla="*/ 0 h 104781"/>
                <a:gd name="connsiteX1" fmla="*/ 83014 w 104770"/>
                <a:gd name="connsiteY1" fmla="*/ 0 h 104781"/>
                <a:gd name="connsiteX2" fmla="*/ 104770 w 104770"/>
                <a:gd name="connsiteY2" fmla="*/ 21792 h 104781"/>
                <a:gd name="connsiteX3" fmla="*/ 98397 w 104770"/>
                <a:gd name="connsiteY3" fmla="*/ 37167 h 104781"/>
                <a:gd name="connsiteX4" fmla="*/ 42181 w 104770"/>
                <a:gd name="connsiteY4" fmla="*/ 93383 h 104781"/>
                <a:gd name="connsiteX5" fmla="*/ 30303 w 104770"/>
                <a:gd name="connsiteY5" fmla="*/ 100117 h 104781"/>
                <a:gd name="connsiteX6" fmla="*/ 12863 w 104770"/>
                <a:gd name="connsiteY6" fmla="*/ 104470 h 104781"/>
                <a:gd name="connsiteX7" fmla="*/ 309 w 104770"/>
                <a:gd name="connsiteY7" fmla="*/ 96934 h 104781"/>
                <a:gd name="connsiteX8" fmla="*/ 309 w 104770"/>
                <a:gd name="connsiteY8" fmla="*/ 91916 h 104781"/>
                <a:gd name="connsiteX9" fmla="*/ 4662 w 104770"/>
                <a:gd name="connsiteY9" fmla="*/ 74486 h 104781"/>
                <a:gd name="connsiteX10" fmla="*/ 11396 w 104770"/>
                <a:gd name="connsiteY10" fmla="*/ 62598 h 104781"/>
                <a:gd name="connsiteX11" fmla="*/ 67612 w 104770"/>
                <a:gd name="connsiteY11" fmla="*/ 6382 h 104781"/>
                <a:gd name="connsiteX12" fmla="*/ 82995 w 104770"/>
                <a:gd name="connsiteY12" fmla="*/ 0 h 10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0" h="104781">
                  <a:moveTo>
                    <a:pt x="82995" y="0"/>
                  </a:moveTo>
                  <a:lnTo>
                    <a:pt x="83014" y="0"/>
                  </a:lnTo>
                  <a:cubicBezTo>
                    <a:pt x="95040" y="10"/>
                    <a:pt x="104781" y="9767"/>
                    <a:pt x="104770" y="21792"/>
                  </a:cubicBezTo>
                  <a:cubicBezTo>
                    <a:pt x="104765" y="27559"/>
                    <a:pt x="102474" y="33088"/>
                    <a:pt x="98397" y="37167"/>
                  </a:cubicBezTo>
                  <a:lnTo>
                    <a:pt x="42181" y="93383"/>
                  </a:lnTo>
                  <a:cubicBezTo>
                    <a:pt x="38905" y="96664"/>
                    <a:pt x="34800" y="98990"/>
                    <a:pt x="30303" y="100117"/>
                  </a:cubicBezTo>
                  <a:lnTo>
                    <a:pt x="12863" y="104470"/>
                  </a:lnTo>
                  <a:cubicBezTo>
                    <a:pt x="7315" y="105856"/>
                    <a:pt x="1694" y="102481"/>
                    <a:pt x="309" y="96934"/>
                  </a:cubicBezTo>
                  <a:cubicBezTo>
                    <a:pt x="-103" y="95286"/>
                    <a:pt x="-103" y="93563"/>
                    <a:pt x="309" y="91916"/>
                  </a:cubicBezTo>
                  <a:lnTo>
                    <a:pt x="4662" y="74486"/>
                  </a:lnTo>
                  <a:cubicBezTo>
                    <a:pt x="5785" y="69980"/>
                    <a:pt x="8110" y="65875"/>
                    <a:pt x="11396" y="62598"/>
                  </a:cubicBezTo>
                  <a:lnTo>
                    <a:pt x="67612" y="6382"/>
                  </a:lnTo>
                  <a:cubicBezTo>
                    <a:pt x="71687" y="2293"/>
                    <a:pt x="77223" y="-4"/>
                    <a:pt x="82995"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grpSp>
        <p:nvGrpSpPr>
          <p:cNvPr id="17" name="Group 16">
            <a:extLst>
              <a:ext uri="{FF2B5EF4-FFF2-40B4-BE49-F238E27FC236}">
                <a16:creationId xmlns:a16="http://schemas.microsoft.com/office/drawing/2014/main" id="{CF6C4D9A-3B70-A253-1F65-0D49337612DA}"/>
              </a:ext>
            </a:extLst>
          </p:cNvPr>
          <p:cNvGrpSpPr/>
          <p:nvPr/>
        </p:nvGrpSpPr>
        <p:grpSpPr>
          <a:xfrm>
            <a:off x="3808104" y="5629219"/>
            <a:ext cx="171122" cy="195438"/>
            <a:chOff x="3808104" y="5629219"/>
            <a:chExt cx="171122" cy="195438"/>
          </a:xfrm>
        </p:grpSpPr>
        <p:sp>
          <p:nvSpPr>
            <p:cNvPr id="15" name="Freeform 14">
              <a:extLst>
                <a:ext uri="{FF2B5EF4-FFF2-40B4-BE49-F238E27FC236}">
                  <a16:creationId xmlns:a16="http://schemas.microsoft.com/office/drawing/2014/main" id="{7A523140-5F27-99EA-E375-252529925EAF}"/>
                </a:ext>
              </a:extLst>
            </p:cNvPr>
            <p:cNvSpPr/>
            <p:nvPr/>
          </p:nvSpPr>
          <p:spPr>
            <a:xfrm>
              <a:off x="3808104" y="5629219"/>
              <a:ext cx="171122" cy="195438"/>
            </a:xfrm>
            <a:custGeom>
              <a:avLst/>
              <a:gdLst>
                <a:gd name="connsiteX0" fmla="*/ 83625 w 171122"/>
                <a:gd name="connsiteY0" fmla="*/ 2274 h 195438"/>
                <a:gd name="connsiteX1" fmla="*/ 73529 w 171122"/>
                <a:gd name="connsiteY1" fmla="*/ 1917 h 195438"/>
                <a:gd name="connsiteX2" fmla="*/ 73173 w 171122"/>
                <a:gd name="connsiteY2" fmla="*/ 12014 h 195438"/>
                <a:gd name="connsiteX3" fmla="*/ 73529 w 171122"/>
                <a:gd name="connsiteY3" fmla="*/ 12370 h 195438"/>
                <a:gd name="connsiteX4" fmla="*/ 85149 w 171122"/>
                <a:gd name="connsiteY4" fmla="*/ 23991 h 195438"/>
                <a:gd name="connsiteX5" fmla="*/ 2 w 171122"/>
                <a:gd name="connsiteY5" fmla="*/ 110289 h 195438"/>
                <a:gd name="connsiteX6" fmla="*/ 86301 w 171122"/>
                <a:gd name="connsiteY6" fmla="*/ 195437 h 195438"/>
                <a:gd name="connsiteX7" fmla="*/ 171093 w 171122"/>
                <a:gd name="connsiteY7" fmla="*/ 117526 h 195438"/>
                <a:gd name="connsiteX8" fmla="*/ 164621 w 171122"/>
                <a:gd name="connsiteY8" fmla="*/ 109768 h 195438"/>
                <a:gd name="connsiteX9" fmla="*/ 156863 w 171122"/>
                <a:gd name="connsiteY9" fmla="*/ 116240 h 195438"/>
                <a:gd name="connsiteX10" fmla="*/ 79197 w 171122"/>
                <a:gd name="connsiteY10" fmla="*/ 180852 h 195438"/>
                <a:gd name="connsiteX11" fmla="*/ 14586 w 171122"/>
                <a:gd name="connsiteY11" fmla="*/ 103186 h 195438"/>
                <a:gd name="connsiteX12" fmla="*/ 85149 w 171122"/>
                <a:gd name="connsiteY12" fmla="*/ 38278 h 195438"/>
                <a:gd name="connsiteX13" fmla="*/ 73529 w 171122"/>
                <a:gd name="connsiteY13" fmla="*/ 49899 h 195438"/>
                <a:gd name="connsiteX14" fmla="*/ 73709 w 171122"/>
                <a:gd name="connsiteY14" fmla="*/ 60000 h 195438"/>
                <a:gd name="connsiteX15" fmla="*/ 83635 w 171122"/>
                <a:gd name="connsiteY15" fmla="*/ 59995 h 195438"/>
                <a:gd name="connsiteX16" fmla="*/ 107447 w 171122"/>
                <a:gd name="connsiteY16" fmla="*/ 36183 h 195438"/>
                <a:gd name="connsiteX17" fmla="*/ 107447 w 171122"/>
                <a:gd name="connsiteY17" fmla="*/ 26086 h 195438"/>
                <a:gd name="connsiteX18" fmla="*/ 83635 w 171122"/>
                <a:gd name="connsiteY18" fmla="*/ 2274 h 1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122" h="195438">
                  <a:moveTo>
                    <a:pt x="83625" y="2274"/>
                  </a:moveTo>
                  <a:cubicBezTo>
                    <a:pt x="80935" y="-613"/>
                    <a:pt x="76415" y="-772"/>
                    <a:pt x="73529" y="1917"/>
                  </a:cubicBezTo>
                  <a:cubicBezTo>
                    <a:pt x="70643" y="4607"/>
                    <a:pt x="70483" y="9127"/>
                    <a:pt x="73173" y="12014"/>
                  </a:cubicBezTo>
                  <a:cubicBezTo>
                    <a:pt x="73287" y="12137"/>
                    <a:pt x="73406" y="12256"/>
                    <a:pt x="73529" y="12370"/>
                  </a:cubicBezTo>
                  <a:lnTo>
                    <a:pt x="85149" y="23991"/>
                  </a:lnTo>
                  <a:cubicBezTo>
                    <a:pt x="37806" y="24309"/>
                    <a:pt x="-316" y="62946"/>
                    <a:pt x="2" y="110289"/>
                  </a:cubicBezTo>
                  <a:cubicBezTo>
                    <a:pt x="320" y="157633"/>
                    <a:pt x="38957" y="195755"/>
                    <a:pt x="86301" y="195437"/>
                  </a:cubicBezTo>
                  <a:cubicBezTo>
                    <a:pt x="130397" y="195141"/>
                    <a:pt x="167075" y="161439"/>
                    <a:pt x="171093" y="117526"/>
                  </a:cubicBezTo>
                  <a:cubicBezTo>
                    <a:pt x="171449" y="113596"/>
                    <a:pt x="168551" y="110123"/>
                    <a:pt x="164621" y="109768"/>
                  </a:cubicBezTo>
                  <a:cubicBezTo>
                    <a:pt x="160691" y="109413"/>
                    <a:pt x="157218" y="112310"/>
                    <a:pt x="156863" y="116240"/>
                  </a:cubicBezTo>
                  <a:cubicBezTo>
                    <a:pt x="153258" y="155529"/>
                    <a:pt x="118486" y="184457"/>
                    <a:pt x="79197" y="180852"/>
                  </a:cubicBezTo>
                  <a:cubicBezTo>
                    <a:pt x="39908" y="177247"/>
                    <a:pt x="10981" y="142475"/>
                    <a:pt x="14586" y="103186"/>
                  </a:cubicBezTo>
                  <a:cubicBezTo>
                    <a:pt x="17939" y="66635"/>
                    <a:pt x="48446" y="38574"/>
                    <a:pt x="85149" y="38278"/>
                  </a:cubicBezTo>
                  <a:lnTo>
                    <a:pt x="73529" y="49899"/>
                  </a:lnTo>
                  <a:cubicBezTo>
                    <a:pt x="70789" y="52738"/>
                    <a:pt x="70870" y="57260"/>
                    <a:pt x="73709" y="60000"/>
                  </a:cubicBezTo>
                  <a:cubicBezTo>
                    <a:pt x="76479" y="62672"/>
                    <a:pt x="80868" y="62670"/>
                    <a:pt x="83635" y="59995"/>
                  </a:cubicBezTo>
                  <a:lnTo>
                    <a:pt x="107447" y="36183"/>
                  </a:lnTo>
                  <a:cubicBezTo>
                    <a:pt x="110233" y="33394"/>
                    <a:pt x="110233" y="28875"/>
                    <a:pt x="107447" y="26086"/>
                  </a:cubicBezTo>
                  <a:lnTo>
                    <a:pt x="83635" y="2274"/>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6" name="Freeform 15">
              <a:extLst>
                <a:ext uri="{FF2B5EF4-FFF2-40B4-BE49-F238E27FC236}">
                  <a16:creationId xmlns:a16="http://schemas.microsoft.com/office/drawing/2014/main" id="{2C56DEBE-D787-53C6-D321-47AE17BBFABF}"/>
                </a:ext>
              </a:extLst>
            </p:cNvPr>
            <p:cNvSpPr/>
            <p:nvPr/>
          </p:nvSpPr>
          <p:spPr>
            <a:xfrm>
              <a:off x="3855903" y="5710366"/>
              <a:ext cx="76053" cy="57175"/>
            </a:xfrm>
            <a:custGeom>
              <a:avLst/>
              <a:gdLst>
                <a:gd name="connsiteX0" fmla="*/ 73964 w 76053"/>
                <a:gd name="connsiteY0" fmla="*/ 2089 h 57175"/>
                <a:gd name="connsiteX1" fmla="*/ 73964 w 76053"/>
                <a:gd name="connsiteY1" fmla="*/ 12186 h 57175"/>
                <a:gd name="connsiteX2" fmla="*/ 31064 w 76053"/>
                <a:gd name="connsiteY2" fmla="*/ 55086 h 57175"/>
                <a:gd name="connsiteX3" fmla="*/ 20967 w 76053"/>
                <a:gd name="connsiteY3" fmla="*/ 55086 h 57175"/>
                <a:gd name="connsiteX4" fmla="*/ 1917 w 76053"/>
                <a:gd name="connsiteY4" fmla="*/ 36036 h 57175"/>
                <a:gd name="connsiteX5" fmla="*/ 2274 w 76053"/>
                <a:gd name="connsiteY5" fmla="*/ 25940 h 57175"/>
                <a:gd name="connsiteX6" fmla="*/ 12014 w 76053"/>
                <a:gd name="connsiteY6" fmla="*/ 25940 h 57175"/>
                <a:gd name="connsiteX7" fmla="*/ 26016 w 76053"/>
                <a:gd name="connsiteY7" fmla="*/ 39932 h 57175"/>
                <a:gd name="connsiteX8" fmla="*/ 63858 w 76053"/>
                <a:gd name="connsiteY8" fmla="*/ 2089 h 57175"/>
                <a:gd name="connsiteX9" fmla="*/ 73955 w 76053"/>
                <a:gd name="connsiteY9" fmla="*/ 2089 h 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53" h="57175">
                  <a:moveTo>
                    <a:pt x="73964" y="2089"/>
                  </a:moveTo>
                  <a:cubicBezTo>
                    <a:pt x="76751" y="4878"/>
                    <a:pt x="76751" y="9397"/>
                    <a:pt x="73964" y="12186"/>
                  </a:cubicBezTo>
                  <a:lnTo>
                    <a:pt x="31064" y="55086"/>
                  </a:lnTo>
                  <a:cubicBezTo>
                    <a:pt x="28275" y="57872"/>
                    <a:pt x="23756" y="57872"/>
                    <a:pt x="20967" y="55086"/>
                  </a:cubicBezTo>
                  <a:lnTo>
                    <a:pt x="1917" y="36036"/>
                  </a:lnTo>
                  <a:cubicBezTo>
                    <a:pt x="-772" y="33150"/>
                    <a:pt x="-613" y="28630"/>
                    <a:pt x="2274" y="25940"/>
                  </a:cubicBezTo>
                  <a:cubicBezTo>
                    <a:pt x="5017" y="23383"/>
                    <a:pt x="9270" y="23383"/>
                    <a:pt x="12014" y="25940"/>
                  </a:cubicBezTo>
                  <a:lnTo>
                    <a:pt x="26016" y="39932"/>
                  </a:lnTo>
                  <a:lnTo>
                    <a:pt x="63858" y="2089"/>
                  </a:lnTo>
                  <a:cubicBezTo>
                    <a:pt x="66647" y="-696"/>
                    <a:pt x="71166" y="-696"/>
                    <a:pt x="73955" y="208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20" name="Graphic 18">
            <a:extLst>
              <a:ext uri="{FF2B5EF4-FFF2-40B4-BE49-F238E27FC236}">
                <a16:creationId xmlns:a16="http://schemas.microsoft.com/office/drawing/2014/main" id="{7BEB2C5B-E428-C9A7-6091-08BC727F9A18}"/>
              </a:ext>
            </a:extLst>
          </p:cNvPr>
          <p:cNvSpPr/>
          <p:nvPr/>
        </p:nvSpPr>
        <p:spPr>
          <a:xfrm>
            <a:off x="3801249" y="6012652"/>
            <a:ext cx="180975" cy="200051"/>
          </a:xfrm>
          <a:custGeom>
            <a:avLst/>
            <a:gdLst>
              <a:gd name="connsiteX0" fmla="*/ 69628 w 180975"/>
              <a:gd name="connsiteY0" fmla="*/ 128568 h 200051"/>
              <a:gd name="connsiteX1" fmla="*/ 76391 w 180975"/>
              <a:gd name="connsiteY1" fmla="*/ 114281 h 200051"/>
              <a:gd name="connsiteX2" fmla="*/ 21431 w 180975"/>
              <a:gd name="connsiteY2" fmla="*/ 114281 h 200051"/>
              <a:gd name="connsiteX3" fmla="*/ 0 w 180975"/>
              <a:gd name="connsiteY3" fmla="*/ 135712 h 200051"/>
              <a:gd name="connsiteX4" fmla="*/ 0 w 180975"/>
              <a:gd name="connsiteY4" fmla="*/ 141208 h 200051"/>
              <a:gd name="connsiteX5" fmla="*/ 8553 w 180975"/>
              <a:gd name="connsiteY5" fmla="*/ 164411 h 200051"/>
              <a:gd name="connsiteX6" fmla="*/ 67532 w 180975"/>
              <a:gd name="connsiteY6" fmla="*/ 190252 h 200051"/>
              <a:gd name="connsiteX7" fmla="*/ 71828 w 180975"/>
              <a:gd name="connsiteY7" fmla="*/ 176155 h 200051"/>
              <a:gd name="connsiteX8" fmla="*/ 19421 w 180975"/>
              <a:gd name="connsiteY8" fmla="*/ 155134 h 200051"/>
              <a:gd name="connsiteX9" fmla="*/ 14288 w 180975"/>
              <a:gd name="connsiteY9" fmla="*/ 141208 h 200051"/>
              <a:gd name="connsiteX10" fmla="*/ 14288 w 180975"/>
              <a:gd name="connsiteY10" fmla="*/ 135703 h 200051"/>
              <a:gd name="connsiteX11" fmla="*/ 21431 w 180975"/>
              <a:gd name="connsiteY11" fmla="*/ 128568 h 200051"/>
              <a:gd name="connsiteX12" fmla="*/ 69628 w 180975"/>
              <a:gd name="connsiteY12" fmla="*/ 128568 h 200051"/>
              <a:gd name="connsiteX13" fmla="*/ 76190 w 180975"/>
              <a:gd name="connsiteY13" fmla="*/ 0 h 200051"/>
              <a:gd name="connsiteX14" fmla="*/ 123825 w 180975"/>
              <a:gd name="connsiteY14" fmla="*/ 47635 h 200051"/>
              <a:gd name="connsiteX15" fmla="*/ 76190 w 180975"/>
              <a:gd name="connsiteY15" fmla="*/ 95269 h 200051"/>
              <a:gd name="connsiteX16" fmla="*/ 28556 w 180975"/>
              <a:gd name="connsiteY16" fmla="*/ 47635 h 200051"/>
              <a:gd name="connsiteX17" fmla="*/ 76190 w 180975"/>
              <a:gd name="connsiteY17" fmla="*/ 0 h 200051"/>
              <a:gd name="connsiteX18" fmla="*/ 76190 w 180975"/>
              <a:gd name="connsiteY18" fmla="*/ 14288 h 200051"/>
              <a:gd name="connsiteX19" fmla="*/ 42843 w 180975"/>
              <a:gd name="connsiteY19" fmla="*/ 47635 h 200051"/>
              <a:gd name="connsiteX20" fmla="*/ 76190 w 180975"/>
              <a:gd name="connsiteY20" fmla="*/ 80982 h 200051"/>
              <a:gd name="connsiteX21" fmla="*/ 109538 w 180975"/>
              <a:gd name="connsiteY21" fmla="*/ 47635 h 200051"/>
              <a:gd name="connsiteX22" fmla="*/ 76190 w 180975"/>
              <a:gd name="connsiteY22" fmla="*/ 14288 h 200051"/>
              <a:gd name="connsiteX23" fmla="*/ 180975 w 180975"/>
              <a:gd name="connsiteY23" fmla="*/ 147638 h 200051"/>
              <a:gd name="connsiteX24" fmla="*/ 128595 w 180975"/>
              <a:gd name="connsiteY24" fmla="*/ 200052 h 200051"/>
              <a:gd name="connsiteX25" fmla="*/ 103175 w 180975"/>
              <a:gd name="connsiteY25" fmla="*/ 193481 h 200051"/>
              <a:gd name="connsiteX26" fmla="*/ 82344 w 180975"/>
              <a:gd name="connsiteY26" fmla="*/ 199815 h 200051"/>
              <a:gd name="connsiteX27" fmla="*/ 76400 w 180975"/>
              <a:gd name="connsiteY27" fmla="*/ 196647 h 200051"/>
              <a:gd name="connsiteX28" fmla="*/ 76400 w 180975"/>
              <a:gd name="connsiteY28" fmla="*/ 193872 h 200051"/>
              <a:gd name="connsiteX29" fmla="*/ 82744 w 180975"/>
              <a:gd name="connsiteY29" fmla="*/ 173041 h 200051"/>
              <a:gd name="connsiteX30" fmla="*/ 103188 w 180975"/>
              <a:gd name="connsiteY30" fmla="*/ 101817 h 200051"/>
              <a:gd name="connsiteX31" fmla="*/ 174412 w 180975"/>
              <a:gd name="connsiteY31" fmla="*/ 122260 h 200051"/>
              <a:gd name="connsiteX32" fmla="*/ 180975 w 180975"/>
              <a:gd name="connsiteY32" fmla="*/ 147618 h 200051"/>
              <a:gd name="connsiteX33" fmla="*/ 109518 w 180975"/>
              <a:gd name="connsiteY33" fmla="*/ 133350 h 200051"/>
              <a:gd name="connsiteX34" fmla="*/ 104756 w 180975"/>
              <a:gd name="connsiteY34" fmla="*/ 138113 h 200051"/>
              <a:gd name="connsiteX35" fmla="*/ 109518 w 180975"/>
              <a:gd name="connsiteY35" fmla="*/ 142875 h 200051"/>
              <a:gd name="connsiteX36" fmla="*/ 147638 w 180975"/>
              <a:gd name="connsiteY36" fmla="*/ 142875 h 200051"/>
              <a:gd name="connsiteX37" fmla="*/ 152400 w 180975"/>
              <a:gd name="connsiteY37" fmla="*/ 138113 h 200051"/>
              <a:gd name="connsiteX38" fmla="*/ 147638 w 180975"/>
              <a:gd name="connsiteY38" fmla="*/ 133350 h 200051"/>
              <a:gd name="connsiteX39" fmla="*/ 109538 w 180975"/>
              <a:gd name="connsiteY39" fmla="*/ 133350 h 200051"/>
              <a:gd name="connsiteX40" fmla="*/ 104756 w 180975"/>
              <a:gd name="connsiteY40" fmla="*/ 157163 h 200051"/>
              <a:gd name="connsiteX41" fmla="*/ 109518 w 180975"/>
              <a:gd name="connsiteY41" fmla="*/ 161925 h 200051"/>
              <a:gd name="connsiteX42" fmla="*/ 128568 w 180975"/>
              <a:gd name="connsiteY42" fmla="*/ 161925 h 200051"/>
              <a:gd name="connsiteX43" fmla="*/ 133331 w 180975"/>
              <a:gd name="connsiteY43" fmla="*/ 157163 h 200051"/>
              <a:gd name="connsiteX44" fmla="*/ 128568 w 180975"/>
              <a:gd name="connsiteY44" fmla="*/ 152400 h 200051"/>
              <a:gd name="connsiteX45" fmla="*/ 109518 w 180975"/>
              <a:gd name="connsiteY45" fmla="*/ 152400 h 200051"/>
              <a:gd name="connsiteX46" fmla="*/ 104756 w 180975"/>
              <a:gd name="connsiteY46" fmla="*/ 157163 h 200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0975" h="200051">
                <a:moveTo>
                  <a:pt x="69628" y="128568"/>
                </a:moveTo>
                <a:cubicBezTo>
                  <a:pt x="71260" y="123535"/>
                  <a:pt x="73533" y="118734"/>
                  <a:pt x="76391" y="114281"/>
                </a:cubicBezTo>
                <a:lnTo>
                  <a:pt x="21431" y="114281"/>
                </a:lnTo>
                <a:cubicBezTo>
                  <a:pt x="9595" y="114281"/>
                  <a:pt x="0" y="123876"/>
                  <a:pt x="0" y="135712"/>
                </a:cubicBezTo>
                <a:lnTo>
                  <a:pt x="0" y="141208"/>
                </a:lnTo>
                <a:cubicBezTo>
                  <a:pt x="0" y="149714"/>
                  <a:pt x="3038" y="157944"/>
                  <a:pt x="8553" y="164411"/>
                </a:cubicBezTo>
                <a:cubicBezTo>
                  <a:pt x="22012" y="180165"/>
                  <a:pt x="41805" y="188719"/>
                  <a:pt x="67532" y="190252"/>
                </a:cubicBezTo>
                <a:lnTo>
                  <a:pt x="71828" y="176155"/>
                </a:lnTo>
                <a:cubicBezTo>
                  <a:pt x="47996" y="175393"/>
                  <a:pt x="30690" y="168326"/>
                  <a:pt x="19421" y="155134"/>
                </a:cubicBezTo>
                <a:cubicBezTo>
                  <a:pt x="16106" y="151251"/>
                  <a:pt x="14286" y="146314"/>
                  <a:pt x="14288" y="141208"/>
                </a:cubicBezTo>
                <a:lnTo>
                  <a:pt x="14288" y="135703"/>
                </a:lnTo>
                <a:cubicBezTo>
                  <a:pt x="14288" y="131769"/>
                  <a:pt x="17488" y="128568"/>
                  <a:pt x="21431" y="128568"/>
                </a:cubicBezTo>
                <a:lnTo>
                  <a:pt x="69628" y="128568"/>
                </a:lnTo>
                <a:close/>
                <a:moveTo>
                  <a:pt x="76190" y="0"/>
                </a:moveTo>
                <a:cubicBezTo>
                  <a:pt x="102499" y="0"/>
                  <a:pt x="123825" y="21327"/>
                  <a:pt x="123825" y="47635"/>
                </a:cubicBezTo>
                <a:cubicBezTo>
                  <a:pt x="123825" y="73942"/>
                  <a:pt x="102499" y="95269"/>
                  <a:pt x="76190" y="95269"/>
                </a:cubicBezTo>
                <a:cubicBezTo>
                  <a:pt x="49883" y="95269"/>
                  <a:pt x="28556" y="73942"/>
                  <a:pt x="28556" y="47635"/>
                </a:cubicBezTo>
                <a:cubicBezTo>
                  <a:pt x="28556" y="21327"/>
                  <a:pt x="49883" y="0"/>
                  <a:pt x="76190" y="0"/>
                </a:cubicBezTo>
                <a:close/>
                <a:moveTo>
                  <a:pt x="76190" y="14288"/>
                </a:moveTo>
                <a:cubicBezTo>
                  <a:pt x="57774" y="14288"/>
                  <a:pt x="42843" y="29217"/>
                  <a:pt x="42843" y="47635"/>
                </a:cubicBezTo>
                <a:cubicBezTo>
                  <a:pt x="42843" y="66052"/>
                  <a:pt x="57774" y="80982"/>
                  <a:pt x="76190" y="80982"/>
                </a:cubicBezTo>
                <a:cubicBezTo>
                  <a:pt x="94607" y="80982"/>
                  <a:pt x="109538" y="66052"/>
                  <a:pt x="109538" y="47635"/>
                </a:cubicBezTo>
                <a:cubicBezTo>
                  <a:pt x="109538" y="29217"/>
                  <a:pt x="94607" y="14288"/>
                  <a:pt x="76190" y="14288"/>
                </a:cubicBezTo>
                <a:close/>
                <a:moveTo>
                  <a:pt x="180975" y="147638"/>
                </a:moveTo>
                <a:cubicBezTo>
                  <a:pt x="180985" y="176575"/>
                  <a:pt x="157533" y="200042"/>
                  <a:pt x="128595" y="200052"/>
                </a:cubicBezTo>
                <a:cubicBezTo>
                  <a:pt x="119701" y="200054"/>
                  <a:pt x="110953" y="197793"/>
                  <a:pt x="103175" y="193481"/>
                </a:cubicBezTo>
                <a:lnTo>
                  <a:pt x="82344" y="199815"/>
                </a:lnTo>
                <a:cubicBezTo>
                  <a:pt x="79827" y="200582"/>
                  <a:pt x="77167" y="199164"/>
                  <a:pt x="76400" y="196647"/>
                </a:cubicBezTo>
                <a:cubicBezTo>
                  <a:pt x="76125" y="195743"/>
                  <a:pt x="76125" y="194777"/>
                  <a:pt x="76400" y="193872"/>
                </a:cubicBezTo>
                <a:lnTo>
                  <a:pt x="82744" y="173041"/>
                </a:lnTo>
                <a:cubicBezTo>
                  <a:pt x="68721" y="147727"/>
                  <a:pt x="77875" y="115839"/>
                  <a:pt x="103188" y="101817"/>
                </a:cubicBezTo>
                <a:cubicBezTo>
                  <a:pt x="128502" y="87794"/>
                  <a:pt x="160390" y="96946"/>
                  <a:pt x="174412" y="122260"/>
                </a:cubicBezTo>
                <a:cubicBezTo>
                  <a:pt x="178712" y="130021"/>
                  <a:pt x="180969" y="138747"/>
                  <a:pt x="180975" y="147618"/>
                </a:cubicBezTo>
                <a:close/>
                <a:moveTo>
                  <a:pt x="109518" y="133350"/>
                </a:moveTo>
                <a:cubicBezTo>
                  <a:pt x="106889" y="133350"/>
                  <a:pt x="104756" y="135483"/>
                  <a:pt x="104756" y="138113"/>
                </a:cubicBezTo>
                <a:cubicBezTo>
                  <a:pt x="104756" y="140742"/>
                  <a:pt x="106889" y="142875"/>
                  <a:pt x="109518" y="142875"/>
                </a:cubicBezTo>
                <a:lnTo>
                  <a:pt x="147638" y="142875"/>
                </a:lnTo>
                <a:cubicBezTo>
                  <a:pt x="150267" y="142875"/>
                  <a:pt x="152400" y="140742"/>
                  <a:pt x="152400" y="138113"/>
                </a:cubicBezTo>
                <a:cubicBezTo>
                  <a:pt x="152400" y="135483"/>
                  <a:pt x="150267" y="133350"/>
                  <a:pt x="147638" y="133350"/>
                </a:cubicBezTo>
                <a:lnTo>
                  <a:pt x="109538" y="133350"/>
                </a:lnTo>
                <a:close/>
                <a:moveTo>
                  <a:pt x="104756" y="157163"/>
                </a:moveTo>
                <a:cubicBezTo>
                  <a:pt x="104756" y="159792"/>
                  <a:pt x="106889" y="161925"/>
                  <a:pt x="109518" y="161925"/>
                </a:cubicBezTo>
                <a:lnTo>
                  <a:pt x="128568" y="161925"/>
                </a:lnTo>
                <a:cubicBezTo>
                  <a:pt x="131198" y="161925"/>
                  <a:pt x="133331" y="159792"/>
                  <a:pt x="133331" y="157163"/>
                </a:cubicBezTo>
                <a:cubicBezTo>
                  <a:pt x="133331" y="154533"/>
                  <a:pt x="131198" y="152400"/>
                  <a:pt x="128568" y="152400"/>
                </a:cubicBezTo>
                <a:lnTo>
                  <a:pt x="109518" y="152400"/>
                </a:lnTo>
                <a:cubicBezTo>
                  <a:pt x="106889" y="152400"/>
                  <a:pt x="104756" y="154533"/>
                  <a:pt x="104756" y="15716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3" name="Graphic 21">
            <a:extLst>
              <a:ext uri="{FF2B5EF4-FFF2-40B4-BE49-F238E27FC236}">
                <a16:creationId xmlns:a16="http://schemas.microsoft.com/office/drawing/2014/main" id="{C9B36187-9CBD-51AB-BFC9-EA51ED68D7B0}"/>
              </a:ext>
            </a:extLst>
          </p:cNvPr>
          <p:cNvSpPr/>
          <p:nvPr/>
        </p:nvSpPr>
        <p:spPr>
          <a:xfrm>
            <a:off x="6269346" y="1805272"/>
            <a:ext cx="234024" cy="258652"/>
          </a:xfrm>
          <a:custGeom>
            <a:avLst/>
            <a:gdLst>
              <a:gd name="connsiteX0" fmla="*/ 227667 w 314504"/>
              <a:gd name="connsiteY0" fmla="*/ 198594 h 347601"/>
              <a:gd name="connsiteX1" fmla="*/ 258627 w 314504"/>
              <a:gd name="connsiteY1" fmla="*/ 215150 h 347601"/>
              <a:gd name="connsiteX2" fmla="*/ 157219 w 314504"/>
              <a:gd name="connsiteY2" fmla="*/ 215150 h 347601"/>
              <a:gd name="connsiteX3" fmla="*/ 132385 w 314504"/>
              <a:gd name="connsiteY3" fmla="*/ 223428 h 347601"/>
              <a:gd name="connsiteX4" fmla="*/ 37235 w 314504"/>
              <a:gd name="connsiteY4" fmla="*/ 223428 h 347601"/>
              <a:gd name="connsiteX5" fmla="*/ 24818 w 314504"/>
              <a:gd name="connsiteY5" fmla="*/ 235812 h 347601"/>
              <a:gd name="connsiteX6" fmla="*/ 24818 w 314504"/>
              <a:gd name="connsiteY6" fmla="*/ 235846 h 347601"/>
              <a:gd name="connsiteX7" fmla="*/ 24818 w 314504"/>
              <a:gd name="connsiteY7" fmla="*/ 245399 h 347601"/>
              <a:gd name="connsiteX8" fmla="*/ 33758 w 314504"/>
              <a:gd name="connsiteY8" fmla="*/ 269571 h 347601"/>
              <a:gd name="connsiteX9" fmla="*/ 115828 w 314504"/>
              <a:gd name="connsiteY9" fmla="*/ 305664 h 347601"/>
              <a:gd name="connsiteX10" fmla="*/ 115828 w 314504"/>
              <a:gd name="connsiteY10" fmla="*/ 322767 h 347601"/>
              <a:gd name="connsiteX11" fmla="*/ 116573 w 314504"/>
              <a:gd name="connsiteY11" fmla="*/ 330581 h 347601"/>
              <a:gd name="connsiteX12" fmla="*/ 14868 w 314504"/>
              <a:gd name="connsiteY12" fmla="*/ 285713 h 347601"/>
              <a:gd name="connsiteX13" fmla="*/ 0 w 314504"/>
              <a:gd name="connsiteY13" fmla="*/ 245399 h 347601"/>
              <a:gd name="connsiteX14" fmla="*/ 0 w 314504"/>
              <a:gd name="connsiteY14" fmla="*/ 235829 h 347601"/>
              <a:gd name="connsiteX15" fmla="*/ 37235 w 314504"/>
              <a:gd name="connsiteY15" fmla="*/ 198594 h 347601"/>
              <a:gd name="connsiteX16" fmla="*/ 227667 w 314504"/>
              <a:gd name="connsiteY16" fmla="*/ 198594 h 347601"/>
              <a:gd name="connsiteX17" fmla="*/ 132385 w 314504"/>
              <a:gd name="connsiteY17" fmla="*/ 0 h 347601"/>
              <a:gd name="connsiteX18" fmla="*/ 215167 w 314504"/>
              <a:gd name="connsiteY18" fmla="*/ 82782 h 347601"/>
              <a:gd name="connsiteX19" fmla="*/ 132385 w 314504"/>
              <a:gd name="connsiteY19" fmla="*/ 165564 h 347601"/>
              <a:gd name="connsiteX20" fmla="*/ 49603 w 314504"/>
              <a:gd name="connsiteY20" fmla="*/ 82782 h 347601"/>
              <a:gd name="connsiteX21" fmla="*/ 132385 w 314504"/>
              <a:gd name="connsiteY21" fmla="*/ 0 h 347601"/>
              <a:gd name="connsiteX22" fmla="*/ 132385 w 314504"/>
              <a:gd name="connsiteY22" fmla="*/ 24835 h 347601"/>
              <a:gd name="connsiteX23" fmla="*/ 74437 w 314504"/>
              <a:gd name="connsiteY23" fmla="*/ 82782 h 347601"/>
              <a:gd name="connsiteX24" fmla="*/ 132385 w 314504"/>
              <a:gd name="connsiteY24" fmla="*/ 140729 h 347601"/>
              <a:gd name="connsiteX25" fmla="*/ 190332 w 314504"/>
              <a:gd name="connsiteY25" fmla="*/ 82782 h 347601"/>
              <a:gd name="connsiteX26" fmla="*/ 132385 w 314504"/>
              <a:gd name="connsiteY26" fmla="*/ 24835 h 347601"/>
              <a:gd name="connsiteX27" fmla="*/ 132385 w 314504"/>
              <a:gd name="connsiteY27" fmla="*/ 256541 h 347601"/>
              <a:gd name="connsiteX28" fmla="*/ 157219 w 314504"/>
              <a:gd name="connsiteY28" fmla="*/ 231706 h 347601"/>
              <a:gd name="connsiteX29" fmla="*/ 289670 w 314504"/>
              <a:gd name="connsiteY29" fmla="*/ 231706 h 347601"/>
              <a:gd name="connsiteX30" fmla="*/ 314505 w 314504"/>
              <a:gd name="connsiteY30" fmla="*/ 256541 h 347601"/>
              <a:gd name="connsiteX31" fmla="*/ 314505 w 314504"/>
              <a:gd name="connsiteY31" fmla="*/ 322767 h 347601"/>
              <a:gd name="connsiteX32" fmla="*/ 289670 w 314504"/>
              <a:gd name="connsiteY32" fmla="*/ 347601 h 347601"/>
              <a:gd name="connsiteX33" fmla="*/ 157219 w 314504"/>
              <a:gd name="connsiteY33" fmla="*/ 347601 h 347601"/>
              <a:gd name="connsiteX34" fmla="*/ 132385 w 314504"/>
              <a:gd name="connsiteY34" fmla="*/ 322767 h 347601"/>
              <a:gd name="connsiteX35" fmla="*/ 132385 w 314504"/>
              <a:gd name="connsiteY35" fmla="*/ 256541 h 347601"/>
              <a:gd name="connsiteX36" fmla="*/ 297949 w 314504"/>
              <a:gd name="connsiteY36" fmla="*/ 264819 h 347601"/>
              <a:gd name="connsiteX37" fmla="*/ 281392 w 314504"/>
              <a:gd name="connsiteY37" fmla="*/ 248263 h 347601"/>
              <a:gd name="connsiteX38" fmla="*/ 264836 w 314504"/>
              <a:gd name="connsiteY38" fmla="*/ 248263 h 347601"/>
              <a:gd name="connsiteX39" fmla="*/ 297949 w 314504"/>
              <a:gd name="connsiteY39" fmla="*/ 281376 h 347601"/>
              <a:gd name="connsiteX40" fmla="*/ 297949 w 314504"/>
              <a:gd name="connsiteY40" fmla="*/ 264819 h 347601"/>
              <a:gd name="connsiteX41" fmla="*/ 297949 w 314504"/>
              <a:gd name="connsiteY41" fmla="*/ 297932 h 347601"/>
              <a:gd name="connsiteX42" fmla="*/ 264836 w 314504"/>
              <a:gd name="connsiteY42" fmla="*/ 331045 h 347601"/>
              <a:gd name="connsiteX43" fmla="*/ 281392 w 314504"/>
              <a:gd name="connsiteY43" fmla="*/ 331045 h 347601"/>
              <a:gd name="connsiteX44" fmla="*/ 297949 w 314504"/>
              <a:gd name="connsiteY44" fmla="*/ 314488 h 347601"/>
              <a:gd name="connsiteX45" fmla="*/ 297949 w 314504"/>
              <a:gd name="connsiteY45" fmla="*/ 297932 h 347601"/>
              <a:gd name="connsiteX46" fmla="*/ 165498 w 314504"/>
              <a:gd name="connsiteY46" fmla="*/ 248263 h 347601"/>
              <a:gd name="connsiteX47" fmla="*/ 148941 w 314504"/>
              <a:gd name="connsiteY47" fmla="*/ 264819 h 347601"/>
              <a:gd name="connsiteX48" fmla="*/ 148941 w 314504"/>
              <a:gd name="connsiteY48" fmla="*/ 281376 h 347601"/>
              <a:gd name="connsiteX49" fmla="*/ 182054 w 314504"/>
              <a:gd name="connsiteY49" fmla="*/ 248263 h 347601"/>
              <a:gd name="connsiteX50" fmla="*/ 165498 w 314504"/>
              <a:gd name="connsiteY50" fmla="*/ 248263 h 347601"/>
              <a:gd name="connsiteX51" fmla="*/ 182054 w 314504"/>
              <a:gd name="connsiteY51" fmla="*/ 331045 h 347601"/>
              <a:gd name="connsiteX52" fmla="*/ 148941 w 314504"/>
              <a:gd name="connsiteY52" fmla="*/ 297932 h 347601"/>
              <a:gd name="connsiteX53" fmla="*/ 148941 w 314504"/>
              <a:gd name="connsiteY53" fmla="*/ 314488 h 347601"/>
              <a:gd name="connsiteX54" fmla="*/ 165498 w 314504"/>
              <a:gd name="connsiteY54" fmla="*/ 331045 h 347601"/>
              <a:gd name="connsiteX55" fmla="*/ 182054 w 314504"/>
              <a:gd name="connsiteY55" fmla="*/ 331045 h 347601"/>
              <a:gd name="connsiteX56" fmla="*/ 252418 w 314504"/>
              <a:gd name="connsiteY56" fmla="*/ 289654 h 347601"/>
              <a:gd name="connsiteX57" fmla="*/ 223445 w 314504"/>
              <a:gd name="connsiteY57" fmla="*/ 260680 h 347601"/>
              <a:gd name="connsiteX58" fmla="*/ 194471 w 314504"/>
              <a:gd name="connsiteY58" fmla="*/ 289654 h 347601"/>
              <a:gd name="connsiteX59" fmla="*/ 223445 w 314504"/>
              <a:gd name="connsiteY59" fmla="*/ 318627 h 347601"/>
              <a:gd name="connsiteX60" fmla="*/ 252418 w 314504"/>
              <a:gd name="connsiteY60" fmla="*/ 289654 h 34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4504" h="347601">
                <a:moveTo>
                  <a:pt x="227667" y="198594"/>
                </a:moveTo>
                <a:cubicBezTo>
                  <a:pt x="240581" y="198594"/>
                  <a:pt x="251938" y="205167"/>
                  <a:pt x="258627" y="215150"/>
                </a:cubicBezTo>
                <a:lnTo>
                  <a:pt x="157219" y="215150"/>
                </a:lnTo>
                <a:cubicBezTo>
                  <a:pt x="147898" y="215150"/>
                  <a:pt x="139305" y="218230"/>
                  <a:pt x="132385" y="223428"/>
                </a:cubicBezTo>
                <a:lnTo>
                  <a:pt x="37235" y="223428"/>
                </a:lnTo>
                <a:cubicBezTo>
                  <a:pt x="30387" y="223418"/>
                  <a:pt x="24827" y="228963"/>
                  <a:pt x="24818" y="235812"/>
                </a:cubicBezTo>
                <a:cubicBezTo>
                  <a:pt x="24818" y="235824"/>
                  <a:pt x="24818" y="235834"/>
                  <a:pt x="24818" y="235846"/>
                </a:cubicBezTo>
                <a:lnTo>
                  <a:pt x="24818" y="245399"/>
                </a:lnTo>
                <a:cubicBezTo>
                  <a:pt x="24818" y="254256"/>
                  <a:pt x="27997" y="262832"/>
                  <a:pt x="33758" y="269571"/>
                </a:cubicBezTo>
                <a:cubicBezTo>
                  <a:pt x="51888" y="290813"/>
                  <a:pt x="79024" y="302949"/>
                  <a:pt x="115828" y="305664"/>
                </a:cubicBezTo>
                <a:lnTo>
                  <a:pt x="115828" y="322767"/>
                </a:lnTo>
                <a:cubicBezTo>
                  <a:pt x="115828" y="325432"/>
                  <a:pt x="116077" y="328065"/>
                  <a:pt x="116573" y="330581"/>
                </a:cubicBezTo>
                <a:cubicBezTo>
                  <a:pt x="72252" y="327783"/>
                  <a:pt x="38096" y="312932"/>
                  <a:pt x="14868" y="285713"/>
                </a:cubicBezTo>
                <a:cubicBezTo>
                  <a:pt x="5271" y="274473"/>
                  <a:pt x="0" y="260178"/>
                  <a:pt x="0" y="245399"/>
                </a:cubicBezTo>
                <a:lnTo>
                  <a:pt x="0" y="235829"/>
                </a:lnTo>
                <a:cubicBezTo>
                  <a:pt x="0" y="215264"/>
                  <a:pt x="16671" y="198594"/>
                  <a:pt x="37235" y="198594"/>
                </a:cubicBezTo>
                <a:lnTo>
                  <a:pt x="227667" y="198594"/>
                </a:lnTo>
                <a:close/>
                <a:moveTo>
                  <a:pt x="132385" y="0"/>
                </a:moveTo>
                <a:cubicBezTo>
                  <a:pt x="178104" y="0"/>
                  <a:pt x="215167" y="37063"/>
                  <a:pt x="215167" y="82782"/>
                </a:cubicBezTo>
                <a:cubicBezTo>
                  <a:pt x="215167" y="128501"/>
                  <a:pt x="178104" y="165564"/>
                  <a:pt x="132385" y="165564"/>
                </a:cubicBezTo>
                <a:cubicBezTo>
                  <a:pt x="86666" y="165564"/>
                  <a:pt x="49603" y="128501"/>
                  <a:pt x="49603" y="82782"/>
                </a:cubicBezTo>
                <a:cubicBezTo>
                  <a:pt x="49603" y="37063"/>
                  <a:pt x="86666" y="0"/>
                  <a:pt x="132385" y="0"/>
                </a:cubicBezTo>
                <a:close/>
                <a:moveTo>
                  <a:pt x="132385" y="24835"/>
                </a:moveTo>
                <a:cubicBezTo>
                  <a:pt x="100381" y="24835"/>
                  <a:pt x="74437" y="50778"/>
                  <a:pt x="74437" y="82782"/>
                </a:cubicBezTo>
                <a:cubicBezTo>
                  <a:pt x="74437" y="114785"/>
                  <a:pt x="100381" y="140729"/>
                  <a:pt x="132385" y="140729"/>
                </a:cubicBezTo>
                <a:cubicBezTo>
                  <a:pt x="164388" y="140729"/>
                  <a:pt x="190332" y="114785"/>
                  <a:pt x="190332" y="82782"/>
                </a:cubicBezTo>
                <a:cubicBezTo>
                  <a:pt x="190332" y="50778"/>
                  <a:pt x="164388" y="24835"/>
                  <a:pt x="132385" y="24835"/>
                </a:cubicBezTo>
                <a:close/>
                <a:moveTo>
                  <a:pt x="132385" y="256541"/>
                </a:moveTo>
                <a:cubicBezTo>
                  <a:pt x="132385" y="242826"/>
                  <a:pt x="143504" y="231706"/>
                  <a:pt x="157219" y="231706"/>
                </a:cubicBezTo>
                <a:lnTo>
                  <a:pt x="289670" y="231706"/>
                </a:lnTo>
                <a:cubicBezTo>
                  <a:pt x="303386" y="231706"/>
                  <a:pt x="314505" y="242826"/>
                  <a:pt x="314505" y="256541"/>
                </a:cubicBezTo>
                <a:lnTo>
                  <a:pt x="314505" y="322767"/>
                </a:lnTo>
                <a:cubicBezTo>
                  <a:pt x="314505" y="336482"/>
                  <a:pt x="303386" y="347601"/>
                  <a:pt x="289670" y="347601"/>
                </a:cubicBezTo>
                <a:lnTo>
                  <a:pt x="157219" y="347601"/>
                </a:lnTo>
                <a:cubicBezTo>
                  <a:pt x="143504" y="347601"/>
                  <a:pt x="132385" y="336482"/>
                  <a:pt x="132385" y="322767"/>
                </a:cubicBezTo>
                <a:lnTo>
                  <a:pt x="132385" y="256541"/>
                </a:lnTo>
                <a:close/>
                <a:moveTo>
                  <a:pt x="297949" y="264819"/>
                </a:moveTo>
                <a:cubicBezTo>
                  <a:pt x="288804" y="264819"/>
                  <a:pt x="281392" y="257407"/>
                  <a:pt x="281392" y="248263"/>
                </a:cubicBezTo>
                <a:lnTo>
                  <a:pt x="264836" y="248263"/>
                </a:lnTo>
                <a:cubicBezTo>
                  <a:pt x="264836" y="266551"/>
                  <a:pt x="279660" y="281376"/>
                  <a:pt x="297949" y="281376"/>
                </a:cubicBezTo>
                <a:lnTo>
                  <a:pt x="297949" y="264819"/>
                </a:lnTo>
                <a:close/>
                <a:moveTo>
                  <a:pt x="297949" y="297932"/>
                </a:moveTo>
                <a:cubicBezTo>
                  <a:pt x="279660" y="297932"/>
                  <a:pt x="264836" y="312757"/>
                  <a:pt x="264836" y="331045"/>
                </a:cubicBezTo>
                <a:lnTo>
                  <a:pt x="281392" y="331045"/>
                </a:lnTo>
                <a:cubicBezTo>
                  <a:pt x="281392" y="321901"/>
                  <a:pt x="288804" y="314488"/>
                  <a:pt x="297949" y="314488"/>
                </a:cubicBezTo>
                <a:lnTo>
                  <a:pt x="297949" y="297932"/>
                </a:lnTo>
                <a:close/>
                <a:moveTo>
                  <a:pt x="165498" y="248263"/>
                </a:moveTo>
                <a:cubicBezTo>
                  <a:pt x="165498" y="257407"/>
                  <a:pt x="158085" y="264819"/>
                  <a:pt x="148941" y="264819"/>
                </a:cubicBezTo>
                <a:lnTo>
                  <a:pt x="148941" y="281376"/>
                </a:lnTo>
                <a:cubicBezTo>
                  <a:pt x="167229" y="281376"/>
                  <a:pt x="182054" y="266551"/>
                  <a:pt x="182054" y="248263"/>
                </a:cubicBezTo>
                <a:lnTo>
                  <a:pt x="165498" y="248263"/>
                </a:lnTo>
                <a:close/>
                <a:moveTo>
                  <a:pt x="182054" y="331045"/>
                </a:moveTo>
                <a:cubicBezTo>
                  <a:pt x="182054" y="312757"/>
                  <a:pt x="167229" y="297932"/>
                  <a:pt x="148941" y="297932"/>
                </a:cubicBezTo>
                <a:lnTo>
                  <a:pt x="148941" y="314488"/>
                </a:lnTo>
                <a:cubicBezTo>
                  <a:pt x="158085" y="314488"/>
                  <a:pt x="165498" y="321901"/>
                  <a:pt x="165498" y="331045"/>
                </a:cubicBezTo>
                <a:lnTo>
                  <a:pt x="182054" y="331045"/>
                </a:lnTo>
                <a:close/>
                <a:moveTo>
                  <a:pt x="252418" y="289654"/>
                </a:moveTo>
                <a:cubicBezTo>
                  <a:pt x="252418" y="273652"/>
                  <a:pt x="239447" y="260680"/>
                  <a:pt x="223445" y="260680"/>
                </a:cubicBezTo>
                <a:cubicBezTo>
                  <a:pt x="207443" y="260680"/>
                  <a:pt x="194471" y="273652"/>
                  <a:pt x="194471" y="289654"/>
                </a:cubicBezTo>
                <a:cubicBezTo>
                  <a:pt x="194471" y="305656"/>
                  <a:pt x="207443" y="318627"/>
                  <a:pt x="223445" y="318627"/>
                </a:cubicBezTo>
                <a:cubicBezTo>
                  <a:pt x="239447" y="318627"/>
                  <a:pt x="252418" y="305656"/>
                  <a:pt x="252418" y="28965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6" name="Graphic 24">
            <a:extLst>
              <a:ext uri="{FF2B5EF4-FFF2-40B4-BE49-F238E27FC236}">
                <a16:creationId xmlns:a16="http://schemas.microsoft.com/office/drawing/2014/main" id="{B2CD1B2F-4905-4431-BFA7-F28A59E31019}"/>
              </a:ext>
            </a:extLst>
          </p:cNvPr>
          <p:cNvSpPr/>
          <p:nvPr/>
        </p:nvSpPr>
        <p:spPr>
          <a:xfrm>
            <a:off x="6262867" y="2670989"/>
            <a:ext cx="246983" cy="222285"/>
          </a:xfrm>
          <a:custGeom>
            <a:avLst/>
            <a:gdLst>
              <a:gd name="connsiteX0" fmla="*/ 121482 w 190500"/>
              <a:gd name="connsiteY0" fmla="*/ 66675 h 171450"/>
              <a:gd name="connsiteX1" fmla="*/ 138151 w 190500"/>
              <a:gd name="connsiteY1" fmla="*/ 83344 h 171450"/>
              <a:gd name="connsiteX2" fmla="*/ 138151 w 190500"/>
              <a:gd name="connsiteY2" fmla="*/ 128578 h 171450"/>
              <a:gd name="connsiteX3" fmla="*/ 95279 w 190500"/>
              <a:gd name="connsiteY3" fmla="*/ 171450 h 171450"/>
              <a:gd name="connsiteX4" fmla="*/ 52407 w 190500"/>
              <a:gd name="connsiteY4" fmla="*/ 128578 h 171450"/>
              <a:gd name="connsiteX5" fmla="*/ 52407 w 190500"/>
              <a:gd name="connsiteY5" fmla="*/ 83344 h 171450"/>
              <a:gd name="connsiteX6" fmla="*/ 69075 w 190500"/>
              <a:gd name="connsiteY6" fmla="*/ 66675 h 171450"/>
              <a:gd name="connsiteX7" fmla="*/ 121482 w 190500"/>
              <a:gd name="connsiteY7" fmla="*/ 66675 h 171450"/>
              <a:gd name="connsiteX8" fmla="*/ 121482 w 190500"/>
              <a:gd name="connsiteY8" fmla="*/ 80963 h 171450"/>
              <a:gd name="connsiteX9" fmla="*/ 69075 w 190500"/>
              <a:gd name="connsiteY9" fmla="*/ 80963 h 171450"/>
              <a:gd name="connsiteX10" fmla="*/ 66694 w 190500"/>
              <a:gd name="connsiteY10" fmla="*/ 83344 h 171450"/>
              <a:gd name="connsiteX11" fmla="*/ 66694 w 190500"/>
              <a:gd name="connsiteY11" fmla="*/ 128578 h 171450"/>
              <a:gd name="connsiteX12" fmla="*/ 95279 w 190500"/>
              <a:gd name="connsiteY12" fmla="*/ 157163 h 171450"/>
              <a:gd name="connsiteX13" fmla="*/ 123863 w 190500"/>
              <a:gd name="connsiteY13" fmla="*/ 128578 h 171450"/>
              <a:gd name="connsiteX14" fmla="*/ 123863 w 190500"/>
              <a:gd name="connsiteY14" fmla="*/ 83344 h 171450"/>
              <a:gd name="connsiteX15" fmla="*/ 121482 w 190500"/>
              <a:gd name="connsiteY15" fmla="*/ 80963 h 171450"/>
              <a:gd name="connsiteX16" fmla="*/ 16669 w 190500"/>
              <a:gd name="connsiteY16" fmla="*/ 66675 h 171450"/>
              <a:gd name="connsiteX17" fmla="*/ 48873 w 190500"/>
              <a:gd name="connsiteY17" fmla="*/ 66675 h 171450"/>
              <a:gd name="connsiteX18" fmla="*/ 42986 w 190500"/>
              <a:gd name="connsiteY18" fmla="*/ 80963 h 171450"/>
              <a:gd name="connsiteX19" fmla="*/ 16669 w 190500"/>
              <a:gd name="connsiteY19" fmla="*/ 80963 h 171450"/>
              <a:gd name="connsiteX20" fmla="*/ 14288 w 190500"/>
              <a:gd name="connsiteY20" fmla="*/ 83344 h 171450"/>
              <a:gd name="connsiteX21" fmla="*/ 14288 w 190500"/>
              <a:gd name="connsiteY21" fmla="*/ 114290 h 171450"/>
              <a:gd name="connsiteX22" fmla="*/ 38106 w 190500"/>
              <a:gd name="connsiteY22" fmla="*/ 138116 h 171450"/>
              <a:gd name="connsiteX23" fmla="*/ 43644 w 190500"/>
              <a:gd name="connsiteY23" fmla="*/ 137465 h 171450"/>
              <a:gd name="connsiteX24" fmla="*/ 47958 w 190500"/>
              <a:gd name="connsiteY24" fmla="*/ 151105 h 171450"/>
              <a:gd name="connsiteX25" fmla="*/ 1295 w 190500"/>
              <a:gd name="connsiteY25" fmla="*/ 124138 h 171450"/>
              <a:gd name="connsiteX26" fmla="*/ 0 w 190500"/>
              <a:gd name="connsiteY26" fmla="*/ 114290 h 171450"/>
              <a:gd name="connsiteX27" fmla="*/ 0 w 190500"/>
              <a:gd name="connsiteY27" fmla="*/ 83344 h 171450"/>
              <a:gd name="connsiteX28" fmla="*/ 16669 w 190500"/>
              <a:gd name="connsiteY28" fmla="*/ 66675 h 171450"/>
              <a:gd name="connsiteX29" fmla="*/ 141684 w 190500"/>
              <a:gd name="connsiteY29" fmla="*/ 66675 h 171450"/>
              <a:gd name="connsiteX30" fmla="*/ 173831 w 190500"/>
              <a:gd name="connsiteY30" fmla="*/ 66675 h 171450"/>
              <a:gd name="connsiteX31" fmla="*/ 190500 w 190500"/>
              <a:gd name="connsiteY31" fmla="*/ 83344 h 171450"/>
              <a:gd name="connsiteX32" fmla="*/ 190500 w 190500"/>
              <a:gd name="connsiteY32" fmla="*/ 114300 h 171450"/>
              <a:gd name="connsiteX33" fmla="*/ 152409 w 190500"/>
              <a:gd name="connsiteY33" fmla="*/ 152409 h 171450"/>
              <a:gd name="connsiteX34" fmla="*/ 142589 w 190500"/>
              <a:gd name="connsiteY34" fmla="*/ 151124 h 171450"/>
              <a:gd name="connsiteX35" fmla="*/ 146923 w 190500"/>
              <a:gd name="connsiteY35" fmla="*/ 137474 h 171450"/>
              <a:gd name="connsiteX36" fmla="*/ 175574 w 190500"/>
              <a:gd name="connsiteY36" fmla="*/ 119777 h 171450"/>
              <a:gd name="connsiteX37" fmla="*/ 176213 w 190500"/>
              <a:gd name="connsiteY37" fmla="*/ 114300 h 171450"/>
              <a:gd name="connsiteX38" fmla="*/ 176213 w 190500"/>
              <a:gd name="connsiteY38" fmla="*/ 83344 h 171450"/>
              <a:gd name="connsiteX39" fmla="*/ 173831 w 190500"/>
              <a:gd name="connsiteY39" fmla="*/ 80963 h 171450"/>
              <a:gd name="connsiteX40" fmla="*/ 147571 w 190500"/>
              <a:gd name="connsiteY40" fmla="*/ 80963 h 171450"/>
              <a:gd name="connsiteX41" fmla="*/ 141684 w 190500"/>
              <a:gd name="connsiteY41" fmla="*/ 66675 h 171450"/>
              <a:gd name="connsiteX42" fmla="*/ 95250 w 190500"/>
              <a:gd name="connsiteY42" fmla="*/ 0 h 171450"/>
              <a:gd name="connsiteX43" fmla="*/ 123825 w 190500"/>
              <a:gd name="connsiteY43" fmla="*/ 28575 h 171450"/>
              <a:gd name="connsiteX44" fmla="*/ 95250 w 190500"/>
              <a:gd name="connsiteY44" fmla="*/ 57150 h 171450"/>
              <a:gd name="connsiteX45" fmla="*/ 66675 w 190500"/>
              <a:gd name="connsiteY45" fmla="*/ 28575 h 171450"/>
              <a:gd name="connsiteX46" fmla="*/ 95250 w 190500"/>
              <a:gd name="connsiteY46" fmla="*/ 0 h 171450"/>
              <a:gd name="connsiteX47" fmla="*/ 157163 w 190500"/>
              <a:gd name="connsiteY47" fmla="*/ 9525 h 171450"/>
              <a:gd name="connsiteX48" fmla="*/ 180975 w 190500"/>
              <a:gd name="connsiteY48" fmla="*/ 33338 h 171450"/>
              <a:gd name="connsiteX49" fmla="*/ 157163 w 190500"/>
              <a:gd name="connsiteY49" fmla="*/ 57150 h 171450"/>
              <a:gd name="connsiteX50" fmla="*/ 133350 w 190500"/>
              <a:gd name="connsiteY50" fmla="*/ 33338 h 171450"/>
              <a:gd name="connsiteX51" fmla="*/ 157163 w 190500"/>
              <a:gd name="connsiteY51" fmla="*/ 9525 h 171450"/>
              <a:gd name="connsiteX52" fmla="*/ 33338 w 190500"/>
              <a:gd name="connsiteY52" fmla="*/ 9525 h 171450"/>
              <a:gd name="connsiteX53" fmla="*/ 57150 w 190500"/>
              <a:gd name="connsiteY53" fmla="*/ 33338 h 171450"/>
              <a:gd name="connsiteX54" fmla="*/ 33338 w 190500"/>
              <a:gd name="connsiteY54" fmla="*/ 57150 h 171450"/>
              <a:gd name="connsiteX55" fmla="*/ 9525 w 190500"/>
              <a:gd name="connsiteY55" fmla="*/ 33338 h 171450"/>
              <a:gd name="connsiteX56" fmla="*/ 33338 w 190500"/>
              <a:gd name="connsiteY56" fmla="*/ 9525 h 171450"/>
              <a:gd name="connsiteX57" fmla="*/ 95250 w 190500"/>
              <a:gd name="connsiteY57" fmla="*/ 14288 h 171450"/>
              <a:gd name="connsiteX58" fmla="*/ 80963 w 190500"/>
              <a:gd name="connsiteY58" fmla="*/ 28575 h 171450"/>
              <a:gd name="connsiteX59" fmla="*/ 95250 w 190500"/>
              <a:gd name="connsiteY59" fmla="*/ 42863 h 171450"/>
              <a:gd name="connsiteX60" fmla="*/ 109538 w 190500"/>
              <a:gd name="connsiteY60" fmla="*/ 28575 h 171450"/>
              <a:gd name="connsiteX61" fmla="*/ 95250 w 190500"/>
              <a:gd name="connsiteY61" fmla="*/ 14288 h 171450"/>
              <a:gd name="connsiteX62" fmla="*/ 157163 w 190500"/>
              <a:gd name="connsiteY62" fmla="*/ 23813 h 171450"/>
              <a:gd name="connsiteX63" fmla="*/ 147638 w 190500"/>
              <a:gd name="connsiteY63" fmla="*/ 33338 h 171450"/>
              <a:gd name="connsiteX64" fmla="*/ 157163 w 190500"/>
              <a:gd name="connsiteY64" fmla="*/ 42863 h 171450"/>
              <a:gd name="connsiteX65" fmla="*/ 166688 w 190500"/>
              <a:gd name="connsiteY65" fmla="*/ 33338 h 171450"/>
              <a:gd name="connsiteX66" fmla="*/ 157163 w 190500"/>
              <a:gd name="connsiteY66" fmla="*/ 23813 h 171450"/>
              <a:gd name="connsiteX67" fmla="*/ 33338 w 190500"/>
              <a:gd name="connsiteY67" fmla="*/ 23813 h 171450"/>
              <a:gd name="connsiteX68" fmla="*/ 23813 w 190500"/>
              <a:gd name="connsiteY68" fmla="*/ 33338 h 171450"/>
              <a:gd name="connsiteX69" fmla="*/ 33338 w 190500"/>
              <a:gd name="connsiteY69" fmla="*/ 42863 h 171450"/>
              <a:gd name="connsiteX70" fmla="*/ 42863 w 190500"/>
              <a:gd name="connsiteY70" fmla="*/ 33338 h 171450"/>
              <a:gd name="connsiteX71" fmla="*/ 33338 w 190500"/>
              <a:gd name="connsiteY71" fmla="*/ 238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0500" h="171450">
                <a:moveTo>
                  <a:pt x="121482" y="66675"/>
                </a:moveTo>
                <a:cubicBezTo>
                  <a:pt x="130683" y="66675"/>
                  <a:pt x="138151" y="74143"/>
                  <a:pt x="138151" y="83344"/>
                </a:cubicBezTo>
                <a:lnTo>
                  <a:pt x="138151" y="128578"/>
                </a:lnTo>
                <a:cubicBezTo>
                  <a:pt x="138151" y="152255"/>
                  <a:pt x="118956" y="171450"/>
                  <a:pt x="95279" y="171450"/>
                </a:cubicBezTo>
                <a:cubicBezTo>
                  <a:pt x="71601" y="171450"/>
                  <a:pt x="52407" y="152255"/>
                  <a:pt x="52407" y="128578"/>
                </a:cubicBezTo>
                <a:lnTo>
                  <a:pt x="52407" y="83344"/>
                </a:lnTo>
                <a:cubicBezTo>
                  <a:pt x="52407" y="74143"/>
                  <a:pt x="59865" y="66675"/>
                  <a:pt x="69075" y="66675"/>
                </a:cubicBezTo>
                <a:lnTo>
                  <a:pt x="121482" y="66675"/>
                </a:lnTo>
                <a:close/>
                <a:moveTo>
                  <a:pt x="121482" y="80963"/>
                </a:moveTo>
                <a:lnTo>
                  <a:pt x="69075" y="80963"/>
                </a:lnTo>
                <a:cubicBezTo>
                  <a:pt x="67760" y="80963"/>
                  <a:pt x="66694" y="82028"/>
                  <a:pt x="66694" y="83344"/>
                </a:cubicBezTo>
                <a:lnTo>
                  <a:pt x="66694" y="128578"/>
                </a:lnTo>
                <a:cubicBezTo>
                  <a:pt x="66694" y="144365"/>
                  <a:pt x="79492" y="157163"/>
                  <a:pt x="95279" y="157163"/>
                </a:cubicBezTo>
                <a:cubicBezTo>
                  <a:pt x="111065" y="157163"/>
                  <a:pt x="123863" y="144365"/>
                  <a:pt x="123863" y="128578"/>
                </a:cubicBezTo>
                <a:lnTo>
                  <a:pt x="123863" y="83344"/>
                </a:lnTo>
                <a:cubicBezTo>
                  <a:pt x="123863" y="82028"/>
                  <a:pt x="122797" y="80963"/>
                  <a:pt x="121482" y="80963"/>
                </a:cubicBezTo>
                <a:close/>
                <a:moveTo>
                  <a:pt x="16669" y="66675"/>
                </a:moveTo>
                <a:lnTo>
                  <a:pt x="48873" y="66675"/>
                </a:lnTo>
                <a:cubicBezTo>
                  <a:pt x="45512" y="70734"/>
                  <a:pt x="43460" y="75714"/>
                  <a:pt x="42986" y="80963"/>
                </a:cubicBezTo>
                <a:lnTo>
                  <a:pt x="16669" y="80963"/>
                </a:lnTo>
                <a:cubicBezTo>
                  <a:pt x="15354" y="80963"/>
                  <a:pt x="14288" y="82028"/>
                  <a:pt x="14288" y="83344"/>
                </a:cubicBezTo>
                <a:lnTo>
                  <a:pt x="14288" y="114290"/>
                </a:lnTo>
                <a:cubicBezTo>
                  <a:pt x="14285" y="127447"/>
                  <a:pt x="24949" y="138114"/>
                  <a:pt x="38106" y="138116"/>
                </a:cubicBezTo>
                <a:cubicBezTo>
                  <a:pt x="39971" y="138117"/>
                  <a:pt x="41829" y="137898"/>
                  <a:pt x="43644" y="137465"/>
                </a:cubicBezTo>
                <a:cubicBezTo>
                  <a:pt x="44453" y="142265"/>
                  <a:pt x="45930" y="146847"/>
                  <a:pt x="47958" y="151105"/>
                </a:cubicBezTo>
                <a:cubicBezTo>
                  <a:pt x="27626" y="156544"/>
                  <a:pt x="6734" y="144470"/>
                  <a:pt x="1295" y="124138"/>
                </a:cubicBezTo>
                <a:cubicBezTo>
                  <a:pt x="435" y="120927"/>
                  <a:pt x="0" y="117616"/>
                  <a:pt x="0" y="114290"/>
                </a:cubicBezTo>
                <a:lnTo>
                  <a:pt x="0" y="83344"/>
                </a:lnTo>
                <a:cubicBezTo>
                  <a:pt x="0" y="74143"/>
                  <a:pt x="7468" y="66675"/>
                  <a:pt x="16669" y="66675"/>
                </a:cubicBezTo>
                <a:close/>
                <a:moveTo>
                  <a:pt x="141684" y="66675"/>
                </a:moveTo>
                <a:lnTo>
                  <a:pt x="173831" y="66675"/>
                </a:lnTo>
                <a:cubicBezTo>
                  <a:pt x="183032" y="66675"/>
                  <a:pt x="190500" y="74143"/>
                  <a:pt x="190500" y="83344"/>
                </a:cubicBezTo>
                <a:lnTo>
                  <a:pt x="190500" y="114300"/>
                </a:lnTo>
                <a:cubicBezTo>
                  <a:pt x="190505" y="135342"/>
                  <a:pt x="173450" y="152404"/>
                  <a:pt x="152409" y="152409"/>
                </a:cubicBezTo>
                <a:cubicBezTo>
                  <a:pt x="149094" y="152410"/>
                  <a:pt x="145793" y="151977"/>
                  <a:pt x="142589" y="151124"/>
                </a:cubicBezTo>
                <a:cubicBezTo>
                  <a:pt x="144628" y="146856"/>
                  <a:pt x="146104" y="142275"/>
                  <a:pt x="146923" y="137474"/>
                </a:cubicBezTo>
                <a:cubicBezTo>
                  <a:pt x="159722" y="140499"/>
                  <a:pt x="172549" y="132576"/>
                  <a:pt x="175574" y="119777"/>
                </a:cubicBezTo>
                <a:cubicBezTo>
                  <a:pt x="175998" y="117982"/>
                  <a:pt x="176213" y="116144"/>
                  <a:pt x="176213" y="114300"/>
                </a:cubicBezTo>
                <a:lnTo>
                  <a:pt x="176213" y="83344"/>
                </a:lnTo>
                <a:cubicBezTo>
                  <a:pt x="176213" y="82028"/>
                  <a:pt x="175147" y="80963"/>
                  <a:pt x="173831" y="80963"/>
                </a:cubicBezTo>
                <a:lnTo>
                  <a:pt x="147571" y="80963"/>
                </a:lnTo>
                <a:cubicBezTo>
                  <a:pt x="147097" y="75714"/>
                  <a:pt x="145045" y="70734"/>
                  <a:pt x="141684" y="66675"/>
                </a:cubicBezTo>
                <a:close/>
                <a:moveTo>
                  <a:pt x="95250" y="0"/>
                </a:moveTo>
                <a:cubicBezTo>
                  <a:pt x="111032" y="0"/>
                  <a:pt x="123825" y="12794"/>
                  <a:pt x="123825" y="28575"/>
                </a:cubicBezTo>
                <a:cubicBezTo>
                  <a:pt x="123825" y="44356"/>
                  <a:pt x="111032" y="57150"/>
                  <a:pt x="95250" y="57150"/>
                </a:cubicBezTo>
                <a:cubicBezTo>
                  <a:pt x="79468" y="57150"/>
                  <a:pt x="66675" y="44356"/>
                  <a:pt x="66675" y="28575"/>
                </a:cubicBezTo>
                <a:cubicBezTo>
                  <a:pt x="66675" y="12794"/>
                  <a:pt x="79468" y="0"/>
                  <a:pt x="95250" y="0"/>
                </a:cubicBezTo>
                <a:close/>
                <a:moveTo>
                  <a:pt x="157163" y="9525"/>
                </a:moveTo>
                <a:cubicBezTo>
                  <a:pt x="170314" y="9525"/>
                  <a:pt x="180975" y="20186"/>
                  <a:pt x="180975" y="33338"/>
                </a:cubicBezTo>
                <a:cubicBezTo>
                  <a:pt x="180975" y="46489"/>
                  <a:pt x="170314" y="57150"/>
                  <a:pt x="157163" y="57150"/>
                </a:cubicBezTo>
                <a:cubicBezTo>
                  <a:pt x="144011" y="57150"/>
                  <a:pt x="133350" y="46489"/>
                  <a:pt x="133350" y="33338"/>
                </a:cubicBezTo>
                <a:cubicBezTo>
                  <a:pt x="133350" y="20186"/>
                  <a:pt x="144011" y="9525"/>
                  <a:pt x="157163" y="9525"/>
                </a:cubicBezTo>
                <a:close/>
                <a:moveTo>
                  <a:pt x="33338" y="9525"/>
                </a:moveTo>
                <a:cubicBezTo>
                  <a:pt x="46489" y="9525"/>
                  <a:pt x="57150" y="20186"/>
                  <a:pt x="57150" y="33338"/>
                </a:cubicBezTo>
                <a:cubicBezTo>
                  <a:pt x="57150" y="46489"/>
                  <a:pt x="46489" y="57150"/>
                  <a:pt x="33338" y="57150"/>
                </a:cubicBezTo>
                <a:cubicBezTo>
                  <a:pt x="20186" y="57150"/>
                  <a:pt x="9525" y="46489"/>
                  <a:pt x="9525" y="33338"/>
                </a:cubicBezTo>
                <a:cubicBezTo>
                  <a:pt x="9525" y="20186"/>
                  <a:pt x="20186" y="9525"/>
                  <a:pt x="33338" y="9525"/>
                </a:cubicBezTo>
                <a:close/>
                <a:moveTo>
                  <a:pt x="95250" y="14288"/>
                </a:moveTo>
                <a:cubicBezTo>
                  <a:pt x="87359" y="14288"/>
                  <a:pt x="80963" y="20684"/>
                  <a:pt x="80963" y="28575"/>
                </a:cubicBezTo>
                <a:cubicBezTo>
                  <a:pt x="80963" y="36466"/>
                  <a:pt x="87359" y="42863"/>
                  <a:pt x="95250" y="42863"/>
                </a:cubicBezTo>
                <a:cubicBezTo>
                  <a:pt x="103141" y="42863"/>
                  <a:pt x="109538" y="36466"/>
                  <a:pt x="109538" y="28575"/>
                </a:cubicBezTo>
                <a:cubicBezTo>
                  <a:pt x="109538" y="20684"/>
                  <a:pt x="103141" y="14288"/>
                  <a:pt x="95250" y="14288"/>
                </a:cubicBezTo>
                <a:close/>
                <a:moveTo>
                  <a:pt x="157163" y="23813"/>
                </a:moveTo>
                <a:cubicBezTo>
                  <a:pt x="151902" y="23813"/>
                  <a:pt x="147638" y="28077"/>
                  <a:pt x="147638" y="33338"/>
                </a:cubicBezTo>
                <a:cubicBezTo>
                  <a:pt x="147638" y="38598"/>
                  <a:pt x="151902" y="42863"/>
                  <a:pt x="157163" y="42863"/>
                </a:cubicBezTo>
                <a:cubicBezTo>
                  <a:pt x="162423" y="42863"/>
                  <a:pt x="166688" y="38598"/>
                  <a:pt x="166688" y="33338"/>
                </a:cubicBezTo>
                <a:cubicBezTo>
                  <a:pt x="166688" y="28077"/>
                  <a:pt x="162423" y="23813"/>
                  <a:pt x="157163" y="23813"/>
                </a:cubicBezTo>
                <a:close/>
                <a:moveTo>
                  <a:pt x="33338" y="23813"/>
                </a:moveTo>
                <a:cubicBezTo>
                  <a:pt x="28077" y="23813"/>
                  <a:pt x="23813" y="28077"/>
                  <a:pt x="23813" y="33338"/>
                </a:cubicBezTo>
                <a:cubicBezTo>
                  <a:pt x="23813" y="38598"/>
                  <a:pt x="28077" y="42863"/>
                  <a:pt x="33338" y="42863"/>
                </a:cubicBezTo>
                <a:cubicBezTo>
                  <a:pt x="38598" y="42863"/>
                  <a:pt x="42863" y="38598"/>
                  <a:pt x="42863" y="33338"/>
                </a:cubicBezTo>
                <a:cubicBezTo>
                  <a:pt x="42863" y="28077"/>
                  <a:pt x="38598" y="23813"/>
                  <a:pt x="33338" y="2381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4" name="Graphic 27">
            <a:extLst>
              <a:ext uri="{FF2B5EF4-FFF2-40B4-BE49-F238E27FC236}">
                <a16:creationId xmlns:a16="http://schemas.microsoft.com/office/drawing/2014/main" id="{EDDFF22C-3F51-4B8B-E55A-07BCAE49D240}"/>
              </a:ext>
            </a:extLst>
          </p:cNvPr>
          <p:cNvSpPr/>
          <p:nvPr/>
        </p:nvSpPr>
        <p:spPr>
          <a:xfrm>
            <a:off x="6270509" y="3452136"/>
            <a:ext cx="231698" cy="231698"/>
          </a:xfrm>
          <a:custGeom>
            <a:avLst/>
            <a:gdLst>
              <a:gd name="connsiteX0" fmla="*/ 138408 w 190500"/>
              <a:gd name="connsiteY0" fmla="*/ 92583 h 190500"/>
              <a:gd name="connsiteX1" fmla="*/ 137608 w 190500"/>
              <a:gd name="connsiteY1" fmla="*/ 91878 h 190500"/>
              <a:gd name="connsiteX2" fmla="*/ 128302 w 190500"/>
              <a:gd name="connsiteY2" fmla="*/ 92573 h 190500"/>
              <a:gd name="connsiteX3" fmla="*/ 102394 w 190500"/>
              <a:gd name="connsiteY3" fmla="*/ 118481 h 190500"/>
              <a:gd name="connsiteX4" fmla="*/ 102394 w 190500"/>
              <a:gd name="connsiteY4" fmla="*/ 54759 h 190500"/>
              <a:gd name="connsiteX5" fmla="*/ 102327 w 190500"/>
              <a:gd name="connsiteY5" fmla="*/ 53788 h 190500"/>
              <a:gd name="connsiteX6" fmla="*/ 95260 w 190500"/>
              <a:gd name="connsiteY6" fmla="*/ 47615 h 190500"/>
              <a:gd name="connsiteX7" fmla="*/ 94298 w 190500"/>
              <a:gd name="connsiteY7" fmla="*/ 47682 h 190500"/>
              <a:gd name="connsiteX8" fmla="*/ 88116 w 190500"/>
              <a:gd name="connsiteY8" fmla="*/ 54759 h 190500"/>
              <a:gd name="connsiteX9" fmla="*/ 88116 w 190500"/>
              <a:gd name="connsiteY9" fmla="*/ 118501 h 190500"/>
              <a:gd name="connsiteX10" fmla="*/ 62208 w 190500"/>
              <a:gd name="connsiteY10" fmla="*/ 92573 h 190500"/>
              <a:gd name="connsiteX11" fmla="*/ 61408 w 190500"/>
              <a:gd name="connsiteY11" fmla="*/ 91878 h 190500"/>
              <a:gd name="connsiteX12" fmla="*/ 51413 w 190500"/>
              <a:gd name="connsiteY12" fmla="*/ 93350 h 190500"/>
              <a:gd name="connsiteX13" fmla="*/ 52102 w 190500"/>
              <a:gd name="connsiteY13" fmla="*/ 102670 h 190500"/>
              <a:gd name="connsiteX14" fmla="*/ 90202 w 190500"/>
              <a:gd name="connsiteY14" fmla="*/ 140789 h 190500"/>
              <a:gd name="connsiteX15" fmla="*/ 91002 w 190500"/>
              <a:gd name="connsiteY15" fmla="*/ 141475 h 190500"/>
              <a:gd name="connsiteX16" fmla="*/ 100308 w 190500"/>
              <a:gd name="connsiteY16" fmla="*/ 140789 h 190500"/>
              <a:gd name="connsiteX17" fmla="*/ 138408 w 190500"/>
              <a:gd name="connsiteY17" fmla="*/ 102680 h 190500"/>
              <a:gd name="connsiteX18" fmla="*/ 139103 w 190500"/>
              <a:gd name="connsiteY18" fmla="*/ 101879 h 190500"/>
              <a:gd name="connsiteX19" fmla="*/ 138417 w 190500"/>
              <a:gd name="connsiteY19" fmla="*/ 92573 h 190500"/>
              <a:gd name="connsiteX20" fmla="*/ 0 w 190500"/>
              <a:gd name="connsiteY20" fmla="*/ 95250 h 190500"/>
              <a:gd name="connsiteX21" fmla="*/ 95250 w 190500"/>
              <a:gd name="connsiteY21" fmla="*/ 190500 h 190500"/>
              <a:gd name="connsiteX22" fmla="*/ 190500 w 190500"/>
              <a:gd name="connsiteY22" fmla="*/ 95250 h 190500"/>
              <a:gd name="connsiteX23" fmla="*/ 95250 w 190500"/>
              <a:gd name="connsiteY23" fmla="*/ 0 h 190500"/>
              <a:gd name="connsiteX24" fmla="*/ 0 w 190500"/>
              <a:gd name="connsiteY24" fmla="*/ 95250 h 190500"/>
              <a:gd name="connsiteX25" fmla="*/ 176213 w 190500"/>
              <a:gd name="connsiteY25" fmla="*/ 95250 h 190500"/>
              <a:gd name="connsiteX26" fmla="*/ 95250 w 190500"/>
              <a:gd name="connsiteY26" fmla="*/ 176213 h 190500"/>
              <a:gd name="connsiteX27" fmla="*/ 14288 w 190500"/>
              <a:gd name="connsiteY27" fmla="*/ 95250 h 190500"/>
              <a:gd name="connsiteX28" fmla="*/ 95250 w 190500"/>
              <a:gd name="connsiteY28" fmla="*/ 14288 h 190500"/>
              <a:gd name="connsiteX29" fmla="*/ 176213 w 190500"/>
              <a:gd name="connsiteY29"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90500">
                <a:moveTo>
                  <a:pt x="138408" y="92583"/>
                </a:moveTo>
                <a:lnTo>
                  <a:pt x="137608" y="91878"/>
                </a:lnTo>
                <a:cubicBezTo>
                  <a:pt x="134762" y="89772"/>
                  <a:pt x="130803" y="90067"/>
                  <a:pt x="128302" y="92573"/>
                </a:cubicBezTo>
                <a:lnTo>
                  <a:pt x="102394" y="118481"/>
                </a:lnTo>
                <a:lnTo>
                  <a:pt x="102394" y="54759"/>
                </a:lnTo>
                <a:lnTo>
                  <a:pt x="102327" y="53788"/>
                </a:lnTo>
                <a:cubicBezTo>
                  <a:pt x="101842" y="50255"/>
                  <a:pt x="98826" y="47620"/>
                  <a:pt x="95260" y="47615"/>
                </a:cubicBezTo>
                <a:lnTo>
                  <a:pt x="94298" y="47682"/>
                </a:lnTo>
                <a:cubicBezTo>
                  <a:pt x="90757" y="48163"/>
                  <a:pt x="88117" y="51186"/>
                  <a:pt x="88116" y="54759"/>
                </a:cubicBezTo>
                <a:lnTo>
                  <a:pt x="88116" y="118501"/>
                </a:lnTo>
                <a:lnTo>
                  <a:pt x="62208" y="92573"/>
                </a:lnTo>
                <a:lnTo>
                  <a:pt x="61408" y="91878"/>
                </a:lnTo>
                <a:cubicBezTo>
                  <a:pt x="58241" y="89525"/>
                  <a:pt x="53766" y="90184"/>
                  <a:pt x="51413" y="93350"/>
                </a:cubicBezTo>
                <a:cubicBezTo>
                  <a:pt x="49297" y="96197"/>
                  <a:pt x="49590" y="100165"/>
                  <a:pt x="52102" y="102670"/>
                </a:cubicBezTo>
                <a:lnTo>
                  <a:pt x="90202" y="140789"/>
                </a:lnTo>
                <a:lnTo>
                  <a:pt x="91002" y="141475"/>
                </a:lnTo>
                <a:cubicBezTo>
                  <a:pt x="93845" y="143584"/>
                  <a:pt x="97805" y="143292"/>
                  <a:pt x="100308" y="140789"/>
                </a:cubicBezTo>
                <a:lnTo>
                  <a:pt x="138408" y="102680"/>
                </a:lnTo>
                <a:lnTo>
                  <a:pt x="139103" y="101879"/>
                </a:lnTo>
                <a:cubicBezTo>
                  <a:pt x="141212" y="99036"/>
                  <a:pt x="140920" y="95077"/>
                  <a:pt x="138417" y="92573"/>
                </a:cubicBezTo>
                <a:close/>
                <a:moveTo>
                  <a:pt x="0" y="95250"/>
                </a:moveTo>
                <a:cubicBezTo>
                  <a:pt x="0" y="147847"/>
                  <a:pt x="42643" y="190500"/>
                  <a:pt x="95250" y="190500"/>
                </a:cubicBezTo>
                <a:cubicBezTo>
                  <a:pt x="147857" y="190500"/>
                  <a:pt x="190500" y="147847"/>
                  <a:pt x="190500" y="95250"/>
                </a:cubicBezTo>
                <a:cubicBezTo>
                  <a:pt x="190500" y="42634"/>
                  <a:pt x="147857" y="0"/>
                  <a:pt x="95250" y="0"/>
                </a:cubicBezTo>
                <a:cubicBezTo>
                  <a:pt x="42643" y="0"/>
                  <a:pt x="0" y="42634"/>
                  <a:pt x="0" y="95250"/>
                </a:cubicBezTo>
                <a:close/>
                <a:moveTo>
                  <a:pt x="176213" y="95250"/>
                </a:moveTo>
                <a:cubicBezTo>
                  <a:pt x="176213" y="139964"/>
                  <a:pt x="139964" y="176213"/>
                  <a:pt x="95250" y="176213"/>
                </a:cubicBezTo>
                <a:cubicBezTo>
                  <a:pt x="50536" y="176213"/>
                  <a:pt x="14288" y="139964"/>
                  <a:pt x="14288" y="95250"/>
                </a:cubicBezTo>
                <a:cubicBezTo>
                  <a:pt x="14288" y="50536"/>
                  <a:pt x="50536" y="14288"/>
                  <a:pt x="95250" y="14288"/>
                </a:cubicBezTo>
                <a:cubicBezTo>
                  <a:pt x="139964" y="14288"/>
                  <a:pt x="176213" y="50536"/>
                  <a:pt x="176213" y="952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33747098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Cost per hire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37365"/>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376137"/>
            <a:ext cx="6898062" cy="685765"/>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t>Employees improve the hiring process by using Copilot to help write job descriptions, summarize interviews, avoid bias when identifying top candidates, improve candidate communications, and improve onboarding processes.</a:t>
            </a: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484402"/>
            <a:ext cx="3129253" cy="428772"/>
          </a:xfrm>
          <a:prstGeom prst="rect">
            <a:avLst/>
          </a:prstGeom>
        </p:spPr>
        <p:txBody>
          <a:bodyPr vert="horz" wrap="square" lIns="0" tIns="0" rIns="0" bIns="0"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Human Resource Managers</a:t>
            </a:r>
          </a:p>
          <a:p>
            <a:r>
              <a:rPr lang="en-US"/>
              <a:t>Department Hiring Managers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4179849"/>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3843208"/>
            <a:ext cx="3727901"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1" name="Text Placeholder 5">
            <a:extLst>
              <a:ext uri="{FF2B5EF4-FFF2-40B4-BE49-F238E27FC236}">
                <a16:creationId xmlns:a16="http://schemas.microsoft.com/office/drawing/2014/main" id="{382100B4-F48F-AAB9-CF62-2BA0D918036D}"/>
              </a:ext>
            </a:extLst>
          </p:cNvPr>
          <p:cNvSpPr txBox="1">
            <a:spLocks/>
          </p:cNvSpPr>
          <p:nvPr/>
        </p:nvSpPr>
        <p:spPr>
          <a:xfrm>
            <a:off x="7980025" y="4828204"/>
            <a:ext cx="3347617" cy="6703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Studio</a:t>
            </a:r>
          </a:p>
        </p:txBody>
      </p:sp>
      <p:sp>
        <p:nvSpPr>
          <p:cNvPr id="31" name="Rectangle: Rounded Corners 26">
            <a:extLst>
              <a:ext uri="{FF2B5EF4-FFF2-40B4-BE49-F238E27FC236}">
                <a16:creationId xmlns:a16="http://schemas.microsoft.com/office/drawing/2014/main" id="{141CFC38-7A95-9B39-1123-CED249505C53}"/>
              </a:ext>
            </a:extLst>
          </p:cNvPr>
          <p:cNvSpPr/>
          <p:nvPr/>
        </p:nvSpPr>
        <p:spPr bwMode="auto">
          <a:xfrm>
            <a:off x="8386714"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4" name="Graphic 32">
            <a:extLst>
              <a:ext uri="{FF2B5EF4-FFF2-40B4-BE49-F238E27FC236}">
                <a16:creationId xmlns:a16="http://schemas.microsoft.com/office/drawing/2014/main" id="{5F00FDD4-AD2C-14BC-0878-8728C10A43A2}"/>
              </a:ext>
            </a:extLst>
          </p:cNvPr>
          <p:cNvSpPr/>
          <p:nvPr/>
        </p:nvSpPr>
        <p:spPr>
          <a:xfrm>
            <a:off x="7979049"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6" name="Rectangle: Rounded Corners 26">
            <a:extLst>
              <a:ext uri="{FF2B5EF4-FFF2-40B4-BE49-F238E27FC236}">
                <a16:creationId xmlns:a16="http://schemas.microsoft.com/office/drawing/2014/main" id="{EF2C3AB6-C695-5E18-A7FD-61B802B8D9D2}"/>
              </a:ext>
            </a:extLst>
          </p:cNvPr>
          <p:cNvSpPr/>
          <p:nvPr/>
        </p:nvSpPr>
        <p:spPr bwMode="auto">
          <a:xfrm>
            <a:off x="863600" y="4220262"/>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How Copilot can help HR managers</a:t>
            </a:r>
          </a:p>
        </p:txBody>
      </p:sp>
      <p:pic>
        <p:nvPicPr>
          <p:cNvPr id="7" name="Picture 6">
            <a:extLst>
              <a:ext uri="{FF2B5EF4-FFF2-40B4-BE49-F238E27FC236}">
                <a16:creationId xmlns:a16="http://schemas.microsoft.com/office/drawing/2014/main" id="{0B5947EA-71D0-3742-97CA-ED7473B64428}"/>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2" y="1579850"/>
            <a:ext cx="6831469" cy="1559131"/>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pic>
        <p:nvPicPr>
          <p:cNvPr id="4" name="Picture 3" descr="A close-up of a colorful object&#10;&#10;Description automatically generated">
            <a:extLst>
              <a:ext uri="{FF2B5EF4-FFF2-40B4-BE49-F238E27FC236}">
                <a16:creationId xmlns:a16="http://schemas.microsoft.com/office/drawing/2014/main" id="{51015D4E-2362-05B9-6C96-6E88E4FFD1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
        <p:nvSpPr>
          <p:cNvPr id="12" name="Text Placeholder 4">
            <a:extLst>
              <a:ext uri="{FF2B5EF4-FFF2-40B4-BE49-F238E27FC236}">
                <a16:creationId xmlns:a16="http://schemas.microsoft.com/office/drawing/2014/main" id="{6338D956-F75E-50D1-EA0E-B5A70235F568}"/>
              </a:ext>
            </a:extLst>
          </p:cNvPr>
          <p:cNvSpPr txBox="1">
            <a:spLocks/>
          </p:cNvSpPr>
          <p:nvPr/>
        </p:nvSpPr>
        <p:spPr>
          <a:xfrm>
            <a:off x="843005" y="4597223"/>
            <a:ext cx="6594819" cy="1785874"/>
          </a:xfrm>
          <a:prstGeom prst="rect">
            <a:avLst/>
          </a:prstGeom>
        </p:spPr>
        <p:txBody>
          <a:bodyPr vert="horz" wrap="square" lIns="0" tIns="0" rIns="0" bIns="0" numCol="2"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300"/>
              </a:spcBef>
              <a:defRPr/>
            </a:pPr>
            <a:r>
              <a:rPr lang="en-US" sz="1100" b="1">
                <a:gradFill>
                  <a:gsLst>
                    <a:gs pos="0">
                      <a:srgbClr val="C03BC4"/>
                    </a:gs>
                    <a:gs pos="35000">
                      <a:srgbClr val="0078D4"/>
                    </a:gs>
                  </a:gsLst>
                  <a:path path="circle">
                    <a:fillToRect l="100000" t="100000"/>
                  </a:path>
                </a:gradFill>
                <a:cs typeface="Segoe UI Semilight"/>
              </a:rPr>
              <a:t>Improve quality of recruitment experience </a:t>
            </a:r>
            <a:br>
              <a:rPr lang="en-US" sz="1100" b="1"/>
            </a:br>
            <a:r>
              <a:rPr lang="en-US" sz="1100" b="1">
                <a:gradFill>
                  <a:gsLst>
                    <a:gs pos="0">
                      <a:srgbClr val="C03BC4"/>
                    </a:gs>
                    <a:gs pos="35000">
                      <a:srgbClr val="0078D4"/>
                    </a:gs>
                  </a:gsLst>
                  <a:path path="circle">
                    <a:fillToRect l="100000" t="100000"/>
                  </a:path>
                </a:gradFill>
                <a:cs typeface="Segoe UI Semilight"/>
              </a:rPr>
              <a:t>and materials</a:t>
            </a:r>
          </a:p>
          <a:p>
            <a:pPr marL="172720" indent="-172720" defTabSz="932597">
              <a:lnSpc>
                <a:spcPct val="100000"/>
              </a:lnSpc>
              <a:spcBef>
                <a:spcPts val="0"/>
              </a:spcBef>
              <a:buFont typeface="Arial" panose="020B0604020202020204" pitchFamily="34" charset="0"/>
              <a:buChar char="•"/>
              <a:defRPr/>
            </a:pPr>
            <a:r>
              <a:rPr lang="en-US" sz="1100">
                <a:cs typeface="Segoe UI Semilight"/>
              </a:rPr>
              <a:t>Improve job descriptions </a:t>
            </a:r>
          </a:p>
          <a:p>
            <a:pPr marL="172720" indent="-172720" defTabSz="932597">
              <a:lnSpc>
                <a:spcPct val="100000"/>
              </a:lnSpc>
              <a:spcBef>
                <a:spcPts val="0"/>
              </a:spcBef>
              <a:buFont typeface="Arial" panose="020B0604020202020204" pitchFamily="34" charset="0"/>
              <a:buChar char="•"/>
              <a:defRPr/>
            </a:pPr>
            <a:r>
              <a:rPr lang="en-US" sz="1100">
                <a:cs typeface="Segoe UI Semilight"/>
              </a:rPr>
              <a:t>Improve interviews with summarization and recap</a:t>
            </a:r>
          </a:p>
          <a:p>
            <a:pPr marL="172720" indent="-172720" defTabSz="932597">
              <a:lnSpc>
                <a:spcPct val="100000"/>
              </a:lnSpc>
              <a:spcBef>
                <a:spcPts val="0"/>
              </a:spcBef>
              <a:buFont typeface="Arial" panose="020B0604020202020204" pitchFamily="34" charset="0"/>
              <a:buChar char="•"/>
              <a:defRPr/>
            </a:pPr>
            <a:r>
              <a:rPr lang="en-US" sz="1100">
                <a:cs typeface="Segoe UI Semilight"/>
              </a:rPr>
              <a:t>Improve quality of emails and chats with candidates </a:t>
            </a:r>
          </a:p>
          <a:p>
            <a:pPr defTabSz="932597">
              <a:spcBef>
                <a:spcPts val="300"/>
              </a:spcBef>
              <a:defRPr/>
            </a:pPr>
            <a:br>
              <a:rPr lang="en-US" sz="1100" b="1"/>
            </a:br>
            <a:br>
              <a:rPr lang="en-US" sz="1100" b="1"/>
            </a:br>
            <a:br>
              <a:rPr lang="en-US" sz="1100" b="1"/>
            </a:br>
            <a:r>
              <a:rPr lang="en-US" sz="1100" b="1">
                <a:gradFill>
                  <a:gsLst>
                    <a:gs pos="0">
                      <a:srgbClr val="C03BC4"/>
                    </a:gs>
                    <a:gs pos="35000">
                      <a:srgbClr val="0078D4"/>
                    </a:gs>
                  </a:gsLst>
                  <a:path path="circle">
                    <a:fillToRect l="100000" t="100000"/>
                  </a:path>
                </a:gradFill>
                <a:cs typeface="Segoe UI Semilight"/>
              </a:rPr>
              <a:t>Improve employee meetings</a:t>
            </a:r>
          </a:p>
          <a:p>
            <a:pPr marL="172720" indent="-172720" defTabSz="932597">
              <a:lnSpc>
                <a:spcPct val="100000"/>
              </a:lnSpc>
              <a:spcBef>
                <a:spcPts val="0"/>
              </a:spcBef>
              <a:buFont typeface="Arial" panose="020B0604020202020204" pitchFamily="34" charset="0"/>
              <a:buChar char="•"/>
              <a:defRPr/>
            </a:pPr>
            <a:r>
              <a:rPr lang="en-US" sz="1100">
                <a:cs typeface="Segoe UI Semilight"/>
              </a:rPr>
              <a:t>Organize information from past interactions</a:t>
            </a:r>
          </a:p>
          <a:p>
            <a:pPr marL="172720" indent="-172720" defTabSz="932597">
              <a:lnSpc>
                <a:spcPct val="100000"/>
              </a:lnSpc>
              <a:spcBef>
                <a:spcPts val="0"/>
              </a:spcBef>
              <a:buFont typeface="Arial" panose="020B0604020202020204" pitchFamily="34" charset="0"/>
              <a:buChar char="•"/>
              <a:defRPr/>
            </a:pPr>
            <a:r>
              <a:rPr lang="en-US" sz="1100">
                <a:cs typeface="Segoe UI Semilight"/>
              </a:rPr>
              <a:t>Completely focus during the meeting</a:t>
            </a:r>
          </a:p>
          <a:p>
            <a:pPr defTabSz="932597">
              <a:spcBef>
                <a:spcPts val="300"/>
              </a:spcBef>
              <a:defRPr/>
            </a:pPr>
            <a:r>
              <a:rPr lang="en-US" sz="1100" b="1">
                <a:gradFill>
                  <a:gsLst>
                    <a:gs pos="0">
                      <a:srgbClr val="C03BC4"/>
                    </a:gs>
                    <a:gs pos="35000">
                      <a:srgbClr val="0078D4"/>
                    </a:gs>
                  </a:gsLst>
                  <a:path path="circle">
                    <a:fillToRect l="100000" t="100000"/>
                  </a:path>
                </a:gradFill>
                <a:cs typeface="Segoe UI Semilight"/>
              </a:rPr>
              <a:t>Create internal feedback loop</a:t>
            </a:r>
          </a:p>
          <a:p>
            <a:pPr marL="172720" indent="-172720" defTabSz="932597">
              <a:lnSpc>
                <a:spcPct val="100000"/>
              </a:lnSpc>
              <a:spcBef>
                <a:spcPts val="0"/>
              </a:spcBef>
              <a:buFont typeface="Arial" panose="020B0604020202020204" pitchFamily="34" charset="0"/>
              <a:buChar char="•"/>
              <a:defRPr/>
            </a:pPr>
            <a:r>
              <a:rPr lang="en-US" sz="1100">
                <a:cs typeface="Segoe UI Semilight"/>
              </a:rPr>
              <a:t>Draft candidate and new employee surveys</a:t>
            </a:r>
          </a:p>
          <a:p>
            <a:pPr marL="172720" indent="-172720" defTabSz="932597">
              <a:lnSpc>
                <a:spcPct val="100000"/>
              </a:lnSpc>
              <a:spcBef>
                <a:spcPts val="0"/>
              </a:spcBef>
              <a:buFont typeface="Arial" panose="020B0604020202020204" pitchFamily="34" charset="0"/>
              <a:buChar char="•"/>
              <a:defRPr/>
            </a:pPr>
            <a:r>
              <a:rPr lang="en-US" sz="1100">
                <a:cs typeface="Segoe UI Semilight"/>
              </a:rPr>
              <a:t>Analyze surveys to gain valuable insights into what makes employees happy or areas that need improvement within the organization</a:t>
            </a:r>
          </a:p>
        </p:txBody>
      </p:sp>
    </p:spTree>
    <p:extLst>
      <p:ext uri="{BB962C8B-B14F-4D97-AF65-F5344CB8AC3E}">
        <p14:creationId xmlns:p14="http://schemas.microsoft.com/office/powerpoint/2010/main" val="8644692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Employee turnover rate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6898062" cy="482633"/>
          </a:xfrm>
          <a:prstGeom prst="rect">
            <a:avLst/>
          </a:prstGeom>
        </p:spPr>
        <p:txBody>
          <a:bodyPr wrap="square" lIns="0" tIns="45720" rIns="91440" bIns="45720" anchor="t">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defRPr/>
            </a:pPr>
            <a:r>
              <a:rPr lang="en-US">
                <a:latin typeface="Segoe UI"/>
                <a:cs typeface="Segoe UI"/>
              </a:rPr>
              <a:t>Lowering the employee turnover rate is important for reducing costs, but also for overall employee morale. </a:t>
            </a:r>
            <a:endParaRPr lang="en-US" sz="1200" i="0" u="none" strike="noStrike" kern="1200" cap="none" spc="0" normalizeH="0" baseline="0" noProof="0">
              <a:ln>
                <a:noFill/>
              </a:ln>
              <a:solidFill>
                <a:srgbClr val="000000"/>
              </a:solidFill>
              <a:effectLst/>
              <a:uLnTx/>
              <a:uFillTx/>
              <a:latin typeface="Segoe UI"/>
              <a:cs typeface="Segoe UI"/>
            </a:endParaRP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484402"/>
            <a:ext cx="3129253" cy="428772"/>
          </a:xfrm>
          <a:prstGeom prst="rect">
            <a:avLst/>
          </a:prstGeom>
        </p:spPr>
        <p:txBody>
          <a:bodyPr vert="horz" wrap="square" lIns="0" tIns="0" rIns="0" bIns="0"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Human Resource Managers</a:t>
            </a:r>
          </a:p>
          <a:p>
            <a:r>
              <a:rPr lang="en-US"/>
              <a:t>Executive Leadership</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816260"/>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3843208"/>
            <a:ext cx="3727901"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4" name="Picture 3">
            <a:extLst>
              <a:ext uri="{FF2B5EF4-FFF2-40B4-BE49-F238E27FC236}">
                <a16:creationId xmlns:a16="http://schemas.microsoft.com/office/drawing/2014/main" id="{CF513567-3882-9298-E8DE-A9B7ABC2352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2" y="1579850"/>
            <a:ext cx="6831468" cy="1559132"/>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278007"/>
            <a:ext cx="6594819" cy="2052613"/>
          </a:xfrm>
          <a:prstGeom prst="rect">
            <a:avLst/>
          </a:prstGeom>
        </p:spPr>
        <p:txBody>
          <a:bodyPr vert="horz" wrap="square" lIns="0" tIns="0" rIns="0" bIns="0" numCol="2"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300"/>
              </a:spcBef>
              <a:defRPr/>
            </a:pPr>
            <a:r>
              <a:rPr lang="en-US" sz="1100" b="1">
                <a:gradFill>
                  <a:gsLst>
                    <a:gs pos="0">
                      <a:srgbClr val="C03BC4"/>
                    </a:gs>
                    <a:gs pos="35000">
                      <a:srgbClr val="0078D4"/>
                    </a:gs>
                  </a:gsLst>
                  <a:path path="circle">
                    <a:fillToRect l="100000" t="100000"/>
                  </a:path>
                </a:gradFill>
                <a:cs typeface="Segoe UI Semilight"/>
              </a:rPr>
              <a:t>Improve quality of internal materials and processes</a:t>
            </a:r>
          </a:p>
          <a:p>
            <a:pPr marL="172720" indent="-172720" defTabSz="932597">
              <a:lnSpc>
                <a:spcPct val="100000"/>
              </a:lnSpc>
              <a:spcBef>
                <a:spcPts val="0"/>
              </a:spcBef>
              <a:buFont typeface="Arial" panose="020B0604020202020204" pitchFamily="34" charset="0"/>
              <a:buChar char="•"/>
              <a:defRPr/>
            </a:pPr>
            <a:r>
              <a:rPr lang="en-US" sz="1100">
                <a:cs typeface="Segoe UI Semilight"/>
              </a:rPr>
              <a:t>Improve job descriptions for further role clarity</a:t>
            </a:r>
            <a:endParaRPr lang="en-US" sz="1100"/>
          </a:p>
          <a:p>
            <a:pPr marL="172720" indent="-172720" defTabSz="932597">
              <a:lnSpc>
                <a:spcPct val="100000"/>
              </a:lnSpc>
              <a:spcBef>
                <a:spcPts val="0"/>
              </a:spcBef>
              <a:buFont typeface="Arial" panose="020B0604020202020204" pitchFamily="34" charset="0"/>
              <a:buChar char="•"/>
              <a:defRPr/>
            </a:pPr>
            <a:r>
              <a:rPr lang="en-US" sz="1100">
                <a:cs typeface="Segoe UI Semilight"/>
              </a:rPr>
              <a:t>Improve company meetings with summarization and recap</a:t>
            </a:r>
          </a:p>
          <a:p>
            <a:pPr marL="172720" indent="-172720" defTabSz="932597">
              <a:lnSpc>
                <a:spcPct val="100000"/>
              </a:lnSpc>
              <a:spcBef>
                <a:spcPts val="0"/>
              </a:spcBef>
              <a:buFont typeface="Arial" panose="020B0604020202020204" pitchFamily="34" charset="0"/>
              <a:buChar char="•"/>
              <a:defRPr/>
            </a:pPr>
            <a:r>
              <a:rPr lang="en-US" sz="1100">
                <a:cs typeface="Segoe UI"/>
              </a:rPr>
              <a:t>Completely focus during the meeting</a:t>
            </a:r>
            <a:endParaRPr lang="en-US" sz="1100"/>
          </a:p>
          <a:p>
            <a:pPr defTabSz="932597">
              <a:spcBef>
                <a:spcPts val="300"/>
              </a:spcBef>
              <a:defRPr/>
            </a:pPr>
            <a:br>
              <a:rPr lang="en-US" sz="1100" b="1"/>
            </a:br>
            <a:r>
              <a:rPr lang="en-US" sz="1100" b="1">
                <a:gradFill>
                  <a:gsLst>
                    <a:gs pos="0">
                      <a:srgbClr val="C03BC4"/>
                    </a:gs>
                    <a:gs pos="35000">
                      <a:srgbClr val="0078D4"/>
                    </a:gs>
                  </a:gsLst>
                  <a:path path="circle">
                    <a:fillToRect l="100000" t="100000"/>
                  </a:path>
                </a:gradFill>
                <a:cs typeface="Segoe UI Semilight"/>
              </a:rPr>
              <a:t>Improve employee collaboration</a:t>
            </a:r>
          </a:p>
          <a:p>
            <a:pPr marL="172720" indent="-172720" defTabSz="932597">
              <a:lnSpc>
                <a:spcPct val="100000"/>
              </a:lnSpc>
              <a:spcBef>
                <a:spcPts val="0"/>
              </a:spcBef>
              <a:buFont typeface="Arial" panose="020B0604020202020204" pitchFamily="34" charset="0"/>
              <a:buChar char="•"/>
              <a:defRPr/>
            </a:pPr>
            <a:r>
              <a:rPr lang="en-US" sz="1100">
                <a:cs typeface="Segoe UI Semilight"/>
              </a:rPr>
              <a:t>Use Copilot in Loop to drive internal collaboration</a:t>
            </a:r>
          </a:p>
          <a:p>
            <a:pPr marL="172720" indent="-172720" defTabSz="932597">
              <a:lnSpc>
                <a:spcPct val="100000"/>
              </a:lnSpc>
              <a:spcBef>
                <a:spcPts val="0"/>
              </a:spcBef>
              <a:buFont typeface="Arial" panose="020B0604020202020204" pitchFamily="34" charset="0"/>
              <a:buChar char="•"/>
              <a:defRPr/>
            </a:pPr>
            <a:r>
              <a:rPr lang="en-US" sz="1100">
                <a:cs typeface="Segoe UI Semilight"/>
              </a:rPr>
              <a:t>Use Copilot to surface ice breakers </a:t>
            </a:r>
          </a:p>
          <a:p>
            <a:pPr defTabSz="932597">
              <a:spcBef>
                <a:spcPts val="300"/>
              </a:spcBef>
              <a:defRPr/>
            </a:pPr>
            <a:r>
              <a:rPr lang="en-US" sz="1100" b="1">
                <a:gradFill>
                  <a:gsLst>
                    <a:gs pos="0">
                      <a:srgbClr val="C03BC4"/>
                    </a:gs>
                    <a:gs pos="35000">
                      <a:srgbClr val="0078D4"/>
                    </a:gs>
                  </a:gsLst>
                  <a:path path="circle">
                    <a:fillToRect l="100000" t="100000"/>
                  </a:path>
                </a:gradFill>
                <a:cs typeface="Segoe UI Semilight"/>
              </a:rPr>
              <a:t>Create internal feedback loop</a:t>
            </a:r>
          </a:p>
          <a:p>
            <a:pPr marL="172720" indent="-172720" defTabSz="932597">
              <a:lnSpc>
                <a:spcPct val="100000"/>
              </a:lnSpc>
              <a:spcBef>
                <a:spcPts val="0"/>
              </a:spcBef>
              <a:buFont typeface="Arial" panose="020B0604020202020204" pitchFamily="34" charset="0"/>
              <a:buChar char="•"/>
              <a:defRPr/>
            </a:pPr>
            <a:r>
              <a:rPr lang="en-US" sz="1100">
                <a:cs typeface="Segoe UI Semilight"/>
              </a:rPr>
              <a:t>Draft employee surveys</a:t>
            </a:r>
          </a:p>
          <a:p>
            <a:pPr marL="172720" indent="-172720" defTabSz="932597">
              <a:lnSpc>
                <a:spcPct val="100000"/>
              </a:lnSpc>
              <a:spcBef>
                <a:spcPts val="0"/>
              </a:spcBef>
              <a:buFont typeface="Arial" panose="020B0604020202020204" pitchFamily="34" charset="0"/>
              <a:buChar char="•"/>
              <a:defRPr/>
            </a:pPr>
            <a:r>
              <a:rPr lang="en-US" sz="1100">
                <a:cs typeface="Segoe UI Semilight"/>
              </a:rPr>
              <a:t>Analyze surveys to gain valuable insights into what makes employees happy or areas that need improvement within the organization</a:t>
            </a: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3871836"/>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How Copilot can help employee turnover rates</a:t>
            </a:r>
          </a:p>
        </p:txBody>
      </p:sp>
      <p:sp>
        <p:nvSpPr>
          <p:cNvPr id="15" name="Text Placeholder 5">
            <a:extLst>
              <a:ext uri="{FF2B5EF4-FFF2-40B4-BE49-F238E27FC236}">
                <a16:creationId xmlns:a16="http://schemas.microsoft.com/office/drawing/2014/main" id="{9B67837F-CB3A-ED5B-3F8C-563699928BDE}"/>
              </a:ext>
            </a:extLst>
          </p:cNvPr>
          <p:cNvSpPr txBox="1">
            <a:spLocks/>
          </p:cNvSpPr>
          <p:nvPr/>
        </p:nvSpPr>
        <p:spPr>
          <a:xfrm>
            <a:off x="7980025" y="4828204"/>
            <a:ext cx="3347617" cy="42877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a:t>
            </a:r>
          </a:p>
        </p:txBody>
      </p:sp>
      <p:sp>
        <p:nvSpPr>
          <p:cNvPr id="16" name="Rectangle: Rounded Corners 26">
            <a:extLst>
              <a:ext uri="{FF2B5EF4-FFF2-40B4-BE49-F238E27FC236}">
                <a16:creationId xmlns:a16="http://schemas.microsoft.com/office/drawing/2014/main" id="{83EE3EF8-4817-8DF2-124E-8BC67030DB29}"/>
              </a:ext>
            </a:extLst>
          </p:cNvPr>
          <p:cNvSpPr/>
          <p:nvPr/>
        </p:nvSpPr>
        <p:spPr bwMode="auto">
          <a:xfrm>
            <a:off x="8386714"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8" name="Graphic 32">
            <a:extLst>
              <a:ext uri="{FF2B5EF4-FFF2-40B4-BE49-F238E27FC236}">
                <a16:creationId xmlns:a16="http://schemas.microsoft.com/office/drawing/2014/main" id="{D030C365-A37E-64CB-CB59-76D6CBB46E88}"/>
              </a:ext>
            </a:extLst>
          </p:cNvPr>
          <p:cNvSpPr/>
          <p:nvPr/>
        </p:nvSpPr>
        <p:spPr>
          <a:xfrm>
            <a:off x="7979049"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7" name="Picture 6" descr="A close-up of a colorful object&#10;&#10;Description automatically generated">
            <a:extLst>
              <a:ext uri="{FF2B5EF4-FFF2-40B4-BE49-F238E27FC236}">
                <a16:creationId xmlns:a16="http://schemas.microsoft.com/office/drawing/2014/main" id="{3DCEEDCC-ACB6-19A9-96BF-69300BE8DD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399435231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3" name="Freeform: Shape 32">
            <a:extLst>
              <a:ext uri="{FF2B5EF4-FFF2-40B4-BE49-F238E27FC236}">
                <a16:creationId xmlns:a16="http://schemas.microsoft.com/office/drawing/2014/main" id="{59E75CB5-43E5-615B-175F-03D81E8FCD19}"/>
              </a:ext>
            </a:extLst>
          </p:cNvPr>
          <p:cNvSpPr>
            <a:spLocks/>
          </p:cNvSpPr>
          <p:nvPr/>
        </p:nvSpPr>
        <p:spPr bwMode="auto">
          <a:xfrm>
            <a:off x="7697337" y="1579850"/>
            <a:ext cx="3727901"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Freeform: Shape 32">
            <a:extLst>
              <a:ext uri="{FF2B5EF4-FFF2-40B4-BE49-F238E27FC236}">
                <a16:creationId xmlns:a16="http://schemas.microsoft.com/office/drawing/2014/main" id="{A78DFBB0-9CE5-1E49-8B0E-9BC5CA4BB157}"/>
              </a:ext>
            </a:extLst>
          </p:cNvPr>
          <p:cNvSpPr>
            <a:spLocks/>
          </p:cNvSpPr>
          <p:nvPr/>
        </p:nvSpPr>
        <p:spPr bwMode="auto">
          <a:xfrm>
            <a:off x="7697337" y="3843208"/>
            <a:ext cx="3727901"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5" name="Text Placeholder 5">
            <a:extLst>
              <a:ext uri="{FF2B5EF4-FFF2-40B4-BE49-F238E27FC236}">
                <a16:creationId xmlns:a16="http://schemas.microsoft.com/office/drawing/2014/main" id="{2224ECEE-7810-C7CA-EFE9-344FC3A91ED9}"/>
              </a:ext>
            </a:extLst>
          </p:cNvPr>
          <p:cNvSpPr txBox="1">
            <a:spLocks/>
          </p:cNvSpPr>
          <p:nvPr/>
        </p:nvSpPr>
        <p:spPr>
          <a:xfrm>
            <a:off x="7980025" y="4828204"/>
            <a:ext cx="3347617" cy="42877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a:t>
            </a:r>
          </a:p>
        </p:txBody>
      </p:sp>
      <p:sp>
        <p:nvSpPr>
          <p:cNvPr id="16" name="Rectangle: Rounded Corners 26">
            <a:extLst>
              <a:ext uri="{FF2B5EF4-FFF2-40B4-BE49-F238E27FC236}">
                <a16:creationId xmlns:a16="http://schemas.microsoft.com/office/drawing/2014/main" id="{3A2563F1-5715-F920-1BB4-3A6BB1691DD3}"/>
              </a:ext>
            </a:extLst>
          </p:cNvPr>
          <p:cNvSpPr/>
          <p:nvPr/>
        </p:nvSpPr>
        <p:spPr bwMode="auto">
          <a:xfrm>
            <a:off x="8386714"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7" name="Graphic 32">
            <a:extLst>
              <a:ext uri="{FF2B5EF4-FFF2-40B4-BE49-F238E27FC236}">
                <a16:creationId xmlns:a16="http://schemas.microsoft.com/office/drawing/2014/main" id="{C1EFDCE6-A9C5-5023-0830-51B2D8AA8451}"/>
              </a:ext>
            </a:extLst>
          </p:cNvPr>
          <p:cNvSpPr/>
          <p:nvPr/>
        </p:nvSpPr>
        <p:spPr>
          <a:xfrm>
            <a:off x="7979049"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Improve onboarding time</a:t>
            </a:r>
          </a:p>
        </p:txBody>
      </p:sp>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322119"/>
            <a:ext cx="6682951" cy="482633"/>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defTabSz="932597">
              <a:lnSpc>
                <a:spcPct val="110000"/>
              </a:lnSpc>
              <a:spcBef>
                <a:spcPts val="0"/>
              </a:spcBef>
              <a:buNone/>
              <a:defRPr/>
            </a:pPr>
            <a:r>
              <a:rPr lang="en-US" sz="1200">
                <a:latin typeface="Segoe UI"/>
                <a:cs typeface="Segoe UI"/>
              </a:rPr>
              <a:t>Reducing ramp up time is beneficial for everyone. It boosts employee confidence and engagement. It helps shorten the learning curve allowing employees to make an impact sooner.</a:t>
            </a:r>
            <a:endParaRPr lang="en-US">
              <a:cs typeface="Segoe UI"/>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484402"/>
            <a:ext cx="3129253" cy="428772"/>
          </a:xfrm>
          <a:prstGeom prst="rect">
            <a:avLst/>
          </a:prstGeom>
        </p:spPr>
        <p:txBody>
          <a:bodyPr vert="horz" wrap="square" lIns="0" tIns="0" rIns="0" bIns="0"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Human Resource Managers</a:t>
            </a:r>
          </a:p>
          <a:p>
            <a:r>
              <a:rPr lang="en-US"/>
              <a:t>Department Managers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860328"/>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322075"/>
            <a:ext cx="6594819" cy="1736629"/>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lnSpc>
                <a:spcPct val="110000"/>
              </a:lnSpc>
              <a:spcBef>
                <a:spcPts val="600"/>
              </a:spcBef>
              <a:defRPr/>
            </a:pPr>
            <a:r>
              <a:rPr lang="en-US" sz="1100" b="1">
                <a:gradFill>
                  <a:gsLst>
                    <a:gs pos="35000">
                      <a:srgbClr val="0078D4"/>
                    </a:gs>
                    <a:gs pos="0">
                      <a:srgbClr val="C03BC4"/>
                    </a:gs>
                  </a:gsLst>
                  <a:path path="circle">
                    <a:fillToRect l="100000" t="100000"/>
                  </a:path>
                </a:gradFill>
              </a:rPr>
              <a:t>Create onboarding materials</a:t>
            </a:r>
          </a:p>
          <a:p>
            <a:pPr marL="173038" indent="-173038" defTabSz="932597">
              <a:lnSpc>
                <a:spcPct val="100000"/>
              </a:lnSpc>
              <a:spcBef>
                <a:spcPts val="0"/>
              </a:spcBef>
              <a:buFont typeface="Arial" panose="020B0604020202020204" pitchFamily="34" charset="0"/>
              <a:buChar char="•"/>
              <a:defRPr/>
            </a:pPr>
            <a:r>
              <a:rPr lang="en-US" sz="1100"/>
              <a:t>Use Copilot to draft training guides</a:t>
            </a:r>
          </a:p>
          <a:p>
            <a:pPr marL="173038" indent="-173038" defTabSz="932597">
              <a:lnSpc>
                <a:spcPct val="100000"/>
              </a:lnSpc>
              <a:spcBef>
                <a:spcPts val="0"/>
              </a:spcBef>
              <a:buFont typeface="Arial" panose="020B0604020202020204" pitchFamily="34" charset="0"/>
              <a:buChar char="•"/>
              <a:defRPr/>
            </a:pPr>
            <a:r>
              <a:rPr lang="en-US" sz="1100"/>
              <a:t>Use Copilot to enhance employee handbooks</a:t>
            </a:r>
          </a:p>
          <a:p>
            <a:pPr defTabSz="932597">
              <a:lnSpc>
                <a:spcPct val="110000"/>
              </a:lnSpc>
              <a:spcBef>
                <a:spcPts val="600"/>
              </a:spcBef>
              <a:defRPr/>
            </a:pPr>
            <a:r>
              <a:rPr lang="en-US" sz="1100" b="1">
                <a:gradFill>
                  <a:gsLst>
                    <a:gs pos="35000">
                      <a:srgbClr val="0078D4"/>
                    </a:gs>
                    <a:gs pos="0">
                      <a:srgbClr val="C03BC4"/>
                    </a:gs>
                  </a:gsLst>
                  <a:path path="circle">
                    <a:fillToRect l="100000" t="100000"/>
                  </a:path>
                </a:gradFill>
              </a:rPr>
              <a:t>Improve onboarding process</a:t>
            </a:r>
          </a:p>
          <a:p>
            <a:pPr marL="173038" indent="-173038" defTabSz="932597">
              <a:lnSpc>
                <a:spcPct val="100000"/>
              </a:lnSpc>
              <a:spcBef>
                <a:spcPts val="0"/>
              </a:spcBef>
              <a:buFont typeface="Arial" panose="020B0604020202020204" pitchFamily="34" charset="0"/>
              <a:buChar char="•"/>
              <a:defRPr/>
            </a:pPr>
            <a:r>
              <a:rPr lang="en-US" sz="1100"/>
              <a:t>Generate onboarding documents and contracts</a:t>
            </a:r>
          </a:p>
          <a:p>
            <a:pPr marL="173038" indent="-173038" defTabSz="932597">
              <a:lnSpc>
                <a:spcPct val="100000"/>
              </a:lnSpc>
              <a:spcBef>
                <a:spcPts val="0"/>
              </a:spcBef>
              <a:buFont typeface="Arial" panose="020B0604020202020204" pitchFamily="34" charset="0"/>
              <a:buChar char="•"/>
              <a:defRPr/>
            </a:pPr>
            <a:r>
              <a:rPr lang="en-US" sz="1100"/>
              <a:t>Integrate relevant company policies and resources into the onboarding materials</a:t>
            </a:r>
          </a:p>
          <a:p>
            <a:pPr marL="173038" indent="-173038" defTabSz="932597">
              <a:lnSpc>
                <a:spcPct val="100000"/>
              </a:lnSpc>
              <a:spcBef>
                <a:spcPts val="0"/>
              </a:spcBef>
              <a:buFont typeface="Arial" panose="020B0604020202020204" pitchFamily="34" charset="0"/>
              <a:buChar char="•"/>
              <a:defRPr/>
            </a:pPr>
            <a:r>
              <a:rPr lang="en-US" sz="1100"/>
              <a:t>Draft check in emails to new hires to send during first 60 days on the job</a:t>
            </a:r>
          </a:p>
          <a:p>
            <a:pPr defTabSz="932597">
              <a:lnSpc>
                <a:spcPct val="110000"/>
              </a:lnSpc>
              <a:spcBef>
                <a:spcPts val="0"/>
              </a:spcBef>
              <a:defRPr/>
            </a:pPr>
            <a:endParaRPr lang="en-US" sz="1100" b="1">
              <a:highlight>
                <a:srgbClr val="FFFF00"/>
              </a:highlight>
            </a:endParaRP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3915904"/>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a:gradFill flip="none" rotWithShape="1">
                  <a:gsLst>
                    <a:gs pos="37000">
                      <a:srgbClr val="0078D4"/>
                    </a:gs>
                    <a:gs pos="100000">
                      <a:schemeClr val="accent3"/>
                    </a:gs>
                  </a:gsLst>
                  <a:path path="circle">
                    <a:fillToRect r="100000" b="100000"/>
                  </a:path>
                  <a:tileRect l="-100000" t="-100000"/>
                </a:gradFill>
                <a:latin typeface="Segoe UI Semibold"/>
              </a:rPr>
              <a:t>How Copilot can help reduce onboarding time</a:t>
            </a:r>
          </a:p>
        </p:txBody>
      </p:sp>
      <p:pic>
        <p:nvPicPr>
          <p:cNvPr id="7" name="Picture 6">
            <a:extLst>
              <a:ext uri="{FF2B5EF4-FFF2-40B4-BE49-F238E27FC236}">
                <a16:creationId xmlns:a16="http://schemas.microsoft.com/office/drawing/2014/main" id="{25DBDF6C-C73C-25A5-5271-00BF66BC541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2" y="1579850"/>
            <a:ext cx="6831468" cy="1559132"/>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pic>
        <p:nvPicPr>
          <p:cNvPr id="4" name="Picture 3" descr="A close-up of a colorful object&#10;&#10;Description automatically generated">
            <a:extLst>
              <a:ext uri="{FF2B5EF4-FFF2-40B4-BE49-F238E27FC236}">
                <a16:creationId xmlns:a16="http://schemas.microsoft.com/office/drawing/2014/main" id="{1D6DB299-BD6A-5192-1D54-2E466EDD0D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7946940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A9850-386D-9A0A-3E11-C6F29FFCE2E8}"/>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16741A98-AD3E-ECBE-06AC-743C01035607}"/>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2D2A20E3-CC40-A282-914D-C90AEE3A7B2E}"/>
              </a:ext>
            </a:extLst>
          </p:cNvPr>
          <p:cNvSpPr>
            <a:spLocks/>
          </p:cNvSpPr>
          <p:nvPr/>
        </p:nvSpPr>
        <p:spPr bwMode="auto">
          <a:xfrm>
            <a:off x="8466844" y="256139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38D4AA87-EFC5-314E-EEF8-41AF52F403FD}"/>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Use Case |</a:t>
            </a:r>
            <a:r>
              <a:rPr lang="en-US" sz="2800"/>
              <a:t> Managing internal job transitions</a:t>
            </a:r>
          </a:p>
        </p:txBody>
      </p:sp>
      <p:sp>
        <p:nvSpPr>
          <p:cNvPr id="46" name="Freeform: Shape 2">
            <a:extLst>
              <a:ext uri="{FF2B5EF4-FFF2-40B4-BE49-F238E27FC236}">
                <a16:creationId xmlns:a16="http://schemas.microsoft.com/office/drawing/2014/main" id="{F5CC5294-163C-136C-B3E3-F429B95EA187}"/>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3B6FC978-DAC8-D58F-4EE6-8F3CF2001984}"/>
              </a:ext>
              <a:ext uri="{C183D7F6-B498-43B3-948B-1728B52AA6E4}">
                <adec:decorative xmlns:adec="http://schemas.microsoft.com/office/drawing/2017/decorative" val="1"/>
              </a:ext>
            </a:extLst>
          </p:cNvPr>
          <p:cNvSpPr/>
          <p:nvPr/>
        </p:nvSpPr>
        <p:spPr bwMode="auto">
          <a:xfrm>
            <a:off x="1107052" y="5305264"/>
            <a:ext cx="2705513" cy="7005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Compile data quickly </a:t>
            </a:r>
            <a:r>
              <a:rPr lang="en-US" sz="900" spc="0">
                <a:solidFill>
                  <a:schemeClr val="tx1"/>
                </a:solidFill>
                <a:latin typeface="Segoe UI"/>
              </a:rPr>
              <a:t>and generate individual review reports to support the process.</a:t>
            </a:r>
          </a:p>
        </p:txBody>
      </p:sp>
      <p:sp>
        <p:nvSpPr>
          <p:cNvPr id="48" name="Rectangle: Rounded Corners 4">
            <a:extLst>
              <a:ext uri="{FF2B5EF4-FFF2-40B4-BE49-F238E27FC236}">
                <a16:creationId xmlns:a16="http://schemas.microsoft.com/office/drawing/2014/main" id="{DDF78973-6E88-1F25-1894-28E3AC6AF87B}"/>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40">
                <a:ln w="3175">
                  <a:noFill/>
                </a:ln>
                <a:gradFill>
                  <a:gsLst>
                    <a:gs pos="76437">
                      <a:srgbClr val="FFFFFF"/>
                    </a:gs>
                    <a:gs pos="55747">
                      <a:srgbClr val="FFFFFF"/>
                    </a:gs>
                  </a:gsLst>
                  <a:path path="circle">
                    <a:fillToRect l="100000" b="100000"/>
                  </a:path>
                </a:gradFill>
                <a:latin typeface="+mj-lt"/>
                <a:cs typeface="Segoe UI" pitchFamily="34" charset="0"/>
              </a:rPr>
              <a:t>6. Automate performance review prep</a:t>
            </a:r>
          </a:p>
        </p:txBody>
      </p:sp>
      <p:sp>
        <p:nvSpPr>
          <p:cNvPr id="50" name="Rectangle: Rounded Corners 6">
            <a:extLst>
              <a:ext uri="{FF2B5EF4-FFF2-40B4-BE49-F238E27FC236}">
                <a16:creationId xmlns:a16="http://schemas.microsoft.com/office/drawing/2014/main" id="{F67B2A7A-F62B-7005-FA7D-19967C5AF0D6}"/>
              </a:ext>
              <a:ext uri="{C183D7F6-B498-43B3-948B-1728B52AA6E4}">
                <adec:decorative xmlns:adec="http://schemas.microsoft.com/office/drawing/2017/decorative" val="1"/>
              </a:ext>
            </a:extLst>
          </p:cNvPr>
          <p:cNvSpPr/>
          <p:nvPr/>
        </p:nvSpPr>
        <p:spPr bwMode="auto">
          <a:xfrm>
            <a:off x="8028777" y="5303482"/>
            <a:ext cx="2705513" cy="70059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b="1" kern="0">
                <a:solidFill>
                  <a:srgbClr val="1A1A1A"/>
                </a:solidFill>
                <a:latin typeface="Segoe UI"/>
              </a:rPr>
              <a:t>Keep training relevant to the audience </a:t>
            </a:r>
            <a:r>
              <a:rPr lang="en-US" sz="900" kern="0">
                <a:solidFill>
                  <a:srgbClr val="1A1A1A"/>
                </a:solidFill>
                <a:latin typeface="Segoe UI"/>
              </a:rPr>
              <a:t>by using Copilot to mine historical documents to update with relevant training content. As internal systems change training can adapt to it more quickly.</a:t>
            </a:r>
          </a:p>
        </p:txBody>
      </p:sp>
      <p:sp>
        <p:nvSpPr>
          <p:cNvPr id="51" name="Rectangle: Rounded Corners 7">
            <a:extLst>
              <a:ext uri="{FF2B5EF4-FFF2-40B4-BE49-F238E27FC236}">
                <a16:creationId xmlns:a16="http://schemas.microsoft.com/office/drawing/2014/main" id="{29F5CF9A-CB47-8814-82CC-C5A381BE9AD3}"/>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Develop training material</a:t>
            </a:r>
          </a:p>
        </p:txBody>
      </p:sp>
      <p:sp>
        <p:nvSpPr>
          <p:cNvPr id="53" name="Rectangle: Rounded Corners 6">
            <a:extLst>
              <a:ext uri="{FF2B5EF4-FFF2-40B4-BE49-F238E27FC236}">
                <a16:creationId xmlns:a16="http://schemas.microsoft.com/office/drawing/2014/main" id="{E1BD7E30-C7E7-0CAF-1266-1FD4A631E071}"/>
              </a:ext>
              <a:ext uri="{C183D7F6-B498-43B3-948B-1728B52AA6E4}">
                <adec:decorative xmlns:adec="http://schemas.microsoft.com/office/drawing/2017/decorative" val="1"/>
              </a:ext>
            </a:extLst>
          </p:cNvPr>
          <p:cNvSpPr/>
          <p:nvPr/>
        </p:nvSpPr>
        <p:spPr bwMode="auto">
          <a:xfrm>
            <a:off x="1107052" y="3209161"/>
            <a:ext cx="2705513" cy="545135"/>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Rapidly get up to speed </a:t>
            </a:r>
            <a:r>
              <a:rPr lang="en-US" sz="900" kern="0">
                <a:solidFill>
                  <a:srgbClr val="1A1A1A"/>
                </a:solidFill>
                <a:latin typeface="Segoe UI"/>
              </a:rPr>
              <a:t>on what candidates are most qualified for certain roles.</a:t>
            </a:r>
          </a:p>
        </p:txBody>
      </p:sp>
      <p:sp>
        <p:nvSpPr>
          <p:cNvPr id="49" name="TextBox 48">
            <a:extLst>
              <a:ext uri="{FF2B5EF4-FFF2-40B4-BE49-F238E27FC236}">
                <a16:creationId xmlns:a16="http://schemas.microsoft.com/office/drawing/2014/main" id="{3F4C9FC4-7451-A85D-7704-AA952C9CF8F0}"/>
              </a:ext>
            </a:extLst>
          </p:cNvPr>
          <p:cNvSpPr txBox="1"/>
          <p:nvPr/>
        </p:nvSpPr>
        <p:spPr>
          <a:xfrm>
            <a:off x="1107052" y="1948229"/>
            <a:ext cx="2705513"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lnSpc>
                <a:spcPct val="90000"/>
              </a:lnSpc>
              <a:defRPr/>
            </a:pPr>
            <a:r>
              <a:rPr lang="en-US" sz="900">
                <a:solidFill>
                  <a:srgbClr val="000000"/>
                </a:solidFill>
                <a:ea typeface="+mn-ea"/>
                <a:cs typeface="Segoe UI"/>
              </a:rPr>
              <a:t>Reduces hours of manual screening to minutes. Indicate keywords from multiple documents to surface qualified candidates. Access HR system data using plugins built in Copilot Studio.</a:t>
            </a:r>
          </a:p>
        </p:txBody>
      </p:sp>
      <p:sp>
        <p:nvSpPr>
          <p:cNvPr id="55" name="Rectangle: Rounded Corners 11">
            <a:extLst>
              <a:ext uri="{FF2B5EF4-FFF2-40B4-BE49-F238E27FC236}">
                <a16:creationId xmlns:a16="http://schemas.microsoft.com/office/drawing/2014/main" id="{C224B399-C586-32B0-6CA1-193D937BDEB0}"/>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40">
                <a:ln w="3175">
                  <a:noFill/>
                </a:ln>
                <a:gradFill>
                  <a:gsLst>
                    <a:gs pos="76437">
                      <a:srgbClr val="FFFFFF"/>
                    </a:gs>
                    <a:gs pos="55747">
                      <a:srgbClr val="FFFFFF"/>
                    </a:gs>
                  </a:gsLst>
                  <a:path path="circle">
                    <a:fillToRect l="100000" b="100000"/>
                  </a:path>
                </a:gradFill>
                <a:latin typeface="+mj-lt"/>
                <a:cs typeface="Segoe UI" pitchFamily="34" charset="0"/>
              </a:rPr>
              <a:t>1. Reduce time to screen candidates</a:t>
            </a:r>
          </a:p>
        </p:txBody>
      </p:sp>
      <p:sp>
        <p:nvSpPr>
          <p:cNvPr id="56" name="Rectangle: Rounded Corners 6">
            <a:extLst>
              <a:ext uri="{FF2B5EF4-FFF2-40B4-BE49-F238E27FC236}">
                <a16:creationId xmlns:a16="http://schemas.microsoft.com/office/drawing/2014/main" id="{351BB246-FB85-67AE-BCE1-40F91B0E8BD4}"/>
              </a:ext>
              <a:ext uri="{C183D7F6-B498-43B3-948B-1728B52AA6E4}">
                <adec:decorative xmlns:adec="http://schemas.microsoft.com/office/drawing/2017/decorative" val="1"/>
              </a:ext>
            </a:extLst>
          </p:cNvPr>
          <p:cNvSpPr/>
          <p:nvPr/>
        </p:nvSpPr>
        <p:spPr bwMode="auto">
          <a:xfrm>
            <a:off x="4575471" y="3088464"/>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Streamline scheduling multiple candidates </a:t>
            </a:r>
            <a:r>
              <a:rPr lang="en-US" sz="900" kern="0">
                <a:solidFill>
                  <a:srgbClr val="1A1A1A"/>
                </a:solidFill>
                <a:latin typeface="Segoe UI"/>
              </a:rPr>
              <a:t>for interviews by asking Outlook to identify and schedule interviews.</a:t>
            </a:r>
          </a:p>
        </p:txBody>
      </p:sp>
      <p:sp>
        <p:nvSpPr>
          <p:cNvPr id="57" name="Rectangle: Rounded Corners 13">
            <a:extLst>
              <a:ext uri="{FF2B5EF4-FFF2-40B4-BE49-F238E27FC236}">
                <a16:creationId xmlns:a16="http://schemas.microsoft.com/office/drawing/2014/main" id="{EAC8120F-C273-8F17-22CE-BEED38B936CB}"/>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Schedule interviews efficiently</a:t>
            </a:r>
          </a:p>
        </p:txBody>
      </p:sp>
      <p:sp>
        <p:nvSpPr>
          <p:cNvPr id="64" name="TextBox 63">
            <a:extLst>
              <a:ext uri="{FF2B5EF4-FFF2-40B4-BE49-F238E27FC236}">
                <a16:creationId xmlns:a16="http://schemas.microsoft.com/office/drawing/2014/main" id="{40B74802-44EB-EC08-B79A-694B3E4A4A14}"/>
              </a:ext>
            </a:extLst>
          </p:cNvPr>
          <p:cNvSpPr txBox="1"/>
          <p:nvPr/>
        </p:nvSpPr>
        <p:spPr>
          <a:xfrm>
            <a:off x="4572454" y="1948229"/>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Use Copilot to schedule follow up interviews between  candidates and the hiring manager.</a:t>
            </a:r>
          </a:p>
        </p:txBody>
      </p:sp>
      <p:sp>
        <p:nvSpPr>
          <p:cNvPr id="59" name="Rectangle: Rounded Corners 15">
            <a:extLst>
              <a:ext uri="{FF2B5EF4-FFF2-40B4-BE49-F238E27FC236}">
                <a16:creationId xmlns:a16="http://schemas.microsoft.com/office/drawing/2014/main" id="{B501AC75-081A-EA51-1A8E-D51F3ED50DF9}"/>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40">
                <a:ln w="3175">
                  <a:noFill/>
                </a:ln>
                <a:gradFill>
                  <a:gsLst>
                    <a:gs pos="76437">
                      <a:srgbClr val="FFFFFF"/>
                    </a:gs>
                    <a:gs pos="55747">
                      <a:srgbClr val="FFFFFF"/>
                    </a:gs>
                  </a:gsLst>
                  <a:path path="circle">
                    <a:fillToRect l="100000" b="100000"/>
                  </a:path>
                </a:gradFill>
                <a:latin typeface="+mj-lt"/>
                <a:cs typeface="Segoe UI" pitchFamily="34" charset="0"/>
              </a:rPr>
              <a:t>3. Create onboarding materials quickly</a:t>
            </a:r>
          </a:p>
        </p:txBody>
      </p:sp>
      <p:sp>
        <p:nvSpPr>
          <p:cNvPr id="60" name="Rectangle: Rounded Corners 6">
            <a:extLst>
              <a:ext uri="{FF2B5EF4-FFF2-40B4-BE49-F238E27FC236}">
                <a16:creationId xmlns:a16="http://schemas.microsoft.com/office/drawing/2014/main" id="{8BAA8D74-D510-79AE-639B-3C2670648177}"/>
              </a:ext>
              <a:ext uri="{C183D7F6-B498-43B3-948B-1728B52AA6E4}">
                <adec:decorative xmlns:adec="http://schemas.microsoft.com/office/drawing/2017/decorative" val="1"/>
              </a:ext>
            </a:extLst>
          </p:cNvPr>
          <p:cNvSpPr/>
          <p:nvPr/>
        </p:nvSpPr>
        <p:spPr bwMode="auto">
          <a:xfrm>
            <a:off x="8028777" y="3088464"/>
            <a:ext cx="2705513" cy="6670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b="1" kern="0">
                <a:solidFill>
                  <a:srgbClr val="1A1A1A"/>
                </a:solidFill>
                <a:latin typeface="Segoe UI"/>
              </a:rPr>
              <a:t>Reduce time to prepare onboarding documents </a:t>
            </a:r>
            <a:r>
              <a:rPr lang="en-US" sz="900" kern="0">
                <a:solidFill>
                  <a:srgbClr val="1A1A1A"/>
                </a:solidFill>
                <a:latin typeface="Segoe UI"/>
              </a:rPr>
              <a:t>leading to increased employee satisfaction and speed to onboard; helping employees’ reach productivity quickly.</a:t>
            </a:r>
          </a:p>
        </p:txBody>
      </p:sp>
      <p:sp>
        <p:nvSpPr>
          <p:cNvPr id="52" name="TextBox 51">
            <a:extLst>
              <a:ext uri="{FF2B5EF4-FFF2-40B4-BE49-F238E27FC236}">
                <a16:creationId xmlns:a16="http://schemas.microsoft.com/office/drawing/2014/main" id="{0866F26D-2347-1801-EBE5-5D7B7DEE790E}"/>
              </a:ext>
            </a:extLst>
          </p:cNvPr>
          <p:cNvSpPr txBox="1"/>
          <p:nvPr/>
        </p:nvSpPr>
        <p:spPr>
          <a:xfrm>
            <a:off x="8028777" y="1945852"/>
            <a:ext cx="2872661"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sz="900" b="0" i="0" u="none" strike="noStrike" kern="1200" cap="none" spc="0" normalizeH="0" baseline="0" noProof="0">
                <a:ln>
                  <a:noFill/>
                </a:ln>
                <a:solidFill>
                  <a:srgbClr val="1A1A1A"/>
                </a:solidFill>
                <a:effectLst/>
                <a:uLnTx/>
                <a:uFillTx/>
                <a:latin typeface="Segoe UI"/>
                <a:cs typeface="Segoe UI"/>
              </a:rPr>
              <a:t>Use Copilot to create role-specific onboarding materials.</a:t>
            </a:r>
          </a:p>
        </p:txBody>
      </p:sp>
      <p:sp>
        <p:nvSpPr>
          <p:cNvPr id="62" name="Rectangle: Rounded Corners 6">
            <a:extLst>
              <a:ext uri="{FF2B5EF4-FFF2-40B4-BE49-F238E27FC236}">
                <a16:creationId xmlns:a16="http://schemas.microsoft.com/office/drawing/2014/main" id="{007E1BCA-7E95-79CE-E2D4-DC97E915C44C}"/>
              </a:ext>
              <a:ext uri="{C183D7F6-B498-43B3-948B-1728B52AA6E4}">
                <adec:decorative xmlns:adec="http://schemas.microsoft.com/office/drawing/2017/decorative" val="1"/>
              </a:ext>
            </a:extLst>
          </p:cNvPr>
          <p:cNvSpPr/>
          <p:nvPr/>
        </p:nvSpPr>
        <p:spPr bwMode="auto">
          <a:xfrm>
            <a:off x="4575472" y="5300148"/>
            <a:ext cx="2705513" cy="700599"/>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Focus on overall employee satisfaction and onboarding experience </a:t>
            </a:r>
            <a:r>
              <a:rPr lang="en-US" sz="900" spc="0">
                <a:solidFill>
                  <a:schemeClr val="tx1"/>
                </a:solidFill>
                <a:latin typeface="Segoe UI"/>
              </a:rPr>
              <a:t>by responding to feedback and refining onboarding and training.</a:t>
            </a:r>
          </a:p>
        </p:txBody>
      </p:sp>
      <p:sp>
        <p:nvSpPr>
          <p:cNvPr id="63" name="Rectangle: Rounded Corners 19">
            <a:extLst>
              <a:ext uri="{FF2B5EF4-FFF2-40B4-BE49-F238E27FC236}">
                <a16:creationId xmlns:a16="http://schemas.microsoft.com/office/drawing/2014/main" id="{9D803838-BAFA-E9F0-D590-93E35EF29DA8}"/>
              </a:ext>
            </a:extLst>
          </p:cNvPr>
          <p:cNvSpPr/>
          <p:nvPr/>
        </p:nvSpPr>
        <p:spPr bwMode="auto">
          <a:xfrm>
            <a:off x="4575472" y="3902889"/>
            <a:ext cx="2705513" cy="43891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5. Collect feedback on </a:t>
            </a:r>
          </a:p>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onboarding and training</a:t>
            </a:r>
          </a:p>
        </p:txBody>
      </p:sp>
      <p:pic>
        <p:nvPicPr>
          <p:cNvPr id="71" name="Picture 10" descr="Microsoft Word Logo - PNG and Vector - Logo Download">
            <a:hlinkClick r:id="rId2"/>
            <a:extLst>
              <a:ext uri="{FF2B5EF4-FFF2-40B4-BE49-F238E27FC236}">
                <a16:creationId xmlns:a16="http://schemas.microsoft.com/office/drawing/2014/main" id="{36C685FA-A715-DADC-68F4-6A9BBECA87C2}"/>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7456" y="2626002"/>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DA0ECDFD-DEDD-A749-53AE-D4DE5CF46F78}"/>
              </a:ext>
              <a:ext uri="{C183D7F6-B498-43B3-948B-1728B52AA6E4}">
                <adec:decorative xmlns:adec="http://schemas.microsoft.com/office/drawing/2017/decorative" val="0"/>
              </a:ext>
            </a:extLst>
          </p:cNvPr>
          <p:cNvSpPr txBox="1"/>
          <p:nvPr/>
        </p:nvSpPr>
        <p:spPr>
          <a:xfrm>
            <a:off x="8983428" y="2674801"/>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nvGrpSpPr>
          <p:cNvPr id="91" name="Group 90">
            <a:extLst>
              <a:ext uri="{FF2B5EF4-FFF2-40B4-BE49-F238E27FC236}">
                <a16:creationId xmlns:a16="http://schemas.microsoft.com/office/drawing/2014/main" id="{6043F14F-6C53-7791-262A-D7AFA564271F}"/>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42A81CC9-938E-71BE-1009-4BDF6735AAB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F53E561B-2260-E543-70B5-392B52C1A50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9DEDC358-A262-CC39-5BC6-245E198AE0E5}"/>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DA8B855C-C803-A2A5-7BE7-B17B910E4B2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619F5D71-8B68-B6C1-6BD1-34B0D2B9FC9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A1E2CFC4-9300-7482-85DF-0B80FCA094A0}"/>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0F4F5CBC-BE06-7884-3D0C-6AF4447E45D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819158F6-9304-EC06-28C2-72BCF56292E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5B5F297D-1F4C-89CF-0AFC-1551DC2E29E8}"/>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8C1B492D-A3D4-67BD-496F-33753CD9B33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36326099-2224-12E1-2214-97C2A10C642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D36C6686-3262-126D-AA34-4276A0FD0675}"/>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678A4E69-9717-AF50-700B-00941E5BCA0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63D9ACEC-B43C-578A-9CDA-D66607A35A4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104530F6-91AE-CE89-AE25-9530ADFDBD34}"/>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FC71B96B-A371-227A-54AA-966D1A12826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308ABCE3-7979-D49E-F6D2-5B6ECDFBD29B}"/>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594227CA-E7EE-0B23-5205-F69E5D1530CB}"/>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9" name="TextBox 8">
            <a:extLst>
              <a:ext uri="{FF2B5EF4-FFF2-40B4-BE49-F238E27FC236}">
                <a16:creationId xmlns:a16="http://schemas.microsoft.com/office/drawing/2014/main" id="{07C4B67C-F53C-96D4-A74B-409A300B8C20}"/>
              </a:ext>
            </a:extLst>
          </p:cNvPr>
          <p:cNvSpPr txBox="1"/>
          <p:nvPr/>
        </p:nvSpPr>
        <p:spPr>
          <a:xfrm>
            <a:off x="1107052" y="4415165"/>
            <a:ext cx="2894677"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Automate data collection and report generation for performance reviews.</a:t>
            </a:r>
          </a:p>
        </p:txBody>
      </p:sp>
      <p:sp>
        <p:nvSpPr>
          <p:cNvPr id="11" name="TextBox 10">
            <a:extLst>
              <a:ext uri="{FF2B5EF4-FFF2-40B4-BE49-F238E27FC236}">
                <a16:creationId xmlns:a16="http://schemas.microsoft.com/office/drawing/2014/main" id="{87F88397-FC49-D963-1E60-7CD600919B76}"/>
              </a:ext>
            </a:extLst>
          </p:cNvPr>
          <p:cNvSpPr txBox="1"/>
          <p:nvPr/>
        </p:nvSpPr>
        <p:spPr>
          <a:xfrm>
            <a:off x="8028777" y="4415165"/>
            <a:ext cx="3056171"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lnSpc>
                <a:spcPct val="100000"/>
              </a:lnSpc>
              <a:defRPr/>
            </a:pPr>
            <a:r>
              <a:rPr kumimoji="0" lang="en-US" sz="900" b="0" i="0" u="none" strike="noStrike" kern="1200" cap="none" spc="-20" normalizeH="0" noProof="0">
                <a:ln>
                  <a:noFill/>
                </a:ln>
                <a:solidFill>
                  <a:srgbClr val="1A1A1A"/>
                </a:solidFill>
                <a:effectLst/>
                <a:uLnTx/>
                <a:uFillTx/>
                <a:latin typeface="Segoe UI"/>
                <a:cs typeface="Segoe UI"/>
              </a:rPr>
              <a:t>Build training materials that are tailored to each role and employee.</a:t>
            </a:r>
          </a:p>
        </p:txBody>
      </p:sp>
      <p:sp>
        <p:nvSpPr>
          <p:cNvPr id="12" name="TextBox 11">
            <a:extLst>
              <a:ext uri="{FF2B5EF4-FFF2-40B4-BE49-F238E27FC236}">
                <a16:creationId xmlns:a16="http://schemas.microsoft.com/office/drawing/2014/main" id="{58DBF0A6-18FD-A641-04BE-0AE31F6E99E0}"/>
              </a:ext>
            </a:extLst>
          </p:cNvPr>
          <p:cNvSpPr txBox="1"/>
          <p:nvPr/>
        </p:nvSpPr>
        <p:spPr>
          <a:xfrm>
            <a:off x="4463649" y="4415165"/>
            <a:ext cx="2900712"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lang="en-US" sz="900">
                <a:solidFill>
                  <a:srgbClr val="000000"/>
                </a:solidFill>
                <a:ea typeface="+mn-ea"/>
                <a:cs typeface="Segoe UI"/>
              </a:rPr>
              <a:t>Analyze employee survey data and summarize key findings to refine delivery and relevance.</a:t>
            </a:r>
          </a:p>
        </p:txBody>
      </p:sp>
      <p:sp>
        <p:nvSpPr>
          <p:cNvPr id="7" name="Rectangle: Rounded Corners 6">
            <a:extLst>
              <a:ext uri="{FF2B5EF4-FFF2-40B4-BE49-F238E27FC236}">
                <a16:creationId xmlns:a16="http://schemas.microsoft.com/office/drawing/2014/main" id="{C7FE7538-FA96-8664-DB14-D4B98BA22B47}"/>
              </a:ext>
              <a:ext uri="{C183D7F6-B498-43B3-948B-1728B52AA6E4}">
                <adec:decorative xmlns:adec="http://schemas.microsoft.com/office/drawing/2017/decorative" val="1"/>
              </a:ext>
            </a:extLst>
          </p:cNvPr>
          <p:cNvSpPr/>
          <p:nvPr/>
        </p:nvSpPr>
        <p:spPr bwMode="auto">
          <a:xfrm>
            <a:off x="3431293" y="944346"/>
            <a:ext cx="1992794"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Increase employee retention</a:t>
            </a:r>
          </a:p>
        </p:txBody>
      </p:sp>
      <p:sp>
        <p:nvSpPr>
          <p:cNvPr id="8" name="Rectangle: Rounded Corners 6">
            <a:extLst>
              <a:ext uri="{FF2B5EF4-FFF2-40B4-BE49-F238E27FC236}">
                <a16:creationId xmlns:a16="http://schemas.microsoft.com/office/drawing/2014/main" id="{D6DCA15E-91DD-71CA-FBEB-4759163AC471}"/>
              </a:ext>
              <a:ext uri="{C183D7F6-B498-43B3-948B-1728B52AA6E4}">
                <adec:decorative xmlns:adec="http://schemas.microsoft.com/office/drawing/2017/decorative" val="1"/>
              </a:ext>
            </a:extLst>
          </p:cNvPr>
          <p:cNvSpPr/>
          <p:nvPr/>
        </p:nvSpPr>
        <p:spPr bwMode="auto">
          <a:xfrm>
            <a:off x="1893575" y="942971"/>
            <a:ext cx="1421125"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Reduce time to hire</a:t>
            </a:r>
          </a:p>
        </p:txBody>
      </p:sp>
      <p:sp>
        <p:nvSpPr>
          <p:cNvPr id="39" name="Oval 38">
            <a:extLst>
              <a:ext uri="{FF2B5EF4-FFF2-40B4-BE49-F238E27FC236}">
                <a16:creationId xmlns:a16="http://schemas.microsoft.com/office/drawing/2014/main" id="{35A62C68-AC69-F212-BEC4-4DD416061AC8}"/>
              </a:ext>
            </a:extLst>
          </p:cNvPr>
          <p:cNvSpPr>
            <a:spLocks/>
          </p:cNvSpPr>
          <p:nvPr/>
        </p:nvSpPr>
        <p:spPr bwMode="auto">
          <a:xfrm>
            <a:off x="4947428" y="256281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8" name="TextBox 17">
            <a:extLst>
              <a:ext uri="{FF2B5EF4-FFF2-40B4-BE49-F238E27FC236}">
                <a16:creationId xmlns:a16="http://schemas.microsoft.com/office/drawing/2014/main" id="{CA9E0254-970A-11AD-EBFE-F4E328670300}"/>
              </a:ext>
              <a:ext uri="{C183D7F6-B498-43B3-948B-1728B52AA6E4}">
                <adec:decorative xmlns:adec="http://schemas.microsoft.com/office/drawing/2017/decorative" val="0"/>
              </a:ext>
            </a:extLst>
          </p:cNvPr>
          <p:cNvSpPr txBox="1"/>
          <p:nvPr/>
        </p:nvSpPr>
        <p:spPr>
          <a:xfrm>
            <a:off x="5457304" y="2676225"/>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17" name="Graphic 16">
            <a:extLst>
              <a:ext uri="{FF2B5EF4-FFF2-40B4-BE49-F238E27FC236}">
                <a16:creationId xmlns:a16="http://schemas.microsoft.com/office/drawing/2014/main" id="{66AFE7E2-6BC3-928F-0DB8-63A5918555A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2871" t="17900" r="17900" b="17900"/>
          <a:stretch/>
        </p:blipFill>
        <p:spPr>
          <a:xfrm>
            <a:off x="4967476" y="2584259"/>
            <a:ext cx="340057" cy="368599"/>
          </a:xfrm>
          <a:prstGeom prst="rect">
            <a:avLst/>
          </a:prstGeom>
        </p:spPr>
      </p:pic>
      <p:sp>
        <p:nvSpPr>
          <p:cNvPr id="42" name="Oval 41">
            <a:extLst>
              <a:ext uri="{FF2B5EF4-FFF2-40B4-BE49-F238E27FC236}">
                <a16:creationId xmlns:a16="http://schemas.microsoft.com/office/drawing/2014/main" id="{5D60EE13-B780-B095-17AB-FA2CCC0EA248}"/>
              </a:ext>
            </a:extLst>
          </p:cNvPr>
          <p:cNvSpPr>
            <a:spLocks/>
          </p:cNvSpPr>
          <p:nvPr/>
        </p:nvSpPr>
        <p:spPr bwMode="auto">
          <a:xfrm>
            <a:off x="1161150" y="26319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3" name="Oval 42">
            <a:extLst>
              <a:ext uri="{FF2B5EF4-FFF2-40B4-BE49-F238E27FC236}">
                <a16:creationId xmlns:a16="http://schemas.microsoft.com/office/drawing/2014/main" id="{2B7252DF-F148-7613-35E8-CA804AC30028}"/>
              </a:ext>
            </a:extLst>
          </p:cNvPr>
          <p:cNvSpPr>
            <a:spLocks/>
          </p:cNvSpPr>
          <p:nvPr/>
        </p:nvSpPr>
        <p:spPr bwMode="auto">
          <a:xfrm>
            <a:off x="1649759" y="26319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5" name="TextBox 44">
            <a:extLst>
              <a:ext uri="{FF2B5EF4-FFF2-40B4-BE49-F238E27FC236}">
                <a16:creationId xmlns:a16="http://schemas.microsoft.com/office/drawing/2014/main" id="{C4235CD5-27FA-6384-A302-BD71EA95F3BF}"/>
              </a:ext>
              <a:ext uri="{C183D7F6-B498-43B3-948B-1728B52AA6E4}">
                <adec:decorative xmlns:adec="http://schemas.microsoft.com/office/drawing/2017/decorative" val="0"/>
              </a:ext>
            </a:extLst>
          </p:cNvPr>
          <p:cNvSpPr txBox="1"/>
          <p:nvPr/>
        </p:nvSpPr>
        <p:spPr>
          <a:xfrm>
            <a:off x="2165939" y="2571399"/>
            <a:ext cx="3170390" cy="517065"/>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a:p>
            <a:pPr defTabSz="914367">
              <a:lnSpc>
                <a:spcPct val="90000"/>
              </a:lnSpc>
              <a:defRPr/>
            </a:pPr>
            <a:r>
              <a:rPr kumimoji="0" lang="en-CA" sz="1200" b="0" i="0" u="none" strike="noStrike" kern="1200" cap="none" spc="0" normalizeH="0" baseline="0" noProof="0">
                <a:ln>
                  <a:noFill/>
                </a:ln>
                <a:solidFill>
                  <a:srgbClr val="1A1A1A"/>
                </a:solidFill>
                <a:effectLst/>
                <a:uLnTx/>
                <a:uFillTx/>
                <a:latin typeface="Segoe UI Semibold"/>
                <a:ea typeface="+mn-ea"/>
                <a:cs typeface="Segoe UI"/>
              </a:rPr>
              <a:t>Copilot Studio in Copilot </a:t>
            </a:r>
            <a:br>
              <a:rPr kumimoji="0" lang="en-CA" sz="1200" b="0" i="0" u="none" strike="noStrike" kern="1200" cap="none" spc="0" normalizeH="0" baseline="0" noProof="0">
                <a:ln>
                  <a:noFill/>
                </a:ln>
                <a:solidFill>
                  <a:srgbClr val="1A1A1A"/>
                </a:solidFill>
                <a:effectLst/>
                <a:uLnTx/>
                <a:uFillTx/>
                <a:latin typeface="Segoe UI Semibold"/>
                <a:ea typeface="+mn-ea"/>
                <a:cs typeface="Segoe UI"/>
              </a:rPr>
            </a:br>
            <a:r>
              <a:rPr kumimoji="0" lang="en-CA" sz="1200" b="0" i="0" u="none" strike="noStrike" kern="1200" cap="none" spc="0" normalizeH="0" baseline="0" noProof="0">
                <a:ln>
                  <a:noFill/>
                </a:ln>
                <a:solidFill>
                  <a:srgbClr val="1A1A1A"/>
                </a:solidFill>
                <a:effectLst/>
                <a:uLnTx/>
                <a:uFillTx/>
                <a:latin typeface="Segoe UI Semibold"/>
                <a:ea typeface="+mn-ea"/>
                <a:cs typeface="Segoe UI"/>
              </a:rPr>
              <a:t>for Microsoft 365 </a:t>
            </a:r>
            <a:endParaRPr lang="en-CA" sz="1200" b="0" i="0" u="none" strike="noStrike" kern="1200" cap="none" spc="0" normalizeH="0" baseline="0" noProof="0">
              <a:ln>
                <a:noFill/>
              </a:ln>
              <a:solidFill>
                <a:srgbClr val="1A1A1A"/>
              </a:solidFill>
              <a:effectLst/>
              <a:uLnTx/>
              <a:uFillTx/>
              <a:latin typeface="Segoe UI Semibold"/>
              <a:cs typeface="Segoe UI"/>
            </a:endParaRPr>
          </a:p>
        </p:txBody>
      </p:sp>
      <p:pic>
        <p:nvPicPr>
          <p:cNvPr id="67" name="Picture 66" descr="A blue and green rectangles&#10;&#10;Description automatically generated">
            <a:extLst>
              <a:ext uri="{FF2B5EF4-FFF2-40B4-BE49-F238E27FC236}">
                <a16:creationId xmlns:a16="http://schemas.microsoft.com/office/drawing/2014/main" id="{D9F3AE6F-4795-1EB7-A4E1-242C19BE16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52811" y="2676182"/>
            <a:ext cx="205375" cy="302212"/>
          </a:xfrm>
          <a:prstGeom prst="rect">
            <a:avLst/>
          </a:prstGeom>
        </p:spPr>
      </p:pic>
      <p:pic>
        <p:nvPicPr>
          <p:cNvPr id="32" name="Picture 10" descr="Microsoft Word Logo - PNG and Vector - Logo Download">
            <a:hlinkClick r:id="rId2"/>
            <a:extLst>
              <a:ext uri="{FF2B5EF4-FFF2-40B4-BE49-F238E27FC236}">
                <a16:creationId xmlns:a16="http://schemas.microsoft.com/office/drawing/2014/main" id="{AEB37BED-65DE-EE92-7797-D33909FAF362}"/>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620" y="2694671"/>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65" name="Oval 64">
            <a:extLst>
              <a:ext uri="{FF2B5EF4-FFF2-40B4-BE49-F238E27FC236}">
                <a16:creationId xmlns:a16="http://schemas.microsoft.com/office/drawing/2014/main" id="{D6D156DB-27F0-1390-C014-B0F2A4B60D18}"/>
              </a:ext>
            </a:extLst>
          </p:cNvPr>
          <p:cNvSpPr>
            <a:spLocks/>
          </p:cNvSpPr>
          <p:nvPr/>
        </p:nvSpPr>
        <p:spPr bwMode="auto">
          <a:xfrm>
            <a:off x="8283137" y="480432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74" name="Picture 4" descr="Microsoft PowerPoint Logo - PNG and Vector - Logo Download">
            <a:hlinkClick r:id="rId7"/>
            <a:extLst>
              <a:ext uri="{FF2B5EF4-FFF2-40B4-BE49-F238E27FC236}">
                <a16:creationId xmlns:a16="http://schemas.microsoft.com/office/drawing/2014/main" id="{1035E8EC-313E-9D3A-4755-B936CC5A909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45986" y="4877139"/>
            <a:ext cx="285779" cy="26584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BF0E2F4A-596E-82D6-0589-30C087365AA3}"/>
              </a:ext>
              <a:ext uri="{C183D7F6-B498-43B3-948B-1728B52AA6E4}">
                <adec:decorative xmlns:adec="http://schemas.microsoft.com/office/drawing/2017/decorative" val="0"/>
              </a:ext>
            </a:extLst>
          </p:cNvPr>
          <p:cNvSpPr txBox="1"/>
          <p:nvPr/>
        </p:nvSpPr>
        <p:spPr>
          <a:xfrm>
            <a:off x="8799721" y="4917727"/>
            <a:ext cx="175086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sp>
        <p:nvSpPr>
          <p:cNvPr id="3" name="Rectangle: Rounded Corners 6">
            <a:extLst>
              <a:ext uri="{FF2B5EF4-FFF2-40B4-BE49-F238E27FC236}">
                <a16:creationId xmlns:a16="http://schemas.microsoft.com/office/drawing/2014/main" id="{7B55AAFA-0DE1-4E59-21C2-8C96A58F4D54}"/>
              </a:ext>
              <a:ext uri="{C183D7F6-B498-43B3-948B-1728B52AA6E4}">
                <adec:decorative xmlns:adec="http://schemas.microsoft.com/office/drawing/2017/decorative" val="1"/>
              </a:ext>
            </a:extLst>
          </p:cNvPr>
          <p:cNvSpPr/>
          <p:nvPr/>
        </p:nvSpPr>
        <p:spPr bwMode="auto">
          <a:xfrm>
            <a:off x="5544436" y="944346"/>
            <a:ext cx="3171115"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78D4"/>
                </a:solidFill>
                <a:effectLst/>
                <a:uLnTx/>
                <a:uFillTx/>
                <a:latin typeface="Segoe UI"/>
                <a:ea typeface="+mn-ea"/>
                <a:cs typeface="Segoe UI" pitchFamily="34" charset="0"/>
              </a:rPr>
              <a:t>Reduce time to create documentation and training</a:t>
            </a:r>
          </a:p>
        </p:txBody>
      </p:sp>
      <p:sp>
        <p:nvSpPr>
          <p:cNvPr id="25" name="Oval 24">
            <a:extLst>
              <a:ext uri="{FF2B5EF4-FFF2-40B4-BE49-F238E27FC236}">
                <a16:creationId xmlns:a16="http://schemas.microsoft.com/office/drawing/2014/main" id="{29CACE03-4B18-E132-5174-E3105FDD3FF3}"/>
              </a:ext>
            </a:extLst>
          </p:cNvPr>
          <p:cNvSpPr>
            <a:spLocks/>
          </p:cNvSpPr>
          <p:nvPr/>
        </p:nvSpPr>
        <p:spPr bwMode="auto">
          <a:xfrm>
            <a:off x="1185377" y="480432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6" name="Oval 25">
            <a:extLst>
              <a:ext uri="{FF2B5EF4-FFF2-40B4-BE49-F238E27FC236}">
                <a16:creationId xmlns:a16="http://schemas.microsoft.com/office/drawing/2014/main" id="{529F52DA-B57F-F797-6807-751F7828ABEA}"/>
              </a:ext>
            </a:extLst>
          </p:cNvPr>
          <p:cNvSpPr>
            <a:spLocks/>
          </p:cNvSpPr>
          <p:nvPr/>
        </p:nvSpPr>
        <p:spPr bwMode="auto">
          <a:xfrm>
            <a:off x="1673986" y="480432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7" name="TextBox 26">
            <a:extLst>
              <a:ext uri="{FF2B5EF4-FFF2-40B4-BE49-F238E27FC236}">
                <a16:creationId xmlns:a16="http://schemas.microsoft.com/office/drawing/2014/main" id="{6ED03781-8106-0535-874D-42DF10FA2FDB}"/>
              </a:ext>
              <a:ext uri="{C183D7F6-B498-43B3-948B-1728B52AA6E4}">
                <adec:decorative xmlns:adec="http://schemas.microsoft.com/office/drawing/2017/decorative" val="0"/>
              </a:ext>
            </a:extLst>
          </p:cNvPr>
          <p:cNvSpPr txBox="1"/>
          <p:nvPr/>
        </p:nvSpPr>
        <p:spPr>
          <a:xfrm>
            <a:off x="2190166" y="4825394"/>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a:p>
            <a:pPr defTabSz="914367">
              <a:defRPr/>
            </a:pPr>
            <a:r>
              <a:rPr lang="en-US" sz="1200">
                <a:solidFill>
                  <a:prstClr val="black"/>
                </a:solidFill>
                <a:latin typeface="Segoe UI Semibold"/>
              </a:rPr>
              <a:t>Copilot in Excel</a:t>
            </a:r>
          </a:p>
        </p:txBody>
      </p:sp>
      <p:pic>
        <p:nvPicPr>
          <p:cNvPr id="58" name="Picture 8" descr="Microsoft Excel Logo - PNG and Vector - Logo Download">
            <a:hlinkClick r:id="rId9"/>
            <a:extLst>
              <a:ext uri="{FF2B5EF4-FFF2-40B4-BE49-F238E27FC236}">
                <a16:creationId xmlns:a16="http://schemas.microsoft.com/office/drawing/2014/main" id="{44AD8CF5-4E2C-01E9-A276-AA8368481AFC}"/>
              </a:ext>
            </a:extLst>
          </p:cNvPr>
          <p:cNvPicPr>
            <a:picLocks noChangeArrowheads="1"/>
          </p:cNvPicPr>
          <p:nvPr/>
        </p:nvPicPr>
        <p:blipFill rotWithShape="1">
          <a:blip r:embed="rId10" cstate="email">
            <a:extLst>
              <a:ext uri="{28A0092B-C50C-407E-A947-70E740481C1C}">
                <a14:useLocalDpi xmlns:a14="http://schemas.microsoft.com/office/drawing/2010/main"/>
              </a:ext>
            </a:extLst>
          </a:blip>
          <a:srcRect l="17073" t="17073" r="17073" b="17073"/>
          <a:stretch/>
        </p:blipFill>
        <p:spPr bwMode="auto">
          <a:xfrm>
            <a:off x="1715048" y="4881757"/>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Microsoft Word Logo - PNG and Vector - Logo Download">
            <a:hlinkClick r:id="rId2"/>
            <a:extLst>
              <a:ext uri="{FF2B5EF4-FFF2-40B4-BE49-F238E27FC236}">
                <a16:creationId xmlns:a16="http://schemas.microsoft.com/office/drawing/2014/main" id="{D4EBD06B-F251-272F-4D84-F9D5DEBD4999}"/>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4322" y="4868928"/>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52DDF6AD-F80E-51CA-6FC3-6D3F4924D5BB}"/>
              </a:ext>
            </a:extLst>
          </p:cNvPr>
          <p:cNvSpPr>
            <a:spLocks/>
          </p:cNvSpPr>
          <p:nvPr/>
        </p:nvSpPr>
        <p:spPr bwMode="auto">
          <a:xfrm>
            <a:off x="5080560" y="479939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4" name="TextBox 43">
            <a:extLst>
              <a:ext uri="{FF2B5EF4-FFF2-40B4-BE49-F238E27FC236}">
                <a16:creationId xmlns:a16="http://schemas.microsoft.com/office/drawing/2014/main" id="{700BEFD9-0AEA-07A4-236D-483ED0A438C1}"/>
              </a:ext>
              <a:ext uri="{C183D7F6-B498-43B3-948B-1728B52AA6E4}">
                <adec:decorative xmlns:adec="http://schemas.microsoft.com/office/drawing/2017/decorative" val="0"/>
              </a:ext>
            </a:extLst>
          </p:cNvPr>
          <p:cNvSpPr txBox="1"/>
          <p:nvPr/>
        </p:nvSpPr>
        <p:spPr>
          <a:xfrm>
            <a:off x="5590436" y="4912798"/>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37" name="Picture 8" descr="Microsoft Excel Logo - PNG and Vector - Logo Download">
            <a:hlinkClick r:id="rId9"/>
            <a:extLst>
              <a:ext uri="{FF2B5EF4-FFF2-40B4-BE49-F238E27FC236}">
                <a16:creationId xmlns:a16="http://schemas.microsoft.com/office/drawing/2014/main" id="{BE9435AA-4322-7D4A-782C-B505B33475B5}"/>
              </a:ext>
            </a:extLst>
          </p:cNvPr>
          <p:cNvPicPr>
            <a:picLocks noChangeArrowheads="1"/>
          </p:cNvPicPr>
          <p:nvPr/>
        </p:nvPicPr>
        <p:blipFill rotWithShape="1">
          <a:blip r:embed="rId10" cstate="email">
            <a:extLst>
              <a:ext uri="{28A0092B-C50C-407E-A947-70E740481C1C}">
                <a14:useLocalDpi xmlns:a14="http://schemas.microsoft.com/office/drawing/2010/main"/>
              </a:ext>
            </a:extLst>
          </a:blip>
          <a:srcRect l="17073" t="17073" r="17073" b="17073"/>
          <a:stretch/>
        </p:blipFill>
        <p:spPr bwMode="auto">
          <a:xfrm>
            <a:off x="5129504" y="4876829"/>
            <a:ext cx="282265" cy="25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3742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37E91-12C8-84ED-005A-CAAAE9AB3994}"/>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E97C0098-B17D-2083-D234-861DBEB1D5D4}"/>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10" name="Oval 9">
            <a:extLst>
              <a:ext uri="{FF2B5EF4-FFF2-40B4-BE49-F238E27FC236}">
                <a16:creationId xmlns:a16="http://schemas.microsoft.com/office/drawing/2014/main" id="{DC0EE297-78F2-B013-4EC5-39496287C821}"/>
              </a:ext>
            </a:extLst>
          </p:cNvPr>
          <p:cNvSpPr>
            <a:spLocks/>
          </p:cNvSpPr>
          <p:nvPr/>
        </p:nvSpPr>
        <p:spPr bwMode="auto">
          <a:xfrm>
            <a:off x="5268031" y="237667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 name="Title 1">
            <a:extLst>
              <a:ext uri="{FF2B5EF4-FFF2-40B4-BE49-F238E27FC236}">
                <a16:creationId xmlns:a16="http://schemas.microsoft.com/office/drawing/2014/main" id="{B33089CF-E07F-721E-D24D-CE1B4A3B615C}"/>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Use Case |</a:t>
            </a:r>
            <a:r>
              <a:rPr lang="en-US" sz="2800"/>
              <a:t> Augmented hiring workflow</a:t>
            </a:r>
          </a:p>
        </p:txBody>
      </p:sp>
      <p:sp>
        <p:nvSpPr>
          <p:cNvPr id="46" name="Freeform: Shape 2">
            <a:extLst>
              <a:ext uri="{FF2B5EF4-FFF2-40B4-BE49-F238E27FC236}">
                <a16:creationId xmlns:a16="http://schemas.microsoft.com/office/drawing/2014/main" id="{DB665383-45E9-52FD-A054-CFBCD4193672}"/>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B1025CA0-14EC-5570-4F3D-EDCB8A462FF5}"/>
              </a:ext>
              <a:ext uri="{C183D7F6-B498-43B3-948B-1728B52AA6E4}">
                <adec:decorative xmlns:adec="http://schemas.microsoft.com/office/drawing/2017/decorative" val="1"/>
              </a:ext>
            </a:extLst>
          </p:cNvPr>
          <p:cNvSpPr/>
          <p:nvPr/>
        </p:nvSpPr>
        <p:spPr bwMode="auto">
          <a:xfrm>
            <a:off x="1107052" y="5332710"/>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Create powerful onboarding materials in PowerPoint.</a:t>
            </a:r>
          </a:p>
        </p:txBody>
      </p:sp>
      <p:sp>
        <p:nvSpPr>
          <p:cNvPr id="48" name="Rectangle: Rounded Corners 4">
            <a:extLst>
              <a:ext uri="{FF2B5EF4-FFF2-40B4-BE49-F238E27FC236}">
                <a16:creationId xmlns:a16="http://schemas.microsoft.com/office/drawing/2014/main" id="{5A4D09D2-D92A-E80F-727F-D83B63E69867}"/>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6. Create onboarding materials</a:t>
            </a:r>
          </a:p>
        </p:txBody>
      </p:sp>
      <p:sp>
        <p:nvSpPr>
          <p:cNvPr id="49" name="TextBox 48">
            <a:extLst>
              <a:ext uri="{FF2B5EF4-FFF2-40B4-BE49-F238E27FC236}">
                <a16:creationId xmlns:a16="http://schemas.microsoft.com/office/drawing/2014/main" id="{00240C00-5FDA-9D18-F961-D1F581D24EA0}"/>
              </a:ext>
            </a:extLst>
          </p:cNvPr>
          <p:cNvSpPr txBox="1"/>
          <p:nvPr/>
        </p:nvSpPr>
        <p:spPr>
          <a:xfrm>
            <a:off x="1107053" y="4415165"/>
            <a:ext cx="2817336" cy="14035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Starting with a new presentation, prompt Copilot.</a:t>
            </a:r>
          </a:p>
        </p:txBody>
      </p:sp>
      <p:sp>
        <p:nvSpPr>
          <p:cNvPr id="50" name="Rectangle: Rounded Corners 6">
            <a:extLst>
              <a:ext uri="{FF2B5EF4-FFF2-40B4-BE49-F238E27FC236}">
                <a16:creationId xmlns:a16="http://schemas.microsoft.com/office/drawing/2014/main" id="{2FBE20DA-52B5-08B1-42F2-82967D4FDCDA}"/>
              </a:ext>
              <a:ext uri="{C183D7F6-B498-43B3-948B-1728B52AA6E4}">
                <adec:decorative xmlns:adec="http://schemas.microsoft.com/office/drawing/2017/decorative" val="1"/>
              </a:ext>
            </a:extLst>
          </p:cNvPr>
          <p:cNvSpPr/>
          <p:nvPr/>
        </p:nvSpPr>
        <p:spPr bwMode="auto">
          <a:xfrm>
            <a:off x="8028777" y="5330928"/>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Conduct a group interview in Teams and ask Copilot to summarize the contributions of each candidate.</a:t>
            </a:r>
          </a:p>
        </p:txBody>
      </p:sp>
      <p:sp>
        <p:nvSpPr>
          <p:cNvPr id="51" name="Rectangle: Rounded Corners 7">
            <a:extLst>
              <a:ext uri="{FF2B5EF4-FFF2-40B4-BE49-F238E27FC236}">
                <a16:creationId xmlns:a16="http://schemas.microsoft.com/office/drawing/2014/main" id="{837F43CB-5D94-8FC1-A13C-98AB216BD1A4}"/>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4. Conduct an interview</a:t>
            </a:r>
          </a:p>
        </p:txBody>
      </p:sp>
      <p:sp>
        <p:nvSpPr>
          <p:cNvPr id="52" name="TextBox 51">
            <a:extLst>
              <a:ext uri="{FF2B5EF4-FFF2-40B4-BE49-F238E27FC236}">
                <a16:creationId xmlns:a16="http://schemas.microsoft.com/office/drawing/2014/main" id="{4A41ACFE-B2FA-7BDC-D66F-34C801E220D8}"/>
              </a:ext>
            </a:extLst>
          </p:cNvPr>
          <p:cNvSpPr txBox="1"/>
          <p:nvPr/>
        </p:nvSpPr>
        <p:spPr>
          <a:xfrm>
            <a:off x="8028777" y="4415165"/>
            <a:ext cx="2705513" cy="14035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i="0" u="none" strike="noStrike" kern="0" cap="none" spc="0" normalizeH="0" baseline="0" noProof="0">
                <a:ln>
                  <a:noFill/>
                </a:ln>
                <a:solidFill>
                  <a:srgbClr val="1A1A1A"/>
                </a:solidFill>
                <a:effectLst/>
                <a:uLnTx/>
                <a:uFillTx/>
                <a:cs typeface="Segoe UI" pitchFamily="34" charset="0"/>
              </a:rPr>
              <a:t>During the interview, prompt Copilot in Teams.</a:t>
            </a:r>
          </a:p>
        </p:txBody>
      </p:sp>
      <p:sp>
        <p:nvSpPr>
          <p:cNvPr id="53" name="Rectangle: Rounded Corners 6">
            <a:extLst>
              <a:ext uri="{FF2B5EF4-FFF2-40B4-BE49-F238E27FC236}">
                <a16:creationId xmlns:a16="http://schemas.microsoft.com/office/drawing/2014/main" id="{F41B37FB-F0BF-40F7-9E48-3B1372574D8C}"/>
              </a:ext>
              <a:ext uri="{C183D7F6-B498-43B3-948B-1728B52AA6E4}">
                <adec:decorative xmlns:adec="http://schemas.microsoft.com/office/drawing/2017/decorative" val="1"/>
              </a:ext>
            </a:extLst>
          </p:cNvPr>
          <p:cNvSpPr/>
          <p:nvPr/>
        </p:nvSpPr>
        <p:spPr bwMode="auto">
          <a:xfrm>
            <a:off x="1107052" y="2927476"/>
            <a:ext cx="2705513" cy="71825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Create a job description by asking Copilot in Word to suggest skills, qualifications, and responsibilities.</a:t>
            </a:r>
          </a:p>
        </p:txBody>
      </p:sp>
      <p:sp>
        <p:nvSpPr>
          <p:cNvPr id="55" name="Rectangle: Rounded Corners 11">
            <a:extLst>
              <a:ext uri="{FF2B5EF4-FFF2-40B4-BE49-F238E27FC236}">
                <a16:creationId xmlns:a16="http://schemas.microsoft.com/office/drawing/2014/main" id="{BFEC7D5C-6B7A-AEAB-433E-C5C18A100734}"/>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Create a job description</a:t>
            </a:r>
          </a:p>
        </p:txBody>
      </p:sp>
      <p:sp>
        <p:nvSpPr>
          <p:cNvPr id="56" name="Rectangle: Rounded Corners 6">
            <a:extLst>
              <a:ext uri="{FF2B5EF4-FFF2-40B4-BE49-F238E27FC236}">
                <a16:creationId xmlns:a16="http://schemas.microsoft.com/office/drawing/2014/main" id="{8A2DC968-5DFE-7603-A3AC-EAE2DD046E71}"/>
              </a:ext>
              <a:ext uri="{C183D7F6-B498-43B3-948B-1728B52AA6E4}">
                <adec:decorative xmlns:adec="http://schemas.microsoft.com/office/drawing/2017/decorative" val="1"/>
              </a:ext>
            </a:extLst>
          </p:cNvPr>
          <p:cNvSpPr/>
          <p:nvPr/>
        </p:nvSpPr>
        <p:spPr bwMode="auto">
          <a:xfrm>
            <a:off x="4575471" y="2927475"/>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Discover the best candidates for a position by having Copilot extract skills, experience, and qualifications from a set of resumes.</a:t>
            </a:r>
          </a:p>
        </p:txBody>
      </p:sp>
      <p:sp>
        <p:nvSpPr>
          <p:cNvPr id="57" name="Rectangle: Rounded Corners 13">
            <a:extLst>
              <a:ext uri="{FF2B5EF4-FFF2-40B4-BE49-F238E27FC236}">
                <a16:creationId xmlns:a16="http://schemas.microsoft.com/office/drawing/2014/main" id="{D4C2A483-A486-FD3C-D950-3BBF6B43308E}"/>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2. Discover qualified candidates</a:t>
            </a:r>
          </a:p>
        </p:txBody>
      </p:sp>
      <p:sp>
        <p:nvSpPr>
          <p:cNvPr id="58" name="TextBox 57">
            <a:extLst>
              <a:ext uri="{FF2B5EF4-FFF2-40B4-BE49-F238E27FC236}">
                <a16:creationId xmlns:a16="http://schemas.microsoft.com/office/drawing/2014/main" id="{CC11B9F5-ED6D-338D-2AAE-83B412478D3C}"/>
              </a:ext>
            </a:extLst>
          </p:cNvPr>
          <p:cNvSpPr txBox="1"/>
          <p:nvPr/>
        </p:nvSpPr>
        <p:spPr>
          <a:xfrm>
            <a:off x="4575471" y="1948229"/>
            <a:ext cx="2705513" cy="14035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Prompt Copilot in Microsoft Copilot.</a:t>
            </a:r>
          </a:p>
        </p:txBody>
      </p:sp>
      <p:sp>
        <p:nvSpPr>
          <p:cNvPr id="59" name="Rectangle: Rounded Corners 15">
            <a:extLst>
              <a:ext uri="{FF2B5EF4-FFF2-40B4-BE49-F238E27FC236}">
                <a16:creationId xmlns:a16="http://schemas.microsoft.com/office/drawing/2014/main" id="{BC91351C-25B2-3CA2-4093-458B96C31464}"/>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3. Create interview questions</a:t>
            </a:r>
          </a:p>
        </p:txBody>
      </p:sp>
      <p:sp>
        <p:nvSpPr>
          <p:cNvPr id="60" name="Rectangle: Rounded Corners 6">
            <a:extLst>
              <a:ext uri="{FF2B5EF4-FFF2-40B4-BE49-F238E27FC236}">
                <a16:creationId xmlns:a16="http://schemas.microsoft.com/office/drawing/2014/main" id="{734E1E14-BAE5-C2B4-58B8-8497654218AF}"/>
              </a:ext>
              <a:ext uri="{C183D7F6-B498-43B3-948B-1728B52AA6E4}">
                <adec:decorative xmlns:adec="http://schemas.microsoft.com/office/drawing/2017/decorative" val="1"/>
              </a:ext>
            </a:extLst>
          </p:cNvPr>
          <p:cNvSpPr/>
          <p:nvPr/>
        </p:nvSpPr>
        <p:spPr bwMode="auto">
          <a:xfrm>
            <a:off x="8028777" y="2927475"/>
            <a:ext cx="2705513" cy="71956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Create interview questions based on unique job requirements then crowdsource additional ideas and have Copilot create a final list.</a:t>
            </a:r>
          </a:p>
        </p:txBody>
      </p:sp>
      <p:sp>
        <p:nvSpPr>
          <p:cNvPr id="61" name="TextBox 60">
            <a:extLst>
              <a:ext uri="{FF2B5EF4-FFF2-40B4-BE49-F238E27FC236}">
                <a16:creationId xmlns:a16="http://schemas.microsoft.com/office/drawing/2014/main" id="{2E1A4FA2-CBF8-736E-3BA6-2CE2595A6581}"/>
              </a:ext>
            </a:extLst>
          </p:cNvPr>
          <p:cNvSpPr txBox="1"/>
          <p:nvPr/>
        </p:nvSpPr>
        <p:spPr>
          <a:xfrm>
            <a:off x="8028777" y="1948229"/>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Prompt Copilot in Loop to create a set </a:t>
            </a:r>
            <a:br>
              <a:rPr kumimoji="0" lang="en-US" b="0" i="0" u="none" strike="noStrike" kern="0" cap="none" spc="0" normalizeH="0" baseline="0" noProof="0">
                <a:ln>
                  <a:noFill/>
                </a:ln>
                <a:solidFill>
                  <a:srgbClr val="1A1A1A"/>
                </a:solidFill>
                <a:effectLst/>
                <a:uLnTx/>
                <a:uFillTx/>
                <a:cs typeface="Segoe UI" pitchFamily="34" charset="0"/>
              </a:rPr>
            </a:br>
            <a:r>
              <a:rPr kumimoji="0" lang="en-US" b="0" i="0" u="none" strike="noStrike" kern="0" cap="none" spc="0" normalizeH="0" baseline="0" noProof="0">
                <a:ln>
                  <a:noFill/>
                </a:ln>
                <a:solidFill>
                  <a:srgbClr val="1A1A1A"/>
                </a:solidFill>
                <a:effectLst/>
                <a:uLnTx/>
                <a:uFillTx/>
                <a:cs typeface="Segoe UI" pitchFamily="34" charset="0"/>
              </a:rPr>
              <a:t>of interview questions.</a:t>
            </a:r>
          </a:p>
        </p:txBody>
      </p:sp>
      <p:sp>
        <p:nvSpPr>
          <p:cNvPr id="62" name="Rectangle: Rounded Corners 6">
            <a:extLst>
              <a:ext uri="{FF2B5EF4-FFF2-40B4-BE49-F238E27FC236}">
                <a16:creationId xmlns:a16="http://schemas.microsoft.com/office/drawing/2014/main" id="{6808B932-A3ED-AFA9-A1D6-C44071402990}"/>
              </a:ext>
              <a:ext uri="{C183D7F6-B498-43B3-948B-1728B52AA6E4}">
                <adec:decorative xmlns:adec="http://schemas.microsoft.com/office/drawing/2017/decorative" val="1"/>
              </a:ext>
            </a:extLst>
          </p:cNvPr>
          <p:cNvSpPr/>
          <p:nvPr/>
        </p:nvSpPr>
        <p:spPr bwMode="auto">
          <a:xfrm>
            <a:off x="4575472" y="5327594"/>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Command Copilot in Word to draft a customized offer letter based on your inputs.</a:t>
            </a:r>
          </a:p>
        </p:txBody>
      </p:sp>
      <p:sp>
        <p:nvSpPr>
          <p:cNvPr id="63" name="Rectangle: Rounded Corners 19">
            <a:extLst>
              <a:ext uri="{FF2B5EF4-FFF2-40B4-BE49-F238E27FC236}">
                <a16:creationId xmlns:a16="http://schemas.microsoft.com/office/drawing/2014/main" id="{979BFBD4-62DC-F03A-1E5E-D8CC9E17E5F1}"/>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Create an offer letter</a:t>
            </a:r>
          </a:p>
        </p:txBody>
      </p:sp>
      <p:sp>
        <p:nvSpPr>
          <p:cNvPr id="64" name="TextBox 63">
            <a:extLst>
              <a:ext uri="{FF2B5EF4-FFF2-40B4-BE49-F238E27FC236}">
                <a16:creationId xmlns:a16="http://schemas.microsoft.com/office/drawing/2014/main" id="{ED2AE2D7-67DE-6209-443B-FFEB647A4475}"/>
              </a:ext>
            </a:extLst>
          </p:cNvPr>
          <p:cNvSpPr txBox="1"/>
          <p:nvPr/>
        </p:nvSpPr>
        <p:spPr>
          <a:xfrm>
            <a:off x="4463649" y="4415165"/>
            <a:ext cx="2817336" cy="1384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Starting in a new email, prompt Copilot in Word.</a:t>
            </a:r>
          </a:p>
        </p:txBody>
      </p:sp>
      <p:sp>
        <p:nvSpPr>
          <p:cNvPr id="22" name="TextBox 21">
            <a:extLst>
              <a:ext uri="{FF2B5EF4-FFF2-40B4-BE49-F238E27FC236}">
                <a16:creationId xmlns:a16="http://schemas.microsoft.com/office/drawing/2014/main" id="{CE74BCED-673C-01E2-B9FB-AA8BFB4BF9D8}"/>
              </a:ext>
              <a:ext uri="{C183D7F6-B498-43B3-948B-1728B52AA6E4}">
                <adec:decorative xmlns:adec="http://schemas.microsoft.com/office/drawing/2017/decorative" val="0"/>
              </a:ext>
            </a:extLst>
          </p:cNvPr>
          <p:cNvSpPr txBox="1"/>
          <p:nvPr/>
        </p:nvSpPr>
        <p:spPr>
          <a:xfrm>
            <a:off x="9070528" y="2490079"/>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Loop</a:t>
            </a:r>
          </a:p>
        </p:txBody>
      </p:sp>
      <p:grpSp>
        <p:nvGrpSpPr>
          <p:cNvPr id="24" name="Group 23">
            <a:extLst>
              <a:ext uri="{FF2B5EF4-FFF2-40B4-BE49-F238E27FC236}">
                <a16:creationId xmlns:a16="http://schemas.microsoft.com/office/drawing/2014/main" id="{34E338E7-C0BD-3350-48B0-E593F9DF8594}"/>
              </a:ext>
            </a:extLst>
          </p:cNvPr>
          <p:cNvGrpSpPr/>
          <p:nvPr/>
        </p:nvGrpSpPr>
        <p:grpSpPr>
          <a:xfrm>
            <a:off x="8437202" y="4775084"/>
            <a:ext cx="2127749" cy="411480"/>
            <a:chOff x="1486153" y="4994911"/>
            <a:chExt cx="2127749" cy="411480"/>
          </a:xfrm>
        </p:grpSpPr>
        <p:sp>
          <p:nvSpPr>
            <p:cNvPr id="9" name="Oval 8">
              <a:extLst>
                <a:ext uri="{FF2B5EF4-FFF2-40B4-BE49-F238E27FC236}">
                  <a16:creationId xmlns:a16="http://schemas.microsoft.com/office/drawing/2014/main" id="{405B8F1B-4207-0335-5B0E-E71603229335}"/>
                </a:ext>
              </a:extLst>
            </p:cNvPr>
            <p:cNvSpPr>
              <a:spLocks/>
            </p:cNvSpPr>
            <p:nvPr/>
          </p:nvSpPr>
          <p:spPr bwMode="auto">
            <a:xfrm>
              <a:off x="1486153" y="499491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85" name="TextBox 84">
              <a:extLst>
                <a:ext uri="{FF2B5EF4-FFF2-40B4-BE49-F238E27FC236}">
                  <a16:creationId xmlns:a16="http://schemas.microsoft.com/office/drawing/2014/main" id="{69171520-F865-9D39-2E30-7E85EEC33F3C}"/>
                </a:ext>
                <a:ext uri="{C183D7F6-B498-43B3-948B-1728B52AA6E4}">
                  <adec:decorative xmlns:adec="http://schemas.microsoft.com/office/drawing/2017/decorative" val="0"/>
                </a:ext>
              </a:extLst>
            </p:cNvPr>
            <p:cNvSpPr txBox="1"/>
            <p:nvPr/>
          </p:nvSpPr>
          <p:spPr>
            <a:xfrm>
              <a:off x="2011846" y="5098131"/>
              <a:ext cx="1602056"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84" name="Picture 6" descr="Microsoft Teams Logo, symbol, meaning, history, PNG">
              <a:hlinkClick r:id="rId3"/>
              <a:extLst>
                <a:ext uri="{FF2B5EF4-FFF2-40B4-BE49-F238E27FC236}">
                  <a16:creationId xmlns:a16="http://schemas.microsoft.com/office/drawing/2014/main" id="{EA0EC5D7-0502-86C7-43F9-8CA8C73B579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244" r="20244"/>
            <a:stretch/>
          </p:blipFill>
          <p:spPr bwMode="auto">
            <a:xfrm>
              <a:off x="1553202" y="5059376"/>
              <a:ext cx="277382" cy="26217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descr="Zip Co logo SVG free download, id: 101874 - Brandlogos.net">
            <a:hlinkClick r:id="rId5"/>
            <a:extLst>
              <a:ext uri="{FF2B5EF4-FFF2-40B4-BE49-F238E27FC236}">
                <a16:creationId xmlns:a16="http://schemas.microsoft.com/office/drawing/2014/main" id="{FA3E7BB8-EDA9-8DCF-DDE5-865F2E1F4AA0}"/>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4966" y="2465347"/>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45DD892C-8EA6-18E1-3FD2-8E000090DF0F}"/>
              </a:ext>
              <a:ext uri="{C183D7F6-B498-43B3-948B-1728B52AA6E4}">
                <adec:decorative xmlns:adec="http://schemas.microsoft.com/office/drawing/2017/decorative" val="0"/>
              </a:ext>
            </a:extLst>
          </p:cNvPr>
          <p:cNvSpPr txBox="1"/>
          <p:nvPr/>
        </p:nvSpPr>
        <p:spPr>
          <a:xfrm>
            <a:off x="5784615" y="2490079"/>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nvGrpSpPr>
          <p:cNvPr id="91" name="Group 90">
            <a:extLst>
              <a:ext uri="{FF2B5EF4-FFF2-40B4-BE49-F238E27FC236}">
                <a16:creationId xmlns:a16="http://schemas.microsoft.com/office/drawing/2014/main" id="{C96EC101-44BE-D276-B607-655CAF8F2D8D}"/>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A46A393D-9D2C-3B62-186B-3A7BCB94E75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AF2A0C8E-C650-52CF-7276-7FE0D5742E8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474536A0-2DBE-192A-A2B5-17521DFE13BD}"/>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1694779A-3618-FBD2-8698-E9006FC8F58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53EC6FAF-23D6-89E6-287A-E2BA7FFFA0F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9945EB11-315F-DDE5-CB9A-CFCB372AC260}"/>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330195AE-B2CB-BFDE-AF8F-BB8E8FCCAE5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013B9931-5FE0-493C-E2B5-CAA5BB3E0A2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83FC5844-9A63-E73A-BDD3-CE4697B15279}"/>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CC930749-12D4-BF8A-5F46-C2AF1B1F286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C09BD23F-792D-D089-8B6A-2169A48EE9E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C8677924-ADD8-DDB4-1049-0E4D19A36940}"/>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9E39A99E-8997-FCAB-C55E-388457835024}"/>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4AC1D8CA-71E6-3132-0E4D-89E0F36FA61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758B0A4C-115B-CFAB-0007-A6AF1DECE1FD}"/>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EFFF8352-68E8-2AA0-E5E4-664F958FB4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53CE89E5-B116-4A64-1BBE-4FE1727A976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3A31EA4A-0547-3A8F-7462-C137E2095E67}"/>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E49AB3FA-FC4A-40C2-CD22-FE32881CAD04}"/>
              </a:ext>
              <a:ext uri="{C183D7F6-B498-43B3-948B-1728B52AA6E4}">
                <adec:decorative xmlns:adec="http://schemas.microsoft.com/office/drawing/2017/decorative" val="1"/>
              </a:ext>
            </a:extLst>
          </p:cNvPr>
          <p:cNvSpPr/>
          <p:nvPr/>
        </p:nvSpPr>
        <p:spPr bwMode="auto">
          <a:xfrm>
            <a:off x="1893575" y="942971"/>
            <a:ext cx="2014784"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Find more qualified candidates</a:t>
            </a:r>
          </a:p>
        </p:txBody>
      </p:sp>
      <p:sp>
        <p:nvSpPr>
          <p:cNvPr id="11" name="Oval 10">
            <a:extLst>
              <a:ext uri="{FF2B5EF4-FFF2-40B4-BE49-F238E27FC236}">
                <a16:creationId xmlns:a16="http://schemas.microsoft.com/office/drawing/2014/main" id="{5AA26D16-E72B-D929-883B-EA83507366EC}"/>
              </a:ext>
            </a:extLst>
          </p:cNvPr>
          <p:cNvSpPr>
            <a:spLocks/>
          </p:cNvSpPr>
          <p:nvPr/>
        </p:nvSpPr>
        <p:spPr bwMode="auto">
          <a:xfrm>
            <a:off x="8584949" y="2376672"/>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grpSp>
        <p:nvGrpSpPr>
          <p:cNvPr id="25" name="Group 24">
            <a:extLst>
              <a:ext uri="{FF2B5EF4-FFF2-40B4-BE49-F238E27FC236}">
                <a16:creationId xmlns:a16="http://schemas.microsoft.com/office/drawing/2014/main" id="{9027E06C-8D01-763E-4D4C-DD650D461032}"/>
              </a:ext>
            </a:extLst>
          </p:cNvPr>
          <p:cNvGrpSpPr/>
          <p:nvPr/>
        </p:nvGrpSpPr>
        <p:grpSpPr>
          <a:xfrm>
            <a:off x="1399152" y="4790336"/>
            <a:ext cx="2301751" cy="411480"/>
            <a:chOff x="8350201" y="4979659"/>
            <a:chExt cx="2301751" cy="411480"/>
          </a:xfrm>
        </p:grpSpPr>
        <p:sp>
          <p:nvSpPr>
            <p:cNvPr id="72" name="TextBox 71">
              <a:extLst>
                <a:ext uri="{FF2B5EF4-FFF2-40B4-BE49-F238E27FC236}">
                  <a16:creationId xmlns:a16="http://schemas.microsoft.com/office/drawing/2014/main" id="{793FBCA1-0B3D-162F-ABF2-E486DA7D4BAC}"/>
                </a:ext>
                <a:ext uri="{C183D7F6-B498-43B3-948B-1728B52AA6E4}">
                  <adec:decorative xmlns:adec="http://schemas.microsoft.com/office/drawing/2017/decorative" val="0"/>
                </a:ext>
              </a:extLst>
            </p:cNvPr>
            <p:cNvSpPr txBox="1"/>
            <p:nvPr/>
          </p:nvSpPr>
          <p:spPr>
            <a:xfrm>
              <a:off x="8855160" y="5098131"/>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8" name="Group 7">
              <a:extLst>
                <a:ext uri="{FF2B5EF4-FFF2-40B4-BE49-F238E27FC236}">
                  <a16:creationId xmlns:a16="http://schemas.microsoft.com/office/drawing/2014/main" id="{98EEBA33-7BC8-366B-FEE5-5E5F75474597}"/>
                </a:ext>
              </a:extLst>
            </p:cNvPr>
            <p:cNvGrpSpPr/>
            <p:nvPr/>
          </p:nvGrpSpPr>
          <p:grpSpPr>
            <a:xfrm>
              <a:off x="8350201" y="4979659"/>
              <a:ext cx="411480" cy="411480"/>
              <a:chOff x="4991560" y="4920761"/>
              <a:chExt cx="411480" cy="411480"/>
            </a:xfrm>
          </p:grpSpPr>
          <p:sp>
            <p:nvSpPr>
              <p:cNvPr id="14" name="Oval 13">
                <a:extLst>
                  <a:ext uri="{FF2B5EF4-FFF2-40B4-BE49-F238E27FC236}">
                    <a16:creationId xmlns:a16="http://schemas.microsoft.com/office/drawing/2014/main" id="{4BEDE6F3-AE83-7580-8FDE-EB625C5C630F}"/>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73" name="Picture 4" descr="Microsoft PowerPoint Logo - PNG and Vector - Logo Download">
                <a:hlinkClick r:id="rId7"/>
                <a:extLst>
                  <a:ext uri="{FF2B5EF4-FFF2-40B4-BE49-F238E27FC236}">
                    <a16:creationId xmlns:a16="http://schemas.microsoft.com/office/drawing/2014/main" id="{7C21200C-A655-349A-B055-24B3EE5E555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40" name="Graphic 39">
            <a:hlinkClick r:id="rId9"/>
            <a:extLst>
              <a:ext uri="{FF2B5EF4-FFF2-40B4-BE49-F238E27FC236}">
                <a16:creationId xmlns:a16="http://schemas.microsoft.com/office/drawing/2014/main" id="{D8C94802-D837-88E6-6E4A-52D9453CE293}"/>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59048" y="2440243"/>
            <a:ext cx="276927" cy="276926"/>
          </a:xfrm>
          <a:prstGeom prst="rect">
            <a:avLst/>
          </a:prstGeom>
        </p:spPr>
      </p:pic>
      <p:sp>
        <p:nvSpPr>
          <p:cNvPr id="54" name="TextBox 53">
            <a:extLst>
              <a:ext uri="{FF2B5EF4-FFF2-40B4-BE49-F238E27FC236}">
                <a16:creationId xmlns:a16="http://schemas.microsoft.com/office/drawing/2014/main" id="{AD6D7581-8957-B6E2-D6EB-612FE5D6A520}"/>
              </a:ext>
            </a:extLst>
          </p:cNvPr>
          <p:cNvSpPr txBox="1"/>
          <p:nvPr/>
        </p:nvSpPr>
        <p:spPr>
          <a:xfrm>
            <a:off x="1107051" y="1948229"/>
            <a:ext cx="3015430" cy="292709"/>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Starting from a blank document, prompt Copilot </a:t>
            </a:r>
            <a:br>
              <a:rPr lang="en-US" sz="900">
                <a:solidFill>
                  <a:srgbClr val="1A1A1A"/>
                </a:solidFill>
                <a:ea typeface="Segoe UI" pitchFamily="34" charset="0"/>
                <a:cs typeface="Segoe UI" pitchFamily="34" charset="0"/>
              </a:rPr>
            </a:br>
            <a:r>
              <a:rPr lang="en-US" sz="900">
                <a:solidFill>
                  <a:srgbClr val="1A1A1A"/>
                </a:solidFill>
                <a:ea typeface="Segoe UI" pitchFamily="34" charset="0"/>
                <a:cs typeface="Segoe UI" pitchFamily="34" charset="0"/>
              </a:rPr>
              <a:t>in Word.</a:t>
            </a:r>
          </a:p>
        </p:txBody>
      </p:sp>
      <p:grpSp>
        <p:nvGrpSpPr>
          <p:cNvPr id="36" name="Group 35">
            <a:extLst>
              <a:ext uri="{FF2B5EF4-FFF2-40B4-BE49-F238E27FC236}">
                <a16:creationId xmlns:a16="http://schemas.microsoft.com/office/drawing/2014/main" id="{E16F8423-CF6B-7207-1B24-1587E365330B}"/>
              </a:ext>
            </a:extLst>
          </p:cNvPr>
          <p:cNvGrpSpPr/>
          <p:nvPr/>
        </p:nvGrpSpPr>
        <p:grpSpPr>
          <a:xfrm>
            <a:off x="1493748" y="2376672"/>
            <a:ext cx="2012953" cy="411480"/>
            <a:chOff x="4938798" y="4780149"/>
            <a:chExt cx="2012953" cy="411480"/>
          </a:xfrm>
        </p:grpSpPr>
        <p:sp>
          <p:nvSpPr>
            <p:cNvPr id="37" name="Oval 36">
              <a:extLst>
                <a:ext uri="{FF2B5EF4-FFF2-40B4-BE49-F238E27FC236}">
                  <a16:creationId xmlns:a16="http://schemas.microsoft.com/office/drawing/2014/main" id="{39C6AB70-A885-781D-2A8B-D7E62DA0DB1B}"/>
                </a:ext>
              </a:extLst>
            </p:cNvPr>
            <p:cNvSpPr>
              <a:spLocks/>
            </p:cNvSpPr>
            <p:nvPr/>
          </p:nvSpPr>
          <p:spPr bwMode="auto">
            <a:xfrm>
              <a:off x="4938798" y="478014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8" name="Picture 10" descr="Microsoft Word Logo - PNG and Vector - Logo Download">
              <a:hlinkClick r:id="rId12"/>
              <a:extLst>
                <a:ext uri="{FF2B5EF4-FFF2-40B4-BE49-F238E27FC236}">
                  <a16:creationId xmlns:a16="http://schemas.microsoft.com/office/drawing/2014/main" id="{9C61C316-7512-8357-2433-708D2B43549F}"/>
                </a:ext>
              </a:extLst>
            </p:cNvPr>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989410" y="4844757"/>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BB55674-9370-9FDA-422B-F025D2583F7E}"/>
                </a:ext>
                <a:ext uri="{C183D7F6-B498-43B3-948B-1728B52AA6E4}">
                  <adec:decorative xmlns:adec="http://schemas.microsoft.com/office/drawing/2017/decorative" val="0"/>
                </a:ext>
              </a:extLst>
            </p:cNvPr>
            <p:cNvSpPr txBox="1"/>
            <p:nvPr/>
          </p:nvSpPr>
          <p:spPr>
            <a:xfrm>
              <a:off x="5455382" y="4893556"/>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sp>
        <p:nvSpPr>
          <p:cNvPr id="3" name="Rectangle: Rounded Corners 6">
            <a:extLst>
              <a:ext uri="{FF2B5EF4-FFF2-40B4-BE49-F238E27FC236}">
                <a16:creationId xmlns:a16="http://schemas.microsoft.com/office/drawing/2014/main" id="{29950AA6-C12C-72F1-9E0C-83012BBE9F2A}"/>
              </a:ext>
              <a:ext uri="{C183D7F6-B498-43B3-948B-1728B52AA6E4}">
                <adec:decorative xmlns:adec="http://schemas.microsoft.com/office/drawing/2017/decorative" val="1"/>
              </a:ext>
            </a:extLst>
          </p:cNvPr>
          <p:cNvSpPr/>
          <p:nvPr/>
        </p:nvSpPr>
        <p:spPr bwMode="auto">
          <a:xfrm>
            <a:off x="4024952" y="944346"/>
            <a:ext cx="4354484"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Streamline interview process and communication for group interviewing</a:t>
            </a:r>
          </a:p>
        </p:txBody>
      </p:sp>
      <p:sp>
        <p:nvSpPr>
          <p:cNvPr id="5" name="Rectangle: Rounded Corners 6">
            <a:extLst>
              <a:ext uri="{FF2B5EF4-FFF2-40B4-BE49-F238E27FC236}">
                <a16:creationId xmlns:a16="http://schemas.microsoft.com/office/drawing/2014/main" id="{550E11C3-E567-4E56-40CA-34B7A7607821}"/>
              </a:ext>
              <a:ext uri="{C183D7F6-B498-43B3-948B-1728B52AA6E4}">
                <adec:decorative xmlns:adec="http://schemas.microsoft.com/office/drawing/2017/decorative" val="1"/>
              </a:ext>
            </a:extLst>
          </p:cNvPr>
          <p:cNvSpPr/>
          <p:nvPr/>
        </p:nvSpPr>
        <p:spPr bwMode="auto">
          <a:xfrm>
            <a:off x="8496029" y="942971"/>
            <a:ext cx="1810974"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Reduce cost of onboarding</a:t>
            </a:r>
          </a:p>
        </p:txBody>
      </p:sp>
      <p:grpSp>
        <p:nvGrpSpPr>
          <p:cNvPr id="33" name="Group 32">
            <a:extLst>
              <a:ext uri="{FF2B5EF4-FFF2-40B4-BE49-F238E27FC236}">
                <a16:creationId xmlns:a16="http://schemas.microsoft.com/office/drawing/2014/main" id="{A5DB3FB1-82A6-03F4-F5C3-B89505930188}"/>
              </a:ext>
            </a:extLst>
          </p:cNvPr>
          <p:cNvGrpSpPr/>
          <p:nvPr/>
        </p:nvGrpSpPr>
        <p:grpSpPr>
          <a:xfrm>
            <a:off x="4962548" y="4780149"/>
            <a:ext cx="2012953" cy="411480"/>
            <a:chOff x="4938798" y="4780149"/>
            <a:chExt cx="2012953" cy="411480"/>
          </a:xfrm>
        </p:grpSpPr>
        <p:sp>
          <p:nvSpPr>
            <p:cNvPr id="29" name="Oval 28">
              <a:extLst>
                <a:ext uri="{FF2B5EF4-FFF2-40B4-BE49-F238E27FC236}">
                  <a16:creationId xmlns:a16="http://schemas.microsoft.com/office/drawing/2014/main" id="{04257708-4010-CE85-4FC4-69B6D97C855C}"/>
                </a:ext>
              </a:extLst>
            </p:cNvPr>
            <p:cNvSpPr>
              <a:spLocks/>
            </p:cNvSpPr>
            <p:nvPr/>
          </p:nvSpPr>
          <p:spPr bwMode="auto">
            <a:xfrm>
              <a:off x="4938798" y="478014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0" name="Picture 10" descr="Microsoft Word Logo - PNG and Vector - Logo Download">
              <a:hlinkClick r:id="rId12"/>
              <a:extLst>
                <a:ext uri="{FF2B5EF4-FFF2-40B4-BE49-F238E27FC236}">
                  <a16:creationId xmlns:a16="http://schemas.microsoft.com/office/drawing/2014/main" id="{CB3AA495-4978-81AC-88EF-0118C42458A1}"/>
                </a:ext>
              </a:extLst>
            </p:cNvPr>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989410" y="4844757"/>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8D5FDCD-585B-9602-1BCD-FE9E0FBF26C1}"/>
                </a:ext>
                <a:ext uri="{C183D7F6-B498-43B3-948B-1728B52AA6E4}">
                  <adec:decorative xmlns:adec="http://schemas.microsoft.com/office/drawing/2017/decorative" val="0"/>
                </a:ext>
              </a:extLst>
            </p:cNvPr>
            <p:cNvSpPr txBox="1"/>
            <p:nvPr/>
          </p:nvSpPr>
          <p:spPr>
            <a:xfrm>
              <a:off x="5455382" y="4893556"/>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spTree>
    <p:extLst>
      <p:ext uri="{BB962C8B-B14F-4D97-AF65-F5344CB8AC3E}">
        <p14:creationId xmlns:p14="http://schemas.microsoft.com/office/powerpoint/2010/main" val="37690191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5D88F-C602-905D-D689-40675F7151F5}"/>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9D983CEF-A0AA-CA8C-8CD8-17B0D48CE100}"/>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827D8832-A597-36C7-EDD5-8BF84F32DEB5}"/>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Use Case |</a:t>
            </a:r>
            <a:r>
              <a:rPr lang="en-US" sz="2800"/>
              <a:t> Streamline benefits and compensation</a:t>
            </a:r>
          </a:p>
        </p:txBody>
      </p:sp>
      <p:sp>
        <p:nvSpPr>
          <p:cNvPr id="46" name="Freeform: Shape 2">
            <a:extLst>
              <a:ext uri="{FF2B5EF4-FFF2-40B4-BE49-F238E27FC236}">
                <a16:creationId xmlns:a16="http://schemas.microsoft.com/office/drawing/2014/main" id="{10D53C0D-25EA-1AD6-B5BE-0A9797756279}"/>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7CE237B7-100B-5A9B-3B88-544093DBDC6B}"/>
              </a:ext>
              <a:ext uri="{C183D7F6-B498-43B3-948B-1728B52AA6E4}">
                <adec:decorative xmlns:adec="http://schemas.microsoft.com/office/drawing/2017/decorative" val="1"/>
              </a:ext>
            </a:extLst>
          </p:cNvPr>
          <p:cNvSpPr/>
          <p:nvPr/>
        </p:nvSpPr>
        <p:spPr bwMode="auto">
          <a:xfrm>
            <a:off x="1107052" y="5332710"/>
            <a:ext cx="2705513" cy="68710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00" spc="0">
                <a:solidFill>
                  <a:schemeClr val="tx1"/>
                </a:solidFill>
                <a:latin typeface="Segoe UI"/>
              </a:rPr>
              <a:t>Draft an email to a group of department managers that provides detail and timelines regarding employee annual reviews and changes to the overall compensation and benefits.</a:t>
            </a:r>
          </a:p>
        </p:txBody>
      </p:sp>
      <p:sp>
        <p:nvSpPr>
          <p:cNvPr id="48" name="Rectangle: Rounded Corners 4">
            <a:extLst>
              <a:ext uri="{FF2B5EF4-FFF2-40B4-BE49-F238E27FC236}">
                <a16:creationId xmlns:a16="http://schemas.microsoft.com/office/drawing/2014/main" id="{2EDAF00C-BA46-A39B-303B-492F4AD7F722}"/>
              </a:ext>
            </a:extLst>
          </p:cNvPr>
          <p:cNvSpPr/>
          <p:nvPr/>
        </p:nvSpPr>
        <p:spPr bwMode="auto">
          <a:xfrm>
            <a:off x="1107052" y="3892455"/>
            <a:ext cx="2705513" cy="43891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6. Communicate to department managers</a:t>
            </a:r>
          </a:p>
        </p:txBody>
      </p:sp>
      <p:sp>
        <p:nvSpPr>
          <p:cNvPr id="49" name="TextBox 48">
            <a:extLst>
              <a:ext uri="{FF2B5EF4-FFF2-40B4-BE49-F238E27FC236}">
                <a16:creationId xmlns:a16="http://schemas.microsoft.com/office/drawing/2014/main" id="{2A5B0BE1-25E5-48BF-53B0-EBE8CE67571D}"/>
              </a:ext>
            </a:extLst>
          </p:cNvPr>
          <p:cNvSpPr txBox="1"/>
          <p:nvPr/>
        </p:nvSpPr>
        <p:spPr>
          <a:xfrm>
            <a:off x="1107053" y="4415165"/>
            <a:ext cx="2817336"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Communicate changes to departments and monitor employee engagement.</a:t>
            </a:r>
          </a:p>
        </p:txBody>
      </p:sp>
      <p:sp>
        <p:nvSpPr>
          <p:cNvPr id="50" name="Rectangle: Rounded Corners 6">
            <a:extLst>
              <a:ext uri="{FF2B5EF4-FFF2-40B4-BE49-F238E27FC236}">
                <a16:creationId xmlns:a16="http://schemas.microsoft.com/office/drawing/2014/main" id="{127E2D23-E7B3-D309-3D2F-488DF0190AF3}"/>
              </a:ext>
              <a:ext uri="{C183D7F6-B498-43B3-948B-1728B52AA6E4}">
                <adec:decorative xmlns:adec="http://schemas.microsoft.com/office/drawing/2017/decorative" val="1"/>
              </a:ext>
            </a:extLst>
          </p:cNvPr>
          <p:cNvSpPr/>
          <p:nvPr/>
        </p:nvSpPr>
        <p:spPr bwMode="auto">
          <a:xfrm>
            <a:off x="8028777" y="5330928"/>
            <a:ext cx="2705513" cy="68710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Use Copilot to create a set of slides from the meeting notes to document the strategy and then copy in the Excel charts.</a:t>
            </a:r>
          </a:p>
        </p:txBody>
      </p:sp>
      <p:sp>
        <p:nvSpPr>
          <p:cNvPr id="51" name="Rectangle: Rounded Corners 7">
            <a:extLst>
              <a:ext uri="{FF2B5EF4-FFF2-40B4-BE49-F238E27FC236}">
                <a16:creationId xmlns:a16="http://schemas.microsoft.com/office/drawing/2014/main" id="{5F387F7B-362D-794E-DF71-3C71C4005BC7}"/>
              </a:ext>
            </a:extLst>
          </p:cNvPr>
          <p:cNvSpPr/>
          <p:nvPr/>
        </p:nvSpPr>
        <p:spPr bwMode="auto">
          <a:xfrm>
            <a:off x="8028777" y="3894158"/>
            <a:ext cx="2705513" cy="435506"/>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Incorporate changes into </a:t>
            </a:r>
            <a:b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b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HR strategy</a:t>
            </a:r>
          </a:p>
        </p:txBody>
      </p:sp>
      <p:sp>
        <p:nvSpPr>
          <p:cNvPr id="52" name="TextBox 51">
            <a:extLst>
              <a:ext uri="{FF2B5EF4-FFF2-40B4-BE49-F238E27FC236}">
                <a16:creationId xmlns:a16="http://schemas.microsoft.com/office/drawing/2014/main" id="{2D028560-E530-71CF-55C7-5D1BEA82A033}"/>
              </a:ext>
            </a:extLst>
          </p:cNvPr>
          <p:cNvSpPr txBox="1"/>
          <p:nvPr/>
        </p:nvSpPr>
        <p:spPr>
          <a:xfrm>
            <a:off x="8028777" y="4415165"/>
            <a:ext cx="2705513"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i="0" u="none" strike="noStrike" kern="0" cap="none" spc="0" normalizeH="0" baseline="0" noProof="0">
                <a:ln>
                  <a:noFill/>
                </a:ln>
                <a:solidFill>
                  <a:srgbClr val="1A1A1A"/>
                </a:solidFill>
                <a:effectLst/>
                <a:uLnTx/>
                <a:uFillTx/>
                <a:cs typeface="Segoe UI" pitchFamily="34" charset="0"/>
              </a:rPr>
              <a:t>Generate an executive presentation detailing how the compensation strategy will align to the business need for growth and cost management.</a:t>
            </a:r>
          </a:p>
        </p:txBody>
      </p:sp>
      <p:sp>
        <p:nvSpPr>
          <p:cNvPr id="53" name="Rectangle: Rounded Corners 6">
            <a:extLst>
              <a:ext uri="{FF2B5EF4-FFF2-40B4-BE49-F238E27FC236}">
                <a16:creationId xmlns:a16="http://schemas.microsoft.com/office/drawing/2014/main" id="{9EBD3D58-0F33-0EE5-34F6-BC63951EB7DD}"/>
              </a:ext>
              <a:ext uri="{C183D7F6-B498-43B3-948B-1728B52AA6E4}">
                <adec:decorative xmlns:adec="http://schemas.microsoft.com/office/drawing/2017/decorative" val="1"/>
              </a:ext>
            </a:extLst>
          </p:cNvPr>
          <p:cNvSpPr/>
          <p:nvPr/>
        </p:nvSpPr>
        <p:spPr bwMode="auto">
          <a:xfrm>
            <a:off x="1107052" y="2874578"/>
            <a:ext cx="2705513" cy="59531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Use Copilot to quickly generate tables of average salaries by market for different roles.</a:t>
            </a:r>
          </a:p>
        </p:txBody>
      </p:sp>
      <p:sp>
        <p:nvSpPr>
          <p:cNvPr id="55" name="Rectangle: Rounded Corners 11">
            <a:extLst>
              <a:ext uri="{FF2B5EF4-FFF2-40B4-BE49-F238E27FC236}">
                <a16:creationId xmlns:a16="http://schemas.microsoft.com/office/drawing/2014/main" id="{74E8D392-4F2D-36BF-1C4D-F54C85F4EE7D}"/>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1. Conduct market research</a:t>
            </a:r>
          </a:p>
        </p:txBody>
      </p:sp>
      <p:sp>
        <p:nvSpPr>
          <p:cNvPr id="56" name="Rectangle: Rounded Corners 6">
            <a:extLst>
              <a:ext uri="{FF2B5EF4-FFF2-40B4-BE49-F238E27FC236}">
                <a16:creationId xmlns:a16="http://schemas.microsoft.com/office/drawing/2014/main" id="{4A4096FC-AEB6-6D5A-8212-DBA56AC49E0E}"/>
              </a:ext>
              <a:ext uri="{C183D7F6-B498-43B3-948B-1728B52AA6E4}">
                <adec:decorative xmlns:adec="http://schemas.microsoft.com/office/drawing/2017/decorative" val="1"/>
              </a:ext>
            </a:extLst>
          </p:cNvPr>
          <p:cNvSpPr/>
          <p:nvPr/>
        </p:nvSpPr>
        <p:spPr bwMode="auto">
          <a:xfrm>
            <a:off x="4575471" y="2874578"/>
            <a:ext cx="2705513" cy="59640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Turn a few thoughts on the data collected into </a:t>
            </a:r>
            <a:br>
              <a:rPr lang="en-US" sz="900" kern="0">
                <a:solidFill>
                  <a:srgbClr val="1A1A1A"/>
                </a:solidFill>
                <a:latin typeface="Segoe UI"/>
              </a:rPr>
            </a:br>
            <a:r>
              <a:rPr lang="en-US" sz="900" kern="0">
                <a:solidFill>
                  <a:srgbClr val="1A1A1A"/>
                </a:solidFill>
                <a:latin typeface="Segoe UI"/>
              </a:rPr>
              <a:t>a detailed planning document.</a:t>
            </a:r>
          </a:p>
        </p:txBody>
      </p:sp>
      <p:sp>
        <p:nvSpPr>
          <p:cNvPr id="57" name="Rectangle: Rounded Corners 13">
            <a:extLst>
              <a:ext uri="{FF2B5EF4-FFF2-40B4-BE49-F238E27FC236}">
                <a16:creationId xmlns:a16="http://schemas.microsoft.com/office/drawing/2014/main" id="{062A1170-9D40-D364-8A79-241DEC96E67B}"/>
              </a:ext>
            </a:extLst>
          </p:cNvPr>
          <p:cNvSpPr/>
          <p:nvPr/>
        </p:nvSpPr>
        <p:spPr bwMode="auto">
          <a:xfrm>
            <a:off x="4575472" y="1451800"/>
            <a:ext cx="2705513" cy="43891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Draft Executive Summary </a:t>
            </a:r>
            <a:b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b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for talent planning</a:t>
            </a:r>
          </a:p>
        </p:txBody>
      </p:sp>
      <p:sp>
        <p:nvSpPr>
          <p:cNvPr id="58" name="TextBox 57">
            <a:extLst>
              <a:ext uri="{FF2B5EF4-FFF2-40B4-BE49-F238E27FC236}">
                <a16:creationId xmlns:a16="http://schemas.microsoft.com/office/drawing/2014/main" id="{F426A0A0-4B10-3315-205C-7F42DC55071B}"/>
              </a:ext>
            </a:extLst>
          </p:cNvPr>
          <p:cNvSpPr txBox="1"/>
          <p:nvPr/>
        </p:nvSpPr>
        <p:spPr>
          <a:xfrm>
            <a:off x="4575471" y="1948229"/>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Leverage market information to draft a plan the executive staff can consider for next fiscal year.</a:t>
            </a:r>
          </a:p>
        </p:txBody>
      </p:sp>
      <p:sp>
        <p:nvSpPr>
          <p:cNvPr id="59" name="Rectangle: Rounded Corners 15">
            <a:extLst>
              <a:ext uri="{FF2B5EF4-FFF2-40B4-BE49-F238E27FC236}">
                <a16:creationId xmlns:a16="http://schemas.microsoft.com/office/drawing/2014/main" id="{42287EEE-9606-3370-063A-C3EACE360962}"/>
              </a:ext>
            </a:extLst>
          </p:cNvPr>
          <p:cNvSpPr/>
          <p:nvPr/>
        </p:nvSpPr>
        <p:spPr bwMode="auto">
          <a:xfrm>
            <a:off x="8028777" y="1451800"/>
            <a:ext cx="2705513" cy="43891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Ensure retention and employee satisfaction</a:t>
            </a:r>
          </a:p>
        </p:txBody>
      </p:sp>
      <p:sp>
        <p:nvSpPr>
          <p:cNvPr id="60" name="Rectangle: Rounded Corners 6">
            <a:extLst>
              <a:ext uri="{FF2B5EF4-FFF2-40B4-BE49-F238E27FC236}">
                <a16:creationId xmlns:a16="http://schemas.microsoft.com/office/drawing/2014/main" id="{A5383D4C-D869-74EF-6AB7-048E14634ACE}"/>
              </a:ext>
              <a:ext uri="{C183D7F6-B498-43B3-948B-1728B52AA6E4}">
                <adec:decorative xmlns:adec="http://schemas.microsoft.com/office/drawing/2017/decorative" val="1"/>
              </a:ext>
            </a:extLst>
          </p:cNvPr>
          <p:cNvSpPr/>
          <p:nvPr/>
        </p:nvSpPr>
        <p:spPr bwMode="auto">
          <a:xfrm>
            <a:off x="8028777" y="2874578"/>
            <a:ext cx="2705513" cy="59640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a:solidFill>
                  <a:srgbClr val="1A1A1A"/>
                </a:solidFill>
                <a:latin typeface="Segoe UI"/>
              </a:rPr>
              <a:t>Make rapid updates to the financial model with Copilot and then have Copilot document an action items when the meeting is over.</a:t>
            </a:r>
          </a:p>
        </p:txBody>
      </p:sp>
      <p:sp>
        <p:nvSpPr>
          <p:cNvPr id="61" name="TextBox 60">
            <a:extLst>
              <a:ext uri="{FF2B5EF4-FFF2-40B4-BE49-F238E27FC236}">
                <a16:creationId xmlns:a16="http://schemas.microsoft.com/office/drawing/2014/main" id="{712196D5-4028-DE66-E545-59A09A064BB8}"/>
              </a:ext>
            </a:extLst>
          </p:cNvPr>
          <p:cNvSpPr txBox="1"/>
          <p:nvPr/>
        </p:nvSpPr>
        <p:spPr>
          <a:xfrm>
            <a:off x="8028777" y="1948229"/>
            <a:ext cx="2705513"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b="0" i="0" u="none" strike="noStrike" kern="0" cap="none" spc="0" normalizeH="0" baseline="0" noProof="0">
                <a:ln>
                  <a:noFill/>
                </a:ln>
                <a:solidFill>
                  <a:srgbClr val="1A1A1A"/>
                </a:solidFill>
                <a:effectLst/>
                <a:uLnTx/>
                <a:uFillTx/>
                <a:cs typeface="Segoe UI"/>
              </a:rPr>
              <a:t>Discuss the model for </a:t>
            </a:r>
            <a:r>
              <a:rPr lang="en-US" kern="0">
                <a:solidFill>
                  <a:srgbClr val="1A1A1A"/>
                </a:solidFill>
                <a:cs typeface="Segoe UI"/>
              </a:rPr>
              <a:t>the </a:t>
            </a:r>
            <a:r>
              <a:rPr kumimoji="0" lang="en-US" b="0" i="0" u="none" strike="noStrike" kern="0" cap="none" spc="0" normalizeH="0" baseline="0" noProof="0">
                <a:ln>
                  <a:noFill/>
                </a:ln>
                <a:solidFill>
                  <a:srgbClr val="1A1A1A"/>
                </a:solidFill>
                <a:effectLst/>
                <a:uLnTx/>
                <a:uFillTx/>
                <a:cs typeface="Segoe UI"/>
              </a:rPr>
              <a:t>retention</a:t>
            </a:r>
            <a:r>
              <a:rPr lang="en-US" kern="0">
                <a:solidFill>
                  <a:srgbClr val="1A1A1A"/>
                </a:solidFill>
                <a:cs typeface="Segoe UI"/>
              </a:rPr>
              <a:t> and satisfaction </a:t>
            </a:r>
            <a:r>
              <a:rPr kumimoji="0" lang="en-US" b="0" i="0" u="none" strike="noStrike" kern="0" cap="none" spc="0" normalizeH="0" baseline="0" noProof="0">
                <a:ln>
                  <a:noFill/>
                </a:ln>
                <a:solidFill>
                  <a:srgbClr val="1A1A1A"/>
                </a:solidFill>
                <a:effectLst/>
                <a:uLnTx/>
                <a:uFillTx/>
                <a:cs typeface="Segoe UI"/>
              </a:rPr>
              <a:t>strategy</a:t>
            </a:r>
            <a:r>
              <a:rPr lang="en-US" kern="0">
                <a:solidFill>
                  <a:srgbClr val="1A1A1A"/>
                </a:solidFill>
                <a:cs typeface="Segoe UI"/>
              </a:rPr>
              <a:t>.</a:t>
            </a:r>
            <a:endParaRPr kumimoji="0" lang="en-US" b="0" i="0" u="none" strike="noStrike" kern="0" cap="none" spc="0" normalizeH="0" baseline="0" noProof="0">
              <a:ln>
                <a:noFill/>
              </a:ln>
              <a:solidFill>
                <a:srgbClr val="1A1A1A"/>
              </a:solidFill>
              <a:effectLst/>
              <a:uLnTx/>
              <a:uFillTx/>
              <a:cs typeface="Segoe UI"/>
            </a:endParaRPr>
          </a:p>
        </p:txBody>
      </p:sp>
      <p:sp>
        <p:nvSpPr>
          <p:cNvPr id="62" name="Rectangle: Rounded Corners 6">
            <a:extLst>
              <a:ext uri="{FF2B5EF4-FFF2-40B4-BE49-F238E27FC236}">
                <a16:creationId xmlns:a16="http://schemas.microsoft.com/office/drawing/2014/main" id="{CBFF5D9F-FA4E-95B5-1608-748EB4DEC65C}"/>
              </a:ext>
              <a:ext uri="{C183D7F6-B498-43B3-948B-1728B52AA6E4}">
                <adec:decorative xmlns:adec="http://schemas.microsoft.com/office/drawing/2017/decorative" val="1"/>
              </a:ext>
            </a:extLst>
          </p:cNvPr>
          <p:cNvSpPr/>
          <p:nvPr/>
        </p:nvSpPr>
        <p:spPr bwMode="auto">
          <a:xfrm>
            <a:off x="4575472" y="5327594"/>
            <a:ext cx="2705513" cy="687100"/>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spc="0">
                <a:solidFill>
                  <a:schemeClr val="tx1"/>
                </a:solidFill>
                <a:latin typeface="Segoe UI"/>
              </a:rPr>
              <a:t>Use Draft with Copilot to turn the bullet points from the executive presentation into text for the policy document.</a:t>
            </a:r>
          </a:p>
        </p:txBody>
      </p:sp>
      <p:sp>
        <p:nvSpPr>
          <p:cNvPr id="63" name="Rectangle: Rounded Corners 19">
            <a:extLst>
              <a:ext uri="{FF2B5EF4-FFF2-40B4-BE49-F238E27FC236}">
                <a16:creationId xmlns:a16="http://schemas.microsoft.com/office/drawing/2014/main" id="{C435AC8F-14AB-98BF-EBE8-99D0808D5382}"/>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mj-lt"/>
                <a:cs typeface="Segoe UI" pitchFamily="34" charset="0"/>
              </a:rPr>
              <a:t>5. Revise policy document</a:t>
            </a:r>
          </a:p>
        </p:txBody>
      </p:sp>
      <p:sp>
        <p:nvSpPr>
          <p:cNvPr id="64" name="TextBox 63">
            <a:extLst>
              <a:ext uri="{FF2B5EF4-FFF2-40B4-BE49-F238E27FC236}">
                <a16:creationId xmlns:a16="http://schemas.microsoft.com/office/drawing/2014/main" id="{B0C9423F-655B-60C5-E160-43BCA45E4A97}"/>
              </a:ext>
            </a:extLst>
          </p:cNvPr>
          <p:cNvSpPr txBox="1"/>
          <p:nvPr/>
        </p:nvSpPr>
        <p:spPr>
          <a:xfrm>
            <a:off x="4463649" y="4415165"/>
            <a:ext cx="2817336"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revise relevant sections of the compensation policy document</a:t>
            </a:r>
            <a:r>
              <a:rPr lang="en-US" kern="0">
                <a:solidFill>
                  <a:srgbClr val="1A1A1A"/>
                </a:solidFill>
              </a:rPr>
              <a:t>.</a:t>
            </a:r>
            <a:endParaRPr kumimoji="0" lang="en-US" b="0" i="0" u="none" strike="noStrike" kern="0" cap="none" spc="0" normalizeH="0" baseline="0" noProof="0">
              <a:ln>
                <a:noFill/>
              </a:ln>
              <a:solidFill>
                <a:srgbClr val="1A1A1A"/>
              </a:solidFill>
              <a:effectLst/>
              <a:uLnTx/>
              <a:uFillTx/>
              <a:cs typeface="Segoe UI" pitchFamily="34" charset="0"/>
            </a:endParaRPr>
          </a:p>
        </p:txBody>
      </p:sp>
      <p:grpSp>
        <p:nvGrpSpPr>
          <p:cNvPr id="36" name="Group 35">
            <a:extLst>
              <a:ext uri="{FF2B5EF4-FFF2-40B4-BE49-F238E27FC236}">
                <a16:creationId xmlns:a16="http://schemas.microsoft.com/office/drawing/2014/main" id="{2F385818-1108-4BB1-974B-A02E2410CDB7}"/>
              </a:ext>
            </a:extLst>
          </p:cNvPr>
          <p:cNvGrpSpPr/>
          <p:nvPr/>
        </p:nvGrpSpPr>
        <p:grpSpPr>
          <a:xfrm>
            <a:off x="4921752" y="2323774"/>
            <a:ext cx="2012953" cy="411480"/>
            <a:chOff x="4938798" y="4780149"/>
            <a:chExt cx="2012953" cy="411480"/>
          </a:xfrm>
        </p:grpSpPr>
        <p:sp>
          <p:nvSpPr>
            <p:cNvPr id="37" name="Oval 36">
              <a:extLst>
                <a:ext uri="{FF2B5EF4-FFF2-40B4-BE49-F238E27FC236}">
                  <a16:creationId xmlns:a16="http://schemas.microsoft.com/office/drawing/2014/main" id="{993C2264-6EF6-A95E-AE8A-EF9F6943BBB9}"/>
                </a:ext>
              </a:extLst>
            </p:cNvPr>
            <p:cNvSpPr>
              <a:spLocks/>
            </p:cNvSpPr>
            <p:nvPr/>
          </p:nvSpPr>
          <p:spPr bwMode="auto">
            <a:xfrm>
              <a:off x="4938798" y="478014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8" name="Picture 10" descr="Microsoft Word Logo - PNG and Vector - Logo Download">
              <a:hlinkClick r:id="rId3"/>
              <a:extLst>
                <a:ext uri="{FF2B5EF4-FFF2-40B4-BE49-F238E27FC236}">
                  <a16:creationId xmlns:a16="http://schemas.microsoft.com/office/drawing/2014/main" id="{F49CEF52-DFB3-C1EC-640A-56303B7015B3}"/>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9410" y="4844757"/>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99B9491-07E6-AD7F-279C-088F09EF55EA}"/>
                </a:ext>
                <a:ext uri="{C183D7F6-B498-43B3-948B-1728B52AA6E4}">
                  <adec:decorative xmlns:adec="http://schemas.microsoft.com/office/drawing/2017/decorative" val="0"/>
                </a:ext>
              </a:extLst>
            </p:cNvPr>
            <p:cNvSpPr txBox="1"/>
            <p:nvPr/>
          </p:nvSpPr>
          <p:spPr>
            <a:xfrm>
              <a:off x="5455382" y="4893556"/>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grpSp>
        <p:nvGrpSpPr>
          <p:cNvPr id="91" name="Group 90">
            <a:extLst>
              <a:ext uri="{FF2B5EF4-FFF2-40B4-BE49-F238E27FC236}">
                <a16:creationId xmlns:a16="http://schemas.microsoft.com/office/drawing/2014/main" id="{83957A81-0BB0-3455-46A7-EB84B6277D41}"/>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FE97A1F7-883D-E0FC-883A-F1C2BE59014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586C98A1-5718-379A-36C5-240E62C19F7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EC2485BC-8631-E98B-B10C-D80D9E888288}"/>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A7AA7E8C-D781-9A29-9CFE-D8CD2187A35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D22735F3-F7D5-1341-2D46-205884962E1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144D17C8-0B69-115B-4FD1-27FB66C8047C}"/>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5409CEFD-F44A-4BEE-FC40-8D649603A2E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57B05B10-9965-ED0E-EFB3-49B4648F18B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C009F5CC-5829-0316-338C-9693C5079C5D}"/>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CD058C4A-339D-92D9-7A42-D3FF2C5C354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9D2744E2-BD70-8ACA-9E02-8FBAEB4E7E2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7E9CC190-E710-5FA3-1A22-D49CEDBD1674}"/>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EFC00A37-77EA-2FC5-76D4-DF29A062AB34}"/>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827ED3F1-17C1-C4BF-2B3A-E3F176382C8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50D9A3A4-9E0D-8B8E-63FB-4632E2665544}"/>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3372B887-69FC-9E3F-9D07-5DF619F4ABD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10D470D6-9F2A-B3AF-490D-C76E0F5D416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36B5C502-1A42-8BC3-98B2-BA5146AE37C2}"/>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17" name="Rectangle: Rounded Corners 6">
            <a:extLst>
              <a:ext uri="{FF2B5EF4-FFF2-40B4-BE49-F238E27FC236}">
                <a16:creationId xmlns:a16="http://schemas.microsoft.com/office/drawing/2014/main" id="{32C27803-24F9-DE80-10AB-61211AF5B9B1}"/>
              </a:ext>
              <a:ext uri="{C183D7F6-B498-43B3-948B-1728B52AA6E4}">
                <adec:decorative xmlns:adec="http://schemas.microsoft.com/office/drawing/2017/decorative" val="1"/>
              </a:ext>
            </a:extLst>
          </p:cNvPr>
          <p:cNvSpPr/>
          <p:nvPr/>
        </p:nvSpPr>
        <p:spPr bwMode="auto">
          <a:xfrm>
            <a:off x="1893575" y="942971"/>
            <a:ext cx="1666633"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talent retention</a:t>
            </a:r>
          </a:p>
        </p:txBody>
      </p:sp>
      <p:sp>
        <p:nvSpPr>
          <p:cNvPr id="54" name="TextBox 53">
            <a:extLst>
              <a:ext uri="{FF2B5EF4-FFF2-40B4-BE49-F238E27FC236}">
                <a16:creationId xmlns:a16="http://schemas.microsoft.com/office/drawing/2014/main" id="{75AD1A04-BBB2-933B-6623-7C0F8E07CDE5}"/>
              </a:ext>
            </a:extLst>
          </p:cNvPr>
          <p:cNvSpPr txBox="1"/>
          <p:nvPr/>
        </p:nvSpPr>
        <p:spPr>
          <a:xfrm>
            <a:off x="1107051" y="1948229"/>
            <a:ext cx="3015430" cy="292709"/>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Research the latest industry trends and data regarding competitive compensation rates and benefits.</a:t>
            </a:r>
          </a:p>
        </p:txBody>
      </p:sp>
      <p:grpSp>
        <p:nvGrpSpPr>
          <p:cNvPr id="21" name="Group 20">
            <a:extLst>
              <a:ext uri="{FF2B5EF4-FFF2-40B4-BE49-F238E27FC236}">
                <a16:creationId xmlns:a16="http://schemas.microsoft.com/office/drawing/2014/main" id="{633424A4-E6A4-9BCE-9BDE-95D925C65B21}"/>
              </a:ext>
            </a:extLst>
          </p:cNvPr>
          <p:cNvGrpSpPr/>
          <p:nvPr/>
        </p:nvGrpSpPr>
        <p:grpSpPr>
          <a:xfrm>
            <a:off x="1493748" y="2323774"/>
            <a:ext cx="2012953" cy="411480"/>
            <a:chOff x="5268031" y="2323774"/>
            <a:chExt cx="2012953" cy="411480"/>
          </a:xfrm>
        </p:grpSpPr>
        <p:sp>
          <p:nvSpPr>
            <p:cNvPr id="10" name="Oval 9">
              <a:extLst>
                <a:ext uri="{FF2B5EF4-FFF2-40B4-BE49-F238E27FC236}">
                  <a16:creationId xmlns:a16="http://schemas.microsoft.com/office/drawing/2014/main" id="{BCF08CC2-4DEF-0E33-65A9-0736583E0DCD}"/>
                </a:ext>
              </a:extLst>
            </p:cNvPr>
            <p:cNvSpPr>
              <a:spLocks/>
            </p:cNvSpPr>
            <p:nvPr/>
          </p:nvSpPr>
          <p:spPr bwMode="auto">
            <a:xfrm>
              <a:off x="5268031" y="232377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4" name="Picture 3" descr="Zip Co logo SVG free download, id: 101874 - Brandlogos.net">
              <a:hlinkClick r:id="rId5"/>
              <a:extLst>
                <a:ext uri="{FF2B5EF4-FFF2-40B4-BE49-F238E27FC236}">
                  <a16:creationId xmlns:a16="http://schemas.microsoft.com/office/drawing/2014/main" id="{A5B0CB9C-297A-0C1F-8FAE-F70D1A15B227}"/>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44966" y="2412449"/>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A52FABA6-6D22-E1C7-594A-AD1E750C6350}"/>
                </a:ext>
                <a:ext uri="{C183D7F6-B498-43B3-948B-1728B52AA6E4}">
                  <adec:decorative xmlns:adec="http://schemas.microsoft.com/office/drawing/2017/decorative" val="0"/>
                </a:ext>
              </a:extLst>
            </p:cNvPr>
            <p:cNvSpPr txBox="1"/>
            <p:nvPr/>
          </p:nvSpPr>
          <p:spPr>
            <a:xfrm>
              <a:off x="5784615" y="2437181"/>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sp>
        <p:nvSpPr>
          <p:cNvPr id="3" name="Rectangle: Rounded Corners 6">
            <a:extLst>
              <a:ext uri="{FF2B5EF4-FFF2-40B4-BE49-F238E27FC236}">
                <a16:creationId xmlns:a16="http://schemas.microsoft.com/office/drawing/2014/main" id="{E23AD687-0459-220C-7F07-709B6CAAD0F5}"/>
              </a:ext>
              <a:ext uri="{C183D7F6-B498-43B3-948B-1728B52AA6E4}">
                <adec:decorative xmlns:adec="http://schemas.microsoft.com/office/drawing/2017/decorative" val="1"/>
              </a:ext>
            </a:extLst>
          </p:cNvPr>
          <p:cNvSpPr/>
          <p:nvPr/>
        </p:nvSpPr>
        <p:spPr bwMode="auto">
          <a:xfrm>
            <a:off x="3676801" y="944346"/>
            <a:ext cx="1523537" cy="23499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Attract the right talent</a:t>
            </a:r>
          </a:p>
        </p:txBody>
      </p:sp>
      <p:sp>
        <p:nvSpPr>
          <p:cNvPr id="5" name="Rectangle: Rounded Corners 6">
            <a:extLst>
              <a:ext uri="{FF2B5EF4-FFF2-40B4-BE49-F238E27FC236}">
                <a16:creationId xmlns:a16="http://schemas.microsoft.com/office/drawing/2014/main" id="{FA6D0F33-6950-A8CC-C45F-6B468E3CFF0D}"/>
              </a:ext>
              <a:ext uri="{C183D7F6-B498-43B3-948B-1728B52AA6E4}">
                <adec:decorative xmlns:adec="http://schemas.microsoft.com/office/drawing/2017/decorative" val="1"/>
              </a:ext>
            </a:extLst>
          </p:cNvPr>
          <p:cNvSpPr/>
          <p:nvPr/>
        </p:nvSpPr>
        <p:spPr bwMode="auto">
          <a:xfrm>
            <a:off x="5316930" y="942971"/>
            <a:ext cx="2030019"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Improve employee satisfaction</a:t>
            </a:r>
          </a:p>
        </p:txBody>
      </p:sp>
      <p:grpSp>
        <p:nvGrpSpPr>
          <p:cNvPr id="33" name="Group 32">
            <a:extLst>
              <a:ext uri="{FF2B5EF4-FFF2-40B4-BE49-F238E27FC236}">
                <a16:creationId xmlns:a16="http://schemas.microsoft.com/office/drawing/2014/main" id="{8C8BD09B-16FC-9567-42C2-534E90E175B3}"/>
              </a:ext>
            </a:extLst>
          </p:cNvPr>
          <p:cNvGrpSpPr/>
          <p:nvPr/>
        </p:nvGrpSpPr>
        <p:grpSpPr>
          <a:xfrm>
            <a:off x="4921752" y="4835611"/>
            <a:ext cx="2012953" cy="411480"/>
            <a:chOff x="4938798" y="4780149"/>
            <a:chExt cx="2012953" cy="411480"/>
          </a:xfrm>
        </p:grpSpPr>
        <p:sp>
          <p:nvSpPr>
            <p:cNvPr id="29" name="Oval 28">
              <a:extLst>
                <a:ext uri="{FF2B5EF4-FFF2-40B4-BE49-F238E27FC236}">
                  <a16:creationId xmlns:a16="http://schemas.microsoft.com/office/drawing/2014/main" id="{41AC2D1A-5BC1-5245-3D49-CF509F035947}"/>
                </a:ext>
              </a:extLst>
            </p:cNvPr>
            <p:cNvSpPr>
              <a:spLocks/>
            </p:cNvSpPr>
            <p:nvPr/>
          </p:nvSpPr>
          <p:spPr bwMode="auto">
            <a:xfrm>
              <a:off x="4938798" y="478014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0" name="Picture 10" descr="Microsoft Word Logo - PNG and Vector - Logo Download">
              <a:hlinkClick r:id="rId3"/>
              <a:extLst>
                <a:ext uri="{FF2B5EF4-FFF2-40B4-BE49-F238E27FC236}">
                  <a16:creationId xmlns:a16="http://schemas.microsoft.com/office/drawing/2014/main" id="{1485FCE2-76A7-9D38-3089-B8F826D3F2CC}"/>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9410" y="4844757"/>
              <a:ext cx="282265" cy="2822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963166E-B444-F30C-4659-C584229D7A1A}"/>
                </a:ext>
                <a:ext uri="{C183D7F6-B498-43B3-948B-1728B52AA6E4}">
                  <adec:decorative xmlns:adec="http://schemas.microsoft.com/office/drawing/2017/decorative" val="0"/>
                </a:ext>
              </a:extLst>
            </p:cNvPr>
            <p:cNvSpPr txBox="1"/>
            <p:nvPr/>
          </p:nvSpPr>
          <p:spPr>
            <a:xfrm>
              <a:off x="5455382" y="4893556"/>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grpSp>
      <p:sp>
        <p:nvSpPr>
          <p:cNvPr id="6" name="Rectangle: Rounded Corners 6">
            <a:extLst>
              <a:ext uri="{FF2B5EF4-FFF2-40B4-BE49-F238E27FC236}">
                <a16:creationId xmlns:a16="http://schemas.microsoft.com/office/drawing/2014/main" id="{16D16C6B-8991-6E96-CD94-57F1D1348FEA}"/>
              </a:ext>
              <a:ext uri="{C183D7F6-B498-43B3-948B-1728B52AA6E4}">
                <adec:decorative xmlns:adec="http://schemas.microsoft.com/office/drawing/2017/decorative" val="1"/>
              </a:ext>
            </a:extLst>
          </p:cNvPr>
          <p:cNvSpPr/>
          <p:nvPr/>
        </p:nvSpPr>
        <p:spPr bwMode="auto">
          <a:xfrm>
            <a:off x="7469580" y="942971"/>
            <a:ext cx="2440328"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Align HR strategy to company strategy</a:t>
            </a:r>
          </a:p>
        </p:txBody>
      </p:sp>
      <p:sp>
        <p:nvSpPr>
          <p:cNvPr id="35" name="Oval 34">
            <a:extLst>
              <a:ext uri="{FF2B5EF4-FFF2-40B4-BE49-F238E27FC236}">
                <a16:creationId xmlns:a16="http://schemas.microsoft.com/office/drawing/2014/main" id="{98C10F91-01C9-F4BD-11C7-E60ABAD9D440}"/>
              </a:ext>
            </a:extLst>
          </p:cNvPr>
          <p:cNvSpPr>
            <a:spLocks/>
          </p:cNvSpPr>
          <p:nvPr/>
        </p:nvSpPr>
        <p:spPr bwMode="auto">
          <a:xfrm>
            <a:off x="8283137" y="4836219"/>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41" name="Picture 4" descr="Microsoft PowerPoint Logo - PNG and Vector - Logo Download">
            <a:hlinkClick r:id="rId7"/>
            <a:extLst>
              <a:ext uri="{FF2B5EF4-FFF2-40B4-BE49-F238E27FC236}">
                <a16:creationId xmlns:a16="http://schemas.microsoft.com/office/drawing/2014/main" id="{63F28889-B3E9-8B02-5F13-23EF9E798C0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45986" y="4909038"/>
            <a:ext cx="285779" cy="26584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B1D53490-76B5-558F-DE1C-BF0EF2201BDF}"/>
              </a:ext>
              <a:ext uri="{C183D7F6-B498-43B3-948B-1728B52AA6E4}">
                <adec:decorative xmlns:adec="http://schemas.microsoft.com/office/drawing/2017/decorative" val="0"/>
              </a:ext>
            </a:extLst>
          </p:cNvPr>
          <p:cNvSpPr txBox="1"/>
          <p:nvPr/>
        </p:nvSpPr>
        <p:spPr>
          <a:xfrm>
            <a:off x="8799721" y="4949626"/>
            <a:ext cx="175086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65" name="Group 64">
            <a:extLst>
              <a:ext uri="{FF2B5EF4-FFF2-40B4-BE49-F238E27FC236}">
                <a16:creationId xmlns:a16="http://schemas.microsoft.com/office/drawing/2014/main" id="{57315597-07BC-4D7F-B57B-E9F66B834DFA}"/>
              </a:ext>
            </a:extLst>
          </p:cNvPr>
          <p:cNvGrpSpPr/>
          <p:nvPr/>
        </p:nvGrpSpPr>
        <p:grpSpPr>
          <a:xfrm>
            <a:off x="1417024" y="4836219"/>
            <a:ext cx="2333750" cy="411480"/>
            <a:chOff x="1486153" y="4875278"/>
            <a:chExt cx="2333750" cy="411480"/>
          </a:xfrm>
        </p:grpSpPr>
        <p:sp>
          <p:nvSpPr>
            <p:cNvPr id="43" name="Oval 42">
              <a:extLst>
                <a:ext uri="{FF2B5EF4-FFF2-40B4-BE49-F238E27FC236}">
                  <a16:creationId xmlns:a16="http://schemas.microsoft.com/office/drawing/2014/main" id="{5F54A25A-46E7-EBF3-D921-CB62A75E354F}"/>
                </a:ext>
              </a:extLst>
            </p:cNvPr>
            <p:cNvSpPr>
              <a:spLocks/>
            </p:cNvSpPr>
            <p:nvPr/>
          </p:nvSpPr>
          <p:spPr bwMode="auto">
            <a:xfrm>
              <a:off x="1486153" y="48752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4" name="TextBox 43">
              <a:extLst>
                <a:ext uri="{FF2B5EF4-FFF2-40B4-BE49-F238E27FC236}">
                  <a16:creationId xmlns:a16="http://schemas.microsoft.com/office/drawing/2014/main" id="{11169E49-D076-C4FD-8421-9E9515DCEF8B}"/>
                </a:ext>
                <a:ext uri="{C183D7F6-B498-43B3-948B-1728B52AA6E4}">
                  <adec:decorative xmlns:adec="http://schemas.microsoft.com/office/drawing/2017/decorative" val="0"/>
                </a:ext>
              </a:extLst>
            </p:cNvPr>
            <p:cNvSpPr txBox="1"/>
            <p:nvPr/>
          </p:nvSpPr>
          <p:spPr>
            <a:xfrm>
              <a:off x="2132372" y="4980142"/>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45" name="Graphic 44">
              <a:extLst>
                <a:ext uri="{FF2B5EF4-FFF2-40B4-BE49-F238E27FC236}">
                  <a16:creationId xmlns:a16="http://schemas.microsoft.com/office/drawing/2014/main" id="{6F346FCE-DBDF-7AAD-C79C-AD6D4954F30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l="22871" t="17900" r="17900" b="17900"/>
            <a:stretch/>
          </p:blipFill>
          <p:spPr>
            <a:xfrm>
              <a:off x="1634300" y="4881113"/>
              <a:ext cx="340057" cy="368599"/>
            </a:xfrm>
            <a:prstGeom prst="rect">
              <a:avLst/>
            </a:prstGeom>
          </p:spPr>
        </p:pic>
      </p:grpSp>
      <p:sp>
        <p:nvSpPr>
          <p:cNvPr id="71" name="Oval 70">
            <a:extLst>
              <a:ext uri="{FF2B5EF4-FFF2-40B4-BE49-F238E27FC236}">
                <a16:creationId xmlns:a16="http://schemas.microsoft.com/office/drawing/2014/main" id="{0FADE679-C57F-6819-5DCC-874533AB7BD5}"/>
              </a:ext>
            </a:extLst>
          </p:cNvPr>
          <p:cNvSpPr>
            <a:spLocks/>
          </p:cNvSpPr>
          <p:nvPr/>
        </p:nvSpPr>
        <p:spPr bwMode="auto">
          <a:xfrm>
            <a:off x="8259829"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4" name="Oval 73">
            <a:extLst>
              <a:ext uri="{FF2B5EF4-FFF2-40B4-BE49-F238E27FC236}">
                <a16:creationId xmlns:a16="http://schemas.microsoft.com/office/drawing/2014/main" id="{B6A06882-7A33-A18B-DE9F-326E23ACB3B0}"/>
              </a:ext>
            </a:extLst>
          </p:cNvPr>
          <p:cNvSpPr>
            <a:spLocks/>
          </p:cNvSpPr>
          <p:nvPr/>
        </p:nvSpPr>
        <p:spPr bwMode="auto">
          <a:xfrm>
            <a:off x="8748438"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5" name="TextBox 74">
            <a:extLst>
              <a:ext uri="{FF2B5EF4-FFF2-40B4-BE49-F238E27FC236}">
                <a16:creationId xmlns:a16="http://schemas.microsoft.com/office/drawing/2014/main" id="{8375E02E-344F-8D40-A9F3-6F0139682387}"/>
              </a:ext>
              <a:ext uri="{C183D7F6-B498-43B3-948B-1728B52AA6E4}">
                <adec:decorative xmlns:adec="http://schemas.microsoft.com/office/drawing/2017/decorative" val="0"/>
              </a:ext>
            </a:extLst>
          </p:cNvPr>
          <p:cNvSpPr txBox="1"/>
          <p:nvPr/>
        </p:nvSpPr>
        <p:spPr>
          <a:xfrm>
            <a:off x="9264618" y="2339252"/>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a:p>
            <a:pPr defTabSz="914367">
              <a:defRPr/>
            </a:pPr>
            <a:r>
              <a:rPr lang="en-US" sz="1200">
                <a:solidFill>
                  <a:prstClr val="black"/>
                </a:solidFill>
                <a:latin typeface="Segoe UI Semibold"/>
              </a:rPr>
              <a:t>Copilot in Teams</a:t>
            </a:r>
          </a:p>
        </p:txBody>
      </p:sp>
      <p:pic>
        <p:nvPicPr>
          <p:cNvPr id="84" name="Picture 6" descr="Microsoft Teams Logo, symbol, meaning, history, PNG">
            <a:hlinkClick r:id="rId11"/>
            <a:extLst>
              <a:ext uri="{FF2B5EF4-FFF2-40B4-BE49-F238E27FC236}">
                <a16:creationId xmlns:a16="http://schemas.microsoft.com/office/drawing/2014/main" id="{E9AE3313-1CA6-F303-7B9A-AA1192E6FF80}"/>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20244" r="20244"/>
          <a:stretch/>
        </p:blipFill>
        <p:spPr bwMode="auto">
          <a:xfrm>
            <a:off x="8791942" y="2392828"/>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Microsoft Excel Logo - PNG and Vector - Logo Download">
            <a:hlinkClick r:id="rId13"/>
            <a:extLst>
              <a:ext uri="{FF2B5EF4-FFF2-40B4-BE49-F238E27FC236}">
                <a16:creationId xmlns:a16="http://schemas.microsoft.com/office/drawing/2014/main" id="{1C693E17-29A5-0AFF-A981-A4AAB883020F}"/>
              </a:ext>
            </a:extLst>
          </p:cNvPr>
          <p:cNvPicPr>
            <a:picLocks noChangeArrowheads="1"/>
          </p:cNvPicPr>
          <p:nvPr/>
        </p:nvPicPr>
        <p:blipFill rotWithShape="1">
          <a:blip r:embed="rId14" cstate="email">
            <a:extLst>
              <a:ext uri="{28A0092B-C50C-407E-A947-70E740481C1C}">
                <a14:useLocalDpi xmlns:a14="http://schemas.microsoft.com/office/drawing/2010/main"/>
              </a:ext>
            </a:extLst>
          </a:blip>
          <a:srcRect l="17073" t="17073" r="17073" b="17073"/>
          <a:stretch/>
        </p:blipFill>
        <p:spPr bwMode="auto">
          <a:xfrm>
            <a:off x="8308774" y="2395616"/>
            <a:ext cx="282265" cy="25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13170"/>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Props1.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46</TotalTime>
  <Words>1792</Words>
  <Application>Microsoft Macintosh PowerPoint</Application>
  <PresentationFormat>Widescreen</PresentationFormat>
  <Paragraphs>211</Paragraphs>
  <Slides>10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Consolas</vt:lpstr>
      <vt:lpstr>Segoe UI</vt:lpstr>
      <vt:lpstr>Segoe UI </vt:lpstr>
      <vt:lpstr>Segoe UI Semibold</vt:lpstr>
      <vt:lpstr>Segoe UI Semilight</vt:lpstr>
      <vt:lpstr>Wingdings</vt:lpstr>
      <vt:lpstr>Light 16x9</vt:lpstr>
      <vt:lpstr>Copilot scenarios for HR</vt:lpstr>
      <vt:lpstr>Copilot scenarios for  HR</vt:lpstr>
      <vt:lpstr>Using Copilot in HR</vt:lpstr>
      <vt:lpstr>KPI – Cost per hire</vt:lpstr>
      <vt:lpstr>KPI – Employee turnover rate</vt:lpstr>
      <vt:lpstr>KPI – Improve onboarding time</vt:lpstr>
      <vt:lpstr>Use Case | Managing internal job transitions</vt:lpstr>
      <vt:lpstr>Use Case | Augmented hiring workflow</vt:lpstr>
      <vt:lpstr>Use Case | Streamline benefits and compensation</vt:lpstr>
      <vt:lpstr>A day in the life of a HR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6</cp:revision>
  <dcterms:created xsi:type="dcterms:W3CDTF">2024-03-04T19:03:31Z</dcterms:created>
  <dcterms:modified xsi:type="dcterms:W3CDTF">2024-03-06T18:09:36Z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