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1646" r:id="rId5"/>
    <p:sldId id="1651" r:id="rId6"/>
    <p:sldId id="2147483393" r:id="rId7"/>
    <p:sldId id="2147483408" r:id="rId8"/>
    <p:sldId id="2147483410" r:id="rId9"/>
    <p:sldId id="2147483411" r:id="rId10"/>
    <p:sldId id="2147483433" r:id="rId11"/>
    <p:sldId id="2147483447" r:id="rId12"/>
    <p:sldId id="2147483430" r:id="rId13"/>
    <p:sldId id="2147483431" r:id="rId14"/>
    <p:sldId id="2147483432" r:id="rId15"/>
    <p:sldId id="214748343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inance" id="{7E58A712-A590-1340-89CD-51D2F84E7963}">
          <p14:sldIdLst>
            <p14:sldId id="1646"/>
            <p14:sldId id="1651"/>
            <p14:sldId id="2147483393"/>
            <p14:sldId id="2147483408"/>
            <p14:sldId id="2147483410"/>
            <p14:sldId id="2147483411"/>
            <p14:sldId id="2147483433"/>
            <p14:sldId id="2147483447"/>
            <p14:sldId id="2147483430"/>
            <p14:sldId id="2147483431"/>
            <p14:sldId id="2147483432"/>
            <p14:sldId id="2147483434"/>
          </p14:sldIdLst>
        </p14:section>
      </p14:sectionLst>
    </p:ext>
    <p:ext uri="{EFAFB233-063F-42B5-8137-9DF3F51BA10A}">
      <p15:sldGuideLst xmlns:p15="http://schemas.microsoft.com/office/powerpoint/2012/main">
        <p15:guide id="1" pos="7197" userDrawn="1">
          <p15:clr>
            <a:srgbClr val="A4A3A4"/>
          </p15:clr>
        </p15:guide>
        <p15:guide id="2" orient="horz"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827239-A550-492D-1576-CE1DCACE4914}" name="Daryl Schaal (SYNAXIS CORPORATION)" initials="" userId="S::v-darsch@microsoft.com::a951ecaa-969a-4477-a8c9-df0dfa026182" providerId="AD"/>
  <p188:author id="{43FBD742-601A-99F2-A5C3-B2606ED2F3B4}" name="Yuliia Romanika" initials="YR" userId="S::yuliia@stinson.co::6488437a-d01a-4ca0-b9d8-ba28b7c3c226" providerId="AD"/>
  <p188:author id="{C9608F77-E6A5-922C-27E4-5AB15D90D12E}" name="Ryan Barr (KFORCE INC)" initials="RB" userId="S::v-barrryan@microsoft.com::e83be4a8-03e5-4553-9d30-402a8f85fb40" providerId="AD"/>
  <p188:author id="{738BA68B-CFE6-56D8-04E4-52398B7D52EB}" name="Christine Wollin (Unify Consulting LLC)" initials="CW" userId="S::v-chwollin@microsoft.com::143ca00e-dd8a-4e0b-a98c-bceb622960bd" providerId="AD"/>
  <p188:author id="{A73560B5-2C66-083D-E3E7-0D476CD70DC0}" name="Ryan Barr (KFORCE INC)" initials="RB(I" userId="S::v-ryanbarr@microsoft.com::e83be4a8-03e5-4553-9d30-402a8f85fb40" providerId="AD"/>
  <p188:author id="{F73661F5-D9AF-BC2E-098C-F0E8BF0EA6C9}" name="Nidhi Chaudhry" initials="" userId="S::nichaudh@microsoft.com::a212df4e-42ef-43ee-b89a-b89468c47fc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7E3E0"/>
    <a:srgbClr val="ECE9E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guide pos="7197"/>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3/6/24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D23FFC-42CC-D354-7ABB-666147D0A5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6F6A27-C9FA-0052-E03C-67F061A142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46232D-222F-B726-3F9D-F5E4854C953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6BD67F4-C2C4-B8ED-46DC-6E4BB9DC56F6}"/>
              </a:ext>
            </a:extLst>
          </p:cNvPr>
          <p:cNvSpPr>
            <a:spLocks noGrp="1"/>
          </p:cNvSpPr>
          <p:nvPr>
            <p:ph type="sldNum" sz="quarter" idx="5"/>
          </p:nvPr>
        </p:nvSpPr>
        <p:spPr/>
        <p:txBody>
          <a:bodyPr/>
          <a:lstStyle/>
          <a:p>
            <a:fld id="{5A57A88C-D68B-7E43-B6BD-8EAA3060908E}" type="slidenum">
              <a:rPr lang="en-US" smtClean="0"/>
              <a:t>7</a:t>
            </a:fld>
            <a:endParaRPr lang="en-US"/>
          </a:p>
        </p:txBody>
      </p:sp>
    </p:spTree>
    <p:extLst>
      <p:ext uri="{BB962C8B-B14F-4D97-AF65-F5344CB8AC3E}">
        <p14:creationId xmlns:p14="http://schemas.microsoft.com/office/powerpoint/2010/main" val="2591579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ECC1DF-A244-DDB3-D38F-6DB6BCD2A2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FAD582-C1CE-FFEA-B67E-EFD30A03F6E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D43FF6-280E-E8BA-4F8E-E2A9C3D2DD7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1B67F26E-F212-84FF-A212-463B95F65FB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68801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A57A88C-D68B-7E43-B6BD-8EAA3060908E}" type="slidenum">
              <a:rPr lang="en-US" smtClean="0"/>
              <a:t>12</a:t>
            </a:fld>
            <a:endParaRPr lang="en-US"/>
          </a:p>
        </p:txBody>
      </p:sp>
    </p:spTree>
    <p:extLst>
      <p:ext uri="{BB962C8B-B14F-4D97-AF65-F5344CB8AC3E}">
        <p14:creationId xmlns:p14="http://schemas.microsoft.com/office/powerpoint/2010/main" val="27128754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13.jpe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5" Type="http://schemas.openxmlformats.org/officeDocument/2006/relationships/image" Target="../media/image17.jpeg"/><Relationship Id="rId4" Type="http://schemas.openxmlformats.org/officeDocument/2006/relationships/image" Target="../media/image16.jpe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22.jpe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26.jpeg"/><Relationship Id="rId4" Type="http://schemas.openxmlformats.org/officeDocument/2006/relationships/image" Target="../media/image25.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34.jpe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Master" Target="../slideMasters/slideMaster1.xml"/><Relationship Id="rId5" Type="http://schemas.openxmlformats.org/officeDocument/2006/relationships/image" Target="../media/image35.jpeg"/><Relationship Id="rId4" Type="http://schemas.openxmlformats.org/officeDocument/2006/relationships/image" Target="../media/image34.jpe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Master" Target="../slideMasters/slideMaster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pic>
        <p:nvPicPr>
          <p:cNvPr id="3" name="Picture 2" descr="Woman with Surface Studio">
            <a:extLst>
              <a:ext uri="{FF2B5EF4-FFF2-40B4-BE49-F238E27FC236}">
                <a16:creationId xmlns:a16="http://schemas.microsoft.com/office/drawing/2014/main" id="{DF420509-B374-8484-B263-30454C986927}"/>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40367476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5399077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extBox 2">
            <a:extLst>
              <a:ext uri="{FF2B5EF4-FFF2-40B4-BE49-F238E27FC236}">
                <a16:creationId xmlns:a16="http://schemas.microsoft.com/office/drawing/2014/main" id="{CFADFBB8-E1C1-D5AB-8154-CBA2D9EFB6B9}"/>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1209544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8050509"/>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7298143"/>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5517497"/>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790228919"/>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565262010"/>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quare photo 2">
    <p:bg>
      <p:bgPr>
        <a:solidFill>
          <a:srgbClr val="E8E6D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302431"/>
            <a:ext cx="4167887" cy="1231106"/>
          </a:xfrm>
        </p:spPr>
        <p:txBody>
          <a:bodyPr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pic>
        <p:nvPicPr>
          <p:cNvPr id="3" name="Picture 2" descr="Woman with Surface Studio">
            <a:extLst>
              <a:ext uri="{FF2B5EF4-FFF2-40B4-BE49-F238E27FC236}">
                <a16:creationId xmlns:a16="http://schemas.microsoft.com/office/drawing/2014/main" id="{E3C22DE9-6C06-CD7D-B666-8E7B013109AB}"/>
              </a:ext>
            </a:extLst>
          </p:cNvPr>
          <p:cNvPicPr>
            <a:picLocks/>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5334000" y="0"/>
            <a:ext cx="6858000" cy="6858000"/>
          </a:xfrm>
          <a:prstGeom prst="rect">
            <a:avLst/>
          </a:prstGeom>
        </p:spPr>
      </p:pic>
    </p:spTree>
    <p:extLst>
      <p:ext uri="{BB962C8B-B14F-4D97-AF65-F5344CB8AC3E}">
        <p14:creationId xmlns:p14="http://schemas.microsoft.com/office/powerpoint/2010/main" val="20590741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222415618"/>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5146441"/>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61867060"/>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947554081"/>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88716984"/>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0224486"/>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8247425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2875468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88014490"/>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4" name="TextBox 3">
            <a:extLst>
              <a:ext uri="{FF2B5EF4-FFF2-40B4-BE49-F238E27FC236}">
                <a16:creationId xmlns:a16="http://schemas.microsoft.com/office/drawing/2014/main" id="{6AAE597A-BE1E-6B1F-960D-A90DC95443A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11188090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450849869"/>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40616072"/>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cstate="screen">
              <a:extLst>
                <a:ext uri="{28A0092B-C50C-407E-A947-70E740481C1C}">
                  <a14:useLocalDpi xmlns:a14="http://schemas.microsoft.com/office/drawing/2010/main"/>
                </a:ext>
              </a:extLst>
            </a:blip>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7797770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9327959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69409224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cstate="screen">
              <a:extLst>
                <a:ext uri="{28A0092B-C50C-407E-A947-70E740481C1C}">
                  <a14:useLocalDpi xmlns:a14="http://schemas.microsoft.com/office/drawing/2010/main"/>
                </a:ext>
              </a:extLst>
            </a:blip>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47519838"/>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733385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92768854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Developer Code Layou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93956638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de Bottom">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428837444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p:bg>
      <p:bgRef idx="1001">
        <a:schemeClr val="bg2"/>
      </p:bgRef>
    </p:bg>
    <p:spTree>
      <p:nvGrpSpPr>
        <p:cNvPr id="1" name=""/>
        <p:cNvGrpSpPr/>
        <p:nvPr/>
      </p:nvGrpSpPr>
      <p:grpSpPr>
        <a:xfrm>
          <a:off x="0" y="0"/>
          <a:ext cx="0" cy="0"/>
          <a:chOff x="0" y="0"/>
          <a:chExt cx="0" cy="0"/>
        </a:xfrm>
      </p:grpSpPr>
      <p:pic>
        <p:nvPicPr>
          <p:cNvPr id="2" name="Picture 1" descr="Blurred colorful background event walk-in slide.">
            <a:extLst>
              <a:ext uri="{FF2B5EF4-FFF2-40B4-BE49-F238E27FC236}">
                <a16:creationId xmlns:a16="http://schemas.microsoft.com/office/drawing/2014/main" id="{4399D1A5-C9CE-ABF9-9162-DCBA64CF751B}"/>
              </a:ext>
            </a:extLst>
          </p:cNvPr>
          <p:cNvPicPr>
            <a:picLocks/>
          </p:cNvPicPr>
          <p:nvPr userDrawn="1"/>
        </p:nvPicPr>
        <p:blipFill rotWithShape="1">
          <a:blip r:embed="rId2" cstate="screen">
            <a:alphaModFix amt="85000"/>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a:ext>
            </a:extLst>
          </a:blip>
          <a:srcRect l="12026" t="3222" r="15224" b="5597"/>
          <a:stretch/>
        </p:blipFill>
        <p:spPr bwMode="ltGray">
          <a:xfrm rot="16200000" flipH="1">
            <a:off x="2668524" y="-2665476"/>
            <a:ext cx="6858000" cy="12188952"/>
          </a:xfrm>
          <a:prstGeom prst="rect">
            <a:avLst/>
          </a:prstGeom>
        </p:spPr>
      </p:pic>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725755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44">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de Top">
    <p:bg>
      <p:bgPr>
        <a:solidFill>
          <a:schemeClr val="bg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93103339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de Right sid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161913050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de Left sde">
    <p:bg>
      <p:bgPr>
        <a:solidFill>
          <a:schemeClr val="bg2"/>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352053217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1994016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Demo slide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77823"/>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246221"/>
          </a:xfrm>
          <a:noFill/>
        </p:spPr>
        <p:txBody>
          <a:bodyPr lIns="0" tIns="0" rIns="0" bIns="0">
            <a:spAutoFit/>
          </a:bodyPr>
          <a:lstStyle>
            <a:lvl1pPr marL="0" indent="0">
              <a:spcBef>
                <a:spcPts val="0"/>
              </a:spcBef>
              <a:spcAft>
                <a:spcPts val="0"/>
              </a:spcAft>
              <a:buFont typeface="Arial" panose="020B0604020202020204" pitchFamily="34" charset="0"/>
              <a:buNone/>
              <a:defRPr sz="16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13240574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915389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ection Title 2">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2980408"/>
            <a:ext cx="9144000" cy="553998"/>
          </a:xfrm>
          <a:noFill/>
        </p:spPr>
        <p:txBody>
          <a:bodyPr lIns="0" tIns="0" rIns="0" bIns="0" anchor="b" anchorCtr="0">
            <a:spAutoFit/>
          </a:bodyPr>
          <a:lstStyle>
            <a:lvl1pPr algn="l" defTabSz="932742" rtl="0" eaLnBrk="1" latinLnBrk="0" hangingPunct="1">
              <a:lnSpc>
                <a:spcPct val="90000"/>
              </a:lnSpc>
              <a:spcBef>
                <a:spcPct val="0"/>
              </a:spcBef>
              <a:buNone/>
              <a:defRPr lang="en-US" sz="40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8418596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2062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Blank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52094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354073360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2">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18223"/>
            <a:ext cx="9144000" cy="615553"/>
          </a:xfrm>
          <a:noFill/>
        </p:spPr>
        <p:txBody>
          <a:bodyPr lIns="0" tIns="0" rIns="0" bIns="0" anchor="b" anchorCtr="0">
            <a:spAutoFit/>
          </a:bodyPr>
          <a:lstStyle>
            <a:lvl1pPr>
              <a:defRPr sz="40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3B0D12AE-ADCF-1091-117F-BB03F7EC506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5017822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Notes slide Layout">
    <p:bg bwMode="gray">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154960568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Blank - Light Gradient">
    <p:bg>
      <p:bgPr>
        <a:gradFill>
          <a:gsLst>
            <a:gs pos="0">
              <a:srgbClr val="50E6FF"/>
            </a:gs>
            <a:gs pos="100000">
              <a:srgbClr val="D59DFF"/>
            </a:gs>
          </a:gsLst>
          <a:lin ang="2400000" scaled="0"/>
        </a:gra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BC35D8F7-37B3-8A61-0D77-6182149CE4D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989773914"/>
      </p:ext>
    </p:extLst>
  </p:cSld>
  <p:clrMapOvr>
    <a:masterClrMapping/>
  </p:clrMapOvr>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7657605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853520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960334900"/>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069836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53">
            <a:extLst>
              <a:ext uri="{96DAC541-7B7A-43D3-8B79-37D633B846F1}">
                <asvg:svgBlip xmlns:asvg="http://schemas.microsoft.com/office/drawing/2016/SVG/main" r:embed="rId54"/>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10"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 id="2147483705" r:id="rId46"/>
    <p:sldLayoutId id="2147483706" r:id="rId47"/>
    <p:sldLayoutId id="2147483707" r:id="rId48"/>
    <p:sldLayoutId id="2147483708" r:id="rId49"/>
    <p:sldLayoutId id="2147483709" r:id="rId50"/>
    <p:sldLayoutId id="2147483713" r:id="rId51"/>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16.xml"/><Relationship Id="rId4" Type="http://schemas.openxmlformats.org/officeDocument/2006/relationships/image" Target="../media/image44.jpeg"/></Relationships>
</file>

<file path=ppt/slides/_rels/slide10.xml.rels><?xml version="1.0" encoding="UTF-8" standalone="yes"?>
<Relationships xmlns="http://schemas.openxmlformats.org/package/2006/relationships"><Relationship Id="rId8" Type="http://schemas.openxmlformats.org/officeDocument/2006/relationships/hyperlink" Target="https://support.microsoft.com/en-us/copilot-word" TargetMode="External"/><Relationship Id="rId13" Type="http://schemas.openxmlformats.org/officeDocument/2006/relationships/image" Target="../media/image70.png"/><Relationship Id="rId3" Type="http://schemas.openxmlformats.org/officeDocument/2006/relationships/image" Target="../media/image55.png"/><Relationship Id="rId7" Type="http://schemas.openxmlformats.org/officeDocument/2006/relationships/image" Target="../media/image61.svg"/><Relationship Id="rId12" Type="http://schemas.openxmlformats.org/officeDocument/2006/relationships/image" Target="../media/image69.jpeg"/><Relationship Id="rId2" Type="http://schemas.openxmlformats.org/officeDocument/2006/relationships/hyperlink" Target="https://support.microsoft.com/en-us/topic/overview-of-microsoft-365-chat-preview-5b00a52d-7296-48ee-b938-b95b7209f737" TargetMode="External"/><Relationship Id="rId1" Type="http://schemas.openxmlformats.org/officeDocument/2006/relationships/slideLayout" Target="../slideLayouts/slideLayout15.xml"/><Relationship Id="rId6" Type="http://schemas.openxmlformats.org/officeDocument/2006/relationships/image" Target="../media/image60.png"/><Relationship Id="rId11" Type="http://schemas.openxmlformats.org/officeDocument/2006/relationships/image" Target="../media/image68.jpeg"/><Relationship Id="rId5" Type="http://schemas.openxmlformats.org/officeDocument/2006/relationships/image" Target="../media/image63.svg"/><Relationship Id="rId10" Type="http://schemas.openxmlformats.org/officeDocument/2006/relationships/image" Target="../media/image67.jpeg"/><Relationship Id="rId4" Type="http://schemas.openxmlformats.org/officeDocument/2006/relationships/image" Target="../media/image62.png"/><Relationship Id="rId9" Type="http://schemas.openxmlformats.org/officeDocument/2006/relationships/image" Target="../media/image58.png"/></Relationships>
</file>

<file path=ppt/slides/_rels/slide11.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54.png"/><Relationship Id="rId3" Type="http://schemas.openxmlformats.org/officeDocument/2006/relationships/image" Target="../media/image61.svg"/><Relationship Id="rId7" Type="http://schemas.openxmlformats.org/officeDocument/2006/relationships/image" Target="../media/image56.png"/><Relationship Id="rId12" Type="http://schemas.openxmlformats.org/officeDocument/2006/relationships/hyperlink" Target="https://support.microsoft.com/en-us/copilot-teams" TargetMode="External"/><Relationship Id="rId2" Type="http://schemas.openxmlformats.org/officeDocument/2006/relationships/image" Target="../media/image60.png"/><Relationship Id="rId16" Type="http://schemas.openxmlformats.org/officeDocument/2006/relationships/image" Target="../media/image71.png"/><Relationship Id="rId1" Type="http://schemas.openxmlformats.org/officeDocument/2006/relationships/slideLayout" Target="../slideLayouts/slideLayout15.xml"/><Relationship Id="rId6" Type="http://schemas.openxmlformats.org/officeDocument/2006/relationships/hyperlink" Target="https://support.microsoft.com/en-us/copilot-excel" TargetMode="External"/><Relationship Id="rId11" Type="http://schemas.openxmlformats.org/officeDocument/2006/relationships/image" Target="../media/image55.png"/><Relationship Id="rId5" Type="http://schemas.openxmlformats.org/officeDocument/2006/relationships/image" Target="../media/image57.png"/><Relationship Id="rId15" Type="http://schemas.openxmlformats.org/officeDocument/2006/relationships/image" Target="../media/image58.pn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hyperlink" Target="https://support.microsoft.com/en-us/copilot-powerpoint" TargetMode="External"/><Relationship Id="rId9" Type="http://schemas.openxmlformats.org/officeDocument/2006/relationships/image" Target="../media/image63.svg"/><Relationship Id="rId14" Type="http://schemas.openxmlformats.org/officeDocument/2006/relationships/hyperlink" Target="https://support.microsoft.com/en-us/copilot-word"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72.png"/><Relationship Id="rId3" Type="http://schemas.openxmlformats.org/officeDocument/2006/relationships/hyperlink" Target="https://support.microsoft.com/en-us/copilot-teams" TargetMode="External"/><Relationship Id="rId7" Type="http://schemas.openxmlformats.org/officeDocument/2006/relationships/hyperlink" Target="https://support.microsoft.com/en-us/topic/overview-of-microsoft-365-chat-preview-5b00a52d-7296-48ee-b938-b95b7209f737" TargetMode="External"/><Relationship Id="rId12" Type="http://schemas.openxmlformats.org/officeDocument/2006/relationships/image" Target="../media/image56.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57.png"/><Relationship Id="rId11" Type="http://schemas.openxmlformats.org/officeDocument/2006/relationships/hyperlink" Target="https://support.microsoft.com/en-us/copilot-excel" TargetMode="External"/><Relationship Id="rId5" Type="http://schemas.openxmlformats.org/officeDocument/2006/relationships/hyperlink" Target="https://support.microsoft.com/en-us/copilot-powerpoint" TargetMode="External"/><Relationship Id="rId10" Type="http://schemas.openxmlformats.org/officeDocument/2006/relationships/image" Target="../media/image63.svg"/><Relationship Id="rId4" Type="http://schemas.openxmlformats.org/officeDocument/2006/relationships/image" Target="../media/image54.png"/><Relationship Id="rId9" Type="http://schemas.openxmlformats.org/officeDocument/2006/relationships/image" Target="../media/image62.png"/></Relationships>
</file>

<file path=ppt/slides/_rels/slide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5.xml"/><Relationship Id="rId5" Type="http://schemas.openxmlformats.org/officeDocument/2006/relationships/image" Target="../media/image48.svg"/><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15.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9.png"/><Relationship Id="rId1" Type="http://schemas.openxmlformats.org/officeDocument/2006/relationships/slideLayout" Target="../slideLayouts/slideLayout15.xml"/><Relationship Id="rId5" Type="http://schemas.openxmlformats.org/officeDocument/2006/relationships/image" Target="../media/image51.png"/><Relationship Id="rId4" Type="http://schemas.openxmlformats.org/officeDocument/2006/relationships/image" Target="../media/image50.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9.png"/><Relationship Id="rId1" Type="http://schemas.openxmlformats.org/officeDocument/2006/relationships/slideLayout" Target="../slideLayouts/slideLayout15.xml"/><Relationship Id="rId5" Type="http://schemas.openxmlformats.org/officeDocument/2006/relationships/image" Target="../media/image51.png"/><Relationship Id="rId4" Type="http://schemas.openxmlformats.org/officeDocument/2006/relationships/image" Target="../media/image52.jpeg"/></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9.png"/><Relationship Id="rId1" Type="http://schemas.openxmlformats.org/officeDocument/2006/relationships/slideLayout" Target="../slideLayouts/slideLayout15.xml"/><Relationship Id="rId5" Type="http://schemas.openxmlformats.org/officeDocument/2006/relationships/image" Target="../media/image51.png"/><Relationship Id="rId4" Type="http://schemas.openxmlformats.org/officeDocument/2006/relationships/image" Target="../media/image53.jpeg"/></Relationships>
</file>

<file path=ppt/slides/_rels/slide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hyperlink" Target="https://support.microsoft.com/en-us/copilot-teams" TargetMode="External"/><Relationship Id="rId7" Type="http://schemas.openxmlformats.org/officeDocument/2006/relationships/hyperlink" Target="https://support.microsoft.com/en-us/copilot-excel"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55.png"/><Relationship Id="rId5" Type="http://schemas.openxmlformats.org/officeDocument/2006/relationships/hyperlink" Target="https://support.microsoft.com/en-us/topic/overview-of-microsoft-365-chat-preview-5b00a52d-7296-48ee-b938-b95b7209f737" TargetMode="External"/><Relationship Id="rId10" Type="http://schemas.openxmlformats.org/officeDocument/2006/relationships/image" Target="../media/image57.png"/><Relationship Id="rId4" Type="http://schemas.openxmlformats.org/officeDocument/2006/relationships/image" Target="../media/image54.png"/><Relationship Id="rId9" Type="http://schemas.openxmlformats.org/officeDocument/2006/relationships/hyperlink" Target="https://support.microsoft.com/en-us/copilot-powerpoint"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support.microsoft.com/en-us/copilot-teams" TargetMode="External"/><Relationship Id="rId3" Type="http://schemas.openxmlformats.org/officeDocument/2006/relationships/hyperlink" Target="https://support.microsoft.com/en-us/copilot-word" TargetMode="External"/><Relationship Id="rId7" Type="http://schemas.openxmlformats.org/officeDocument/2006/relationships/image" Target="../media/image59.pn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55.png"/><Relationship Id="rId11" Type="http://schemas.openxmlformats.org/officeDocument/2006/relationships/image" Target="../media/image61.svg"/><Relationship Id="rId5" Type="http://schemas.openxmlformats.org/officeDocument/2006/relationships/hyperlink" Target="https://support.microsoft.com/en-us/topic/overview-of-microsoft-365-chat-preview-5b00a52d-7296-48ee-b938-b95b7209f737" TargetMode="External"/><Relationship Id="rId10" Type="http://schemas.openxmlformats.org/officeDocument/2006/relationships/image" Target="../media/image60.png"/><Relationship Id="rId4" Type="http://schemas.openxmlformats.org/officeDocument/2006/relationships/image" Target="../media/image58.png"/><Relationship Id="rId9" Type="http://schemas.openxmlformats.org/officeDocument/2006/relationships/image" Target="../media/image54.png"/></Relationships>
</file>

<file path=ppt/slides/_rels/slide9.xml.rels><?xml version="1.0" encoding="UTF-8" standalone="yes"?>
<Relationships xmlns="http://schemas.openxmlformats.org/package/2006/relationships"><Relationship Id="rId8" Type="http://schemas.openxmlformats.org/officeDocument/2006/relationships/hyperlink" Target="https://support.microsoft.com/en-us/copilot-excel" TargetMode="External"/><Relationship Id="rId3" Type="http://schemas.openxmlformats.org/officeDocument/2006/relationships/image" Target="../media/image63.svg"/><Relationship Id="rId7" Type="http://schemas.openxmlformats.org/officeDocument/2006/relationships/image" Target="../media/image61.svg"/><Relationship Id="rId12" Type="http://schemas.openxmlformats.org/officeDocument/2006/relationships/image" Target="../media/image66.png"/><Relationship Id="rId2" Type="http://schemas.openxmlformats.org/officeDocument/2006/relationships/image" Target="../media/image62.png"/><Relationship Id="rId1" Type="http://schemas.openxmlformats.org/officeDocument/2006/relationships/slideLayout" Target="../slideLayouts/slideLayout15.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8.png"/><Relationship Id="rId10" Type="http://schemas.openxmlformats.org/officeDocument/2006/relationships/image" Target="../media/image64.png"/><Relationship Id="rId4" Type="http://schemas.openxmlformats.org/officeDocument/2006/relationships/hyperlink" Target="https://support.microsoft.com/en-us/copilot-word" TargetMode="External"/><Relationship Id="rId9"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E3E0"/>
        </a:solidFill>
        <a:effectLst/>
      </p:bgPr>
    </p:bg>
    <p:spTree>
      <p:nvGrpSpPr>
        <p:cNvPr id="1" name=""/>
        <p:cNvGrpSpPr/>
        <p:nvPr/>
      </p:nvGrpSpPr>
      <p:grpSpPr>
        <a:xfrm>
          <a:off x="0" y="0"/>
          <a:ext cx="0" cy="0"/>
          <a:chOff x="0" y="0"/>
          <a:chExt cx="0" cy="0"/>
        </a:xfrm>
      </p:grpSpPr>
      <p:pic>
        <p:nvPicPr>
          <p:cNvPr id="3" name="Picture 2" descr="A close-up of a logo&#10;&#10;Description automatically generated">
            <a:extLst>
              <a:ext uri="{FF2B5EF4-FFF2-40B4-BE49-F238E27FC236}">
                <a16:creationId xmlns:a16="http://schemas.microsoft.com/office/drawing/2014/main" id="{0A7B509A-144E-2BCF-7FE0-B3889619CA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583367" y="0"/>
            <a:ext cx="10608633" cy="6867846"/>
          </a:xfrm>
          <a:prstGeom prst="rect">
            <a:avLst/>
          </a:prstGeom>
        </p:spPr>
      </p:pic>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a:t>Copilot scenarios for</a:t>
            </a:r>
            <a:br>
              <a:rPr lang="en-US"/>
            </a:br>
            <a:r>
              <a:rPr lang="en-US">
                <a:gradFill>
                  <a:gsLst>
                    <a:gs pos="35000">
                      <a:srgbClr val="0078D4"/>
                    </a:gs>
                    <a:gs pos="0">
                      <a:srgbClr val="C03BC4"/>
                    </a:gs>
                  </a:gsLst>
                  <a:path path="circle">
                    <a:fillToRect l="100000" t="100000"/>
                  </a:path>
                </a:gradFill>
              </a:rPr>
              <a:t>Finance</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a:extLst>
              <a:ext uri="{FF2B5EF4-FFF2-40B4-BE49-F238E27FC236}">
                <a16:creationId xmlns:a16="http://schemas.microsoft.com/office/drawing/2014/main" id="{014193A1-EB06-6E02-521D-0EA2CDA743C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242050" y="895349"/>
            <a:ext cx="5086351" cy="5086351"/>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Tree>
    <p:extLst>
      <p:ext uri="{BB962C8B-B14F-4D97-AF65-F5344CB8AC3E}">
        <p14:creationId xmlns:p14="http://schemas.microsoft.com/office/powerpoint/2010/main" val="260911332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28">
            <a:extLst>
              <a:ext uri="{FF2B5EF4-FFF2-40B4-BE49-F238E27FC236}">
                <a16:creationId xmlns:a16="http://schemas.microsoft.com/office/drawing/2014/main" id="{A5274239-F84C-2BB0-D527-2EEF1080D0FE}"/>
              </a:ext>
            </a:extLst>
          </p:cNvPr>
          <p:cNvSpPr>
            <a:spLocks/>
          </p:cNvSpPr>
          <p:nvPr/>
        </p:nvSpPr>
        <p:spPr bwMode="auto">
          <a:xfrm>
            <a:off x="-1" y="1257699"/>
            <a:ext cx="12192001" cy="5240823"/>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900">
              <a:solidFill>
                <a:schemeClr val="tx1"/>
              </a:solidFill>
              <a:latin typeface="Segoe UI"/>
              <a:cs typeface="Segoe UI" pitchFamily="34" charset="0"/>
            </a:endParaRPr>
          </a:p>
        </p:txBody>
      </p:sp>
      <p:sp>
        <p:nvSpPr>
          <p:cNvPr id="29" name="Freeform: Shape 2">
            <a:extLst>
              <a:ext uri="{FF2B5EF4-FFF2-40B4-BE49-F238E27FC236}">
                <a16:creationId xmlns:a16="http://schemas.microsoft.com/office/drawing/2014/main" id="{26E4CB93-76AC-04B4-31AA-2D39E87CA2D6}"/>
              </a:ext>
              <a:ext uri="{C183D7F6-B498-43B3-948B-1728B52AA6E4}">
                <adec:decorative xmlns:adec="http://schemas.microsoft.com/office/drawing/2017/decorative" val="1"/>
              </a:ext>
            </a:extLst>
          </p:cNvPr>
          <p:cNvSpPr/>
          <p:nvPr/>
        </p:nvSpPr>
        <p:spPr bwMode="auto">
          <a:xfrm>
            <a:off x="-1" y="1671436"/>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1" name="Rectangle: Rounded Corners 6">
            <a:extLst>
              <a:ext uri="{FF2B5EF4-FFF2-40B4-BE49-F238E27FC236}">
                <a16:creationId xmlns:a16="http://schemas.microsoft.com/office/drawing/2014/main" id="{C20E1BBE-2AAD-552C-94F2-9CC3E998D247}"/>
              </a:ext>
              <a:ext uri="{C183D7F6-B498-43B3-948B-1728B52AA6E4}">
                <adec:decorative xmlns:adec="http://schemas.microsoft.com/office/drawing/2017/decorative" val="1"/>
              </a:ext>
            </a:extLst>
          </p:cNvPr>
          <p:cNvSpPr/>
          <p:nvPr/>
        </p:nvSpPr>
        <p:spPr bwMode="auto">
          <a:xfrm>
            <a:off x="518790" y="5667987"/>
            <a:ext cx="2705513" cy="676971"/>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Summarize the email </a:t>
            </a:r>
            <a:r>
              <a:rPr lang="en-US" sz="900">
                <a:ln w="3175">
                  <a:noFill/>
                </a:ln>
                <a:solidFill>
                  <a:prstClr val="black"/>
                </a:solidFill>
                <a:latin typeface="Segoe UI"/>
                <a:cs typeface="Segoe UI" pitchFamily="34" charset="0"/>
              </a:rPr>
              <a:t>and reply to confirm action items. Coaching with Copilot.</a:t>
            </a:r>
          </a:p>
        </p:txBody>
      </p:sp>
      <p:sp>
        <p:nvSpPr>
          <p:cNvPr id="61" name="Rectangle: Rounded Corners 4">
            <a:extLst>
              <a:ext uri="{FF2B5EF4-FFF2-40B4-BE49-F238E27FC236}">
                <a16:creationId xmlns:a16="http://schemas.microsoft.com/office/drawing/2014/main" id="{31F35EFE-E89E-91C1-5870-F1A3D559190E}"/>
              </a:ext>
            </a:extLst>
          </p:cNvPr>
          <p:cNvSpPr/>
          <p:nvPr/>
        </p:nvSpPr>
        <p:spPr bwMode="auto">
          <a:xfrm>
            <a:off x="518791" y="3962701"/>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4:00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66" name="TextBox 65">
            <a:extLst>
              <a:ext uri="{FF2B5EF4-FFF2-40B4-BE49-F238E27FC236}">
                <a16:creationId xmlns:a16="http://schemas.microsoft.com/office/drawing/2014/main" id="{B6BE21DD-988B-7ED0-B4C2-EC219E2199A8}"/>
              </a:ext>
            </a:extLst>
          </p:cNvPr>
          <p:cNvSpPr txBox="1"/>
          <p:nvPr/>
        </p:nvSpPr>
        <p:spPr>
          <a:xfrm>
            <a:off x="518790" y="4415165"/>
            <a:ext cx="2748203"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Shali uses Copilot to summarize new emails and draft the project status updates or follow up emails to the stakeholders.</a:t>
            </a:r>
          </a:p>
        </p:txBody>
      </p:sp>
      <p:sp>
        <p:nvSpPr>
          <p:cNvPr id="68" name="Rectangle: Rounded Corners 6">
            <a:extLst>
              <a:ext uri="{FF2B5EF4-FFF2-40B4-BE49-F238E27FC236}">
                <a16:creationId xmlns:a16="http://schemas.microsoft.com/office/drawing/2014/main" id="{F4097EAB-FA35-CAE7-FF16-21EF1C6102F9}"/>
              </a:ext>
              <a:ext uri="{C183D7F6-B498-43B3-948B-1728B52AA6E4}">
                <adec:decorative xmlns:adec="http://schemas.microsoft.com/office/drawing/2017/decorative" val="1"/>
              </a:ext>
            </a:extLst>
          </p:cNvPr>
          <p:cNvSpPr/>
          <p:nvPr/>
        </p:nvSpPr>
        <p:spPr bwMode="auto">
          <a:xfrm>
            <a:off x="7026869" y="5666205"/>
            <a:ext cx="2705513" cy="676971"/>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b="1">
                <a:latin typeface="Segoe UI"/>
              </a:rPr>
              <a:t>Write a SQL query to list all the audit projects </a:t>
            </a:r>
            <a:r>
              <a:rPr lang="en-US" sz="900">
                <a:ln w="3175">
                  <a:noFill/>
                </a:ln>
                <a:solidFill>
                  <a:prstClr val="black"/>
                </a:solidFill>
                <a:latin typeface="Segoe UI"/>
                <a:cs typeface="Segoe UI" pitchFamily="34" charset="0"/>
              </a:rPr>
              <a:t>in FY24.Create an automate flow that send alerts to users about Power BI reporting. Ask Copilot about which flow had the most run failures today?</a:t>
            </a:r>
          </a:p>
        </p:txBody>
      </p:sp>
      <p:sp>
        <p:nvSpPr>
          <p:cNvPr id="69" name="Rectangle: Rounded Corners 7">
            <a:extLst>
              <a:ext uri="{FF2B5EF4-FFF2-40B4-BE49-F238E27FC236}">
                <a16:creationId xmlns:a16="http://schemas.microsoft.com/office/drawing/2014/main" id="{E775D70B-6E58-F989-4F9C-B28C64EE3FCD}"/>
              </a:ext>
            </a:extLst>
          </p:cNvPr>
          <p:cNvSpPr/>
          <p:nvPr/>
        </p:nvSpPr>
        <p:spPr bwMode="auto">
          <a:xfrm>
            <a:off x="7026870" y="3964863"/>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11:00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70" name="TextBox 69">
            <a:extLst>
              <a:ext uri="{FF2B5EF4-FFF2-40B4-BE49-F238E27FC236}">
                <a16:creationId xmlns:a16="http://schemas.microsoft.com/office/drawing/2014/main" id="{940D9317-2F5A-8DEC-F94E-DDC845BEAB53}"/>
              </a:ext>
            </a:extLst>
          </p:cNvPr>
          <p:cNvSpPr txBox="1"/>
          <p:nvPr/>
        </p:nvSpPr>
        <p:spPr>
          <a:xfrm>
            <a:off x="7026868" y="4415165"/>
            <a:ext cx="2829963" cy="749757"/>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After reviewing the reporting, Shali wants to set up automated alerts to notify users on the potential overloads. She asks Copilot to create a Power Automate flow to automate the process, she also uses Copilot to analyze the automation activities.</a:t>
            </a:r>
          </a:p>
        </p:txBody>
      </p:sp>
      <p:sp>
        <p:nvSpPr>
          <p:cNvPr id="71" name="Rectangle: Rounded Corners 6">
            <a:extLst>
              <a:ext uri="{FF2B5EF4-FFF2-40B4-BE49-F238E27FC236}">
                <a16:creationId xmlns:a16="http://schemas.microsoft.com/office/drawing/2014/main" id="{113110A6-0B75-E4C8-DC75-14E162F2B482}"/>
              </a:ext>
              <a:ext uri="{C183D7F6-B498-43B3-948B-1728B52AA6E4}">
                <adec:decorative xmlns:adec="http://schemas.microsoft.com/office/drawing/2017/decorative" val="1"/>
              </a:ext>
            </a:extLst>
          </p:cNvPr>
          <p:cNvSpPr/>
          <p:nvPr/>
        </p:nvSpPr>
        <p:spPr bwMode="auto">
          <a:xfrm>
            <a:off x="518790" y="3120583"/>
            <a:ext cx="2705513" cy="710249"/>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Help me prep for my upcoming meetings I have today; </a:t>
            </a:r>
            <a:r>
              <a:rPr lang="en-US" sz="900">
                <a:ln w="3175">
                  <a:noFill/>
                </a:ln>
                <a:solidFill>
                  <a:prstClr val="black"/>
                </a:solidFill>
                <a:latin typeface="Segoe UI"/>
                <a:cs typeface="Segoe UI" pitchFamily="34" charset="0"/>
              </a:rPr>
              <a:t>including action items from the meeting. Draft follow up meeting agenda from meeting.</a:t>
            </a:r>
          </a:p>
        </p:txBody>
      </p:sp>
      <p:sp>
        <p:nvSpPr>
          <p:cNvPr id="72" name="TextBox 71">
            <a:extLst>
              <a:ext uri="{FF2B5EF4-FFF2-40B4-BE49-F238E27FC236}">
                <a16:creationId xmlns:a16="http://schemas.microsoft.com/office/drawing/2014/main" id="{67295CBC-05B6-7361-7575-9D561FBFF392}"/>
              </a:ext>
            </a:extLst>
          </p:cNvPr>
          <p:cNvSpPr txBox="1"/>
          <p:nvPr/>
        </p:nvSpPr>
        <p:spPr>
          <a:xfrm>
            <a:off x="518789" y="1948229"/>
            <a:ext cx="2788785" cy="445058"/>
          </a:xfrm>
          <a:prstGeom prst="rect">
            <a:avLst/>
          </a:prstGeom>
          <a:noFill/>
        </p:spPr>
        <p:txBody>
          <a:bodyPr wrap="square" lIns="91440" tIns="0" rIns="91440" bIns="0" rtlCol="0" anchor="t">
            <a:spAutoFit/>
          </a:bodyPr>
          <a:lstStyle/>
          <a:p>
            <a:pPr>
              <a:lnSpc>
                <a:spcPct val="110000"/>
              </a:lnSpc>
              <a:defRPr/>
            </a:pPr>
            <a:r>
              <a:rPr lang="en-US" sz="900">
                <a:solidFill>
                  <a:srgbClr val="1A1A1A"/>
                </a:solidFill>
                <a:ea typeface="Segoe UI" pitchFamily="34" charset="0"/>
                <a:cs typeface="Segoe UI" pitchFamily="34" charset="0"/>
              </a:rPr>
              <a:t>Shali starts her day using Copilot to catch up on action items from the previous day. She also asks Copilot to help her prepare for her meetings today</a:t>
            </a:r>
            <a:r>
              <a:rPr lang="en-US" sz="900">
                <a:solidFill>
                  <a:srgbClr val="1A1A1A"/>
                </a:solidFill>
                <a:highlight>
                  <a:srgbClr val="FFFF00"/>
                </a:highlight>
                <a:ea typeface="Segoe UI" pitchFamily="34" charset="0"/>
                <a:cs typeface="Segoe UI" pitchFamily="34" charset="0"/>
              </a:rPr>
              <a:t>. </a:t>
            </a:r>
          </a:p>
        </p:txBody>
      </p:sp>
      <p:sp>
        <p:nvSpPr>
          <p:cNvPr id="73" name="Rectangle: Rounded Corners 11">
            <a:extLst>
              <a:ext uri="{FF2B5EF4-FFF2-40B4-BE49-F238E27FC236}">
                <a16:creationId xmlns:a16="http://schemas.microsoft.com/office/drawing/2014/main" id="{3420D938-04DA-A9CE-09C7-2E9CD872CCE5}"/>
              </a:ext>
            </a:extLst>
          </p:cNvPr>
          <p:cNvSpPr/>
          <p:nvPr/>
        </p:nvSpPr>
        <p:spPr bwMode="auto">
          <a:xfrm>
            <a:off x="518791"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8:00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74" name="Rectangle: Rounded Corners 6">
            <a:extLst>
              <a:ext uri="{FF2B5EF4-FFF2-40B4-BE49-F238E27FC236}">
                <a16:creationId xmlns:a16="http://schemas.microsoft.com/office/drawing/2014/main" id="{94DDA8AE-2DD3-1D42-6C8F-CD0392FD5F26}"/>
              </a:ext>
              <a:ext uri="{C183D7F6-B498-43B3-948B-1728B52AA6E4}">
                <adec:decorative xmlns:adec="http://schemas.microsoft.com/office/drawing/2017/decorative" val="1"/>
              </a:ext>
            </a:extLst>
          </p:cNvPr>
          <p:cNvSpPr/>
          <p:nvPr/>
        </p:nvSpPr>
        <p:spPr bwMode="auto">
          <a:xfrm>
            <a:off x="3754898" y="3120583"/>
            <a:ext cx="2844911" cy="711547"/>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Write a project proposal </a:t>
            </a:r>
            <a:r>
              <a:rPr lang="en-US" sz="900">
                <a:ln w="3175">
                  <a:noFill/>
                </a:ln>
                <a:solidFill>
                  <a:prstClr val="black"/>
                </a:solidFill>
                <a:latin typeface="Segoe UI"/>
                <a:cs typeface="Segoe UI" pitchFamily="34" charset="0"/>
              </a:rPr>
              <a:t>using meeting notes in concise tone. List the pros and cons of solution from meeting notes. Visualize as a table.</a:t>
            </a:r>
          </a:p>
        </p:txBody>
      </p:sp>
      <p:sp>
        <p:nvSpPr>
          <p:cNvPr id="75" name="Rectangle: Rounded Corners 13">
            <a:extLst>
              <a:ext uri="{FF2B5EF4-FFF2-40B4-BE49-F238E27FC236}">
                <a16:creationId xmlns:a16="http://schemas.microsoft.com/office/drawing/2014/main" id="{6568FE1F-C1BF-67C2-6219-1142ADDB3824}"/>
              </a:ext>
            </a:extLst>
          </p:cNvPr>
          <p:cNvSpPr/>
          <p:nvPr/>
        </p:nvSpPr>
        <p:spPr bwMode="auto">
          <a:xfrm>
            <a:off x="3772830"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9:30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76" name="TextBox 75">
            <a:extLst>
              <a:ext uri="{FF2B5EF4-FFF2-40B4-BE49-F238E27FC236}">
                <a16:creationId xmlns:a16="http://schemas.microsoft.com/office/drawing/2014/main" id="{EC0EA274-9360-4B95-2F22-4C96142E136B}"/>
              </a:ext>
            </a:extLst>
          </p:cNvPr>
          <p:cNvSpPr txBox="1"/>
          <p:nvPr/>
        </p:nvSpPr>
        <p:spPr>
          <a:xfrm>
            <a:off x="3754898" y="1948229"/>
            <a:ext cx="2567321"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Shali later starts drafting solution proposals for senior leadership review using the Meeting Recap and relevant files. She asks Copilot to revise the draft to me more concise.</a:t>
            </a:r>
          </a:p>
        </p:txBody>
      </p:sp>
      <p:sp>
        <p:nvSpPr>
          <p:cNvPr id="77" name="Rectangle: Rounded Corners 15">
            <a:extLst>
              <a:ext uri="{FF2B5EF4-FFF2-40B4-BE49-F238E27FC236}">
                <a16:creationId xmlns:a16="http://schemas.microsoft.com/office/drawing/2014/main" id="{8CE3DD9C-E52A-0034-3B22-5D517CAFDD8F}"/>
              </a:ext>
            </a:extLst>
          </p:cNvPr>
          <p:cNvSpPr/>
          <p:nvPr/>
        </p:nvSpPr>
        <p:spPr bwMode="auto">
          <a:xfrm>
            <a:off x="7026870"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10:00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78" name="Rectangle: Rounded Corners 6">
            <a:extLst>
              <a:ext uri="{FF2B5EF4-FFF2-40B4-BE49-F238E27FC236}">
                <a16:creationId xmlns:a16="http://schemas.microsoft.com/office/drawing/2014/main" id="{D4C2CEAA-1A01-E07C-4D29-151B46D3E33D}"/>
              </a:ext>
              <a:ext uri="{C183D7F6-B498-43B3-948B-1728B52AA6E4}">
                <adec:decorative xmlns:adec="http://schemas.microsoft.com/office/drawing/2017/decorative" val="1"/>
              </a:ext>
            </a:extLst>
          </p:cNvPr>
          <p:cNvSpPr/>
          <p:nvPr/>
        </p:nvSpPr>
        <p:spPr bwMode="auto">
          <a:xfrm>
            <a:off x="7026869" y="3120583"/>
            <a:ext cx="2705513" cy="71025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Create a page to monitor the project scheduled hours, </a:t>
            </a:r>
            <a:r>
              <a:rPr lang="en-US" sz="900">
                <a:ln w="3175">
                  <a:noFill/>
                </a:ln>
                <a:solidFill>
                  <a:prstClr val="black"/>
                </a:solidFill>
                <a:latin typeface="Segoe UI"/>
                <a:cs typeface="Segoe UI" pitchFamily="34" charset="0"/>
              </a:rPr>
              <a:t>resource availability, and identify any gaps or overloads. Create DAX measure in Suggestions with Copilot.</a:t>
            </a:r>
          </a:p>
        </p:txBody>
      </p:sp>
      <p:sp>
        <p:nvSpPr>
          <p:cNvPr id="80" name="TextBox 79">
            <a:extLst>
              <a:ext uri="{FF2B5EF4-FFF2-40B4-BE49-F238E27FC236}">
                <a16:creationId xmlns:a16="http://schemas.microsoft.com/office/drawing/2014/main" id="{B707B5ED-17CD-E3B2-2688-E24AE3C622A3}"/>
              </a:ext>
            </a:extLst>
          </p:cNvPr>
          <p:cNvSpPr txBox="1"/>
          <p:nvPr/>
        </p:nvSpPr>
        <p:spPr>
          <a:xfrm>
            <a:off x="7026869" y="1948229"/>
            <a:ext cx="2851555"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Shali start developing reporting for stakeholders. She asks Copilot to create an Intro tab and additional insights tab for her to explore other ideas.</a:t>
            </a:r>
          </a:p>
        </p:txBody>
      </p:sp>
      <p:sp>
        <p:nvSpPr>
          <p:cNvPr id="81" name="Rectangle: Rounded Corners 6">
            <a:extLst>
              <a:ext uri="{FF2B5EF4-FFF2-40B4-BE49-F238E27FC236}">
                <a16:creationId xmlns:a16="http://schemas.microsoft.com/office/drawing/2014/main" id="{4EE966C5-BA9F-001A-20B6-118166110E1F}"/>
              </a:ext>
              <a:ext uri="{C183D7F6-B498-43B3-948B-1728B52AA6E4}">
                <adec:decorative xmlns:adec="http://schemas.microsoft.com/office/drawing/2017/decorative" val="1"/>
              </a:ext>
            </a:extLst>
          </p:cNvPr>
          <p:cNvSpPr/>
          <p:nvPr/>
        </p:nvSpPr>
        <p:spPr bwMode="auto">
          <a:xfrm>
            <a:off x="3754899" y="5662871"/>
            <a:ext cx="2844911" cy="676971"/>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a:solidFill>
                  <a:schemeClr val="tx1"/>
                </a:solidFill>
                <a:latin typeface="Segoe UI"/>
              </a:rPr>
              <a:t>Create an app to collect insights </a:t>
            </a:r>
            <a:r>
              <a:rPr lang="en-US" sz="900">
                <a:ln w="3175">
                  <a:noFill/>
                </a:ln>
                <a:solidFill>
                  <a:prstClr val="black"/>
                </a:solidFill>
                <a:latin typeface="Segoe UI"/>
                <a:cs typeface="Segoe UI" pitchFamily="34" charset="0"/>
              </a:rPr>
              <a:t>from files or text input box. Add a screen to display all insights with dropdown boxes on submitter.</a:t>
            </a:r>
          </a:p>
        </p:txBody>
      </p:sp>
      <p:sp>
        <p:nvSpPr>
          <p:cNvPr id="82" name="Rectangle: Rounded Corners 19">
            <a:extLst>
              <a:ext uri="{FF2B5EF4-FFF2-40B4-BE49-F238E27FC236}">
                <a16:creationId xmlns:a16="http://schemas.microsoft.com/office/drawing/2014/main" id="{670EE9B0-719D-F865-DFEE-BBDDC051B84E}"/>
              </a:ext>
            </a:extLst>
          </p:cNvPr>
          <p:cNvSpPr/>
          <p:nvPr/>
        </p:nvSpPr>
        <p:spPr bwMode="auto">
          <a:xfrm>
            <a:off x="3772830" y="3965293"/>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2:00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83" name="TextBox 82">
            <a:extLst>
              <a:ext uri="{FF2B5EF4-FFF2-40B4-BE49-F238E27FC236}">
                <a16:creationId xmlns:a16="http://schemas.microsoft.com/office/drawing/2014/main" id="{57EC4411-2D45-9359-B9E0-E9274AC68893}"/>
              </a:ext>
            </a:extLst>
          </p:cNvPr>
          <p:cNvSpPr txBox="1"/>
          <p:nvPr/>
        </p:nvSpPr>
        <p:spPr>
          <a:xfrm>
            <a:off x="3643076" y="4415165"/>
            <a:ext cx="2908277"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Shali start another project on building Power App to collect insights from various sources either text input or uploaded files. She asks Copilot to first suggest relevant fields then create an app based on the ask.</a:t>
            </a:r>
          </a:p>
        </p:txBody>
      </p:sp>
      <p:grpSp>
        <p:nvGrpSpPr>
          <p:cNvPr id="84" name="Group 83">
            <a:extLst>
              <a:ext uri="{FF2B5EF4-FFF2-40B4-BE49-F238E27FC236}">
                <a16:creationId xmlns:a16="http://schemas.microsoft.com/office/drawing/2014/main" id="{063572D1-5BB5-5273-C038-B68A3A78476D}"/>
              </a:ext>
            </a:extLst>
          </p:cNvPr>
          <p:cNvGrpSpPr/>
          <p:nvPr/>
        </p:nvGrpSpPr>
        <p:grpSpPr>
          <a:xfrm>
            <a:off x="3415490" y="1594303"/>
            <a:ext cx="166152" cy="166152"/>
            <a:chOff x="5214995" y="-1168400"/>
            <a:chExt cx="431800" cy="431800"/>
          </a:xfrm>
        </p:grpSpPr>
        <p:sp>
          <p:nvSpPr>
            <p:cNvPr id="85" name="Oval 84">
              <a:extLst>
                <a:ext uri="{FF2B5EF4-FFF2-40B4-BE49-F238E27FC236}">
                  <a16:creationId xmlns:a16="http://schemas.microsoft.com/office/drawing/2014/main" id="{F2FAF827-2392-97FA-F924-99344DBAA319}"/>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6" name="Rectangle 89">
              <a:extLst>
                <a:ext uri="{FF2B5EF4-FFF2-40B4-BE49-F238E27FC236}">
                  <a16:creationId xmlns:a16="http://schemas.microsoft.com/office/drawing/2014/main" id="{66436E49-D44F-DAD4-4142-C7B2C6DE01D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87" name="Group 86">
            <a:extLst>
              <a:ext uri="{FF2B5EF4-FFF2-40B4-BE49-F238E27FC236}">
                <a16:creationId xmlns:a16="http://schemas.microsoft.com/office/drawing/2014/main" id="{C6138D65-0C38-7892-4331-B2A6396E50F0}"/>
              </a:ext>
            </a:extLst>
          </p:cNvPr>
          <p:cNvGrpSpPr/>
          <p:nvPr/>
        </p:nvGrpSpPr>
        <p:grpSpPr>
          <a:xfrm>
            <a:off x="6669529" y="1594303"/>
            <a:ext cx="166152" cy="166152"/>
            <a:chOff x="5214995" y="-1168400"/>
            <a:chExt cx="431800" cy="431800"/>
          </a:xfrm>
        </p:grpSpPr>
        <p:sp>
          <p:nvSpPr>
            <p:cNvPr id="88" name="Oval 87">
              <a:extLst>
                <a:ext uri="{FF2B5EF4-FFF2-40B4-BE49-F238E27FC236}">
                  <a16:creationId xmlns:a16="http://schemas.microsoft.com/office/drawing/2014/main" id="{4B9B82A9-B9EE-E710-94AF-4D9A5FA1A48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89" name="Rectangle 89">
              <a:extLst>
                <a:ext uri="{FF2B5EF4-FFF2-40B4-BE49-F238E27FC236}">
                  <a16:creationId xmlns:a16="http://schemas.microsoft.com/office/drawing/2014/main" id="{EAC33CCD-BA5B-4645-6355-A7E3918373D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0" name="Group 89">
            <a:extLst>
              <a:ext uri="{FF2B5EF4-FFF2-40B4-BE49-F238E27FC236}">
                <a16:creationId xmlns:a16="http://schemas.microsoft.com/office/drawing/2014/main" id="{B53AF39A-A876-7947-5602-CB035E15B735}"/>
              </a:ext>
            </a:extLst>
          </p:cNvPr>
          <p:cNvGrpSpPr/>
          <p:nvPr/>
        </p:nvGrpSpPr>
        <p:grpSpPr>
          <a:xfrm flipH="1">
            <a:off x="3415490" y="4049554"/>
            <a:ext cx="166152" cy="166152"/>
            <a:chOff x="5214995" y="-1168400"/>
            <a:chExt cx="431800" cy="431800"/>
          </a:xfrm>
        </p:grpSpPr>
        <p:sp>
          <p:nvSpPr>
            <p:cNvPr id="91" name="Oval 90">
              <a:extLst>
                <a:ext uri="{FF2B5EF4-FFF2-40B4-BE49-F238E27FC236}">
                  <a16:creationId xmlns:a16="http://schemas.microsoft.com/office/drawing/2014/main" id="{F047B81A-2F6E-FBB3-8818-B167643D99C5}"/>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92" name="Rectangle 89">
              <a:extLst>
                <a:ext uri="{FF2B5EF4-FFF2-40B4-BE49-F238E27FC236}">
                  <a16:creationId xmlns:a16="http://schemas.microsoft.com/office/drawing/2014/main" id="{9C1712A5-3506-DFF6-B856-06003A899A6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3" name="Group 92">
            <a:extLst>
              <a:ext uri="{FF2B5EF4-FFF2-40B4-BE49-F238E27FC236}">
                <a16:creationId xmlns:a16="http://schemas.microsoft.com/office/drawing/2014/main" id="{C20887B7-64F6-CBBA-96EE-FA97C295DDCC}"/>
              </a:ext>
            </a:extLst>
          </p:cNvPr>
          <p:cNvGrpSpPr/>
          <p:nvPr/>
        </p:nvGrpSpPr>
        <p:grpSpPr>
          <a:xfrm flipH="1">
            <a:off x="6669529" y="4049554"/>
            <a:ext cx="166152" cy="166152"/>
            <a:chOff x="5214995" y="-1168400"/>
            <a:chExt cx="431800" cy="431800"/>
          </a:xfrm>
        </p:grpSpPr>
        <p:sp>
          <p:nvSpPr>
            <p:cNvPr id="94" name="Oval 93">
              <a:extLst>
                <a:ext uri="{FF2B5EF4-FFF2-40B4-BE49-F238E27FC236}">
                  <a16:creationId xmlns:a16="http://schemas.microsoft.com/office/drawing/2014/main" id="{4B739FF8-6069-1139-D6A3-464CBAB1FED0}"/>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95" name="Rectangle 89">
              <a:extLst>
                <a:ext uri="{FF2B5EF4-FFF2-40B4-BE49-F238E27FC236}">
                  <a16:creationId xmlns:a16="http://schemas.microsoft.com/office/drawing/2014/main" id="{580DFD82-C42B-9C7D-6E3C-1D9C86C03F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6" name="Group 95">
            <a:extLst>
              <a:ext uri="{FF2B5EF4-FFF2-40B4-BE49-F238E27FC236}">
                <a16:creationId xmlns:a16="http://schemas.microsoft.com/office/drawing/2014/main" id="{612A763B-4D20-4C13-10FA-E9AFEA20D3A9}"/>
              </a:ext>
            </a:extLst>
          </p:cNvPr>
          <p:cNvGrpSpPr/>
          <p:nvPr/>
        </p:nvGrpSpPr>
        <p:grpSpPr>
          <a:xfrm rot="5400000">
            <a:off x="9928103" y="2034721"/>
            <a:ext cx="166152" cy="166152"/>
            <a:chOff x="5214995" y="-1168400"/>
            <a:chExt cx="431800" cy="431800"/>
          </a:xfrm>
        </p:grpSpPr>
        <p:sp>
          <p:nvSpPr>
            <p:cNvPr id="97" name="Oval 96">
              <a:extLst>
                <a:ext uri="{FF2B5EF4-FFF2-40B4-BE49-F238E27FC236}">
                  <a16:creationId xmlns:a16="http://schemas.microsoft.com/office/drawing/2014/main" id="{CD5C5384-571D-2B13-FA74-C4199FDC6E37}"/>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98" name="Rectangle 89">
              <a:extLst>
                <a:ext uri="{FF2B5EF4-FFF2-40B4-BE49-F238E27FC236}">
                  <a16:creationId xmlns:a16="http://schemas.microsoft.com/office/drawing/2014/main" id="{5F73A6C3-8595-40A2-19A1-438667AFFFC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9" name="Group 98">
            <a:extLst>
              <a:ext uri="{FF2B5EF4-FFF2-40B4-BE49-F238E27FC236}">
                <a16:creationId xmlns:a16="http://schemas.microsoft.com/office/drawing/2014/main" id="{095E2A8D-222E-1032-BB91-A70D6757CAA2}"/>
              </a:ext>
            </a:extLst>
          </p:cNvPr>
          <p:cNvGrpSpPr/>
          <p:nvPr/>
        </p:nvGrpSpPr>
        <p:grpSpPr>
          <a:xfrm rot="5400000">
            <a:off x="9928103" y="3583008"/>
            <a:ext cx="166152" cy="166152"/>
            <a:chOff x="5214995" y="-1168400"/>
            <a:chExt cx="431800" cy="431800"/>
          </a:xfrm>
        </p:grpSpPr>
        <p:sp>
          <p:nvSpPr>
            <p:cNvPr id="100" name="Oval 99">
              <a:extLst>
                <a:ext uri="{FF2B5EF4-FFF2-40B4-BE49-F238E27FC236}">
                  <a16:creationId xmlns:a16="http://schemas.microsoft.com/office/drawing/2014/main" id="{E43AB75B-A894-5A9B-2A4F-15E0B8E47B2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1" name="Rectangle 89">
              <a:extLst>
                <a:ext uri="{FF2B5EF4-FFF2-40B4-BE49-F238E27FC236}">
                  <a16:creationId xmlns:a16="http://schemas.microsoft.com/office/drawing/2014/main" id="{455A86A0-B0C7-A611-EC9D-6FC2D317EDD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sp>
        <p:nvSpPr>
          <p:cNvPr id="102" name="Oval 101">
            <a:extLst>
              <a:ext uri="{FF2B5EF4-FFF2-40B4-BE49-F238E27FC236}">
                <a16:creationId xmlns:a16="http://schemas.microsoft.com/office/drawing/2014/main" id="{00A3960C-9EA4-139E-1A7D-8532AF6D6AA2}"/>
              </a:ext>
            </a:extLst>
          </p:cNvPr>
          <p:cNvSpPr>
            <a:spLocks/>
          </p:cNvSpPr>
          <p:nvPr/>
        </p:nvSpPr>
        <p:spPr bwMode="auto">
          <a:xfrm>
            <a:off x="4278516" y="261568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03" name="TextBox 102">
            <a:extLst>
              <a:ext uri="{FF2B5EF4-FFF2-40B4-BE49-F238E27FC236}">
                <a16:creationId xmlns:a16="http://schemas.microsoft.com/office/drawing/2014/main" id="{E0B7A7C9-9682-493D-A5AD-CB6BEEA14F9B}"/>
              </a:ext>
              <a:ext uri="{C183D7F6-B498-43B3-948B-1728B52AA6E4}">
                <adec:decorative xmlns:adec="http://schemas.microsoft.com/office/drawing/2017/decorative" val="0"/>
              </a:ext>
            </a:extLst>
          </p:cNvPr>
          <p:cNvSpPr txBox="1"/>
          <p:nvPr/>
        </p:nvSpPr>
        <p:spPr>
          <a:xfrm>
            <a:off x="4854777" y="2721382"/>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Word</a:t>
            </a:r>
          </a:p>
        </p:txBody>
      </p:sp>
      <p:sp>
        <p:nvSpPr>
          <p:cNvPr id="105" name="Oval 104">
            <a:extLst>
              <a:ext uri="{FF2B5EF4-FFF2-40B4-BE49-F238E27FC236}">
                <a16:creationId xmlns:a16="http://schemas.microsoft.com/office/drawing/2014/main" id="{1B17507A-AED0-3634-D39E-8F6FC8157947}"/>
              </a:ext>
            </a:extLst>
          </p:cNvPr>
          <p:cNvSpPr>
            <a:spLocks/>
          </p:cNvSpPr>
          <p:nvPr/>
        </p:nvSpPr>
        <p:spPr bwMode="auto">
          <a:xfrm>
            <a:off x="7463661" y="261568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06" name="TextBox 105">
            <a:extLst>
              <a:ext uri="{FF2B5EF4-FFF2-40B4-BE49-F238E27FC236}">
                <a16:creationId xmlns:a16="http://schemas.microsoft.com/office/drawing/2014/main" id="{D70646F5-F953-8915-1127-D7079B26E25F}"/>
              </a:ext>
              <a:ext uri="{C183D7F6-B498-43B3-948B-1728B52AA6E4}">
                <adec:decorative xmlns:adec="http://schemas.microsoft.com/office/drawing/2017/decorative" val="0"/>
              </a:ext>
            </a:extLst>
          </p:cNvPr>
          <p:cNvSpPr txBox="1"/>
          <p:nvPr/>
        </p:nvSpPr>
        <p:spPr>
          <a:xfrm>
            <a:off x="7979841" y="2721382"/>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Power BI</a:t>
            </a:r>
          </a:p>
        </p:txBody>
      </p:sp>
      <p:sp>
        <p:nvSpPr>
          <p:cNvPr id="107" name="Oval 106">
            <a:extLst>
              <a:ext uri="{FF2B5EF4-FFF2-40B4-BE49-F238E27FC236}">
                <a16:creationId xmlns:a16="http://schemas.microsoft.com/office/drawing/2014/main" id="{0A23F8CF-B8C2-816F-9371-EC136195ADE5}"/>
              </a:ext>
            </a:extLst>
          </p:cNvPr>
          <p:cNvSpPr>
            <a:spLocks/>
          </p:cNvSpPr>
          <p:nvPr/>
        </p:nvSpPr>
        <p:spPr bwMode="auto">
          <a:xfrm>
            <a:off x="925727" y="519442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08" name="TextBox 107">
            <a:extLst>
              <a:ext uri="{FF2B5EF4-FFF2-40B4-BE49-F238E27FC236}">
                <a16:creationId xmlns:a16="http://schemas.microsoft.com/office/drawing/2014/main" id="{C4165429-D82B-4839-9485-4ED734AA15D9}"/>
              </a:ext>
              <a:ext uri="{C183D7F6-B498-43B3-948B-1728B52AA6E4}">
                <adec:decorative xmlns:adec="http://schemas.microsoft.com/office/drawing/2017/decorative" val="0"/>
              </a:ext>
            </a:extLst>
          </p:cNvPr>
          <p:cNvSpPr txBox="1"/>
          <p:nvPr/>
        </p:nvSpPr>
        <p:spPr>
          <a:xfrm>
            <a:off x="1488912" y="5300121"/>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Outlook</a:t>
            </a:r>
          </a:p>
        </p:txBody>
      </p:sp>
      <p:sp>
        <p:nvSpPr>
          <p:cNvPr id="110" name="Oval 109">
            <a:extLst>
              <a:ext uri="{FF2B5EF4-FFF2-40B4-BE49-F238E27FC236}">
                <a16:creationId xmlns:a16="http://schemas.microsoft.com/office/drawing/2014/main" id="{DD15F121-B230-9E4F-E0B0-A119A03455DA}"/>
              </a:ext>
            </a:extLst>
          </p:cNvPr>
          <p:cNvSpPr>
            <a:spLocks/>
          </p:cNvSpPr>
          <p:nvPr/>
        </p:nvSpPr>
        <p:spPr bwMode="auto">
          <a:xfrm>
            <a:off x="4035771" y="519442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11" name="TextBox 110">
            <a:extLst>
              <a:ext uri="{FF2B5EF4-FFF2-40B4-BE49-F238E27FC236}">
                <a16:creationId xmlns:a16="http://schemas.microsoft.com/office/drawing/2014/main" id="{8C012B13-87A5-253F-152B-240F6010886E}"/>
              </a:ext>
              <a:ext uri="{C183D7F6-B498-43B3-948B-1728B52AA6E4}">
                <adec:decorative xmlns:adec="http://schemas.microsoft.com/office/drawing/2017/decorative" val="0"/>
              </a:ext>
            </a:extLst>
          </p:cNvPr>
          <p:cNvSpPr txBox="1"/>
          <p:nvPr/>
        </p:nvSpPr>
        <p:spPr>
          <a:xfrm>
            <a:off x="4598956" y="5300121"/>
            <a:ext cx="1632415"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Power Apps</a:t>
            </a:r>
          </a:p>
        </p:txBody>
      </p:sp>
      <p:sp>
        <p:nvSpPr>
          <p:cNvPr id="113" name="Oval 112">
            <a:extLst>
              <a:ext uri="{FF2B5EF4-FFF2-40B4-BE49-F238E27FC236}">
                <a16:creationId xmlns:a16="http://schemas.microsoft.com/office/drawing/2014/main" id="{545C7197-7C11-0CBB-9CC0-D4DB6FB46C0D}"/>
              </a:ext>
            </a:extLst>
          </p:cNvPr>
          <p:cNvSpPr>
            <a:spLocks/>
          </p:cNvSpPr>
          <p:nvPr/>
        </p:nvSpPr>
        <p:spPr bwMode="auto">
          <a:xfrm>
            <a:off x="1294621" y="2603886"/>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14" name="TextBox 113">
            <a:extLst>
              <a:ext uri="{FF2B5EF4-FFF2-40B4-BE49-F238E27FC236}">
                <a16:creationId xmlns:a16="http://schemas.microsoft.com/office/drawing/2014/main" id="{02E4AB2C-5752-3888-1C0C-03EB759B5CD2}"/>
              </a:ext>
              <a:ext uri="{C183D7F6-B498-43B3-948B-1728B52AA6E4}">
                <adec:decorative xmlns:adec="http://schemas.microsoft.com/office/drawing/2017/decorative" val="0"/>
              </a:ext>
            </a:extLst>
          </p:cNvPr>
          <p:cNvSpPr txBox="1"/>
          <p:nvPr/>
        </p:nvSpPr>
        <p:spPr>
          <a:xfrm>
            <a:off x="7635788" y="5319023"/>
            <a:ext cx="195165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Power Automate</a:t>
            </a:r>
          </a:p>
        </p:txBody>
      </p:sp>
      <p:sp>
        <p:nvSpPr>
          <p:cNvPr id="116" name="Oval 115">
            <a:extLst>
              <a:ext uri="{FF2B5EF4-FFF2-40B4-BE49-F238E27FC236}">
                <a16:creationId xmlns:a16="http://schemas.microsoft.com/office/drawing/2014/main" id="{B0DD88BD-6503-CA60-E8D7-3F857A236F28}"/>
              </a:ext>
            </a:extLst>
          </p:cNvPr>
          <p:cNvSpPr>
            <a:spLocks/>
          </p:cNvSpPr>
          <p:nvPr/>
        </p:nvSpPr>
        <p:spPr bwMode="auto">
          <a:xfrm>
            <a:off x="7130830" y="520055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118" name="Picture 117" descr="Zip Co logo SVG free download, id: 101874 - Brandlogos.net">
            <a:hlinkClick r:id="rId2"/>
            <a:extLst>
              <a:ext uri="{FF2B5EF4-FFF2-40B4-BE49-F238E27FC236}">
                <a16:creationId xmlns:a16="http://schemas.microsoft.com/office/drawing/2014/main" id="{AE4B6204-DF89-D168-1A47-004755D4B8A0}"/>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71556" y="2692561"/>
            <a:ext cx="257610" cy="234130"/>
          </a:xfrm>
          <a:prstGeom prst="rect">
            <a:avLst/>
          </a:prstGeom>
          <a:noFill/>
          <a:extLst>
            <a:ext uri="{909E8E84-426E-40DD-AFC4-6F175D3DCCD1}">
              <a14:hiddenFill xmlns:a14="http://schemas.microsoft.com/office/drawing/2010/main">
                <a:solidFill>
                  <a:srgbClr val="FFFFFF"/>
                </a:solidFill>
              </a14:hiddenFill>
            </a:ext>
          </a:extLst>
        </p:spPr>
      </p:pic>
      <p:sp>
        <p:nvSpPr>
          <p:cNvPr id="119" name="TextBox 118">
            <a:extLst>
              <a:ext uri="{FF2B5EF4-FFF2-40B4-BE49-F238E27FC236}">
                <a16:creationId xmlns:a16="http://schemas.microsoft.com/office/drawing/2014/main" id="{4F2AB8BE-DA14-CA3A-1BB0-D45CD6CC877B}"/>
              </a:ext>
              <a:ext uri="{C183D7F6-B498-43B3-948B-1728B52AA6E4}">
                <adec:decorative xmlns:adec="http://schemas.microsoft.com/office/drawing/2017/decorative" val="0"/>
              </a:ext>
            </a:extLst>
          </p:cNvPr>
          <p:cNvSpPr txBox="1"/>
          <p:nvPr/>
        </p:nvSpPr>
        <p:spPr>
          <a:xfrm>
            <a:off x="1811205" y="2717293"/>
            <a:ext cx="149636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a:t>
            </a:r>
          </a:p>
        </p:txBody>
      </p:sp>
      <p:sp>
        <p:nvSpPr>
          <p:cNvPr id="2" name="Title 1">
            <a:extLst>
              <a:ext uri="{FF2B5EF4-FFF2-40B4-BE49-F238E27FC236}">
                <a16:creationId xmlns:a16="http://schemas.microsoft.com/office/drawing/2014/main" id="{A095C51B-5F34-C631-4144-4E20732DBD0F}"/>
              </a:ext>
            </a:extLst>
          </p:cNvPr>
          <p:cNvSpPr>
            <a:spLocks noGrp="1"/>
          </p:cNvSpPr>
          <p:nvPr>
            <p:ph type="title"/>
          </p:nvPr>
        </p:nvSpPr>
        <p:spPr>
          <a:xfrm>
            <a:off x="588263" y="457200"/>
            <a:ext cx="11018520" cy="369332"/>
          </a:xfrm>
        </p:spPr>
        <p:txBody>
          <a:bodyPr/>
          <a:lstStyle/>
          <a:p>
            <a:r>
              <a:rPr lang="en-US" sz="2400"/>
              <a:t>A day in the life of an Audit, Risk and Compliance (ARC) Data Solution Manager</a:t>
            </a:r>
          </a:p>
        </p:txBody>
      </p:sp>
      <p:sp>
        <p:nvSpPr>
          <p:cNvPr id="63" name="TextBox 62">
            <a:extLst>
              <a:ext uri="{FF2B5EF4-FFF2-40B4-BE49-F238E27FC236}">
                <a16:creationId xmlns:a16="http://schemas.microsoft.com/office/drawing/2014/main" id="{436A750B-13D0-10DF-66C0-85E235A7B86B}"/>
              </a:ext>
            </a:extLst>
          </p:cNvPr>
          <p:cNvSpPr txBox="1"/>
          <p:nvPr/>
        </p:nvSpPr>
        <p:spPr>
          <a:xfrm>
            <a:off x="10205985" y="1925745"/>
            <a:ext cx="1584861" cy="1107996"/>
          </a:xfrm>
          <a:prstGeom prst="rect">
            <a:avLst/>
          </a:prstGeom>
          <a:noFill/>
        </p:spPr>
        <p:txBody>
          <a:bodyPr wrap="square" lIns="0" tIns="0" rIns="0" bIns="0" rtlCol="0">
            <a:spAutoFit/>
          </a:bodyPr>
          <a:lstStyle/>
          <a:p>
            <a:pPr algn="r"/>
            <a:r>
              <a:rPr kumimoji="0" lang="en-US" sz="2400" b="0" i="0" u="none" strike="noStrike" kern="1200" cap="none" spc="0" normalizeH="0" baseline="0" noProof="0">
                <a:ln>
                  <a:noFill/>
                </a:ln>
                <a:solidFill>
                  <a:schemeClr val="accent3"/>
                </a:solidFill>
                <a:effectLst/>
                <a:uLnTx/>
                <a:uFillTx/>
                <a:latin typeface="Segoe UI Semibold"/>
                <a:ea typeface="+mn-ea"/>
                <a:cs typeface="+mn-cs"/>
              </a:rPr>
              <a:t>Shali</a:t>
            </a:r>
            <a:br>
              <a:rPr kumimoji="0" lang="en-US" sz="2400" b="0" i="0" u="none" strike="noStrike" kern="1200" cap="none" spc="0" normalizeH="0" baseline="0" noProof="0">
                <a:ln>
                  <a:noFill/>
                </a:ln>
                <a:solidFill>
                  <a:schemeClr val="accent3"/>
                </a:solidFill>
                <a:effectLst/>
                <a:uLnTx/>
                <a:uFillTx/>
                <a:latin typeface="Segoe UI Semibold"/>
                <a:ea typeface="+mn-ea"/>
                <a:cs typeface="+mn-cs"/>
              </a:rPr>
            </a:b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is an ARC </a:t>
            </a:r>
            <a:b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b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Data Solution Manager</a:t>
            </a:r>
            <a:endParaRPr kumimoji="0" lang="en-US" sz="20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79" name="Graphic 78">
            <a:extLst>
              <a:ext uri="{FF2B5EF4-FFF2-40B4-BE49-F238E27FC236}">
                <a16:creationId xmlns:a16="http://schemas.microsoft.com/office/drawing/2014/main" id="{A5829433-97A5-DF0A-846D-0E434D6DBA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11523497" y="3154210"/>
            <a:ext cx="274790" cy="274790"/>
          </a:xfrm>
          <a:prstGeom prst="rect">
            <a:avLst/>
          </a:prstGeom>
        </p:spPr>
      </p:pic>
      <p:pic>
        <p:nvPicPr>
          <p:cNvPr id="104" name="Graphic 103">
            <a:extLst>
              <a:ext uri="{FF2B5EF4-FFF2-40B4-BE49-F238E27FC236}">
                <a16:creationId xmlns:a16="http://schemas.microsoft.com/office/drawing/2014/main" id="{1871F1B2-BE4C-B08E-4C07-03ECDA33ECB5}"/>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22871" t="17900" r="17900" b="17900"/>
          <a:stretch/>
        </p:blipFill>
        <p:spPr>
          <a:xfrm>
            <a:off x="960361" y="5220979"/>
            <a:ext cx="316393" cy="342949"/>
          </a:xfrm>
          <a:prstGeom prst="rect">
            <a:avLst/>
          </a:prstGeom>
        </p:spPr>
      </p:pic>
      <p:pic>
        <p:nvPicPr>
          <p:cNvPr id="3" name="Picture 10" descr="Microsoft Word Logo - PNG and Vector - Logo Download">
            <a:hlinkClick r:id="rId8"/>
            <a:extLst>
              <a:ext uri="{FF2B5EF4-FFF2-40B4-BE49-F238E27FC236}">
                <a16:creationId xmlns:a16="http://schemas.microsoft.com/office/drawing/2014/main" id="{6C73BB1A-8FAA-CFAB-11D9-EDD701756285}"/>
              </a:ext>
            </a:extLst>
          </p:cNvPr>
          <p:cNvPicPr>
            <a:picLocks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343638" y="2696447"/>
            <a:ext cx="247465" cy="2474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3">
            <a:extLst>
              <a:ext uri="{FF2B5EF4-FFF2-40B4-BE49-F238E27FC236}">
                <a16:creationId xmlns:a16="http://schemas.microsoft.com/office/drawing/2014/main" id="{89B3DF36-DE3C-1DB6-B8FC-E079ADE7B72A}"/>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7551192" y="2741516"/>
            <a:ext cx="236418" cy="173784"/>
          </a:xfrm>
          <a:prstGeom prst="rect">
            <a:avLst/>
          </a:prstGeom>
          <a:extLst>
            <a:ext uri="{909E8E84-426E-40DD-AFC4-6F175D3DCCD1}">
              <a14:hiddenFill xmlns:a14="http://schemas.microsoft.com/office/drawing/2010/main">
                <a:solidFill>
                  <a:srgbClr val="FFFFFF"/>
                </a:solidFill>
              </a14:hiddenFill>
            </a:ext>
          </a:extLst>
        </p:spPr>
      </p:pic>
      <p:pic>
        <p:nvPicPr>
          <p:cNvPr id="6" name="Picture 11">
            <a:extLst>
              <a:ext uri="{FF2B5EF4-FFF2-40B4-BE49-F238E27FC236}">
                <a16:creationId xmlns:a16="http://schemas.microsoft.com/office/drawing/2014/main" id="{BCC7E7BB-90B9-E017-451B-E9D88DA4FFFC}"/>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221059" y="5319448"/>
            <a:ext cx="242602" cy="18466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7">
            <a:extLst>
              <a:ext uri="{FF2B5EF4-FFF2-40B4-BE49-F238E27FC236}">
                <a16:creationId xmlns:a16="http://schemas.microsoft.com/office/drawing/2014/main" id="{1A80CA10-AD42-A1DE-5E35-DAC79E79FFE1}"/>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119264" y="5307834"/>
            <a:ext cx="244495" cy="1846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close-up of a person&#10;&#10;Description automatically generated">
            <a:extLst>
              <a:ext uri="{FF2B5EF4-FFF2-40B4-BE49-F238E27FC236}">
                <a16:creationId xmlns:a16="http://schemas.microsoft.com/office/drawing/2014/main" id="{A3087921-30FA-4632-B965-1CEE7AB67159}"/>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r="10476"/>
          <a:stretch/>
        </p:blipFill>
        <p:spPr>
          <a:xfrm>
            <a:off x="9990599" y="3226682"/>
            <a:ext cx="2201402" cy="3631318"/>
          </a:xfrm>
          <a:prstGeom prst="rect">
            <a:avLst/>
          </a:prstGeom>
        </p:spPr>
      </p:pic>
    </p:spTree>
    <p:extLst>
      <p:ext uri="{BB962C8B-B14F-4D97-AF65-F5344CB8AC3E}">
        <p14:creationId xmlns:p14="http://schemas.microsoft.com/office/powerpoint/2010/main" val="287449546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28">
            <a:extLst>
              <a:ext uri="{FF2B5EF4-FFF2-40B4-BE49-F238E27FC236}">
                <a16:creationId xmlns:a16="http://schemas.microsoft.com/office/drawing/2014/main" id="{A5274239-F84C-2BB0-D527-2EEF1080D0FE}"/>
              </a:ext>
            </a:extLst>
          </p:cNvPr>
          <p:cNvSpPr>
            <a:spLocks/>
          </p:cNvSpPr>
          <p:nvPr/>
        </p:nvSpPr>
        <p:spPr bwMode="auto">
          <a:xfrm>
            <a:off x="-1" y="1257699"/>
            <a:ext cx="12192001" cy="514310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900">
              <a:solidFill>
                <a:schemeClr val="tx1"/>
              </a:solidFill>
              <a:latin typeface="Segoe UI"/>
              <a:cs typeface="Segoe UI" pitchFamily="34" charset="0"/>
            </a:endParaRPr>
          </a:p>
        </p:txBody>
      </p:sp>
      <p:sp>
        <p:nvSpPr>
          <p:cNvPr id="29" name="Freeform: Shape 2">
            <a:extLst>
              <a:ext uri="{FF2B5EF4-FFF2-40B4-BE49-F238E27FC236}">
                <a16:creationId xmlns:a16="http://schemas.microsoft.com/office/drawing/2014/main" id="{26E4CB93-76AC-04B4-31AA-2D39E87CA2D6}"/>
              </a:ext>
              <a:ext uri="{C183D7F6-B498-43B3-948B-1728B52AA6E4}">
                <adec:decorative xmlns:adec="http://schemas.microsoft.com/office/drawing/2017/decorative" val="1"/>
              </a:ext>
            </a:extLst>
          </p:cNvPr>
          <p:cNvSpPr/>
          <p:nvPr/>
        </p:nvSpPr>
        <p:spPr bwMode="auto">
          <a:xfrm>
            <a:off x="-1" y="1671436"/>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1" name="Rectangle: Rounded Corners 6">
            <a:extLst>
              <a:ext uri="{FF2B5EF4-FFF2-40B4-BE49-F238E27FC236}">
                <a16:creationId xmlns:a16="http://schemas.microsoft.com/office/drawing/2014/main" id="{C20E1BBE-2AAD-552C-94F2-9CC3E998D247}"/>
              </a:ext>
              <a:ext uri="{C183D7F6-B498-43B3-948B-1728B52AA6E4}">
                <adec:decorative xmlns:adec="http://schemas.microsoft.com/office/drawing/2017/decorative" val="1"/>
              </a:ext>
            </a:extLst>
          </p:cNvPr>
          <p:cNvSpPr/>
          <p:nvPr/>
        </p:nvSpPr>
        <p:spPr bwMode="auto">
          <a:xfrm>
            <a:off x="518790" y="5667988"/>
            <a:ext cx="2705513" cy="602832"/>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Create a meeting agenda </a:t>
            </a:r>
            <a:r>
              <a:rPr lang="en-US" sz="900">
                <a:ln w="3175">
                  <a:noFill/>
                </a:ln>
                <a:solidFill>
                  <a:prstClr val="black"/>
                </a:solidFill>
                <a:latin typeface="Segoe UI"/>
                <a:cs typeface="Segoe UI" pitchFamily="34" charset="0"/>
              </a:rPr>
              <a:t>based on this chat history.</a:t>
            </a:r>
          </a:p>
        </p:txBody>
      </p:sp>
      <p:sp>
        <p:nvSpPr>
          <p:cNvPr id="61" name="Rectangle: Rounded Corners 4">
            <a:extLst>
              <a:ext uri="{FF2B5EF4-FFF2-40B4-BE49-F238E27FC236}">
                <a16:creationId xmlns:a16="http://schemas.microsoft.com/office/drawing/2014/main" id="{31F35EFE-E89E-91C1-5870-F1A3D559190E}"/>
              </a:ext>
            </a:extLst>
          </p:cNvPr>
          <p:cNvSpPr/>
          <p:nvPr/>
        </p:nvSpPr>
        <p:spPr bwMode="auto">
          <a:xfrm>
            <a:off x="518791" y="3962701"/>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4:00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66" name="TextBox 65">
            <a:extLst>
              <a:ext uri="{FF2B5EF4-FFF2-40B4-BE49-F238E27FC236}">
                <a16:creationId xmlns:a16="http://schemas.microsoft.com/office/drawing/2014/main" id="{B6BE21DD-988B-7ED0-B4C2-EC219E2199A8}"/>
              </a:ext>
            </a:extLst>
          </p:cNvPr>
          <p:cNvSpPr txBox="1"/>
          <p:nvPr/>
        </p:nvSpPr>
        <p:spPr>
          <a:xfrm>
            <a:off x="518790" y="4415165"/>
            <a:ext cx="2748203"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Kim uses Copilot Chat to manage his tasks. He create a meeting agenda based on this chat history to prepare for his meetings. He also uses Copilot to schedule follow-up meetings.</a:t>
            </a:r>
          </a:p>
        </p:txBody>
      </p:sp>
      <p:sp>
        <p:nvSpPr>
          <p:cNvPr id="68" name="Rectangle: Rounded Corners 6">
            <a:extLst>
              <a:ext uri="{FF2B5EF4-FFF2-40B4-BE49-F238E27FC236}">
                <a16:creationId xmlns:a16="http://schemas.microsoft.com/office/drawing/2014/main" id="{F4097EAB-FA35-CAE7-FF16-21EF1C6102F9}"/>
              </a:ext>
              <a:ext uri="{C183D7F6-B498-43B3-948B-1728B52AA6E4}">
                <adec:decorative xmlns:adec="http://schemas.microsoft.com/office/drawing/2017/decorative" val="1"/>
              </a:ext>
            </a:extLst>
          </p:cNvPr>
          <p:cNvSpPr/>
          <p:nvPr/>
        </p:nvSpPr>
        <p:spPr bwMode="auto">
          <a:xfrm>
            <a:off x="7026869" y="5666206"/>
            <a:ext cx="2705513" cy="602832"/>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b="1">
                <a:latin typeface="Segoe UI"/>
              </a:rPr>
              <a:t>Create a new presentation </a:t>
            </a:r>
            <a:r>
              <a:rPr lang="en-US" sz="900">
                <a:ln w="3175">
                  <a:noFill/>
                </a:ln>
                <a:solidFill>
                  <a:prstClr val="black"/>
                </a:solidFill>
                <a:latin typeface="Segoe UI"/>
                <a:cs typeface="Segoe UI" pitchFamily="34" charset="0"/>
              </a:rPr>
              <a:t>from this Word file. Change the layout of this slide.</a:t>
            </a:r>
          </a:p>
        </p:txBody>
      </p:sp>
      <p:sp>
        <p:nvSpPr>
          <p:cNvPr id="69" name="Rectangle: Rounded Corners 7">
            <a:extLst>
              <a:ext uri="{FF2B5EF4-FFF2-40B4-BE49-F238E27FC236}">
                <a16:creationId xmlns:a16="http://schemas.microsoft.com/office/drawing/2014/main" id="{E775D70B-6E58-F989-4F9C-B28C64EE3FCD}"/>
              </a:ext>
            </a:extLst>
          </p:cNvPr>
          <p:cNvSpPr/>
          <p:nvPr/>
        </p:nvSpPr>
        <p:spPr bwMode="auto">
          <a:xfrm>
            <a:off x="7026870" y="3964863"/>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11:00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70" name="TextBox 69">
            <a:extLst>
              <a:ext uri="{FF2B5EF4-FFF2-40B4-BE49-F238E27FC236}">
                <a16:creationId xmlns:a16="http://schemas.microsoft.com/office/drawing/2014/main" id="{940D9317-2F5A-8DEC-F94E-DDC845BEAB53}"/>
              </a:ext>
            </a:extLst>
          </p:cNvPr>
          <p:cNvSpPr txBox="1"/>
          <p:nvPr/>
        </p:nvSpPr>
        <p:spPr>
          <a:xfrm>
            <a:off x="7026868" y="4415165"/>
            <a:ext cx="2829963"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Kim needs to create a presentation for a potential vendor. He creates a new presentation from this Word file. He also uses Copilot to improve the layout of his slides</a:t>
            </a:r>
          </a:p>
        </p:txBody>
      </p:sp>
      <p:sp>
        <p:nvSpPr>
          <p:cNvPr id="71" name="Rectangle: Rounded Corners 6">
            <a:extLst>
              <a:ext uri="{FF2B5EF4-FFF2-40B4-BE49-F238E27FC236}">
                <a16:creationId xmlns:a16="http://schemas.microsoft.com/office/drawing/2014/main" id="{113110A6-0B75-E4C8-DC75-14E162F2B482}"/>
              </a:ext>
              <a:ext uri="{C183D7F6-B498-43B3-948B-1728B52AA6E4}">
                <adec:decorative xmlns:adec="http://schemas.microsoft.com/office/drawing/2017/decorative" val="1"/>
              </a:ext>
            </a:extLst>
          </p:cNvPr>
          <p:cNvSpPr/>
          <p:nvPr/>
        </p:nvSpPr>
        <p:spPr bwMode="auto">
          <a:xfrm>
            <a:off x="518790" y="3120583"/>
            <a:ext cx="2705513" cy="710249"/>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Summarize </a:t>
            </a:r>
            <a:r>
              <a:rPr lang="en-US" sz="900">
                <a:ln w="3175">
                  <a:noFill/>
                </a:ln>
                <a:solidFill>
                  <a:prstClr val="black"/>
                </a:solidFill>
                <a:latin typeface="Segoe UI"/>
                <a:cs typeface="Segoe UI" pitchFamily="34" charset="0"/>
              </a:rPr>
              <a:t>this thread.</a:t>
            </a:r>
          </a:p>
        </p:txBody>
      </p:sp>
      <p:sp>
        <p:nvSpPr>
          <p:cNvPr id="72" name="TextBox 71">
            <a:extLst>
              <a:ext uri="{FF2B5EF4-FFF2-40B4-BE49-F238E27FC236}">
                <a16:creationId xmlns:a16="http://schemas.microsoft.com/office/drawing/2014/main" id="{67295CBC-05B6-7361-7575-9D561FBFF392}"/>
              </a:ext>
            </a:extLst>
          </p:cNvPr>
          <p:cNvSpPr txBox="1"/>
          <p:nvPr/>
        </p:nvSpPr>
        <p:spPr>
          <a:xfrm>
            <a:off x="518789" y="1948229"/>
            <a:ext cx="2705513" cy="597408"/>
          </a:xfrm>
          <a:prstGeom prst="rect">
            <a:avLst/>
          </a:prstGeom>
          <a:noFill/>
        </p:spPr>
        <p:txBody>
          <a:bodyPr wrap="square" lIns="91440" tIns="0" rIns="91440" bIns="0" rtlCol="0" anchor="t">
            <a:spAutoFit/>
          </a:bodyPr>
          <a:lstStyle/>
          <a:p>
            <a:pPr>
              <a:lnSpc>
                <a:spcPct val="110000"/>
              </a:lnSpc>
              <a:defRPr/>
            </a:pPr>
            <a:r>
              <a:rPr lang="en-US" sz="900">
                <a:solidFill>
                  <a:srgbClr val="1A1A1A"/>
                </a:solidFill>
                <a:ea typeface="Segoe UI" pitchFamily="34" charset="0"/>
                <a:cs typeface="Segoe UI" pitchFamily="34" charset="0"/>
              </a:rPr>
              <a:t>Kim has several new emails from vendor companies and internal teams. Instead of reading through each email, he uses Copilot to summarize the long email threads.</a:t>
            </a:r>
          </a:p>
        </p:txBody>
      </p:sp>
      <p:sp>
        <p:nvSpPr>
          <p:cNvPr id="73" name="Rectangle: Rounded Corners 11">
            <a:extLst>
              <a:ext uri="{FF2B5EF4-FFF2-40B4-BE49-F238E27FC236}">
                <a16:creationId xmlns:a16="http://schemas.microsoft.com/office/drawing/2014/main" id="{3420D938-04DA-A9CE-09C7-2E9CD872CCE5}"/>
              </a:ext>
            </a:extLst>
          </p:cNvPr>
          <p:cNvSpPr/>
          <p:nvPr/>
        </p:nvSpPr>
        <p:spPr bwMode="auto">
          <a:xfrm>
            <a:off x="518791"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8:00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74" name="Rectangle: Rounded Corners 6">
            <a:extLst>
              <a:ext uri="{FF2B5EF4-FFF2-40B4-BE49-F238E27FC236}">
                <a16:creationId xmlns:a16="http://schemas.microsoft.com/office/drawing/2014/main" id="{94DDA8AE-2DD3-1D42-6C8F-CD0392FD5F26}"/>
              </a:ext>
              <a:ext uri="{C183D7F6-B498-43B3-948B-1728B52AA6E4}">
                <adec:decorative xmlns:adec="http://schemas.microsoft.com/office/drawing/2017/decorative" val="1"/>
              </a:ext>
            </a:extLst>
          </p:cNvPr>
          <p:cNvSpPr/>
          <p:nvPr/>
        </p:nvSpPr>
        <p:spPr bwMode="auto">
          <a:xfrm>
            <a:off x="3754898" y="3120583"/>
            <a:ext cx="2844911" cy="711547"/>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Suggest formulas </a:t>
            </a:r>
            <a:r>
              <a:rPr lang="en-US" sz="900">
                <a:ln w="3175">
                  <a:noFill/>
                </a:ln>
                <a:solidFill>
                  <a:prstClr val="black"/>
                </a:solidFill>
                <a:latin typeface="Segoe UI"/>
                <a:cs typeface="Segoe UI" pitchFamily="34" charset="0"/>
              </a:rPr>
              <a:t>for this column.</a:t>
            </a:r>
          </a:p>
          <a:p>
            <a:pPr defTabSz="932472" fontAlgn="base">
              <a:spcBef>
                <a:spcPct val="0"/>
              </a:spcBef>
              <a:spcAft>
                <a:spcPct val="0"/>
              </a:spcAft>
            </a:pPr>
            <a:r>
              <a:rPr lang="en-US" sz="900">
                <a:ln w="3175">
                  <a:noFill/>
                </a:ln>
                <a:solidFill>
                  <a:prstClr val="black"/>
                </a:solidFill>
                <a:latin typeface="Segoe UI"/>
                <a:cs typeface="Segoe UI" pitchFamily="34" charset="0"/>
              </a:rPr>
              <a:t>Show insights in charts.</a:t>
            </a:r>
          </a:p>
        </p:txBody>
      </p:sp>
      <p:sp>
        <p:nvSpPr>
          <p:cNvPr id="75" name="Rectangle: Rounded Corners 13">
            <a:extLst>
              <a:ext uri="{FF2B5EF4-FFF2-40B4-BE49-F238E27FC236}">
                <a16:creationId xmlns:a16="http://schemas.microsoft.com/office/drawing/2014/main" id="{6568FE1F-C1BF-67C2-6219-1142ADDB3824}"/>
              </a:ext>
            </a:extLst>
          </p:cNvPr>
          <p:cNvSpPr/>
          <p:nvPr/>
        </p:nvSpPr>
        <p:spPr bwMode="auto">
          <a:xfrm>
            <a:off x="3772830"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9:30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76" name="TextBox 75">
            <a:extLst>
              <a:ext uri="{FF2B5EF4-FFF2-40B4-BE49-F238E27FC236}">
                <a16:creationId xmlns:a16="http://schemas.microsoft.com/office/drawing/2014/main" id="{EC0EA274-9360-4B95-2F22-4C96142E136B}"/>
              </a:ext>
            </a:extLst>
          </p:cNvPr>
          <p:cNvSpPr txBox="1"/>
          <p:nvPr/>
        </p:nvSpPr>
        <p:spPr>
          <a:xfrm>
            <a:off x="3754898" y="1948229"/>
            <a:ext cx="2567321"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Kim opens Excel to analyze a vendor’s compliance data. He uses Copilot to generate a new formula column. He also uses Copilot to visualize the data.</a:t>
            </a:r>
          </a:p>
        </p:txBody>
      </p:sp>
      <p:sp>
        <p:nvSpPr>
          <p:cNvPr id="77" name="Rectangle: Rounded Corners 15">
            <a:extLst>
              <a:ext uri="{FF2B5EF4-FFF2-40B4-BE49-F238E27FC236}">
                <a16:creationId xmlns:a16="http://schemas.microsoft.com/office/drawing/2014/main" id="{8CE3DD9C-E52A-0034-3B22-5D517CAFDD8F}"/>
              </a:ext>
            </a:extLst>
          </p:cNvPr>
          <p:cNvSpPr/>
          <p:nvPr/>
        </p:nvSpPr>
        <p:spPr bwMode="auto">
          <a:xfrm>
            <a:off x="7026870"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10:00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78" name="Rectangle: Rounded Corners 6">
            <a:extLst>
              <a:ext uri="{FF2B5EF4-FFF2-40B4-BE49-F238E27FC236}">
                <a16:creationId xmlns:a16="http://schemas.microsoft.com/office/drawing/2014/main" id="{D4C2CEAA-1A01-E07C-4D29-151B46D3E33D}"/>
              </a:ext>
              <a:ext uri="{C183D7F6-B498-43B3-948B-1728B52AA6E4}">
                <adec:decorative xmlns:adec="http://schemas.microsoft.com/office/drawing/2017/decorative" val="1"/>
              </a:ext>
            </a:extLst>
          </p:cNvPr>
          <p:cNvSpPr/>
          <p:nvPr/>
        </p:nvSpPr>
        <p:spPr bwMode="auto">
          <a:xfrm>
            <a:off x="7026869" y="3120583"/>
            <a:ext cx="2705513" cy="71025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Summarize key discussion points. </a:t>
            </a:r>
            <a:r>
              <a:rPr lang="en-US" sz="900">
                <a:ln w="3175">
                  <a:noFill/>
                </a:ln>
                <a:solidFill>
                  <a:prstClr val="black"/>
                </a:solidFill>
                <a:latin typeface="Segoe UI"/>
                <a:cs typeface="Segoe UI" pitchFamily="34" charset="0"/>
              </a:rPr>
              <a:t>Identify agreed-upon next steps.</a:t>
            </a:r>
          </a:p>
        </p:txBody>
      </p:sp>
      <p:sp>
        <p:nvSpPr>
          <p:cNvPr id="80" name="TextBox 79">
            <a:extLst>
              <a:ext uri="{FF2B5EF4-FFF2-40B4-BE49-F238E27FC236}">
                <a16:creationId xmlns:a16="http://schemas.microsoft.com/office/drawing/2014/main" id="{B707B5ED-17CD-E3B2-2688-E24AE3C622A3}"/>
              </a:ext>
            </a:extLst>
          </p:cNvPr>
          <p:cNvSpPr txBox="1"/>
          <p:nvPr/>
        </p:nvSpPr>
        <p:spPr>
          <a:xfrm>
            <a:off x="7026869" y="1948229"/>
            <a:ext cx="2705513"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A meeting with a vendor. During the meeting, Kim uses Teams and use Copilot to keep track of the discussion. After the meeting, he uses Copilot to identify next steps </a:t>
            </a:r>
          </a:p>
        </p:txBody>
      </p:sp>
      <p:sp>
        <p:nvSpPr>
          <p:cNvPr id="81" name="Rectangle: Rounded Corners 6">
            <a:extLst>
              <a:ext uri="{FF2B5EF4-FFF2-40B4-BE49-F238E27FC236}">
                <a16:creationId xmlns:a16="http://schemas.microsoft.com/office/drawing/2014/main" id="{4EE966C5-BA9F-001A-20B6-118166110E1F}"/>
              </a:ext>
              <a:ext uri="{C183D7F6-B498-43B3-948B-1728B52AA6E4}">
                <adec:decorative xmlns:adec="http://schemas.microsoft.com/office/drawing/2017/decorative" val="1"/>
              </a:ext>
            </a:extLst>
          </p:cNvPr>
          <p:cNvSpPr/>
          <p:nvPr/>
        </p:nvSpPr>
        <p:spPr bwMode="auto">
          <a:xfrm>
            <a:off x="3754899" y="5662872"/>
            <a:ext cx="2844911" cy="602832"/>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a:solidFill>
                  <a:schemeClr val="tx1"/>
                </a:solidFill>
                <a:latin typeface="Segoe UI"/>
              </a:rPr>
              <a:t>Draft content </a:t>
            </a:r>
            <a:r>
              <a:rPr lang="en-US" sz="900">
                <a:ln w="3175">
                  <a:noFill/>
                </a:ln>
                <a:solidFill>
                  <a:prstClr val="black"/>
                </a:solidFill>
                <a:latin typeface="Segoe UI"/>
                <a:cs typeface="Segoe UI" pitchFamily="34" charset="0"/>
              </a:rPr>
              <a:t>from these documents. </a:t>
            </a:r>
          </a:p>
          <a:p>
            <a:pPr defTabSz="932472" fontAlgn="base">
              <a:lnSpc>
                <a:spcPct val="110000"/>
              </a:lnSpc>
              <a:spcBef>
                <a:spcPct val="0"/>
              </a:spcBef>
              <a:spcAft>
                <a:spcPct val="0"/>
              </a:spcAft>
            </a:pPr>
            <a:r>
              <a:rPr lang="en-US" sz="900">
                <a:ln w="3175">
                  <a:noFill/>
                </a:ln>
                <a:solidFill>
                  <a:prstClr val="black"/>
                </a:solidFill>
                <a:latin typeface="Segoe UI"/>
                <a:cs typeface="Segoe UI" pitchFamily="34" charset="0"/>
              </a:rPr>
              <a:t>Suggest ways to rewrite this content.</a:t>
            </a:r>
          </a:p>
        </p:txBody>
      </p:sp>
      <p:sp>
        <p:nvSpPr>
          <p:cNvPr id="82" name="Rectangle: Rounded Corners 19">
            <a:extLst>
              <a:ext uri="{FF2B5EF4-FFF2-40B4-BE49-F238E27FC236}">
                <a16:creationId xmlns:a16="http://schemas.microsoft.com/office/drawing/2014/main" id="{670EE9B0-719D-F865-DFEE-BBDDC051B84E}"/>
              </a:ext>
            </a:extLst>
          </p:cNvPr>
          <p:cNvSpPr/>
          <p:nvPr/>
        </p:nvSpPr>
        <p:spPr bwMode="auto">
          <a:xfrm>
            <a:off x="3772830" y="3965293"/>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2:00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83" name="TextBox 82">
            <a:extLst>
              <a:ext uri="{FF2B5EF4-FFF2-40B4-BE49-F238E27FC236}">
                <a16:creationId xmlns:a16="http://schemas.microsoft.com/office/drawing/2014/main" id="{57EC4411-2D45-9359-B9E0-E9274AC68893}"/>
              </a:ext>
            </a:extLst>
          </p:cNvPr>
          <p:cNvSpPr txBox="1"/>
          <p:nvPr/>
        </p:nvSpPr>
        <p:spPr>
          <a:xfrm>
            <a:off x="3643077" y="4415165"/>
            <a:ext cx="2748204"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Kim uses Word to draft a report. He prompts Copilot to bring in specific information from other documents. He also uses Copilot to improve the clarity of his report.</a:t>
            </a:r>
          </a:p>
        </p:txBody>
      </p:sp>
      <p:grpSp>
        <p:nvGrpSpPr>
          <p:cNvPr id="84" name="Group 83">
            <a:extLst>
              <a:ext uri="{FF2B5EF4-FFF2-40B4-BE49-F238E27FC236}">
                <a16:creationId xmlns:a16="http://schemas.microsoft.com/office/drawing/2014/main" id="{063572D1-5BB5-5273-C038-B68A3A78476D}"/>
              </a:ext>
            </a:extLst>
          </p:cNvPr>
          <p:cNvGrpSpPr/>
          <p:nvPr/>
        </p:nvGrpSpPr>
        <p:grpSpPr>
          <a:xfrm>
            <a:off x="3415490" y="1594303"/>
            <a:ext cx="166152" cy="166152"/>
            <a:chOff x="5214995" y="-1168400"/>
            <a:chExt cx="431800" cy="431800"/>
          </a:xfrm>
        </p:grpSpPr>
        <p:sp>
          <p:nvSpPr>
            <p:cNvPr id="85" name="Oval 84">
              <a:extLst>
                <a:ext uri="{FF2B5EF4-FFF2-40B4-BE49-F238E27FC236}">
                  <a16:creationId xmlns:a16="http://schemas.microsoft.com/office/drawing/2014/main" id="{F2FAF827-2392-97FA-F924-99344DBAA319}"/>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6" name="Rectangle 89">
              <a:extLst>
                <a:ext uri="{FF2B5EF4-FFF2-40B4-BE49-F238E27FC236}">
                  <a16:creationId xmlns:a16="http://schemas.microsoft.com/office/drawing/2014/main" id="{66436E49-D44F-DAD4-4142-C7B2C6DE01D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87" name="Group 86">
            <a:extLst>
              <a:ext uri="{FF2B5EF4-FFF2-40B4-BE49-F238E27FC236}">
                <a16:creationId xmlns:a16="http://schemas.microsoft.com/office/drawing/2014/main" id="{C6138D65-0C38-7892-4331-B2A6396E50F0}"/>
              </a:ext>
            </a:extLst>
          </p:cNvPr>
          <p:cNvGrpSpPr/>
          <p:nvPr/>
        </p:nvGrpSpPr>
        <p:grpSpPr>
          <a:xfrm>
            <a:off x="6669529" y="1594303"/>
            <a:ext cx="166152" cy="166152"/>
            <a:chOff x="5214995" y="-1168400"/>
            <a:chExt cx="431800" cy="431800"/>
          </a:xfrm>
        </p:grpSpPr>
        <p:sp>
          <p:nvSpPr>
            <p:cNvPr id="88" name="Oval 87">
              <a:extLst>
                <a:ext uri="{FF2B5EF4-FFF2-40B4-BE49-F238E27FC236}">
                  <a16:creationId xmlns:a16="http://schemas.microsoft.com/office/drawing/2014/main" id="{4B9B82A9-B9EE-E710-94AF-4D9A5FA1A48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89" name="Rectangle 89">
              <a:extLst>
                <a:ext uri="{FF2B5EF4-FFF2-40B4-BE49-F238E27FC236}">
                  <a16:creationId xmlns:a16="http://schemas.microsoft.com/office/drawing/2014/main" id="{EAC33CCD-BA5B-4645-6355-A7E3918373D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0" name="Group 89">
            <a:extLst>
              <a:ext uri="{FF2B5EF4-FFF2-40B4-BE49-F238E27FC236}">
                <a16:creationId xmlns:a16="http://schemas.microsoft.com/office/drawing/2014/main" id="{B53AF39A-A876-7947-5602-CB035E15B735}"/>
              </a:ext>
            </a:extLst>
          </p:cNvPr>
          <p:cNvGrpSpPr/>
          <p:nvPr/>
        </p:nvGrpSpPr>
        <p:grpSpPr>
          <a:xfrm flipH="1">
            <a:off x="3415490" y="4049554"/>
            <a:ext cx="166152" cy="166152"/>
            <a:chOff x="5214995" y="-1168400"/>
            <a:chExt cx="431800" cy="431800"/>
          </a:xfrm>
        </p:grpSpPr>
        <p:sp>
          <p:nvSpPr>
            <p:cNvPr id="91" name="Oval 90">
              <a:extLst>
                <a:ext uri="{FF2B5EF4-FFF2-40B4-BE49-F238E27FC236}">
                  <a16:creationId xmlns:a16="http://schemas.microsoft.com/office/drawing/2014/main" id="{F047B81A-2F6E-FBB3-8818-B167643D99C5}"/>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92" name="Rectangle 89">
              <a:extLst>
                <a:ext uri="{FF2B5EF4-FFF2-40B4-BE49-F238E27FC236}">
                  <a16:creationId xmlns:a16="http://schemas.microsoft.com/office/drawing/2014/main" id="{9C1712A5-3506-DFF6-B856-06003A899A6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3" name="Group 92">
            <a:extLst>
              <a:ext uri="{FF2B5EF4-FFF2-40B4-BE49-F238E27FC236}">
                <a16:creationId xmlns:a16="http://schemas.microsoft.com/office/drawing/2014/main" id="{C20887B7-64F6-CBBA-96EE-FA97C295DDCC}"/>
              </a:ext>
            </a:extLst>
          </p:cNvPr>
          <p:cNvGrpSpPr/>
          <p:nvPr/>
        </p:nvGrpSpPr>
        <p:grpSpPr>
          <a:xfrm flipH="1">
            <a:off x="6669529" y="4049554"/>
            <a:ext cx="166152" cy="166152"/>
            <a:chOff x="5214995" y="-1168400"/>
            <a:chExt cx="431800" cy="431800"/>
          </a:xfrm>
        </p:grpSpPr>
        <p:sp>
          <p:nvSpPr>
            <p:cNvPr id="94" name="Oval 93">
              <a:extLst>
                <a:ext uri="{FF2B5EF4-FFF2-40B4-BE49-F238E27FC236}">
                  <a16:creationId xmlns:a16="http://schemas.microsoft.com/office/drawing/2014/main" id="{4B739FF8-6069-1139-D6A3-464CBAB1FED0}"/>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95" name="Rectangle 89">
              <a:extLst>
                <a:ext uri="{FF2B5EF4-FFF2-40B4-BE49-F238E27FC236}">
                  <a16:creationId xmlns:a16="http://schemas.microsoft.com/office/drawing/2014/main" id="{580DFD82-C42B-9C7D-6E3C-1D9C86C03F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6" name="Group 95">
            <a:extLst>
              <a:ext uri="{FF2B5EF4-FFF2-40B4-BE49-F238E27FC236}">
                <a16:creationId xmlns:a16="http://schemas.microsoft.com/office/drawing/2014/main" id="{612A763B-4D20-4C13-10FA-E9AFEA20D3A9}"/>
              </a:ext>
            </a:extLst>
          </p:cNvPr>
          <p:cNvGrpSpPr/>
          <p:nvPr/>
        </p:nvGrpSpPr>
        <p:grpSpPr>
          <a:xfrm rot="5400000">
            <a:off x="9928103" y="2034721"/>
            <a:ext cx="166152" cy="166152"/>
            <a:chOff x="5214995" y="-1168400"/>
            <a:chExt cx="431800" cy="431800"/>
          </a:xfrm>
        </p:grpSpPr>
        <p:sp>
          <p:nvSpPr>
            <p:cNvPr id="97" name="Oval 96">
              <a:extLst>
                <a:ext uri="{FF2B5EF4-FFF2-40B4-BE49-F238E27FC236}">
                  <a16:creationId xmlns:a16="http://schemas.microsoft.com/office/drawing/2014/main" id="{CD5C5384-571D-2B13-FA74-C4199FDC6E37}"/>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98" name="Rectangle 89">
              <a:extLst>
                <a:ext uri="{FF2B5EF4-FFF2-40B4-BE49-F238E27FC236}">
                  <a16:creationId xmlns:a16="http://schemas.microsoft.com/office/drawing/2014/main" id="{5F73A6C3-8595-40A2-19A1-438667AFFFC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9" name="Group 98">
            <a:extLst>
              <a:ext uri="{FF2B5EF4-FFF2-40B4-BE49-F238E27FC236}">
                <a16:creationId xmlns:a16="http://schemas.microsoft.com/office/drawing/2014/main" id="{095E2A8D-222E-1032-BB91-A70D6757CAA2}"/>
              </a:ext>
            </a:extLst>
          </p:cNvPr>
          <p:cNvGrpSpPr/>
          <p:nvPr/>
        </p:nvGrpSpPr>
        <p:grpSpPr>
          <a:xfrm rot="5400000">
            <a:off x="9928103" y="3583008"/>
            <a:ext cx="166152" cy="166152"/>
            <a:chOff x="5214995" y="-1168400"/>
            <a:chExt cx="431800" cy="431800"/>
          </a:xfrm>
        </p:grpSpPr>
        <p:sp>
          <p:nvSpPr>
            <p:cNvPr id="100" name="Oval 99">
              <a:extLst>
                <a:ext uri="{FF2B5EF4-FFF2-40B4-BE49-F238E27FC236}">
                  <a16:creationId xmlns:a16="http://schemas.microsoft.com/office/drawing/2014/main" id="{E43AB75B-A894-5A9B-2A4F-15E0B8E47B2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1" name="Rectangle 89">
              <a:extLst>
                <a:ext uri="{FF2B5EF4-FFF2-40B4-BE49-F238E27FC236}">
                  <a16:creationId xmlns:a16="http://schemas.microsoft.com/office/drawing/2014/main" id="{455A86A0-B0C7-A611-EC9D-6FC2D317EDD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sp>
        <p:nvSpPr>
          <p:cNvPr id="102" name="Oval 101">
            <a:extLst>
              <a:ext uri="{FF2B5EF4-FFF2-40B4-BE49-F238E27FC236}">
                <a16:creationId xmlns:a16="http://schemas.microsoft.com/office/drawing/2014/main" id="{00A3960C-9EA4-139E-1A7D-8532AF6D6AA2}"/>
              </a:ext>
            </a:extLst>
          </p:cNvPr>
          <p:cNvSpPr>
            <a:spLocks/>
          </p:cNvSpPr>
          <p:nvPr/>
        </p:nvSpPr>
        <p:spPr bwMode="auto">
          <a:xfrm>
            <a:off x="1013296" y="261568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03" name="TextBox 102">
            <a:extLst>
              <a:ext uri="{FF2B5EF4-FFF2-40B4-BE49-F238E27FC236}">
                <a16:creationId xmlns:a16="http://schemas.microsoft.com/office/drawing/2014/main" id="{E0B7A7C9-9682-493D-A5AD-CB6BEEA14F9B}"/>
              </a:ext>
              <a:ext uri="{C183D7F6-B498-43B3-948B-1728B52AA6E4}">
                <adec:decorative xmlns:adec="http://schemas.microsoft.com/office/drawing/2017/decorative" val="0"/>
              </a:ext>
            </a:extLst>
          </p:cNvPr>
          <p:cNvSpPr txBox="1"/>
          <p:nvPr/>
        </p:nvSpPr>
        <p:spPr>
          <a:xfrm>
            <a:off x="1589557" y="2721382"/>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Outlook</a:t>
            </a:r>
          </a:p>
        </p:txBody>
      </p:sp>
      <p:pic>
        <p:nvPicPr>
          <p:cNvPr id="104" name="Graphic 103">
            <a:extLst>
              <a:ext uri="{FF2B5EF4-FFF2-40B4-BE49-F238E27FC236}">
                <a16:creationId xmlns:a16="http://schemas.microsoft.com/office/drawing/2014/main" id="{1871F1B2-BE4C-B08E-4C07-03ECDA33ECB5}"/>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22871" t="17900" r="17900" b="17900"/>
          <a:stretch/>
        </p:blipFill>
        <p:spPr>
          <a:xfrm>
            <a:off x="1049905" y="2647595"/>
            <a:ext cx="316393" cy="342949"/>
          </a:xfrm>
          <a:prstGeom prst="rect">
            <a:avLst/>
          </a:prstGeom>
        </p:spPr>
      </p:pic>
      <p:sp>
        <p:nvSpPr>
          <p:cNvPr id="105" name="Oval 104">
            <a:extLst>
              <a:ext uri="{FF2B5EF4-FFF2-40B4-BE49-F238E27FC236}">
                <a16:creationId xmlns:a16="http://schemas.microsoft.com/office/drawing/2014/main" id="{1B17507A-AED0-3634-D39E-8F6FC8157947}"/>
              </a:ext>
            </a:extLst>
          </p:cNvPr>
          <p:cNvSpPr>
            <a:spLocks/>
          </p:cNvSpPr>
          <p:nvPr/>
        </p:nvSpPr>
        <p:spPr bwMode="auto">
          <a:xfrm>
            <a:off x="4328076" y="261568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06" name="TextBox 105">
            <a:extLst>
              <a:ext uri="{FF2B5EF4-FFF2-40B4-BE49-F238E27FC236}">
                <a16:creationId xmlns:a16="http://schemas.microsoft.com/office/drawing/2014/main" id="{D70646F5-F953-8915-1127-D7079B26E25F}"/>
              </a:ext>
              <a:ext uri="{C183D7F6-B498-43B3-948B-1728B52AA6E4}">
                <adec:decorative xmlns:adec="http://schemas.microsoft.com/office/drawing/2017/decorative" val="0"/>
              </a:ext>
            </a:extLst>
          </p:cNvPr>
          <p:cNvSpPr txBox="1"/>
          <p:nvPr/>
        </p:nvSpPr>
        <p:spPr>
          <a:xfrm>
            <a:off x="4844256" y="2721382"/>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Excel</a:t>
            </a:r>
          </a:p>
        </p:txBody>
      </p:sp>
      <p:sp>
        <p:nvSpPr>
          <p:cNvPr id="110" name="Oval 109">
            <a:extLst>
              <a:ext uri="{FF2B5EF4-FFF2-40B4-BE49-F238E27FC236}">
                <a16:creationId xmlns:a16="http://schemas.microsoft.com/office/drawing/2014/main" id="{DD15F121-B230-9E4F-E0B0-A119A03455DA}"/>
              </a:ext>
            </a:extLst>
          </p:cNvPr>
          <p:cNvSpPr>
            <a:spLocks/>
          </p:cNvSpPr>
          <p:nvPr/>
        </p:nvSpPr>
        <p:spPr bwMode="auto">
          <a:xfrm>
            <a:off x="4226140" y="519442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11" name="TextBox 110">
            <a:extLst>
              <a:ext uri="{FF2B5EF4-FFF2-40B4-BE49-F238E27FC236}">
                <a16:creationId xmlns:a16="http://schemas.microsoft.com/office/drawing/2014/main" id="{8C012B13-87A5-253F-152B-240F6010886E}"/>
              </a:ext>
              <a:ext uri="{C183D7F6-B498-43B3-948B-1728B52AA6E4}">
                <adec:decorative xmlns:adec="http://schemas.microsoft.com/office/drawing/2017/decorative" val="0"/>
              </a:ext>
            </a:extLst>
          </p:cNvPr>
          <p:cNvSpPr txBox="1"/>
          <p:nvPr/>
        </p:nvSpPr>
        <p:spPr>
          <a:xfrm>
            <a:off x="4789325" y="5300121"/>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Word</a:t>
            </a:r>
          </a:p>
        </p:txBody>
      </p:sp>
      <p:sp>
        <p:nvSpPr>
          <p:cNvPr id="114" name="TextBox 113">
            <a:extLst>
              <a:ext uri="{FF2B5EF4-FFF2-40B4-BE49-F238E27FC236}">
                <a16:creationId xmlns:a16="http://schemas.microsoft.com/office/drawing/2014/main" id="{02E4AB2C-5752-3888-1C0C-03EB759B5CD2}"/>
              </a:ext>
              <a:ext uri="{C183D7F6-B498-43B3-948B-1728B52AA6E4}">
                <adec:decorative xmlns:adec="http://schemas.microsoft.com/office/drawing/2017/decorative" val="0"/>
              </a:ext>
            </a:extLst>
          </p:cNvPr>
          <p:cNvSpPr txBox="1"/>
          <p:nvPr/>
        </p:nvSpPr>
        <p:spPr>
          <a:xfrm>
            <a:off x="7926773" y="5319023"/>
            <a:ext cx="1796792"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PowerPoint</a:t>
            </a:r>
          </a:p>
        </p:txBody>
      </p:sp>
      <p:grpSp>
        <p:nvGrpSpPr>
          <p:cNvPr id="115" name="Group 114">
            <a:extLst>
              <a:ext uri="{FF2B5EF4-FFF2-40B4-BE49-F238E27FC236}">
                <a16:creationId xmlns:a16="http://schemas.microsoft.com/office/drawing/2014/main" id="{72877461-F25A-8202-93C6-549E7447C311}"/>
              </a:ext>
            </a:extLst>
          </p:cNvPr>
          <p:cNvGrpSpPr/>
          <p:nvPr/>
        </p:nvGrpSpPr>
        <p:grpSpPr>
          <a:xfrm>
            <a:off x="7421814" y="5200551"/>
            <a:ext cx="411480" cy="411480"/>
            <a:chOff x="4991560" y="4920761"/>
            <a:chExt cx="411480" cy="411480"/>
          </a:xfrm>
        </p:grpSpPr>
        <p:sp>
          <p:nvSpPr>
            <p:cNvPr id="116" name="Oval 115">
              <a:extLst>
                <a:ext uri="{FF2B5EF4-FFF2-40B4-BE49-F238E27FC236}">
                  <a16:creationId xmlns:a16="http://schemas.microsoft.com/office/drawing/2014/main" id="{B0DD88BD-6503-CA60-E8D7-3F857A236F28}"/>
                </a:ext>
              </a:extLst>
            </p:cNvPr>
            <p:cNvSpPr>
              <a:spLocks/>
            </p:cNvSpPr>
            <p:nvPr/>
          </p:nvSpPr>
          <p:spPr bwMode="auto">
            <a:xfrm>
              <a:off x="4991560" y="492076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117" name="Picture 4" descr="Microsoft PowerPoint Logo - PNG and Vector - Logo Download">
              <a:hlinkClick r:id="rId4"/>
              <a:extLst>
                <a:ext uri="{FF2B5EF4-FFF2-40B4-BE49-F238E27FC236}">
                  <a16:creationId xmlns:a16="http://schemas.microsoft.com/office/drawing/2014/main" id="{39BA9BD0-FC3E-573D-F061-8BB7F012BB8D}"/>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054411" y="4998645"/>
              <a:ext cx="285779" cy="265842"/>
            </a:xfrm>
            <a:prstGeom prst="rect">
              <a:avLst/>
            </a:prstGeom>
            <a:noFill/>
            <a:extLst>
              <a:ext uri="{909E8E84-426E-40DD-AFC4-6F175D3DCCD1}">
                <a14:hiddenFill xmlns:a14="http://schemas.microsoft.com/office/drawing/2010/main">
                  <a:solidFill>
                    <a:srgbClr val="FFFFFF"/>
                  </a:solidFill>
                </a14:hiddenFill>
              </a:ext>
            </a:extLst>
          </p:spPr>
        </p:pic>
      </p:grpSp>
      <p:pic>
        <p:nvPicPr>
          <p:cNvPr id="120" name="Picture 8" descr="Microsoft Excel Logo - PNG and Vector - Logo Download">
            <a:hlinkClick r:id="rId6"/>
            <a:extLst>
              <a:ext uri="{FF2B5EF4-FFF2-40B4-BE49-F238E27FC236}">
                <a16:creationId xmlns:a16="http://schemas.microsoft.com/office/drawing/2014/main" id="{60AC68E5-F06F-1EB5-922C-6C34606A0EA4}"/>
              </a:ext>
            </a:extLst>
          </p:cNvPr>
          <p:cNvPicPr>
            <a:picLocks noChangeArrowheads="1"/>
          </p:cNvPicPr>
          <p:nvPr/>
        </p:nvPicPr>
        <p:blipFill rotWithShape="1">
          <a:blip r:embed="rId7" cstate="email">
            <a:extLst>
              <a:ext uri="{28A0092B-C50C-407E-A947-70E740481C1C}">
                <a14:useLocalDpi xmlns:a14="http://schemas.microsoft.com/office/drawing/2010/main"/>
              </a:ext>
            </a:extLst>
          </a:blip>
          <a:srcRect l="17073" t="17073" r="17073" b="17073"/>
          <a:stretch/>
        </p:blipFill>
        <p:spPr bwMode="auto">
          <a:xfrm>
            <a:off x="4379288" y="2690304"/>
            <a:ext cx="282265" cy="25660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095C51B-5F34-C631-4144-4E20732DBD0F}"/>
              </a:ext>
            </a:extLst>
          </p:cNvPr>
          <p:cNvSpPr>
            <a:spLocks noGrp="1"/>
          </p:cNvSpPr>
          <p:nvPr>
            <p:ph type="title"/>
          </p:nvPr>
        </p:nvSpPr>
        <p:spPr>
          <a:xfrm>
            <a:off x="588263" y="457200"/>
            <a:ext cx="11018520" cy="492443"/>
          </a:xfrm>
        </p:spPr>
        <p:txBody>
          <a:bodyPr/>
          <a:lstStyle/>
          <a:p>
            <a:r>
              <a:rPr lang="en-US" sz="3200"/>
              <a:t>A day in the life of a Vendor Engagement Manager in Finance</a:t>
            </a:r>
          </a:p>
        </p:txBody>
      </p:sp>
      <p:sp>
        <p:nvSpPr>
          <p:cNvPr id="63" name="TextBox 62">
            <a:extLst>
              <a:ext uri="{FF2B5EF4-FFF2-40B4-BE49-F238E27FC236}">
                <a16:creationId xmlns:a16="http://schemas.microsoft.com/office/drawing/2014/main" id="{436A750B-13D0-10DF-66C0-85E235A7B86B}"/>
              </a:ext>
            </a:extLst>
          </p:cNvPr>
          <p:cNvSpPr txBox="1"/>
          <p:nvPr/>
        </p:nvSpPr>
        <p:spPr>
          <a:xfrm>
            <a:off x="10205985" y="1925745"/>
            <a:ext cx="1584861" cy="1354217"/>
          </a:xfrm>
          <a:prstGeom prst="rect">
            <a:avLst/>
          </a:prstGeom>
          <a:noFill/>
        </p:spPr>
        <p:txBody>
          <a:bodyPr wrap="square" lIns="0" tIns="0" rIns="0" bIns="0" rtlCol="0">
            <a:spAutoFit/>
          </a:bodyPr>
          <a:lstStyle/>
          <a:p>
            <a:pPr algn="r"/>
            <a:r>
              <a:rPr kumimoji="0" lang="en-US" sz="2400" b="0" i="0" u="none" strike="noStrike" kern="1200" cap="none" spc="0" normalizeH="0" baseline="0" noProof="0">
                <a:ln>
                  <a:noFill/>
                </a:ln>
                <a:solidFill>
                  <a:schemeClr val="accent3"/>
                </a:solidFill>
                <a:effectLst/>
                <a:uLnTx/>
                <a:uFillTx/>
                <a:latin typeface="Segoe UI Semibold"/>
                <a:ea typeface="+mn-ea"/>
                <a:cs typeface="+mn-cs"/>
              </a:rPr>
              <a:t>Kim</a:t>
            </a:r>
            <a:br>
              <a:rPr kumimoji="0" lang="en-US" sz="2400" b="0" i="0" u="none" strike="noStrike" kern="1200" cap="none" spc="0" normalizeH="0" baseline="0" noProof="0">
                <a:ln>
                  <a:noFill/>
                </a:ln>
                <a:solidFill>
                  <a:schemeClr val="accent3"/>
                </a:solidFill>
                <a:effectLst/>
                <a:uLnTx/>
                <a:uFillTx/>
                <a:latin typeface="Segoe UI Semibold"/>
                <a:ea typeface="+mn-ea"/>
                <a:cs typeface="+mn-cs"/>
              </a:rPr>
            </a:b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is a Vendor Engagement Manager in Finance</a:t>
            </a:r>
            <a:endParaRPr kumimoji="0" lang="en-US" sz="20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79" name="Graphic 78">
            <a:extLst>
              <a:ext uri="{FF2B5EF4-FFF2-40B4-BE49-F238E27FC236}">
                <a16:creationId xmlns:a16="http://schemas.microsoft.com/office/drawing/2014/main" id="{A5829433-97A5-DF0A-846D-0E434D6DBA8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0800000">
            <a:off x="11523497" y="3338312"/>
            <a:ext cx="274790" cy="274790"/>
          </a:xfrm>
          <a:prstGeom prst="rect">
            <a:avLst/>
          </a:prstGeom>
        </p:spPr>
      </p:pic>
      <p:sp>
        <p:nvSpPr>
          <p:cNvPr id="3" name="Oval 2">
            <a:extLst>
              <a:ext uri="{FF2B5EF4-FFF2-40B4-BE49-F238E27FC236}">
                <a16:creationId xmlns:a16="http://schemas.microsoft.com/office/drawing/2014/main" id="{2473B9DB-DC04-9013-5E65-D84A1DDD9303}"/>
              </a:ext>
            </a:extLst>
          </p:cNvPr>
          <p:cNvSpPr>
            <a:spLocks/>
          </p:cNvSpPr>
          <p:nvPr/>
        </p:nvSpPr>
        <p:spPr bwMode="auto">
          <a:xfrm>
            <a:off x="1294621" y="5202736"/>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4" name="Picture 3" descr="Zip Co logo SVG free download, id: 101874 - Brandlogos.net">
            <a:hlinkClick r:id="rId10"/>
            <a:extLst>
              <a:ext uri="{FF2B5EF4-FFF2-40B4-BE49-F238E27FC236}">
                <a16:creationId xmlns:a16="http://schemas.microsoft.com/office/drawing/2014/main" id="{1079DB43-92A3-90DE-2A51-04456F78B99A}"/>
              </a:ext>
            </a:extLst>
          </p:cNvPr>
          <p:cNvPicPr>
            <a:picLocks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1371556" y="5291411"/>
            <a:ext cx="257610" cy="2341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7337BC7-8C83-C921-9430-A2E72021CF8D}"/>
              </a:ext>
              <a:ext uri="{C183D7F6-B498-43B3-948B-1728B52AA6E4}">
                <adec:decorative xmlns:adec="http://schemas.microsoft.com/office/drawing/2017/decorative" val="0"/>
              </a:ext>
            </a:extLst>
          </p:cNvPr>
          <p:cNvSpPr txBox="1"/>
          <p:nvPr/>
        </p:nvSpPr>
        <p:spPr>
          <a:xfrm>
            <a:off x="1811205" y="5316143"/>
            <a:ext cx="149636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a:t>
            </a:r>
          </a:p>
        </p:txBody>
      </p:sp>
      <p:sp>
        <p:nvSpPr>
          <p:cNvPr id="7" name="Oval 6">
            <a:extLst>
              <a:ext uri="{FF2B5EF4-FFF2-40B4-BE49-F238E27FC236}">
                <a16:creationId xmlns:a16="http://schemas.microsoft.com/office/drawing/2014/main" id="{2197F477-87A0-68CA-F419-42D71C4189CA}"/>
              </a:ext>
            </a:extLst>
          </p:cNvPr>
          <p:cNvSpPr>
            <a:spLocks/>
          </p:cNvSpPr>
          <p:nvPr/>
        </p:nvSpPr>
        <p:spPr bwMode="auto">
          <a:xfrm>
            <a:off x="7452446" y="2612424"/>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9" name="TextBox 8">
            <a:extLst>
              <a:ext uri="{FF2B5EF4-FFF2-40B4-BE49-F238E27FC236}">
                <a16:creationId xmlns:a16="http://schemas.microsoft.com/office/drawing/2014/main" id="{4A863AA4-8C1D-DA02-0E78-AD27BAEF018F}"/>
              </a:ext>
              <a:ext uri="{C183D7F6-B498-43B3-948B-1728B52AA6E4}">
                <adec:decorative xmlns:adec="http://schemas.microsoft.com/office/drawing/2017/decorative" val="0"/>
              </a:ext>
            </a:extLst>
          </p:cNvPr>
          <p:cNvSpPr txBox="1"/>
          <p:nvPr/>
        </p:nvSpPr>
        <p:spPr>
          <a:xfrm>
            <a:off x="8015631" y="2718118"/>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p:txBody>
      </p:sp>
      <p:pic>
        <p:nvPicPr>
          <p:cNvPr id="10" name="Picture 6" descr="Microsoft Teams Logo, symbol, meaning, history, PNG">
            <a:hlinkClick r:id="rId12"/>
            <a:extLst>
              <a:ext uri="{FF2B5EF4-FFF2-40B4-BE49-F238E27FC236}">
                <a16:creationId xmlns:a16="http://schemas.microsoft.com/office/drawing/2014/main" id="{2AB997C0-D616-9A23-5D18-E5FEDCAB1F98}"/>
              </a:ext>
            </a:extLst>
          </p:cNvPr>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l="20244" r="20244"/>
          <a:stretch/>
        </p:blipFill>
        <p:spPr bwMode="auto">
          <a:xfrm>
            <a:off x="7518783" y="2694671"/>
            <a:ext cx="277382" cy="26217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Microsoft Word Logo - PNG and Vector - Logo Download">
            <a:hlinkClick r:id="rId14"/>
            <a:extLst>
              <a:ext uri="{FF2B5EF4-FFF2-40B4-BE49-F238E27FC236}">
                <a16:creationId xmlns:a16="http://schemas.microsoft.com/office/drawing/2014/main" id="{CFFA8071-C09E-1E98-D938-4B923D3E54B3}"/>
              </a:ext>
            </a:extLst>
          </p:cNvPr>
          <p:cNvPicPr>
            <a:picLocks noChangeArrowheads="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4294624" y="5280571"/>
            <a:ext cx="239192" cy="23919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A person wearing a headset&#10;&#10;Description automatically generated">
            <a:extLst>
              <a:ext uri="{FF2B5EF4-FFF2-40B4-BE49-F238E27FC236}">
                <a16:creationId xmlns:a16="http://schemas.microsoft.com/office/drawing/2014/main" id="{F9434D44-F7BD-4D13-E2B9-9A15095130F2}"/>
              </a:ext>
            </a:extLst>
          </p:cNvPr>
          <p:cNvPicPr>
            <a:picLocks noChangeAspect="1"/>
          </p:cNvPicPr>
          <p:nvPr/>
        </p:nvPicPr>
        <p:blipFill rotWithShape="1">
          <a:blip r:embed="rId16" cstate="screen">
            <a:extLst>
              <a:ext uri="{28A0092B-C50C-407E-A947-70E740481C1C}">
                <a14:useLocalDpi xmlns:a14="http://schemas.microsoft.com/office/drawing/2010/main"/>
              </a:ext>
            </a:extLst>
          </a:blip>
          <a:srcRect r="7171"/>
          <a:stretch/>
        </p:blipFill>
        <p:spPr>
          <a:xfrm>
            <a:off x="9757651" y="2985074"/>
            <a:ext cx="2434349" cy="3872926"/>
          </a:xfrm>
          <a:prstGeom prst="rect">
            <a:avLst/>
          </a:prstGeom>
        </p:spPr>
      </p:pic>
    </p:spTree>
    <p:extLst>
      <p:ext uri="{BB962C8B-B14F-4D97-AF65-F5344CB8AC3E}">
        <p14:creationId xmlns:p14="http://schemas.microsoft.com/office/powerpoint/2010/main" val="199869333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28">
            <a:extLst>
              <a:ext uri="{FF2B5EF4-FFF2-40B4-BE49-F238E27FC236}">
                <a16:creationId xmlns:a16="http://schemas.microsoft.com/office/drawing/2014/main" id="{A5274239-F84C-2BB0-D527-2EEF1080D0FE}"/>
              </a:ext>
            </a:extLst>
          </p:cNvPr>
          <p:cNvSpPr>
            <a:spLocks/>
          </p:cNvSpPr>
          <p:nvPr/>
        </p:nvSpPr>
        <p:spPr bwMode="auto">
          <a:xfrm>
            <a:off x="-1" y="1257699"/>
            <a:ext cx="12192001" cy="5143101"/>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900">
              <a:solidFill>
                <a:schemeClr val="tx1"/>
              </a:solidFill>
              <a:latin typeface="Segoe UI"/>
              <a:cs typeface="Segoe UI" pitchFamily="34" charset="0"/>
            </a:endParaRPr>
          </a:p>
        </p:txBody>
      </p:sp>
      <p:sp>
        <p:nvSpPr>
          <p:cNvPr id="29" name="Freeform: Shape 2">
            <a:extLst>
              <a:ext uri="{FF2B5EF4-FFF2-40B4-BE49-F238E27FC236}">
                <a16:creationId xmlns:a16="http://schemas.microsoft.com/office/drawing/2014/main" id="{26E4CB93-76AC-04B4-31AA-2D39E87CA2D6}"/>
              </a:ext>
              <a:ext uri="{C183D7F6-B498-43B3-948B-1728B52AA6E4}">
                <adec:decorative xmlns:adec="http://schemas.microsoft.com/office/drawing/2017/decorative" val="1"/>
              </a:ext>
            </a:extLst>
          </p:cNvPr>
          <p:cNvSpPr/>
          <p:nvPr/>
        </p:nvSpPr>
        <p:spPr bwMode="auto">
          <a:xfrm>
            <a:off x="-1" y="1671436"/>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1" name="Rectangle: Rounded Corners 6">
            <a:extLst>
              <a:ext uri="{FF2B5EF4-FFF2-40B4-BE49-F238E27FC236}">
                <a16:creationId xmlns:a16="http://schemas.microsoft.com/office/drawing/2014/main" id="{C20E1BBE-2AAD-552C-94F2-9CC3E998D247}"/>
              </a:ext>
              <a:ext uri="{C183D7F6-B498-43B3-948B-1728B52AA6E4}">
                <adec:decorative xmlns:adec="http://schemas.microsoft.com/office/drawing/2017/decorative" val="1"/>
              </a:ext>
            </a:extLst>
          </p:cNvPr>
          <p:cNvSpPr/>
          <p:nvPr/>
        </p:nvSpPr>
        <p:spPr bwMode="auto">
          <a:xfrm>
            <a:off x="518790" y="5667988"/>
            <a:ext cx="2705513" cy="602832"/>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What is the impact of </a:t>
            </a:r>
            <a:r>
              <a:rPr lang="en-US" sz="900">
                <a:ln w="3175">
                  <a:noFill/>
                </a:ln>
                <a:solidFill>
                  <a:prstClr val="black"/>
                </a:solidFill>
                <a:latin typeface="Segoe UI"/>
                <a:cs typeface="Segoe UI" pitchFamily="34" charset="0"/>
              </a:rPr>
              <a:t>doubling the IT integration budget on the revenue per month?</a:t>
            </a:r>
          </a:p>
        </p:txBody>
      </p:sp>
      <p:sp>
        <p:nvSpPr>
          <p:cNvPr id="61" name="Rectangle: Rounded Corners 4">
            <a:extLst>
              <a:ext uri="{FF2B5EF4-FFF2-40B4-BE49-F238E27FC236}">
                <a16:creationId xmlns:a16="http://schemas.microsoft.com/office/drawing/2014/main" id="{31F35EFE-E89E-91C1-5870-F1A3D559190E}"/>
              </a:ext>
            </a:extLst>
          </p:cNvPr>
          <p:cNvSpPr/>
          <p:nvPr/>
        </p:nvSpPr>
        <p:spPr bwMode="auto">
          <a:xfrm>
            <a:off x="518791" y="3962701"/>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4:00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66" name="TextBox 65">
            <a:extLst>
              <a:ext uri="{FF2B5EF4-FFF2-40B4-BE49-F238E27FC236}">
                <a16:creationId xmlns:a16="http://schemas.microsoft.com/office/drawing/2014/main" id="{B6BE21DD-988B-7ED0-B4C2-EC219E2199A8}"/>
              </a:ext>
            </a:extLst>
          </p:cNvPr>
          <p:cNvSpPr txBox="1"/>
          <p:nvPr/>
        </p:nvSpPr>
        <p:spPr>
          <a:xfrm>
            <a:off x="518790" y="4415165"/>
            <a:ext cx="2748203"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Hillary heads back into Excel to update the acquisition numbers with the latest what-if scenarios and create some charts to go into the business planning presentation.</a:t>
            </a:r>
          </a:p>
        </p:txBody>
      </p:sp>
      <p:sp>
        <p:nvSpPr>
          <p:cNvPr id="68" name="Rectangle: Rounded Corners 6">
            <a:extLst>
              <a:ext uri="{FF2B5EF4-FFF2-40B4-BE49-F238E27FC236}">
                <a16:creationId xmlns:a16="http://schemas.microsoft.com/office/drawing/2014/main" id="{F4097EAB-FA35-CAE7-FF16-21EF1C6102F9}"/>
              </a:ext>
              <a:ext uri="{C183D7F6-B498-43B3-948B-1728B52AA6E4}">
                <adec:decorative xmlns:adec="http://schemas.microsoft.com/office/drawing/2017/decorative" val="1"/>
              </a:ext>
            </a:extLst>
          </p:cNvPr>
          <p:cNvSpPr/>
          <p:nvPr/>
        </p:nvSpPr>
        <p:spPr bwMode="auto">
          <a:xfrm>
            <a:off x="7026869" y="5666206"/>
            <a:ext cx="2705513" cy="602832"/>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b="1">
                <a:latin typeface="Segoe UI"/>
              </a:rPr>
              <a:t>Create a presentation from </a:t>
            </a:r>
            <a:r>
              <a:rPr lang="en-US" sz="900">
                <a:ln w="3175">
                  <a:noFill/>
                </a:ln>
                <a:solidFill>
                  <a:prstClr val="black"/>
                </a:solidFill>
                <a:latin typeface="Segoe UI"/>
                <a:cs typeface="Segoe UI" pitchFamily="34" charset="0"/>
              </a:rPr>
              <a:t>[Word document link to Fabrikam acquisition overview.docx]</a:t>
            </a:r>
          </a:p>
        </p:txBody>
      </p:sp>
      <p:sp>
        <p:nvSpPr>
          <p:cNvPr id="69" name="Rectangle: Rounded Corners 7">
            <a:extLst>
              <a:ext uri="{FF2B5EF4-FFF2-40B4-BE49-F238E27FC236}">
                <a16:creationId xmlns:a16="http://schemas.microsoft.com/office/drawing/2014/main" id="{E775D70B-6E58-F989-4F9C-B28C64EE3FCD}"/>
              </a:ext>
            </a:extLst>
          </p:cNvPr>
          <p:cNvSpPr/>
          <p:nvPr/>
        </p:nvSpPr>
        <p:spPr bwMode="auto">
          <a:xfrm>
            <a:off x="7026870" y="3964863"/>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11:00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70" name="TextBox 69">
            <a:extLst>
              <a:ext uri="{FF2B5EF4-FFF2-40B4-BE49-F238E27FC236}">
                <a16:creationId xmlns:a16="http://schemas.microsoft.com/office/drawing/2014/main" id="{940D9317-2F5A-8DEC-F94E-DDC845BEAB53}"/>
              </a:ext>
            </a:extLst>
          </p:cNvPr>
          <p:cNvSpPr txBox="1"/>
          <p:nvPr/>
        </p:nvSpPr>
        <p:spPr>
          <a:xfrm>
            <a:off x="7026868" y="4415165"/>
            <a:ext cx="2829963"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After creating an overview of the acquisition in Word, she asks Copilot to turn the document into a presentation for the business development team.</a:t>
            </a:r>
          </a:p>
        </p:txBody>
      </p:sp>
      <p:sp>
        <p:nvSpPr>
          <p:cNvPr id="71" name="Rectangle: Rounded Corners 6">
            <a:extLst>
              <a:ext uri="{FF2B5EF4-FFF2-40B4-BE49-F238E27FC236}">
                <a16:creationId xmlns:a16="http://schemas.microsoft.com/office/drawing/2014/main" id="{113110A6-0B75-E4C8-DC75-14E162F2B482}"/>
              </a:ext>
              <a:ext uri="{C183D7F6-B498-43B3-948B-1728B52AA6E4}">
                <adec:decorative xmlns:adec="http://schemas.microsoft.com/office/drawing/2017/decorative" val="1"/>
              </a:ext>
            </a:extLst>
          </p:cNvPr>
          <p:cNvSpPr/>
          <p:nvPr/>
        </p:nvSpPr>
        <p:spPr bwMode="auto">
          <a:xfrm>
            <a:off x="518790" y="3120583"/>
            <a:ext cx="2705513" cy="710249"/>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Sort the data </a:t>
            </a:r>
            <a:r>
              <a:rPr lang="en-US" sz="900">
                <a:ln w="3175">
                  <a:noFill/>
                </a:ln>
                <a:solidFill>
                  <a:prstClr val="black"/>
                </a:solidFill>
                <a:latin typeface="Segoe UI"/>
                <a:cs typeface="Segoe UI" pitchFamily="34" charset="0"/>
              </a:rPr>
              <a:t>by product feature and then filter out the Priority 2 features.</a:t>
            </a:r>
          </a:p>
        </p:txBody>
      </p:sp>
      <p:sp>
        <p:nvSpPr>
          <p:cNvPr id="72" name="TextBox 71">
            <a:extLst>
              <a:ext uri="{FF2B5EF4-FFF2-40B4-BE49-F238E27FC236}">
                <a16:creationId xmlns:a16="http://schemas.microsoft.com/office/drawing/2014/main" id="{67295CBC-05B6-7361-7575-9D561FBFF392}"/>
              </a:ext>
            </a:extLst>
          </p:cNvPr>
          <p:cNvSpPr txBox="1"/>
          <p:nvPr/>
        </p:nvSpPr>
        <p:spPr>
          <a:xfrm>
            <a:off x="518789" y="1948229"/>
            <a:ext cx="2834955" cy="445058"/>
          </a:xfrm>
          <a:prstGeom prst="rect">
            <a:avLst/>
          </a:prstGeom>
          <a:noFill/>
        </p:spPr>
        <p:txBody>
          <a:bodyPr wrap="square" lIns="91440" tIns="0" rIns="91440" bIns="0" rtlCol="0" anchor="t">
            <a:spAutoFit/>
          </a:bodyPr>
          <a:lstStyle/>
          <a:p>
            <a:pPr>
              <a:lnSpc>
                <a:spcPct val="110000"/>
              </a:lnSpc>
              <a:defRPr/>
            </a:pPr>
            <a:r>
              <a:rPr lang="en-US" sz="900">
                <a:solidFill>
                  <a:srgbClr val="1A1A1A"/>
                </a:solidFill>
                <a:ea typeface="Segoe UI" pitchFamily="34" charset="0"/>
                <a:cs typeface="Segoe UI" pitchFamily="34" charset="0"/>
              </a:rPr>
              <a:t>Hillary begins her day in Excel looking at the latest COGS estimates for a new product. She uses Copilot to filter the data to get the view she wants. </a:t>
            </a:r>
          </a:p>
        </p:txBody>
      </p:sp>
      <p:sp>
        <p:nvSpPr>
          <p:cNvPr id="73" name="Rectangle: Rounded Corners 11">
            <a:extLst>
              <a:ext uri="{FF2B5EF4-FFF2-40B4-BE49-F238E27FC236}">
                <a16:creationId xmlns:a16="http://schemas.microsoft.com/office/drawing/2014/main" id="{3420D938-04DA-A9CE-09C7-2E9CD872CCE5}"/>
              </a:ext>
            </a:extLst>
          </p:cNvPr>
          <p:cNvSpPr/>
          <p:nvPr/>
        </p:nvSpPr>
        <p:spPr bwMode="auto">
          <a:xfrm>
            <a:off x="518791"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8:00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74" name="Rectangle: Rounded Corners 6">
            <a:extLst>
              <a:ext uri="{FF2B5EF4-FFF2-40B4-BE49-F238E27FC236}">
                <a16:creationId xmlns:a16="http://schemas.microsoft.com/office/drawing/2014/main" id="{94DDA8AE-2DD3-1D42-6C8F-CD0392FD5F26}"/>
              </a:ext>
              <a:ext uri="{C183D7F6-B498-43B3-948B-1728B52AA6E4}">
                <adec:decorative xmlns:adec="http://schemas.microsoft.com/office/drawing/2017/decorative" val="1"/>
              </a:ext>
            </a:extLst>
          </p:cNvPr>
          <p:cNvSpPr/>
          <p:nvPr/>
        </p:nvSpPr>
        <p:spPr bwMode="auto">
          <a:xfrm>
            <a:off x="3754898" y="3120583"/>
            <a:ext cx="2844911" cy="711547"/>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Summarize the meeting </a:t>
            </a:r>
            <a:r>
              <a:rPr lang="en-US" sz="900">
                <a:ln w="3175">
                  <a:noFill/>
                </a:ln>
                <a:solidFill>
                  <a:prstClr val="black"/>
                </a:solidFill>
                <a:latin typeface="Segoe UI"/>
                <a:cs typeface="Segoe UI" pitchFamily="34" charset="0"/>
              </a:rPr>
              <a:t>and be sure to list all he reporting requirements that were mentioned.</a:t>
            </a:r>
          </a:p>
        </p:txBody>
      </p:sp>
      <p:sp>
        <p:nvSpPr>
          <p:cNvPr id="75" name="Rectangle: Rounded Corners 13">
            <a:extLst>
              <a:ext uri="{FF2B5EF4-FFF2-40B4-BE49-F238E27FC236}">
                <a16:creationId xmlns:a16="http://schemas.microsoft.com/office/drawing/2014/main" id="{6568FE1F-C1BF-67C2-6219-1142ADDB3824}"/>
              </a:ext>
            </a:extLst>
          </p:cNvPr>
          <p:cNvSpPr/>
          <p:nvPr/>
        </p:nvSpPr>
        <p:spPr bwMode="auto">
          <a:xfrm>
            <a:off x="3772830"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9:30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76" name="TextBox 75">
            <a:extLst>
              <a:ext uri="{FF2B5EF4-FFF2-40B4-BE49-F238E27FC236}">
                <a16:creationId xmlns:a16="http://schemas.microsoft.com/office/drawing/2014/main" id="{EC0EA274-9360-4B95-2F22-4C96142E136B}"/>
              </a:ext>
            </a:extLst>
          </p:cNvPr>
          <p:cNvSpPr txBox="1"/>
          <p:nvPr/>
        </p:nvSpPr>
        <p:spPr>
          <a:xfrm>
            <a:off x="3754898" y="1948229"/>
            <a:ext cx="2567321"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She later meets with her manager and IT to discuss reporting requirements updates from the sales organization. She asks Copilot to summarize the requirements.</a:t>
            </a:r>
          </a:p>
        </p:txBody>
      </p:sp>
      <p:sp>
        <p:nvSpPr>
          <p:cNvPr id="77" name="Rectangle: Rounded Corners 15">
            <a:extLst>
              <a:ext uri="{FF2B5EF4-FFF2-40B4-BE49-F238E27FC236}">
                <a16:creationId xmlns:a16="http://schemas.microsoft.com/office/drawing/2014/main" id="{8CE3DD9C-E52A-0034-3B22-5D517CAFDD8F}"/>
              </a:ext>
            </a:extLst>
          </p:cNvPr>
          <p:cNvSpPr/>
          <p:nvPr/>
        </p:nvSpPr>
        <p:spPr bwMode="auto">
          <a:xfrm>
            <a:off x="7026870"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10:00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78" name="Rectangle: Rounded Corners 6">
            <a:extLst>
              <a:ext uri="{FF2B5EF4-FFF2-40B4-BE49-F238E27FC236}">
                <a16:creationId xmlns:a16="http://schemas.microsoft.com/office/drawing/2014/main" id="{D4C2CEAA-1A01-E07C-4D29-151B46D3E33D}"/>
              </a:ext>
              <a:ext uri="{C183D7F6-B498-43B3-948B-1728B52AA6E4}">
                <adec:decorative xmlns:adec="http://schemas.microsoft.com/office/drawing/2017/decorative" val="1"/>
              </a:ext>
            </a:extLst>
          </p:cNvPr>
          <p:cNvSpPr/>
          <p:nvPr/>
        </p:nvSpPr>
        <p:spPr bwMode="auto">
          <a:xfrm>
            <a:off x="7026869" y="3120583"/>
            <a:ext cx="2705513" cy="710250"/>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w="3175">
                  <a:noFill/>
                </a:ln>
                <a:solidFill>
                  <a:schemeClr val="tx1"/>
                </a:solidFill>
                <a:effectLst/>
                <a:uLnTx/>
                <a:uFillTx/>
                <a:latin typeface="Segoe UI"/>
                <a:ea typeface="+mn-ea"/>
                <a:cs typeface="Segoe UI" pitchFamily="34" charset="0"/>
              </a:rPr>
              <a:t>Summarize the information in </a:t>
            </a:r>
            <a:r>
              <a:rPr kumimoji="0" lang="en-US" sz="900" b="0" i="0" u="sng" strike="noStrike" kern="1200" cap="none" spc="0" normalizeH="0" baseline="0" noProof="0">
                <a:ln w="3175">
                  <a:noFill/>
                </a:ln>
                <a:solidFill>
                  <a:srgbClr val="0070C0"/>
                </a:solidFill>
                <a:effectLst/>
                <a:uLnTx/>
                <a:uFillTx/>
                <a:latin typeface="Segoe UI"/>
                <a:ea typeface="+mn-ea"/>
                <a:cs typeface="Segoe UI" pitchFamily="34" charset="0"/>
              </a:rPr>
              <a:t>Fabrikam financial data, Fabrikam operations analysis, Fabrikam integration plan.</a:t>
            </a:r>
            <a:endParaRPr kumimoji="0" lang="en-US" sz="900" b="0" i="0" u="none" strike="noStrike" kern="1200" cap="none" spc="0" normalizeH="0" baseline="0" noProof="0">
              <a:ln w="3175">
                <a:noFill/>
              </a:ln>
              <a:solidFill>
                <a:prstClr val="black"/>
              </a:solidFill>
              <a:effectLst/>
              <a:uLnTx/>
              <a:uFillTx/>
              <a:latin typeface="Segoe UI"/>
              <a:ea typeface="+mn-ea"/>
              <a:cs typeface="Segoe UI" pitchFamily="34" charset="0"/>
            </a:endParaRPr>
          </a:p>
        </p:txBody>
      </p:sp>
      <p:sp>
        <p:nvSpPr>
          <p:cNvPr id="80" name="TextBox 79">
            <a:extLst>
              <a:ext uri="{FF2B5EF4-FFF2-40B4-BE49-F238E27FC236}">
                <a16:creationId xmlns:a16="http://schemas.microsoft.com/office/drawing/2014/main" id="{B707B5ED-17CD-E3B2-2688-E24AE3C622A3}"/>
              </a:ext>
            </a:extLst>
          </p:cNvPr>
          <p:cNvSpPr txBox="1"/>
          <p:nvPr/>
        </p:nvSpPr>
        <p:spPr>
          <a:xfrm>
            <a:off x="7026869" y="1948229"/>
            <a:ext cx="2705513"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Hillary finally gets to her main project for the day and reviews the due diligence information on a potential acquisition target. She asks Copilot to create a summary.</a:t>
            </a:r>
          </a:p>
        </p:txBody>
      </p:sp>
      <p:sp>
        <p:nvSpPr>
          <p:cNvPr id="81" name="Rectangle: Rounded Corners 6">
            <a:extLst>
              <a:ext uri="{FF2B5EF4-FFF2-40B4-BE49-F238E27FC236}">
                <a16:creationId xmlns:a16="http://schemas.microsoft.com/office/drawing/2014/main" id="{4EE966C5-BA9F-001A-20B6-118166110E1F}"/>
              </a:ext>
              <a:ext uri="{C183D7F6-B498-43B3-948B-1728B52AA6E4}">
                <adec:decorative xmlns:adec="http://schemas.microsoft.com/office/drawing/2017/decorative" val="1"/>
              </a:ext>
            </a:extLst>
          </p:cNvPr>
          <p:cNvSpPr/>
          <p:nvPr/>
        </p:nvSpPr>
        <p:spPr bwMode="auto">
          <a:xfrm>
            <a:off x="3754899" y="5662872"/>
            <a:ext cx="2844911" cy="602832"/>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a:solidFill>
                  <a:schemeClr val="tx1"/>
                </a:solidFill>
                <a:latin typeface="Segoe UI"/>
              </a:rPr>
              <a:t>Summarize this thread </a:t>
            </a:r>
            <a:r>
              <a:rPr lang="en-US" sz="900">
                <a:ln w="3175">
                  <a:noFill/>
                </a:ln>
                <a:solidFill>
                  <a:prstClr val="black"/>
                </a:solidFill>
                <a:latin typeface="Segoe UI"/>
                <a:cs typeface="Segoe UI" pitchFamily="34" charset="0"/>
              </a:rPr>
              <a:t>calling out where my name was mentioned and any action items for me.</a:t>
            </a:r>
          </a:p>
        </p:txBody>
      </p:sp>
      <p:sp>
        <p:nvSpPr>
          <p:cNvPr id="82" name="Rectangle: Rounded Corners 19">
            <a:extLst>
              <a:ext uri="{FF2B5EF4-FFF2-40B4-BE49-F238E27FC236}">
                <a16:creationId xmlns:a16="http://schemas.microsoft.com/office/drawing/2014/main" id="{670EE9B0-719D-F865-DFEE-BBDDC051B84E}"/>
              </a:ext>
            </a:extLst>
          </p:cNvPr>
          <p:cNvSpPr/>
          <p:nvPr/>
        </p:nvSpPr>
        <p:spPr bwMode="auto">
          <a:xfrm>
            <a:off x="3772830" y="3965293"/>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2:00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83" name="TextBox 82">
            <a:extLst>
              <a:ext uri="{FF2B5EF4-FFF2-40B4-BE49-F238E27FC236}">
                <a16:creationId xmlns:a16="http://schemas.microsoft.com/office/drawing/2014/main" id="{57EC4411-2D45-9359-B9E0-E9274AC68893}"/>
              </a:ext>
            </a:extLst>
          </p:cNvPr>
          <p:cNvSpPr txBox="1"/>
          <p:nvPr/>
        </p:nvSpPr>
        <p:spPr>
          <a:xfrm>
            <a:off x="3643076" y="4415165"/>
            <a:ext cx="2908277" cy="29270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Hillary needs to catch up on a chat she started in the morning. She asks Copilot to summarize the thread. </a:t>
            </a:r>
          </a:p>
        </p:txBody>
      </p:sp>
      <p:grpSp>
        <p:nvGrpSpPr>
          <p:cNvPr id="84" name="Group 83">
            <a:extLst>
              <a:ext uri="{FF2B5EF4-FFF2-40B4-BE49-F238E27FC236}">
                <a16:creationId xmlns:a16="http://schemas.microsoft.com/office/drawing/2014/main" id="{063572D1-5BB5-5273-C038-B68A3A78476D}"/>
              </a:ext>
            </a:extLst>
          </p:cNvPr>
          <p:cNvGrpSpPr/>
          <p:nvPr/>
        </p:nvGrpSpPr>
        <p:grpSpPr>
          <a:xfrm>
            <a:off x="3415490" y="1594303"/>
            <a:ext cx="166152" cy="166152"/>
            <a:chOff x="5214995" y="-1168400"/>
            <a:chExt cx="431800" cy="431800"/>
          </a:xfrm>
        </p:grpSpPr>
        <p:sp>
          <p:nvSpPr>
            <p:cNvPr id="85" name="Oval 84">
              <a:extLst>
                <a:ext uri="{FF2B5EF4-FFF2-40B4-BE49-F238E27FC236}">
                  <a16:creationId xmlns:a16="http://schemas.microsoft.com/office/drawing/2014/main" id="{F2FAF827-2392-97FA-F924-99344DBAA319}"/>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6" name="Rectangle 89">
              <a:extLst>
                <a:ext uri="{FF2B5EF4-FFF2-40B4-BE49-F238E27FC236}">
                  <a16:creationId xmlns:a16="http://schemas.microsoft.com/office/drawing/2014/main" id="{66436E49-D44F-DAD4-4142-C7B2C6DE01D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87" name="Group 86">
            <a:extLst>
              <a:ext uri="{FF2B5EF4-FFF2-40B4-BE49-F238E27FC236}">
                <a16:creationId xmlns:a16="http://schemas.microsoft.com/office/drawing/2014/main" id="{C6138D65-0C38-7892-4331-B2A6396E50F0}"/>
              </a:ext>
            </a:extLst>
          </p:cNvPr>
          <p:cNvGrpSpPr/>
          <p:nvPr/>
        </p:nvGrpSpPr>
        <p:grpSpPr>
          <a:xfrm>
            <a:off x="6669529" y="1594303"/>
            <a:ext cx="166152" cy="166152"/>
            <a:chOff x="5214995" y="-1168400"/>
            <a:chExt cx="431800" cy="431800"/>
          </a:xfrm>
        </p:grpSpPr>
        <p:sp>
          <p:nvSpPr>
            <p:cNvPr id="88" name="Oval 87">
              <a:extLst>
                <a:ext uri="{FF2B5EF4-FFF2-40B4-BE49-F238E27FC236}">
                  <a16:creationId xmlns:a16="http://schemas.microsoft.com/office/drawing/2014/main" id="{4B9B82A9-B9EE-E710-94AF-4D9A5FA1A48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89" name="Rectangle 89">
              <a:extLst>
                <a:ext uri="{FF2B5EF4-FFF2-40B4-BE49-F238E27FC236}">
                  <a16:creationId xmlns:a16="http://schemas.microsoft.com/office/drawing/2014/main" id="{EAC33CCD-BA5B-4645-6355-A7E3918373D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0" name="Group 89">
            <a:extLst>
              <a:ext uri="{FF2B5EF4-FFF2-40B4-BE49-F238E27FC236}">
                <a16:creationId xmlns:a16="http://schemas.microsoft.com/office/drawing/2014/main" id="{B53AF39A-A876-7947-5602-CB035E15B735}"/>
              </a:ext>
            </a:extLst>
          </p:cNvPr>
          <p:cNvGrpSpPr/>
          <p:nvPr/>
        </p:nvGrpSpPr>
        <p:grpSpPr>
          <a:xfrm flipH="1">
            <a:off x="3415490" y="4049554"/>
            <a:ext cx="166152" cy="166152"/>
            <a:chOff x="5214995" y="-1168400"/>
            <a:chExt cx="431800" cy="431800"/>
          </a:xfrm>
        </p:grpSpPr>
        <p:sp>
          <p:nvSpPr>
            <p:cNvPr id="91" name="Oval 90">
              <a:extLst>
                <a:ext uri="{FF2B5EF4-FFF2-40B4-BE49-F238E27FC236}">
                  <a16:creationId xmlns:a16="http://schemas.microsoft.com/office/drawing/2014/main" id="{F047B81A-2F6E-FBB3-8818-B167643D99C5}"/>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92" name="Rectangle 89">
              <a:extLst>
                <a:ext uri="{FF2B5EF4-FFF2-40B4-BE49-F238E27FC236}">
                  <a16:creationId xmlns:a16="http://schemas.microsoft.com/office/drawing/2014/main" id="{9C1712A5-3506-DFF6-B856-06003A899A6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3" name="Group 92">
            <a:extLst>
              <a:ext uri="{FF2B5EF4-FFF2-40B4-BE49-F238E27FC236}">
                <a16:creationId xmlns:a16="http://schemas.microsoft.com/office/drawing/2014/main" id="{C20887B7-64F6-CBBA-96EE-FA97C295DDCC}"/>
              </a:ext>
            </a:extLst>
          </p:cNvPr>
          <p:cNvGrpSpPr/>
          <p:nvPr/>
        </p:nvGrpSpPr>
        <p:grpSpPr>
          <a:xfrm flipH="1">
            <a:off x="6669529" y="4049554"/>
            <a:ext cx="166152" cy="166152"/>
            <a:chOff x="5214995" y="-1168400"/>
            <a:chExt cx="431800" cy="431800"/>
          </a:xfrm>
        </p:grpSpPr>
        <p:sp>
          <p:nvSpPr>
            <p:cNvPr id="94" name="Oval 93">
              <a:extLst>
                <a:ext uri="{FF2B5EF4-FFF2-40B4-BE49-F238E27FC236}">
                  <a16:creationId xmlns:a16="http://schemas.microsoft.com/office/drawing/2014/main" id="{4B739FF8-6069-1139-D6A3-464CBAB1FED0}"/>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95" name="Rectangle 89">
              <a:extLst>
                <a:ext uri="{FF2B5EF4-FFF2-40B4-BE49-F238E27FC236}">
                  <a16:creationId xmlns:a16="http://schemas.microsoft.com/office/drawing/2014/main" id="{580DFD82-C42B-9C7D-6E3C-1D9C86C03F7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6" name="Group 95">
            <a:extLst>
              <a:ext uri="{FF2B5EF4-FFF2-40B4-BE49-F238E27FC236}">
                <a16:creationId xmlns:a16="http://schemas.microsoft.com/office/drawing/2014/main" id="{612A763B-4D20-4C13-10FA-E9AFEA20D3A9}"/>
              </a:ext>
            </a:extLst>
          </p:cNvPr>
          <p:cNvGrpSpPr/>
          <p:nvPr/>
        </p:nvGrpSpPr>
        <p:grpSpPr>
          <a:xfrm rot="5400000">
            <a:off x="9928103" y="2034721"/>
            <a:ext cx="166152" cy="166152"/>
            <a:chOff x="5214995" y="-1168400"/>
            <a:chExt cx="431800" cy="431800"/>
          </a:xfrm>
        </p:grpSpPr>
        <p:sp>
          <p:nvSpPr>
            <p:cNvPr id="97" name="Oval 96">
              <a:extLst>
                <a:ext uri="{FF2B5EF4-FFF2-40B4-BE49-F238E27FC236}">
                  <a16:creationId xmlns:a16="http://schemas.microsoft.com/office/drawing/2014/main" id="{CD5C5384-571D-2B13-FA74-C4199FDC6E37}"/>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98" name="Rectangle 89">
              <a:extLst>
                <a:ext uri="{FF2B5EF4-FFF2-40B4-BE49-F238E27FC236}">
                  <a16:creationId xmlns:a16="http://schemas.microsoft.com/office/drawing/2014/main" id="{5F73A6C3-8595-40A2-19A1-438667AFFFC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9" name="Group 98">
            <a:extLst>
              <a:ext uri="{FF2B5EF4-FFF2-40B4-BE49-F238E27FC236}">
                <a16:creationId xmlns:a16="http://schemas.microsoft.com/office/drawing/2014/main" id="{095E2A8D-222E-1032-BB91-A70D6757CAA2}"/>
              </a:ext>
            </a:extLst>
          </p:cNvPr>
          <p:cNvGrpSpPr/>
          <p:nvPr/>
        </p:nvGrpSpPr>
        <p:grpSpPr>
          <a:xfrm rot="5400000">
            <a:off x="9928103" y="3583008"/>
            <a:ext cx="166152" cy="166152"/>
            <a:chOff x="5214995" y="-1168400"/>
            <a:chExt cx="431800" cy="431800"/>
          </a:xfrm>
        </p:grpSpPr>
        <p:sp>
          <p:nvSpPr>
            <p:cNvPr id="100" name="Oval 99">
              <a:extLst>
                <a:ext uri="{FF2B5EF4-FFF2-40B4-BE49-F238E27FC236}">
                  <a16:creationId xmlns:a16="http://schemas.microsoft.com/office/drawing/2014/main" id="{E43AB75B-A894-5A9B-2A4F-15E0B8E47B2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1" name="Rectangle 89">
              <a:extLst>
                <a:ext uri="{FF2B5EF4-FFF2-40B4-BE49-F238E27FC236}">
                  <a16:creationId xmlns:a16="http://schemas.microsoft.com/office/drawing/2014/main" id="{455A86A0-B0C7-A611-EC9D-6FC2D317EDDF}"/>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sp>
        <p:nvSpPr>
          <p:cNvPr id="110" name="Oval 109">
            <a:extLst>
              <a:ext uri="{FF2B5EF4-FFF2-40B4-BE49-F238E27FC236}">
                <a16:creationId xmlns:a16="http://schemas.microsoft.com/office/drawing/2014/main" id="{DD15F121-B230-9E4F-E0B0-A119A03455DA}"/>
              </a:ext>
            </a:extLst>
          </p:cNvPr>
          <p:cNvSpPr>
            <a:spLocks/>
          </p:cNvSpPr>
          <p:nvPr/>
        </p:nvSpPr>
        <p:spPr bwMode="auto">
          <a:xfrm>
            <a:off x="4226140" y="5194427"/>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11" name="TextBox 110">
            <a:extLst>
              <a:ext uri="{FF2B5EF4-FFF2-40B4-BE49-F238E27FC236}">
                <a16:creationId xmlns:a16="http://schemas.microsoft.com/office/drawing/2014/main" id="{8C012B13-87A5-253F-152B-240F6010886E}"/>
              </a:ext>
              <a:ext uri="{C183D7F6-B498-43B3-948B-1728B52AA6E4}">
                <adec:decorative xmlns:adec="http://schemas.microsoft.com/office/drawing/2017/decorative" val="0"/>
              </a:ext>
            </a:extLst>
          </p:cNvPr>
          <p:cNvSpPr txBox="1"/>
          <p:nvPr/>
        </p:nvSpPr>
        <p:spPr>
          <a:xfrm>
            <a:off x="4789325" y="5300121"/>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p:txBody>
      </p:sp>
      <p:pic>
        <p:nvPicPr>
          <p:cNvPr id="112" name="Picture 6" descr="Microsoft Teams Logo, symbol, meaning, history, PNG">
            <a:hlinkClick r:id="rId3"/>
            <a:extLst>
              <a:ext uri="{FF2B5EF4-FFF2-40B4-BE49-F238E27FC236}">
                <a16:creationId xmlns:a16="http://schemas.microsoft.com/office/drawing/2014/main" id="{CAF6671A-B0CE-6AB6-FA2A-313C0FF92347}"/>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0244" r="20244"/>
          <a:stretch/>
        </p:blipFill>
        <p:spPr bwMode="auto">
          <a:xfrm>
            <a:off x="4292477" y="5276674"/>
            <a:ext cx="277382" cy="262178"/>
          </a:xfrm>
          <a:prstGeom prst="rect">
            <a:avLst/>
          </a:prstGeom>
          <a:noFill/>
          <a:extLst>
            <a:ext uri="{909E8E84-426E-40DD-AFC4-6F175D3DCCD1}">
              <a14:hiddenFill xmlns:a14="http://schemas.microsoft.com/office/drawing/2010/main">
                <a:solidFill>
                  <a:srgbClr val="FFFFFF"/>
                </a:solidFill>
              </a14:hiddenFill>
            </a:ext>
          </a:extLst>
        </p:spPr>
      </p:pic>
      <p:sp>
        <p:nvSpPr>
          <p:cNvPr id="113" name="Oval 112">
            <a:extLst>
              <a:ext uri="{FF2B5EF4-FFF2-40B4-BE49-F238E27FC236}">
                <a16:creationId xmlns:a16="http://schemas.microsoft.com/office/drawing/2014/main" id="{545C7197-7C11-0CBB-9CC0-D4DB6FB46C0D}"/>
              </a:ext>
            </a:extLst>
          </p:cNvPr>
          <p:cNvSpPr>
            <a:spLocks/>
          </p:cNvSpPr>
          <p:nvPr/>
        </p:nvSpPr>
        <p:spPr bwMode="auto">
          <a:xfrm>
            <a:off x="7814871" y="2603886"/>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14" name="TextBox 113">
            <a:extLst>
              <a:ext uri="{FF2B5EF4-FFF2-40B4-BE49-F238E27FC236}">
                <a16:creationId xmlns:a16="http://schemas.microsoft.com/office/drawing/2014/main" id="{02E4AB2C-5752-3888-1C0C-03EB759B5CD2}"/>
              </a:ext>
              <a:ext uri="{C183D7F6-B498-43B3-948B-1728B52AA6E4}">
                <adec:decorative xmlns:adec="http://schemas.microsoft.com/office/drawing/2017/decorative" val="0"/>
              </a:ext>
            </a:extLst>
          </p:cNvPr>
          <p:cNvSpPr txBox="1"/>
          <p:nvPr/>
        </p:nvSpPr>
        <p:spPr>
          <a:xfrm>
            <a:off x="7926773" y="5319023"/>
            <a:ext cx="1796792"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PowerPoint</a:t>
            </a:r>
          </a:p>
        </p:txBody>
      </p:sp>
      <p:grpSp>
        <p:nvGrpSpPr>
          <p:cNvPr id="115" name="Group 114">
            <a:extLst>
              <a:ext uri="{FF2B5EF4-FFF2-40B4-BE49-F238E27FC236}">
                <a16:creationId xmlns:a16="http://schemas.microsoft.com/office/drawing/2014/main" id="{72877461-F25A-8202-93C6-549E7447C311}"/>
              </a:ext>
            </a:extLst>
          </p:cNvPr>
          <p:cNvGrpSpPr/>
          <p:nvPr/>
        </p:nvGrpSpPr>
        <p:grpSpPr>
          <a:xfrm>
            <a:off x="7421814" y="5200551"/>
            <a:ext cx="411480" cy="411480"/>
            <a:chOff x="4991560" y="4920761"/>
            <a:chExt cx="411480" cy="411480"/>
          </a:xfrm>
        </p:grpSpPr>
        <p:sp>
          <p:nvSpPr>
            <p:cNvPr id="116" name="Oval 115">
              <a:extLst>
                <a:ext uri="{FF2B5EF4-FFF2-40B4-BE49-F238E27FC236}">
                  <a16:creationId xmlns:a16="http://schemas.microsoft.com/office/drawing/2014/main" id="{B0DD88BD-6503-CA60-E8D7-3F857A236F28}"/>
                </a:ext>
              </a:extLst>
            </p:cNvPr>
            <p:cNvSpPr>
              <a:spLocks/>
            </p:cNvSpPr>
            <p:nvPr/>
          </p:nvSpPr>
          <p:spPr bwMode="auto">
            <a:xfrm>
              <a:off x="4991560" y="492076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117" name="Picture 4" descr="Microsoft PowerPoint Logo - PNG and Vector - Logo Download">
              <a:hlinkClick r:id="rId5"/>
              <a:extLst>
                <a:ext uri="{FF2B5EF4-FFF2-40B4-BE49-F238E27FC236}">
                  <a16:creationId xmlns:a16="http://schemas.microsoft.com/office/drawing/2014/main" id="{39BA9BD0-FC3E-573D-F061-8BB7F012BB8D}"/>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054411" y="4998645"/>
              <a:ext cx="285779" cy="265842"/>
            </a:xfrm>
            <a:prstGeom prst="rect">
              <a:avLst/>
            </a:prstGeom>
            <a:noFill/>
            <a:extLst>
              <a:ext uri="{909E8E84-426E-40DD-AFC4-6F175D3DCCD1}">
                <a14:hiddenFill xmlns:a14="http://schemas.microsoft.com/office/drawing/2010/main">
                  <a:solidFill>
                    <a:srgbClr val="FFFFFF"/>
                  </a:solidFill>
                </a14:hiddenFill>
              </a:ext>
            </a:extLst>
          </p:spPr>
        </p:pic>
      </p:grpSp>
      <p:pic>
        <p:nvPicPr>
          <p:cNvPr id="118" name="Picture 117" descr="Zip Co logo SVG free download, id: 101874 - Brandlogos.net">
            <a:hlinkClick r:id="rId7"/>
            <a:extLst>
              <a:ext uri="{FF2B5EF4-FFF2-40B4-BE49-F238E27FC236}">
                <a16:creationId xmlns:a16="http://schemas.microsoft.com/office/drawing/2014/main" id="{AE4B6204-DF89-D168-1A47-004755D4B8A0}"/>
              </a:ext>
            </a:extLst>
          </p:cNvPr>
          <p:cNvPicPr>
            <a:picLocks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7891806" y="2692561"/>
            <a:ext cx="257610" cy="234130"/>
          </a:xfrm>
          <a:prstGeom prst="rect">
            <a:avLst/>
          </a:prstGeom>
          <a:noFill/>
          <a:extLst>
            <a:ext uri="{909E8E84-426E-40DD-AFC4-6F175D3DCCD1}">
              <a14:hiddenFill xmlns:a14="http://schemas.microsoft.com/office/drawing/2010/main">
                <a:solidFill>
                  <a:srgbClr val="FFFFFF"/>
                </a:solidFill>
              </a14:hiddenFill>
            </a:ext>
          </a:extLst>
        </p:spPr>
      </p:pic>
      <p:sp>
        <p:nvSpPr>
          <p:cNvPr id="119" name="TextBox 118">
            <a:extLst>
              <a:ext uri="{FF2B5EF4-FFF2-40B4-BE49-F238E27FC236}">
                <a16:creationId xmlns:a16="http://schemas.microsoft.com/office/drawing/2014/main" id="{4F2AB8BE-DA14-CA3A-1BB0-D45CD6CC877B}"/>
              </a:ext>
              <a:ext uri="{C183D7F6-B498-43B3-948B-1728B52AA6E4}">
                <adec:decorative xmlns:adec="http://schemas.microsoft.com/office/drawing/2017/decorative" val="0"/>
              </a:ext>
            </a:extLst>
          </p:cNvPr>
          <p:cNvSpPr txBox="1"/>
          <p:nvPr/>
        </p:nvSpPr>
        <p:spPr>
          <a:xfrm>
            <a:off x="8331456" y="2717293"/>
            <a:ext cx="749724"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a:t>
            </a:r>
          </a:p>
        </p:txBody>
      </p:sp>
      <p:sp>
        <p:nvSpPr>
          <p:cNvPr id="2" name="Title 1">
            <a:extLst>
              <a:ext uri="{FF2B5EF4-FFF2-40B4-BE49-F238E27FC236}">
                <a16:creationId xmlns:a16="http://schemas.microsoft.com/office/drawing/2014/main" id="{A095C51B-5F34-C631-4144-4E20732DBD0F}"/>
              </a:ext>
            </a:extLst>
          </p:cNvPr>
          <p:cNvSpPr>
            <a:spLocks noGrp="1"/>
          </p:cNvSpPr>
          <p:nvPr>
            <p:ph type="title"/>
          </p:nvPr>
        </p:nvSpPr>
        <p:spPr/>
        <p:txBody>
          <a:bodyPr/>
          <a:lstStyle/>
          <a:p>
            <a:r>
              <a:rPr lang="en-US"/>
              <a:t>A day in the life of a Financial Analyst</a:t>
            </a:r>
          </a:p>
        </p:txBody>
      </p:sp>
      <p:sp>
        <p:nvSpPr>
          <p:cNvPr id="63" name="TextBox 62">
            <a:extLst>
              <a:ext uri="{FF2B5EF4-FFF2-40B4-BE49-F238E27FC236}">
                <a16:creationId xmlns:a16="http://schemas.microsoft.com/office/drawing/2014/main" id="{436A750B-13D0-10DF-66C0-85E235A7B86B}"/>
              </a:ext>
            </a:extLst>
          </p:cNvPr>
          <p:cNvSpPr txBox="1"/>
          <p:nvPr/>
        </p:nvSpPr>
        <p:spPr>
          <a:xfrm>
            <a:off x="10205985" y="1925745"/>
            <a:ext cx="1584861" cy="1107996"/>
          </a:xfrm>
          <a:prstGeom prst="rect">
            <a:avLst/>
          </a:prstGeom>
          <a:noFill/>
        </p:spPr>
        <p:txBody>
          <a:bodyPr wrap="square" lIns="0" tIns="0" rIns="0" bIns="0" rtlCol="0">
            <a:spAutoFit/>
          </a:bodyPr>
          <a:lstStyle/>
          <a:p>
            <a:pPr algn="r"/>
            <a:r>
              <a:rPr kumimoji="0" lang="en-US" sz="2400" b="0" i="0" u="none" strike="noStrike" kern="1200" cap="none" spc="0" normalizeH="0" baseline="0" noProof="0">
                <a:ln>
                  <a:noFill/>
                </a:ln>
                <a:solidFill>
                  <a:schemeClr val="accent3"/>
                </a:solidFill>
                <a:effectLst/>
                <a:uLnTx/>
                <a:uFillTx/>
                <a:latin typeface="Segoe UI Semibold"/>
                <a:ea typeface="+mn-ea"/>
                <a:cs typeface="+mn-cs"/>
              </a:rPr>
              <a:t>Hillary</a:t>
            </a:r>
            <a:br>
              <a:rPr kumimoji="0" lang="en-US" sz="2400" b="0" i="0" u="none" strike="noStrike" kern="1200" cap="none" spc="0" normalizeH="0" baseline="0" noProof="0">
                <a:ln>
                  <a:noFill/>
                </a:ln>
                <a:solidFill>
                  <a:schemeClr val="accent3"/>
                </a:solidFill>
                <a:effectLst/>
                <a:uLnTx/>
                <a:uFillTx/>
                <a:latin typeface="Segoe UI Semibold"/>
                <a:ea typeface="+mn-ea"/>
                <a:cs typeface="+mn-cs"/>
              </a:rPr>
            </a:b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is a Financial Analyst at Contoso</a:t>
            </a:r>
            <a:endParaRPr kumimoji="0" lang="en-US" sz="20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endParaRPr>
          </a:p>
        </p:txBody>
      </p:sp>
      <p:pic>
        <p:nvPicPr>
          <p:cNvPr id="79" name="Graphic 78">
            <a:extLst>
              <a:ext uri="{FF2B5EF4-FFF2-40B4-BE49-F238E27FC236}">
                <a16:creationId xmlns:a16="http://schemas.microsoft.com/office/drawing/2014/main" id="{A5829433-97A5-DF0A-846D-0E434D6DBA8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0800000">
            <a:off x="11523497" y="3154210"/>
            <a:ext cx="274790" cy="274790"/>
          </a:xfrm>
          <a:prstGeom prst="rect">
            <a:avLst/>
          </a:prstGeom>
        </p:spPr>
      </p:pic>
      <p:sp>
        <p:nvSpPr>
          <p:cNvPr id="3" name="Oval 2">
            <a:extLst>
              <a:ext uri="{FF2B5EF4-FFF2-40B4-BE49-F238E27FC236}">
                <a16:creationId xmlns:a16="http://schemas.microsoft.com/office/drawing/2014/main" id="{8E77107A-8734-93EB-6AFB-AB22F21EB46D}"/>
              </a:ext>
            </a:extLst>
          </p:cNvPr>
          <p:cNvSpPr>
            <a:spLocks/>
          </p:cNvSpPr>
          <p:nvPr/>
        </p:nvSpPr>
        <p:spPr bwMode="auto">
          <a:xfrm>
            <a:off x="4226140" y="2606160"/>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4" name="TextBox 3">
            <a:extLst>
              <a:ext uri="{FF2B5EF4-FFF2-40B4-BE49-F238E27FC236}">
                <a16:creationId xmlns:a16="http://schemas.microsoft.com/office/drawing/2014/main" id="{FCAF6726-FED4-D8AB-BA67-72D2CBE67A70}"/>
              </a:ext>
              <a:ext uri="{C183D7F6-B498-43B3-948B-1728B52AA6E4}">
                <adec:decorative xmlns:adec="http://schemas.microsoft.com/office/drawing/2017/decorative" val="0"/>
              </a:ext>
            </a:extLst>
          </p:cNvPr>
          <p:cNvSpPr txBox="1"/>
          <p:nvPr/>
        </p:nvSpPr>
        <p:spPr>
          <a:xfrm>
            <a:off x="4789325" y="2711854"/>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p:txBody>
      </p:sp>
      <p:pic>
        <p:nvPicPr>
          <p:cNvPr id="6" name="Picture 6" descr="Microsoft Teams Logo, symbol, meaning, history, PNG">
            <a:hlinkClick r:id="rId3"/>
            <a:extLst>
              <a:ext uri="{FF2B5EF4-FFF2-40B4-BE49-F238E27FC236}">
                <a16:creationId xmlns:a16="http://schemas.microsoft.com/office/drawing/2014/main" id="{EC09BC59-FDE6-E61D-DE6B-7E84C338286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0244" r="20244"/>
          <a:stretch/>
        </p:blipFill>
        <p:spPr bwMode="auto">
          <a:xfrm>
            <a:off x="4292477" y="2688407"/>
            <a:ext cx="277382" cy="262178"/>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a:extLst>
              <a:ext uri="{FF2B5EF4-FFF2-40B4-BE49-F238E27FC236}">
                <a16:creationId xmlns:a16="http://schemas.microsoft.com/office/drawing/2014/main" id="{9AB0B24D-0A46-8D9D-2FDA-1550EB6B93AD}"/>
              </a:ext>
            </a:extLst>
          </p:cNvPr>
          <p:cNvSpPr>
            <a:spLocks/>
          </p:cNvSpPr>
          <p:nvPr/>
        </p:nvSpPr>
        <p:spPr bwMode="auto">
          <a:xfrm>
            <a:off x="1031827" y="261568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9" name="TextBox 8">
            <a:extLst>
              <a:ext uri="{FF2B5EF4-FFF2-40B4-BE49-F238E27FC236}">
                <a16:creationId xmlns:a16="http://schemas.microsoft.com/office/drawing/2014/main" id="{05615DDB-1C82-A90A-8342-826D357507BD}"/>
              </a:ext>
              <a:ext uri="{C183D7F6-B498-43B3-948B-1728B52AA6E4}">
                <adec:decorative xmlns:adec="http://schemas.microsoft.com/office/drawing/2017/decorative" val="0"/>
              </a:ext>
            </a:extLst>
          </p:cNvPr>
          <p:cNvSpPr txBox="1"/>
          <p:nvPr/>
        </p:nvSpPr>
        <p:spPr>
          <a:xfrm>
            <a:off x="1548007" y="2721382"/>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Excel</a:t>
            </a:r>
          </a:p>
        </p:txBody>
      </p:sp>
      <p:pic>
        <p:nvPicPr>
          <p:cNvPr id="10" name="Picture 8" descr="Microsoft Excel Logo - PNG and Vector - Logo Download">
            <a:hlinkClick r:id="rId11"/>
            <a:extLst>
              <a:ext uri="{FF2B5EF4-FFF2-40B4-BE49-F238E27FC236}">
                <a16:creationId xmlns:a16="http://schemas.microsoft.com/office/drawing/2014/main" id="{C991CC6C-E2A3-0924-DA34-50AF0B11DF50}"/>
              </a:ext>
            </a:extLst>
          </p:cNvPr>
          <p:cNvPicPr>
            <a:picLocks noChangeArrowheads="1"/>
          </p:cNvPicPr>
          <p:nvPr/>
        </p:nvPicPr>
        <p:blipFill rotWithShape="1">
          <a:blip r:embed="rId12" cstate="email">
            <a:extLst>
              <a:ext uri="{28A0092B-C50C-407E-A947-70E740481C1C}">
                <a14:useLocalDpi xmlns:a14="http://schemas.microsoft.com/office/drawing/2010/main"/>
              </a:ext>
            </a:extLst>
          </a:blip>
          <a:srcRect l="17073" t="17073" r="17073" b="17073"/>
          <a:stretch/>
        </p:blipFill>
        <p:spPr bwMode="auto">
          <a:xfrm>
            <a:off x="1083039" y="2690304"/>
            <a:ext cx="282265" cy="256605"/>
          </a:xfrm>
          <a:prstGeom prst="rect">
            <a:avLst/>
          </a:prstGeom>
          <a:noFill/>
          <a:extLst>
            <a:ext uri="{909E8E84-426E-40DD-AFC4-6F175D3DCCD1}">
              <a14:hiddenFill xmlns:a14="http://schemas.microsoft.com/office/drawing/2010/main">
                <a:solidFill>
                  <a:srgbClr val="FFFFFF"/>
                </a:solidFill>
              </a14:hiddenFill>
            </a:ext>
          </a:extLst>
        </p:spPr>
      </p:pic>
      <p:sp>
        <p:nvSpPr>
          <p:cNvPr id="11" name="Oval 10">
            <a:extLst>
              <a:ext uri="{FF2B5EF4-FFF2-40B4-BE49-F238E27FC236}">
                <a16:creationId xmlns:a16="http://schemas.microsoft.com/office/drawing/2014/main" id="{05CB6DFB-99A7-D43A-E16C-93FC1359B107}"/>
              </a:ext>
            </a:extLst>
          </p:cNvPr>
          <p:cNvSpPr>
            <a:spLocks/>
          </p:cNvSpPr>
          <p:nvPr/>
        </p:nvSpPr>
        <p:spPr bwMode="auto">
          <a:xfrm>
            <a:off x="1031827" y="518886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2" name="TextBox 11">
            <a:extLst>
              <a:ext uri="{FF2B5EF4-FFF2-40B4-BE49-F238E27FC236}">
                <a16:creationId xmlns:a16="http://schemas.microsoft.com/office/drawing/2014/main" id="{05E1CEA6-1956-EDCB-E906-C874647A9649}"/>
              </a:ext>
              <a:ext uri="{C183D7F6-B498-43B3-948B-1728B52AA6E4}">
                <adec:decorative xmlns:adec="http://schemas.microsoft.com/office/drawing/2017/decorative" val="0"/>
              </a:ext>
            </a:extLst>
          </p:cNvPr>
          <p:cNvSpPr txBox="1"/>
          <p:nvPr/>
        </p:nvSpPr>
        <p:spPr>
          <a:xfrm>
            <a:off x="1548007" y="5294562"/>
            <a:ext cx="147796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Excel</a:t>
            </a:r>
          </a:p>
        </p:txBody>
      </p:sp>
      <p:pic>
        <p:nvPicPr>
          <p:cNvPr id="13" name="Picture 8" descr="Microsoft Excel Logo - PNG and Vector - Logo Download">
            <a:hlinkClick r:id="rId11"/>
            <a:extLst>
              <a:ext uri="{FF2B5EF4-FFF2-40B4-BE49-F238E27FC236}">
                <a16:creationId xmlns:a16="http://schemas.microsoft.com/office/drawing/2014/main" id="{B60AA8B7-8558-0973-B584-D5C7D7C85191}"/>
              </a:ext>
            </a:extLst>
          </p:cNvPr>
          <p:cNvPicPr>
            <a:picLocks noChangeArrowheads="1"/>
          </p:cNvPicPr>
          <p:nvPr/>
        </p:nvPicPr>
        <p:blipFill rotWithShape="1">
          <a:blip r:embed="rId12" cstate="email">
            <a:extLst>
              <a:ext uri="{28A0092B-C50C-407E-A947-70E740481C1C}">
                <a14:useLocalDpi xmlns:a14="http://schemas.microsoft.com/office/drawing/2010/main"/>
              </a:ext>
            </a:extLst>
          </a:blip>
          <a:srcRect l="17073" t="17073" r="17073" b="17073"/>
          <a:stretch/>
        </p:blipFill>
        <p:spPr bwMode="auto">
          <a:xfrm>
            <a:off x="1083039" y="5263484"/>
            <a:ext cx="282265" cy="25660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A person holding a computer&#10;&#10;Description automatically generated">
            <a:extLst>
              <a:ext uri="{FF2B5EF4-FFF2-40B4-BE49-F238E27FC236}">
                <a16:creationId xmlns:a16="http://schemas.microsoft.com/office/drawing/2014/main" id="{5FE4EF7F-6BA2-D420-BF2F-DB0F202325B9}"/>
              </a:ext>
            </a:extLst>
          </p:cNvPr>
          <p:cNvPicPr>
            <a:picLocks noChangeAspect="1"/>
          </p:cNvPicPr>
          <p:nvPr/>
        </p:nvPicPr>
        <p:blipFill>
          <a:blip r:embed="rId13"/>
          <a:stretch>
            <a:fillRect/>
          </a:stretch>
        </p:blipFill>
        <p:spPr>
          <a:xfrm>
            <a:off x="9580571" y="2961891"/>
            <a:ext cx="2645730" cy="3896109"/>
          </a:xfrm>
          <a:prstGeom prst="rect">
            <a:avLst/>
          </a:prstGeom>
        </p:spPr>
      </p:pic>
    </p:spTree>
    <p:extLst>
      <p:ext uri="{BB962C8B-B14F-4D97-AF65-F5344CB8AC3E}">
        <p14:creationId xmlns:p14="http://schemas.microsoft.com/office/powerpoint/2010/main" val="40223909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BE603-1AB2-9C37-A11F-7BAFCF89E5CA}"/>
            </a:ext>
          </a:extLst>
        </p:cNvPr>
        <p:cNvGrpSpPr/>
        <p:nvPr/>
      </p:nvGrpSpPr>
      <p:grpSpPr>
        <a:xfrm>
          <a:off x="0" y="0"/>
          <a:ext cx="0" cy="0"/>
          <a:chOff x="0" y="0"/>
          <a:chExt cx="0" cy="0"/>
        </a:xfrm>
      </p:grpSpPr>
      <p:grpSp>
        <p:nvGrpSpPr>
          <p:cNvPr id="4" name="Group 3">
            <a:extLst>
              <a:ext uri="{FF2B5EF4-FFF2-40B4-BE49-F238E27FC236}">
                <a16:creationId xmlns:a16="http://schemas.microsoft.com/office/drawing/2014/main" id="{0F7CD678-A937-B71C-800F-38AE7A77B295}"/>
              </a:ext>
            </a:extLst>
          </p:cNvPr>
          <p:cNvGrpSpPr/>
          <p:nvPr/>
        </p:nvGrpSpPr>
        <p:grpSpPr>
          <a:xfrm flipH="1">
            <a:off x="0" y="0"/>
            <a:ext cx="12192000" cy="6858000"/>
            <a:chOff x="0" y="0"/>
            <a:chExt cx="12192000" cy="6858000"/>
          </a:xfrm>
        </p:grpSpPr>
        <p:pic>
          <p:nvPicPr>
            <p:cNvPr id="6" name="Picture 5" descr="A close-up of colorful objects&#10;&#10;Description automatically generated">
              <a:extLst>
                <a:ext uri="{FF2B5EF4-FFF2-40B4-BE49-F238E27FC236}">
                  <a16:creationId xmlns:a16="http://schemas.microsoft.com/office/drawing/2014/main" id="{72B282AD-5D41-4362-28E1-BF606F65F33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4419600" y="0"/>
              <a:ext cx="7772400" cy="3757229"/>
            </a:xfrm>
            <a:prstGeom prst="rect">
              <a:avLst/>
            </a:prstGeom>
          </p:spPr>
        </p:pic>
        <p:grpSp>
          <p:nvGrpSpPr>
            <p:cNvPr id="8" name="Group 7">
              <a:extLst>
                <a:ext uri="{FF2B5EF4-FFF2-40B4-BE49-F238E27FC236}">
                  <a16:creationId xmlns:a16="http://schemas.microsoft.com/office/drawing/2014/main" id="{F37B160B-C0D6-228F-E123-C4C8D3587CC8}"/>
                </a:ext>
              </a:extLst>
            </p:cNvPr>
            <p:cNvGrpSpPr/>
            <p:nvPr/>
          </p:nvGrpSpPr>
          <p:grpSpPr>
            <a:xfrm>
              <a:off x="0" y="1589509"/>
              <a:ext cx="12192000" cy="5268491"/>
              <a:chOff x="0" y="1589509"/>
              <a:chExt cx="12192000" cy="5268491"/>
            </a:xfrm>
          </p:grpSpPr>
          <p:sp>
            <p:nvSpPr>
              <p:cNvPr id="13" name="Rectangle 12">
                <a:extLst>
                  <a:ext uri="{FF2B5EF4-FFF2-40B4-BE49-F238E27FC236}">
                    <a16:creationId xmlns:a16="http://schemas.microsoft.com/office/drawing/2014/main" id="{1BE401DD-BEB8-9605-980D-F68907774384}"/>
                  </a:ext>
                </a:extLst>
              </p:cNvPr>
              <p:cNvSpPr/>
              <p:nvPr/>
            </p:nvSpPr>
            <p:spPr bwMode="auto">
              <a:xfrm>
                <a:off x="7072829" y="3028132"/>
                <a:ext cx="5119171" cy="3829868"/>
              </a:xfrm>
              <a:prstGeom prst="rect">
                <a:avLst/>
              </a:prstGeom>
              <a:gradFill flip="none" rotWithShape="1">
                <a:gsLst>
                  <a:gs pos="100000">
                    <a:srgbClr val="ECE9E6"/>
                  </a:gs>
                  <a:gs pos="63000">
                    <a:schemeClr val="bg1"/>
                  </a:gs>
                </a:gsLst>
                <a:lin ang="54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pic>
            <p:nvPicPr>
              <p:cNvPr id="14" name="Picture 13" descr="A close-up of colorful objects&#10;&#10;Description automatically generated">
                <a:extLst>
                  <a:ext uri="{FF2B5EF4-FFF2-40B4-BE49-F238E27FC236}">
                    <a16:creationId xmlns:a16="http://schemas.microsoft.com/office/drawing/2014/main" id="{712559D7-697E-B360-3855-012DF45165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589509"/>
                <a:ext cx="7772400" cy="5268491"/>
              </a:xfrm>
              <a:prstGeom prst="rect">
                <a:avLst/>
              </a:prstGeom>
            </p:spPr>
          </p:pic>
        </p:grpSp>
      </p:grpSp>
      <p:sp>
        <p:nvSpPr>
          <p:cNvPr id="2" name="Title 1">
            <a:extLst>
              <a:ext uri="{FF2B5EF4-FFF2-40B4-BE49-F238E27FC236}">
                <a16:creationId xmlns:a16="http://schemas.microsoft.com/office/drawing/2014/main" id="{0776994A-AF40-86DE-8B3B-BE5B71B2F1A5}"/>
              </a:ext>
            </a:extLst>
          </p:cNvPr>
          <p:cNvSpPr>
            <a:spLocks noGrp="1"/>
          </p:cNvSpPr>
          <p:nvPr>
            <p:ph type="title"/>
          </p:nvPr>
        </p:nvSpPr>
        <p:spPr>
          <a:xfrm>
            <a:off x="571501" y="472190"/>
            <a:ext cx="11049000" cy="1107996"/>
          </a:xfrm>
        </p:spPr>
        <p:txBody>
          <a:bodyPr/>
          <a:lstStyle/>
          <a:p>
            <a:pPr algn="ctr"/>
            <a:r>
              <a:rPr lang="en-US"/>
              <a:t>Copilot scenarios for</a:t>
            </a:r>
            <a:br>
              <a:rPr lang="en-US"/>
            </a:br>
            <a:r>
              <a:rPr lang="en-US">
                <a:gradFill>
                  <a:gsLst>
                    <a:gs pos="35000">
                      <a:srgbClr val="0078D4"/>
                    </a:gs>
                    <a:gs pos="0">
                      <a:srgbClr val="C03BC4"/>
                    </a:gs>
                  </a:gsLst>
                  <a:path path="circle">
                    <a:fillToRect l="100000" t="100000"/>
                  </a:path>
                </a:gradFill>
              </a:rPr>
              <a:t>Finance</a:t>
            </a:r>
          </a:p>
        </p:txBody>
      </p:sp>
      <p:grpSp>
        <p:nvGrpSpPr>
          <p:cNvPr id="5" name="Group 4">
            <a:extLst>
              <a:ext uri="{FF2B5EF4-FFF2-40B4-BE49-F238E27FC236}">
                <a16:creationId xmlns:a16="http://schemas.microsoft.com/office/drawing/2014/main" id="{EECC768F-EF2C-633B-7FEA-AA501ADD1839}"/>
              </a:ext>
            </a:extLst>
          </p:cNvPr>
          <p:cNvGrpSpPr/>
          <p:nvPr/>
        </p:nvGrpSpPr>
        <p:grpSpPr>
          <a:xfrm>
            <a:off x="702826" y="2376192"/>
            <a:ext cx="10786348" cy="2987379"/>
            <a:chOff x="702826" y="2376192"/>
            <a:chExt cx="10786348" cy="2987379"/>
          </a:xfrm>
        </p:grpSpPr>
        <p:sp>
          <p:nvSpPr>
            <p:cNvPr id="7" name="Rectangle: Rounded Corners 78">
              <a:extLst>
                <a:ext uri="{FF2B5EF4-FFF2-40B4-BE49-F238E27FC236}">
                  <a16:creationId xmlns:a16="http://schemas.microsoft.com/office/drawing/2014/main" id="{3FFCD269-3E6A-9880-438D-F9F6F8C6463F}"/>
                </a:ext>
                <a:ext uri="{C183D7F6-B498-43B3-948B-1728B52AA6E4}">
                  <adec:decorative xmlns:adec="http://schemas.microsoft.com/office/drawing/2017/decorative" val="1"/>
                </a:ext>
              </a:extLst>
            </p:cNvPr>
            <p:cNvSpPr/>
            <p:nvPr/>
          </p:nvSpPr>
          <p:spPr bwMode="auto">
            <a:xfrm>
              <a:off x="702826" y="2794203"/>
              <a:ext cx="3349754" cy="2569368"/>
            </a:xfrm>
            <a:prstGeom prst="roundRect">
              <a:avLst>
                <a:gd name="adj" fmla="val 3081"/>
              </a:avLst>
            </a:prstGeom>
            <a:solidFill>
              <a:srgbClr val="FFFFFF">
                <a:alpha val="84000"/>
              </a:srgbClr>
            </a:solid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IN" sz="2000" kern="0">
                <a:solidFill>
                  <a:srgbClr val="1A1A1A"/>
                </a:solidFill>
                <a:latin typeface="Segoe UI"/>
                <a:cs typeface="Segoe UI" pitchFamily="34" charset="0"/>
              </a:endParaRPr>
            </a:p>
          </p:txBody>
        </p:sp>
        <p:sp>
          <p:nvSpPr>
            <p:cNvPr id="9" name="Rectangle: Rounded Corners 81">
              <a:extLst>
                <a:ext uri="{FF2B5EF4-FFF2-40B4-BE49-F238E27FC236}">
                  <a16:creationId xmlns:a16="http://schemas.microsoft.com/office/drawing/2014/main" id="{47D0051E-83EA-B9F7-3792-8B1E85CFC11D}"/>
                </a:ext>
                <a:ext uri="{C183D7F6-B498-43B3-948B-1728B52AA6E4}">
                  <adec:decorative xmlns:adec="http://schemas.microsoft.com/office/drawing/2017/decorative" val="1"/>
                </a:ext>
              </a:extLst>
            </p:cNvPr>
            <p:cNvSpPr/>
            <p:nvPr/>
          </p:nvSpPr>
          <p:spPr bwMode="auto">
            <a:xfrm>
              <a:off x="4421123" y="2794203"/>
              <a:ext cx="3349754" cy="2569368"/>
            </a:xfrm>
            <a:prstGeom prst="roundRect">
              <a:avLst>
                <a:gd name="adj" fmla="val 3081"/>
              </a:avLst>
            </a:prstGeom>
            <a:solidFill>
              <a:srgbClr val="FFFFFF">
                <a:alpha val="84000"/>
              </a:srgbClr>
            </a:solid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IN" sz="2000" kern="0">
                <a:solidFill>
                  <a:srgbClr val="1A1A1A"/>
                </a:solidFill>
                <a:latin typeface="Segoe UI"/>
                <a:cs typeface="Segoe UI" pitchFamily="34" charset="0"/>
              </a:endParaRPr>
            </a:p>
          </p:txBody>
        </p:sp>
        <p:sp>
          <p:nvSpPr>
            <p:cNvPr id="10" name="Rectangle: Rounded Corners 83">
              <a:extLst>
                <a:ext uri="{FF2B5EF4-FFF2-40B4-BE49-F238E27FC236}">
                  <a16:creationId xmlns:a16="http://schemas.microsoft.com/office/drawing/2014/main" id="{80339655-ED32-28BF-7303-689C304C8E39}"/>
                </a:ext>
                <a:ext uri="{C183D7F6-B498-43B3-948B-1728B52AA6E4}">
                  <adec:decorative xmlns:adec="http://schemas.microsoft.com/office/drawing/2017/decorative" val="1"/>
                </a:ext>
              </a:extLst>
            </p:cNvPr>
            <p:cNvSpPr/>
            <p:nvPr/>
          </p:nvSpPr>
          <p:spPr bwMode="auto">
            <a:xfrm>
              <a:off x="8139420" y="2794203"/>
              <a:ext cx="3349754" cy="2569368"/>
            </a:xfrm>
            <a:prstGeom prst="roundRect">
              <a:avLst>
                <a:gd name="adj" fmla="val 3081"/>
              </a:avLst>
            </a:prstGeom>
            <a:solidFill>
              <a:srgbClr val="FFFFFF">
                <a:alpha val="84000"/>
              </a:srgbClr>
            </a:solid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IN" sz="2000" kern="0">
                <a:solidFill>
                  <a:srgbClr val="1A1A1A"/>
                </a:solidFill>
                <a:latin typeface="Segoe UI"/>
                <a:cs typeface="Segoe UI" pitchFamily="34" charset="0"/>
              </a:endParaRPr>
            </a:p>
          </p:txBody>
        </p:sp>
        <p:sp>
          <p:nvSpPr>
            <p:cNvPr id="11" name="TextBox 22">
              <a:extLst>
                <a:ext uri="{FF2B5EF4-FFF2-40B4-BE49-F238E27FC236}">
                  <a16:creationId xmlns:a16="http://schemas.microsoft.com/office/drawing/2014/main" id="{D5B28714-0F11-C307-B605-C21ED449C895}"/>
                </a:ext>
              </a:extLst>
            </p:cNvPr>
            <p:cNvSpPr txBox="1"/>
            <p:nvPr/>
          </p:nvSpPr>
          <p:spPr>
            <a:xfrm>
              <a:off x="1236172" y="346047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solidFill>
                    <a:schemeClr val="accent3"/>
                  </a:solidFill>
                  <a:latin typeface="Segoe UI Semibold"/>
                </a:rPr>
                <a:t>Overview and KPIs</a:t>
              </a:r>
              <a:endParaRPr kumimoji="0" lang="en-US" b="0" i="0" u="none" strike="noStrike" kern="1200" cap="none" spc="0" normalizeH="0" baseline="0" noProof="0">
                <a:ln>
                  <a:noFill/>
                </a:ln>
                <a:solidFill>
                  <a:schemeClr val="accent3"/>
                </a:solidFill>
                <a:effectLst/>
                <a:uLnTx/>
                <a:uFillTx/>
                <a:latin typeface="Segoe UI Semibold"/>
                <a:ea typeface="+mn-ea"/>
                <a:cs typeface="+mn-cs"/>
              </a:endParaRPr>
            </a:p>
          </p:txBody>
        </p:sp>
        <p:sp>
          <p:nvSpPr>
            <p:cNvPr id="12" name="TextBox 23">
              <a:extLst>
                <a:ext uri="{FF2B5EF4-FFF2-40B4-BE49-F238E27FC236}">
                  <a16:creationId xmlns:a16="http://schemas.microsoft.com/office/drawing/2014/main" id="{2FB34D7F-746C-1956-321D-8634BC737172}"/>
                </a:ext>
              </a:extLst>
            </p:cNvPr>
            <p:cNvSpPr txBox="1"/>
            <p:nvPr/>
          </p:nvSpPr>
          <p:spPr>
            <a:xfrm>
              <a:off x="926908" y="3966235"/>
              <a:ext cx="2901589" cy="1077218"/>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67">
                <a:defRPr/>
              </a:pPr>
              <a:r>
                <a:rPr lang="en-US" sz="1400" dirty="0">
                  <a:solidFill>
                    <a:srgbClr val="111111"/>
                  </a:solidFill>
                  <a:latin typeface="Segoe UI "/>
                  <a:ea typeface="Roboto"/>
                  <a:cs typeface="Roboto"/>
                </a:rPr>
                <a:t>KPIs play a crucial role in organizations, providing a compass to navigate toward success. Let's dive into KPIs for Finance and how Copilot can assist. </a:t>
              </a:r>
              <a:endParaRPr lang="en-US" sz="1400" dirty="0">
                <a:latin typeface="Segoe UI "/>
              </a:endParaRPr>
            </a:p>
          </p:txBody>
        </p:sp>
        <p:sp>
          <p:nvSpPr>
            <p:cNvPr id="21" name="TextBox 25">
              <a:extLst>
                <a:ext uri="{FF2B5EF4-FFF2-40B4-BE49-F238E27FC236}">
                  <a16:creationId xmlns:a16="http://schemas.microsoft.com/office/drawing/2014/main" id="{AC10A278-F304-11C7-F101-9EC021AEA950}"/>
                </a:ext>
              </a:extLst>
            </p:cNvPr>
            <p:cNvSpPr txBox="1"/>
            <p:nvPr/>
          </p:nvSpPr>
          <p:spPr>
            <a:xfrm>
              <a:off x="4954470" y="346047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solidFill>
                    <a:schemeClr val="accent3"/>
                  </a:solidFill>
                  <a:latin typeface="Segoe UI Semibold"/>
                  <a:cs typeface="Segoe UI Semibold"/>
                </a:rPr>
                <a:t>Use Case by Role</a:t>
              </a:r>
              <a:endParaRPr lang="en-US" b="0" i="0" u="none" strike="noStrike" kern="1200" cap="none" spc="0" normalizeH="0" baseline="0" noProof="0">
                <a:ln>
                  <a:noFill/>
                </a:ln>
                <a:solidFill>
                  <a:schemeClr val="accent3"/>
                </a:solidFill>
                <a:effectLst/>
                <a:uLnTx/>
                <a:uFillTx/>
                <a:latin typeface="Segoe UI Semibold"/>
                <a:cs typeface="Segoe UI Semibold"/>
              </a:endParaRPr>
            </a:p>
          </p:txBody>
        </p:sp>
        <p:sp>
          <p:nvSpPr>
            <p:cNvPr id="22" name="TextBox 26">
              <a:extLst>
                <a:ext uri="{FF2B5EF4-FFF2-40B4-BE49-F238E27FC236}">
                  <a16:creationId xmlns:a16="http://schemas.microsoft.com/office/drawing/2014/main" id="{E75A1B3B-9169-200D-4318-DD1ED0FE3661}"/>
                </a:ext>
              </a:extLst>
            </p:cNvPr>
            <p:cNvSpPr txBox="1"/>
            <p:nvPr/>
          </p:nvSpPr>
          <p:spPr>
            <a:xfrm>
              <a:off x="4645206" y="3966235"/>
              <a:ext cx="2901589" cy="861774"/>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67">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can simplify </a:t>
              </a:r>
              <a:r>
                <a:rPr lang="en-US" sz="1400">
                  <a:solidFill>
                    <a:srgbClr val="000000"/>
                  </a:solidFill>
                  <a:latin typeface="Segoe UI"/>
                </a:rPr>
                <a:t>the tasks that execs perform every day. Look at key use cases and how Copilot can be your AI assistant along the way. </a:t>
              </a: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23" name="TextBox 28">
              <a:extLst>
                <a:ext uri="{FF2B5EF4-FFF2-40B4-BE49-F238E27FC236}">
                  <a16:creationId xmlns:a16="http://schemas.microsoft.com/office/drawing/2014/main" id="{CF860B28-442F-9793-7197-D8B39E6AA306}"/>
                </a:ext>
              </a:extLst>
            </p:cNvPr>
            <p:cNvSpPr txBox="1"/>
            <p:nvPr/>
          </p:nvSpPr>
          <p:spPr>
            <a:xfrm>
              <a:off x="8410520" y="3460478"/>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a:solidFill>
                    <a:schemeClr val="accent3"/>
                  </a:solidFill>
                  <a:latin typeface="Segoe UI Semibold"/>
                </a:rPr>
                <a:t>Day in the Life</a:t>
              </a:r>
              <a:endParaRPr lang="en-US" sz="2000">
                <a:solidFill>
                  <a:schemeClr val="accent3"/>
                </a:solidFill>
                <a:ea typeface="+mn-ea"/>
                <a:cs typeface="+mn-cs"/>
              </a:endParaRPr>
            </a:p>
          </p:txBody>
        </p:sp>
        <p:sp>
          <p:nvSpPr>
            <p:cNvPr id="24" name="TextBox 29">
              <a:extLst>
                <a:ext uri="{FF2B5EF4-FFF2-40B4-BE49-F238E27FC236}">
                  <a16:creationId xmlns:a16="http://schemas.microsoft.com/office/drawing/2014/main" id="{455726D8-7B30-F0A2-7A64-E16E8A216DE8}"/>
                </a:ext>
              </a:extLst>
            </p:cNvPr>
            <p:cNvSpPr txBox="1"/>
            <p:nvPr/>
          </p:nvSpPr>
          <p:spPr>
            <a:xfrm>
              <a:off x="8372978" y="3966235"/>
              <a:ext cx="2882638" cy="646331"/>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14367">
                <a:defRPr/>
              </a:pPr>
              <a:r>
                <a:rPr lang="en-US" sz="1400" dirty="0">
                  <a:solidFill>
                    <a:srgbClr val="000000"/>
                  </a:solidFill>
                  <a:latin typeface="Segoe UI"/>
                  <a:cs typeface="Segoe UI"/>
                </a:rPr>
                <a:t>See how real-life Finance employees are using Copilot in their day to day. </a:t>
              </a:r>
              <a:endParaRPr lang="en-US" sz="1400" b="0" i="0" u="none" strike="noStrike" kern="1200" cap="none" spc="0" normalizeH="0" baseline="0" noProof="0" dirty="0">
                <a:ln>
                  <a:noFill/>
                </a:ln>
                <a:solidFill>
                  <a:srgbClr val="000000"/>
                </a:solidFill>
                <a:effectLst/>
                <a:uLnTx/>
                <a:uFillTx/>
                <a:latin typeface="Segoe UI"/>
                <a:cs typeface="Segoe UI"/>
              </a:endParaRPr>
            </a:p>
          </p:txBody>
        </p:sp>
        <p:sp>
          <p:nvSpPr>
            <p:cNvPr id="28" name="Oval 27">
              <a:extLst>
                <a:ext uri="{FF2B5EF4-FFF2-40B4-BE49-F238E27FC236}">
                  <a16:creationId xmlns:a16="http://schemas.microsoft.com/office/drawing/2014/main" id="{A44C6689-9DC1-DE5E-834D-2436908D8F07}"/>
                </a:ext>
              </a:extLst>
            </p:cNvPr>
            <p:cNvSpPr/>
            <p:nvPr/>
          </p:nvSpPr>
          <p:spPr bwMode="auto">
            <a:xfrm>
              <a:off x="1959692" y="2376192"/>
              <a:ext cx="836022" cy="836022"/>
            </a:xfrm>
            <a:prstGeom prst="ellipse">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30" name="Oval 29">
              <a:extLst>
                <a:ext uri="{FF2B5EF4-FFF2-40B4-BE49-F238E27FC236}">
                  <a16:creationId xmlns:a16="http://schemas.microsoft.com/office/drawing/2014/main" id="{156A0564-1910-840E-94C7-A4B8ADDB0CFA}"/>
                </a:ext>
              </a:extLst>
            </p:cNvPr>
            <p:cNvSpPr/>
            <p:nvPr/>
          </p:nvSpPr>
          <p:spPr bwMode="auto">
            <a:xfrm>
              <a:off x="5677989" y="2376192"/>
              <a:ext cx="836022" cy="836022"/>
            </a:xfrm>
            <a:prstGeom prst="ellipse">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32" name="Oval 31">
              <a:extLst>
                <a:ext uri="{FF2B5EF4-FFF2-40B4-BE49-F238E27FC236}">
                  <a16:creationId xmlns:a16="http://schemas.microsoft.com/office/drawing/2014/main" id="{4C2C63BD-B97F-0AD8-02EA-86201EEA5C0E}"/>
                </a:ext>
              </a:extLst>
            </p:cNvPr>
            <p:cNvSpPr/>
            <p:nvPr/>
          </p:nvSpPr>
          <p:spPr bwMode="auto">
            <a:xfrm>
              <a:off x="9396286" y="2376192"/>
              <a:ext cx="836022" cy="836022"/>
            </a:xfrm>
            <a:prstGeom prst="ellipse">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pic>
          <p:nvPicPr>
            <p:cNvPr id="33" name="Graphic 32">
              <a:extLst>
                <a:ext uri="{FF2B5EF4-FFF2-40B4-BE49-F238E27FC236}">
                  <a16:creationId xmlns:a16="http://schemas.microsoft.com/office/drawing/2014/main" id="{218DFC7F-3792-58D0-0C2C-6967253BB5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41653" y="2556035"/>
              <a:ext cx="472097" cy="472097"/>
            </a:xfrm>
            <a:prstGeom prst="rect">
              <a:avLst/>
            </a:prstGeom>
          </p:spPr>
        </p:pic>
        <p:sp>
          <p:nvSpPr>
            <p:cNvPr id="35" name="Freeform: Shape 64" descr="Icon of person in front of a screen">
              <a:extLst>
                <a:ext uri="{FF2B5EF4-FFF2-40B4-BE49-F238E27FC236}">
                  <a16:creationId xmlns:a16="http://schemas.microsoft.com/office/drawing/2014/main" id="{C3F3F1B5-7409-D8A5-9700-318EDBA6EF42}"/>
                </a:ext>
              </a:extLst>
            </p:cNvPr>
            <p:cNvSpPr/>
            <p:nvPr/>
          </p:nvSpPr>
          <p:spPr>
            <a:xfrm>
              <a:off x="5931976" y="2614919"/>
              <a:ext cx="358569" cy="358569"/>
            </a:xfrm>
            <a:custGeom>
              <a:avLst/>
              <a:gdLst>
                <a:gd name="connsiteX0" fmla="*/ 167958 w 292100"/>
                <a:gd name="connsiteY0" fmla="*/ 204470 h 292100"/>
                <a:gd name="connsiteX1" fmla="*/ 270193 w 292100"/>
                <a:gd name="connsiteY1" fmla="*/ 204470 h 292100"/>
                <a:gd name="connsiteX2" fmla="*/ 292100 w 292100"/>
                <a:gd name="connsiteY2" fmla="*/ 226377 h 292100"/>
                <a:gd name="connsiteX3" fmla="*/ 292100 w 292100"/>
                <a:gd name="connsiteY3" fmla="*/ 233680 h 292100"/>
                <a:gd name="connsiteX4" fmla="*/ 219075 w 292100"/>
                <a:gd name="connsiteY4" fmla="*/ 292100 h 292100"/>
                <a:gd name="connsiteX5" fmla="*/ 146050 w 292100"/>
                <a:gd name="connsiteY5" fmla="*/ 233680 h 292100"/>
                <a:gd name="connsiteX6" fmla="*/ 146050 w 292100"/>
                <a:gd name="connsiteY6" fmla="*/ 226377 h 292100"/>
                <a:gd name="connsiteX7" fmla="*/ 167958 w 292100"/>
                <a:gd name="connsiteY7" fmla="*/ 204470 h 292100"/>
                <a:gd name="connsiteX8" fmla="*/ 219075 w 292100"/>
                <a:gd name="connsiteY8" fmla="*/ 109537 h 292100"/>
                <a:gd name="connsiteX9" fmla="*/ 259239 w 292100"/>
                <a:gd name="connsiteY9" fmla="*/ 149701 h 292100"/>
                <a:gd name="connsiteX10" fmla="*/ 219075 w 292100"/>
                <a:gd name="connsiteY10" fmla="*/ 189865 h 292100"/>
                <a:gd name="connsiteX11" fmla="*/ 178911 w 292100"/>
                <a:gd name="connsiteY11" fmla="*/ 149701 h 292100"/>
                <a:gd name="connsiteX12" fmla="*/ 219075 w 292100"/>
                <a:gd name="connsiteY12" fmla="*/ 109537 h 292100"/>
                <a:gd name="connsiteX13" fmla="*/ 47466 w 292100"/>
                <a:gd name="connsiteY13" fmla="*/ 21908 h 292100"/>
                <a:gd name="connsiteX14" fmla="*/ 21908 w 292100"/>
                <a:gd name="connsiteY14" fmla="*/ 47466 h 292100"/>
                <a:gd name="connsiteX15" fmla="*/ 21908 w 292100"/>
                <a:gd name="connsiteY15" fmla="*/ 58420 h 292100"/>
                <a:gd name="connsiteX16" fmla="*/ 240983 w 292100"/>
                <a:gd name="connsiteY16" fmla="*/ 58420 h 292100"/>
                <a:gd name="connsiteX17" fmla="*/ 240983 w 292100"/>
                <a:gd name="connsiteY17" fmla="*/ 47466 h 292100"/>
                <a:gd name="connsiteX18" fmla="*/ 215424 w 292100"/>
                <a:gd name="connsiteY18" fmla="*/ 21908 h 292100"/>
                <a:gd name="connsiteX19" fmla="*/ 47466 w 292100"/>
                <a:gd name="connsiteY19" fmla="*/ 0 h 292100"/>
                <a:gd name="connsiteX20" fmla="*/ 215424 w 292100"/>
                <a:gd name="connsiteY20" fmla="*/ 0 h 292100"/>
                <a:gd name="connsiteX21" fmla="*/ 262890 w 292100"/>
                <a:gd name="connsiteY21" fmla="*/ 47466 h 292100"/>
                <a:gd name="connsiteX22" fmla="*/ 262890 w 292100"/>
                <a:gd name="connsiteY22" fmla="*/ 116840 h 292100"/>
                <a:gd name="connsiteX23" fmla="*/ 240983 w 292100"/>
                <a:gd name="connsiteY23" fmla="*/ 99489 h 292100"/>
                <a:gd name="connsiteX24" fmla="*/ 240983 w 292100"/>
                <a:gd name="connsiteY24" fmla="*/ 80328 h 292100"/>
                <a:gd name="connsiteX25" fmla="*/ 21908 w 292100"/>
                <a:gd name="connsiteY25" fmla="*/ 80328 h 292100"/>
                <a:gd name="connsiteX26" fmla="*/ 21908 w 292100"/>
                <a:gd name="connsiteY26" fmla="*/ 215424 h 292100"/>
                <a:gd name="connsiteX27" fmla="*/ 47466 w 292100"/>
                <a:gd name="connsiteY27" fmla="*/ 240983 h 292100"/>
                <a:gd name="connsiteX28" fmla="*/ 131883 w 292100"/>
                <a:gd name="connsiteY28" fmla="*/ 240983 h 292100"/>
                <a:gd name="connsiteX29" fmla="*/ 138572 w 292100"/>
                <a:gd name="connsiteY29" fmla="*/ 262890 h 292100"/>
                <a:gd name="connsiteX30" fmla="*/ 47466 w 292100"/>
                <a:gd name="connsiteY30" fmla="*/ 262890 h 292100"/>
                <a:gd name="connsiteX31" fmla="*/ 0 w 292100"/>
                <a:gd name="connsiteY31" fmla="*/ 215424 h 292100"/>
                <a:gd name="connsiteX32" fmla="*/ 0 w 292100"/>
                <a:gd name="connsiteY32" fmla="*/ 47466 h 292100"/>
                <a:gd name="connsiteX33" fmla="*/ 47466 w 292100"/>
                <a:gd name="connsiteY33" fmla="*/ 0 h 292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92100" h="292100">
                  <a:moveTo>
                    <a:pt x="167958" y="204470"/>
                  </a:moveTo>
                  <a:lnTo>
                    <a:pt x="270193" y="204470"/>
                  </a:lnTo>
                  <a:cubicBezTo>
                    <a:pt x="282291" y="204470"/>
                    <a:pt x="292100" y="214278"/>
                    <a:pt x="292100" y="226377"/>
                  </a:cubicBezTo>
                  <a:lnTo>
                    <a:pt x="292100" y="233680"/>
                  </a:lnTo>
                  <a:cubicBezTo>
                    <a:pt x="292100" y="262466"/>
                    <a:pt x="264935" y="292100"/>
                    <a:pt x="219075" y="292100"/>
                  </a:cubicBezTo>
                  <a:cubicBezTo>
                    <a:pt x="173215" y="292100"/>
                    <a:pt x="146050" y="262466"/>
                    <a:pt x="146050" y="233680"/>
                  </a:cubicBezTo>
                  <a:lnTo>
                    <a:pt x="146050" y="226377"/>
                  </a:lnTo>
                  <a:cubicBezTo>
                    <a:pt x="146050" y="214278"/>
                    <a:pt x="155859" y="204470"/>
                    <a:pt x="167958" y="204470"/>
                  </a:cubicBezTo>
                  <a:close/>
                  <a:moveTo>
                    <a:pt x="219075" y="109537"/>
                  </a:moveTo>
                  <a:cubicBezTo>
                    <a:pt x="241257" y="109537"/>
                    <a:pt x="259239" y="127519"/>
                    <a:pt x="259239" y="149701"/>
                  </a:cubicBezTo>
                  <a:cubicBezTo>
                    <a:pt x="259239" y="171883"/>
                    <a:pt x="241257" y="189865"/>
                    <a:pt x="219075" y="189865"/>
                  </a:cubicBezTo>
                  <a:cubicBezTo>
                    <a:pt x="196893" y="189865"/>
                    <a:pt x="178911" y="171883"/>
                    <a:pt x="178911" y="149701"/>
                  </a:cubicBezTo>
                  <a:cubicBezTo>
                    <a:pt x="178911" y="127519"/>
                    <a:pt x="196893" y="109537"/>
                    <a:pt x="219075" y="109537"/>
                  </a:cubicBezTo>
                  <a:close/>
                  <a:moveTo>
                    <a:pt x="47466" y="21908"/>
                  </a:moveTo>
                  <a:cubicBezTo>
                    <a:pt x="33351" y="21908"/>
                    <a:pt x="21908" y="33351"/>
                    <a:pt x="21908" y="47466"/>
                  </a:cubicBezTo>
                  <a:lnTo>
                    <a:pt x="21908" y="58420"/>
                  </a:lnTo>
                  <a:lnTo>
                    <a:pt x="240983" y="58420"/>
                  </a:lnTo>
                  <a:lnTo>
                    <a:pt x="240983" y="47466"/>
                  </a:lnTo>
                  <a:cubicBezTo>
                    <a:pt x="240983" y="33351"/>
                    <a:pt x="229539" y="21908"/>
                    <a:pt x="215424" y="21908"/>
                  </a:cubicBezTo>
                  <a:close/>
                  <a:moveTo>
                    <a:pt x="47466" y="0"/>
                  </a:moveTo>
                  <a:lnTo>
                    <a:pt x="215424" y="0"/>
                  </a:lnTo>
                  <a:cubicBezTo>
                    <a:pt x="241638" y="0"/>
                    <a:pt x="262890" y="21251"/>
                    <a:pt x="262890" y="47466"/>
                  </a:cubicBezTo>
                  <a:lnTo>
                    <a:pt x="262890" y="116840"/>
                  </a:lnTo>
                  <a:cubicBezTo>
                    <a:pt x="257204" y="109266"/>
                    <a:pt x="249658" y="103289"/>
                    <a:pt x="240983" y="99489"/>
                  </a:cubicBezTo>
                  <a:lnTo>
                    <a:pt x="240983" y="80328"/>
                  </a:lnTo>
                  <a:lnTo>
                    <a:pt x="21908" y="80328"/>
                  </a:lnTo>
                  <a:lnTo>
                    <a:pt x="21908" y="215424"/>
                  </a:lnTo>
                  <a:cubicBezTo>
                    <a:pt x="21908" y="229532"/>
                    <a:pt x="33358" y="240983"/>
                    <a:pt x="47466" y="240983"/>
                  </a:cubicBezTo>
                  <a:lnTo>
                    <a:pt x="131883" y="240983"/>
                  </a:lnTo>
                  <a:cubicBezTo>
                    <a:pt x="132759" y="248606"/>
                    <a:pt x="135052" y="255996"/>
                    <a:pt x="138572" y="262890"/>
                  </a:cubicBezTo>
                  <a:lnTo>
                    <a:pt x="47466" y="262890"/>
                  </a:lnTo>
                  <a:cubicBezTo>
                    <a:pt x="21251" y="262890"/>
                    <a:pt x="0" y="241638"/>
                    <a:pt x="0" y="215424"/>
                  </a:cubicBezTo>
                  <a:lnTo>
                    <a:pt x="0" y="47466"/>
                  </a:lnTo>
                  <a:cubicBezTo>
                    <a:pt x="0" y="21251"/>
                    <a:pt x="21251" y="0"/>
                    <a:pt x="47466"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kern="0">
                <a:solidFill>
                  <a:srgbClr val="1A1A1A"/>
                </a:solidFill>
              </a:endParaRPr>
            </a:p>
          </p:txBody>
        </p:sp>
        <p:sp>
          <p:nvSpPr>
            <p:cNvPr id="36" name="Graphic 5" descr="Icon of a Document">
              <a:extLst>
                <a:ext uri="{FF2B5EF4-FFF2-40B4-BE49-F238E27FC236}">
                  <a16:creationId xmlns:a16="http://schemas.microsoft.com/office/drawing/2014/main" id="{3DEF1C4B-249A-F06F-C701-0467B290BFAD}"/>
                </a:ext>
              </a:extLst>
            </p:cNvPr>
            <p:cNvSpPr/>
            <p:nvPr/>
          </p:nvSpPr>
          <p:spPr>
            <a:xfrm>
              <a:off x="9666128" y="2608991"/>
              <a:ext cx="296338" cy="370424"/>
            </a:xfrm>
            <a:custGeom>
              <a:avLst/>
              <a:gdLst>
                <a:gd name="connsiteX0" fmla="*/ 68373 w 230308"/>
                <a:gd name="connsiteY0" fmla="*/ 136745 h 287885"/>
                <a:gd name="connsiteX1" fmla="*/ 57577 w 230308"/>
                <a:gd name="connsiteY1" fmla="*/ 147541 h 287885"/>
                <a:gd name="connsiteX2" fmla="*/ 68373 w 230308"/>
                <a:gd name="connsiteY2" fmla="*/ 158337 h 287885"/>
                <a:gd name="connsiteX3" fmla="*/ 161935 w 230308"/>
                <a:gd name="connsiteY3" fmla="*/ 158337 h 287885"/>
                <a:gd name="connsiteX4" fmla="*/ 172731 w 230308"/>
                <a:gd name="connsiteY4" fmla="*/ 147541 h 287885"/>
                <a:gd name="connsiteX5" fmla="*/ 161935 w 230308"/>
                <a:gd name="connsiteY5" fmla="*/ 136745 h 287885"/>
                <a:gd name="connsiteX6" fmla="*/ 68373 w 230308"/>
                <a:gd name="connsiteY6" fmla="*/ 136745 h 287885"/>
                <a:gd name="connsiteX7" fmla="*/ 68373 w 230308"/>
                <a:gd name="connsiteY7" fmla="*/ 176330 h 287885"/>
                <a:gd name="connsiteX8" fmla="*/ 57577 w 230308"/>
                <a:gd name="connsiteY8" fmla="*/ 187125 h 287885"/>
                <a:gd name="connsiteX9" fmla="*/ 68373 w 230308"/>
                <a:gd name="connsiteY9" fmla="*/ 197921 h 287885"/>
                <a:gd name="connsiteX10" fmla="*/ 161935 w 230308"/>
                <a:gd name="connsiteY10" fmla="*/ 197921 h 287885"/>
                <a:gd name="connsiteX11" fmla="*/ 172731 w 230308"/>
                <a:gd name="connsiteY11" fmla="*/ 187125 h 287885"/>
                <a:gd name="connsiteX12" fmla="*/ 161935 w 230308"/>
                <a:gd name="connsiteY12" fmla="*/ 176330 h 287885"/>
                <a:gd name="connsiteX13" fmla="*/ 68373 w 230308"/>
                <a:gd name="connsiteY13" fmla="*/ 176330 h 287885"/>
                <a:gd name="connsiteX14" fmla="*/ 68373 w 230308"/>
                <a:gd name="connsiteY14" fmla="*/ 215914 h 287885"/>
                <a:gd name="connsiteX15" fmla="*/ 57577 w 230308"/>
                <a:gd name="connsiteY15" fmla="*/ 226709 h 287885"/>
                <a:gd name="connsiteX16" fmla="*/ 68373 w 230308"/>
                <a:gd name="connsiteY16" fmla="*/ 237505 h 287885"/>
                <a:gd name="connsiteX17" fmla="*/ 161935 w 230308"/>
                <a:gd name="connsiteY17" fmla="*/ 237505 h 287885"/>
                <a:gd name="connsiteX18" fmla="*/ 172731 w 230308"/>
                <a:gd name="connsiteY18" fmla="*/ 226709 h 287885"/>
                <a:gd name="connsiteX19" fmla="*/ 161935 w 230308"/>
                <a:gd name="connsiteY19" fmla="*/ 215914 h 287885"/>
                <a:gd name="connsiteX20" fmla="*/ 68373 w 230308"/>
                <a:gd name="connsiteY20" fmla="*/ 215914 h 287885"/>
                <a:gd name="connsiteX21" fmla="*/ 137969 w 230308"/>
                <a:gd name="connsiteY21" fmla="*/ 8435 h 287885"/>
                <a:gd name="connsiteX22" fmla="*/ 221873 w 230308"/>
                <a:gd name="connsiteY22" fmla="*/ 92325 h 287885"/>
                <a:gd name="connsiteX23" fmla="*/ 230308 w 230308"/>
                <a:gd name="connsiteY23" fmla="*/ 112678 h 287885"/>
                <a:gd name="connsiteX24" fmla="*/ 230308 w 230308"/>
                <a:gd name="connsiteY24" fmla="*/ 259097 h 287885"/>
                <a:gd name="connsiteX25" fmla="*/ 201520 w 230308"/>
                <a:gd name="connsiteY25" fmla="*/ 287885 h 287885"/>
                <a:gd name="connsiteX26" fmla="*/ 28789 w 230308"/>
                <a:gd name="connsiteY26" fmla="*/ 287885 h 287885"/>
                <a:gd name="connsiteX27" fmla="*/ 0 w 230308"/>
                <a:gd name="connsiteY27" fmla="*/ 259097 h 287885"/>
                <a:gd name="connsiteX28" fmla="*/ 0 w 230308"/>
                <a:gd name="connsiteY28" fmla="*/ 28789 h 287885"/>
                <a:gd name="connsiteX29" fmla="*/ 28789 w 230308"/>
                <a:gd name="connsiteY29" fmla="*/ 0 h 287885"/>
                <a:gd name="connsiteX30" fmla="*/ 117630 w 230308"/>
                <a:gd name="connsiteY30" fmla="*/ 0 h 287885"/>
                <a:gd name="connsiteX31" fmla="*/ 118810 w 230308"/>
                <a:gd name="connsiteY31" fmla="*/ 101 h 287885"/>
                <a:gd name="connsiteX32" fmla="*/ 119659 w 230308"/>
                <a:gd name="connsiteY32" fmla="*/ 202 h 287885"/>
                <a:gd name="connsiteX33" fmla="*/ 128641 w 230308"/>
                <a:gd name="connsiteY33" fmla="*/ 2188 h 287885"/>
                <a:gd name="connsiteX34" fmla="*/ 131031 w 230308"/>
                <a:gd name="connsiteY34" fmla="*/ 3440 h 287885"/>
                <a:gd name="connsiteX35" fmla="*/ 131751 w 230308"/>
                <a:gd name="connsiteY35" fmla="*/ 3858 h 287885"/>
                <a:gd name="connsiteX36" fmla="*/ 132427 w 230308"/>
                <a:gd name="connsiteY36" fmla="*/ 4203 h 287885"/>
                <a:gd name="connsiteX37" fmla="*/ 133593 w 230308"/>
                <a:gd name="connsiteY37" fmla="*/ 4836 h 287885"/>
                <a:gd name="connsiteX38" fmla="*/ 136745 w 230308"/>
                <a:gd name="connsiteY38" fmla="*/ 7427 h 287885"/>
                <a:gd name="connsiteX39" fmla="*/ 137264 w 230308"/>
                <a:gd name="connsiteY39" fmla="*/ 7859 h 287885"/>
                <a:gd name="connsiteX40" fmla="*/ 137969 w 230308"/>
                <a:gd name="connsiteY40" fmla="*/ 8435 h 287885"/>
                <a:gd name="connsiteX41" fmla="*/ 201520 w 230308"/>
                <a:gd name="connsiteY41" fmla="*/ 266294 h 287885"/>
                <a:gd name="connsiteX42" fmla="*/ 208717 w 230308"/>
                <a:gd name="connsiteY42" fmla="*/ 259097 h 287885"/>
                <a:gd name="connsiteX43" fmla="*/ 208717 w 230308"/>
                <a:gd name="connsiteY43" fmla="*/ 115154 h 287885"/>
                <a:gd name="connsiteX44" fmla="*/ 143943 w 230308"/>
                <a:gd name="connsiteY44" fmla="*/ 115154 h 287885"/>
                <a:gd name="connsiteX45" fmla="*/ 115154 w 230308"/>
                <a:gd name="connsiteY45" fmla="*/ 86366 h 287885"/>
                <a:gd name="connsiteX46" fmla="*/ 115154 w 230308"/>
                <a:gd name="connsiteY46" fmla="*/ 21591 h 287885"/>
                <a:gd name="connsiteX47" fmla="*/ 28789 w 230308"/>
                <a:gd name="connsiteY47" fmla="*/ 21591 h 287885"/>
                <a:gd name="connsiteX48" fmla="*/ 21591 w 230308"/>
                <a:gd name="connsiteY48" fmla="*/ 28789 h 287885"/>
                <a:gd name="connsiteX49" fmla="*/ 21591 w 230308"/>
                <a:gd name="connsiteY49" fmla="*/ 259097 h 287885"/>
                <a:gd name="connsiteX50" fmla="*/ 28789 w 230308"/>
                <a:gd name="connsiteY50" fmla="*/ 266294 h 287885"/>
                <a:gd name="connsiteX51" fmla="*/ 201520 w 230308"/>
                <a:gd name="connsiteY51" fmla="*/ 266294 h 287885"/>
                <a:gd name="connsiteX52" fmla="*/ 192566 w 230308"/>
                <a:gd name="connsiteY52" fmla="*/ 93563 h 287885"/>
                <a:gd name="connsiteX53" fmla="*/ 136745 w 230308"/>
                <a:gd name="connsiteY53" fmla="*/ 37727 h 287885"/>
                <a:gd name="connsiteX54" fmla="*/ 136745 w 230308"/>
                <a:gd name="connsiteY54" fmla="*/ 86366 h 287885"/>
                <a:gd name="connsiteX55" fmla="*/ 143943 w 230308"/>
                <a:gd name="connsiteY55" fmla="*/ 93563 h 287885"/>
                <a:gd name="connsiteX56" fmla="*/ 192566 w 230308"/>
                <a:gd name="connsiteY56" fmla="*/ 93563 h 28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30308" h="287885">
                  <a:moveTo>
                    <a:pt x="68373" y="136745"/>
                  </a:moveTo>
                  <a:cubicBezTo>
                    <a:pt x="62410" y="136745"/>
                    <a:pt x="57577" y="141579"/>
                    <a:pt x="57577" y="147541"/>
                  </a:cubicBezTo>
                  <a:cubicBezTo>
                    <a:pt x="57577" y="153503"/>
                    <a:pt x="62410" y="158337"/>
                    <a:pt x="68373" y="158337"/>
                  </a:cubicBezTo>
                  <a:lnTo>
                    <a:pt x="161935" y="158337"/>
                  </a:lnTo>
                  <a:cubicBezTo>
                    <a:pt x="167897" y="158337"/>
                    <a:pt x="172731" y="153503"/>
                    <a:pt x="172731" y="147541"/>
                  </a:cubicBezTo>
                  <a:cubicBezTo>
                    <a:pt x="172731" y="141579"/>
                    <a:pt x="167897" y="136745"/>
                    <a:pt x="161935" y="136745"/>
                  </a:cubicBezTo>
                  <a:lnTo>
                    <a:pt x="68373" y="136745"/>
                  </a:lnTo>
                  <a:close/>
                  <a:moveTo>
                    <a:pt x="68373" y="176330"/>
                  </a:moveTo>
                  <a:cubicBezTo>
                    <a:pt x="62410" y="176330"/>
                    <a:pt x="57577" y="181163"/>
                    <a:pt x="57577" y="187125"/>
                  </a:cubicBezTo>
                  <a:cubicBezTo>
                    <a:pt x="57577" y="193087"/>
                    <a:pt x="62410" y="197921"/>
                    <a:pt x="68373" y="197921"/>
                  </a:cubicBezTo>
                  <a:lnTo>
                    <a:pt x="161935" y="197921"/>
                  </a:lnTo>
                  <a:cubicBezTo>
                    <a:pt x="167897" y="197921"/>
                    <a:pt x="172731" y="193087"/>
                    <a:pt x="172731" y="187125"/>
                  </a:cubicBezTo>
                  <a:cubicBezTo>
                    <a:pt x="172731" y="181163"/>
                    <a:pt x="167897" y="176330"/>
                    <a:pt x="161935" y="176330"/>
                  </a:cubicBezTo>
                  <a:lnTo>
                    <a:pt x="68373" y="176330"/>
                  </a:lnTo>
                  <a:close/>
                  <a:moveTo>
                    <a:pt x="68373" y="215914"/>
                  </a:moveTo>
                  <a:cubicBezTo>
                    <a:pt x="62410" y="215914"/>
                    <a:pt x="57577" y="220747"/>
                    <a:pt x="57577" y="226709"/>
                  </a:cubicBezTo>
                  <a:cubicBezTo>
                    <a:pt x="57577" y="232672"/>
                    <a:pt x="62410" y="237505"/>
                    <a:pt x="68373" y="237505"/>
                  </a:cubicBezTo>
                  <a:lnTo>
                    <a:pt x="161935" y="237505"/>
                  </a:lnTo>
                  <a:cubicBezTo>
                    <a:pt x="167897" y="237505"/>
                    <a:pt x="172731" y="232672"/>
                    <a:pt x="172731" y="226709"/>
                  </a:cubicBezTo>
                  <a:cubicBezTo>
                    <a:pt x="172731" y="220747"/>
                    <a:pt x="167897" y="215914"/>
                    <a:pt x="161935" y="215914"/>
                  </a:cubicBezTo>
                  <a:lnTo>
                    <a:pt x="68373" y="215914"/>
                  </a:lnTo>
                  <a:close/>
                  <a:moveTo>
                    <a:pt x="137969" y="8435"/>
                  </a:moveTo>
                  <a:lnTo>
                    <a:pt x="221873" y="92325"/>
                  </a:lnTo>
                  <a:cubicBezTo>
                    <a:pt x="227272" y="97722"/>
                    <a:pt x="230307" y="105044"/>
                    <a:pt x="230308" y="112678"/>
                  </a:cubicBezTo>
                  <a:lnTo>
                    <a:pt x="230308" y="259097"/>
                  </a:lnTo>
                  <a:cubicBezTo>
                    <a:pt x="230308" y="274996"/>
                    <a:pt x="217419" y="287885"/>
                    <a:pt x="201520" y="287885"/>
                  </a:cubicBezTo>
                  <a:lnTo>
                    <a:pt x="28789" y="287885"/>
                  </a:lnTo>
                  <a:cubicBezTo>
                    <a:pt x="12889" y="287885"/>
                    <a:pt x="0" y="274996"/>
                    <a:pt x="0" y="259097"/>
                  </a:cubicBezTo>
                  <a:lnTo>
                    <a:pt x="0" y="28789"/>
                  </a:lnTo>
                  <a:cubicBezTo>
                    <a:pt x="0" y="12889"/>
                    <a:pt x="12889" y="0"/>
                    <a:pt x="28789" y="0"/>
                  </a:cubicBezTo>
                  <a:lnTo>
                    <a:pt x="117630" y="0"/>
                  </a:lnTo>
                  <a:cubicBezTo>
                    <a:pt x="118033" y="0"/>
                    <a:pt x="118422" y="58"/>
                    <a:pt x="118810" y="101"/>
                  </a:cubicBezTo>
                  <a:cubicBezTo>
                    <a:pt x="119098" y="144"/>
                    <a:pt x="119386" y="187"/>
                    <a:pt x="119659" y="202"/>
                  </a:cubicBezTo>
                  <a:cubicBezTo>
                    <a:pt x="122754" y="417"/>
                    <a:pt x="125806" y="1008"/>
                    <a:pt x="128641" y="2188"/>
                  </a:cubicBezTo>
                  <a:cubicBezTo>
                    <a:pt x="129462" y="2533"/>
                    <a:pt x="130254" y="2994"/>
                    <a:pt x="131031" y="3440"/>
                  </a:cubicBezTo>
                  <a:lnTo>
                    <a:pt x="131751" y="3858"/>
                  </a:lnTo>
                  <a:lnTo>
                    <a:pt x="132427" y="4203"/>
                  </a:lnTo>
                  <a:cubicBezTo>
                    <a:pt x="132830" y="4387"/>
                    <a:pt x="133220" y="4598"/>
                    <a:pt x="133593" y="4836"/>
                  </a:cubicBezTo>
                  <a:cubicBezTo>
                    <a:pt x="134716" y="5599"/>
                    <a:pt x="135723" y="6506"/>
                    <a:pt x="136745" y="7427"/>
                  </a:cubicBezTo>
                  <a:cubicBezTo>
                    <a:pt x="136912" y="7578"/>
                    <a:pt x="137085" y="7722"/>
                    <a:pt x="137264" y="7859"/>
                  </a:cubicBezTo>
                  <a:cubicBezTo>
                    <a:pt x="137511" y="8036"/>
                    <a:pt x="137746" y="8228"/>
                    <a:pt x="137969" y="8435"/>
                  </a:cubicBezTo>
                  <a:close/>
                  <a:moveTo>
                    <a:pt x="201520" y="266294"/>
                  </a:moveTo>
                  <a:cubicBezTo>
                    <a:pt x="205494" y="266294"/>
                    <a:pt x="208717" y="263071"/>
                    <a:pt x="208717" y="259097"/>
                  </a:cubicBezTo>
                  <a:lnTo>
                    <a:pt x="208717" y="115154"/>
                  </a:lnTo>
                  <a:lnTo>
                    <a:pt x="143943" y="115154"/>
                  </a:lnTo>
                  <a:cubicBezTo>
                    <a:pt x="128043" y="115154"/>
                    <a:pt x="115154" y="102265"/>
                    <a:pt x="115154" y="86366"/>
                  </a:cubicBezTo>
                  <a:lnTo>
                    <a:pt x="115154" y="21591"/>
                  </a:lnTo>
                  <a:lnTo>
                    <a:pt x="28789" y="21591"/>
                  </a:lnTo>
                  <a:cubicBezTo>
                    <a:pt x="24814" y="21591"/>
                    <a:pt x="21591" y="24814"/>
                    <a:pt x="21591" y="28789"/>
                  </a:cubicBezTo>
                  <a:lnTo>
                    <a:pt x="21591" y="259097"/>
                  </a:lnTo>
                  <a:cubicBezTo>
                    <a:pt x="21591" y="263071"/>
                    <a:pt x="24814" y="266294"/>
                    <a:pt x="28789" y="266294"/>
                  </a:cubicBezTo>
                  <a:lnTo>
                    <a:pt x="201520" y="266294"/>
                  </a:lnTo>
                  <a:close/>
                  <a:moveTo>
                    <a:pt x="192566" y="93563"/>
                  </a:moveTo>
                  <a:lnTo>
                    <a:pt x="136745" y="37727"/>
                  </a:lnTo>
                  <a:lnTo>
                    <a:pt x="136745" y="86366"/>
                  </a:lnTo>
                  <a:cubicBezTo>
                    <a:pt x="136745" y="90340"/>
                    <a:pt x="139968" y="93563"/>
                    <a:pt x="143943" y="93563"/>
                  </a:cubicBezTo>
                  <a:lnTo>
                    <a:pt x="192566" y="93563"/>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kern="0">
                <a:solidFill>
                  <a:srgbClr val="1A1A1A"/>
                </a:solidFill>
              </a:endParaRPr>
            </a:p>
          </p:txBody>
        </p:sp>
      </p:grpSp>
    </p:spTree>
    <p:extLst>
      <p:ext uri="{BB962C8B-B14F-4D97-AF65-F5344CB8AC3E}">
        <p14:creationId xmlns:p14="http://schemas.microsoft.com/office/powerpoint/2010/main" val="77132917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1C940FB-B334-9949-EE73-2F94EDD33F74}"/>
              </a:ext>
            </a:extLst>
          </p:cNvPr>
          <p:cNvGrpSpPr/>
          <p:nvPr/>
        </p:nvGrpSpPr>
        <p:grpSpPr>
          <a:xfrm>
            <a:off x="561144" y="1201222"/>
            <a:ext cx="5297281" cy="1500673"/>
            <a:chOff x="561144" y="1201222"/>
            <a:chExt cx="5297281" cy="1380461"/>
          </a:xfrm>
        </p:grpSpPr>
        <p:sp>
          <p:nvSpPr>
            <p:cNvPr id="54" name="Rounded Rectangle 53">
              <a:extLst>
                <a:ext uri="{FF2B5EF4-FFF2-40B4-BE49-F238E27FC236}">
                  <a16:creationId xmlns:a16="http://schemas.microsoft.com/office/drawing/2014/main" id="{624336E6-B2CA-BC7E-EDC4-BA2FC8D8C3BC}"/>
                </a:ext>
              </a:extLst>
            </p:cNvPr>
            <p:cNvSpPr/>
            <p:nvPr/>
          </p:nvSpPr>
          <p:spPr bwMode="auto">
            <a:xfrm>
              <a:off x="615382" y="1201222"/>
              <a:ext cx="5243043" cy="1380461"/>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1600">
                <a:solidFill>
                  <a:srgbClr val="000000"/>
                </a:solidFill>
                <a:latin typeface="Segoe UI"/>
                <a:cs typeface="Segoe UI" pitchFamily="34" charset="0"/>
              </a:endParaRPr>
            </a:p>
          </p:txBody>
        </p:sp>
        <p:sp>
          <p:nvSpPr>
            <p:cNvPr id="4" name="Freeform 27">
              <a:extLst>
                <a:ext uri="{FF2B5EF4-FFF2-40B4-BE49-F238E27FC236}">
                  <a16:creationId xmlns:a16="http://schemas.microsoft.com/office/drawing/2014/main" id="{C19F5F57-D77B-91AE-B525-F47C2DC420C0}"/>
                </a:ext>
                <a:ext uri="{C183D7F6-B498-43B3-948B-1728B52AA6E4}">
                  <adec:decorative xmlns:adec="http://schemas.microsoft.com/office/drawing/2017/decorative" val="1"/>
                </a:ext>
              </a:extLst>
            </p:cNvPr>
            <p:cNvSpPr/>
            <p:nvPr/>
          </p:nvSpPr>
          <p:spPr bwMode="auto">
            <a:xfrm rot="5400000" flipV="1">
              <a:off x="-16660" y="1860784"/>
              <a:ext cx="1209846"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grpSp>
      <p:sp>
        <p:nvSpPr>
          <p:cNvPr id="2" name="Title 1">
            <a:extLst>
              <a:ext uri="{FF2B5EF4-FFF2-40B4-BE49-F238E27FC236}">
                <a16:creationId xmlns:a16="http://schemas.microsoft.com/office/drawing/2014/main" id="{5556048C-7597-DEEB-951F-0402CF85A181}"/>
              </a:ext>
            </a:extLst>
          </p:cNvPr>
          <p:cNvSpPr>
            <a:spLocks noGrp="1"/>
          </p:cNvSpPr>
          <p:nvPr>
            <p:ph type="title"/>
          </p:nvPr>
        </p:nvSpPr>
        <p:spPr/>
        <p:txBody>
          <a:bodyPr/>
          <a:lstStyle/>
          <a:p>
            <a:r>
              <a:rPr lang="en-US"/>
              <a:t>Using Copilot in Finance</a:t>
            </a:r>
          </a:p>
        </p:txBody>
      </p:sp>
      <p:sp>
        <p:nvSpPr>
          <p:cNvPr id="5" name="TextBox 4">
            <a:extLst>
              <a:ext uri="{FF2B5EF4-FFF2-40B4-BE49-F238E27FC236}">
                <a16:creationId xmlns:a16="http://schemas.microsoft.com/office/drawing/2014/main" id="{DA163D16-D03E-4C06-CEF1-DCE31621FD46}"/>
              </a:ext>
            </a:extLst>
          </p:cNvPr>
          <p:cNvSpPr txBox="1"/>
          <p:nvPr/>
        </p:nvSpPr>
        <p:spPr>
          <a:xfrm>
            <a:off x="861403" y="1816427"/>
            <a:ext cx="1025776" cy="430887"/>
          </a:xfrm>
          <a:prstGeom prst="rect">
            <a:avLst/>
          </a:prstGeom>
          <a:noFill/>
        </p:spPr>
        <p:txBody>
          <a:bodyPr wrap="square" lIns="0" tIns="0" rIns="0" bIns="0" anchor="ctr">
            <a:spAutoFit/>
          </a:bodyPr>
          <a:lstStyle/>
          <a:p>
            <a:pPr marL="0" marR="0" lvl="0" indent="0" algn="l" defTabSz="932472" rtl="0" eaLnBrk="1" fontAlgn="base" latinLnBrk="0" hangingPunct="1">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E25D191D-9D0E-C6C6-E06B-F6AFEFABF6E7}"/>
              </a:ext>
            </a:extLst>
          </p:cNvPr>
          <p:cNvSpPr txBox="1">
            <a:spLocks/>
          </p:cNvSpPr>
          <p:nvPr/>
        </p:nvSpPr>
        <p:spPr>
          <a:xfrm>
            <a:off x="2112643" y="1477426"/>
            <a:ext cx="3510235" cy="902170"/>
          </a:xfrm>
          <a:prstGeom prst="rect">
            <a:avLst/>
          </a:prstGeom>
        </p:spPr>
        <p:txBody>
          <a:bodyPr vert="horz" wrap="square" lIns="0" tIns="0" rIns="0" bIns="0" rtlCol="0" anchor="ctr">
            <a:spAutoFit/>
          </a:bodyPr>
          <a:lstStyle>
            <a:defPPr>
              <a:defRPr lang="en-US"/>
            </a:defPPr>
            <a:lvl1pPr marR="0" indent="0" defTabSz="582780" fontAlgn="auto">
              <a:lnSpc>
                <a:spcPct val="100000"/>
              </a:lnSpc>
              <a:spcBef>
                <a:spcPct val="0"/>
              </a:spcBef>
              <a:spcAft>
                <a:spcPts val="300"/>
              </a:spcAft>
              <a:buClrTx/>
              <a:buSzTx/>
              <a:buFont typeface="Wingdings" panose="05000000000000000000" pitchFamily="2" charset="2"/>
              <a:buNone/>
              <a:tabLst/>
              <a:defRPr sz="105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a:lnSpc>
                <a:spcPct val="110000"/>
              </a:lnSpc>
              <a:defRPr/>
            </a:pPr>
            <a:r>
              <a:rPr lang="en-US" sz="900">
                <a:solidFill>
                  <a:srgbClr val="000000"/>
                </a:solidFill>
              </a:rPr>
              <a:t>AI is transforming crucial tasks in Finance such as budgeting, forecasting, financial analysis, and corporate performance management. AI guided experiences can provide the ability to analyze vast amounts of data, utilize process-based data models to uncover valuable insights, and enhance the accuracy of financial projections.</a:t>
            </a:r>
          </a:p>
        </p:txBody>
      </p:sp>
      <p:grpSp>
        <p:nvGrpSpPr>
          <p:cNvPr id="3" name="Group 2">
            <a:extLst>
              <a:ext uri="{FF2B5EF4-FFF2-40B4-BE49-F238E27FC236}">
                <a16:creationId xmlns:a16="http://schemas.microsoft.com/office/drawing/2014/main" id="{2BA179C9-A68D-A2FD-A6E2-CB6722AE5A4F}"/>
              </a:ext>
            </a:extLst>
          </p:cNvPr>
          <p:cNvGrpSpPr/>
          <p:nvPr/>
        </p:nvGrpSpPr>
        <p:grpSpPr>
          <a:xfrm>
            <a:off x="561144" y="2834810"/>
            <a:ext cx="5297281" cy="1726117"/>
            <a:chOff x="561144" y="2680830"/>
            <a:chExt cx="5297281" cy="1880098"/>
          </a:xfrm>
        </p:grpSpPr>
        <p:sp>
          <p:nvSpPr>
            <p:cNvPr id="55" name="Rounded Rectangle 54">
              <a:extLst>
                <a:ext uri="{FF2B5EF4-FFF2-40B4-BE49-F238E27FC236}">
                  <a16:creationId xmlns:a16="http://schemas.microsoft.com/office/drawing/2014/main" id="{01AF91DE-90F3-4932-6B20-53CEE20D3A58}"/>
                </a:ext>
              </a:extLst>
            </p:cNvPr>
            <p:cNvSpPr/>
            <p:nvPr/>
          </p:nvSpPr>
          <p:spPr bwMode="auto">
            <a:xfrm>
              <a:off x="615382" y="2680830"/>
              <a:ext cx="5243043" cy="1880098"/>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1600">
                <a:solidFill>
                  <a:srgbClr val="000000"/>
                </a:solidFill>
                <a:latin typeface="Segoe UI"/>
                <a:cs typeface="Segoe UI" pitchFamily="34" charset="0"/>
              </a:endParaRPr>
            </a:p>
          </p:txBody>
        </p:sp>
        <p:sp>
          <p:nvSpPr>
            <p:cNvPr id="8" name="Freeform 27">
              <a:extLst>
                <a:ext uri="{FF2B5EF4-FFF2-40B4-BE49-F238E27FC236}">
                  <a16:creationId xmlns:a16="http://schemas.microsoft.com/office/drawing/2014/main" id="{61877FB3-93C5-1697-C5F0-58AE6AD041EE}"/>
                </a:ext>
                <a:ext uri="{C183D7F6-B498-43B3-948B-1728B52AA6E4}">
                  <adec:decorative xmlns:adec="http://schemas.microsoft.com/office/drawing/2017/decorative" val="1"/>
                </a:ext>
              </a:extLst>
            </p:cNvPr>
            <p:cNvSpPr/>
            <p:nvPr/>
          </p:nvSpPr>
          <p:spPr bwMode="auto">
            <a:xfrm rot="5400000" flipV="1">
              <a:off x="-207014" y="3593760"/>
              <a:ext cx="1590553"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grpSp>
      <p:sp>
        <p:nvSpPr>
          <p:cNvPr id="15" name="Graphic 120" descr="Icon of an arrow hitting the bullseye">
            <a:extLst>
              <a:ext uri="{FF2B5EF4-FFF2-40B4-BE49-F238E27FC236}">
                <a16:creationId xmlns:a16="http://schemas.microsoft.com/office/drawing/2014/main" id="{B51953D9-9B1E-3B14-46F0-FC887115033B}"/>
              </a:ext>
            </a:extLst>
          </p:cNvPr>
          <p:cNvSpPr>
            <a:spLocks noChangeAspect="1"/>
          </p:cNvSpPr>
          <p:nvPr/>
        </p:nvSpPr>
        <p:spPr>
          <a:xfrm>
            <a:off x="861403" y="1418733"/>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grpSp>
        <p:nvGrpSpPr>
          <p:cNvPr id="7" name="Group 6">
            <a:extLst>
              <a:ext uri="{FF2B5EF4-FFF2-40B4-BE49-F238E27FC236}">
                <a16:creationId xmlns:a16="http://schemas.microsoft.com/office/drawing/2014/main" id="{B8128C78-F5A4-EC2F-8F74-C8E129A1B4DE}"/>
              </a:ext>
            </a:extLst>
          </p:cNvPr>
          <p:cNvGrpSpPr/>
          <p:nvPr/>
        </p:nvGrpSpPr>
        <p:grpSpPr>
          <a:xfrm>
            <a:off x="861403" y="3169871"/>
            <a:ext cx="4761475" cy="859061"/>
            <a:chOff x="861403" y="3116601"/>
            <a:chExt cx="4761475" cy="859061"/>
          </a:xfrm>
        </p:grpSpPr>
        <p:sp>
          <p:nvSpPr>
            <p:cNvPr id="11" name="Text Placeholder 4">
              <a:extLst>
                <a:ext uri="{FF2B5EF4-FFF2-40B4-BE49-F238E27FC236}">
                  <a16:creationId xmlns:a16="http://schemas.microsoft.com/office/drawing/2014/main" id="{0E7B7F94-5941-8D6D-F9C1-9E1CB76243D6}"/>
                </a:ext>
              </a:extLst>
            </p:cNvPr>
            <p:cNvSpPr txBox="1">
              <a:spLocks/>
            </p:cNvSpPr>
            <p:nvPr/>
          </p:nvSpPr>
          <p:spPr>
            <a:xfrm>
              <a:off x="2112643" y="3478976"/>
              <a:ext cx="3510235" cy="331245"/>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indent="-114300" defTabSz="582780">
                <a:lnSpc>
                  <a:spcPct val="110000"/>
                </a:lnSpc>
                <a:spcBef>
                  <a:spcPct val="0"/>
                </a:spcBef>
                <a:spcAft>
                  <a:spcPts val="300"/>
                </a:spcAft>
                <a:buSzTx/>
                <a:buFont typeface="Arial" panose="020B0604020202020204" pitchFamily="34" charset="0"/>
                <a:buChar char="•"/>
                <a:defRPr/>
              </a:pPr>
              <a:r>
                <a:rPr lang="en-US" sz="900" dirty="0">
                  <a:hlinkClick r:id="rId2" action="ppaction://hlinksldjump"/>
                </a:rPr>
                <a:t>Build a business case</a:t>
              </a:r>
              <a:endParaRPr lang="en-US" sz="900" dirty="0"/>
            </a:p>
            <a:p>
              <a:pPr marL="114300" indent="-114300" defTabSz="582780">
                <a:lnSpc>
                  <a:spcPct val="110000"/>
                </a:lnSpc>
                <a:spcBef>
                  <a:spcPct val="0"/>
                </a:spcBef>
                <a:spcAft>
                  <a:spcPts val="300"/>
                </a:spcAft>
                <a:buSzTx/>
                <a:buFont typeface="Arial" panose="020B0604020202020204" pitchFamily="34" charset="0"/>
                <a:buChar char="•"/>
                <a:defRPr/>
              </a:pPr>
              <a:r>
                <a:rPr lang="en-US" sz="900" dirty="0">
                  <a:hlinkClick r:id="rId3" action="ppaction://hlinksldjump"/>
                </a:rPr>
                <a:t>Improved collections processes</a:t>
              </a:r>
              <a:endParaRPr lang="en-US" sz="900" dirty="0"/>
            </a:p>
          </p:txBody>
        </p:sp>
        <p:sp>
          <p:nvSpPr>
            <p:cNvPr id="12" name="TextBox 11">
              <a:extLst>
                <a:ext uri="{FF2B5EF4-FFF2-40B4-BE49-F238E27FC236}">
                  <a16:creationId xmlns:a16="http://schemas.microsoft.com/office/drawing/2014/main" id="{28C2FB2D-3A08-56B6-3813-9A401B615CE4}"/>
                </a:ext>
              </a:extLst>
            </p:cNvPr>
            <p:cNvSpPr txBox="1"/>
            <p:nvPr/>
          </p:nvSpPr>
          <p:spPr>
            <a:xfrm>
              <a:off x="861403" y="3544775"/>
              <a:ext cx="1025776"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r>
                <a:rPr lang="en-US">
                  <a:gradFill>
                    <a:gsLst>
                      <a:gs pos="0">
                        <a:srgbClr val="C03BC4"/>
                      </a:gs>
                      <a:gs pos="35000">
                        <a:srgbClr val="0078D4"/>
                      </a:gs>
                    </a:gsLst>
                    <a:path path="circle">
                      <a:fillToRect l="100000" t="100000"/>
                    </a:path>
                  </a:gradFill>
                  <a:cs typeface="Segoe UI Semibold"/>
                </a:rPr>
                <a:t>Copilot can assist with ...</a:t>
              </a:r>
            </a:p>
          </p:txBody>
        </p:sp>
        <p:sp>
          <p:nvSpPr>
            <p:cNvPr id="16" name="Graphic 60">
              <a:extLst>
                <a:ext uri="{FF2B5EF4-FFF2-40B4-BE49-F238E27FC236}">
                  <a16:creationId xmlns:a16="http://schemas.microsoft.com/office/drawing/2014/main" id="{BA10CD87-1C53-F287-B0EF-BF4534C5E210}"/>
                </a:ext>
                <a:ext uri="{C183D7F6-B498-43B3-948B-1728B52AA6E4}">
                  <adec:decorative xmlns:adec="http://schemas.microsoft.com/office/drawing/2017/decorative" val="1"/>
                </a:ext>
              </a:extLst>
            </p:cNvPr>
            <p:cNvSpPr>
              <a:spLocks/>
            </p:cNvSpPr>
            <p:nvPr/>
          </p:nvSpPr>
          <p:spPr>
            <a:xfrm>
              <a:off x="861403" y="3116601"/>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GB"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grpSp>
      <p:sp>
        <p:nvSpPr>
          <p:cNvPr id="56" name="Rounded Rectangle 55">
            <a:extLst>
              <a:ext uri="{FF2B5EF4-FFF2-40B4-BE49-F238E27FC236}">
                <a16:creationId xmlns:a16="http://schemas.microsoft.com/office/drawing/2014/main" id="{63BDA2E8-CC89-8D3F-8525-D7874ADEF765}"/>
              </a:ext>
            </a:extLst>
          </p:cNvPr>
          <p:cNvSpPr/>
          <p:nvPr/>
        </p:nvSpPr>
        <p:spPr bwMode="auto">
          <a:xfrm>
            <a:off x="615382" y="4645698"/>
            <a:ext cx="5243043" cy="1726116"/>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1600">
              <a:solidFill>
                <a:srgbClr val="000000"/>
              </a:solidFill>
              <a:latin typeface="Segoe UI"/>
              <a:cs typeface="Segoe UI" pitchFamily="34" charset="0"/>
            </a:endParaRPr>
          </a:p>
        </p:txBody>
      </p:sp>
      <p:sp>
        <p:nvSpPr>
          <p:cNvPr id="10" name="Freeform 27">
            <a:extLst>
              <a:ext uri="{FF2B5EF4-FFF2-40B4-BE49-F238E27FC236}">
                <a16:creationId xmlns:a16="http://schemas.microsoft.com/office/drawing/2014/main" id="{2855A4DA-90A9-2FD7-BFE7-9EF28520276C}"/>
              </a:ext>
              <a:ext uri="{C183D7F6-B498-43B3-948B-1728B52AA6E4}">
                <adec:decorative xmlns:adec="http://schemas.microsoft.com/office/drawing/2017/decorative" val="1"/>
              </a:ext>
            </a:extLst>
          </p:cNvPr>
          <p:cNvSpPr/>
          <p:nvPr/>
        </p:nvSpPr>
        <p:spPr bwMode="auto">
          <a:xfrm rot="5400000" flipV="1">
            <a:off x="-107713" y="5496015"/>
            <a:ext cx="1391952"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13" name="TextBox 12">
            <a:extLst>
              <a:ext uri="{FF2B5EF4-FFF2-40B4-BE49-F238E27FC236}">
                <a16:creationId xmlns:a16="http://schemas.microsoft.com/office/drawing/2014/main" id="{60B65502-D314-D0F9-51E9-7FB1AFA5BA13}"/>
              </a:ext>
            </a:extLst>
          </p:cNvPr>
          <p:cNvSpPr txBox="1"/>
          <p:nvPr/>
        </p:nvSpPr>
        <p:spPr>
          <a:xfrm>
            <a:off x="861403" y="5410871"/>
            <a:ext cx="1025776"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r>
              <a:rPr lang="en-US">
                <a:gradFill>
                  <a:gsLst>
                    <a:gs pos="0">
                      <a:srgbClr val="C03BC4"/>
                    </a:gs>
                    <a:gs pos="35000">
                      <a:srgbClr val="0078D4"/>
                    </a:gs>
                  </a:gsLst>
                  <a:path path="circle">
                    <a:fillToRect l="100000" t="100000"/>
                  </a:path>
                </a:gradFill>
                <a:cs typeface="Segoe UI Semibold"/>
              </a:rPr>
              <a:t>Finance roles</a:t>
            </a:r>
          </a:p>
        </p:txBody>
      </p:sp>
      <p:sp>
        <p:nvSpPr>
          <p:cNvPr id="14" name="Graphic 74" descr="Icon of a person with a checkmark">
            <a:extLst>
              <a:ext uri="{FF2B5EF4-FFF2-40B4-BE49-F238E27FC236}">
                <a16:creationId xmlns:a16="http://schemas.microsoft.com/office/drawing/2014/main" id="{CA73DF9F-25D7-9A86-573C-9DB9652E919E}"/>
              </a:ext>
            </a:extLst>
          </p:cNvPr>
          <p:cNvSpPr/>
          <p:nvPr/>
        </p:nvSpPr>
        <p:spPr>
          <a:xfrm>
            <a:off x="921227" y="5084547"/>
            <a:ext cx="315793" cy="3377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57" name="Rounded Rectangle 56">
            <a:extLst>
              <a:ext uri="{FF2B5EF4-FFF2-40B4-BE49-F238E27FC236}">
                <a16:creationId xmlns:a16="http://schemas.microsoft.com/office/drawing/2014/main" id="{FA6B3AE0-BB2A-54E0-5476-CC3E341A8ACD}"/>
              </a:ext>
            </a:extLst>
          </p:cNvPr>
          <p:cNvSpPr/>
          <p:nvPr/>
        </p:nvSpPr>
        <p:spPr bwMode="auto">
          <a:xfrm>
            <a:off x="6006247" y="1201222"/>
            <a:ext cx="5949192" cy="5184970"/>
          </a:xfrm>
          <a:prstGeom prst="roundRect">
            <a:avLst>
              <a:gd name="adj" fmla="val 1659"/>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1600">
              <a:solidFill>
                <a:srgbClr val="000000"/>
              </a:solidFill>
              <a:latin typeface="Segoe UI"/>
              <a:cs typeface="Segoe UI" pitchFamily="34" charset="0"/>
            </a:endParaRPr>
          </a:p>
        </p:txBody>
      </p:sp>
      <p:sp>
        <p:nvSpPr>
          <p:cNvPr id="26" name="TextBox 25">
            <a:extLst>
              <a:ext uri="{FF2B5EF4-FFF2-40B4-BE49-F238E27FC236}">
                <a16:creationId xmlns:a16="http://schemas.microsoft.com/office/drawing/2014/main" id="{E831503E-8067-FEC8-F57A-F2BBA24E9473}"/>
              </a:ext>
            </a:extLst>
          </p:cNvPr>
          <p:cNvSpPr txBox="1">
            <a:spLocks/>
          </p:cNvSpPr>
          <p:nvPr/>
        </p:nvSpPr>
        <p:spPr>
          <a:xfrm>
            <a:off x="6262867" y="1385422"/>
            <a:ext cx="5428409" cy="215444"/>
          </a:xfrm>
          <a:prstGeom prst="rect">
            <a:avLst/>
          </a:prstGeom>
          <a:noFill/>
        </p:spPr>
        <p:txBody>
          <a:bodyPr wrap="square" lIns="0" tIns="0" rIns="0" bIns="0">
            <a:spAutoFit/>
          </a:bodyPr>
          <a:lstStyle>
            <a:defPPr>
              <a:defRPr lang="en-US"/>
            </a:defPPr>
            <a:lvl1pPr defTabSz="932472" fontAlgn="base">
              <a:spcBef>
                <a:spcPct val="0"/>
              </a:spcBef>
              <a:spcAft>
                <a:spcPts val="1200"/>
              </a:spcAft>
              <a:defRPr sz="1400">
                <a:gradFill>
                  <a:gsLst>
                    <a:gs pos="35000">
                      <a:srgbClr val="0078D4"/>
                    </a:gs>
                    <a:gs pos="0">
                      <a:srgbClr val="C03BC4"/>
                    </a:gs>
                  </a:gsLst>
                  <a:path path="circle">
                    <a:fillToRect l="100000" t="100000"/>
                  </a:path>
                </a:gradFill>
                <a:latin typeface="+mj-lt"/>
                <a:cs typeface="Segoe UI Semibold" panose="020B0702040204020203" pitchFamily="34" charset="0"/>
              </a:defRPr>
            </a:lvl1pPr>
          </a:lstStyle>
          <a:p>
            <a:r>
              <a:rPr lang="en-US"/>
              <a:t>Microsoft Copilot opportunity to impact key Industry KPIs</a:t>
            </a:r>
          </a:p>
        </p:txBody>
      </p:sp>
      <p:grpSp>
        <p:nvGrpSpPr>
          <p:cNvPr id="22" name="Group 21">
            <a:extLst>
              <a:ext uri="{FF2B5EF4-FFF2-40B4-BE49-F238E27FC236}">
                <a16:creationId xmlns:a16="http://schemas.microsoft.com/office/drawing/2014/main" id="{F64BDEF6-77A7-819B-F222-3D861174A718}"/>
              </a:ext>
            </a:extLst>
          </p:cNvPr>
          <p:cNvGrpSpPr/>
          <p:nvPr/>
        </p:nvGrpSpPr>
        <p:grpSpPr>
          <a:xfrm>
            <a:off x="6603643" y="1976089"/>
            <a:ext cx="4886950" cy="769441"/>
            <a:chOff x="6603643" y="1855414"/>
            <a:chExt cx="4886950" cy="769441"/>
          </a:xfrm>
        </p:grpSpPr>
        <p:sp>
          <p:nvSpPr>
            <p:cNvPr id="27" name="TextBox 26">
              <a:extLst>
                <a:ext uri="{FF2B5EF4-FFF2-40B4-BE49-F238E27FC236}">
                  <a16:creationId xmlns:a16="http://schemas.microsoft.com/office/drawing/2014/main" id="{10D91ECE-499D-1A92-AA82-DA9B23732BDF}"/>
                </a:ext>
              </a:extLst>
            </p:cNvPr>
            <p:cNvSpPr txBox="1"/>
            <p:nvPr/>
          </p:nvSpPr>
          <p:spPr>
            <a:xfrm>
              <a:off x="6603643" y="1855414"/>
              <a:ext cx="861860" cy="325217"/>
            </a:xfrm>
            <a:prstGeom prst="rect">
              <a:avLst/>
            </a:prstGeom>
            <a:noFill/>
          </p:spPr>
          <p:txBody>
            <a:bodyPr wrap="square" lIns="0" tIns="0" rIns="0" bIns="0" anchor="ctr">
              <a:spAutoFit/>
            </a:bodyPr>
            <a:lstStyle/>
            <a:p>
              <a:pPr defTabSz="914225">
                <a:lnSpc>
                  <a:spcPct val="110000"/>
                </a:lnSpc>
                <a:spcAft>
                  <a:spcPts val="600"/>
                </a:spcAft>
                <a:defRPr/>
              </a:pPr>
              <a:r>
                <a:rPr lang="en-US" sz="1000" b="1" dirty="0">
                  <a:solidFill>
                    <a:srgbClr val="000000"/>
                  </a:solidFill>
                  <a:latin typeface="Segoe UI Semibold"/>
                  <a:cs typeface="Segoe UI Semibold"/>
                  <a:hlinkClick r:id="rId4" action="ppaction://hlinksldjump"/>
                </a:rPr>
                <a:t>Days sales outstanding</a:t>
              </a:r>
              <a:endParaRPr lang="en-US" sz="1000" b="1" dirty="0">
                <a:solidFill>
                  <a:srgbClr val="000000"/>
                </a:solidFill>
                <a:latin typeface="Segoe UI Semibold"/>
                <a:cs typeface="Segoe UI Semibold"/>
              </a:endParaRPr>
            </a:p>
          </p:txBody>
        </p:sp>
        <p:sp>
          <p:nvSpPr>
            <p:cNvPr id="38" name="TextBox 37">
              <a:extLst>
                <a:ext uri="{FF2B5EF4-FFF2-40B4-BE49-F238E27FC236}">
                  <a16:creationId xmlns:a16="http://schemas.microsoft.com/office/drawing/2014/main" id="{334373B8-7BA8-0339-7030-5249E7158F60}"/>
                </a:ext>
              </a:extLst>
            </p:cNvPr>
            <p:cNvSpPr txBox="1"/>
            <p:nvPr/>
          </p:nvSpPr>
          <p:spPr>
            <a:xfrm>
              <a:off x="7862391" y="1855414"/>
              <a:ext cx="3628202" cy="769441"/>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r>
                <a:rPr lang="en-US"/>
                <a:t>Improve billing and collections processes by enhancing communications with customers and vendors. Improve the analysis of discounted payment options. Speed decision-making on new products, pricing, and promotion with improved business case processes.</a:t>
              </a:r>
            </a:p>
          </p:txBody>
        </p:sp>
      </p:grpSp>
      <p:grpSp>
        <p:nvGrpSpPr>
          <p:cNvPr id="21" name="Group 20">
            <a:extLst>
              <a:ext uri="{FF2B5EF4-FFF2-40B4-BE49-F238E27FC236}">
                <a16:creationId xmlns:a16="http://schemas.microsoft.com/office/drawing/2014/main" id="{B79E6EED-2492-B018-DC29-9EB5C567EC8F}"/>
              </a:ext>
            </a:extLst>
          </p:cNvPr>
          <p:cNvGrpSpPr/>
          <p:nvPr/>
        </p:nvGrpSpPr>
        <p:grpSpPr>
          <a:xfrm>
            <a:off x="6603642" y="3195716"/>
            <a:ext cx="4886951" cy="494494"/>
            <a:chOff x="6603642" y="3084820"/>
            <a:chExt cx="4886951" cy="494494"/>
          </a:xfrm>
        </p:grpSpPr>
        <p:sp>
          <p:nvSpPr>
            <p:cNvPr id="28" name="TextBox 27">
              <a:extLst>
                <a:ext uri="{FF2B5EF4-FFF2-40B4-BE49-F238E27FC236}">
                  <a16:creationId xmlns:a16="http://schemas.microsoft.com/office/drawing/2014/main" id="{3E2F1462-E6E8-9686-83A2-6A9D3B8B9947}"/>
                </a:ext>
              </a:extLst>
            </p:cNvPr>
            <p:cNvSpPr txBox="1"/>
            <p:nvPr/>
          </p:nvSpPr>
          <p:spPr>
            <a:xfrm>
              <a:off x="6603642" y="3084820"/>
              <a:ext cx="1051589" cy="494494"/>
            </a:xfrm>
            <a:prstGeom prst="rect">
              <a:avLst/>
            </a:prstGeom>
            <a:noFill/>
          </p:spPr>
          <p:txBody>
            <a:bodyPr wrap="square" lIns="0" tIns="0" rIns="0" bIns="0" anchor="t">
              <a:spAutoFit/>
            </a:bodyPr>
            <a:lstStyle/>
            <a:p>
              <a:pPr defTabSz="914225">
                <a:lnSpc>
                  <a:spcPct val="110000"/>
                </a:lnSpc>
                <a:spcAft>
                  <a:spcPts val="600"/>
                </a:spcAft>
                <a:defRPr/>
              </a:pPr>
              <a:r>
                <a:rPr lang="en-US" sz="1000" dirty="0">
                  <a:solidFill>
                    <a:srgbClr val="000000"/>
                  </a:solidFill>
                  <a:latin typeface="Segoe UI Semibold"/>
                  <a:cs typeface="Segoe UI Semibold"/>
                  <a:hlinkClick r:id="rId5" action="ppaction://hlinksldjump"/>
                </a:rPr>
                <a:t>Reduce spend on financial systems and tooling</a:t>
              </a:r>
              <a:endParaRPr lang="en-US" sz="1000" b="0" i="0" u="none" strike="noStrike" kern="1200" cap="none" spc="0" normalizeH="0" baseline="0" noProof="0" dirty="0">
                <a:ln>
                  <a:noFill/>
                </a:ln>
                <a:solidFill>
                  <a:srgbClr val="000000"/>
                </a:solidFill>
                <a:effectLst/>
                <a:uLnTx/>
                <a:uFillTx/>
                <a:latin typeface="Segoe UI Semibold"/>
                <a:cs typeface="Segoe UI Semibold"/>
              </a:endParaRPr>
            </a:p>
          </p:txBody>
        </p:sp>
        <p:sp>
          <p:nvSpPr>
            <p:cNvPr id="39" name="TextBox 38">
              <a:extLst>
                <a:ext uri="{FF2B5EF4-FFF2-40B4-BE49-F238E27FC236}">
                  <a16:creationId xmlns:a16="http://schemas.microsoft.com/office/drawing/2014/main" id="{A95E592D-FA56-11B9-DED1-8454849E1678}"/>
                </a:ext>
              </a:extLst>
            </p:cNvPr>
            <p:cNvSpPr txBox="1"/>
            <p:nvPr/>
          </p:nvSpPr>
          <p:spPr>
            <a:xfrm>
              <a:off x="7862391" y="3084820"/>
              <a:ext cx="3628202" cy="461665"/>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r>
                <a:rPr lang="en-US"/>
                <a:t>Copilot can be extended into ERP systems and other processes to bring data together and speed decision-making without performing expensive updates to financial systems.</a:t>
              </a:r>
            </a:p>
          </p:txBody>
        </p:sp>
      </p:grpSp>
      <p:grpSp>
        <p:nvGrpSpPr>
          <p:cNvPr id="19" name="Group 18">
            <a:extLst>
              <a:ext uri="{FF2B5EF4-FFF2-40B4-BE49-F238E27FC236}">
                <a16:creationId xmlns:a16="http://schemas.microsoft.com/office/drawing/2014/main" id="{93208CE0-6B33-9C6A-9E1D-625BCB78645B}"/>
              </a:ext>
            </a:extLst>
          </p:cNvPr>
          <p:cNvGrpSpPr/>
          <p:nvPr/>
        </p:nvGrpSpPr>
        <p:grpSpPr>
          <a:xfrm>
            <a:off x="6603643" y="4141358"/>
            <a:ext cx="4743730" cy="494494"/>
            <a:chOff x="6603643" y="4598163"/>
            <a:chExt cx="4743730" cy="494494"/>
          </a:xfrm>
        </p:grpSpPr>
        <p:sp>
          <p:nvSpPr>
            <p:cNvPr id="30" name="TextBox 29">
              <a:extLst>
                <a:ext uri="{FF2B5EF4-FFF2-40B4-BE49-F238E27FC236}">
                  <a16:creationId xmlns:a16="http://schemas.microsoft.com/office/drawing/2014/main" id="{CE9894BD-F59B-36CF-E3D4-0E39793CC4A8}"/>
                </a:ext>
              </a:extLst>
            </p:cNvPr>
            <p:cNvSpPr txBox="1"/>
            <p:nvPr/>
          </p:nvSpPr>
          <p:spPr>
            <a:xfrm>
              <a:off x="6603643" y="4598163"/>
              <a:ext cx="861860" cy="494494"/>
            </a:xfrm>
            <a:prstGeom prst="rect">
              <a:avLst/>
            </a:prstGeom>
            <a:noFill/>
          </p:spPr>
          <p:txBody>
            <a:bodyPr wrap="square" lIns="0" tIns="0" rIns="0" bIns="0" anchor="t">
              <a:spAutoFit/>
            </a:bodyPr>
            <a:lstStyle/>
            <a:p>
              <a:pPr defTabSz="914225">
                <a:lnSpc>
                  <a:spcPct val="110000"/>
                </a:lnSpc>
                <a:spcAft>
                  <a:spcPts val="600"/>
                </a:spcAft>
                <a:defRPr/>
              </a:pPr>
              <a:r>
                <a:rPr kumimoji="0" lang="en-US" sz="1000" b="0" i="0" u="none" strike="noStrike" kern="1200" cap="none" spc="0" normalizeH="0" baseline="0" noProof="0" dirty="0">
                  <a:ln>
                    <a:noFill/>
                  </a:ln>
                  <a:solidFill>
                    <a:srgbClr val="000000"/>
                  </a:solidFill>
                  <a:effectLst/>
                  <a:uLnTx/>
                  <a:uFillTx/>
                  <a:latin typeface="Segoe UI Semibold"/>
                  <a:cs typeface="Segoe UI Semibold"/>
                  <a:hlinkClick r:id="rId6" action="ppaction://hlinksldjump"/>
                </a:rPr>
                <a:t>Reduce departmental spending</a:t>
              </a:r>
              <a:endParaRPr lang="en-US" sz="1000" b="0" i="0" u="none" strike="noStrike" kern="1200" cap="none" spc="0" normalizeH="0" baseline="0" noProof="0" dirty="0">
                <a:ln>
                  <a:noFill/>
                </a:ln>
                <a:solidFill>
                  <a:srgbClr val="000000"/>
                </a:solidFill>
                <a:effectLst/>
                <a:uLnTx/>
                <a:uFillTx/>
                <a:latin typeface="Segoe UI Semibold"/>
                <a:cs typeface="Segoe UI Semibold"/>
              </a:endParaRPr>
            </a:p>
          </p:txBody>
        </p:sp>
        <p:sp>
          <p:nvSpPr>
            <p:cNvPr id="41" name="TextBox 40">
              <a:extLst>
                <a:ext uri="{FF2B5EF4-FFF2-40B4-BE49-F238E27FC236}">
                  <a16:creationId xmlns:a16="http://schemas.microsoft.com/office/drawing/2014/main" id="{428DFA75-34FE-0680-085F-F338445D7782}"/>
                </a:ext>
              </a:extLst>
            </p:cNvPr>
            <p:cNvSpPr txBox="1"/>
            <p:nvPr/>
          </p:nvSpPr>
          <p:spPr>
            <a:xfrm>
              <a:off x="7862390" y="4598163"/>
              <a:ext cx="3484983" cy="307777"/>
            </a:xfrm>
            <a:prstGeom prst="rect">
              <a:avLst/>
            </a:prstGeom>
            <a:noFill/>
          </p:spPr>
          <p:txBody>
            <a:bodyPr wrap="square" lIns="0" tIns="0" rIns="0" bIns="0" anchor="ctr">
              <a:spAutoFit/>
            </a:bodyPr>
            <a:lstStyle>
              <a:defPPr>
                <a:defRPr lang="en-US"/>
              </a:defPPr>
              <a:lvl1pPr defTabSz="914225">
                <a:spcAft>
                  <a:spcPts val="600"/>
                </a:spcAft>
                <a:defRPr sz="1000">
                  <a:cs typeface="Segoe UI" panose="020B0502040204020203" pitchFamily="34" charset="0"/>
                </a:defRPr>
              </a:lvl1pPr>
            </a:lstStyle>
            <a:p>
              <a:r>
                <a:rPr lang="en-US"/>
                <a:t>Automate simple tasks that may currently be outsourced or performed by low-level employees. </a:t>
              </a:r>
            </a:p>
          </p:txBody>
        </p:sp>
      </p:grpSp>
      <p:cxnSp>
        <p:nvCxnSpPr>
          <p:cNvPr id="42" name="Straight Connector 41">
            <a:extLst>
              <a:ext uri="{FF2B5EF4-FFF2-40B4-BE49-F238E27FC236}">
                <a16:creationId xmlns:a16="http://schemas.microsoft.com/office/drawing/2014/main" id="{E8022671-7767-2D85-AEAA-76BBC80CE84D}"/>
              </a:ext>
              <a:ext uri="{C183D7F6-B498-43B3-948B-1728B52AA6E4}">
                <adec:decorative xmlns:adec="http://schemas.microsoft.com/office/drawing/2017/decorative" val="1"/>
              </a:ext>
            </a:extLst>
          </p:cNvPr>
          <p:cNvCxnSpPr>
            <a:cxnSpLocks/>
          </p:cNvCxnSpPr>
          <p:nvPr/>
        </p:nvCxnSpPr>
        <p:spPr>
          <a:xfrm>
            <a:off x="6006247" y="2970623"/>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9A450E55-262E-B2FD-A65C-3DB898FF1A0A}"/>
              </a:ext>
              <a:ext uri="{C183D7F6-B498-43B3-948B-1728B52AA6E4}">
                <adec:decorative xmlns:adec="http://schemas.microsoft.com/office/drawing/2017/decorative" val="1"/>
              </a:ext>
            </a:extLst>
          </p:cNvPr>
          <p:cNvCxnSpPr>
            <a:cxnSpLocks/>
          </p:cNvCxnSpPr>
          <p:nvPr/>
        </p:nvCxnSpPr>
        <p:spPr>
          <a:xfrm>
            <a:off x="6006247" y="3915303"/>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9EACE75-2F4C-B53E-C04B-9C73A52DD76F}"/>
              </a:ext>
              <a:ext uri="{C183D7F6-B498-43B3-948B-1728B52AA6E4}">
                <adec:decorative xmlns:adec="http://schemas.microsoft.com/office/drawing/2017/decorative" val="1"/>
              </a:ext>
            </a:extLst>
          </p:cNvPr>
          <p:cNvCxnSpPr>
            <a:cxnSpLocks/>
          </p:cNvCxnSpPr>
          <p:nvPr/>
        </p:nvCxnSpPr>
        <p:spPr>
          <a:xfrm>
            <a:off x="6006247" y="3916263"/>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58" name="Round Same Side Corner Rectangle 57">
            <a:extLst>
              <a:ext uri="{FF2B5EF4-FFF2-40B4-BE49-F238E27FC236}">
                <a16:creationId xmlns:a16="http://schemas.microsoft.com/office/drawing/2014/main" id="{641515C9-0C87-0F51-DEA6-EBE047E56AC5}"/>
              </a:ext>
            </a:extLst>
          </p:cNvPr>
          <p:cNvSpPr/>
          <p:nvPr/>
        </p:nvSpPr>
        <p:spPr bwMode="auto">
          <a:xfrm>
            <a:off x="6006247" y="5936129"/>
            <a:ext cx="5948178" cy="463468"/>
          </a:xfrm>
          <a:prstGeom prst="round2SameRect">
            <a:avLst>
              <a:gd name="adj1" fmla="val 0"/>
              <a:gd name="adj2" fmla="val 21063"/>
            </a:avLst>
          </a:prstGeom>
          <a:gradFill flip="none" rotWithShape="1">
            <a:gsLst>
              <a:gs pos="35000">
                <a:srgbClr val="0078D4"/>
              </a:gs>
              <a:gs pos="0">
                <a:srgbClr val="C03BC4"/>
              </a:gs>
            </a:gsLst>
            <a:path path="circle">
              <a:fillToRect l="100000" t="100000"/>
            </a:path>
            <a:tileRect r="-100000" b="-100000"/>
          </a:gradFill>
          <a:ln>
            <a:solidFill>
              <a:schemeClr val="bg2"/>
            </a:solid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32" name="TextBox 31">
            <a:extLst>
              <a:ext uri="{FF2B5EF4-FFF2-40B4-BE49-F238E27FC236}">
                <a16:creationId xmlns:a16="http://schemas.microsoft.com/office/drawing/2014/main" id="{A0B2C402-B237-1772-4F88-DAEE569026F7}"/>
              </a:ext>
            </a:extLst>
          </p:cNvPr>
          <p:cNvSpPr txBox="1"/>
          <p:nvPr/>
        </p:nvSpPr>
        <p:spPr>
          <a:xfrm>
            <a:off x="6677881" y="6090919"/>
            <a:ext cx="1067600" cy="153888"/>
          </a:xfrm>
          <a:prstGeom prst="rect">
            <a:avLst/>
          </a:prstGeom>
          <a:noFill/>
        </p:spPr>
        <p:txBody>
          <a:bodyPr wrap="none" lIns="0" tIns="0" rIns="0" bIns="0" rtlCol="0">
            <a:spAutoFit/>
          </a:bodyPr>
          <a:lstStyle/>
          <a:p>
            <a:pPr algn="l"/>
            <a:r>
              <a:rPr lang="en-US" sz="1000">
                <a:gradFill>
                  <a:gsLst>
                    <a:gs pos="35000">
                      <a:schemeClr val="bg1"/>
                    </a:gs>
                    <a:gs pos="0">
                      <a:schemeClr val="bg1"/>
                    </a:gs>
                  </a:gsLst>
                  <a:path path="circle">
                    <a:fillToRect l="100000" t="100000"/>
                  </a:path>
                </a:gradFill>
                <a:latin typeface="+mj-lt"/>
              </a:rPr>
              <a:t>Accelerate growth</a:t>
            </a:r>
          </a:p>
        </p:txBody>
      </p:sp>
      <p:sp>
        <p:nvSpPr>
          <p:cNvPr id="33" name="TextBox 32">
            <a:extLst>
              <a:ext uri="{FF2B5EF4-FFF2-40B4-BE49-F238E27FC236}">
                <a16:creationId xmlns:a16="http://schemas.microsoft.com/office/drawing/2014/main" id="{C4142C71-CF85-F2D0-4AD3-65ADC0BC07E1}"/>
              </a:ext>
            </a:extLst>
          </p:cNvPr>
          <p:cNvSpPr txBox="1"/>
          <p:nvPr/>
        </p:nvSpPr>
        <p:spPr>
          <a:xfrm>
            <a:off x="8305535" y="6090919"/>
            <a:ext cx="1604606" cy="153888"/>
          </a:xfrm>
          <a:prstGeom prst="rect">
            <a:avLst/>
          </a:prstGeom>
          <a:noFill/>
        </p:spPr>
        <p:txBody>
          <a:bodyPr wrap="none" lIns="0" tIns="0" rIns="0" bIns="0" rtlCol="0">
            <a:spAutoFit/>
          </a:bodyPr>
          <a:lstStyle/>
          <a:p>
            <a:pPr algn="l"/>
            <a:r>
              <a:rPr lang="en-US" sz="1000">
                <a:gradFill>
                  <a:gsLst>
                    <a:gs pos="35000">
                      <a:schemeClr val="bg1"/>
                    </a:gs>
                    <a:gs pos="0">
                      <a:schemeClr val="bg1"/>
                    </a:gs>
                  </a:gsLst>
                  <a:path path="circle">
                    <a:fillToRect l="100000" t="100000"/>
                  </a:path>
                </a:gradFill>
                <a:latin typeface="+mj-lt"/>
              </a:rPr>
              <a:t>Cost savings and avoidance</a:t>
            </a:r>
          </a:p>
        </p:txBody>
      </p:sp>
      <p:sp>
        <p:nvSpPr>
          <p:cNvPr id="34" name="TextBox 33">
            <a:extLst>
              <a:ext uri="{FF2B5EF4-FFF2-40B4-BE49-F238E27FC236}">
                <a16:creationId xmlns:a16="http://schemas.microsoft.com/office/drawing/2014/main" id="{7AE3A86E-7E8E-F067-8166-2A447C974BD4}"/>
              </a:ext>
            </a:extLst>
          </p:cNvPr>
          <p:cNvSpPr txBox="1"/>
          <p:nvPr/>
        </p:nvSpPr>
        <p:spPr>
          <a:xfrm>
            <a:off x="10460635" y="6090919"/>
            <a:ext cx="1146148" cy="153888"/>
          </a:xfrm>
          <a:prstGeom prst="rect">
            <a:avLst/>
          </a:prstGeom>
          <a:noFill/>
        </p:spPr>
        <p:txBody>
          <a:bodyPr wrap="none" lIns="0" tIns="0" rIns="0" bIns="0" rtlCol="0">
            <a:spAutoFit/>
          </a:bodyPr>
          <a:lstStyle/>
          <a:p>
            <a:pPr algn="l"/>
            <a:r>
              <a:rPr lang="en-US" sz="1000">
                <a:gradFill>
                  <a:gsLst>
                    <a:gs pos="35000">
                      <a:schemeClr val="bg1"/>
                    </a:gs>
                    <a:gs pos="0">
                      <a:schemeClr val="bg1"/>
                    </a:gs>
                  </a:gsLst>
                  <a:path path="circle">
                    <a:fillToRect l="100000" t="100000"/>
                  </a:path>
                </a:gradFill>
                <a:latin typeface="+mj-lt"/>
              </a:rPr>
              <a:t>Employee retention</a:t>
            </a:r>
          </a:p>
        </p:txBody>
      </p:sp>
      <p:sp>
        <p:nvSpPr>
          <p:cNvPr id="35" name="Graphic 47" descr="Icon of a piggy bank ">
            <a:extLst>
              <a:ext uri="{FF2B5EF4-FFF2-40B4-BE49-F238E27FC236}">
                <a16:creationId xmlns:a16="http://schemas.microsoft.com/office/drawing/2014/main" id="{82F915E3-0C01-44A4-7A41-B3F81CC032FD}"/>
              </a:ext>
            </a:extLst>
          </p:cNvPr>
          <p:cNvSpPr>
            <a:spLocks noChangeAspect="1"/>
          </p:cNvSpPr>
          <p:nvPr/>
        </p:nvSpPr>
        <p:spPr>
          <a:xfrm>
            <a:off x="7925478" y="6071147"/>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6" name="Graphic 13" descr="Icon of a chart made of vertical lines with a line tracing the top of each, turning into an arrow pointing up">
            <a:extLst>
              <a:ext uri="{FF2B5EF4-FFF2-40B4-BE49-F238E27FC236}">
                <a16:creationId xmlns:a16="http://schemas.microsoft.com/office/drawing/2014/main" id="{1331A95D-4845-E163-C2FA-5A1CF4031D79}"/>
              </a:ext>
            </a:extLst>
          </p:cNvPr>
          <p:cNvSpPr>
            <a:spLocks noChangeAspect="1"/>
          </p:cNvSpPr>
          <p:nvPr/>
        </p:nvSpPr>
        <p:spPr>
          <a:xfrm>
            <a:off x="6315004" y="6071613"/>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37" name="Freeform: Shape 124" descr="Employee retention icon">
            <a:extLst>
              <a:ext uri="{FF2B5EF4-FFF2-40B4-BE49-F238E27FC236}">
                <a16:creationId xmlns:a16="http://schemas.microsoft.com/office/drawing/2014/main" id="{0EF1D757-3CA8-9960-5EA5-92A6177C8DC3}"/>
              </a:ext>
            </a:extLst>
          </p:cNvPr>
          <p:cNvSpPr/>
          <p:nvPr/>
        </p:nvSpPr>
        <p:spPr>
          <a:xfrm>
            <a:off x="10090138" y="6072613"/>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63" name="Text Placeholder 10">
            <a:extLst>
              <a:ext uri="{FF2B5EF4-FFF2-40B4-BE49-F238E27FC236}">
                <a16:creationId xmlns:a16="http://schemas.microsoft.com/office/drawing/2014/main" id="{A8E46490-F92A-40D7-125A-419510E98521}"/>
              </a:ext>
            </a:extLst>
          </p:cNvPr>
          <p:cNvSpPr txBox="1">
            <a:spLocks/>
          </p:cNvSpPr>
          <p:nvPr/>
        </p:nvSpPr>
        <p:spPr>
          <a:xfrm>
            <a:off x="2738367" y="5041998"/>
            <a:ext cx="1097280"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a:t>Accountant</a:t>
            </a:r>
          </a:p>
        </p:txBody>
      </p:sp>
      <p:sp>
        <p:nvSpPr>
          <p:cNvPr id="64" name="Text Placeholder 10">
            <a:extLst>
              <a:ext uri="{FF2B5EF4-FFF2-40B4-BE49-F238E27FC236}">
                <a16:creationId xmlns:a16="http://schemas.microsoft.com/office/drawing/2014/main" id="{A6B33CAE-0265-D29F-5CD9-B671F69C61D5}"/>
              </a:ext>
            </a:extLst>
          </p:cNvPr>
          <p:cNvSpPr txBox="1">
            <a:spLocks/>
          </p:cNvSpPr>
          <p:nvPr/>
        </p:nvSpPr>
        <p:spPr>
          <a:xfrm>
            <a:off x="2738367" y="5398406"/>
            <a:ext cx="1097280"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dirty="0"/>
              <a:t>Auditor</a:t>
            </a:r>
          </a:p>
        </p:txBody>
      </p:sp>
      <p:sp>
        <p:nvSpPr>
          <p:cNvPr id="65" name="Text Placeholder 10">
            <a:extLst>
              <a:ext uri="{FF2B5EF4-FFF2-40B4-BE49-F238E27FC236}">
                <a16:creationId xmlns:a16="http://schemas.microsoft.com/office/drawing/2014/main" id="{F2551F4D-797A-01DC-18F3-A0881BC5A72B}"/>
              </a:ext>
            </a:extLst>
          </p:cNvPr>
          <p:cNvSpPr txBox="1">
            <a:spLocks/>
          </p:cNvSpPr>
          <p:nvPr/>
        </p:nvSpPr>
        <p:spPr>
          <a:xfrm>
            <a:off x="2738367" y="5754814"/>
            <a:ext cx="1097280"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dirty="0"/>
              <a:t>Analyst</a:t>
            </a:r>
          </a:p>
        </p:txBody>
      </p:sp>
      <p:sp>
        <p:nvSpPr>
          <p:cNvPr id="17" name="Text Placeholder 10">
            <a:extLst>
              <a:ext uri="{FF2B5EF4-FFF2-40B4-BE49-F238E27FC236}">
                <a16:creationId xmlns:a16="http://schemas.microsoft.com/office/drawing/2014/main" id="{174EB365-1EA7-A24E-5AF5-BDDBF95BC3C3}"/>
              </a:ext>
            </a:extLst>
          </p:cNvPr>
          <p:cNvSpPr txBox="1">
            <a:spLocks/>
          </p:cNvSpPr>
          <p:nvPr/>
        </p:nvSpPr>
        <p:spPr>
          <a:xfrm>
            <a:off x="4324796" y="5041998"/>
            <a:ext cx="1097280"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a:t>Operations</a:t>
            </a:r>
          </a:p>
        </p:txBody>
      </p:sp>
      <p:sp>
        <p:nvSpPr>
          <p:cNvPr id="18" name="Text Placeholder 10">
            <a:extLst>
              <a:ext uri="{FF2B5EF4-FFF2-40B4-BE49-F238E27FC236}">
                <a16:creationId xmlns:a16="http://schemas.microsoft.com/office/drawing/2014/main" id="{07D7C0FA-35FD-B4F6-0505-B9C463E60DB2}"/>
              </a:ext>
            </a:extLst>
          </p:cNvPr>
          <p:cNvSpPr txBox="1">
            <a:spLocks/>
          </p:cNvSpPr>
          <p:nvPr/>
        </p:nvSpPr>
        <p:spPr>
          <a:xfrm>
            <a:off x="4324796" y="5398406"/>
            <a:ext cx="1097280"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dirty="0"/>
              <a:t>Procurement</a:t>
            </a:r>
          </a:p>
        </p:txBody>
      </p:sp>
      <p:grpSp>
        <p:nvGrpSpPr>
          <p:cNvPr id="47" name="Group 46">
            <a:extLst>
              <a:ext uri="{FF2B5EF4-FFF2-40B4-BE49-F238E27FC236}">
                <a16:creationId xmlns:a16="http://schemas.microsoft.com/office/drawing/2014/main" id="{969B578C-DB35-0DDC-165D-39075984F4BC}"/>
              </a:ext>
            </a:extLst>
          </p:cNvPr>
          <p:cNvGrpSpPr/>
          <p:nvPr/>
        </p:nvGrpSpPr>
        <p:grpSpPr>
          <a:xfrm>
            <a:off x="4043009" y="5035686"/>
            <a:ext cx="166687" cy="166687"/>
            <a:chOff x="6010275" y="3343275"/>
            <a:chExt cx="166687" cy="166687"/>
          </a:xfrm>
        </p:grpSpPr>
        <p:sp>
          <p:nvSpPr>
            <p:cNvPr id="31" name="Freeform 30">
              <a:extLst>
                <a:ext uri="{FF2B5EF4-FFF2-40B4-BE49-F238E27FC236}">
                  <a16:creationId xmlns:a16="http://schemas.microsoft.com/office/drawing/2014/main" id="{DE926346-BA7C-6C30-2DC0-4A534D3B9391}"/>
                </a:ext>
              </a:extLst>
            </p:cNvPr>
            <p:cNvSpPr/>
            <p:nvPr/>
          </p:nvSpPr>
          <p:spPr>
            <a:xfrm>
              <a:off x="6036468" y="3362325"/>
              <a:ext cx="90487" cy="102393"/>
            </a:xfrm>
            <a:custGeom>
              <a:avLst/>
              <a:gdLst>
                <a:gd name="connsiteX0" fmla="*/ 90488 w 90487"/>
                <a:gd name="connsiteY0" fmla="*/ 69056 h 102393"/>
                <a:gd name="connsiteX1" fmla="*/ 73819 w 90487"/>
                <a:gd name="connsiteY1" fmla="*/ 52388 h 102393"/>
                <a:gd name="connsiteX2" fmla="*/ 16669 w 90487"/>
                <a:gd name="connsiteY2" fmla="*/ 52388 h 102393"/>
                <a:gd name="connsiteX3" fmla="*/ 0 w 90487"/>
                <a:gd name="connsiteY3" fmla="*/ 69056 h 102393"/>
                <a:gd name="connsiteX4" fmla="*/ 0 w 90487"/>
                <a:gd name="connsiteY4" fmla="*/ 73819 h 102393"/>
                <a:gd name="connsiteX5" fmla="*/ 13106 w 90487"/>
                <a:gd name="connsiteY5" fmla="*/ 94774 h 102393"/>
                <a:gd name="connsiteX6" fmla="*/ 45244 w 90487"/>
                <a:gd name="connsiteY6" fmla="*/ 102394 h 102393"/>
                <a:gd name="connsiteX7" fmla="*/ 79248 w 90487"/>
                <a:gd name="connsiteY7" fmla="*/ 94726 h 102393"/>
                <a:gd name="connsiteX8" fmla="*/ 90488 w 90487"/>
                <a:gd name="connsiteY8" fmla="*/ 73819 h 102393"/>
                <a:gd name="connsiteX9" fmla="*/ 90488 w 90487"/>
                <a:gd name="connsiteY9" fmla="*/ 69056 h 102393"/>
                <a:gd name="connsiteX10" fmla="*/ 14288 w 90487"/>
                <a:gd name="connsiteY10" fmla="*/ 69056 h 102393"/>
                <a:gd name="connsiteX11" fmla="*/ 16669 w 90487"/>
                <a:gd name="connsiteY11" fmla="*/ 66675 h 102393"/>
                <a:gd name="connsiteX12" fmla="*/ 73819 w 90487"/>
                <a:gd name="connsiteY12" fmla="*/ 66675 h 102393"/>
                <a:gd name="connsiteX13" fmla="*/ 76200 w 90487"/>
                <a:gd name="connsiteY13" fmla="*/ 69056 h 102393"/>
                <a:gd name="connsiteX14" fmla="*/ 76200 w 90487"/>
                <a:gd name="connsiteY14" fmla="*/ 73819 h 102393"/>
                <a:gd name="connsiteX15" fmla="*/ 75228 w 90487"/>
                <a:gd name="connsiteY15" fmla="*/ 78105 h 102393"/>
                <a:gd name="connsiteX16" fmla="*/ 74686 w 90487"/>
                <a:gd name="connsiteY16" fmla="*/ 79124 h 102393"/>
                <a:gd name="connsiteX17" fmla="*/ 69894 w 90487"/>
                <a:gd name="connsiteY17" fmla="*/ 84039 h 102393"/>
                <a:gd name="connsiteX18" fmla="*/ 45244 w 90487"/>
                <a:gd name="connsiteY18" fmla="*/ 88106 h 102393"/>
                <a:gd name="connsiteX19" fmla="*/ 22289 w 90487"/>
                <a:gd name="connsiteY19" fmla="*/ 83982 h 102393"/>
                <a:gd name="connsiteX20" fmla="*/ 16335 w 90487"/>
                <a:gd name="connsiteY20" fmla="*/ 78886 h 102393"/>
                <a:gd name="connsiteX21" fmla="*/ 15516 w 90487"/>
                <a:gd name="connsiteY21" fmla="*/ 77743 h 102393"/>
                <a:gd name="connsiteX22" fmla="*/ 14288 w 90487"/>
                <a:gd name="connsiteY22" fmla="*/ 73819 h 102393"/>
                <a:gd name="connsiteX23" fmla="*/ 14288 w 90487"/>
                <a:gd name="connsiteY23" fmla="*/ 69056 h 102393"/>
                <a:gd name="connsiteX24" fmla="*/ 69056 w 90487"/>
                <a:gd name="connsiteY24" fmla="*/ 23813 h 102393"/>
                <a:gd name="connsiteX25" fmla="*/ 45244 w 90487"/>
                <a:gd name="connsiteY25" fmla="*/ 47625 h 102393"/>
                <a:gd name="connsiteX26" fmla="*/ 21431 w 90487"/>
                <a:gd name="connsiteY26" fmla="*/ 23813 h 102393"/>
                <a:gd name="connsiteX27" fmla="*/ 45244 w 90487"/>
                <a:gd name="connsiteY27" fmla="*/ 0 h 102393"/>
                <a:gd name="connsiteX28" fmla="*/ 69056 w 90487"/>
                <a:gd name="connsiteY28" fmla="*/ 23813 h 102393"/>
                <a:gd name="connsiteX29" fmla="*/ 54769 w 90487"/>
                <a:gd name="connsiteY29" fmla="*/ 23813 h 102393"/>
                <a:gd name="connsiteX30" fmla="*/ 45244 w 90487"/>
                <a:gd name="connsiteY30" fmla="*/ 14288 h 102393"/>
                <a:gd name="connsiteX31" fmla="*/ 35719 w 90487"/>
                <a:gd name="connsiteY31" fmla="*/ 23813 h 102393"/>
                <a:gd name="connsiteX32" fmla="*/ 45244 w 90487"/>
                <a:gd name="connsiteY32" fmla="*/ 33338 h 102393"/>
                <a:gd name="connsiteX33" fmla="*/ 54769 w 90487"/>
                <a:gd name="connsiteY33" fmla="*/ 23813 h 10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0487" h="102393">
                  <a:moveTo>
                    <a:pt x="90488" y="69056"/>
                  </a:moveTo>
                  <a:cubicBezTo>
                    <a:pt x="90488" y="59850"/>
                    <a:pt x="83025" y="52388"/>
                    <a:pt x="73819" y="52388"/>
                  </a:cubicBezTo>
                  <a:lnTo>
                    <a:pt x="16669" y="52388"/>
                  </a:lnTo>
                  <a:cubicBezTo>
                    <a:pt x="7463" y="52388"/>
                    <a:pt x="0" y="59850"/>
                    <a:pt x="0" y="69056"/>
                  </a:cubicBezTo>
                  <a:lnTo>
                    <a:pt x="0" y="73819"/>
                  </a:lnTo>
                  <a:cubicBezTo>
                    <a:pt x="0" y="84096"/>
                    <a:pt x="4905" y="89583"/>
                    <a:pt x="13106" y="94774"/>
                  </a:cubicBezTo>
                  <a:cubicBezTo>
                    <a:pt x="21203" y="99898"/>
                    <a:pt x="32414" y="102394"/>
                    <a:pt x="45244" y="102394"/>
                  </a:cubicBezTo>
                  <a:cubicBezTo>
                    <a:pt x="60379" y="102394"/>
                    <a:pt x="71676" y="99936"/>
                    <a:pt x="79248" y="94726"/>
                  </a:cubicBezTo>
                  <a:cubicBezTo>
                    <a:pt x="86982" y="89402"/>
                    <a:pt x="90488" y="83830"/>
                    <a:pt x="90488" y="73819"/>
                  </a:cubicBezTo>
                  <a:lnTo>
                    <a:pt x="90488" y="69056"/>
                  </a:lnTo>
                  <a:close/>
                  <a:moveTo>
                    <a:pt x="14288" y="69056"/>
                  </a:moveTo>
                  <a:cubicBezTo>
                    <a:pt x="14288" y="67741"/>
                    <a:pt x="15354" y="66675"/>
                    <a:pt x="16669" y="66675"/>
                  </a:cubicBezTo>
                  <a:lnTo>
                    <a:pt x="73819" y="66675"/>
                  </a:lnTo>
                  <a:cubicBezTo>
                    <a:pt x="75134" y="66675"/>
                    <a:pt x="76200" y="67741"/>
                    <a:pt x="76200" y="69056"/>
                  </a:cubicBezTo>
                  <a:lnTo>
                    <a:pt x="76200" y="73819"/>
                  </a:lnTo>
                  <a:cubicBezTo>
                    <a:pt x="76200" y="76352"/>
                    <a:pt x="75867" y="76952"/>
                    <a:pt x="75228" y="78105"/>
                  </a:cubicBezTo>
                  <a:cubicBezTo>
                    <a:pt x="75067" y="78391"/>
                    <a:pt x="74886" y="78724"/>
                    <a:pt x="74686" y="79124"/>
                  </a:cubicBezTo>
                  <a:cubicBezTo>
                    <a:pt x="73622" y="81208"/>
                    <a:pt x="71951" y="82922"/>
                    <a:pt x="69894" y="84039"/>
                  </a:cubicBezTo>
                  <a:cubicBezTo>
                    <a:pt x="65199" y="86744"/>
                    <a:pt x="57426" y="88106"/>
                    <a:pt x="45244" y="88106"/>
                  </a:cubicBezTo>
                  <a:cubicBezTo>
                    <a:pt x="35538" y="88106"/>
                    <a:pt x="27661" y="86773"/>
                    <a:pt x="22289" y="83982"/>
                  </a:cubicBezTo>
                  <a:cubicBezTo>
                    <a:pt x="19896" y="82828"/>
                    <a:pt x="17844" y="81072"/>
                    <a:pt x="16335" y="78886"/>
                  </a:cubicBezTo>
                  <a:cubicBezTo>
                    <a:pt x="16077" y="78495"/>
                    <a:pt x="15803" y="78114"/>
                    <a:pt x="15516" y="77743"/>
                  </a:cubicBezTo>
                  <a:cubicBezTo>
                    <a:pt x="14726" y="76695"/>
                    <a:pt x="14288" y="76124"/>
                    <a:pt x="14288" y="73819"/>
                  </a:cubicBezTo>
                  <a:lnTo>
                    <a:pt x="14288" y="69056"/>
                  </a:lnTo>
                  <a:close/>
                  <a:moveTo>
                    <a:pt x="69056" y="23813"/>
                  </a:moveTo>
                  <a:cubicBezTo>
                    <a:pt x="69056" y="36964"/>
                    <a:pt x="58395" y="47625"/>
                    <a:pt x="45244" y="47625"/>
                  </a:cubicBezTo>
                  <a:cubicBezTo>
                    <a:pt x="32092" y="47625"/>
                    <a:pt x="21431" y="36964"/>
                    <a:pt x="21431" y="23813"/>
                  </a:cubicBezTo>
                  <a:cubicBezTo>
                    <a:pt x="21431" y="10661"/>
                    <a:pt x="32092" y="0"/>
                    <a:pt x="45244" y="0"/>
                  </a:cubicBezTo>
                  <a:cubicBezTo>
                    <a:pt x="58395" y="0"/>
                    <a:pt x="69056" y="10661"/>
                    <a:pt x="69056" y="23813"/>
                  </a:cubicBezTo>
                  <a:close/>
                  <a:moveTo>
                    <a:pt x="54769" y="23813"/>
                  </a:moveTo>
                  <a:cubicBezTo>
                    <a:pt x="54769" y="18552"/>
                    <a:pt x="50504" y="14288"/>
                    <a:pt x="45244" y="14288"/>
                  </a:cubicBezTo>
                  <a:cubicBezTo>
                    <a:pt x="39983" y="14288"/>
                    <a:pt x="35719" y="18552"/>
                    <a:pt x="35719" y="23813"/>
                  </a:cubicBezTo>
                  <a:cubicBezTo>
                    <a:pt x="35719" y="29073"/>
                    <a:pt x="39983" y="33338"/>
                    <a:pt x="45244" y="33338"/>
                  </a:cubicBezTo>
                  <a:cubicBezTo>
                    <a:pt x="50504" y="33338"/>
                    <a:pt x="54769" y="29073"/>
                    <a:pt x="54769" y="2381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45" name="Freeform 44">
              <a:extLst>
                <a:ext uri="{FF2B5EF4-FFF2-40B4-BE49-F238E27FC236}">
                  <a16:creationId xmlns:a16="http://schemas.microsoft.com/office/drawing/2014/main" id="{28B7868E-A4B5-E65F-6ECB-C2CB513F5A29}"/>
                </a:ext>
              </a:extLst>
            </p:cNvPr>
            <p:cNvSpPr/>
            <p:nvPr/>
          </p:nvSpPr>
          <p:spPr>
            <a:xfrm>
              <a:off x="6010275" y="3343275"/>
              <a:ext cx="142875" cy="142875"/>
            </a:xfrm>
            <a:custGeom>
              <a:avLst/>
              <a:gdLst>
                <a:gd name="connsiteX0" fmla="*/ 0 w 142875"/>
                <a:gd name="connsiteY0" fmla="*/ 30956 h 142875"/>
                <a:gd name="connsiteX1" fmla="*/ 30956 w 142875"/>
                <a:gd name="connsiteY1" fmla="*/ 0 h 142875"/>
                <a:gd name="connsiteX2" fmla="*/ 111919 w 142875"/>
                <a:gd name="connsiteY2" fmla="*/ 0 h 142875"/>
                <a:gd name="connsiteX3" fmla="*/ 142875 w 142875"/>
                <a:gd name="connsiteY3" fmla="*/ 30956 h 142875"/>
                <a:gd name="connsiteX4" fmla="*/ 142875 w 142875"/>
                <a:gd name="connsiteY4" fmla="*/ 111919 h 142875"/>
                <a:gd name="connsiteX5" fmla="*/ 111919 w 142875"/>
                <a:gd name="connsiteY5" fmla="*/ 142875 h 142875"/>
                <a:gd name="connsiteX6" fmla="*/ 30956 w 142875"/>
                <a:gd name="connsiteY6" fmla="*/ 142875 h 142875"/>
                <a:gd name="connsiteX7" fmla="*/ 0 w 142875"/>
                <a:gd name="connsiteY7" fmla="*/ 111919 h 142875"/>
                <a:gd name="connsiteX8" fmla="*/ 0 w 142875"/>
                <a:gd name="connsiteY8" fmla="*/ 30956 h 142875"/>
                <a:gd name="connsiteX9" fmla="*/ 30956 w 142875"/>
                <a:gd name="connsiteY9" fmla="*/ 14288 h 142875"/>
                <a:gd name="connsiteX10" fmla="*/ 14288 w 142875"/>
                <a:gd name="connsiteY10" fmla="*/ 30956 h 142875"/>
                <a:gd name="connsiteX11" fmla="*/ 14288 w 142875"/>
                <a:gd name="connsiteY11" fmla="*/ 111919 h 142875"/>
                <a:gd name="connsiteX12" fmla="*/ 30956 w 142875"/>
                <a:gd name="connsiteY12" fmla="*/ 128588 h 142875"/>
                <a:gd name="connsiteX13" fmla="*/ 111919 w 142875"/>
                <a:gd name="connsiteY13" fmla="*/ 128588 h 142875"/>
                <a:gd name="connsiteX14" fmla="*/ 128588 w 142875"/>
                <a:gd name="connsiteY14" fmla="*/ 111919 h 142875"/>
                <a:gd name="connsiteX15" fmla="*/ 128588 w 142875"/>
                <a:gd name="connsiteY15" fmla="*/ 30956 h 142875"/>
                <a:gd name="connsiteX16" fmla="*/ 111919 w 142875"/>
                <a:gd name="connsiteY16" fmla="*/ 14288 h 142875"/>
                <a:gd name="connsiteX17" fmla="*/ 30956 w 142875"/>
                <a:gd name="connsiteY17" fmla="*/ 14288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2875" h="142875">
                  <a:moveTo>
                    <a:pt x="0" y="30956"/>
                  </a:moveTo>
                  <a:cubicBezTo>
                    <a:pt x="0" y="13860"/>
                    <a:pt x="13860" y="0"/>
                    <a:pt x="30956" y="0"/>
                  </a:cubicBezTo>
                  <a:lnTo>
                    <a:pt x="111919" y="0"/>
                  </a:lnTo>
                  <a:cubicBezTo>
                    <a:pt x="129015" y="0"/>
                    <a:pt x="142875" y="13860"/>
                    <a:pt x="142875" y="30956"/>
                  </a:cubicBezTo>
                  <a:lnTo>
                    <a:pt x="142875" y="111919"/>
                  </a:lnTo>
                  <a:cubicBezTo>
                    <a:pt x="142875" y="129015"/>
                    <a:pt x="129015" y="142875"/>
                    <a:pt x="111919" y="142875"/>
                  </a:cubicBezTo>
                  <a:lnTo>
                    <a:pt x="30956" y="142875"/>
                  </a:lnTo>
                  <a:cubicBezTo>
                    <a:pt x="13860" y="142875"/>
                    <a:pt x="0" y="129015"/>
                    <a:pt x="0" y="111919"/>
                  </a:cubicBezTo>
                  <a:lnTo>
                    <a:pt x="0" y="30956"/>
                  </a:lnTo>
                  <a:close/>
                  <a:moveTo>
                    <a:pt x="30956" y="14288"/>
                  </a:moveTo>
                  <a:cubicBezTo>
                    <a:pt x="21750" y="14288"/>
                    <a:pt x="14288" y="21750"/>
                    <a:pt x="14288" y="30956"/>
                  </a:cubicBezTo>
                  <a:lnTo>
                    <a:pt x="14288" y="111919"/>
                  </a:lnTo>
                  <a:cubicBezTo>
                    <a:pt x="14288" y="121120"/>
                    <a:pt x="21755" y="128588"/>
                    <a:pt x="30956" y="128588"/>
                  </a:cubicBezTo>
                  <a:lnTo>
                    <a:pt x="111919" y="128588"/>
                  </a:lnTo>
                  <a:cubicBezTo>
                    <a:pt x="121125" y="128588"/>
                    <a:pt x="128588" y="121125"/>
                    <a:pt x="128588" y="111919"/>
                  </a:cubicBezTo>
                  <a:lnTo>
                    <a:pt x="128588" y="30956"/>
                  </a:lnTo>
                  <a:cubicBezTo>
                    <a:pt x="128588" y="21750"/>
                    <a:pt x="121125" y="14288"/>
                    <a:pt x="111919" y="14288"/>
                  </a:cubicBezTo>
                  <a:lnTo>
                    <a:pt x="30956" y="14288"/>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46" name="Freeform 45">
              <a:extLst>
                <a:ext uri="{FF2B5EF4-FFF2-40B4-BE49-F238E27FC236}">
                  <a16:creationId xmlns:a16="http://schemas.microsoft.com/office/drawing/2014/main" id="{877B595D-6293-80C2-44AD-29A75842CDC6}"/>
                </a:ext>
              </a:extLst>
            </p:cNvPr>
            <p:cNvSpPr/>
            <p:nvPr/>
          </p:nvSpPr>
          <p:spPr>
            <a:xfrm>
              <a:off x="6038945" y="3371945"/>
              <a:ext cx="138017" cy="138017"/>
            </a:xfrm>
            <a:custGeom>
              <a:avLst/>
              <a:gdLst>
                <a:gd name="connsiteX0" fmla="*/ 26098 w 138017"/>
                <a:gd name="connsiteY0" fmla="*/ 138017 h 138017"/>
                <a:gd name="connsiteX1" fmla="*/ 0 w 138017"/>
                <a:gd name="connsiteY1" fmla="*/ 123730 h 138017"/>
                <a:gd name="connsiteX2" fmla="*/ 88011 w 138017"/>
                <a:gd name="connsiteY2" fmla="*/ 123730 h 138017"/>
                <a:gd name="connsiteX3" fmla="*/ 123730 w 138017"/>
                <a:gd name="connsiteY3" fmla="*/ 88011 h 138017"/>
                <a:gd name="connsiteX4" fmla="*/ 123730 w 138017"/>
                <a:gd name="connsiteY4" fmla="*/ 0 h 138017"/>
                <a:gd name="connsiteX5" fmla="*/ 138017 w 138017"/>
                <a:gd name="connsiteY5" fmla="*/ 26098 h 138017"/>
                <a:gd name="connsiteX6" fmla="*/ 138017 w 138017"/>
                <a:gd name="connsiteY6" fmla="*/ 88011 h 138017"/>
                <a:gd name="connsiteX7" fmla="*/ 88011 w 138017"/>
                <a:gd name="connsiteY7" fmla="*/ 138017 h 138017"/>
                <a:gd name="connsiteX8" fmla="*/ 26098 w 138017"/>
                <a:gd name="connsiteY8" fmla="*/ 138017 h 138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017" h="138017">
                  <a:moveTo>
                    <a:pt x="26098" y="138017"/>
                  </a:moveTo>
                  <a:cubicBezTo>
                    <a:pt x="15530" y="138025"/>
                    <a:pt x="5688" y="132638"/>
                    <a:pt x="0" y="123730"/>
                  </a:cubicBezTo>
                  <a:lnTo>
                    <a:pt x="88011" y="123730"/>
                  </a:lnTo>
                  <a:cubicBezTo>
                    <a:pt x="107738" y="123730"/>
                    <a:pt x="123730" y="107738"/>
                    <a:pt x="123730" y="88011"/>
                  </a:cubicBezTo>
                  <a:lnTo>
                    <a:pt x="123730" y="0"/>
                  </a:lnTo>
                  <a:cubicBezTo>
                    <a:pt x="132638" y="5687"/>
                    <a:pt x="138027" y="15529"/>
                    <a:pt x="138017" y="26098"/>
                  </a:cubicBezTo>
                  <a:lnTo>
                    <a:pt x="138017" y="88011"/>
                  </a:lnTo>
                  <a:cubicBezTo>
                    <a:pt x="138017" y="115633"/>
                    <a:pt x="115633" y="138017"/>
                    <a:pt x="88011" y="138017"/>
                  </a:cubicBezTo>
                  <a:lnTo>
                    <a:pt x="26098" y="138017"/>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grpSp>
      <p:sp>
        <p:nvSpPr>
          <p:cNvPr id="59" name="Graphic 52">
            <a:extLst>
              <a:ext uri="{FF2B5EF4-FFF2-40B4-BE49-F238E27FC236}">
                <a16:creationId xmlns:a16="http://schemas.microsoft.com/office/drawing/2014/main" id="{BF53D906-4E69-5D20-C934-48728DCEE41E}"/>
              </a:ext>
            </a:extLst>
          </p:cNvPr>
          <p:cNvSpPr/>
          <p:nvPr/>
        </p:nvSpPr>
        <p:spPr>
          <a:xfrm>
            <a:off x="4040674" y="5382817"/>
            <a:ext cx="200025" cy="200024"/>
          </a:xfrm>
          <a:custGeom>
            <a:avLst/>
            <a:gdLst>
              <a:gd name="connsiteX0" fmla="*/ 85706 w 200025"/>
              <a:gd name="connsiteY0" fmla="*/ 114262 h 200024"/>
              <a:gd name="connsiteX1" fmla="*/ 85706 w 200025"/>
              <a:gd name="connsiteY1" fmla="*/ 128549 h 200024"/>
              <a:gd name="connsiteX2" fmla="*/ 21431 w 200025"/>
              <a:gd name="connsiteY2" fmla="*/ 128549 h 200024"/>
              <a:gd name="connsiteX3" fmla="*/ 14297 w 200025"/>
              <a:gd name="connsiteY3" fmla="*/ 135674 h 200024"/>
              <a:gd name="connsiteX4" fmla="*/ 14297 w 200025"/>
              <a:gd name="connsiteY4" fmla="*/ 141180 h 200024"/>
              <a:gd name="connsiteX5" fmla="*/ 19441 w 200025"/>
              <a:gd name="connsiteY5" fmla="*/ 155096 h 200024"/>
              <a:gd name="connsiteX6" fmla="*/ 76190 w 200025"/>
              <a:gd name="connsiteY6" fmla="*/ 176184 h 200024"/>
              <a:gd name="connsiteX7" fmla="*/ 104242 w 200025"/>
              <a:gd name="connsiteY7" fmla="*/ 172726 h 200024"/>
              <a:gd name="connsiteX8" fmla="*/ 115386 w 200025"/>
              <a:gd name="connsiteY8" fmla="*/ 184080 h 200024"/>
              <a:gd name="connsiteX9" fmla="*/ 76190 w 200025"/>
              <a:gd name="connsiteY9" fmla="*/ 190471 h 200024"/>
              <a:gd name="connsiteX10" fmla="*/ 8563 w 200025"/>
              <a:gd name="connsiteY10" fmla="*/ 164373 h 200024"/>
              <a:gd name="connsiteX11" fmla="*/ 0 w 200025"/>
              <a:gd name="connsiteY11" fmla="*/ 141189 h 200024"/>
              <a:gd name="connsiteX12" fmla="*/ 0 w 200025"/>
              <a:gd name="connsiteY12" fmla="*/ 135684 h 200024"/>
              <a:gd name="connsiteX13" fmla="*/ 21431 w 200025"/>
              <a:gd name="connsiteY13" fmla="*/ 114271 h 200024"/>
              <a:gd name="connsiteX14" fmla="*/ 85706 w 200025"/>
              <a:gd name="connsiteY14" fmla="*/ 114271 h 200024"/>
              <a:gd name="connsiteX15" fmla="*/ 123825 w 200025"/>
              <a:gd name="connsiteY15" fmla="*/ 47625 h 200024"/>
              <a:gd name="connsiteX16" fmla="*/ 76190 w 200025"/>
              <a:gd name="connsiteY16" fmla="*/ 0 h 200024"/>
              <a:gd name="connsiteX17" fmla="*/ 28565 w 200025"/>
              <a:gd name="connsiteY17" fmla="*/ 47635 h 200024"/>
              <a:gd name="connsiteX18" fmla="*/ 76195 w 200025"/>
              <a:gd name="connsiteY18" fmla="*/ 95264 h 200024"/>
              <a:gd name="connsiteX19" fmla="*/ 123825 w 200025"/>
              <a:gd name="connsiteY19" fmla="*/ 47635 h 200024"/>
              <a:gd name="connsiteX20" fmla="*/ 42834 w 200025"/>
              <a:gd name="connsiteY20" fmla="*/ 47625 h 200024"/>
              <a:gd name="connsiteX21" fmla="*/ 76176 w 200025"/>
              <a:gd name="connsiteY21" fmla="*/ 14283 h 200024"/>
              <a:gd name="connsiteX22" fmla="*/ 109518 w 200025"/>
              <a:gd name="connsiteY22" fmla="*/ 47625 h 200024"/>
              <a:gd name="connsiteX23" fmla="*/ 76181 w 200025"/>
              <a:gd name="connsiteY23" fmla="*/ 80963 h 200024"/>
              <a:gd name="connsiteX24" fmla="*/ 42843 w 200025"/>
              <a:gd name="connsiteY24" fmla="*/ 47625 h 200024"/>
              <a:gd name="connsiteX25" fmla="*/ 138789 w 200025"/>
              <a:gd name="connsiteY25" fmla="*/ 194310 h 200024"/>
              <a:gd name="connsiteX26" fmla="*/ 100689 w 200025"/>
              <a:gd name="connsiteY26" fmla="*/ 155524 h 200024"/>
              <a:gd name="connsiteX27" fmla="*/ 95231 w 200025"/>
              <a:gd name="connsiteY27" fmla="*/ 142208 h 200024"/>
              <a:gd name="connsiteX28" fmla="*/ 95231 w 200025"/>
              <a:gd name="connsiteY28" fmla="*/ 114243 h 200024"/>
              <a:gd name="connsiteX29" fmla="*/ 114300 w 200025"/>
              <a:gd name="connsiteY29" fmla="*/ 95231 h 200024"/>
              <a:gd name="connsiteX30" fmla="*/ 142094 w 200025"/>
              <a:gd name="connsiteY30" fmla="*/ 95212 h 200024"/>
              <a:gd name="connsiteX31" fmla="*/ 155524 w 200025"/>
              <a:gd name="connsiteY31" fmla="*/ 100698 h 200024"/>
              <a:gd name="connsiteX32" fmla="*/ 194348 w 200025"/>
              <a:gd name="connsiteY32" fmla="*/ 138941 h 200024"/>
              <a:gd name="connsiteX33" fmla="*/ 194472 w 200025"/>
              <a:gd name="connsiteY33" fmla="*/ 165878 h 200024"/>
              <a:gd name="connsiteX34" fmla="*/ 165954 w 200025"/>
              <a:gd name="connsiteY34" fmla="*/ 194424 h 200024"/>
              <a:gd name="connsiteX35" fmla="*/ 138892 w 200025"/>
              <a:gd name="connsiteY35" fmla="*/ 194414 h 200024"/>
              <a:gd name="connsiteX36" fmla="*/ 138789 w 200025"/>
              <a:gd name="connsiteY36" fmla="*/ 194310 h 200024"/>
              <a:gd name="connsiteX37" fmla="*/ 123777 w 200025"/>
              <a:gd name="connsiteY37" fmla="*/ 133312 h 200024"/>
              <a:gd name="connsiteX38" fmla="*/ 133302 w 200025"/>
              <a:gd name="connsiteY38" fmla="*/ 123787 h 200024"/>
              <a:gd name="connsiteX39" fmla="*/ 123777 w 200025"/>
              <a:gd name="connsiteY39" fmla="*/ 114262 h 200024"/>
              <a:gd name="connsiteX40" fmla="*/ 114252 w 200025"/>
              <a:gd name="connsiteY40" fmla="*/ 123787 h 200024"/>
              <a:gd name="connsiteX41" fmla="*/ 123777 w 200025"/>
              <a:gd name="connsiteY41" fmla="*/ 133312 h 20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00025" h="200024">
                <a:moveTo>
                  <a:pt x="85706" y="114262"/>
                </a:moveTo>
                <a:lnTo>
                  <a:pt x="85706" y="128549"/>
                </a:lnTo>
                <a:lnTo>
                  <a:pt x="21431" y="128549"/>
                </a:lnTo>
                <a:cubicBezTo>
                  <a:pt x="17495" y="128549"/>
                  <a:pt x="14302" y="131737"/>
                  <a:pt x="14297" y="135674"/>
                </a:cubicBezTo>
                <a:lnTo>
                  <a:pt x="14297" y="141180"/>
                </a:lnTo>
                <a:cubicBezTo>
                  <a:pt x="14297" y="146285"/>
                  <a:pt x="16116" y="151219"/>
                  <a:pt x="19441" y="155096"/>
                </a:cubicBezTo>
                <a:cubicBezTo>
                  <a:pt x="31375" y="169078"/>
                  <a:pt x="50111" y="176184"/>
                  <a:pt x="76190" y="176184"/>
                </a:cubicBezTo>
                <a:cubicBezTo>
                  <a:pt x="86725" y="176184"/>
                  <a:pt x="96060" y="175022"/>
                  <a:pt x="104242" y="172726"/>
                </a:cubicBezTo>
                <a:lnTo>
                  <a:pt x="115386" y="184080"/>
                </a:lnTo>
                <a:cubicBezTo>
                  <a:pt x="104146" y="188347"/>
                  <a:pt x="91059" y="190471"/>
                  <a:pt x="76190" y="190471"/>
                </a:cubicBezTo>
                <a:cubicBezTo>
                  <a:pt x="46225" y="190471"/>
                  <a:pt x="23489" y="181851"/>
                  <a:pt x="8563" y="164373"/>
                </a:cubicBezTo>
                <a:cubicBezTo>
                  <a:pt x="3041" y="157910"/>
                  <a:pt x="5" y="149690"/>
                  <a:pt x="0" y="141189"/>
                </a:cubicBezTo>
                <a:lnTo>
                  <a:pt x="0" y="135684"/>
                </a:lnTo>
                <a:cubicBezTo>
                  <a:pt x="10" y="123855"/>
                  <a:pt x="9603" y="114271"/>
                  <a:pt x="21431" y="114271"/>
                </a:cubicBezTo>
                <a:lnTo>
                  <a:pt x="85706" y="114271"/>
                </a:lnTo>
                <a:close/>
                <a:moveTo>
                  <a:pt x="123825" y="47625"/>
                </a:moveTo>
                <a:cubicBezTo>
                  <a:pt x="123822" y="21320"/>
                  <a:pt x="102496" y="-3"/>
                  <a:pt x="76190" y="0"/>
                </a:cubicBezTo>
                <a:cubicBezTo>
                  <a:pt x="49885" y="3"/>
                  <a:pt x="28563" y="21329"/>
                  <a:pt x="28565" y="47635"/>
                </a:cubicBezTo>
                <a:cubicBezTo>
                  <a:pt x="28565" y="73940"/>
                  <a:pt x="49890" y="95264"/>
                  <a:pt x="76195" y="95264"/>
                </a:cubicBezTo>
                <a:cubicBezTo>
                  <a:pt x="102500" y="95264"/>
                  <a:pt x="123825" y="73940"/>
                  <a:pt x="123825" y="47635"/>
                </a:cubicBezTo>
                <a:close/>
                <a:moveTo>
                  <a:pt x="42834" y="47625"/>
                </a:moveTo>
                <a:cubicBezTo>
                  <a:pt x="42834" y="29211"/>
                  <a:pt x="57762" y="14283"/>
                  <a:pt x="76176" y="14283"/>
                </a:cubicBezTo>
                <a:cubicBezTo>
                  <a:pt x="94591" y="14283"/>
                  <a:pt x="109518" y="29211"/>
                  <a:pt x="109518" y="47625"/>
                </a:cubicBezTo>
                <a:cubicBezTo>
                  <a:pt x="109518" y="66037"/>
                  <a:pt x="94593" y="80963"/>
                  <a:pt x="76181" y="80963"/>
                </a:cubicBezTo>
                <a:cubicBezTo>
                  <a:pt x="57769" y="80963"/>
                  <a:pt x="42843" y="66037"/>
                  <a:pt x="42843" y="47625"/>
                </a:cubicBezTo>
                <a:close/>
                <a:moveTo>
                  <a:pt x="138789" y="194310"/>
                </a:moveTo>
                <a:lnTo>
                  <a:pt x="100689" y="155524"/>
                </a:lnTo>
                <a:cubicBezTo>
                  <a:pt x="97192" y="151974"/>
                  <a:pt x="95232" y="147191"/>
                  <a:pt x="95231" y="142208"/>
                </a:cubicBezTo>
                <a:lnTo>
                  <a:pt x="95231" y="114243"/>
                </a:lnTo>
                <a:cubicBezTo>
                  <a:pt x="95252" y="103729"/>
                  <a:pt x="103786" y="95220"/>
                  <a:pt x="114300" y="95231"/>
                </a:cubicBezTo>
                <a:lnTo>
                  <a:pt x="142094" y="95212"/>
                </a:lnTo>
                <a:cubicBezTo>
                  <a:pt x="147123" y="95212"/>
                  <a:pt x="151952" y="97184"/>
                  <a:pt x="155524" y="100698"/>
                </a:cubicBezTo>
                <a:lnTo>
                  <a:pt x="194348" y="138941"/>
                </a:lnTo>
                <a:cubicBezTo>
                  <a:pt x="201873" y="146342"/>
                  <a:pt x="201920" y="158420"/>
                  <a:pt x="194472" y="165878"/>
                </a:cubicBezTo>
                <a:lnTo>
                  <a:pt x="165954" y="194424"/>
                </a:lnTo>
                <a:cubicBezTo>
                  <a:pt x="158478" y="201895"/>
                  <a:pt x="146362" y="201890"/>
                  <a:pt x="138892" y="194414"/>
                </a:cubicBezTo>
                <a:cubicBezTo>
                  <a:pt x="138857" y="194380"/>
                  <a:pt x="138823" y="194345"/>
                  <a:pt x="138789" y="194310"/>
                </a:cubicBezTo>
                <a:close/>
                <a:moveTo>
                  <a:pt x="123777" y="133312"/>
                </a:moveTo>
                <a:cubicBezTo>
                  <a:pt x="129038" y="133312"/>
                  <a:pt x="133302" y="129048"/>
                  <a:pt x="133302" y="123787"/>
                </a:cubicBezTo>
                <a:cubicBezTo>
                  <a:pt x="133302" y="118526"/>
                  <a:pt x="129038" y="114262"/>
                  <a:pt x="123777" y="114262"/>
                </a:cubicBezTo>
                <a:cubicBezTo>
                  <a:pt x="118517" y="114262"/>
                  <a:pt x="114252" y="118526"/>
                  <a:pt x="114252" y="123787"/>
                </a:cubicBezTo>
                <a:cubicBezTo>
                  <a:pt x="114252" y="129048"/>
                  <a:pt x="118517" y="133312"/>
                  <a:pt x="123777" y="13331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62" name="Graphic 60">
            <a:extLst>
              <a:ext uri="{FF2B5EF4-FFF2-40B4-BE49-F238E27FC236}">
                <a16:creationId xmlns:a16="http://schemas.microsoft.com/office/drawing/2014/main" id="{47559C3A-527E-8F8B-9C44-387BA617E5A6}"/>
              </a:ext>
            </a:extLst>
          </p:cNvPr>
          <p:cNvSpPr/>
          <p:nvPr/>
        </p:nvSpPr>
        <p:spPr>
          <a:xfrm>
            <a:off x="6266827" y="2002723"/>
            <a:ext cx="210875" cy="210875"/>
          </a:xfrm>
          <a:custGeom>
            <a:avLst/>
            <a:gdLst>
              <a:gd name="connsiteX0" fmla="*/ 172801 w 210875"/>
              <a:gd name="connsiteY0" fmla="*/ 0 h 210875"/>
              <a:gd name="connsiteX1" fmla="*/ 210875 w 210875"/>
              <a:gd name="connsiteY1" fmla="*/ 38075 h 210875"/>
              <a:gd name="connsiteX2" fmla="*/ 210875 w 210875"/>
              <a:gd name="connsiteY2" fmla="*/ 172801 h 210875"/>
              <a:gd name="connsiteX3" fmla="*/ 172801 w 210875"/>
              <a:gd name="connsiteY3" fmla="*/ 210875 h 210875"/>
              <a:gd name="connsiteX4" fmla="*/ 38075 w 210875"/>
              <a:gd name="connsiteY4" fmla="*/ 210875 h 210875"/>
              <a:gd name="connsiteX5" fmla="*/ 0 w 210875"/>
              <a:gd name="connsiteY5" fmla="*/ 172801 h 210875"/>
              <a:gd name="connsiteX6" fmla="*/ 0 w 210875"/>
              <a:gd name="connsiteY6" fmla="*/ 38075 h 210875"/>
              <a:gd name="connsiteX7" fmla="*/ 38075 w 210875"/>
              <a:gd name="connsiteY7" fmla="*/ 0 h 210875"/>
              <a:gd name="connsiteX8" fmla="*/ 172801 w 210875"/>
              <a:gd name="connsiteY8" fmla="*/ 0 h 210875"/>
              <a:gd name="connsiteX9" fmla="*/ 193302 w 210875"/>
              <a:gd name="connsiteY9" fmla="*/ 64434 h 210875"/>
              <a:gd name="connsiteX10" fmla="*/ 17573 w 210875"/>
              <a:gd name="connsiteY10" fmla="*/ 64434 h 210875"/>
              <a:gd name="connsiteX11" fmla="*/ 17573 w 210875"/>
              <a:gd name="connsiteY11" fmla="*/ 172801 h 210875"/>
              <a:gd name="connsiteX12" fmla="*/ 38075 w 210875"/>
              <a:gd name="connsiteY12" fmla="*/ 193302 h 210875"/>
              <a:gd name="connsiteX13" fmla="*/ 172801 w 210875"/>
              <a:gd name="connsiteY13" fmla="*/ 193302 h 210875"/>
              <a:gd name="connsiteX14" fmla="*/ 193302 w 210875"/>
              <a:gd name="connsiteY14" fmla="*/ 172801 h 210875"/>
              <a:gd name="connsiteX15" fmla="*/ 193302 w 210875"/>
              <a:gd name="connsiteY15" fmla="*/ 64434 h 210875"/>
              <a:gd name="connsiteX16" fmla="*/ 55648 w 210875"/>
              <a:gd name="connsiteY16" fmla="*/ 134726 h 210875"/>
              <a:gd name="connsiteX17" fmla="*/ 70292 w 210875"/>
              <a:gd name="connsiteY17" fmla="*/ 149370 h 210875"/>
              <a:gd name="connsiteX18" fmla="*/ 55648 w 210875"/>
              <a:gd name="connsiteY18" fmla="*/ 164014 h 210875"/>
              <a:gd name="connsiteX19" fmla="*/ 41004 w 210875"/>
              <a:gd name="connsiteY19" fmla="*/ 149370 h 210875"/>
              <a:gd name="connsiteX20" fmla="*/ 55648 w 210875"/>
              <a:gd name="connsiteY20" fmla="*/ 134726 h 210875"/>
              <a:gd name="connsiteX21" fmla="*/ 105438 w 210875"/>
              <a:gd name="connsiteY21" fmla="*/ 134726 h 210875"/>
              <a:gd name="connsiteX22" fmla="*/ 120082 w 210875"/>
              <a:gd name="connsiteY22" fmla="*/ 149370 h 210875"/>
              <a:gd name="connsiteX23" fmla="*/ 105438 w 210875"/>
              <a:gd name="connsiteY23" fmla="*/ 164014 h 210875"/>
              <a:gd name="connsiteX24" fmla="*/ 90794 w 210875"/>
              <a:gd name="connsiteY24" fmla="*/ 149370 h 210875"/>
              <a:gd name="connsiteX25" fmla="*/ 105438 w 210875"/>
              <a:gd name="connsiteY25" fmla="*/ 134726 h 210875"/>
              <a:gd name="connsiteX26" fmla="*/ 55648 w 210875"/>
              <a:gd name="connsiteY26" fmla="*/ 87865 h 210875"/>
              <a:gd name="connsiteX27" fmla="*/ 70292 w 210875"/>
              <a:gd name="connsiteY27" fmla="*/ 102509 h 210875"/>
              <a:gd name="connsiteX28" fmla="*/ 55648 w 210875"/>
              <a:gd name="connsiteY28" fmla="*/ 117153 h 210875"/>
              <a:gd name="connsiteX29" fmla="*/ 41004 w 210875"/>
              <a:gd name="connsiteY29" fmla="*/ 102509 h 210875"/>
              <a:gd name="connsiteX30" fmla="*/ 55648 w 210875"/>
              <a:gd name="connsiteY30" fmla="*/ 87865 h 210875"/>
              <a:gd name="connsiteX31" fmla="*/ 105438 w 210875"/>
              <a:gd name="connsiteY31" fmla="*/ 87865 h 210875"/>
              <a:gd name="connsiteX32" fmla="*/ 120082 w 210875"/>
              <a:gd name="connsiteY32" fmla="*/ 102509 h 210875"/>
              <a:gd name="connsiteX33" fmla="*/ 105438 w 210875"/>
              <a:gd name="connsiteY33" fmla="*/ 117153 h 210875"/>
              <a:gd name="connsiteX34" fmla="*/ 90794 w 210875"/>
              <a:gd name="connsiteY34" fmla="*/ 102509 h 210875"/>
              <a:gd name="connsiteX35" fmla="*/ 105438 w 210875"/>
              <a:gd name="connsiteY35" fmla="*/ 87865 h 210875"/>
              <a:gd name="connsiteX36" fmla="*/ 155228 w 210875"/>
              <a:gd name="connsiteY36" fmla="*/ 87865 h 210875"/>
              <a:gd name="connsiteX37" fmla="*/ 169872 w 210875"/>
              <a:gd name="connsiteY37" fmla="*/ 102509 h 210875"/>
              <a:gd name="connsiteX38" fmla="*/ 155228 w 210875"/>
              <a:gd name="connsiteY38" fmla="*/ 117153 h 210875"/>
              <a:gd name="connsiteX39" fmla="*/ 140584 w 210875"/>
              <a:gd name="connsiteY39" fmla="*/ 102509 h 210875"/>
              <a:gd name="connsiteX40" fmla="*/ 155228 w 210875"/>
              <a:gd name="connsiteY40" fmla="*/ 87865 h 210875"/>
              <a:gd name="connsiteX41" fmla="*/ 172801 w 210875"/>
              <a:gd name="connsiteY41" fmla="*/ 17573 h 210875"/>
              <a:gd name="connsiteX42" fmla="*/ 38075 w 210875"/>
              <a:gd name="connsiteY42" fmla="*/ 17573 h 210875"/>
              <a:gd name="connsiteX43" fmla="*/ 17573 w 210875"/>
              <a:gd name="connsiteY43" fmla="*/ 38075 h 210875"/>
              <a:gd name="connsiteX44" fmla="*/ 17573 w 210875"/>
              <a:gd name="connsiteY44" fmla="*/ 46861 h 210875"/>
              <a:gd name="connsiteX45" fmla="*/ 193302 w 210875"/>
              <a:gd name="connsiteY45" fmla="*/ 46861 h 210875"/>
              <a:gd name="connsiteX46" fmla="*/ 193302 w 210875"/>
              <a:gd name="connsiteY46" fmla="*/ 38075 h 210875"/>
              <a:gd name="connsiteX47" fmla="*/ 172801 w 210875"/>
              <a:gd name="connsiteY47" fmla="*/ 17573 h 210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10875" h="210875">
                <a:moveTo>
                  <a:pt x="172801" y="0"/>
                </a:moveTo>
                <a:cubicBezTo>
                  <a:pt x="193828" y="0"/>
                  <a:pt x="210875" y="17047"/>
                  <a:pt x="210875" y="38075"/>
                </a:cubicBezTo>
                <a:lnTo>
                  <a:pt x="210875" y="172801"/>
                </a:lnTo>
                <a:cubicBezTo>
                  <a:pt x="210875" y="193828"/>
                  <a:pt x="193828" y="210875"/>
                  <a:pt x="172801" y="210875"/>
                </a:cubicBezTo>
                <a:lnTo>
                  <a:pt x="38075" y="210875"/>
                </a:lnTo>
                <a:cubicBezTo>
                  <a:pt x="17047" y="210875"/>
                  <a:pt x="0" y="193828"/>
                  <a:pt x="0" y="172801"/>
                </a:cubicBezTo>
                <a:lnTo>
                  <a:pt x="0" y="38075"/>
                </a:lnTo>
                <a:cubicBezTo>
                  <a:pt x="0" y="17047"/>
                  <a:pt x="17047" y="0"/>
                  <a:pt x="38075" y="0"/>
                </a:cubicBezTo>
                <a:lnTo>
                  <a:pt x="172801" y="0"/>
                </a:lnTo>
                <a:close/>
                <a:moveTo>
                  <a:pt x="193302" y="64434"/>
                </a:moveTo>
                <a:lnTo>
                  <a:pt x="17573" y="64434"/>
                </a:lnTo>
                <a:lnTo>
                  <a:pt x="17573" y="172801"/>
                </a:lnTo>
                <a:cubicBezTo>
                  <a:pt x="17573" y="184118"/>
                  <a:pt x="26758" y="193302"/>
                  <a:pt x="38075" y="193302"/>
                </a:cubicBezTo>
                <a:lnTo>
                  <a:pt x="172801" y="193302"/>
                </a:lnTo>
                <a:cubicBezTo>
                  <a:pt x="184123" y="193302"/>
                  <a:pt x="193302" y="184123"/>
                  <a:pt x="193302" y="172801"/>
                </a:cubicBezTo>
                <a:lnTo>
                  <a:pt x="193302" y="64434"/>
                </a:lnTo>
                <a:close/>
                <a:moveTo>
                  <a:pt x="55648" y="134726"/>
                </a:moveTo>
                <a:cubicBezTo>
                  <a:pt x="63735" y="134726"/>
                  <a:pt x="70292" y="141282"/>
                  <a:pt x="70292" y="149370"/>
                </a:cubicBezTo>
                <a:cubicBezTo>
                  <a:pt x="70292" y="157458"/>
                  <a:pt x="63735" y="164014"/>
                  <a:pt x="55648" y="164014"/>
                </a:cubicBezTo>
                <a:cubicBezTo>
                  <a:pt x="47560" y="164014"/>
                  <a:pt x="41004" y="157458"/>
                  <a:pt x="41004" y="149370"/>
                </a:cubicBezTo>
                <a:cubicBezTo>
                  <a:pt x="41004" y="141282"/>
                  <a:pt x="47560" y="134726"/>
                  <a:pt x="55648" y="134726"/>
                </a:cubicBezTo>
                <a:close/>
                <a:moveTo>
                  <a:pt x="105438" y="134726"/>
                </a:moveTo>
                <a:cubicBezTo>
                  <a:pt x="113526" y="134726"/>
                  <a:pt x="120082" y="141282"/>
                  <a:pt x="120082" y="149370"/>
                </a:cubicBezTo>
                <a:cubicBezTo>
                  <a:pt x="120082" y="157458"/>
                  <a:pt x="113526" y="164014"/>
                  <a:pt x="105438" y="164014"/>
                </a:cubicBezTo>
                <a:cubicBezTo>
                  <a:pt x="97349" y="164014"/>
                  <a:pt x="90794" y="157458"/>
                  <a:pt x="90794" y="149370"/>
                </a:cubicBezTo>
                <a:cubicBezTo>
                  <a:pt x="90794" y="141282"/>
                  <a:pt x="97349" y="134726"/>
                  <a:pt x="105438" y="134726"/>
                </a:cubicBezTo>
                <a:close/>
                <a:moveTo>
                  <a:pt x="55648" y="87865"/>
                </a:moveTo>
                <a:cubicBezTo>
                  <a:pt x="63735" y="87865"/>
                  <a:pt x="70292" y="94421"/>
                  <a:pt x="70292" y="102509"/>
                </a:cubicBezTo>
                <a:cubicBezTo>
                  <a:pt x="70292" y="110597"/>
                  <a:pt x="63735" y="117153"/>
                  <a:pt x="55648" y="117153"/>
                </a:cubicBezTo>
                <a:cubicBezTo>
                  <a:pt x="47560" y="117153"/>
                  <a:pt x="41004" y="110597"/>
                  <a:pt x="41004" y="102509"/>
                </a:cubicBezTo>
                <a:cubicBezTo>
                  <a:pt x="41004" y="94421"/>
                  <a:pt x="47560" y="87865"/>
                  <a:pt x="55648" y="87865"/>
                </a:cubicBezTo>
                <a:close/>
                <a:moveTo>
                  <a:pt x="105438" y="87865"/>
                </a:moveTo>
                <a:cubicBezTo>
                  <a:pt x="113526" y="87865"/>
                  <a:pt x="120082" y="94421"/>
                  <a:pt x="120082" y="102509"/>
                </a:cubicBezTo>
                <a:cubicBezTo>
                  <a:pt x="120082" y="110597"/>
                  <a:pt x="113526" y="117153"/>
                  <a:pt x="105438" y="117153"/>
                </a:cubicBezTo>
                <a:cubicBezTo>
                  <a:pt x="97349" y="117153"/>
                  <a:pt x="90794" y="110597"/>
                  <a:pt x="90794" y="102509"/>
                </a:cubicBezTo>
                <a:cubicBezTo>
                  <a:pt x="90794" y="94421"/>
                  <a:pt x="97349" y="87865"/>
                  <a:pt x="105438" y="87865"/>
                </a:cubicBezTo>
                <a:close/>
                <a:moveTo>
                  <a:pt x="155228" y="87865"/>
                </a:moveTo>
                <a:cubicBezTo>
                  <a:pt x="163316" y="87865"/>
                  <a:pt x="169872" y="94421"/>
                  <a:pt x="169872" y="102509"/>
                </a:cubicBezTo>
                <a:cubicBezTo>
                  <a:pt x="169872" y="110597"/>
                  <a:pt x="163316" y="117153"/>
                  <a:pt x="155228" y="117153"/>
                </a:cubicBezTo>
                <a:cubicBezTo>
                  <a:pt x="147139" y="117153"/>
                  <a:pt x="140584" y="110597"/>
                  <a:pt x="140584" y="102509"/>
                </a:cubicBezTo>
                <a:cubicBezTo>
                  <a:pt x="140584" y="94421"/>
                  <a:pt x="147139" y="87865"/>
                  <a:pt x="155228" y="87865"/>
                </a:cubicBezTo>
                <a:close/>
                <a:moveTo>
                  <a:pt x="172801" y="17573"/>
                </a:moveTo>
                <a:lnTo>
                  <a:pt x="38075" y="17573"/>
                </a:lnTo>
                <a:cubicBezTo>
                  <a:pt x="26752" y="17573"/>
                  <a:pt x="17573" y="26752"/>
                  <a:pt x="17573" y="38075"/>
                </a:cubicBezTo>
                <a:lnTo>
                  <a:pt x="17573" y="46861"/>
                </a:lnTo>
                <a:lnTo>
                  <a:pt x="193302" y="46861"/>
                </a:lnTo>
                <a:lnTo>
                  <a:pt x="193302" y="38075"/>
                </a:lnTo>
                <a:cubicBezTo>
                  <a:pt x="193302" y="26752"/>
                  <a:pt x="184123" y="17573"/>
                  <a:pt x="172801" y="1757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66" name="Graphic 27">
            <a:extLst>
              <a:ext uri="{FF2B5EF4-FFF2-40B4-BE49-F238E27FC236}">
                <a16:creationId xmlns:a16="http://schemas.microsoft.com/office/drawing/2014/main" id="{2A9F2AED-6976-C852-EAC8-BC69279456CC}"/>
              </a:ext>
            </a:extLst>
          </p:cNvPr>
          <p:cNvSpPr/>
          <p:nvPr/>
        </p:nvSpPr>
        <p:spPr>
          <a:xfrm>
            <a:off x="6270509" y="3224940"/>
            <a:ext cx="231698" cy="231698"/>
          </a:xfrm>
          <a:custGeom>
            <a:avLst/>
            <a:gdLst>
              <a:gd name="connsiteX0" fmla="*/ 138408 w 190500"/>
              <a:gd name="connsiteY0" fmla="*/ 92583 h 190500"/>
              <a:gd name="connsiteX1" fmla="*/ 137608 w 190500"/>
              <a:gd name="connsiteY1" fmla="*/ 91878 h 190500"/>
              <a:gd name="connsiteX2" fmla="*/ 128302 w 190500"/>
              <a:gd name="connsiteY2" fmla="*/ 92573 h 190500"/>
              <a:gd name="connsiteX3" fmla="*/ 102394 w 190500"/>
              <a:gd name="connsiteY3" fmla="*/ 118481 h 190500"/>
              <a:gd name="connsiteX4" fmla="*/ 102394 w 190500"/>
              <a:gd name="connsiteY4" fmla="*/ 54759 h 190500"/>
              <a:gd name="connsiteX5" fmla="*/ 102327 w 190500"/>
              <a:gd name="connsiteY5" fmla="*/ 53788 h 190500"/>
              <a:gd name="connsiteX6" fmla="*/ 95260 w 190500"/>
              <a:gd name="connsiteY6" fmla="*/ 47615 h 190500"/>
              <a:gd name="connsiteX7" fmla="*/ 94298 w 190500"/>
              <a:gd name="connsiteY7" fmla="*/ 47682 h 190500"/>
              <a:gd name="connsiteX8" fmla="*/ 88116 w 190500"/>
              <a:gd name="connsiteY8" fmla="*/ 54759 h 190500"/>
              <a:gd name="connsiteX9" fmla="*/ 88116 w 190500"/>
              <a:gd name="connsiteY9" fmla="*/ 118501 h 190500"/>
              <a:gd name="connsiteX10" fmla="*/ 62208 w 190500"/>
              <a:gd name="connsiteY10" fmla="*/ 92573 h 190500"/>
              <a:gd name="connsiteX11" fmla="*/ 61408 w 190500"/>
              <a:gd name="connsiteY11" fmla="*/ 91878 h 190500"/>
              <a:gd name="connsiteX12" fmla="*/ 51413 w 190500"/>
              <a:gd name="connsiteY12" fmla="*/ 93350 h 190500"/>
              <a:gd name="connsiteX13" fmla="*/ 52102 w 190500"/>
              <a:gd name="connsiteY13" fmla="*/ 102670 h 190500"/>
              <a:gd name="connsiteX14" fmla="*/ 90202 w 190500"/>
              <a:gd name="connsiteY14" fmla="*/ 140789 h 190500"/>
              <a:gd name="connsiteX15" fmla="*/ 91002 w 190500"/>
              <a:gd name="connsiteY15" fmla="*/ 141475 h 190500"/>
              <a:gd name="connsiteX16" fmla="*/ 100308 w 190500"/>
              <a:gd name="connsiteY16" fmla="*/ 140789 h 190500"/>
              <a:gd name="connsiteX17" fmla="*/ 138408 w 190500"/>
              <a:gd name="connsiteY17" fmla="*/ 102680 h 190500"/>
              <a:gd name="connsiteX18" fmla="*/ 139103 w 190500"/>
              <a:gd name="connsiteY18" fmla="*/ 101879 h 190500"/>
              <a:gd name="connsiteX19" fmla="*/ 138417 w 190500"/>
              <a:gd name="connsiteY19" fmla="*/ 92573 h 190500"/>
              <a:gd name="connsiteX20" fmla="*/ 0 w 190500"/>
              <a:gd name="connsiteY20" fmla="*/ 95250 h 190500"/>
              <a:gd name="connsiteX21" fmla="*/ 95250 w 190500"/>
              <a:gd name="connsiteY21" fmla="*/ 190500 h 190500"/>
              <a:gd name="connsiteX22" fmla="*/ 190500 w 190500"/>
              <a:gd name="connsiteY22" fmla="*/ 95250 h 190500"/>
              <a:gd name="connsiteX23" fmla="*/ 95250 w 190500"/>
              <a:gd name="connsiteY23" fmla="*/ 0 h 190500"/>
              <a:gd name="connsiteX24" fmla="*/ 0 w 190500"/>
              <a:gd name="connsiteY24" fmla="*/ 95250 h 190500"/>
              <a:gd name="connsiteX25" fmla="*/ 176213 w 190500"/>
              <a:gd name="connsiteY25" fmla="*/ 95250 h 190500"/>
              <a:gd name="connsiteX26" fmla="*/ 95250 w 190500"/>
              <a:gd name="connsiteY26" fmla="*/ 176213 h 190500"/>
              <a:gd name="connsiteX27" fmla="*/ 14288 w 190500"/>
              <a:gd name="connsiteY27" fmla="*/ 95250 h 190500"/>
              <a:gd name="connsiteX28" fmla="*/ 95250 w 190500"/>
              <a:gd name="connsiteY28" fmla="*/ 14288 h 190500"/>
              <a:gd name="connsiteX29" fmla="*/ 176213 w 190500"/>
              <a:gd name="connsiteY29" fmla="*/ 952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0500" h="190500">
                <a:moveTo>
                  <a:pt x="138408" y="92583"/>
                </a:moveTo>
                <a:lnTo>
                  <a:pt x="137608" y="91878"/>
                </a:lnTo>
                <a:cubicBezTo>
                  <a:pt x="134762" y="89772"/>
                  <a:pt x="130803" y="90067"/>
                  <a:pt x="128302" y="92573"/>
                </a:cubicBezTo>
                <a:lnTo>
                  <a:pt x="102394" y="118481"/>
                </a:lnTo>
                <a:lnTo>
                  <a:pt x="102394" y="54759"/>
                </a:lnTo>
                <a:lnTo>
                  <a:pt x="102327" y="53788"/>
                </a:lnTo>
                <a:cubicBezTo>
                  <a:pt x="101842" y="50255"/>
                  <a:pt x="98826" y="47620"/>
                  <a:pt x="95260" y="47615"/>
                </a:cubicBezTo>
                <a:lnTo>
                  <a:pt x="94298" y="47682"/>
                </a:lnTo>
                <a:cubicBezTo>
                  <a:pt x="90757" y="48163"/>
                  <a:pt x="88117" y="51186"/>
                  <a:pt x="88116" y="54759"/>
                </a:cubicBezTo>
                <a:lnTo>
                  <a:pt x="88116" y="118501"/>
                </a:lnTo>
                <a:lnTo>
                  <a:pt x="62208" y="92573"/>
                </a:lnTo>
                <a:lnTo>
                  <a:pt x="61408" y="91878"/>
                </a:lnTo>
                <a:cubicBezTo>
                  <a:pt x="58241" y="89525"/>
                  <a:pt x="53766" y="90184"/>
                  <a:pt x="51413" y="93350"/>
                </a:cubicBezTo>
                <a:cubicBezTo>
                  <a:pt x="49297" y="96197"/>
                  <a:pt x="49590" y="100165"/>
                  <a:pt x="52102" y="102670"/>
                </a:cubicBezTo>
                <a:lnTo>
                  <a:pt x="90202" y="140789"/>
                </a:lnTo>
                <a:lnTo>
                  <a:pt x="91002" y="141475"/>
                </a:lnTo>
                <a:cubicBezTo>
                  <a:pt x="93845" y="143584"/>
                  <a:pt x="97805" y="143292"/>
                  <a:pt x="100308" y="140789"/>
                </a:cubicBezTo>
                <a:lnTo>
                  <a:pt x="138408" y="102680"/>
                </a:lnTo>
                <a:lnTo>
                  <a:pt x="139103" y="101879"/>
                </a:lnTo>
                <a:cubicBezTo>
                  <a:pt x="141212" y="99036"/>
                  <a:pt x="140920" y="95077"/>
                  <a:pt x="138417" y="92573"/>
                </a:cubicBezTo>
                <a:close/>
                <a:moveTo>
                  <a:pt x="0" y="95250"/>
                </a:moveTo>
                <a:cubicBezTo>
                  <a:pt x="0" y="147847"/>
                  <a:pt x="42643" y="190500"/>
                  <a:pt x="95250" y="190500"/>
                </a:cubicBezTo>
                <a:cubicBezTo>
                  <a:pt x="147857" y="190500"/>
                  <a:pt x="190500" y="147847"/>
                  <a:pt x="190500" y="95250"/>
                </a:cubicBezTo>
                <a:cubicBezTo>
                  <a:pt x="190500" y="42634"/>
                  <a:pt x="147857" y="0"/>
                  <a:pt x="95250" y="0"/>
                </a:cubicBezTo>
                <a:cubicBezTo>
                  <a:pt x="42643" y="0"/>
                  <a:pt x="0" y="42634"/>
                  <a:pt x="0" y="95250"/>
                </a:cubicBezTo>
                <a:close/>
                <a:moveTo>
                  <a:pt x="176213" y="95250"/>
                </a:moveTo>
                <a:cubicBezTo>
                  <a:pt x="176213" y="139964"/>
                  <a:pt x="139964" y="176213"/>
                  <a:pt x="95250" y="176213"/>
                </a:cubicBezTo>
                <a:cubicBezTo>
                  <a:pt x="50536" y="176213"/>
                  <a:pt x="14288" y="139964"/>
                  <a:pt x="14288" y="95250"/>
                </a:cubicBezTo>
                <a:cubicBezTo>
                  <a:pt x="14288" y="50536"/>
                  <a:pt x="50536" y="14288"/>
                  <a:pt x="95250" y="14288"/>
                </a:cubicBezTo>
                <a:cubicBezTo>
                  <a:pt x="139964" y="14288"/>
                  <a:pt x="176213" y="50536"/>
                  <a:pt x="176213" y="9525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72" name="Graphic 27">
            <a:extLst>
              <a:ext uri="{FF2B5EF4-FFF2-40B4-BE49-F238E27FC236}">
                <a16:creationId xmlns:a16="http://schemas.microsoft.com/office/drawing/2014/main" id="{60DE3C42-642E-0810-5CE6-3DD09254F4A7}"/>
              </a:ext>
            </a:extLst>
          </p:cNvPr>
          <p:cNvSpPr/>
          <p:nvPr/>
        </p:nvSpPr>
        <p:spPr>
          <a:xfrm>
            <a:off x="6270509" y="4155009"/>
            <a:ext cx="231698" cy="231698"/>
          </a:xfrm>
          <a:custGeom>
            <a:avLst/>
            <a:gdLst>
              <a:gd name="connsiteX0" fmla="*/ 138408 w 190500"/>
              <a:gd name="connsiteY0" fmla="*/ 92583 h 190500"/>
              <a:gd name="connsiteX1" fmla="*/ 137608 w 190500"/>
              <a:gd name="connsiteY1" fmla="*/ 91878 h 190500"/>
              <a:gd name="connsiteX2" fmla="*/ 128302 w 190500"/>
              <a:gd name="connsiteY2" fmla="*/ 92573 h 190500"/>
              <a:gd name="connsiteX3" fmla="*/ 102394 w 190500"/>
              <a:gd name="connsiteY3" fmla="*/ 118481 h 190500"/>
              <a:gd name="connsiteX4" fmla="*/ 102394 w 190500"/>
              <a:gd name="connsiteY4" fmla="*/ 54759 h 190500"/>
              <a:gd name="connsiteX5" fmla="*/ 102327 w 190500"/>
              <a:gd name="connsiteY5" fmla="*/ 53788 h 190500"/>
              <a:gd name="connsiteX6" fmla="*/ 95260 w 190500"/>
              <a:gd name="connsiteY6" fmla="*/ 47615 h 190500"/>
              <a:gd name="connsiteX7" fmla="*/ 94298 w 190500"/>
              <a:gd name="connsiteY7" fmla="*/ 47682 h 190500"/>
              <a:gd name="connsiteX8" fmla="*/ 88116 w 190500"/>
              <a:gd name="connsiteY8" fmla="*/ 54759 h 190500"/>
              <a:gd name="connsiteX9" fmla="*/ 88116 w 190500"/>
              <a:gd name="connsiteY9" fmla="*/ 118501 h 190500"/>
              <a:gd name="connsiteX10" fmla="*/ 62208 w 190500"/>
              <a:gd name="connsiteY10" fmla="*/ 92573 h 190500"/>
              <a:gd name="connsiteX11" fmla="*/ 61408 w 190500"/>
              <a:gd name="connsiteY11" fmla="*/ 91878 h 190500"/>
              <a:gd name="connsiteX12" fmla="*/ 51413 w 190500"/>
              <a:gd name="connsiteY12" fmla="*/ 93350 h 190500"/>
              <a:gd name="connsiteX13" fmla="*/ 52102 w 190500"/>
              <a:gd name="connsiteY13" fmla="*/ 102670 h 190500"/>
              <a:gd name="connsiteX14" fmla="*/ 90202 w 190500"/>
              <a:gd name="connsiteY14" fmla="*/ 140789 h 190500"/>
              <a:gd name="connsiteX15" fmla="*/ 91002 w 190500"/>
              <a:gd name="connsiteY15" fmla="*/ 141475 h 190500"/>
              <a:gd name="connsiteX16" fmla="*/ 100308 w 190500"/>
              <a:gd name="connsiteY16" fmla="*/ 140789 h 190500"/>
              <a:gd name="connsiteX17" fmla="*/ 138408 w 190500"/>
              <a:gd name="connsiteY17" fmla="*/ 102680 h 190500"/>
              <a:gd name="connsiteX18" fmla="*/ 139103 w 190500"/>
              <a:gd name="connsiteY18" fmla="*/ 101879 h 190500"/>
              <a:gd name="connsiteX19" fmla="*/ 138417 w 190500"/>
              <a:gd name="connsiteY19" fmla="*/ 92573 h 190500"/>
              <a:gd name="connsiteX20" fmla="*/ 0 w 190500"/>
              <a:gd name="connsiteY20" fmla="*/ 95250 h 190500"/>
              <a:gd name="connsiteX21" fmla="*/ 95250 w 190500"/>
              <a:gd name="connsiteY21" fmla="*/ 190500 h 190500"/>
              <a:gd name="connsiteX22" fmla="*/ 190500 w 190500"/>
              <a:gd name="connsiteY22" fmla="*/ 95250 h 190500"/>
              <a:gd name="connsiteX23" fmla="*/ 95250 w 190500"/>
              <a:gd name="connsiteY23" fmla="*/ 0 h 190500"/>
              <a:gd name="connsiteX24" fmla="*/ 0 w 190500"/>
              <a:gd name="connsiteY24" fmla="*/ 95250 h 190500"/>
              <a:gd name="connsiteX25" fmla="*/ 176213 w 190500"/>
              <a:gd name="connsiteY25" fmla="*/ 95250 h 190500"/>
              <a:gd name="connsiteX26" fmla="*/ 95250 w 190500"/>
              <a:gd name="connsiteY26" fmla="*/ 176213 h 190500"/>
              <a:gd name="connsiteX27" fmla="*/ 14288 w 190500"/>
              <a:gd name="connsiteY27" fmla="*/ 95250 h 190500"/>
              <a:gd name="connsiteX28" fmla="*/ 95250 w 190500"/>
              <a:gd name="connsiteY28" fmla="*/ 14288 h 190500"/>
              <a:gd name="connsiteX29" fmla="*/ 176213 w 190500"/>
              <a:gd name="connsiteY29" fmla="*/ 952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0500" h="190500">
                <a:moveTo>
                  <a:pt x="138408" y="92583"/>
                </a:moveTo>
                <a:lnTo>
                  <a:pt x="137608" y="91878"/>
                </a:lnTo>
                <a:cubicBezTo>
                  <a:pt x="134762" y="89772"/>
                  <a:pt x="130803" y="90067"/>
                  <a:pt x="128302" y="92573"/>
                </a:cubicBezTo>
                <a:lnTo>
                  <a:pt x="102394" y="118481"/>
                </a:lnTo>
                <a:lnTo>
                  <a:pt x="102394" y="54759"/>
                </a:lnTo>
                <a:lnTo>
                  <a:pt x="102327" y="53788"/>
                </a:lnTo>
                <a:cubicBezTo>
                  <a:pt x="101842" y="50255"/>
                  <a:pt x="98826" y="47620"/>
                  <a:pt x="95260" y="47615"/>
                </a:cubicBezTo>
                <a:lnTo>
                  <a:pt x="94298" y="47682"/>
                </a:lnTo>
                <a:cubicBezTo>
                  <a:pt x="90757" y="48163"/>
                  <a:pt x="88117" y="51186"/>
                  <a:pt x="88116" y="54759"/>
                </a:cubicBezTo>
                <a:lnTo>
                  <a:pt x="88116" y="118501"/>
                </a:lnTo>
                <a:lnTo>
                  <a:pt x="62208" y="92573"/>
                </a:lnTo>
                <a:lnTo>
                  <a:pt x="61408" y="91878"/>
                </a:lnTo>
                <a:cubicBezTo>
                  <a:pt x="58241" y="89525"/>
                  <a:pt x="53766" y="90184"/>
                  <a:pt x="51413" y="93350"/>
                </a:cubicBezTo>
                <a:cubicBezTo>
                  <a:pt x="49297" y="96197"/>
                  <a:pt x="49590" y="100165"/>
                  <a:pt x="52102" y="102670"/>
                </a:cubicBezTo>
                <a:lnTo>
                  <a:pt x="90202" y="140789"/>
                </a:lnTo>
                <a:lnTo>
                  <a:pt x="91002" y="141475"/>
                </a:lnTo>
                <a:cubicBezTo>
                  <a:pt x="93845" y="143584"/>
                  <a:pt x="97805" y="143292"/>
                  <a:pt x="100308" y="140789"/>
                </a:cubicBezTo>
                <a:lnTo>
                  <a:pt x="138408" y="102680"/>
                </a:lnTo>
                <a:lnTo>
                  <a:pt x="139103" y="101879"/>
                </a:lnTo>
                <a:cubicBezTo>
                  <a:pt x="141212" y="99036"/>
                  <a:pt x="140920" y="95077"/>
                  <a:pt x="138417" y="92573"/>
                </a:cubicBezTo>
                <a:close/>
                <a:moveTo>
                  <a:pt x="0" y="95250"/>
                </a:moveTo>
                <a:cubicBezTo>
                  <a:pt x="0" y="147847"/>
                  <a:pt x="42643" y="190500"/>
                  <a:pt x="95250" y="190500"/>
                </a:cubicBezTo>
                <a:cubicBezTo>
                  <a:pt x="147857" y="190500"/>
                  <a:pt x="190500" y="147847"/>
                  <a:pt x="190500" y="95250"/>
                </a:cubicBezTo>
                <a:cubicBezTo>
                  <a:pt x="190500" y="42634"/>
                  <a:pt x="147857" y="0"/>
                  <a:pt x="95250" y="0"/>
                </a:cubicBezTo>
                <a:cubicBezTo>
                  <a:pt x="42643" y="0"/>
                  <a:pt x="0" y="42634"/>
                  <a:pt x="0" y="95250"/>
                </a:cubicBezTo>
                <a:close/>
                <a:moveTo>
                  <a:pt x="176213" y="95250"/>
                </a:moveTo>
                <a:cubicBezTo>
                  <a:pt x="176213" y="139964"/>
                  <a:pt x="139964" y="176213"/>
                  <a:pt x="95250" y="176213"/>
                </a:cubicBezTo>
                <a:cubicBezTo>
                  <a:pt x="50536" y="176213"/>
                  <a:pt x="14288" y="139964"/>
                  <a:pt x="14288" y="95250"/>
                </a:cubicBezTo>
                <a:cubicBezTo>
                  <a:pt x="14288" y="50536"/>
                  <a:pt x="50536" y="14288"/>
                  <a:pt x="95250" y="14288"/>
                </a:cubicBezTo>
                <a:cubicBezTo>
                  <a:pt x="139964" y="14288"/>
                  <a:pt x="176213" y="50536"/>
                  <a:pt x="176213" y="9525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79" name="Graphic 73">
            <a:extLst>
              <a:ext uri="{FF2B5EF4-FFF2-40B4-BE49-F238E27FC236}">
                <a16:creationId xmlns:a16="http://schemas.microsoft.com/office/drawing/2014/main" id="{3C2A4D47-D19C-019F-CADB-BE47F56D6EDD}"/>
              </a:ext>
            </a:extLst>
          </p:cNvPr>
          <p:cNvSpPr/>
          <p:nvPr/>
        </p:nvSpPr>
        <p:spPr>
          <a:xfrm>
            <a:off x="2484732" y="5420917"/>
            <a:ext cx="200025" cy="152400"/>
          </a:xfrm>
          <a:custGeom>
            <a:avLst/>
            <a:gdLst>
              <a:gd name="connsiteX0" fmla="*/ 0 w 200025"/>
              <a:gd name="connsiteY0" fmla="*/ 30956 h 152400"/>
              <a:gd name="connsiteX1" fmla="*/ 30956 w 200025"/>
              <a:gd name="connsiteY1" fmla="*/ 0 h 152400"/>
              <a:gd name="connsiteX2" fmla="*/ 159544 w 200025"/>
              <a:gd name="connsiteY2" fmla="*/ 0 h 152400"/>
              <a:gd name="connsiteX3" fmla="*/ 190500 w 200025"/>
              <a:gd name="connsiteY3" fmla="*/ 30956 h 152400"/>
              <a:gd name="connsiteX4" fmla="*/ 190500 w 200025"/>
              <a:gd name="connsiteY4" fmla="*/ 57150 h 152400"/>
              <a:gd name="connsiteX5" fmla="*/ 188043 w 200025"/>
              <a:gd name="connsiteY5" fmla="*/ 57150 h 152400"/>
              <a:gd name="connsiteX6" fmla="*/ 176213 w 200025"/>
              <a:gd name="connsiteY6" fmla="*/ 32909 h 152400"/>
              <a:gd name="connsiteX7" fmla="*/ 176213 w 200025"/>
              <a:gd name="connsiteY7" fmla="*/ 30956 h 152400"/>
              <a:gd name="connsiteX8" fmla="*/ 159544 w 200025"/>
              <a:gd name="connsiteY8" fmla="*/ 14288 h 152400"/>
              <a:gd name="connsiteX9" fmla="*/ 30956 w 200025"/>
              <a:gd name="connsiteY9" fmla="*/ 14288 h 152400"/>
              <a:gd name="connsiteX10" fmla="*/ 14288 w 200025"/>
              <a:gd name="connsiteY10" fmla="*/ 30956 h 152400"/>
              <a:gd name="connsiteX11" fmla="*/ 14288 w 200025"/>
              <a:gd name="connsiteY11" fmla="*/ 33338 h 152400"/>
              <a:gd name="connsiteX12" fmla="*/ 128111 w 200025"/>
              <a:gd name="connsiteY12" fmla="*/ 33338 h 152400"/>
              <a:gd name="connsiteX13" fmla="*/ 118710 w 200025"/>
              <a:gd name="connsiteY13" fmla="*/ 47625 h 152400"/>
              <a:gd name="connsiteX14" fmla="*/ 14288 w 200025"/>
              <a:gd name="connsiteY14" fmla="*/ 47625 h 152400"/>
              <a:gd name="connsiteX15" fmla="*/ 14288 w 200025"/>
              <a:gd name="connsiteY15" fmla="*/ 102394 h 152400"/>
              <a:gd name="connsiteX16" fmla="*/ 30956 w 200025"/>
              <a:gd name="connsiteY16" fmla="*/ 119063 h 152400"/>
              <a:gd name="connsiteX17" fmla="*/ 95536 w 200025"/>
              <a:gd name="connsiteY17" fmla="*/ 119063 h 152400"/>
              <a:gd name="connsiteX18" fmla="*/ 99898 w 200025"/>
              <a:gd name="connsiteY18" fmla="*/ 133350 h 152400"/>
              <a:gd name="connsiteX19" fmla="*/ 30956 w 200025"/>
              <a:gd name="connsiteY19" fmla="*/ 133350 h 152400"/>
              <a:gd name="connsiteX20" fmla="*/ 0 w 200025"/>
              <a:gd name="connsiteY20" fmla="*/ 102394 h 152400"/>
              <a:gd name="connsiteX21" fmla="*/ 0 w 200025"/>
              <a:gd name="connsiteY21" fmla="*/ 30956 h 152400"/>
              <a:gd name="connsiteX22" fmla="*/ 200025 w 200025"/>
              <a:gd name="connsiteY22" fmla="*/ 109538 h 152400"/>
              <a:gd name="connsiteX23" fmla="*/ 185738 w 200025"/>
              <a:gd name="connsiteY23" fmla="*/ 95250 h 152400"/>
              <a:gd name="connsiteX24" fmla="*/ 119063 w 200025"/>
              <a:gd name="connsiteY24" fmla="*/ 95250 h 152400"/>
              <a:gd name="connsiteX25" fmla="*/ 104775 w 200025"/>
              <a:gd name="connsiteY25" fmla="*/ 109538 h 152400"/>
              <a:gd name="connsiteX26" fmla="*/ 104775 w 200025"/>
              <a:gd name="connsiteY26" fmla="*/ 114300 h 152400"/>
              <a:gd name="connsiteX27" fmla="*/ 152400 w 200025"/>
              <a:gd name="connsiteY27" fmla="*/ 152400 h 152400"/>
              <a:gd name="connsiteX28" fmla="*/ 200025 w 200025"/>
              <a:gd name="connsiteY28" fmla="*/ 114300 h 152400"/>
              <a:gd name="connsiteX29" fmla="*/ 200025 w 200025"/>
              <a:gd name="connsiteY29" fmla="*/ 109538 h 152400"/>
              <a:gd name="connsiteX30" fmla="*/ 178594 w 200025"/>
              <a:gd name="connsiteY30" fmla="*/ 59531 h 152400"/>
              <a:gd name="connsiteX31" fmla="*/ 152400 w 200025"/>
              <a:gd name="connsiteY31" fmla="*/ 33338 h 152400"/>
              <a:gd name="connsiteX32" fmla="*/ 126206 w 200025"/>
              <a:gd name="connsiteY32" fmla="*/ 59531 h 152400"/>
              <a:gd name="connsiteX33" fmla="*/ 152400 w 200025"/>
              <a:gd name="connsiteY33" fmla="*/ 85725 h 152400"/>
              <a:gd name="connsiteX34" fmla="*/ 178594 w 200025"/>
              <a:gd name="connsiteY34" fmla="*/ 59531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00025" h="152400">
                <a:moveTo>
                  <a:pt x="0" y="30956"/>
                </a:moveTo>
                <a:cubicBezTo>
                  <a:pt x="0" y="13860"/>
                  <a:pt x="13860" y="0"/>
                  <a:pt x="30956" y="0"/>
                </a:cubicBezTo>
                <a:lnTo>
                  <a:pt x="159544" y="0"/>
                </a:lnTo>
                <a:cubicBezTo>
                  <a:pt x="176640" y="0"/>
                  <a:pt x="190500" y="13860"/>
                  <a:pt x="190500" y="30956"/>
                </a:cubicBezTo>
                <a:lnTo>
                  <a:pt x="190500" y="57150"/>
                </a:lnTo>
                <a:lnTo>
                  <a:pt x="188043" y="57150"/>
                </a:lnTo>
                <a:cubicBezTo>
                  <a:pt x="187429" y="47831"/>
                  <a:pt x="183181" y="39126"/>
                  <a:pt x="176213" y="32909"/>
                </a:cubicBezTo>
                <a:lnTo>
                  <a:pt x="176213" y="30956"/>
                </a:lnTo>
                <a:cubicBezTo>
                  <a:pt x="176213" y="21750"/>
                  <a:pt x="168750" y="14288"/>
                  <a:pt x="159544" y="14288"/>
                </a:cubicBezTo>
                <a:lnTo>
                  <a:pt x="30956" y="14288"/>
                </a:lnTo>
                <a:cubicBezTo>
                  <a:pt x="21750" y="14288"/>
                  <a:pt x="14288" y="21750"/>
                  <a:pt x="14288" y="30956"/>
                </a:cubicBezTo>
                <a:lnTo>
                  <a:pt x="14288" y="33338"/>
                </a:lnTo>
                <a:lnTo>
                  <a:pt x="128111" y="33338"/>
                </a:lnTo>
                <a:cubicBezTo>
                  <a:pt x="123920" y="37233"/>
                  <a:pt x="120663" y="42120"/>
                  <a:pt x="118710" y="47625"/>
                </a:cubicBezTo>
                <a:lnTo>
                  <a:pt x="14288" y="47625"/>
                </a:lnTo>
                <a:lnTo>
                  <a:pt x="14288" y="102394"/>
                </a:lnTo>
                <a:cubicBezTo>
                  <a:pt x="14288" y="111595"/>
                  <a:pt x="21755" y="119063"/>
                  <a:pt x="30956" y="119063"/>
                </a:cubicBezTo>
                <a:lnTo>
                  <a:pt x="95536" y="119063"/>
                </a:lnTo>
                <a:cubicBezTo>
                  <a:pt x="96107" y="124035"/>
                  <a:pt x="97603" y="128854"/>
                  <a:pt x="99898" y="133350"/>
                </a:cubicBezTo>
                <a:lnTo>
                  <a:pt x="30956" y="133350"/>
                </a:lnTo>
                <a:cubicBezTo>
                  <a:pt x="13860" y="133350"/>
                  <a:pt x="0" y="119490"/>
                  <a:pt x="0" y="102394"/>
                </a:cubicBezTo>
                <a:lnTo>
                  <a:pt x="0" y="30956"/>
                </a:lnTo>
                <a:close/>
                <a:moveTo>
                  <a:pt x="200025" y="109538"/>
                </a:moveTo>
                <a:cubicBezTo>
                  <a:pt x="200025" y="101647"/>
                  <a:pt x="193628" y="95250"/>
                  <a:pt x="185738" y="95250"/>
                </a:cubicBezTo>
                <a:lnTo>
                  <a:pt x="119063" y="95250"/>
                </a:lnTo>
                <a:cubicBezTo>
                  <a:pt x="111172" y="95250"/>
                  <a:pt x="104775" y="101647"/>
                  <a:pt x="104775" y="109538"/>
                </a:cubicBezTo>
                <a:lnTo>
                  <a:pt x="104775" y="114300"/>
                </a:lnTo>
                <a:cubicBezTo>
                  <a:pt x="104775" y="133074"/>
                  <a:pt x="122492" y="152400"/>
                  <a:pt x="152400" y="152400"/>
                </a:cubicBezTo>
                <a:cubicBezTo>
                  <a:pt x="182309" y="152400"/>
                  <a:pt x="200025" y="133074"/>
                  <a:pt x="200025" y="114300"/>
                </a:cubicBezTo>
                <a:lnTo>
                  <a:pt x="200025" y="109538"/>
                </a:lnTo>
                <a:close/>
                <a:moveTo>
                  <a:pt x="178594" y="59531"/>
                </a:moveTo>
                <a:cubicBezTo>
                  <a:pt x="178594" y="45065"/>
                  <a:pt x="166867" y="33338"/>
                  <a:pt x="152400" y="33338"/>
                </a:cubicBezTo>
                <a:cubicBezTo>
                  <a:pt x="137933" y="33338"/>
                  <a:pt x="126206" y="45065"/>
                  <a:pt x="126206" y="59531"/>
                </a:cubicBezTo>
                <a:cubicBezTo>
                  <a:pt x="126206" y="73998"/>
                  <a:pt x="137933" y="85725"/>
                  <a:pt x="152400" y="85725"/>
                </a:cubicBezTo>
                <a:cubicBezTo>
                  <a:pt x="166867" y="85725"/>
                  <a:pt x="178594" y="73998"/>
                  <a:pt x="178594" y="59531"/>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80" name="Graphic 75">
            <a:extLst>
              <a:ext uri="{FF2B5EF4-FFF2-40B4-BE49-F238E27FC236}">
                <a16:creationId xmlns:a16="http://schemas.microsoft.com/office/drawing/2014/main" id="{63DEB5B7-B258-A536-5DDB-65CA5B276074}"/>
              </a:ext>
            </a:extLst>
          </p:cNvPr>
          <p:cNvSpPr/>
          <p:nvPr/>
        </p:nvSpPr>
        <p:spPr>
          <a:xfrm>
            <a:off x="2503820" y="5038161"/>
            <a:ext cx="180936" cy="199977"/>
          </a:xfrm>
          <a:custGeom>
            <a:avLst/>
            <a:gdLst>
              <a:gd name="connsiteX0" fmla="*/ 130978 w 180936"/>
              <a:gd name="connsiteY0" fmla="*/ 114252 h 199977"/>
              <a:gd name="connsiteX1" fmla="*/ 148790 w 180936"/>
              <a:gd name="connsiteY1" fmla="*/ 123777 h 199977"/>
              <a:gd name="connsiteX2" fmla="*/ 90449 w 180936"/>
              <a:gd name="connsiteY2" fmla="*/ 123777 h 199977"/>
              <a:gd name="connsiteX3" fmla="*/ 76162 w 180936"/>
              <a:gd name="connsiteY3" fmla="*/ 128540 h 199977"/>
              <a:gd name="connsiteX4" fmla="*/ 21422 w 180936"/>
              <a:gd name="connsiteY4" fmla="*/ 128540 h 199977"/>
              <a:gd name="connsiteX5" fmla="*/ 14278 w 180936"/>
              <a:gd name="connsiteY5" fmla="*/ 135665 h 199977"/>
              <a:gd name="connsiteX6" fmla="*/ 14278 w 180936"/>
              <a:gd name="connsiteY6" fmla="*/ 135684 h 199977"/>
              <a:gd name="connsiteX7" fmla="*/ 14278 w 180936"/>
              <a:gd name="connsiteY7" fmla="*/ 141180 h 199977"/>
              <a:gd name="connsiteX8" fmla="*/ 19421 w 180936"/>
              <a:gd name="connsiteY8" fmla="*/ 155086 h 199977"/>
              <a:gd name="connsiteX9" fmla="*/ 66637 w 180936"/>
              <a:gd name="connsiteY9" fmla="*/ 175851 h 199977"/>
              <a:gd name="connsiteX10" fmla="*/ 66637 w 180936"/>
              <a:gd name="connsiteY10" fmla="*/ 185690 h 199977"/>
              <a:gd name="connsiteX11" fmla="*/ 67066 w 180936"/>
              <a:gd name="connsiteY11" fmla="*/ 190186 h 199977"/>
              <a:gd name="connsiteX12" fmla="*/ 8553 w 180936"/>
              <a:gd name="connsiteY12" fmla="*/ 164373 h 199977"/>
              <a:gd name="connsiteX13" fmla="*/ 0 w 180936"/>
              <a:gd name="connsiteY13" fmla="*/ 141180 h 199977"/>
              <a:gd name="connsiteX14" fmla="*/ 0 w 180936"/>
              <a:gd name="connsiteY14" fmla="*/ 135674 h 199977"/>
              <a:gd name="connsiteX15" fmla="*/ 21422 w 180936"/>
              <a:gd name="connsiteY15" fmla="*/ 114252 h 199977"/>
              <a:gd name="connsiteX16" fmla="*/ 130978 w 180936"/>
              <a:gd name="connsiteY16" fmla="*/ 114252 h 199977"/>
              <a:gd name="connsiteX17" fmla="*/ 76162 w 180936"/>
              <a:gd name="connsiteY17" fmla="*/ 0 h 199977"/>
              <a:gd name="connsiteX18" fmla="*/ 123787 w 180936"/>
              <a:gd name="connsiteY18" fmla="*/ 47625 h 199977"/>
              <a:gd name="connsiteX19" fmla="*/ 76162 w 180936"/>
              <a:gd name="connsiteY19" fmla="*/ 95250 h 199977"/>
              <a:gd name="connsiteX20" fmla="*/ 28537 w 180936"/>
              <a:gd name="connsiteY20" fmla="*/ 47625 h 199977"/>
              <a:gd name="connsiteX21" fmla="*/ 76162 w 180936"/>
              <a:gd name="connsiteY21" fmla="*/ 0 h 199977"/>
              <a:gd name="connsiteX22" fmla="*/ 76162 w 180936"/>
              <a:gd name="connsiteY22" fmla="*/ 14288 h 199977"/>
              <a:gd name="connsiteX23" fmla="*/ 42824 w 180936"/>
              <a:gd name="connsiteY23" fmla="*/ 47625 h 199977"/>
              <a:gd name="connsiteX24" fmla="*/ 76162 w 180936"/>
              <a:gd name="connsiteY24" fmla="*/ 80963 h 199977"/>
              <a:gd name="connsiteX25" fmla="*/ 109499 w 180936"/>
              <a:gd name="connsiteY25" fmla="*/ 47625 h 199977"/>
              <a:gd name="connsiteX26" fmla="*/ 76162 w 180936"/>
              <a:gd name="connsiteY26" fmla="*/ 14288 h 199977"/>
              <a:gd name="connsiteX27" fmla="*/ 76162 w 180936"/>
              <a:gd name="connsiteY27" fmla="*/ 147590 h 199977"/>
              <a:gd name="connsiteX28" fmla="*/ 90449 w 180936"/>
              <a:gd name="connsiteY28" fmla="*/ 133302 h 199977"/>
              <a:gd name="connsiteX29" fmla="*/ 166649 w 180936"/>
              <a:gd name="connsiteY29" fmla="*/ 133302 h 199977"/>
              <a:gd name="connsiteX30" fmla="*/ 180937 w 180936"/>
              <a:gd name="connsiteY30" fmla="*/ 147590 h 199977"/>
              <a:gd name="connsiteX31" fmla="*/ 180937 w 180936"/>
              <a:gd name="connsiteY31" fmla="*/ 185690 h 199977"/>
              <a:gd name="connsiteX32" fmla="*/ 166649 w 180936"/>
              <a:gd name="connsiteY32" fmla="*/ 199977 h 199977"/>
              <a:gd name="connsiteX33" fmla="*/ 90449 w 180936"/>
              <a:gd name="connsiteY33" fmla="*/ 199977 h 199977"/>
              <a:gd name="connsiteX34" fmla="*/ 76162 w 180936"/>
              <a:gd name="connsiteY34" fmla="*/ 185690 h 199977"/>
              <a:gd name="connsiteX35" fmla="*/ 76162 w 180936"/>
              <a:gd name="connsiteY35" fmla="*/ 147590 h 199977"/>
              <a:gd name="connsiteX36" fmla="*/ 171412 w 180936"/>
              <a:gd name="connsiteY36" fmla="*/ 152352 h 199977"/>
              <a:gd name="connsiteX37" fmla="*/ 161887 w 180936"/>
              <a:gd name="connsiteY37" fmla="*/ 142827 h 199977"/>
              <a:gd name="connsiteX38" fmla="*/ 152362 w 180936"/>
              <a:gd name="connsiteY38" fmla="*/ 142827 h 199977"/>
              <a:gd name="connsiteX39" fmla="*/ 171412 w 180936"/>
              <a:gd name="connsiteY39" fmla="*/ 161877 h 199977"/>
              <a:gd name="connsiteX40" fmla="*/ 171412 w 180936"/>
              <a:gd name="connsiteY40" fmla="*/ 152352 h 199977"/>
              <a:gd name="connsiteX41" fmla="*/ 171412 w 180936"/>
              <a:gd name="connsiteY41" fmla="*/ 171402 h 199977"/>
              <a:gd name="connsiteX42" fmla="*/ 152362 w 180936"/>
              <a:gd name="connsiteY42" fmla="*/ 190452 h 199977"/>
              <a:gd name="connsiteX43" fmla="*/ 161887 w 180936"/>
              <a:gd name="connsiteY43" fmla="*/ 190452 h 199977"/>
              <a:gd name="connsiteX44" fmla="*/ 171412 w 180936"/>
              <a:gd name="connsiteY44" fmla="*/ 180927 h 199977"/>
              <a:gd name="connsiteX45" fmla="*/ 171412 w 180936"/>
              <a:gd name="connsiteY45" fmla="*/ 171402 h 199977"/>
              <a:gd name="connsiteX46" fmla="*/ 95212 w 180936"/>
              <a:gd name="connsiteY46" fmla="*/ 142827 h 199977"/>
              <a:gd name="connsiteX47" fmla="*/ 85687 w 180936"/>
              <a:gd name="connsiteY47" fmla="*/ 152352 h 199977"/>
              <a:gd name="connsiteX48" fmla="*/ 85687 w 180936"/>
              <a:gd name="connsiteY48" fmla="*/ 161877 h 199977"/>
              <a:gd name="connsiteX49" fmla="*/ 104737 w 180936"/>
              <a:gd name="connsiteY49" fmla="*/ 142827 h 199977"/>
              <a:gd name="connsiteX50" fmla="*/ 95212 w 180936"/>
              <a:gd name="connsiteY50" fmla="*/ 142827 h 199977"/>
              <a:gd name="connsiteX51" fmla="*/ 104737 w 180936"/>
              <a:gd name="connsiteY51" fmla="*/ 190452 h 199977"/>
              <a:gd name="connsiteX52" fmla="*/ 85687 w 180936"/>
              <a:gd name="connsiteY52" fmla="*/ 171402 h 199977"/>
              <a:gd name="connsiteX53" fmla="*/ 85687 w 180936"/>
              <a:gd name="connsiteY53" fmla="*/ 180927 h 199977"/>
              <a:gd name="connsiteX54" fmla="*/ 95212 w 180936"/>
              <a:gd name="connsiteY54" fmla="*/ 190452 h 199977"/>
              <a:gd name="connsiteX55" fmla="*/ 104737 w 180936"/>
              <a:gd name="connsiteY55" fmla="*/ 190452 h 199977"/>
              <a:gd name="connsiteX56" fmla="*/ 145218 w 180936"/>
              <a:gd name="connsiteY56" fmla="*/ 166640 h 199977"/>
              <a:gd name="connsiteX57" fmla="*/ 128549 w 180936"/>
              <a:gd name="connsiteY57" fmla="*/ 149971 h 199977"/>
              <a:gd name="connsiteX58" fmla="*/ 111881 w 180936"/>
              <a:gd name="connsiteY58" fmla="*/ 166640 h 199977"/>
              <a:gd name="connsiteX59" fmla="*/ 128549 w 180936"/>
              <a:gd name="connsiteY59" fmla="*/ 183309 h 199977"/>
              <a:gd name="connsiteX60" fmla="*/ 145218 w 180936"/>
              <a:gd name="connsiteY60" fmla="*/ 166640 h 19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80936" h="199977">
                <a:moveTo>
                  <a:pt x="130978" y="114252"/>
                </a:moveTo>
                <a:cubicBezTo>
                  <a:pt x="138408" y="114252"/>
                  <a:pt x="144942" y="118034"/>
                  <a:pt x="148790" y="123777"/>
                </a:cubicBezTo>
                <a:lnTo>
                  <a:pt x="90449" y="123777"/>
                </a:lnTo>
                <a:cubicBezTo>
                  <a:pt x="85087" y="123777"/>
                  <a:pt x="80143" y="125549"/>
                  <a:pt x="76162" y="128540"/>
                </a:cubicBezTo>
                <a:lnTo>
                  <a:pt x="21422" y="128540"/>
                </a:lnTo>
                <a:cubicBezTo>
                  <a:pt x="17482" y="128534"/>
                  <a:pt x="14283" y="131724"/>
                  <a:pt x="14278" y="135665"/>
                </a:cubicBezTo>
                <a:cubicBezTo>
                  <a:pt x="14278" y="135671"/>
                  <a:pt x="14278" y="135677"/>
                  <a:pt x="14278" y="135684"/>
                </a:cubicBezTo>
                <a:lnTo>
                  <a:pt x="14278" y="141180"/>
                </a:lnTo>
                <a:cubicBezTo>
                  <a:pt x="14278" y="146275"/>
                  <a:pt x="16107" y="151209"/>
                  <a:pt x="19421" y="155086"/>
                </a:cubicBezTo>
                <a:cubicBezTo>
                  <a:pt x="29851" y="167307"/>
                  <a:pt x="45463" y="174288"/>
                  <a:pt x="66637" y="175851"/>
                </a:cubicBezTo>
                <a:lnTo>
                  <a:pt x="66637" y="185690"/>
                </a:lnTo>
                <a:cubicBezTo>
                  <a:pt x="66637" y="187223"/>
                  <a:pt x="66780" y="188738"/>
                  <a:pt x="67066" y="190186"/>
                </a:cubicBezTo>
                <a:cubicBezTo>
                  <a:pt x="41567" y="188576"/>
                  <a:pt x="21917" y="180032"/>
                  <a:pt x="8553" y="164373"/>
                </a:cubicBezTo>
                <a:cubicBezTo>
                  <a:pt x="3033" y="157906"/>
                  <a:pt x="0" y="149683"/>
                  <a:pt x="0" y="141180"/>
                </a:cubicBezTo>
                <a:lnTo>
                  <a:pt x="0" y="135674"/>
                </a:lnTo>
                <a:cubicBezTo>
                  <a:pt x="0" y="123843"/>
                  <a:pt x="9591" y="114252"/>
                  <a:pt x="21422" y="114252"/>
                </a:cubicBezTo>
                <a:lnTo>
                  <a:pt x="130978" y="11425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moveTo>
                  <a:pt x="76162" y="147590"/>
                </a:moveTo>
                <a:cubicBezTo>
                  <a:pt x="76162" y="139699"/>
                  <a:pt x="82559" y="133302"/>
                  <a:pt x="90449" y="133302"/>
                </a:cubicBezTo>
                <a:lnTo>
                  <a:pt x="166649" y="133302"/>
                </a:lnTo>
                <a:cubicBezTo>
                  <a:pt x="174540" y="133302"/>
                  <a:pt x="180937" y="139699"/>
                  <a:pt x="180937" y="147590"/>
                </a:cubicBezTo>
                <a:lnTo>
                  <a:pt x="180937" y="185690"/>
                </a:lnTo>
                <a:cubicBezTo>
                  <a:pt x="180937" y="193580"/>
                  <a:pt x="174540" y="199977"/>
                  <a:pt x="166649" y="199977"/>
                </a:cubicBezTo>
                <a:lnTo>
                  <a:pt x="90449" y="199977"/>
                </a:lnTo>
                <a:cubicBezTo>
                  <a:pt x="82559" y="199977"/>
                  <a:pt x="76162" y="193580"/>
                  <a:pt x="76162" y="185690"/>
                </a:cubicBezTo>
                <a:lnTo>
                  <a:pt x="76162" y="147590"/>
                </a:lnTo>
                <a:close/>
                <a:moveTo>
                  <a:pt x="171412" y="152352"/>
                </a:moveTo>
                <a:cubicBezTo>
                  <a:pt x="166151" y="152352"/>
                  <a:pt x="161887" y="148088"/>
                  <a:pt x="161887" y="142827"/>
                </a:cubicBezTo>
                <a:lnTo>
                  <a:pt x="152362" y="142827"/>
                </a:lnTo>
                <a:cubicBezTo>
                  <a:pt x="152362" y="153349"/>
                  <a:pt x="160891" y="161877"/>
                  <a:pt x="171412" y="161877"/>
                </a:cubicBezTo>
                <a:lnTo>
                  <a:pt x="171412" y="152352"/>
                </a:lnTo>
                <a:close/>
                <a:moveTo>
                  <a:pt x="171412" y="171402"/>
                </a:moveTo>
                <a:cubicBezTo>
                  <a:pt x="160891" y="171402"/>
                  <a:pt x="152362" y="179931"/>
                  <a:pt x="152362" y="190452"/>
                </a:cubicBezTo>
                <a:lnTo>
                  <a:pt x="161887" y="190452"/>
                </a:lnTo>
                <a:cubicBezTo>
                  <a:pt x="161887" y="185192"/>
                  <a:pt x="166151" y="180927"/>
                  <a:pt x="171412" y="180927"/>
                </a:cubicBezTo>
                <a:lnTo>
                  <a:pt x="171412" y="171402"/>
                </a:lnTo>
                <a:close/>
                <a:moveTo>
                  <a:pt x="95212" y="142827"/>
                </a:moveTo>
                <a:cubicBezTo>
                  <a:pt x="95212" y="148088"/>
                  <a:pt x="90948" y="152352"/>
                  <a:pt x="85687" y="152352"/>
                </a:cubicBezTo>
                <a:lnTo>
                  <a:pt x="85687" y="161877"/>
                </a:lnTo>
                <a:cubicBezTo>
                  <a:pt x="96208" y="161877"/>
                  <a:pt x="104737" y="153349"/>
                  <a:pt x="104737" y="142827"/>
                </a:cubicBezTo>
                <a:lnTo>
                  <a:pt x="95212" y="142827"/>
                </a:lnTo>
                <a:close/>
                <a:moveTo>
                  <a:pt x="104737" y="190452"/>
                </a:moveTo>
                <a:cubicBezTo>
                  <a:pt x="104737" y="179931"/>
                  <a:pt x="96208" y="171402"/>
                  <a:pt x="85687" y="171402"/>
                </a:cubicBezTo>
                <a:lnTo>
                  <a:pt x="85687" y="180927"/>
                </a:lnTo>
                <a:cubicBezTo>
                  <a:pt x="90948" y="180927"/>
                  <a:pt x="95212" y="185192"/>
                  <a:pt x="95212" y="190452"/>
                </a:cubicBezTo>
                <a:lnTo>
                  <a:pt x="104737" y="190452"/>
                </a:lnTo>
                <a:close/>
                <a:moveTo>
                  <a:pt x="145218" y="166640"/>
                </a:moveTo>
                <a:cubicBezTo>
                  <a:pt x="145218" y="157434"/>
                  <a:pt x="137755" y="149971"/>
                  <a:pt x="128549" y="149971"/>
                </a:cubicBezTo>
                <a:cubicBezTo>
                  <a:pt x="119343" y="149971"/>
                  <a:pt x="111881" y="157434"/>
                  <a:pt x="111881" y="166640"/>
                </a:cubicBezTo>
                <a:cubicBezTo>
                  <a:pt x="111881" y="175846"/>
                  <a:pt x="119343" y="183309"/>
                  <a:pt x="128549" y="183309"/>
                </a:cubicBezTo>
                <a:cubicBezTo>
                  <a:pt x="137755" y="183309"/>
                  <a:pt x="145218" y="175846"/>
                  <a:pt x="145218" y="16664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81" name="Graphic 77">
            <a:extLst>
              <a:ext uri="{FF2B5EF4-FFF2-40B4-BE49-F238E27FC236}">
                <a16:creationId xmlns:a16="http://schemas.microsoft.com/office/drawing/2014/main" id="{72CF7BCE-704B-0C31-50A6-91C0B41A92DE}"/>
              </a:ext>
            </a:extLst>
          </p:cNvPr>
          <p:cNvSpPr/>
          <p:nvPr/>
        </p:nvSpPr>
        <p:spPr>
          <a:xfrm>
            <a:off x="2484732" y="5773835"/>
            <a:ext cx="199804" cy="200069"/>
          </a:xfrm>
          <a:custGeom>
            <a:avLst/>
            <a:gdLst>
              <a:gd name="connsiteX0" fmla="*/ 171450 w 199804"/>
              <a:gd name="connsiteY0" fmla="*/ 26194 h 200069"/>
              <a:gd name="connsiteX1" fmla="*/ 145256 w 199804"/>
              <a:gd name="connsiteY1" fmla="*/ 0 h 200069"/>
              <a:gd name="connsiteX2" fmla="*/ 26194 w 199804"/>
              <a:gd name="connsiteY2" fmla="*/ 0 h 200069"/>
              <a:gd name="connsiteX3" fmla="*/ 0 w 199804"/>
              <a:gd name="connsiteY3" fmla="*/ 26194 h 200069"/>
              <a:gd name="connsiteX4" fmla="*/ 0 w 199804"/>
              <a:gd name="connsiteY4" fmla="*/ 145256 h 200069"/>
              <a:gd name="connsiteX5" fmla="*/ 26194 w 199804"/>
              <a:gd name="connsiteY5" fmla="*/ 171450 h 200069"/>
              <a:gd name="connsiteX6" fmla="*/ 89687 w 199804"/>
              <a:gd name="connsiteY6" fmla="*/ 171450 h 200069"/>
              <a:gd name="connsiteX7" fmla="*/ 90688 w 199804"/>
              <a:gd name="connsiteY7" fmla="*/ 167450 h 200069"/>
              <a:gd name="connsiteX8" fmla="*/ 95098 w 199804"/>
              <a:gd name="connsiteY8" fmla="*/ 157163 h 200069"/>
              <a:gd name="connsiteX9" fmla="*/ 26194 w 199804"/>
              <a:gd name="connsiteY9" fmla="*/ 157163 h 200069"/>
              <a:gd name="connsiteX10" fmla="*/ 14288 w 199804"/>
              <a:gd name="connsiteY10" fmla="*/ 145256 h 200069"/>
              <a:gd name="connsiteX11" fmla="*/ 14288 w 199804"/>
              <a:gd name="connsiteY11" fmla="*/ 26194 h 200069"/>
              <a:gd name="connsiteX12" fmla="*/ 26194 w 199804"/>
              <a:gd name="connsiteY12" fmla="*/ 14288 h 200069"/>
              <a:gd name="connsiteX13" fmla="*/ 145256 w 199804"/>
              <a:gd name="connsiteY13" fmla="*/ 14288 h 200069"/>
              <a:gd name="connsiteX14" fmla="*/ 157163 w 199804"/>
              <a:gd name="connsiteY14" fmla="*/ 26194 h 200069"/>
              <a:gd name="connsiteX15" fmla="*/ 157163 w 199804"/>
              <a:gd name="connsiteY15" fmla="*/ 93945 h 200069"/>
              <a:gd name="connsiteX16" fmla="*/ 171450 w 199804"/>
              <a:gd name="connsiteY16" fmla="*/ 86506 h 200069"/>
              <a:gd name="connsiteX17" fmla="*/ 171450 w 199804"/>
              <a:gd name="connsiteY17" fmla="*/ 26194 h 200069"/>
              <a:gd name="connsiteX18" fmla="*/ 133350 w 199804"/>
              <a:gd name="connsiteY18" fmla="*/ 117710 h 200069"/>
              <a:gd name="connsiteX19" fmla="*/ 133350 w 199804"/>
              <a:gd name="connsiteY19" fmla="*/ 45072 h 200069"/>
              <a:gd name="connsiteX20" fmla="*/ 133283 w 199804"/>
              <a:gd name="connsiteY20" fmla="*/ 44129 h 200069"/>
              <a:gd name="connsiteX21" fmla="*/ 126206 w 199804"/>
              <a:gd name="connsiteY21" fmla="*/ 38129 h 200069"/>
              <a:gd name="connsiteX22" fmla="*/ 119063 w 199804"/>
              <a:gd name="connsiteY22" fmla="*/ 45081 h 200069"/>
              <a:gd name="connsiteX23" fmla="*/ 119063 w 199804"/>
              <a:gd name="connsiteY23" fmla="*/ 45082 h 200069"/>
              <a:gd name="connsiteX24" fmla="*/ 119063 w 199804"/>
              <a:gd name="connsiteY24" fmla="*/ 126425 h 200069"/>
              <a:gd name="connsiteX25" fmla="*/ 119129 w 199804"/>
              <a:gd name="connsiteY25" fmla="*/ 127378 h 200069"/>
              <a:gd name="connsiteX26" fmla="*/ 120482 w 199804"/>
              <a:gd name="connsiteY26" fmla="*/ 130578 h 200069"/>
              <a:gd name="connsiteX27" fmla="*/ 133350 w 199804"/>
              <a:gd name="connsiteY27" fmla="*/ 117710 h 200069"/>
              <a:gd name="connsiteX28" fmla="*/ 52321 w 199804"/>
              <a:gd name="connsiteY28" fmla="*/ 63322 h 200069"/>
              <a:gd name="connsiteX29" fmla="*/ 45244 w 199804"/>
              <a:gd name="connsiteY29" fmla="*/ 57179 h 200069"/>
              <a:gd name="connsiteX30" fmla="*/ 38100 w 199804"/>
              <a:gd name="connsiteY30" fmla="*/ 64284 h 200069"/>
              <a:gd name="connsiteX31" fmla="*/ 38100 w 199804"/>
              <a:gd name="connsiteY31" fmla="*/ 64294 h 200069"/>
              <a:gd name="connsiteX32" fmla="*/ 38100 w 199804"/>
              <a:gd name="connsiteY32" fmla="*/ 126263 h 200069"/>
              <a:gd name="connsiteX33" fmla="*/ 38167 w 199804"/>
              <a:gd name="connsiteY33" fmla="*/ 127225 h 200069"/>
              <a:gd name="connsiteX34" fmla="*/ 45244 w 199804"/>
              <a:gd name="connsiteY34" fmla="*/ 133379 h 200069"/>
              <a:gd name="connsiteX35" fmla="*/ 52388 w 199804"/>
              <a:gd name="connsiteY35" fmla="*/ 126263 h 200069"/>
              <a:gd name="connsiteX36" fmla="*/ 52388 w 199804"/>
              <a:gd name="connsiteY36" fmla="*/ 64294 h 200069"/>
              <a:gd name="connsiteX37" fmla="*/ 52321 w 199804"/>
              <a:gd name="connsiteY37" fmla="*/ 63322 h 200069"/>
              <a:gd name="connsiteX38" fmla="*/ 92459 w 199804"/>
              <a:gd name="connsiteY38" fmla="*/ 91631 h 200069"/>
              <a:gd name="connsiteX39" fmla="*/ 85487 w 199804"/>
              <a:gd name="connsiteY39" fmla="*/ 85725 h 200069"/>
              <a:gd name="connsiteX40" fmla="*/ 78581 w 199804"/>
              <a:gd name="connsiteY40" fmla="*/ 92707 h 200069"/>
              <a:gd name="connsiteX41" fmla="*/ 78915 w 199804"/>
              <a:gd name="connsiteY41" fmla="*/ 126492 h 200069"/>
              <a:gd name="connsiteX42" fmla="*/ 78991 w 199804"/>
              <a:gd name="connsiteY42" fmla="*/ 127435 h 200069"/>
              <a:gd name="connsiteX43" fmla="*/ 85963 w 199804"/>
              <a:gd name="connsiteY43" fmla="*/ 133340 h 200069"/>
              <a:gd name="connsiteX44" fmla="*/ 92869 w 199804"/>
              <a:gd name="connsiteY44" fmla="*/ 126359 h 200069"/>
              <a:gd name="connsiteX45" fmla="*/ 92535 w 199804"/>
              <a:gd name="connsiteY45" fmla="*/ 92573 h 200069"/>
              <a:gd name="connsiteX46" fmla="*/ 92459 w 199804"/>
              <a:gd name="connsiteY46" fmla="*/ 91631 h 200069"/>
              <a:gd name="connsiteX47" fmla="*/ 162878 w 199804"/>
              <a:gd name="connsiteY47" fmla="*/ 101660 h 200069"/>
              <a:gd name="connsiteX48" fmla="*/ 106651 w 199804"/>
              <a:gd name="connsiteY48" fmla="*/ 157886 h 200069"/>
              <a:gd name="connsiteX49" fmla="*/ 99927 w 199804"/>
              <a:gd name="connsiteY49" fmla="*/ 169764 h 200069"/>
              <a:gd name="connsiteX50" fmla="*/ 95564 w 199804"/>
              <a:gd name="connsiteY50" fmla="*/ 187204 h 200069"/>
              <a:gd name="connsiteX51" fmla="*/ 103098 w 199804"/>
              <a:gd name="connsiteY51" fmla="*/ 199760 h 200069"/>
              <a:gd name="connsiteX52" fmla="*/ 108128 w 199804"/>
              <a:gd name="connsiteY52" fmla="*/ 199758 h 200069"/>
              <a:gd name="connsiteX53" fmla="*/ 125559 w 199804"/>
              <a:gd name="connsiteY53" fmla="*/ 195405 h 200069"/>
              <a:gd name="connsiteX54" fmla="*/ 137446 w 199804"/>
              <a:gd name="connsiteY54" fmla="*/ 188671 h 200069"/>
              <a:gd name="connsiteX55" fmla="*/ 193662 w 199804"/>
              <a:gd name="connsiteY55" fmla="*/ 132455 h 200069"/>
              <a:gd name="connsiteX56" fmla="*/ 193187 w 199804"/>
              <a:gd name="connsiteY56" fmla="*/ 101665 h 200069"/>
              <a:gd name="connsiteX57" fmla="*/ 162878 w 199804"/>
              <a:gd name="connsiteY57" fmla="*/ 101660 h 200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99804" h="200069">
                <a:moveTo>
                  <a:pt x="171450" y="26194"/>
                </a:moveTo>
                <a:cubicBezTo>
                  <a:pt x="171450" y="11727"/>
                  <a:pt x="159723" y="0"/>
                  <a:pt x="145256" y="0"/>
                </a:cubicBezTo>
                <a:lnTo>
                  <a:pt x="26194" y="0"/>
                </a:lnTo>
                <a:cubicBezTo>
                  <a:pt x="11727" y="0"/>
                  <a:pt x="0" y="11727"/>
                  <a:pt x="0" y="26194"/>
                </a:cubicBezTo>
                <a:lnTo>
                  <a:pt x="0" y="145256"/>
                </a:lnTo>
                <a:cubicBezTo>
                  <a:pt x="0" y="159723"/>
                  <a:pt x="11727" y="171450"/>
                  <a:pt x="26194" y="171450"/>
                </a:cubicBezTo>
                <a:lnTo>
                  <a:pt x="89687" y="171450"/>
                </a:lnTo>
                <a:lnTo>
                  <a:pt x="90688" y="167450"/>
                </a:lnTo>
                <a:cubicBezTo>
                  <a:pt x="91602" y="163792"/>
                  <a:pt x="93097" y="160315"/>
                  <a:pt x="95098" y="157163"/>
                </a:cubicBezTo>
                <a:lnTo>
                  <a:pt x="26194" y="157163"/>
                </a:lnTo>
                <a:cubicBezTo>
                  <a:pt x="19622" y="157163"/>
                  <a:pt x="14288" y="151829"/>
                  <a:pt x="14288" y="145256"/>
                </a:cubicBezTo>
                <a:lnTo>
                  <a:pt x="14288" y="26194"/>
                </a:lnTo>
                <a:cubicBezTo>
                  <a:pt x="14288" y="19622"/>
                  <a:pt x="19622" y="14288"/>
                  <a:pt x="26194" y="14288"/>
                </a:cubicBezTo>
                <a:lnTo>
                  <a:pt x="145256" y="14288"/>
                </a:lnTo>
                <a:cubicBezTo>
                  <a:pt x="151829" y="14288"/>
                  <a:pt x="157163" y="19622"/>
                  <a:pt x="157163" y="26194"/>
                </a:cubicBezTo>
                <a:lnTo>
                  <a:pt x="157163" y="93945"/>
                </a:lnTo>
                <a:cubicBezTo>
                  <a:pt x="161325" y="90135"/>
                  <a:pt x="166268" y="87659"/>
                  <a:pt x="171450" y="86506"/>
                </a:cubicBezTo>
                <a:lnTo>
                  <a:pt x="171450" y="26194"/>
                </a:lnTo>
                <a:close/>
                <a:moveTo>
                  <a:pt x="133350" y="117710"/>
                </a:moveTo>
                <a:lnTo>
                  <a:pt x="133350" y="45072"/>
                </a:lnTo>
                <a:lnTo>
                  <a:pt x="133283" y="44129"/>
                </a:lnTo>
                <a:cubicBezTo>
                  <a:pt x="132743" y="40648"/>
                  <a:pt x="129729" y="38092"/>
                  <a:pt x="126206" y="38129"/>
                </a:cubicBezTo>
                <a:cubicBezTo>
                  <a:pt x="122313" y="38076"/>
                  <a:pt x="119116" y="41188"/>
                  <a:pt x="119063" y="45081"/>
                </a:cubicBezTo>
                <a:cubicBezTo>
                  <a:pt x="119063" y="45081"/>
                  <a:pt x="119063" y="45081"/>
                  <a:pt x="119063" y="45082"/>
                </a:cubicBezTo>
                <a:lnTo>
                  <a:pt x="119063" y="126425"/>
                </a:lnTo>
                <a:lnTo>
                  <a:pt x="119129" y="127378"/>
                </a:lnTo>
                <a:cubicBezTo>
                  <a:pt x="119291" y="128568"/>
                  <a:pt x="119767" y="129664"/>
                  <a:pt x="120482" y="130578"/>
                </a:cubicBezTo>
                <a:lnTo>
                  <a:pt x="133350" y="117710"/>
                </a:lnTo>
                <a:close/>
                <a:moveTo>
                  <a:pt x="52321" y="63322"/>
                </a:moveTo>
                <a:cubicBezTo>
                  <a:pt x="51822" y="59797"/>
                  <a:pt x="48804" y="57177"/>
                  <a:pt x="45244" y="57179"/>
                </a:cubicBezTo>
                <a:cubicBezTo>
                  <a:pt x="41309" y="57168"/>
                  <a:pt x="38111" y="60349"/>
                  <a:pt x="38100" y="64284"/>
                </a:cubicBezTo>
                <a:cubicBezTo>
                  <a:pt x="38100" y="64287"/>
                  <a:pt x="38100" y="64291"/>
                  <a:pt x="38100" y="64294"/>
                </a:cubicBezTo>
                <a:lnTo>
                  <a:pt x="38100" y="126263"/>
                </a:lnTo>
                <a:lnTo>
                  <a:pt x="38167" y="127225"/>
                </a:lnTo>
                <a:cubicBezTo>
                  <a:pt x="38643" y="130702"/>
                  <a:pt x="41624" y="133379"/>
                  <a:pt x="45244" y="133379"/>
                </a:cubicBezTo>
                <a:cubicBezTo>
                  <a:pt x="49187" y="133379"/>
                  <a:pt x="52388" y="130197"/>
                  <a:pt x="52388" y="126263"/>
                </a:cubicBezTo>
                <a:lnTo>
                  <a:pt x="52388" y="64294"/>
                </a:lnTo>
                <a:lnTo>
                  <a:pt x="52321" y="63322"/>
                </a:lnTo>
                <a:close/>
                <a:moveTo>
                  <a:pt x="92459" y="91631"/>
                </a:moveTo>
                <a:cubicBezTo>
                  <a:pt x="91936" y="88197"/>
                  <a:pt x="88960" y="85675"/>
                  <a:pt x="85487" y="85725"/>
                </a:cubicBezTo>
                <a:cubicBezTo>
                  <a:pt x="81654" y="85752"/>
                  <a:pt x="78565" y="88874"/>
                  <a:pt x="78581" y="92707"/>
                </a:cubicBezTo>
                <a:lnTo>
                  <a:pt x="78915" y="126492"/>
                </a:lnTo>
                <a:lnTo>
                  <a:pt x="78991" y="127435"/>
                </a:lnTo>
                <a:cubicBezTo>
                  <a:pt x="79518" y="130867"/>
                  <a:pt x="82492" y="133385"/>
                  <a:pt x="85963" y="133340"/>
                </a:cubicBezTo>
                <a:cubicBezTo>
                  <a:pt x="89796" y="133314"/>
                  <a:pt x="92885" y="130192"/>
                  <a:pt x="92869" y="126359"/>
                </a:cubicBezTo>
                <a:lnTo>
                  <a:pt x="92535" y="92573"/>
                </a:lnTo>
                <a:lnTo>
                  <a:pt x="92459" y="91631"/>
                </a:lnTo>
                <a:close/>
                <a:moveTo>
                  <a:pt x="162878" y="101660"/>
                </a:moveTo>
                <a:lnTo>
                  <a:pt x="106651" y="157886"/>
                </a:lnTo>
                <a:cubicBezTo>
                  <a:pt x="103376" y="161164"/>
                  <a:pt x="101052" y="165269"/>
                  <a:pt x="99927" y="169764"/>
                </a:cubicBezTo>
                <a:lnTo>
                  <a:pt x="95564" y="187204"/>
                </a:lnTo>
                <a:cubicBezTo>
                  <a:pt x="94177" y="192752"/>
                  <a:pt x="97550" y="198373"/>
                  <a:pt x="103098" y="199760"/>
                </a:cubicBezTo>
                <a:cubicBezTo>
                  <a:pt x="104749" y="200174"/>
                  <a:pt x="106477" y="200173"/>
                  <a:pt x="108128" y="199758"/>
                </a:cubicBezTo>
                <a:lnTo>
                  <a:pt x="125559" y="195405"/>
                </a:lnTo>
                <a:cubicBezTo>
                  <a:pt x="130058" y="194280"/>
                  <a:pt x="134167" y="191952"/>
                  <a:pt x="137446" y="188671"/>
                </a:cubicBezTo>
                <a:lnTo>
                  <a:pt x="193662" y="132455"/>
                </a:lnTo>
                <a:cubicBezTo>
                  <a:pt x="202034" y="123821"/>
                  <a:pt x="201820" y="110037"/>
                  <a:pt x="193187" y="101665"/>
                </a:cubicBezTo>
                <a:cubicBezTo>
                  <a:pt x="184743" y="93477"/>
                  <a:pt x="171324" y="93476"/>
                  <a:pt x="162878" y="10166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Tree>
    <p:extLst>
      <p:ext uri="{BB962C8B-B14F-4D97-AF65-F5344CB8AC3E}">
        <p14:creationId xmlns:p14="http://schemas.microsoft.com/office/powerpoint/2010/main" val="332032344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p:txBody>
          <a:bodyPr/>
          <a:lstStyle/>
          <a:p>
            <a:r>
              <a:rPr lang="en-US"/>
              <a:t>KPI – Days sales outstanding/improve cash flow</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18253" t="13873" r="10815" b="20451"/>
          <a:stretch/>
        </p:blipFill>
        <p:spPr>
          <a:xfrm>
            <a:off x="589069" y="1457960"/>
            <a:ext cx="11013862" cy="4820010"/>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3599" y="3332072"/>
            <a:ext cx="6898062" cy="482633"/>
          </a:xfrm>
          <a:prstGeom prst="rect">
            <a:avLst/>
          </a:prstGeom>
        </p:spPr>
        <p:txBody>
          <a:bodyPr wrap="square" lIns="0" tIns="45720" rIns="91440" bIns="45720">
            <a:spAutoFit/>
          </a:bodyPr>
          <a:lstStyle>
            <a:defPPr>
              <a:defRPr lang="en-US"/>
            </a:defPPr>
            <a:lvl1pPr marR="0" lvl="0" indent="0" defTabSz="932597" fontAlgn="auto">
              <a:lnSpc>
                <a:spcPct val="110000"/>
              </a:lnSpc>
              <a:spcBef>
                <a:spcPts val="0"/>
              </a:spcBef>
              <a:spcAft>
                <a:spcPts val="0"/>
              </a:spcAft>
              <a:buClrTx/>
              <a:buSzTx/>
              <a:buFont typeface="Arial" panose="020B0604020202020204" pitchFamily="34" charset="0"/>
              <a:buNone/>
              <a:tabLst/>
              <a:defRPr kumimoji="0" sz="1200" b="0" i="0" u="none" strike="noStrike" cap="none" spc="0" normalizeH="0" baseline="0">
                <a:ln>
                  <a:noFill/>
                </a:ln>
                <a:solidFill>
                  <a:srgbClr val="000000"/>
                </a:solidFill>
                <a:effectLst/>
                <a:uLnTx/>
                <a:uFillTx/>
                <a:latin typeface="Segoe UI" panose="020B0502040204020203" pitchFamily="34" charset="0"/>
                <a:cs typeface="Segoe UI" panose="020B05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defTabSz="932597">
              <a:buNone/>
              <a:defRPr/>
            </a:pPr>
            <a:r>
              <a:rPr lang="en-US" sz="1200">
                <a:solidFill>
                  <a:srgbClr val="000000"/>
                </a:solidFill>
                <a:latin typeface="Segoe UI"/>
                <a:cs typeface="Segoe UI"/>
              </a:rPr>
              <a:t>Collections play a crucial role in any business. Timely and efficient collections ensures steady cash flow, decreases bad debt, and boosts profitability. </a:t>
            </a:r>
            <a:endParaRPr lang="en-US" sz="1200">
              <a:latin typeface="Segoe UI"/>
              <a:cs typeface="Segoe UI"/>
            </a:endParaRPr>
          </a:p>
        </p:txBody>
      </p:sp>
      <p:sp>
        <p:nvSpPr>
          <p:cNvPr id="6" name="Freeform: Shape 32">
            <a:extLst>
              <a:ext uri="{FF2B5EF4-FFF2-40B4-BE49-F238E27FC236}">
                <a16:creationId xmlns:a16="http://schemas.microsoft.com/office/drawing/2014/main" id="{31922DE7-1793-6984-01E6-8C850F09BD37}"/>
              </a:ext>
            </a:extLst>
          </p:cNvPr>
          <p:cNvSpPr>
            <a:spLocks/>
          </p:cNvSpPr>
          <p:nvPr/>
        </p:nvSpPr>
        <p:spPr bwMode="auto">
          <a:xfrm>
            <a:off x="7697337" y="1579850"/>
            <a:ext cx="3727901" cy="2141468"/>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386714" y="1840976"/>
            <a:ext cx="994409"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1" name="Text Placeholder 72">
            <a:extLst>
              <a:ext uri="{FF2B5EF4-FFF2-40B4-BE49-F238E27FC236}">
                <a16:creationId xmlns:a16="http://schemas.microsoft.com/office/drawing/2014/main" id="{840DFD9E-78C4-AE33-2BB7-B23E4EB4CC76}"/>
              </a:ext>
            </a:extLst>
          </p:cNvPr>
          <p:cNvSpPr txBox="1">
            <a:spLocks/>
          </p:cNvSpPr>
          <p:nvPr/>
        </p:nvSpPr>
        <p:spPr>
          <a:xfrm>
            <a:off x="7980025" y="2484402"/>
            <a:ext cx="3129253" cy="187167"/>
          </a:xfrm>
          <a:prstGeom prst="rect">
            <a:avLst/>
          </a:prstGeom>
        </p:spPr>
        <p:txBody>
          <a:bodyPr vert="horz" wrap="square" lIns="0" tIns="0" rIns="0" bIns="0" rtlCol="0">
            <a:spAutoFit/>
          </a:bodyPr>
          <a:lstStyle>
            <a:defPPr>
              <a:defRPr lang="en-US"/>
            </a:defPPr>
            <a:lvl1pPr marL="174862" marR="0" lvl="0" indent="-174862" algn="just" defTabSz="932597" fontAlgn="auto">
              <a:lnSpc>
                <a:spcPct val="110000"/>
              </a:lnSpc>
              <a:spcBef>
                <a:spcPts val="300"/>
              </a:spcBef>
              <a:spcAft>
                <a:spcPts val="0"/>
              </a:spcAft>
              <a:buClrTx/>
              <a:buSzTx/>
              <a:buFont typeface="Arial" panose="020B0604020202020204" pitchFamily="34" charset="0"/>
              <a:buChar char="•"/>
              <a:tabLst/>
              <a:defRPr sz="1200" spc="0" baseline="0">
                <a:solidFill>
                  <a:srgbClr val="000000"/>
                </a:solidFill>
                <a:latin typeface="Segoe UI"/>
                <a:cs typeface="Segoe UI"/>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a:t>Collection Managers</a:t>
            </a:r>
          </a:p>
        </p:txBody>
      </p:sp>
      <p:sp>
        <p:nvSpPr>
          <p:cNvPr id="10" name="Freeform: Shape 2">
            <a:extLst>
              <a:ext uri="{FF2B5EF4-FFF2-40B4-BE49-F238E27FC236}">
                <a16:creationId xmlns:a16="http://schemas.microsoft.com/office/drawing/2014/main" id="{A157A653-FB0B-716C-9568-59F46B9E1C43}"/>
              </a:ext>
            </a:extLst>
          </p:cNvPr>
          <p:cNvSpPr/>
          <p:nvPr/>
        </p:nvSpPr>
        <p:spPr>
          <a:xfrm>
            <a:off x="7979049" y="1863168"/>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GB"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cxnSp>
        <p:nvCxnSpPr>
          <p:cNvPr id="28" name="Straight Connector 27">
            <a:extLst>
              <a:ext uri="{FF2B5EF4-FFF2-40B4-BE49-F238E27FC236}">
                <a16:creationId xmlns:a16="http://schemas.microsoft.com/office/drawing/2014/main" id="{51B84402-A636-A285-4E06-1EFCA8FA31FB}"/>
              </a:ext>
            </a:extLst>
          </p:cNvPr>
          <p:cNvCxnSpPr>
            <a:cxnSpLocks/>
          </p:cNvCxnSpPr>
          <p:nvPr/>
        </p:nvCxnSpPr>
        <p:spPr>
          <a:xfrm>
            <a:off x="863600" y="3894539"/>
            <a:ext cx="6506191" cy="0"/>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0" name="Freeform: Shape 32">
            <a:extLst>
              <a:ext uri="{FF2B5EF4-FFF2-40B4-BE49-F238E27FC236}">
                <a16:creationId xmlns:a16="http://schemas.microsoft.com/office/drawing/2014/main" id="{DB057A49-CBAF-BC14-1094-C71B675EFB04}"/>
              </a:ext>
            </a:extLst>
          </p:cNvPr>
          <p:cNvSpPr>
            <a:spLocks/>
          </p:cNvSpPr>
          <p:nvPr/>
        </p:nvSpPr>
        <p:spPr bwMode="auto">
          <a:xfrm>
            <a:off x="7697337" y="3843208"/>
            <a:ext cx="3727901" cy="2183111"/>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pic>
        <p:nvPicPr>
          <p:cNvPr id="4" name="Picture 3">
            <a:extLst>
              <a:ext uri="{FF2B5EF4-FFF2-40B4-BE49-F238E27FC236}">
                <a16:creationId xmlns:a16="http://schemas.microsoft.com/office/drawing/2014/main" id="{CF513567-3882-9298-E8DE-A9B7ABC23524}"/>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15082" y="1579850"/>
            <a:ext cx="6831468" cy="1559132"/>
          </a:xfrm>
          <a:prstGeom prst="roundRect">
            <a:avLst>
              <a:gd name="adj" fmla="val 3554"/>
            </a:avLst>
          </a:prstGeom>
          <a:ln w="12700">
            <a:solidFill>
              <a:schemeClr val="bg1"/>
            </a:solidFill>
          </a:ln>
          <a:effectLst>
            <a:outerShdw blurRad="127000" dist="127000" dir="2700000" algn="tl" rotWithShape="0">
              <a:prstClr val="black">
                <a:alpha val="15000"/>
              </a:prstClr>
            </a:outerShdw>
          </a:effectLst>
        </p:spPr>
      </p:pic>
      <p:sp>
        <p:nvSpPr>
          <p:cNvPr id="9" name="Text Placeholder 4">
            <a:extLst>
              <a:ext uri="{FF2B5EF4-FFF2-40B4-BE49-F238E27FC236}">
                <a16:creationId xmlns:a16="http://schemas.microsoft.com/office/drawing/2014/main" id="{92770B32-BE1B-7E28-3B59-83AB3D6ACDE7}"/>
              </a:ext>
            </a:extLst>
          </p:cNvPr>
          <p:cNvSpPr txBox="1">
            <a:spLocks/>
          </p:cNvSpPr>
          <p:nvPr/>
        </p:nvSpPr>
        <p:spPr>
          <a:xfrm>
            <a:off x="863600" y="4419967"/>
            <a:ext cx="6615372" cy="1496092"/>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600"/>
              </a:spcBef>
              <a:defRPr/>
            </a:pPr>
            <a:r>
              <a:rPr lang="en-US" sz="1100" b="1">
                <a:gradFill>
                  <a:gsLst>
                    <a:gs pos="35000">
                      <a:srgbClr val="0078D4"/>
                    </a:gs>
                    <a:gs pos="0">
                      <a:srgbClr val="C03BC4"/>
                    </a:gs>
                  </a:gsLst>
                  <a:path path="circle">
                    <a:fillToRect l="100000" t="100000"/>
                  </a:path>
                </a:gradFill>
              </a:rPr>
              <a:t>Improve collections process</a:t>
            </a:r>
          </a:p>
          <a:p>
            <a:pPr marL="171450" indent="-171450" defTabSz="932597">
              <a:spcBef>
                <a:spcPts val="0"/>
              </a:spcBef>
              <a:buFont typeface="Arial" panose="020B0604020202020204" pitchFamily="34" charset="0"/>
              <a:buChar char="•"/>
              <a:defRPr/>
            </a:pPr>
            <a:r>
              <a:rPr lang="en-US" sz="1100">
                <a:latin typeface="Segoe UI"/>
                <a:cs typeface="Segoe UI"/>
              </a:rPr>
              <a:t>Use Copilot to organize information from past interactions</a:t>
            </a:r>
          </a:p>
          <a:p>
            <a:pPr marL="171450" indent="-171450" defTabSz="932597">
              <a:spcBef>
                <a:spcPts val="0"/>
              </a:spcBef>
              <a:buFont typeface="Arial" panose="020B0604020202020204" pitchFamily="34" charset="0"/>
              <a:buChar char="•"/>
              <a:defRPr/>
            </a:pPr>
            <a:r>
              <a:rPr lang="en-US" sz="1100">
                <a:latin typeface="Segoe UI"/>
                <a:cs typeface="Segoe UI"/>
              </a:rPr>
              <a:t>Draft communications with Copilot clearly outlining the collection process</a:t>
            </a:r>
          </a:p>
          <a:p>
            <a:pPr marL="171450" indent="-171450" defTabSz="932597">
              <a:spcBef>
                <a:spcPts val="0"/>
              </a:spcBef>
              <a:buFont typeface="Arial" panose="020B0604020202020204" pitchFamily="34" charset="0"/>
              <a:buChar char="•"/>
              <a:defRPr/>
            </a:pPr>
            <a:r>
              <a:rPr lang="en-US" sz="1100">
                <a:latin typeface="Segoe UI"/>
                <a:cs typeface="Segoe UI"/>
              </a:rPr>
              <a:t>Analyze different payment methods and its effectiveness </a:t>
            </a:r>
          </a:p>
          <a:p>
            <a:pPr defTabSz="932597">
              <a:spcBef>
                <a:spcPts val="600"/>
              </a:spcBef>
              <a:defRPr/>
            </a:pPr>
            <a:r>
              <a:rPr lang="en-US" sz="1100" b="1">
                <a:gradFill>
                  <a:gsLst>
                    <a:gs pos="35000">
                      <a:srgbClr val="0078D4"/>
                    </a:gs>
                    <a:gs pos="0">
                      <a:srgbClr val="C03BC4"/>
                    </a:gs>
                  </a:gsLst>
                  <a:path path="circle">
                    <a:fillToRect l="100000" t="100000"/>
                  </a:path>
                </a:gradFill>
              </a:rPr>
              <a:t>Improve customer meetings</a:t>
            </a:r>
          </a:p>
          <a:p>
            <a:pPr marL="171450" indent="-171450" defTabSz="932597">
              <a:spcBef>
                <a:spcPts val="0"/>
              </a:spcBef>
              <a:buFont typeface="Arial" panose="020B0604020202020204" pitchFamily="34" charset="0"/>
              <a:buChar char="•"/>
              <a:defRPr/>
            </a:pPr>
            <a:r>
              <a:rPr lang="en-US" sz="1100">
                <a:latin typeface="Segoe UI"/>
                <a:cs typeface="Segoe UI"/>
              </a:rPr>
              <a:t>Prepare for the meeting</a:t>
            </a:r>
          </a:p>
          <a:p>
            <a:pPr marL="171450" indent="-171450" defTabSz="932597">
              <a:spcBef>
                <a:spcPts val="0"/>
              </a:spcBef>
              <a:buFont typeface="Arial" panose="020B0604020202020204" pitchFamily="34" charset="0"/>
              <a:buChar char="•"/>
              <a:defRPr/>
            </a:pPr>
            <a:r>
              <a:rPr lang="en-US" sz="1100">
                <a:latin typeface="Segoe UI"/>
                <a:cs typeface="Segoe UI"/>
              </a:rPr>
              <a:t>Focus during the meeting</a:t>
            </a:r>
          </a:p>
          <a:p>
            <a:pPr marL="171450" indent="-171450" defTabSz="932597">
              <a:spcBef>
                <a:spcPts val="0"/>
              </a:spcBef>
              <a:buFont typeface="Arial" panose="020B0604020202020204" pitchFamily="34" charset="0"/>
              <a:buChar char="•"/>
              <a:defRPr/>
            </a:pPr>
            <a:r>
              <a:rPr lang="en-US" sz="1100">
                <a:latin typeface="Segoe UI"/>
                <a:cs typeface="Segoe UI"/>
              </a:rPr>
              <a:t>Generate follow up communications regarding outstanding balance or payment plan</a:t>
            </a:r>
          </a:p>
        </p:txBody>
      </p:sp>
      <p:sp>
        <p:nvSpPr>
          <p:cNvPr id="12" name="Rectangle: Rounded Corners 26">
            <a:extLst>
              <a:ext uri="{FF2B5EF4-FFF2-40B4-BE49-F238E27FC236}">
                <a16:creationId xmlns:a16="http://schemas.microsoft.com/office/drawing/2014/main" id="{0A706FF1-CF6C-F87E-195B-8F0C278B84C8}"/>
              </a:ext>
            </a:extLst>
          </p:cNvPr>
          <p:cNvSpPr/>
          <p:nvPr/>
        </p:nvSpPr>
        <p:spPr bwMode="auto">
          <a:xfrm>
            <a:off x="863600" y="3974373"/>
            <a:ext cx="6615372"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flip="none" rotWithShape="1">
                  <a:gsLst>
                    <a:gs pos="37000">
                      <a:srgbClr val="0078D4"/>
                    </a:gs>
                    <a:gs pos="100000">
                      <a:schemeClr val="accent3"/>
                    </a:gs>
                  </a:gsLst>
                  <a:path path="circle">
                    <a:fillToRect r="100000" b="100000"/>
                  </a:path>
                  <a:tileRect l="-100000" t="-100000"/>
                </a:gradFill>
                <a:effectLst/>
                <a:uLnTx/>
                <a:uFillTx/>
                <a:latin typeface="Segoe UI Semibold"/>
                <a:ea typeface="+mn-ea"/>
                <a:cs typeface="+mn-cs"/>
              </a:rPr>
              <a:t>How Copilot can help reduce the days of an outstanding Sales</a:t>
            </a:r>
          </a:p>
        </p:txBody>
      </p:sp>
      <p:sp>
        <p:nvSpPr>
          <p:cNvPr id="15" name="Text Placeholder 5">
            <a:extLst>
              <a:ext uri="{FF2B5EF4-FFF2-40B4-BE49-F238E27FC236}">
                <a16:creationId xmlns:a16="http://schemas.microsoft.com/office/drawing/2014/main" id="{9B67837F-CB3A-ED5B-3F8C-563699928BDE}"/>
              </a:ext>
            </a:extLst>
          </p:cNvPr>
          <p:cNvSpPr txBox="1">
            <a:spLocks/>
          </p:cNvSpPr>
          <p:nvPr/>
        </p:nvSpPr>
        <p:spPr>
          <a:xfrm>
            <a:off x="7980025" y="4828204"/>
            <a:ext cx="3347617" cy="428772"/>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862" marR="0" lvl="0" indent="-174862" algn="just" defTabSz="932597" rtl="0" eaLnBrk="1" fontAlgn="auto" latinLnBrk="0" hangingPunct="1">
              <a:lnSpc>
                <a:spcPct val="110000"/>
              </a:lnSpc>
              <a:spcBef>
                <a:spcPts val="300"/>
              </a:spcBef>
              <a:spcAft>
                <a:spcPts val="0"/>
              </a:spcAft>
              <a:buClrTx/>
              <a:buSzTx/>
              <a:buFont typeface="Arial" panose="020B0604020202020204" pitchFamily="34" charset="0"/>
              <a:buChar char="•"/>
              <a:tabLst/>
              <a:defRPr/>
            </a:pPr>
            <a:r>
              <a:rPr lang="en-US" sz="1200">
                <a:latin typeface="Segoe UI"/>
                <a:cs typeface="Segoe UI"/>
              </a:rPr>
              <a:t>Copilot for Microsoft 365</a:t>
            </a:r>
          </a:p>
          <a:p>
            <a:pPr marL="174862" marR="0" lvl="0" indent="-174862" algn="just" defTabSz="932597" rtl="0" eaLnBrk="1" fontAlgn="auto" latinLnBrk="0" hangingPunct="1">
              <a:lnSpc>
                <a:spcPct val="110000"/>
              </a:lnSpc>
              <a:spcBef>
                <a:spcPts val="300"/>
              </a:spcBef>
              <a:spcAft>
                <a:spcPts val="0"/>
              </a:spcAft>
              <a:buClrTx/>
              <a:buSzTx/>
              <a:buFont typeface="Arial" panose="020B0604020202020204" pitchFamily="34" charset="0"/>
              <a:buChar char="•"/>
              <a:tabLst/>
              <a:defRPr/>
            </a:pPr>
            <a:r>
              <a:rPr lang="en-US" sz="1200">
                <a:latin typeface="Segoe UI"/>
                <a:cs typeface="Segoe UI"/>
              </a:rPr>
              <a:t>Microsoft Copilot </a:t>
            </a:r>
          </a:p>
        </p:txBody>
      </p:sp>
      <p:sp>
        <p:nvSpPr>
          <p:cNvPr id="16" name="Rectangle: Rounded Corners 26">
            <a:extLst>
              <a:ext uri="{FF2B5EF4-FFF2-40B4-BE49-F238E27FC236}">
                <a16:creationId xmlns:a16="http://schemas.microsoft.com/office/drawing/2014/main" id="{83EE3EF8-4817-8DF2-124E-8BC67030DB29}"/>
              </a:ext>
            </a:extLst>
          </p:cNvPr>
          <p:cNvSpPr/>
          <p:nvPr/>
        </p:nvSpPr>
        <p:spPr bwMode="auto">
          <a:xfrm>
            <a:off x="8386714" y="4162587"/>
            <a:ext cx="2323229"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18" name="Graphic 32">
            <a:extLst>
              <a:ext uri="{FF2B5EF4-FFF2-40B4-BE49-F238E27FC236}">
                <a16:creationId xmlns:a16="http://schemas.microsoft.com/office/drawing/2014/main" id="{D030C365-A37E-64CB-CB59-76D6CBB46E88}"/>
              </a:ext>
            </a:extLst>
          </p:cNvPr>
          <p:cNvSpPr/>
          <p:nvPr/>
        </p:nvSpPr>
        <p:spPr>
          <a:xfrm>
            <a:off x="7979049" y="4175545"/>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pic>
        <p:nvPicPr>
          <p:cNvPr id="7" name="Picture 6" descr="A close-up of a colorful object&#10;&#10;Description automatically generated">
            <a:extLst>
              <a:ext uri="{FF2B5EF4-FFF2-40B4-BE49-F238E27FC236}">
                <a16:creationId xmlns:a16="http://schemas.microsoft.com/office/drawing/2014/main" id="{663F1C8D-0C5B-8D05-E58B-8878A485D42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71345" y="4580362"/>
            <a:ext cx="3020655" cy="2277638"/>
          </a:xfrm>
          <a:prstGeom prst="rect">
            <a:avLst/>
          </a:prstGeom>
        </p:spPr>
      </p:pic>
    </p:spTree>
    <p:extLst>
      <p:ext uri="{BB962C8B-B14F-4D97-AF65-F5344CB8AC3E}">
        <p14:creationId xmlns:p14="http://schemas.microsoft.com/office/powerpoint/2010/main" val="73311196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p:txBody>
          <a:bodyPr/>
          <a:lstStyle/>
          <a:p>
            <a:r>
              <a:rPr lang="en-US"/>
              <a:t>KPI – Reduce spend on financial systems and tooling</a:t>
            </a:r>
          </a:p>
        </p:txBody>
      </p:sp>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18253" t="13873" r="10815" b="20451"/>
          <a:stretch/>
        </p:blipFill>
        <p:spPr>
          <a:xfrm>
            <a:off x="589069" y="1457960"/>
            <a:ext cx="11013862" cy="4820010"/>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3599" y="3357777"/>
            <a:ext cx="6898062" cy="482633"/>
          </a:xfrm>
          <a:prstGeom prst="rect">
            <a:avLst/>
          </a:prstGeom>
        </p:spPr>
        <p:txBody>
          <a:bodyPr wrap="square" lIns="0" tIns="45720" rIns="91440" bIns="45720">
            <a:spAutoFit/>
          </a:bodyPr>
          <a:lstStyle>
            <a:defPPr>
              <a:defRPr lang="en-US"/>
            </a:defPPr>
            <a:lvl1pPr marR="0" lvl="0" indent="0" defTabSz="932597" fontAlgn="auto">
              <a:lnSpc>
                <a:spcPct val="110000"/>
              </a:lnSpc>
              <a:spcBef>
                <a:spcPts val="0"/>
              </a:spcBef>
              <a:spcAft>
                <a:spcPts val="0"/>
              </a:spcAft>
              <a:buClrTx/>
              <a:buSzTx/>
              <a:buFont typeface="Arial" panose="020B0604020202020204" pitchFamily="34" charset="0"/>
              <a:buNone/>
              <a:tabLst/>
              <a:defRPr kumimoji="0" sz="1200" b="0" i="0" u="none" strike="noStrike" cap="none" spc="0" normalizeH="0" baseline="0">
                <a:ln>
                  <a:noFill/>
                </a:ln>
                <a:solidFill>
                  <a:srgbClr val="000000"/>
                </a:solidFill>
                <a:effectLst/>
                <a:uLnTx/>
                <a:uFillTx/>
                <a:latin typeface="Segoe UI" panose="020B0502040204020203" pitchFamily="34" charset="0"/>
                <a:cs typeface="Segoe UI" panose="020B05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defTabSz="932597">
              <a:lnSpc>
                <a:spcPct val="110000"/>
              </a:lnSpc>
              <a:spcBef>
                <a:spcPts val="0"/>
              </a:spcBef>
              <a:buNone/>
              <a:defRPr/>
            </a:pPr>
            <a:r>
              <a:rPr lang="en-US" sz="1200">
                <a:solidFill>
                  <a:srgbClr val="000000"/>
                </a:solidFill>
                <a:latin typeface="Segoe UI"/>
                <a:cs typeface="Segoe UI"/>
              </a:rPr>
              <a:t>Copilot can be extended into processes to bring data together and speed decision-making without performing expensive updates to financial systems.</a:t>
            </a:r>
          </a:p>
        </p:txBody>
      </p:sp>
      <p:sp>
        <p:nvSpPr>
          <p:cNvPr id="6" name="Freeform: Shape 32">
            <a:extLst>
              <a:ext uri="{FF2B5EF4-FFF2-40B4-BE49-F238E27FC236}">
                <a16:creationId xmlns:a16="http://schemas.microsoft.com/office/drawing/2014/main" id="{31922DE7-1793-6984-01E6-8C850F09BD37}"/>
              </a:ext>
            </a:extLst>
          </p:cNvPr>
          <p:cNvSpPr>
            <a:spLocks/>
          </p:cNvSpPr>
          <p:nvPr/>
        </p:nvSpPr>
        <p:spPr bwMode="auto">
          <a:xfrm>
            <a:off x="7697337" y="1579850"/>
            <a:ext cx="3727901" cy="2141468"/>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386714" y="1840976"/>
            <a:ext cx="994409"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1" name="Text Placeholder 72">
            <a:extLst>
              <a:ext uri="{FF2B5EF4-FFF2-40B4-BE49-F238E27FC236}">
                <a16:creationId xmlns:a16="http://schemas.microsoft.com/office/drawing/2014/main" id="{840DFD9E-78C4-AE33-2BB7-B23E4EB4CC76}"/>
              </a:ext>
            </a:extLst>
          </p:cNvPr>
          <p:cNvSpPr txBox="1">
            <a:spLocks/>
          </p:cNvSpPr>
          <p:nvPr/>
        </p:nvSpPr>
        <p:spPr>
          <a:xfrm>
            <a:off x="7980025" y="2484402"/>
            <a:ext cx="3129253" cy="428772"/>
          </a:xfrm>
          <a:prstGeom prst="rect">
            <a:avLst/>
          </a:prstGeom>
        </p:spPr>
        <p:txBody>
          <a:bodyPr vert="horz" wrap="square" lIns="0" tIns="0" rIns="0" bIns="0" rtlCol="0">
            <a:spAutoFit/>
          </a:bodyPr>
          <a:lstStyle>
            <a:defPPr>
              <a:defRPr lang="en-US"/>
            </a:defPPr>
            <a:lvl1pPr marL="174862" marR="0" lvl="0" indent="-174862" algn="just" defTabSz="932597" fontAlgn="auto">
              <a:lnSpc>
                <a:spcPct val="110000"/>
              </a:lnSpc>
              <a:spcBef>
                <a:spcPts val="300"/>
              </a:spcBef>
              <a:spcAft>
                <a:spcPts val="0"/>
              </a:spcAft>
              <a:buClrTx/>
              <a:buSzTx/>
              <a:buFont typeface="Arial" panose="020B0604020202020204" pitchFamily="34" charset="0"/>
              <a:buChar char="•"/>
              <a:tabLst/>
              <a:defRPr sz="1200" spc="0" baseline="0">
                <a:solidFill>
                  <a:srgbClr val="000000"/>
                </a:solidFill>
                <a:latin typeface="Segoe UI"/>
                <a:cs typeface="Segoe UI"/>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r>
              <a:rPr lang="en-US"/>
              <a:t>Financial Analysts</a:t>
            </a:r>
          </a:p>
          <a:p>
            <a:r>
              <a:rPr lang="en-US"/>
              <a:t>Executive Leadership</a:t>
            </a:r>
          </a:p>
        </p:txBody>
      </p:sp>
      <p:sp>
        <p:nvSpPr>
          <p:cNvPr id="10" name="Freeform: Shape 2">
            <a:extLst>
              <a:ext uri="{FF2B5EF4-FFF2-40B4-BE49-F238E27FC236}">
                <a16:creationId xmlns:a16="http://schemas.microsoft.com/office/drawing/2014/main" id="{A157A653-FB0B-716C-9568-59F46B9E1C43}"/>
              </a:ext>
            </a:extLst>
          </p:cNvPr>
          <p:cNvSpPr/>
          <p:nvPr/>
        </p:nvSpPr>
        <p:spPr>
          <a:xfrm>
            <a:off x="7979049" y="1863168"/>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GB"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cxnSp>
        <p:nvCxnSpPr>
          <p:cNvPr id="28" name="Straight Connector 27">
            <a:extLst>
              <a:ext uri="{FF2B5EF4-FFF2-40B4-BE49-F238E27FC236}">
                <a16:creationId xmlns:a16="http://schemas.microsoft.com/office/drawing/2014/main" id="{51B84402-A636-A285-4E06-1EFCA8FA31FB}"/>
              </a:ext>
            </a:extLst>
          </p:cNvPr>
          <p:cNvCxnSpPr>
            <a:cxnSpLocks/>
          </p:cNvCxnSpPr>
          <p:nvPr/>
        </p:nvCxnSpPr>
        <p:spPr>
          <a:xfrm>
            <a:off x="863600" y="3972414"/>
            <a:ext cx="6506191" cy="0"/>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0" name="Freeform: Shape 32">
            <a:extLst>
              <a:ext uri="{FF2B5EF4-FFF2-40B4-BE49-F238E27FC236}">
                <a16:creationId xmlns:a16="http://schemas.microsoft.com/office/drawing/2014/main" id="{DB057A49-CBAF-BC14-1094-C71B675EFB04}"/>
              </a:ext>
            </a:extLst>
          </p:cNvPr>
          <p:cNvSpPr>
            <a:spLocks/>
          </p:cNvSpPr>
          <p:nvPr/>
        </p:nvSpPr>
        <p:spPr bwMode="auto">
          <a:xfrm>
            <a:off x="7697337" y="3843208"/>
            <a:ext cx="3727901" cy="2183111"/>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9" name="Text Placeholder 4">
            <a:extLst>
              <a:ext uri="{FF2B5EF4-FFF2-40B4-BE49-F238E27FC236}">
                <a16:creationId xmlns:a16="http://schemas.microsoft.com/office/drawing/2014/main" id="{92770B32-BE1B-7E28-3B59-83AB3D6ACDE7}"/>
              </a:ext>
            </a:extLst>
          </p:cNvPr>
          <p:cNvSpPr txBox="1">
            <a:spLocks/>
          </p:cNvSpPr>
          <p:nvPr/>
        </p:nvSpPr>
        <p:spPr>
          <a:xfrm>
            <a:off x="863600" y="4602181"/>
            <a:ext cx="6615372" cy="1123384"/>
          </a:xfrm>
          <a:prstGeom prst="rect">
            <a:avLst/>
          </a:prstGeom>
        </p:spPr>
        <p:txBody>
          <a:bodyPr vert="horz" wrap="square" lIns="0" tIns="0" rIns="0" bIns="0" numCol="2" rtlCol="0">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600"/>
              </a:spcBef>
              <a:defRPr/>
            </a:pPr>
            <a:r>
              <a:rPr lang="en-US" sz="1100" b="1">
                <a:gradFill>
                  <a:gsLst>
                    <a:gs pos="35000">
                      <a:srgbClr val="0078D4"/>
                    </a:gs>
                    <a:gs pos="0">
                      <a:srgbClr val="C03BC4"/>
                    </a:gs>
                  </a:gsLst>
                  <a:path path="circle">
                    <a:fillToRect l="100000" t="100000"/>
                  </a:path>
                </a:gradFill>
              </a:rPr>
              <a:t>Inform your decisions:</a:t>
            </a:r>
          </a:p>
          <a:p>
            <a:pPr marL="171450" indent="-171450" defTabSz="932597">
              <a:spcBef>
                <a:spcPts val="0"/>
              </a:spcBef>
              <a:buFont typeface="Arial" panose="020B0604020202020204" pitchFamily="34" charset="0"/>
              <a:buChar char="•"/>
              <a:defRPr/>
            </a:pPr>
            <a:r>
              <a:rPr lang="en-US" sz="1100">
                <a:latin typeface="Segoe UI"/>
                <a:cs typeface="Segoe UI"/>
              </a:rPr>
              <a:t>Draft budgets and spreadsheets</a:t>
            </a:r>
          </a:p>
          <a:p>
            <a:pPr marL="171450" indent="-171450" defTabSz="932597">
              <a:spcBef>
                <a:spcPts val="0"/>
              </a:spcBef>
              <a:buFont typeface="Arial" panose="020B0604020202020204" pitchFamily="34" charset="0"/>
              <a:buChar char="•"/>
              <a:defRPr/>
            </a:pPr>
            <a:r>
              <a:rPr lang="en-US" sz="1100">
                <a:latin typeface="Segoe UI"/>
                <a:cs typeface="Segoe UI"/>
              </a:rPr>
              <a:t>Search for cost variances across different options</a:t>
            </a:r>
          </a:p>
          <a:p>
            <a:pPr marL="171450" indent="-171450" defTabSz="932597">
              <a:spcBef>
                <a:spcPts val="0"/>
              </a:spcBef>
              <a:buFont typeface="Arial" panose="020B0604020202020204" pitchFamily="34" charset="0"/>
              <a:buChar char="•"/>
              <a:defRPr/>
            </a:pPr>
            <a:endParaRPr lang="en-US" sz="1100">
              <a:latin typeface="Segoe UI"/>
              <a:cs typeface="Segoe UI"/>
            </a:endParaRPr>
          </a:p>
          <a:p>
            <a:pPr marL="171450" indent="-171450" defTabSz="932597">
              <a:spcBef>
                <a:spcPts val="0"/>
              </a:spcBef>
              <a:buFont typeface="Arial" panose="020B0604020202020204" pitchFamily="34" charset="0"/>
              <a:buChar char="•"/>
              <a:defRPr/>
            </a:pPr>
            <a:endParaRPr lang="en-US" sz="1100">
              <a:latin typeface="Segoe UI"/>
              <a:cs typeface="Segoe UI"/>
            </a:endParaRPr>
          </a:p>
          <a:p>
            <a:pPr defTabSz="932597">
              <a:spcBef>
                <a:spcPts val="600"/>
              </a:spcBef>
              <a:defRPr/>
            </a:pPr>
            <a:r>
              <a:rPr lang="en-US" sz="1100" b="1">
                <a:gradFill>
                  <a:gsLst>
                    <a:gs pos="35000">
                      <a:srgbClr val="0078D4"/>
                    </a:gs>
                    <a:gs pos="0">
                      <a:srgbClr val="C03BC4"/>
                    </a:gs>
                  </a:gsLst>
                  <a:path path="circle">
                    <a:fillToRect l="100000" t="100000"/>
                  </a:path>
                </a:gradFill>
              </a:rPr>
              <a:t>Improve your data: </a:t>
            </a:r>
          </a:p>
          <a:p>
            <a:pPr marL="171450" indent="-171450" defTabSz="932597">
              <a:spcBef>
                <a:spcPts val="0"/>
              </a:spcBef>
              <a:buFont typeface="Arial" panose="020B0604020202020204" pitchFamily="34" charset="0"/>
              <a:buChar char="•"/>
              <a:defRPr/>
            </a:pPr>
            <a:r>
              <a:rPr lang="en-US" sz="1100">
                <a:latin typeface="Segoe UI"/>
                <a:cs typeface="Segoe UI"/>
              </a:rPr>
              <a:t>Use Copilot Studio for secure data retrieval from existing systems</a:t>
            </a:r>
          </a:p>
        </p:txBody>
      </p:sp>
      <p:sp>
        <p:nvSpPr>
          <p:cNvPr id="12" name="Rectangle: Rounded Corners 26">
            <a:extLst>
              <a:ext uri="{FF2B5EF4-FFF2-40B4-BE49-F238E27FC236}">
                <a16:creationId xmlns:a16="http://schemas.microsoft.com/office/drawing/2014/main" id="{0A706FF1-CF6C-F87E-195B-8F0C278B84C8}"/>
              </a:ext>
            </a:extLst>
          </p:cNvPr>
          <p:cNvSpPr/>
          <p:nvPr/>
        </p:nvSpPr>
        <p:spPr bwMode="auto">
          <a:xfrm>
            <a:off x="863600" y="4104418"/>
            <a:ext cx="6615372"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flip="none" rotWithShape="1">
                  <a:gsLst>
                    <a:gs pos="37000">
                      <a:srgbClr val="0078D4"/>
                    </a:gs>
                    <a:gs pos="100000">
                      <a:schemeClr val="accent3"/>
                    </a:gs>
                  </a:gsLst>
                  <a:path path="circle">
                    <a:fillToRect r="100000" b="100000"/>
                  </a:path>
                  <a:tileRect l="-100000" t="-100000"/>
                </a:gradFill>
                <a:effectLst/>
                <a:uLnTx/>
                <a:uFillTx/>
                <a:latin typeface="Segoe UI Semibold"/>
                <a:ea typeface="+mn-ea"/>
                <a:cs typeface="+mn-cs"/>
              </a:rPr>
              <a:t>How Copilot can help reduce spending on systems and tooling:</a:t>
            </a:r>
          </a:p>
        </p:txBody>
      </p:sp>
      <p:sp>
        <p:nvSpPr>
          <p:cNvPr id="15" name="Text Placeholder 5">
            <a:extLst>
              <a:ext uri="{FF2B5EF4-FFF2-40B4-BE49-F238E27FC236}">
                <a16:creationId xmlns:a16="http://schemas.microsoft.com/office/drawing/2014/main" id="{9B67837F-CB3A-ED5B-3F8C-563699928BDE}"/>
              </a:ext>
            </a:extLst>
          </p:cNvPr>
          <p:cNvSpPr txBox="1">
            <a:spLocks/>
          </p:cNvSpPr>
          <p:nvPr/>
        </p:nvSpPr>
        <p:spPr>
          <a:xfrm>
            <a:off x="7980025" y="4828204"/>
            <a:ext cx="3347617" cy="428772"/>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862" marR="0" lvl="0" indent="-174862" algn="just" defTabSz="932597" rtl="0" eaLnBrk="1" fontAlgn="auto" latinLnBrk="0" hangingPunct="1">
              <a:lnSpc>
                <a:spcPct val="110000"/>
              </a:lnSpc>
              <a:spcBef>
                <a:spcPts val="300"/>
              </a:spcBef>
              <a:spcAft>
                <a:spcPts val="0"/>
              </a:spcAft>
              <a:buClrTx/>
              <a:buSzTx/>
              <a:buFont typeface="Arial" panose="020B0604020202020204" pitchFamily="34" charset="0"/>
              <a:buChar char="•"/>
              <a:tabLst/>
              <a:defRPr/>
            </a:pPr>
            <a:r>
              <a:rPr lang="en-US" sz="1200">
                <a:latin typeface="Segoe UI"/>
                <a:cs typeface="Segoe UI"/>
              </a:rPr>
              <a:t>Copilot for Microsoft 365</a:t>
            </a:r>
          </a:p>
          <a:p>
            <a:pPr marL="174862" marR="0" lvl="0" indent="-174862" algn="just" defTabSz="932597" rtl="0" eaLnBrk="1" fontAlgn="auto" latinLnBrk="0" hangingPunct="1">
              <a:lnSpc>
                <a:spcPct val="110000"/>
              </a:lnSpc>
              <a:spcBef>
                <a:spcPts val="300"/>
              </a:spcBef>
              <a:spcAft>
                <a:spcPts val="0"/>
              </a:spcAft>
              <a:buClrTx/>
              <a:buSzTx/>
              <a:buFont typeface="Arial" panose="020B0604020202020204" pitchFamily="34" charset="0"/>
              <a:buChar char="•"/>
              <a:tabLst/>
              <a:defRPr/>
            </a:pPr>
            <a:r>
              <a:rPr lang="en-US" sz="1200">
                <a:latin typeface="Segoe UI"/>
                <a:cs typeface="Segoe UI"/>
              </a:rPr>
              <a:t>Microsoft Copilot </a:t>
            </a:r>
          </a:p>
        </p:txBody>
      </p:sp>
      <p:sp>
        <p:nvSpPr>
          <p:cNvPr id="16" name="Rectangle: Rounded Corners 26">
            <a:extLst>
              <a:ext uri="{FF2B5EF4-FFF2-40B4-BE49-F238E27FC236}">
                <a16:creationId xmlns:a16="http://schemas.microsoft.com/office/drawing/2014/main" id="{83EE3EF8-4817-8DF2-124E-8BC67030DB29}"/>
              </a:ext>
            </a:extLst>
          </p:cNvPr>
          <p:cNvSpPr/>
          <p:nvPr/>
        </p:nvSpPr>
        <p:spPr bwMode="auto">
          <a:xfrm>
            <a:off x="8386714" y="4162587"/>
            <a:ext cx="2323229"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18" name="Graphic 32">
            <a:extLst>
              <a:ext uri="{FF2B5EF4-FFF2-40B4-BE49-F238E27FC236}">
                <a16:creationId xmlns:a16="http://schemas.microsoft.com/office/drawing/2014/main" id="{D030C365-A37E-64CB-CB59-76D6CBB46E88}"/>
              </a:ext>
            </a:extLst>
          </p:cNvPr>
          <p:cNvSpPr/>
          <p:nvPr/>
        </p:nvSpPr>
        <p:spPr>
          <a:xfrm>
            <a:off x="7979049" y="4175545"/>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pic>
        <p:nvPicPr>
          <p:cNvPr id="7" name="Picture 6">
            <a:extLst>
              <a:ext uri="{FF2B5EF4-FFF2-40B4-BE49-F238E27FC236}">
                <a16:creationId xmlns:a16="http://schemas.microsoft.com/office/drawing/2014/main" id="{19030EDF-DEFC-9B31-D97F-EA1B2A8030DA}"/>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15081" y="1579850"/>
            <a:ext cx="6831467" cy="1559132"/>
          </a:xfrm>
          <a:prstGeom prst="roundRect">
            <a:avLst>
              <a:gd name="adj" fmla="val 3554"/>
            </a:avLst>
          </a:prstGeom>
          <a:ln w="12700">
            <a:solidFill>
              <a:schemeClr val="bg1"/>
            </a:solidFill>
          </a:ln>
          <a:effectLst>
            <a:outerShdw blurRad="127000" dist="127000" dir="2700000" algn="tl" rotWithShape="0">
              <a:prstClr val="black">
                <a:alpha val="15000"/>
              </a:prstClr>
            </a:outerShdw>
          </a:effectLst>
        </p:spPr>
      </p:pic>
      <p:pic>
        <p:nvPicPr>
          <p:cNvPr id="4" name="Picture 3" descr="A close-up of a colorful object&#10;&#10;Description automatically generated">
            <a:extLst>
              <a:ext uri="{FF2B5EF4-FFF2-40B4-BE49-F238E27FC236}">
                <a16:creationId xmlns:a16="http://schemas.microsoft.com/office/drawing/2014/main" id="{83801B96-934A-2418-761B-53C828598F2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71345" y="4580362"/>
            <a:ext cx="3020655" cy="2277638"/>
          </a:xfrm>
          <a:prstGeom prst="rect">
            <a:avLst/>
          </a:prstGeom>
        </p:spPr>
      </p:pic>
    </p:spTree>
    <p:extLst>
      <p:ext uri="{BB962C8B-B14F-4D97-AF65-F5344CB8AC3E}">
        <p14:creationId xmlns:p14="http://schemas.microsoft.com/office/powerpoint/2010/main" val="76905201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D7435C-732F-28C6-A281-3B1FA8A6A5A3}"/>
              </a:ext>
              <a:ext uri="{C183D7F6-B498-43B3-948B-1728B52AA6E4}">
                <adec:decorative xmlns:adec="http://schemas.microsoft.com/office/drawing/2017/decorative" val="1"/>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a:ext>
            </a:extLst>
          </a:blip>
          <a:srcRect l="18253" t="13873" r="10815" b="20451"/>
          <a:stretch/>
        </p:blipFill>
        <p:spPr>
          <a:xfrm>
            <a:off x="589069" y="1457960"/>
            <a:ext cx="11013862" cy="4820010"/>
          </a:xfrm>
          <a:prstGeom prst="roundRect">
            <a:avLst>
              <a:gd name="adj" fmla="val 2585"/>
            </a:avLst>
          </a:prstGeom>
          <a:solidFill>
            <a:schemeClr val="bg1"/>
          </a:solidFill>
          <a:ln>
            <a:solidFill>
              <a:schemeClr val="bg1"/>
            </a:solidFill>
          </a:ln>
          <a:effectLst>
            <a:outerShdw blurRad="223661" dist="140295" dir="2700000" algn="tl" rotWithShape="0">
              <a:schemeClr val="accent1">
                <a:alpha val="15000"/>
              </a:schemeClr>
            </a:outerShdw>
          </a:effectLst>
        </p:spPr>
      </p:pic>
      <p:sp>
        <p:nvSpPr>
          <p:cNvPr id="2" name="Title 1">
            <a:extLst>
              <a:ext uri="{FF2B5EF4-FFF2-40B4-BE49-F238E27FC236}">
                <a16:creationId xmlns:a16="http://schemas.microsoft.com/office/drawing/2014/main" id="{B9EFFFB5-7077-89A4-73AE-3E6CCD4FD4E4}"/>
              </a:ext>
            </a:extLst>
          </p:cNvPr>
          <p:cNvSpPr>
            <a:spLocks noGrp="1"/>
          </p:cNvSpPr>
          <p:nvPr>
            <p:ph type="title"/>
          </p:nvPr>
        </p:nvSpPr>
        <p:spPr/>
        <p:txBody>
          <a:bodyPr/>
          <a:lstStyle/>
          <a:p>
            <a:r>
              <a:rPr lang="en-US"/>
              <a:t>KPI – </a:t>
            </a:r>
            <a:r>
              <a:rPr lang="en-US" sz="3600">
                <a:solidFill>
                  <a:srgbClr val="000000"/>
                </a:solidFill>
                <a:latin typeface="Segoe UI Semibold" panose="020B0702040204020203" pitchFamily="34" charset="0"/>
                <a:cs typeface="Segoe UI Semibold" panose="020B0702040204020203" pitchFamily="34" charset="0"/>
              </a:rPr>
              <a:t>Reduce departmental spending</a:t>
            </a:r>
            <a:endParaRPr lang="en-US"/>
          </a:p>
        </p:txBody>
      </p:sp>
      <p:sp>
        <p:nvSpPr>
          <p:cNvPr id="5" name="Text Placeholder 33">
            <a:extLst>
              <a:ext uri="{FF2B5EF4-FFF2-40B4-BE49-F238E27FC236}">
                <a16:creationId xmlns:a16="http://schemas.microsoft.com/office/drawing/2014/main" id="{1B9D6020-AF30-E9F8-17B0-AD87458D0E88}"/>
              </a:ext>
            </a:extLst>
          </p:cNvPr>
          <p:cNvSpPr txBox="1">
            <a:spLocks/>
          </p:cNvSpPr>
          <p:nvPr/>
        </p:nvSpPr>
        <p:spPr>
          <a:xfrm>
            <a:off x="863599" y="3278051"/>
            <a:ext cx="7233799" cy="685765"/>
          </a:xfrm>
          <a:prstGeom prst="rect">
            <a:avLst/>
          </a:prstGeom>
        </p:spPr>
        <p:txBody>
          <a:bodyPr wrap="square" lIns="0" tIns="45720" rIns="91440" bIns="45720">
            <a:spAutoFit/>
          </a:bodyPr>
          <a:lstStyle>
            <a:defPPr>
              <a:defRPr lang="en-US"/>
            </a:defPPr>
            <a:lvl1pPr marR="0" lvl="0" indent="0" defTabSz="932597" fontAlgn="auto">
              <a:lnSpc>
                <a:spcPct val="110000"/>
              </a:lnSpc>
              <a:spcBef>
                <a:spcPts val="0"/>
              </a:spcBef>
              <a:spcAft>
                <a:spcPts val="0"/>
              </a:spcAft>
              <a:buClrTx/>
              <a:buSzTx/>
              <a:buFont typeface="Arial" panose="020B0604020202020204" pitchFamily="34" charset="0"/>
              <a:buNone/>
              <a:tabLst/>
              <a:defRPr kumimoji="0" sz="1200" b="0" i="0" u="none" strike="noStrike" cap="none" spc="0" normalizeH="0" baseline="0">
                <a:ln>
                  <a:noFill/>
                </a:ln>
                <a:solidFill>
                  <a:srgbClr val="000000"/>
                </a:solidFill>
                <a:effectLst/>
                <a:uLnTx/>
                <a:uFillTx/>
                <a:latin typeface="Segoe UI" panose="020B0502040204020203" pitchFamily="34" charset="0"/>
                <a:cs typeface="Segoe UI" panose="020B0502040204020203"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marR="0" lvl="0" indent="0" defTabSz="932597"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120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As a cost center, Finance teams face the challenge of constantly achieving more with fewer resources. By assisting with everyday tasks, Copilot can help increase time for additional analysis, proactive audits, collections processes, and financial reporting. </a:t>
            </a:r>
          </a:p>
        </p:txBody>
      </p:sp>
      <p:cxnSp>
        <p:nvCxnSpPr>
          <p:cNvPr id="28" name="Straight Connector 27">
            <a:extLst>
              <a:ext uri="{FF2B5EF4-FFF2-40B4-BE49-F238E27FC236}">
                <a16:creationId xmlns:a16="http://schemas.microsoft.com/office/drawing/2014/main" id="{51B84402-A636-A285-4E06-1EFCA8FA31FB}"/>
              </a:ext>
            </a:extLst>
          </p:cNvPr>
          <p:cNvCxnSpPr>
            <a:cxnSpLocks/>
          </p:cNvCxnSpPr>
          <p:nvPr/>
        </p:nvCxnSpPr>
        <p:spPr>
          <a:xfrm>
            <a:off x="863600" y="4040902"/>
            <a:ext cx="7136195" cy="0"/>
          </a:xfrm>
          <a:prstGeom prst="line">
            <a:avLst/>
          </a:prstGeom>
          <a:ln>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 name="Text Placeholder 4">
            <a:extLst>
              <a:ext uri="{FF2B5EF4-FFF2-40B4-BE49-F238E27FC236}">
                <a16:creationId xmlns:a16="http://schemas.microsoft.com/office/drawing/2014/main" id="{92770B32-BE1B-7E28-3B59-83AB3D6ACDE7}"/>
              </a:ext>
            </a:extLst>
          </p:cNvPr>
          <p:cNvSpPr txBox="1">
            <a:spLocks/>
          </p:cNvSpPr>
          <p:nvPr/>
        </p:nvSpPr>
        <p:spPr>
          <a:xfrm>
            <a:off x="863601" y="4502649"/>
            <a:ext cx="7136194" cy="1807995"/>
          </a:xfrm>
          <a:prstGeom prst="rect">
            <a:avLst/>
          </a:prstGeom>
        </p:spPr>
        <p:txBody>
          <a:bodyPr vert="horz" wrap="square" lIns="0" tIns="0" rIns="0" bIns="0" numCol="2" rtlCol="0" anchor="t">
            <a:spAutoFit/>
          </a:bodyPr>
          <a:lstStyle>
            <a:defPPr>
              <a:defRPr lang="en-US"/>
            </a:defPPr>
            <a:lvl1pPr marR="0" indent="0" defTabSz="582780" fontAlgn="auto">
              <a:lnSpc>
                <a:spcPct val="110000"/>
              </a:lnSpc>
              <a:spcBef>
                <a:spcPct val="0"/>
              </a:spcBef>
              <a:spcAft>
                <a:spcPts val="300"/>
              </a:spcAft>
              <a:buClrTx/>
              <a:buSzTx/>
              <a:buFont typeface="Wingdings" panose="05000000000000000000" pitchFamily="2" charset="2"/>
              <a:buNone/>
              <a:tabLst/>
              <a:defRPr sz="1000" b="0" i="0" spc="0" baseline="0">
                <a:effectLs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defTabSz="932597">
              <a:spcBef>
                <a:spcPts val="600"/>
              </a:spcBef>
              <a:defRPr/>
            </a:pPr>
            <a:r>
              <a:rPr lang="en-US" sz="1100" b="1">
                <a:gradFill>
                  <a:gsLst>
                    <a:gs pos="0">
                      <a:srgbClr val="C03BC4"/>
                    </a:gs>
                    <a:gs pos="35000">
                      <a:srgbClr val="0078D4"/>
                    </a:gs>
                  </a:gsLst>
                  <a:path path="circle">
                    <a:fillToRect l="100000" t="100000"/>
                  </a:path>
                </a:gradFill>
                <a:cs typeface="Segoe UI Semilight"/>
              </a:rPr>
              <a:t>Keep communication lines open</a:t>
            </a:r>
          </a:p>
          <a:p>
            <a:pPr marL="171450" lvl="1" indent="-171450" defTabSz="932597">
              <a:spcBef>
                <a:spcPts val="0"/>
              </a:spcBef>
              <a:buFont typeface="Wingdings"/>
              <a:buChar char=""/>
              <a:defRPr/>
            </a:pPr>
            <a:r>
              <a:rPr lang="en-US" sz="1100">
                <a:solidFill>
                  <a:schemeClr val="tx1"/>
                </a:solidFill>
                <a:cs typeface="Segoe UI"/>
              </a:rPr>
              <a:t>Draft communications such as approval requests, status emails, and supplier communications</a:t>
            </a:r>
          </a:p>
          <a:p>
            <a:pPr marL="171450" lvl="1" indent="-171450" defTabSz="932597">
              <a:spcBef>
                <a:spcPts val="0"/>
              </a:spcBef>
              <a:buFont typeface="Wingdings"/>
              <a:buChar char=""/>
              <a:defRPr/>
            </a:pPr>
            <a:r>
              <a:rPr lang="en-US" sz="1100">
                <a:solidFill>
                  <a:schemeClr val="tx1"/>
                </a:solidFill>
                <a:cs typeface="Segoe UI"/>
              </a:rPr>
              <a:t>Summarize stakeholder meetings around budget status and approvals</a:t>
            </a:r>
          </a:p>
          <a:p>
            <a:pPr marL="171450" lvl="1" indent="-171450" defTabSz="932597">
              <a:spcBef>
                <a:spcPts val="0"/>
              </a:spcBef>
              <a:buFont typeface="Wingdings"/>
              <a:buChar char=""/>
              <a:defRPr/>
            </a:pPr>
            <a:r>
              <a:rPr lang="en-US" sz="1100">
                <a:solidFill>
                  <a:schemeClr val="tx1"/>
                </a:solidFill>
                <a:cs typeface="Segoe UI"/>
              </a:rPr>
              <a:t>Create sourcing strategy decks </a:t>
            </a:r>
            <a:endParaRPr lang="en-US" sz="1100" b="1">
              <a:gradFill>
                <a:gsLst>
                  <a:gs pos="0">
                    <a:srgbClr val="C03BC4"/>
                  </a:gs>
                  <a:gs pos="35000">
                    <a:srgbClr val="0078D4"/>
                  </a:gs>
                </a:gsLst>
                <a:path path="circle">
                  <a:fillToRect l="100000" t="100000"/>
                </a:path>
              </a:gradFill>
              <a:cs typeface="Segoe UI Semilight"/>
            </a:endParaRPr>
          </a:p>
          <a:p>
            <a:pPr defTabSz="932597">
              <a:spcBef>
                <a:spcPts val="600"/>
              </a:spcBef>
              <a:defRPr/>
            </a:pPr>
            <a:r>
              <a:rPr lang="en-US" sz="1100" b="1">
                <a:gradFill>
                  <a:gsLst>
                    <a:gs pos="0">
                      <a:srgbClr val="C03BC4"/>
                    </a:gs>
                    <a:gs pos="35000">
                      <a:srgbClr val="0078D4"/>
                    </a:gs>
                  </a:gsLst>
                  <a:path path="circle">
                    <a:fillToRect l="100000" t="100000"/>
                  </a:path>
                </a:gradFill>
                <a:cs typeface="Segoe UI Semilight"/>
              </a:rPr>
              <a:t>Reduce outsourcing requirements</a:t>
            </a:r>
            <a:endParaRPr lang="en-US">
              <a:gradFill>
                <a:gsLst>
                  <a:gs pos="0">
                    <a:srgbClr val="C03BC4"/>
                  </a:gs>
                  <a:gs pos="35000">
                    <a:srgbClr val="0078D4"/>
                  </a:gs>
                </a:gsLst>
                <a:path path="circle">
                  <a:fillToRect l="100000" t="100000"/>
                </a:path>
              </a:gradFill>
              <a:cs typeface="Segoe UI Semilight"/>
            </a:endParaRPr>
          </a:p>
          <a:p>
            <a:pPr marL="171450" lvl="1" indent="-171450" defTabSz="932597">
              <a:lnSpc>
                <a:spcPct val="110000"/>
              </a:lnSpc>
              <a:spcBef>
                <a:spcPts val="0"/>
              </a:spcBef>
              <a:spcAft>
                <a:spcPts val="300"/>
              </a:spcAft>
              <a:buSzTx/>
              <a:defRPr/>
            </a:pPr>
            <a:r>
              <a:rPr lang="en-US" sz="1100">
                <a:solidFill>
                  <a:schemeClr val="tx1"/>
                </a:solidFill>
                <a:latin typeface="Segoe UI"/>
                <a:cs typeface="Segoe UI"/>
              </a:rPr>
              <a:t>Assist with manual tasks allowing processes to be done internally</a:t>
            </a:r>
          </a:p>
          <a:p>
            <a:pPr defTabSz="932597">
              <a:spcBef>
                <a:spcPts val="600"/>
              </a:spcBef>
              <a:defRPr/>
            </a:pPr>
            <a:r>
              <a:rPr lang="en-US" sz="1100" b="1">
                <a:gradFill>
                  <a:gsLst>
                    <a:gs pos="0">
                      <a:srgbClr val="C03BC4"/>
                    </a:gs>
                    <a:gs pos="35000">
                      <a:srgbClr val="0078D4"/>
                    </a:gs>
                  </a:gsLst>
                  <a:path path="circle">
                    <a:fillToRect l="100000" t="100000"/>
                  </a:path>
                </a:gradFill>
                <a:cs typeface="Segoe UI Semilight"/>
              </a:rPr>
              <a:t>Avoid spend on finance system updates</a:t>
            </a:r>
          </a:p>
          <a:p>
            <a:pPr marL="171450" lvl="1" indent="-171450" defTabSz="932597">
              <a:lnSpc>
                <a:spcPct val="110000"/>
              </a:lnSpc>
              <a:spcBef>
                <a:spcPts val="0"/>
              </a:spcBef>
              <a:spcAft>
                <a:spcPts val="300"/>
              </a:spcAft>
              <a:buSzTx/>
              <a:defRPr/>
            </a:pPr>
            <a:r>
              <a:rPr lang="en-US" sz="1100">
                <a:solidFill>
                  <a:schemeClr val="tx1"/>
                </a:solidFill>
                <a:latin typeface="Segoe UI"/>
                <a:cs typeface="Segoe UI"/>
              </a:rPr>
              <a:t>Extend financial systems with Copilot</a:t>
            </a:r>
          </a:p>
          <a:p>
            <a:pPr marL="171450" lvl="1" indent="-171450" defTabSz="932597">
              <a:lnSpc>
                <a:spcPct val="110000"/>
              </a:lnSpc>
              <a:spcBef>
                <a:spcPts val="0"/>
              </a:spcBef>
              <a:spcAft>
                <a:spcPts val="300"/>
              </a:spcAft>
              <a:buSzTx/>
              <a:defRPr/>
            </a:pPr>
            <a:r>
              <a:rPr lang="en-US" sz="1100">
                <a:solidFill>
                  <a:schemeClr val="tx1"/>
                </a:solidFill>
                <a:latin typeface="Segoe UI"/>
                <a:cs typeface="Segoe UI"/>
              </a:rPr>
              <a:t>Extrapolate the risk and degree of impact by accessing customer data and distribution records to identify patterns for corrective change</a:t>
            </a:r>
          </a:p>
          <a:p>
            <a:pPr marL="171450" lvl="1" indent="-171450" defTabSz="932597">
              <a:lnSpc>
                <a:spcPct val="110000"/>
              </a:lnSpc>
              <a:spcBef>
                <a:spcPts val="0"/>
              </a:spcBef>
              <a:spcAft>
                <a:spcPts val="300"/>
              </a:spcAft>
              <a:buSzTx/>
              <a:defRPr/>
            </a:pPr>
            <a:endParaRPr lang="en-US" sz="1100">
              <a:solidFill>
                <a:schemeClr val="tx1"/>
              </a:solidFill>
              <a:latin typeface="Segoe UI"/>
              <a:cs typeface="Segoe UI"/>
            </a:endParaRPr>
          </a:p>
        </p:txBody>
      </p:sp>
      <p:sp>
        <p:nvSpPr>
          <p:cNvPr id="12" name="Rectangle: Rounded Corners 26">
            <a:extLst>
              <a:ext uri="{FF2B5EF4-FFF2-40B4-BE49-F238E27FC236}">
                <a16:creationId xmlns:a16="http://schemas.microsoft.com/office/drawing/2014/main" id="{0A706FF1-CF6C-F87E-195B-8F0C278B84C8}"/>
              </a:ext>
            </a:extLst>
          </p:cNvPr>
          <p:cNvSpPr/>
          <p:nvPr/>
        </p:nvSpPr>
        <p:spPr bwMode="auto">
          <a:xfrm>
            <a:off x="863600" y="4096478"/>
            <a:ext cx="6615372" cy="365760"/>
          </a:xfrm>
          <a:prstGeom prst="roundRect">
            <a:avLst>
              <a:gd name="adj" fmla="val 0"/>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defTabSz="932472" fontAlgn="base">
              <a:spcBef>
                <a:spcPct val="0"/>
              </a:spcBef>
              <a:spcAft>
                <a:spcPct val="0"/>
              </a:spcAft>
            </a:pPr>
            <a:r>
              <a:rPr lang="en-US" sz="1600">
                <a:gradFill flip="none" rotWithShape="1">
                  <a:gsLst>
                    <a:gs pos="37000">
                      <a:srgbClr val="0078D4"/>
                    </a:gs>
                    <a:gs pos="100000">
                      <a:schemeClr val="accent3"/>
                    </a:gs>
                  </a:gsLst>
                  <a:path path="circle">
                    <a:fillToRect r="100000" b="100000"/>
                  </a:path>
                  <a:tileRect l="-100000" t="-100000"/>
                </a:gradFill>
                <a:latin typeface="Segoe UI Semibold"/>
              </a:rPr>
              <a:t>How Copilot can reduce finance department spending</a:t>
            </a:r>
          </a:p>
        </p:txBody>
      </p:sp>
      <p:sp>
        <p:nvSpPr>
          <p:cNvPr id="13" name="Freeform: Shape 32">
            <a:extLst>
              <a:ext uri="{FF2B5EF4-FFF2-40B4-BE49-F238E27FC236}">
                <a16:creationId xmlns:a16="http://schemas.microsoft.com/office/drawing/2014/main" id="{CD099349-F6F8-131A-6CBB-39DA0B88C04F}"/>
              </a:ext>
            </a:extLst>
          </p:cNvPr>
          <p:cNvSpPr>
            <a:spLocks/>
          </p:cNvSpPr>
          <p:nvPr/>
        </p:nvSpPr>
        <p:spPr bwMode="auto">
          <a:xfrm>
            <a:off x="8185665" y="1579850"/>
            <a:ext cx="3231396" cy="2141468"/>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4" name="Freeform: Shape 32">
            <a:extLst>
              <a:ext uri="{FF2B5EF4-FFF2-40B4-BE49-F238E27FC236}">
                <a16:creationId xmlns:a16="http://schemas.microsoft.com/office/drawing/2014/main" id="{3A53FD7F-16D8-74D4-4C3E-3DA6AE836958}"/>
              </a:ext>
            </a:extLst>
          </p:cNvPr>
          <p:cNvSpPr>
            <a:spLocks/>
          </p:cNvSpPr>
          <p:nvPr/>
        </p:nvSpPr>
        <p:spPr bwMode="auto">
          <a:xfrm>
            <a:off x="8185665" y="3843208"/>
            <a:ext cx="3231396" cy="2183111"/>
          </a:xfrm>
          <a:prstGeom prst="roundRect">
            <a:avLst>
              <a:gd name="adj" fmla="val 4762"/>
            </a:avLst>
          </a:prstGeom>
          <a:solidFill>
            <a:schemeClr val="bg1">
              <a:alpha val="70000"/>
            </a:schemeClr>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5" name="Text Placeholder 5">
            <a:extLst>
              <a:ext uri="{FF2B5EF4-FFF2-40B4-BE49-F238E27FC236}">
                <a16:creationId xmlns:a16="http://schemas.microsoft.com/office/drawing/2014/main" id="{2ED724A7-7845-4245-A5D8-310B35F398C9}"/>
              </a:ext>
            </a:extLst>
          </p:cNvPr>
          <p:cNvSpPr txBox="1">
            <a:spLocks/>
          </p:cNvSpPr>
          <p:nvPr/>
        </p:nvSpPr>
        <p:spPr>
          <a:xfrm>
            <a:off x="8468352" y="4828204"/>
            <a:ext cx="3347617" cy="428772"/>
          </a:xfrm>
          <a:prstGeom prst="rect">
            <a:avLst/>
          </a:prstGeom>
        </p:spPr>
        <p:txBody>
          <a:bodyPr vert="horz" wrap="square" lIns="0" tIns="0" rIns="0" bIns="0" rtlCol="0">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4862" marR="0" lvl="0" indent="-174862" algn="just" defTabSz="932597" rtl="0" eaLnBrk="1" fontAlgn="auto" latinLnBrk="0" hangingPunct="1">
              <a:lnSpc>
                <a:spcPct val="110000"/>
              </a:lnSpc>
              <a:spcBef>
                <a:spcPts val="300"/>
              </a:spcBef>
              <a:spcAft>
                <a:spcPts val="0"/>
              </a:spcAft>
              <a:buClrTx/>
              <a:buSzTx/>
              <a:buFont typeface="Arial" panose="020B0604020202020204" pitchFamily="34" charset="0"/>
              <a:buChar char="•"/>
              <a:tabLst/>
              <a:defRPr/>
            </a:pPr>
            <a:r>
              <a:rPr lang="en-US" sz="1200">
                <a:latin typeface="Segoe UI"/>
                <a:cs typeface="Segoe UI"/>
              </a:rPr>
              <a:t>Copilot for Microsoft 365</a:t>
            </a:r>
          </a:p>
          <a:p>
            <a:pPr marL="174862" marR="0" lvl="0" indent="-174862" algn="just" defTabSz="932597" rtl="0" eaLnBrk="1" fontAlgn="auto" latinLnBrk="0" hangingPunct="1">
              <a:lnSpc>
                <a:spcPct val="110000"/>
              </a:lnSpc>
              <a:spcBef>
                <a:spcPts val="300"/>
              </a:spcBef>
              <a:spcAft>
                <a:spcPts val="0"/>
              </a:spcAft>
              <a:buClrTx/>
              <a:buSzTx/>
              <a:buFont typeface="Arial" panose="020B0604020202020204" pitchFamily="34" charset="0"/>
              <a:buChar char="•"/>
              <a:tabLst/>
              <a:defRPr/>
            </a:pPr>
            <a:r>
              <a:rPr lang="en-US" sz="1200">
                <a:latin typeface="Segoe UI"/>
                <a:cs typeface="Segoe UI"/>
              </a:rPr>
              <a:t>Microsoft Copilot + Viva</a:t>
            </a:r>
          </a:p>
        </p:txBody>
      </p:sp>
      <p:sp>
        <p:nvSpPr>
          <p:cNvPr id="16" name="Rectangle: Rounded Corners 26">
            <a:extLst>
              <a:ext uri="{FF2B5EF4-FFF2-40B4-BE49-F238E27FC236}">
                <a16:creationId xmlns:a16="http://schemas.microsoft.com/office/drawing/2014/main" id="{3E501938-E683-7497-F023-429CF46B79C6}"/>
              </a:ext>
            </a:extLst>
          </p:cNvPr>
          <p:cNvSpPr/>
          <p:nvPr/>
        </p:nvSpPr>
        <p:spPr bwMode="auto">
          <a:xfrm>
            <a:off x="8875041" y="4162587"/>
            <a:ext cx="2323229"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Microsoft AI solutions</a:t>
            </a:r>
          </a:p>
        </p:txBody>
      </p:sp>
      <p:sp>
        <p:nvSpPr>
          <p:cNvPr id="17" name="Graphic 32">
            <a:extLst>
              <a:ext uri="{FF2B5EF4-FFF2-40B4-BE49-F238E27FC236}">
                <a16:creationId xmlns:a16="http://schemas.microsoft.com/office/drawing/2014/main" id="{711D8C2A-E86E-2E69-9FC6-A53C6DA5288E}"/>
              </a:ext>
            </a:extLst>
          </p:cNvPr>
          <p:cNvSpPr/>
          <p:nvPr/>
        </p:nvSpPr>
        <p:spPr>
          <a:xfrm>
            <a:off x="8467376" y="4175545"/>
            <a:ext cx="339928" cy="339845"/>
          </a:xfrm>
          <a:custGeom>
            <a:avLst/>
            <a:gdLst>
              <a:gd name="connsiteX0" fmla="*/ 128988 w 409676"/>
              <a:gd name="connsiteY0" fmla="*/ 289825 h 409576"/>
              <a:gd name="connsiteX1" fmla="*/ 148010 w 409676"/>
              <a:gd name="connsiteY1" fmla="*/ 295832 h 409576"/>
              <a:gd name="connsiteX2" fmla="*/ 148010 w 409676"/>
              <a:gd name="connsiteY2" fmla="*/ 295741 h 409576"/>
              <a:gd name="connsiteX3" fmla="*/ 178205 w 409676"/>
              <a:gd name="connsiteY3" fmla="*/ 275900 h 409576"/>
              <a:gd name="connsiteX4" fmla="*/ 192153 w 409676"/>
              <a:gd name="connsiteY4" fmla="*/ 233486 h 409576"/>
              <a:gd name="connsiteX5" fmla="*/ 233497 w 409676"/>
              <a:gd name="connsiteY5" fmla="*/ 192255 h 409576"/>
              <a:gd name="connsiteX6" fmla="*/ 273954 w 409676"/>
              <a:gd name="connsiteY6" fmla="*/ 179104 h 409576"/>
              <a:gd name="connsiteX7" fmla="*/ 294049 w 409676"/>
              <a:gd name="connsiteY7" fmla="*/ 137242 h 409576"/>
              <a:gd name="connsiteX8" fmla="*/ 272771 w 409676"/>
              <a:gd name="connsiteY8" fmla="*/ 116757 h 409576"/>
              <a:gd name="connsiteX9" fmla="*/ 232838 w 409676"/>
              <a:gd name="connsiteY9" fmla="*/ 103787 h 409576"/>
              <a:gd name="connsiteX10" fmla="*/ 191380 w 409676"/>
              <a:gd name="connsiteY10" fmla="*/ 62306 h 409576"/>
              <a:gd name="connsiteX11" fmla="*/ 178228 w 409676"/>
              <a:gd name="connsiteY11" fmla="*/ 21872 h 409576"/>
              <a:gd name="connsiteX12" fmla="*/ 136193 w 409676"/>
              <a:gd name="connsiteY12" fmla="*/ 1916 h 409576"/>
              <a:gd name="connsiteX13" fmla="*/ 116063 w 409676"/>
              <a:gd name="connsiteY13" fmla="*/ 22373 h 409576"/>
              <a:gd name="connsiteX14" fmla="*/ 102798 w 409676"/>
              <a:gd name="connsiteY14" fmla="*/ 63148 h 409576"/>
              <a:gd name="connsiteX15" fmla="*/ 62523 w 409676"/>
              <a:gd name="connsiteY15" fmla="*/ 103787 h 409576"/>
              <a:gd name="connsiteX16" fmla="*/ 22089 w 409676"/>
              <a:gd name="connsiteY16" fmla="*/ 116780 h 409576"/>
              <a:gd name="connsiteX17" fmla="*/ 1827 w 409676"/>
              <a:gd name="connsiteY17" fmla="*/ 158597 h 409576"/>
              <a:gd name="connsiteX18" fmla="*/ 22475 w 409676"/>
              <a:gd name="connsiteY18" fmla="*/ 178990 h 409576"/>
              <a:gd name="connsiteX19" fmla="*/ 62386 w 409676"/>
              <a:gd name="connsiteY19" fmla="*/ 191937 h 409576"/>
              <a:gd name="connsiteX20" fmla="*/ 103844 w 409676"/>
              <a:gd name="connsiteY20" fmla="*/ 233486 h 409576"/>
              <a:gd name="connsiteX21" fmla="*/ 116996 w 409676"/>
              <a:gd name="connsiteY21" fmla="*/ 273875 h 409576"/>
              <a:gd name="connsiteX22" fmla="*/ 128988 w 409676"/>
              <a:gd name="connsiteY22" fmla="*/ 289803 h 409576"/>
              <a:gd name="connsiteX23" fmla="*/ 120478 w 409676"/>
              <a:gd name="connsiteY23" fmla="*/ 193120 h 409576"/>
              <a:gd name="connsiteX24" fmla="*/ 112218 w 409676"/>
              <a:gd name="connsiteY24" fmla="*/ 183723 h 409576"/>
              <a:gd name="connsiteX25" fmla="*/ 112286 w 409676"/>
              <a:gd name="connsiteY25" fmla="*/ 183723 h 409576"/>
              <a:gd name="connsiteX26" fmla="*/ 73149 w 409676"/>
              <a:gd name="connsiteY26" fmla="*/ 159535 h 409576"/>
              <a:gd name="connsiteX27" fmla="*/ 36742 w 409676"/>
              <a:gd name="connsiteY27" fmla="*/ 147976 h 409576"/>
              <a:gd name="connsiteX28" fmla="*/ 73399 w 409676"/>
              <a:gd name="connsiteY28" fmla="*/ 136053 h 409576"/>
              <a:gd name="connsiteX29" fmla="*/ 111854 w 409676"/>
              <a:gd name="connsiteY29" fmla="*/ 111819 h 409576"/>
              <a:gd name="connsiteX30" fmla="*/ 135541 w 409676"/>
              <a:gd name="connsiteY30" fmla="*/ 72955 h 409576"/>
              <a:gd name="connsiteX31" fmla="*/ 147259 w 409676"/>
              <a:gd name="connsiteY31" fmla="*/ 36958 h 409576"/>
              <a:gd name="connsiteX32" fmla="*/ 159000 w 409676"/>
              <a:gd name="connsiteY32" fmla="*/ 73069 h 409576"/>
              <a:gd name="connsiteX33" fmla="*/ 222280 w 409676"/>
              <a:gd name="connsiteY33" fmla="*/ 136166 h 409576"/>
              <a:gd name="connsiteX34" fmla="*/ 259141 w 409676"/>
              <a:gd name="connsiteY34" fmla="*/ 148044 h 409576"/>
              <a:gd name="connsiteX35" fmla="*/ 222962 w 409676"/>
              <a:gd name="connsiteY35" fmla="*/ 159762 h 409576"/>
              <a:gd name="connsiteX36" fmla="*/ 159842 w 409676"/>
              <a:gd name="connsiteY36" fmla="*/ 222905 h 409576"/>
              <a:gd name="connsiteX37" fmla="*/ 148124 w 409676"/>
              <a:gd name="connsiteY37" fmla="*/ 258902 h 409576"/>
              <a:gd name="connsiteX38" fmla="*/ 136405 w 409676"/>
              <a:gd name="connsiteY38" fmla="*/ 222837 h 409576"/>
              <a:gd name="connsiteX39" fmla="*/ 120478 w 409676"/>
              <a:gd name="connsiteY39" fmla="*/ 193120 h 409576"/>
              <a:gd name="connsiteX40" fmla="*/ 303444 w 409676"/>
              <a:gd name="connsiteY40" fmla="*/ 404666 h 409576"/>
              <a:gd name="connsiteX41" fmla="*/ 294115 w 409676"/>
              <a:gd name="connsiteY41" fmla="*/ 392174 h 409576"/>
              <a:gd name="connsiteX42" fmla="*/ 286651 w 409676"/>
              <a:gd name="connsiteY42" fmla="*/ 369260 h 409576"/>
              <a:gd name="connsiteX43" fmla="*/ 267970 w 409676"/>
              <a:gd name="connsiteY43" fmla="*/ 350533 h 409576"/>
              <a:gd name="connsiteX44" fmla="*/ 245421 w 409676"/>
              <a:gd name="connsiteY44" fmla="*/ 343184 h 409576"/>
              <a:gd name="connsiteX45" fmla="*/ 227650 w 409676"/>
              <a:gd name="connsiteY45" fmla="*/ 318541 h 409576"/>
              <a:gd name="connsiteX46" fmla="*/ 245193 w 409676"/>
              <a:gd name="connsiteY46" fmla="*/ 293967 h 409576"/>
              <a:gd name="connsiteX47" fmla="*/ 268084 w 409676"/>
              <a:gd name="connsiteY47" fmla="*/ 286549 h 409576"/>
              <a:gd name="connsiteX48" fmla="*/ 286287 w 409676"/>
              <a:gd name="connsiteY48" fmla="*/ 267913 h 409576"/>
              <a:gd name="connsiteX49" fmla="*/ 293659 w 409676"/>
              <a:gd name="connsiteY49" fmla="*/ 245341 h 409576"/>
              <a:gd name="connsiteX50" fmla="*/ 326655 w 409676"/>
              <a:gd name="connsiteY50" fmla="*/ 229088 h 409576"/>
              <a:gd name="connsiteX51" fmla="*/ 342740 w 409676"/>
              <a:gd name="connsiteY51" fmla="*/ 244863 h 409576"/>
              <a:gd name="connsiteX52" fmla="*/ 350226 w 409676"/>
              <a:gd name="connsiteY52" fmla="*/ 267936 h 409576"/>
              <a:gd name="connsiteX53" fmla="*/ 368885 w 409676"/>
              <a:gd name="connsiteY53" fmla="*/ 286503 h 409576"/>
              <a:gd name="connsiteX54" fmla="*/ 391457 w 409676"/>
              <a:gd name="connsiteY54" fmla="*/ 293853 h 409576"/>
              <a:gd name="connsiteX55" fmla="*/ 408486 w 409676"/>
              <a:gd name="connsiteY55" fmla="*/ 326382 h 409576"/>
              <a:gd name="connsiteX56" fmla="*/ 392344 w 409676"/>
              <a:gd name="connsiteY56" fmla="*/ 343116 h 409576"/>
              <a:gd name="connsiteX57" fmla="*/ 369272 w 409676"/>
              <a:gd name="connsiteY57" fmla="*/ 350602 h 409576"/>
              <a:gd name="connsiteX58" fmla="*/ 350659 w 409676"/>
              <a:gd name="connsiteY58" fmla="*/ 369306 h 409576"/>
              <a:gd name="connsiteX59" fmla="*/ 343332 w 409676"/>
              <a:gd name="connsiteY59" fmla="*/ 391809 h 409576"/>
              <a:gd name="connsiteX60" fmla="*/ 333661 w 409676"/>
              <a:gd name="connsiteY60" fmla="*/ 404779 h 409576"/>
              <a:gd name="connsiteX61" fmla="*/ 303444 w 409676"/>
              <a:gd name="connsiteY61" fmla="*/ 404666 h 409576"/>
              <a:gd name="connsiteX62" fmla="*/ 280007 w 409676"/>
              <a:gd name="connsiteY62" fmla="*/ 318587 h 409576"/>
              <a:gd name="connsiteX63" fmla="*/ 318666 w 409676"/>
              <a:gd name="connsiteY63" fmla="*/ 357473 h 409576"/>
              <a:gd name="connsiteX64" fmla="*/ 357348 w 409676"/>
              <a:gd name="connsiteY64" fmla="*/ 318791 h 409576"/>
              <a:gd name="connsiteX65" fmla="*/ 318257 w 409676"/>
              <a:gd name="connsiteY65" fmla="*/ 279927 h 409576"/>
              <a:gd name="connsiteX66" fmla="*/ 279984 w 409676"/>
              <a:gd name="connsiteY66" fmla="*/ 318609 h 40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09676" h="409576">
                <a:moveTo>
                  <a:pt x="128988" y="289825"/>
                </a:moveTo>
                <a:cubicBezTo>
                  <a:pt x="134562" y="293762"/>
                  <a:pt x="141207" y="295855"/>
                  <a:pt x="148010" y="295832"/>
                </a:cubicBezTo>
                <a:lnTo>
                  <a:pt x="148010" y="295741"/>
                </a:lnTo>
                <a:cubicBezTo>
                  <a:pt x="161137" y="295764"/>
                  <a:pt x="173015" y="287959"/>
                  <a:pt x="178205" y="275900"/>
                </a:cubicBezTo>
                <a:lnTo>
                  <a:pt x="192153" y="233486"/>
                </a:lnTo>
                <a:cubicBezTo>
                  <a:pt x="198688" y="214008"/>
                  <a:pt x="214002" y="198736"/>
                  <a:pt x="233497" y="192255"/>
                </a:cubicBezTo>
                <a:lnTo>
                  <a:pt x="273954" y="179104"/>
                </a:lnTo>
                <a:cubicBezTo>
                  <a:pt x="291063" y="173092"/>
                  <a:pt x="300060" y="154350"/>
                  <a:pt x="294049" y="137242"/>
                </a:cubicBezTo>
                <a:cubicBezTo>
                  <a:pt x="290601" y="127429"/>
                  <a:pt x="282708" y="119830"/>
                  <a:pt x="272771" y="116757"/>
                </a:cubicBezTo>
                <a:lnTo>
                  <a:pt x="232838" y="103787"/>
                </a:lnTo>
                <a:cubicBezTo>
                  <a:pt x="213249" y="97273"/>
                  <a:pt x="197883" y="81898"/>
                  <a:pt x="191380" y="62306"/>
                </a:cubicBezTo>
                <a:lnTo>
                  <a:pt x="178228" y="21872"/>
                </a:lnTo>
                <a:cubicBezTo>
                  <a:pt x="172132" y="4754"/>
                  <a:pt x="153311" y="-4181"/>
                  <a:pt x="136193" y="1916"/>
                </a:cubicBezTo>
                <a:cubicBezTo>
                  <a:pt x="126706" y="5295"/>
                  <a:pt x="119289" y="12833"/>
                  <a:pt x="116063" y="22373"/>
                </a:cubicBezTo>
                <a:lnTo>
                  <a:pt x="102798" y="63148"/>
                </a:lnTo>
                <a:cubicBezTo>
                  <a:pt x="96316" y="82155"/>
                  <a:pt x="81470" y="97135"/>
                  <a:pt x="62523" y="103787"/>
                </a:cubicBezTo>
                <a:lnTo>
                  <a:pt x="22089" y="116780"/>
                </a:lnTo>
                <a:cubicBezTo>
                  <a:pt x="4946" y="122732"/>
                  <a:pt x="-4125" y="141454"/>
                  <a:pt x="1827" y="158597"/>
                </a:cubicBezTo>
                <a:cubicBezTo>
                  <a:pt x="5172" y="168229"/>
                  <a:pt x="12801" y="175765"/>
                  <a:pt x="22475" y="178990"/>
                </a:cubicBezTo>
                <a:lnTo>
                  <a:pt x="62386" y="191937"/>
                </a:lnTo>
                <a:cubicBezTo>
                  <a:pt x="81969" y="198499"/>
                  <a:pt x="97324" y="213890"/>
                  <a:pt x="103844" y="233486"/>
                </a:cubicBezTo>
                <a:lnTo>
                  <a:pt x="116996" y="273875"/>
                </a:lnTo>
                <a:cubicBezTo>
                  <a:pt x="119249" y="280314"/>
                  <a:pt x="123436" y="285889"/>
                  <a:pt x="128988" y="289803"/>
                </a:cubicBezTo>
                <a:close/>
                <a:moveTo>
                  <a:pt x="120478" y="193120"/>
                </a:moveTo>
                <a:cubicBezTo>
                  <a:pt x="117940" y="189805"/>
                  <a:pt x="115181" y="186665"/>
                  <a:pt x="112218" y="183723"/>
                </a:cubicBezTo>
                <a:lnTo>
                  <a:pt x="112286" y="183723"/>
                </a:lnTo>
                <a:cubicBezTo>
                  <a:pt x="101298" y="172728"/>
                  <a:pt x="87897" y="164445"/>
                  <a:pt x="73149" y="159535"/>
                </a:cubicBezTo>
                <a:lnTo>
                  <a:pt x="36742" y="147976"/>
                </a:lnTo>
                <a:lnTo>
                  <a:pt x="73399" y="136053"/>
                </a:lnTo>
                <a:cubicBezTo>
                  <a:pt x="87906" y="131030"/>
                  <a:pt x="101063" y="122738"/>
                  <a:pt x="111854" y="111819"/>
                </a:cubicBezTo>
                <a:cubicBezTo>
                  <a:pt x="122598" y="100831"/>
                  <a:pt x="130698" y="87540"/>
                  <a:pt x="135541" y="72955"/>
                </a:cubicBezTo>
                <a:lnTo>
                  <a:pt x="147259" y="36958"/>
                </a:lnTo>
                <a:lnTo>
                  <a:pt x="159000" y="73069"/>
                </a:lnTo>
                <a:cubicBezTo>
                  <a:pt x="168935" y="102921"/>
                  <a:pt x="192399" y="126318"/>
                  <a:pt x="222280" y="136166"/>
                </a:cubicBezTo>
                <a:lnTo>
                  <a:pt x="259141" y="148044"/>
                </a:lnTo>
                <a:lnTo>
                  <a:pt x="222962" y="159762"/>
                </a:lnTo>
                <a:cubicBezTo>
                  <a:pt x="193143" y="169679"/>
                  <a:pt x="169747" y="193081"/>
                  <a:pt x="159842" y="222905"/>
                </a:cubicBezTo>
                <a:lnTo>
                  <a:pt x="148124" y="258902"/>
                </a:lnTo>
                <a:lnTo>
                  <a:pt x="136405" y="222837"/>
                </a:lnTo>
                <a:cubicBezTo>
                  <a:pt x="132827" y="212097"/>
                  <a:pt x="127441" y="202047"/>
                  <a:pt x="120478" y="193120"/>
                </a:cubicBezTo>
                <a:close/>
                <a:moveTo>
                  <a:pt x="303444" y="404666"/>
                </a:moveTo>
                <a:cubicBezTo>
                  <a:pt x="299109" y="401576"/>
                  <a:pt x="295846" y="397207"/>
                  <a:pt x="294115" y="392174"/>
                </a:cubicBezTo>
                <a:lnTo>
                  <a:pt x="286651" y="369260"/>
                </a:lnTo>
                <a:cubicBezTo>
                  <a:pt x="283739" y="360413"/>
                  <a:pt x="276810" y="353466"/>
                  <a:pt x="267970" y="350533"/>
                </a:cubicBezTo>
                <a:lnTo>
                  <a:pt x="245421" y="343184"/>
                </a:lnTo>
                <a:cubicBezTo>
                  <a:pt x="234838" y="339614"/>
                  <a:pt x="227695" y="329709"/>
                  <a:pt x="227650" y="318541"/>
                </a:cubicBezTo>
                <a:cubicBezTo>
                  <a:pt x="227656" y="307446"/>
                  <a:pt x="234701" y="297578"/>
                  <a:pt x="245193" y="293967"/>
                </a:cubicBezTo>
                <a:lnTo>
                  <a:pt x="268084" y="286549"/>
                </a:lnTo>
                <a:cubicBezTo>
                  <a:pt x="276708" y="283486"/>
                  <a:pt x="283429" y="276605"/>
                  <a:pt x="286287" y="267913"/>
                </a:cubicBezTo>
                <a:lnTo>
                  <a:pt x="293659" y="245341"/>
                </a:lnTo>
                <a:cubicBezTo>
                  <a:pt x="298283" y="231741"/>
                  <a:pt x="313055" y="224464"/>
                  <a:pt x="326655" y="229088"/>
                </a:cubicBezTo>
                <a:cubicBezTo>
                  <a:pt x="334135" y="231629"/>
                  <a:pt x="340053" y="237434"/>
                  <a:pt x="342740" y="244863"/>
                </a:cubicBezTo>
                <a:lnTo>
                  <a:pt x="350226" y="267936"/>
                </a:lnTo>
                <a:cubicBezTo>
                  <a:pt x="353198" y="276703"/>
                  <a:pt x="360102" y="283575"/>
                  <a:pt x="368885" y="286503"/>
                </a:cubicBezTo>
                <a:lnTo>
                  <a:pt x="391457" y="293853"/>
                </a:lnTo>
                <a:cubicBezTo>
                  <a:pt x="405141" y="298133"/>
                  <a:pt x="412766" y="312696"/>
                  <a:pt x="408486" y="326382"/>
                </a:cubicBezTo>
                <a:cubicBezTo>
                  <a:pt x="406045" y="334191"/>
                  <a:pt x="400063" y="340394"/>
                  <a:pt x="392344" y="343116"/>
                </a:cubicBezTo>
                <a:lnTo>
                  <a:pt x="369272" y="350602"/>
                </a:lnTo>
                <a:cubicBezTo>
                  <a:pt x="360477" y="353571"/>
                  <a:pt x="353585" y="360495"/>
                  <a:pt x="350659" y="369306"/>
                </a:cubicBezTo>
                <a:lnTo>
                  <a:pt x="343332" y="391809"/>
                </a:lnTo>
                <a:cubicBezTo>
                  <a:pt x="341557" y="397043"/>
                  <a:pt x="338189" y="401594"/>
                  <a:pt x="333661" y="404779"/>
                </a:cubicBezTo>
                <a:cubicBezTo>
                  <a:pt x="324605" y="411219"/>
                  <a:pt x="312452" y="411171"/>
                  <a:pt x="303444" y="404666"/>
                </a:cubicBezTo>
                <a:close/>
                <a:moveTo>
                  <a:pt x="280007" y="318587"/>
                </a:moveTo>
                <a:cubicBezTo>
                  <a:pt x="298117" y="325026"/>
                  <a:pt x="312334" y="339325"/>
                  <a:pt x="318666" y="357473"/>
                </a:cubicBezTo>
                <a:cubicBezTo>
                  <a:pt x="325069" y="339407"/>
                  <a:pt x="339282" y="325194"/>
                  <a:pt x="357348" y="318791"/>
                </a:cubicBezTo>
                <a:cubicBezTo>
                  <a:pt x="339122" y="312400"/>
                  <a:pt x="324755" y="298117"/>
                  <a:pt x="318257" y="279927"/>
                </a:cubicBezTo>
                <a:cubicBezTo>
                  <a:pt x="311908" y="297885"/>
                  <a:pt x="297874" y="312070"/>
                  <a:pt x="279984" y="31860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US"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8" name="Rectangle: Rounded Corners 26">
            <a:extLst>
              <a:ext uri="{FF2B5EF4-FFF2-40B4-BE49-F238E27FC236}">
                <a16:creationId xmlns:a16="http://schemas.microsoft.com/office/drawing/2014/main" id="{D1253126-8205-D179-7879-B34F7D90496A}"/>
              </a:ext>
            </a:extLst>
          </p:cNvPr>
          <p:cNvSpPr/>
          <p:nvPr/>
        </p:nvSpPr>
        <p:spPr bwMode="auto">
          <a:xfrm>
            <a:off x="8875041" y="1840976"/>
            <a:ext cx="994409" cy="365760"/>
          </a:xfrm>
          <a:prstGeom prst="roundRect">
            <a:avLst>
              <a:gd name="adj" fmla="val 19935"/>
            </a:avLst>
          </a:prstGeom>
          <a:noFill/>
          <a:ln>
            <a:noFill/>
            <a:headEnd type="none" w="med" len="med"/>
            <a:tailEnd type="none" w="med" len="med"/>
          </a:ln>
          <a:effectLst>
            <a:outerShdw blurRad="190500" algn="ctr" rotWithShape="0">
              <a:prstClr val="black">
                <a:alpha val="1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gradFill>
                  <a:gsLst>
                    <a:gs pos="50000">
                      <a:srgbClr val="8661C5"/>
                    </a:gs>
                    <a:gs pos="0">
                      <a:srgbClr val="0078D4"/>
                    </a:gs>
                    <a:gs pos="100000">
                      <a:srgbClr val="C73ECC"/>
                    </a:gs>
                  </a:gsLst>
                  <a:lin ang="2700000" scaled="1"/>
                </a:gradFill>
                <a:effectLst/>
                <a:uLnTx/>
                <a:uFillTx/>
                <a:latin typeface="Segoe UI Semibold"/>
                <a:ea typeface="+mn-ea"/>
                <a:cs typeface="+mn-cs"/>
              </a:rPr>
              <a:t>Roles</a:t>
            </a:r>
          </a:p>
        </p:txBody>
      </p:sp>
      <p:sp>
        <p:nvSpPr>
          <p:cNvPr id="11" name="Text Placeholder 72">
            <a:extLst>
              <a:ext uri="{FF2B5EF4-FFF2-40B4-BE49-F238E27FC236}">
                <a16:creationId xmlns:a16="http://schemas.microsoft.com/office/drawing/2014/main" id="{840DFD9E-78C4-AE33-2BB7-B23E4EB4CC76}"/>
              </a:ext>
            </a:extLst>
          </p:cNvPr>
          <p:cNvSpPr txBox="1">
            <a:spLocks/>
          </p:cNvSpPr>
          <p:nvPr/>
        </p:nvSpPr>
        <p:spPr>
          <a:xfrm>
            <a:off x="8468352" y="2484403"/>
            <a:ext cx="2948709" cy="927946"/>
          </a:xfrm>
          <a:prstGeom prst="rect">
            <a:avLst/>
          </a:prstGeom>
        </p:spPr>
        <p:txBody>
          <a:bodyPr vert="horz" wrap="square" lIns="0" tIns="0" rIns="0" bIns="0" numCol="2" rtlCol="0">
            <a:spAutoFit/>
          </a:bodyPr>
          <a:lstStyle>
            <a:defPPr>
              <a:defRPr lang="en-US"/>
            </a:defPPr>
            <a:lvl1pPr marL="174862" marR="0" lvl="0" indent="-174862" algn="just" defTabSz="932597" fontAlgn="auto">
              <a:lnSpc>
                <a:spcPct val="110000"/>
              </a:lnSpc>
              <a:spcBef>
                <a:spcPts val="300"/>
              </a:spcBef>
              <a:spcAft>
                <a:spcPts val="0"/>
              </a:spcAft>
              <a:buClrTx/>
              <a:buSzTx/>
              <a:buFont typeface="Arial" panose="020B0604020202020204" pitchFamily="34" charset="0"/>
              <a:buChar char="•"/>
              <a:tabLst/>
              <a:defRPr sz="1200" spc="0" baseline="0">
                <a:solidFill>
                  <a:srgbClr val="000000"/>
                </a:solidFill>
                <a:latin typeface="Segoe UI"/>
                <a:cs typeface="Segoe UI"/>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171450" indent="-171450">
              <a:spcBef>
                <a:spcPts val="300"/>
              </a:spcBef>
              <a:buFont typeface="Arial" panose="020B0604020202020204" pitchFamily="34" charset="0"/>
              <a:buChar char="•"/>
            </a:pPr>
            <a:r>
              <a:rPr lang="en-US" sz="1200">
                <a:solidFill>
                  <a:sysClr val="windowText" lastClr="000000"/>
                </a:solidFill>
              </a:rPr>
              <a:t>Budget Analyst</a:t>
            </a:r>
          </a:p>
          <a:p>
            <a:pPr marL="171450" indent="-171450">
              <a:spcBef>
                <a:spcPts val="300"/>
              </a:spcBef>
              <a:buFont typeface="Arial" panose="020B0604020202020204" pitchFamily="34" charset="0"/>
              <a:buChar char="•"/>
            </a:pPr>
            <a:r>
              <a:rPr lang="en-US" sz="1200">
                <a:solidFill>
                  <a:sysClr val="windowText" lastClr="000000"/>
                </a:solidFill>
              </a:rPr>
              <a:t>Financial Planner</a:t>
            </a:r>
          </a:p>
          <a:p>
            <a:pPr marL="171450" indent="-171450">
              <a:spcBef>
                <a:spcPts val="300"/>
              </a:spcBef>
              <a:buFont typeface="Arial" panose="020B0604020202020204" pitchFamily="34" charset="0"/>
              <a:buChar char="•"/>
            </a:pPr>
            <a:r>
              <a:rPr lang="en-US" sz="1200">
                <a:solidFill>
                  <a:sysClr val="windowText" lastClr="000000"/>
                </a:solidFill>
              </a:rPr>
              <a:t>Treasury Manager </a:t>
            </a:r>
          </a:p>
          <a:p>
            <a:pPr marL="171450" indent="-171450">
              <a:spcBef>
                <a:spcPts val="300"/>
              </a:spcBef>
              <a:buFont typeface="Arial" panose="020B0604020202020204" pitchFamily="34" charset="0"/>
              <a:buChar char="•"/>
            </a:pPr>
            <a:r>
              <a:rPr lang="en-US" sz="1200">
                <a:solidFill>
                  <a:sysClr val="windowText" lastClr="000000"/>
                </a:solidFill>
              </a:rPr>
              <a:t>Risk Manager</a:t>
            </a:r>
          </a:p>
          <a:p>
            <a:pPr marL="171450" indent="-171450">
              <a:spcBef>
                <a:spcPts val="300"/>
              </a:spcBef>
              <a:buFont typeface="Arial" panose="020B0604020202020204" pitchFamily="34" charset="0"/>
              <a:buChar char="•"/>
            </a:pPr>
            <a:r>
              <a:rPr lang="en-US" sz="1200" b="0">
                <a:solidFill>
                  <a:sysClr val="windowText" lastClr="000000"/>
                </a:solidFill>
              </a:rPr>
              <a:t>Controller</a:t>
            </a:r>
          </a:p>
          <a:p>
            <a:pPr marL="171450" indent="-171450">
              <a:spcBef>
                <a:spcPts val="300"/>
              </a:spcBef>
              <a:buFont typeface="Arial" panose="020B0604020202020204" pitchFamily="34" charset="0"/>
              <a:buChar char="•"/>
            </a:pPr>
            <a:r>
              <a:rPr lang="en-US" sz="1200">
                <a:solidFill>
                  <a:sysClr val="windowText" lastClr="000000"/>
                </a:solidFill>
              </a:rPr>
              <a:t>Data Managers</a:t>
            </a:r>
          </a:p>
          <a:p>
            <a:pPr marL="171450" indent="-171450">
              <a:spcBef>
                <a:spcPts val="300"/>
              </a:spcBef>
              <a:buFont typeface="Arial" panose="020B0604020202020204" pitchFamily="34" charset="0"/>
              <a:buChar char="•"/>
            </a:pPr>
            <a:r>
              <a:rPr lang="en-US" sz="1200">
                <a:solidFill>
                  <a:sysClr val="windowText" lastClr="000000"/>
                </a:solidFill>
              </a:rPr>
              <a:t>Strategic Planners  </a:t>
            </a:r>
          </a:p>
        </p:txBody>
      </p:sp>
      <p:sp>
        <p:nvSpPr>
          <p:cNvPr id="10" name="Freeform: Shape 2">
            <a:extLst>
              <a:ext uri="{FF2B5EF4-FFF2-40B4-BE49-F238E27FC236}">
                <a16:creationId xmlns:a16="http://schemas.microsoft.com/office/drawing/2014/main" id="{A157A653-FB0B-716C-9568-59F46B9E1C43}"/>
              </a:ext>
            </a:extLst>
          </p:cNvPr>
          <p:cNvSpPr/>
          <p:nvPr/>
        </p:nvSpPr>
        <p:spPr>
          <a:xfrm>
            <a:off x="8467376" y="1863168"/>
            <a:ext cx="321377" cy="321377"/>
          </a:xfrm>
          <a:custGeom>
            <a:avLst/>
            <a:gdLst>
              <a:gd name="connsiteX0" fmla="*/ 68580 w 266700"/>
              <a:gd name="connsiteY0" fmla="*/ 137160 h 266700"/>
              <a:gd name="connsiteX1" fmla="*/ 64770 w 266700"/>
              <a:gd name="connsiteY1" fmla="*/ 140970 h 266700"/>
              <a:gd name="connsiteX2" fmla="*/ 64770 w 266700"/>
              <a:gd name="connsiteY2" fmla="*/ 148590 h 266700"/>
              <a:gd name="connsiteX3" fmla="*/ 66736 w 266700"/>
              <a:gd name="connsiteY3" fmla="*/ 154869 h 266700"/>
              <a:gd name="connsiteX4" fmla="*/ 68047 w 266700"/>
              <a:gd name="connsiteY4" fmla="*/ 156698 h 266700"/>
              <a:gd name="connsiteX5" fmla="*/ 77572 w 266700"/>
              <a:gd name="connsiteY5" fmla="*/ 164851 h 266700"/>
              <a:gd name="connsiteX6" fmla="*/ 114300 w 266700"/>
              <a:gd name="connsiteY6" fmla="*/ 171450 h 266700"/>
              <a:gd name="connsiteX7" fmla="*/ 153741 w 266700"/>
              <a:gd name="connsiteY7" fmla="*/ 164943 h 266700"/>
              <a:gd name="connsiteX8" fmla="*/ 161407 w 266700"/>
              <a:gd name="connsiteY8" fmla="*/ 157079 h 266700"/>
              <a:gd name="connsiteX9" fmla="*/ 162276 w 266700"/>
              <a:gd name="connsiteY9" fmla="*/ 155448 h 266700"/>
              <a:gd name="connsiteX10" fmla="*/ 163830 w 266700"/>
              <a:gd name="connsiteY10" fmla="*/ 148590 h 266700"/>
              <a:gd name="connsiteX11" fmla="*/ 163830 w 266700"/>
              <a:gd name="connsiteY11" fmla="*/ 140970 h 266700"/>
              <a:gd name="connsiteX12" fmla="*/ 160020 w 266700"/>
              <a:gd name="connsiteY12" fmla="*/ 137160 h 266700"/>
              <a:gd name="connsiteX13" fmla="*/ 68580 w 266700"/>
              <a:gd name="connsiteY13" fmla="*/ 114300 h 266700"/>
              <a:gd name="connsiteX14" fmla="*/ 160020 w 266700"/>
              <a:gd name="connsiteY14" fmla="*/ 114300 h 266700"/>
              <a:gd name="connsiteX15" fmla="*/ 186690 w 266700"/>
              <a:gd name="connsiteY15" fmla="*/ 140970 h 266700"/>
              <a:gd name="connsiteX16" fmla="*/ 186690 w 266700"/>
              <a:gd name="connsiteY16" fmla="*/ 148590 h 266700"/>
              <a:gd name="connsiteX17" fmla="*/ 168707 w 266700"/>
              <a:gd name="connsiteY17" fmla="*/ 182042 h 266700"/>
              <a:gd name="connsiteX18" fmla="*/ 114300 w 266700"/>
              <a:gd name="connsiteY18" fmla="*/ 194310 h 266700"/>
              <a:gd name="connsiteX19" fmla="*/ 62880 w 266700"/>
              <a:gd name="connsiteY19" fmla="*/ 182118 h 266700"/>
              <a:gd name="connsiteX20" fmla="*/ 41910 w 266700"/>
              <a:gd name="connsiteY20" fmla="*/ 148590 h 266700"/>
              <a:gd name="connsiteX21" fmla="*/ 41910 w 266700"/>
              <a:gd name="connsiteY21" fmla="*/ 140970 h 266700"/>
              <a:gd name="connsiteX22" fmla="*/ 68580 w 266700"/>
              <a:gd name="connsiteY22" fmla="*/ 114300 h 266700"/>
              <a:gd name="connsiteX23" fmla="*/ 114300 w 266700"/>
              <a:gd name="connsiteY23" fmla="*/ 53340 h 266700"/>
              <a:gd name="connsiteX24" fmla="*/ 99060 w 266700"/>
              <a:gd name="connsiteY24" fmla="*/ 68580 h 266700"/>
              <a:gd name="connsiteX25" fmla="*/ 114300 w 266700"/>
              <a:gd name="connsiteY25" fmla="*/ 83820 h 266700"/>
              <a:gd name="connsiteX26" fmla="*/ 129540 w 266700"/>
              <a:gd name="connsiteY26" fmla="*/ 68580 h 266700"/>
              <a:gd name="connsiteX27" fmla="*/ 114300 w 266700"/>
              <a:gd name="connsiteY27" fmla="*/ 53340 h 266700"/>
              <a:gd name="connsiteX28" fmla="*/ 243840 w 266700"/>
              <a:gd name="connsiteY28" fmla="*/ 45872 h 266700"/>
              <a:gd name="connsiteX29" fmla="*/ 266700 w 266700"/>
              <a:gd name="connsiteY29" fmla="*/ 87630 h 266700"/>
              <a:gd name="connsiteX30" fmla="*/ 266700 w 266700"/>
              <a:gd name="connsiteY30" fmla="*/ 186690 h 266700"/>
              <a:gd name="connsiteX31" fmla="*/ 186690 w 266700"/>
              <a:gd name="connsiteY31" fmla="*/ 266700 h 266700"/>
              <a:gd name="connsiteX32" fmla="*/ 87630 w 266700"/>
              <a:gd name="connsiteY32" fmla="*/ 266700 h 266700"/>
              <a:gd name="connsiteX33" fmla="*/ 45872 w 266700"/>
              <a:gd name="connsiteY33" fmla="*/ 243840 h 266700"/>
              <a:gd name="connsiteX34" fmla="*/ 186690 w 266700"/>
              <a:gd name="connsiteY34" fmla="*/ 243840 h 266700"/>
              <a:gd name="connsiteX35" fmla="*/ 243840 w 266700"/>
              <a:gd name="connsiteY35" fmla="*/ 186690 h 266700"/>
              <a:gd name="connsiteX36" fmla="*/ 114300 w 266700"/>
              <a:gd name="connsiteY36" fmla="*/ 30480 h 266700"/>
              <a:gd name="connsiteX37" fmla="*/ 152400 w 266700"/>
              <a:gd name="connsiteY37" fmla="*/ 68580 h 266700"/>
              <a:gd name="connsiteX38" fmla="*/ 114300 w 266700"/>
              <a:gd name="connsiteY38" fmla="*/ 106680 h 266700"/>
              <a:gd name="connsiteX39" fmla="*/ 76200 w 266700"/>
              <a:gd name="connsiteY39" fmla="*/ 68580 h 266700"/>
              <a:gd name="connsiteX40" fmla="*/ 114300 w 266700"/>
              <a:gd name="connsiteY40" fmla="*/ 30480 h 266700"/>
              <a:gd name="connsiteX41" fmla="*/ 49530 w 266700"/>
              <a:gd name="connsiteY41" fmla="*/ 22860 h 266700"/>
              <a:gd name="connsiteX42" fmla="*/ 22860 w 266700"/>
              <a:gd name="connsiteY42" fmla="*/ 49530 h 266700"/>
              <a:gd name="connsiteX43" fmla="*/ 22860 w 266700"/>
              <a:gd name="connsiteY43" fmla="*/ 179070 h 266700"/>
              <a:gd name="connsiteX44" fmla="*/ 49530 w 266700"/>
              <a:gd name="connsiteY44" fmla="*/ 205740 h 266700"/>
              <a:gd name="connsiteX45" fmla="*/ 179070 w 266700"/>
              <a:gd name="connsiteY45" fmla="*/ 205740 h 266700"/>
              <a:gd name="connsiteX46" fmla="*/ 205740 w 266700"/>
              <a:gd name="connsiteY46" fmla="*/ 179070 h 266700"/>
              <a:gd name="connsiteX47" fmla="*/ 205740 w 266700"/>
              <a:gd name="connsiteY47" fmla="*/ 49530 h 266700"/>
              <a:gd name="connsiteX48" fmla="*/ 179070 w 266700"/>
              <a:gd name="connsiteY48" fmla="*/ 22860 h 266700"/>
              <a:gd name="connsiteX49" fmla="*/ 49530 w 266700"/>
              <a:gd name="connsiteY49" fmla="*/ 0 h 266700"/>
              <a:gd name="connsiteX50" fmla="*/ 179070 w 266700"/>
              <a:gd name="connsiteY50" fmla="*/ 0 h 266700"/>
              <a:gd name="connsiteX51" fmla="*/ 228600 w 266700"/>
              <a:gd name="connsiteY51" fmla="*/ 49530 h 266700"/>
              <a:gd name="connsiteX52" fmla="*/ 228600 w 266700"/>
              <a:gd name="connsiteY52" fmla="*/ 179070 h 266700"/>
              <a:gd name="connsiteX53" fmla="*/ 179070 w 266700"/>
              <a:gd name="connsiteY53" fmla="*/ 228600 h 266700"/>
              <a:gd name="connsiteX54" fmla="*/ 49530 w 266700"/>
              <a:gd name="connsiteY54" fmla="*/ 228600 h 266700"/>
              <a:gd name="connsiteX55" fmla="*/ 0 w 266700"/>
              <a:gd name="connsiteY55" fmla="*/ 179070 h 266700"/>
              <a:gd name="connsiteX56" fmla="*/ 0 w 266700"/>
              <a:gd name="connsiteY56" fmla="*/ 49530 h 266700"/>
              <a:gd name="connsiteX57" fmla="*/ 49530 w 266700"/>
              <a:gd name="connsiteY57" fmla="*/ 0 h 26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66700" h="266700">
                <a:moveTo>
                  <a:pt x="68580" y="137160"/>
                </a:moveTo>
                <a:cubicBezTo>
                  <a:pt x="66476" y="137160"/>
                  <a:pt x="64770" y="138865"/>
                  <a:pt x="64770" y="140970"/>
                </a:cubicBezTo>
                <a:lnTo>
                  <a:pt x="64770" y="148590"/>
                </a:lnTo>
                <a:cubicBezTo>
                  <a:pt x="64770" y="152278"/>
                  <a:pt x="65471" y="153192"/>
                  <a:pt x="66736" y="154869"/>
                </a:cubicBezTo>
                <a:cubicBezTo>
                  <a:pt x="67195" y="155462"/>
                  <a:pt x="67633" y="156071"/>
                  <a:pt x="68047" y="156698"/>
                </a:cubicBezTo>
                <a:cubicBezTo>
                  <a:pt x="70460" y="160195"/>
                  <a:pt x="73743" y="163006"/>
                  <a:pt x="77572" y="164851"/>
                </a:cubicBezTo>
                <a:cubicBezTo>
                  <a:pt x="86167" y="169316"/>
                  <a:pt x="98770" y="171450"/>
                  <a:pt x="114300" y="171450"/>
                </a:cubicBezTo>
                <a:cubicBezTo>
                  <a:pt x="133792" y="171450"/>
                  <a:pt x="146228" y="169271"/>
                  <a:pt x="153741" y="164943"/>
                </a:cubicBezTo>
                <a:cubicBezTo>
                  <a:pt x="157031" y="163155"/>
                  <a:pt x="159705" y="160413"/>
                  <a:pt x="161407" y="157079"/>
                </a:cubicBezTo>
                <a:cubicBezTo>
                  <a:pt x="161727" y="156439"/>
                  <a:pt x="162016" y="155905"/>
                  <a:pt x="162276" y="155448"/>
                </a:cubicBezTo>
                <a:cubicBezTo>
                  <a:pt x="163297" y="153604"/>
                  <a:pt x="163830" y="152644"/>
                  <a:pt x="163830" y="148590"/>
                </a:cubicBezTo>
                <a:lnTo>
                  <a:pt x="163830" y="140970"/>
                </a:lnTo>
                <a:cubicBezTo>
                  <a:pt x="163830" y="138865"/>
                  <a:pt x="162125" y="137160"/>
                  <a:pt x="160020" y="137160"/>
                </a:cubicBezTo>
                <a:close/>
                <a:moveTo>
                  <a:pt x="68580" y="114300"/>
                </a:moveTo>
                <a:lnTo>
                  <a:pt x="160020" y="114300"/>
                </a:lnTo>
                <a:cubicBezTo>
                  <a:pt x="174749" y="114300"/>
                  <a:pt x="186690" y="126241"/>
                  <a:pt x="186690" y="140970"/>
                </a:cubicBezTo>
                <a:lnTo>
                  <a:pt x="186690" y="148590"/>
                </a:lnTo>
                <a:cubicBezTo>
                  <a:pt x="186690" y="164607"/>
                  <a:pt x="181082" y="173523"/>
                  <a:pt x="168707" y="182042"/>
                </a:cubicBezTo>
                <a:cubicBezTo>
                  <a:pt x="156591" y="190378"/>
                  <a:pt x="138516" y="194310"/>
                  <a:pt x="114300" y="194310"/>
                </a:cubicBezTo>
                <a:cubicBezTo>
                  <a:pt x="93772" y="194310"/>
                  <a:pt x="75834" y="190317"/>
                  <a:pt x="62880" y="182118"/>
                </a:cubicBezTo>
                <a:cubicBezTo>
                  <a:pt x="49759" y="173812"/>
                  <a:pt x="41910" y="165034"/>
                  <a:pt x="41910" y="148590"/>
                </a:cubicBezTo>
                <a:lnTo>
                  <a:pt x="41910" y="140970"/>
                </a:lnTo>
                <a:cubicBezTo>
                  <a:pt x="41910" y="126241"/>
                  <a:pt x="53851" y="114300"/>
                  <a:pt x="68580" y="114300"/>
                </a:cubicBezTo>
                <a:close/>
                <a:moveTo>
                  <a:pt x="114300" y="53340"/>
                </a:moveTo>
                <a:cubicBezTo>
                  <a:pt x="105883" y="53340"/>
                  <a:pt x="99060" y="60163"/>
                  <a:pt x="99060" y="68580"/>
                </a:cubicBezTo>
                <a:cubicBezTo>
                  <a:pt x="99060" y="76997"/>
                  <a:pt x="105883" y="83820"/>
                  <a:pt x="114300" y="83820"/>
                </a:cubicBezTo>
                <a:cubicBezTo>
                  <a:pt x="122717" y="83820"/>
                  <a:pt x="129540" y="76997"/>
                  <a:pt x="129540" y="68580"/>
                </a:cubicBezTo>
                <a:cubicBezTo>
                  <a:pt x="129540" y="60163"/>
                  <a:pt x="122717" y="53340"/>
                  <a:pt x="114300" y="53340"/>
                </a:cubicBezTo>
                <a:close/>
                <a:moveTo>
                  <a:pt x="243840" y="45872"/>
                </a:moveTo>
                <a:cubicBezTo>
                  <a:pt x="258094" y="54971"/>
                  <a:pt x="266715" y="70719"/>
                  <a:pt x="266700" y="87630"/>
                </a:cubicBezTo>
                <a:lnTo>
                  <a:pt x="266700" y="186690"/>
                </a:lnTo>
                <a:cubicBezTo>
                  <a:pt x="266700" y="230886"/>
                  <a:pt x="230886" y="266700"/>
                  <a:pt x="186690" y="266700"/>
                </a:cubicBezTo>
                <a:lnTo>
                  <a:pt x="87630" y="266700"/>
                </a:lnTo>
                <a:cubicBezTo>
                  <a:pt x="70719" y="266712"/>
                  <a:pt x="54973" y="258092"/>
                  <a:pt x="45872" y="243840"/>
                </a:cubicBezTo>
                <a:lnTo>
                  <a:pt x="186690" y="243840"/>
                </a:lnTo>
                <a:cubicBezTo>
                  <a:pt x="218253" y="243840"/>
                  <a:pt x="243840" y="218253"/>
                  <a:pt x="243840" y="186690"/>
                </a:cubicBezTo>
                <a:close/>
                <a:moveTo>
                  <a:pt x="114300" y="30480"/>
                </a:moveTo>
                <a:cubicBezTo>
                  <a:pt x="135342" y="30480"/>
                  <a:pt x="152400" y="47538"/>
                  <a:pt x="152400" y="68580"/>
                </a:cubicBezTo>
                <a:cubicBezTo>
                  <a:pt x="152400" y="89622"/>
                  <a:pt x="135342" y="106680"/>
                  <a:pt x="114300" y="106680"/>
                </a:cubicBezTo>
                <a:cubicBezTo>
                  <a:pt x="93258" y="106680"/>
                  <a:pt x="76200" y="89622"/>
                  <a:pt x="76200" y="68580"/>
                </a:cubicBezTo>
                <a:cubicBezTo>
                  <a:pt x="76200" y="47538"/>
                  <a:pt x="93258" y="30480"/>
                  <a:pt x="114300" y="30480"/>
                </a:cubicBezTo>
                <a:close/>
                <a:moveTo>
                  <a:pt x="49530" y="22860"/>
                </a:moveTo>
                <a:cubicBezTo>
                  <a:pt x="34801" y="22860"/>
                  <a:pt x="22860" y="34801"/>
                  <a:pt x="22860" y="49530"/>
                </a:cubicBezTo>
                <a:lnTo>
                  <a:pt x="22860" y="179070"/>
                </a:lnTo>
                <a:cubicBezTo>
                  <a:pt x="22860" y="193792"/>
                  <a:pt x="34808" y="205740"/>
                  <a:pt x="49530" y="205740"/>
                </a:cubicBezTo>
                <a:lnTo>
                  <a:pt x="179070" y="205740"/>
                </a:lnTo>
                <a:cubicBezTo>
                  <a:pt x="193799" y="205740"/>
                  <a:pt x="205740" y="193799"/>
                  <a:pt x="205740" y="179070"/>
                </a:cubicBezTo>
                <a:lnTo>
                  <a:pt x="205740" y="49530"/>
                </a:lnTo>
                <a:cubicBezTo>
                  <a:pt x="205740" y="34801"/>
                  <a:pt x="193799" y="22860"/>
                  <a:pt x="179070" y="22860"/>
                </a:cubicBezTo>
                <a:close/>
                <a:moveTo>
                  <a:pt x="49530" y="0"/>
                </a:moveTo>
                <a:lnTo>
                  <a:pt x="179070" y="0"/>
                </a:lnTo>
                <a:cubicBezTo>
                  <a:pt x="206424" y="0"/>
                  <a:pt x="228600" y="22175"/>
                  <a:pt x="228600" y="49530"/>
                </a:cubicBezTo>
                <a:lnTo>
                  <a:pt x="228600" y="179070"/>
                </a:lnTo>
                <a:cubicBezTo>
                  <a:pt x="228600" y="206424"/>
                  <a:pt x="206424" y="228600"/>
                  <a:pt x="179070" y="228600"/>
                </a:cubicBezTo>
                <a:lnTo>
                  <a:pt x="49530" y="228600"/>
                </a:lnTo>
                <a:cubicBezTo>
                  <a:pt x="22175" y="228600"/>
                  <a:pt x="0" y="206424"/>
                  <a:pt x="0" y="179070"/>
                </a:cubicBezTo>
                <a:lnTo>
                  <a:pt x="0" y="49530"/>
                </a:lnTo>
                <a:cubicBezTo>
                  <a:pt x="0" y="22175"/>
                  <a:pt x="22175" y="0"/>
                  <a:pt x="4953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algn="ctr" fontAlgn="base">
              <a:spcBef>
                <a:spcPct val="0"/>
              </a:spcBef>
              <a:spcAft>
                <a:spcPct val="0"/>
              </a:spcAft>
            </a:pPr>
            <a:endParaRPr lang="en-GB" sz="1600" b="1">
              <a:ln w="3175">
                <a:noFill/>
              </a:ln>
              <a:gradFill>
                <a:gsLst>
                  <a:gs pos="76437">
                    <a:srgbClr val="FFFFFF"/>
                  </a:gs>
                  <a:gs pos="55747">
                    <a:srgbClr val="FFFFFF"/>
                  </a:gs>
                </a:gsLst>
                <a:path path="circle">
                  <a:fillToRect l="100000" b="100000"/>
                </a:path>
              </a:gradFill>
              <a:latin typeface="+mj-lt"/>
              <a:cs typeface="Segoe UI" pitchFamily="34" charset="0"/>
            </a:endParaRPr>
          </a:p>
        </p:txBody>
      </p:sp>
      <p:pic>
        <p:nvPicPr>
          <p:cNvPr id="4" name="Picture 3">
            <a:extLst>
              <a:ext uri="{FF2B5EF4-FFF2-40B4-BE49-F238E27FC236}">
                <a16:creationId xmlns:a16="http://schemas.microsoft.com/office/drawing/2014/main" id="{D9C6C9FC-5E17-22A1-BC33-EC46C77412FA}"/>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a:off x="715081" y="1579849"/>
            <a:ext cx="7360281" cy="1559133"/>
          </a:xfrm>
          <a:prstGeom prst="roundRect">
            <a:avLst>
              <a:gd name="adj" fmla="val 3554"/>
            </a:avLst>
          </a:prstGeom>
          <a:ln w="12700">
            <a:solidFill>
              <a:schemeClr val="bg1"/>
            </a:solidFill>
          </a:ln>
          <a:effectLst>
            <a:outerShdw blurRad="127000" dist="127000" dir="2700000" algn="tl" rotWithShape="0">
              <a:prstClr val="black">
                <a:alpha val="15000"/>
              </a:prstClr>
            </a:outerShdw>
          </a:effectLst>
        </p:spPr>
      </p:pic>
      <p:pic>
        <p:nvPicPr>
          <p:cNvPr id="6" name="Picture 5" descr="A close-up of a colorful object&#10;&#10;Description automatically generated">
            <a:extLst>
              <a:ext uri="{FF2B5EF4-FFF2-40B4-BE49-F238E27FC236}">
                <a16:creationId xmlns:a16="http://schemas.microsoft.com/office/drawing/2014/main" id="{6E65B8EA-D414-75E9-F6C4-0D8610C45171}"/>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171345" y="4580362"/>
            <a:ext cx="3020655" cy="2277638"/>
          </a:xfrm>
          <a:prstGeom prst="rect">
            <a:avLst/>
          </a:prstGeom>
        </p:spPr>
      </p:pic>
    </p:spTree>
    <p:extLst>
      <p:ext uri="{BB962C8B-B14F-4D97-AF65-F5344CB8AC3E}">
        <p14:creationId xmlns:p14="http://schemas.microsoft.com/office/powerpoint/2010/main" val="76885108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7D3685-3E6C-AEC7-0899-38B4FB55FADA}"/>
            </a:ext>
          </a:extLst>
        </p:cNvPr>
        <p:cNvGrpSpPr/>
        <p:nvPr/>
      </p:nvGrpSpPr>
      <p:grpSpPr>
        <a:xfrm>
          <a:off x="0" y="0"/>
          <a:ext cx="0" cy="0"/>
          <a:chOff x="0" y="0"/>
          <a:chExt cx="0" cy="0"/>
        </a:xfrm>
      </p:grpSpPr>
      <p:sp>
        <p:nvSpPr>
          <p:cNvPr id="113" name="Rectangle: Rounded Corners 28">
            <a:extLst>
              <a:ext uri="{FF2B5EF4-FFF2-40B4-BE49-F238E27FC236}">
                <a16:creationId xmlns:a16="http://schemas.microsoft.com/office/drawing/2014/main" id="{B90616FB-21A8-5553-E01B-AA6568E3EE45}"/>
              </a:ext>
            </a:extLst>
          </p:cNvPr>
          <p:cNvSpPr>
            <a:spLocks/>
          </p:cNvSpPr>
          <p:nvPr/>
        </p:nvSpPr>
        <p:spPr bwMode="auto">
          <a:xfrm>
            <a:off x="588262" y="1257699"/>
            <a:ext cx="11015476" cy="5011339"/>
          </a:xfrm>
          <a:prstGeom prst="roundRect">
            <a:avLst>
              <a:gd name="adj" fmla="val 2074"/>
            </a:avLst>
          </a:prstGeom>
          <a:solidFill>
            <a:schemeClr val="bg1">
              <a:lumMod val="95000"/>
            </a:schemeClr>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defTabSz="932472" fontAlgn="base">
              <a:spcBef>
                <a:spcPct val="0"/>
              </a:spcBef>
              <a:spcAft>
                <a:spcPct val="0"/>
              </a:spcAft>
            </a:pPr>
            <a:endParaRPr lang="en-US" sz="900">
              <a:solidFill>
                <a:schemeClr val="tx1"/>
              </a:solidFill>
              <a:latin typeface="Segoe UI"/>
              <a:cs typeface="Segoe UI" pitchFamily="34" charset="0"/>
            </a:endParaRPr>
          </a:p>
        </p:txBody>
      </p:sp>
      <p:sp>
        <p:nvSpPr>
          <p:cNvPr id="2" name="Title 1">
            <a:extLst>
              <a:ext uri="{FF2B5EF4-FFF2-40B4-BE49-F238E27FC236}">
                <a16:creationId xmlns:a16="http://schemas.microsoft.com/office/drawing/2014/main" id="{3C6E6F27-780C-D3E2-8B12-1C7FDA653BF8}"/>
              </a:ext>
            </a:extLst>
          </p:cNvPr>
          <p:cNvSpPr>
            <a:spLocks noGrp="1"/>
          </p:cNvSpPr>
          <p:nvPr>
            <p:ph type="title"/>
          </p:nvPr>
        </p:nvSpPr>
        <p:spPr>
          <a:xfrm>
            <a:off x="588263" y="272457"/>
            <a:ext cx="11018520" cy="430887"/>
          </a:xfrm>
        </p:spPr>
        <p:txBody>
          <a:bodyPr/>
          <a:lstStyle/>
          <a:p>
            <a:r>
              <a:rPr lang="en-US" sz="2800">
                <a:gradFill>
                  <a:gsLst>
                    <a:gs pos="35000">
                      <a:srgbClr val="0078D4"/>
                    </a:gs>
                    <a:gs pos="0">
                      <a:srgbClr val="C03BC4"/>
                    </a:gs>
                  </a:gsLst>
                  <a:path path="circle">
                    <a:fillToRect l="100000" t="100000"/>
                  </a:path>
                </a:gradFill>
              </a:rPr>
              <a:t>Finance |</a:t>
            </a:r>
            <a:r>
              <a:rPr lang="en-US" sz="2800"/>
              <a:t> Build a Business Case</a:t>
            </a:r>
          </a:p>
        </p:txBody>
      </p:sp>
      <p:sp>
        <p:nvSpPr>
          <p:cNvPr id="46" name="Freeform: Shape 2">
            <a:extLst>
              <a:ext uri="{FF2B5EF4-FFF2-40B4-BE49-F238E27FC236}">
                <a16:creationId xmlns:a16="http://schemas.microsoft.com/office/drawing/2014/main" id="{58902D24-3F3D-2B8C-62C1-5288E90C4C2E}"/>
              </a:ext>
              <a:ext uri="{C183D7F6-B498-43B3-948B-1728B52AA6E4}">
                <adec:decorative xmlns:adec="http://schemas.microsoft.com/office/drawing/2017/decorative" val="1"/>
              </a:ext>
            </a:extLst>
          </p:cNvPr>
          <p:cNvSpPr/>
          <p:nvPr/>
        </p:nvSpPr>
        <p:spPr bwMode="auto">
          <a:xfrm>
            <a:off x="588262" y="1671436"/>
            <a:ext cx="10562486"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47" name="Rectangle: Rounded Corners 6">
            <a:extLst>
              <a:ext uri="{FF2B5EF4-FFF2-40B4-BE49-F238E27FC236}">
                <a16:creationId xmlns:a16="http://schemas.microsoft.com/office/drawing/2014/main" id="{912AFE8A-E2AF-B318-D29B-53E3B3EF39AF}"/>
              </a:ext>
              <a:ext uri="{C183D7F6-B498-43B3-948B-1728B52AA6E4}">
                <adec:decorative xmlns:adec="http://schemas.microsoft.com/office/drawing/2017/decorative" val="1"/>
              </a:ext>
            </a:extLst>
          </p:cNvPr>
          <p:cNvSpPr/>
          <p:nvPr/>
        </p:nvSpPr>
        <p:spPr bwMode="auto">
          <a:xfrm>
            <a:off x="1107052" y="5348584"/>
            <a:ext cx="2705513" cy="719755"/>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spc="0">
                <a:solidFill>
                  <a:schemeClr val="tx1"/>
                </a:solidFill>
                <a:latin typeface="Segoe UI"/>
              </a:rPr>
              <a:t>Speed analysis</a:t>
            </a:r>
            <a:r>
              <a:rPr lang="en-US" sz="900" spc="0">
                <a:solidFill>
                  <a:schemeClr val="tx1"/>
                </a:solidFill>
                <a:latin typeface="Segoe UI"/>
              </a:rPr>
              <a:t> by using Copilot to add formulas columns and create charts.</a:t>
            </a:r>
          </a:p>
        </p:txBody>
      </p:sp>
      <p:sp>
        <p:nvSpPr>
          <p:cNvPr id="49" name="TextBox 48">
            <a:extLst>
              <a:ext uri="{FF2B5EF4-FFF2-40B4-BE49-F238E27FC236}">
                <a16:creationId xmlns:a16="http://schemas.microsoft.com/office/drawing/2014/main" id="{4C99E41B-22B3-1EFF-D12C-2EF02C8AB6AB}"/>
              </a:ext>
            </a:extLst>
          </p:cNvPr>
          <p:cNvSpPr txBox="1"/>
          <p:nvPr/>
        </p:nvSpPr>
        <p:spPr>
          <a:xfrm>
            <a:off x="1016815" y="4415165"/>
            <a:ext cx="3131216" cy="29277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Use Copilot to test some options for the business case and identify the largest variances.</a:t>
            </a:r>
          </a:p>
        </p:txBody>
      </p:sp>
      <p:sp>
        <p:nvSpPr>
          <p:cNvPr id="50" name="Rectangle: Rounded Corners 6">
            <a:extLst>
              <a:ext uri="{FF2B5EF4-FFF2-40B4-BE49-F238E27FC236}">
                <a16:creationId xmlns:a16="http://schemas.microsoft.com/office/drawing/2014/main" id="{E292CE77-E5A8-32AF-4C8B-B1A8E9D7F7A1}"/>
              </a:ext>
              <a:ext uri="{C183D7F6-B498-43B3-948B-1728B52AA6E4}">
                <adec:decorative xmlns:adec="http://schemas.microsoft.com/office/drawing/2017/decorative" val="1"/>
              </a:ext>
            </a:extLst>
          </p:cNvPr>
          <p:cNvSpPr/>
          <p:nvPr/>
        </p:nvSpPr>
        <p:spPr bwMode="auto">
          <a:xfrm>
            <a:off x="8028777" y="5346802"/>
            <a:ext cx="2705513" cy="719755"/>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a:latin typeface="Segoe UI"/>
              </a:rPr>
              <a:t>Collaborate effectively across teams / functions </a:t>
            </a:r>
            <a:r>
              <a:rPr lang="en-US" sz="900">
                <a:latin typeface="Segoe UI"/>
              </a:rPr>
              <a:t>(e.g., legal, transportation) in a secure way. Use data for decision making in meetings and discussion. </a:t>
            </a:r>
          </a:p>
        </p:txBody>
      </p:sp>
      <p:sp>
        <p:nvSpPr>
          <p:cNvPr id="52" name="TextBox 51">
            <a:extLst>
              <a:ext uri="{FF2B5EF4-FFF2-40B4-BE49-F238E27FC236}">
                <a16:creationId xmlns:a16="http://schemas.microsoft.com/office/drawing/2014/main" id="{500412A2-14C8-E5BE-6537-CE80BCEDC67D}"/>
              </a:ext>
            </a:extLst>
          </p:cNvPr>
          <p:cNvSpPr txBox="1"/>
          <p:nvPr/>
        </p:nvSpPr>
        <p:spPr>
          <a:xfrm>
            <a:off x="8007878" y="4332437"/>
            <a:ext cx="2922252" cy="49859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90000"/>
              </a:lnSpc>
              <a:spcBef>
                <a:spcPts val="0"/>
              </a:spcBef>
              <a:spcAft>
                <a:spcPts val="0"/>
              </a:spcAft>
              <a:buClrTx/>
              <a:buSzTx/>
              <a:buFontTx/>
              <a:buNone/>
              <a:tabLst/>
              <a:defRPr/>
            </a:pPr>
            <a:r>
              <a:rPr kumimoji="0" lang="en-US" i="0" u="none" strike="noStrike" kern="0" cap="none" spc="0" normalizeH="0" baseline="0" noProof="0">
                <a:ln>
                  <a:noFill/>
                </a:ln>
                <a:solidFill>
                  <a:srgbClr val="1A1A1A"/>
                </a:solidFill>
                <a:effectLst/>
                <a:uLnTx/>
                <a:uFillTx/>
                <a:cs typeface="Segoe UI" pitchFamily="34" charset="0"/>
              </a:rPr>
              <a:t>Get the latest economic forecast from the economist team to estimate future pricing and cost of materials. Organize the information in a table in Excel and use Copilot to produce charts showing trends in the data.</a:t>
            </a:r>
          </a:p>
        </p:txBody>
      </p:sp>
      <p:sp>
        <p:nvSpPr>
          <p:cNvPr id="53" name="Rectangle: Rounded Corners 6">
            <a:extLst>
              <a:ext uri="{FF2B5EF4-FFF2-40B4-BE49-F238E27FC236}">
                <a16:creationId xmlns:a16="http://schemas.microsoft.com/office/drawing/2014/main" id="{CC5C1F1F-E46D-5D1C-D78C-6E11AFC78AEB}"/>
              </a:ext>
              <a:ext uri="{C183D7F6-B498-43B3-948B-1728B52AA6E4}">
                <adec:decorative xmlns:adec="http://schemas.microsoft.com/office/drawing/2017/decorative" val="1"/>
              </a:ext>
            </a:extLst>
          </p:cNvPr>
          <p:cNvSpPr/>
          <p:nvPr/>
        </p:nvSpPr>
        <p:spPr bwMode="auto">
          <a:xfrm>
            <a:off x="1107052" y="3066113"/>
            <a:ext cx="2705513" cy="708430"/>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b="1" i="0" u="none" strike="noStrike" kern="1200" cap="none" spc="0" normalizeH="0" baseline="0" noProof="0">
                <a:ln>
                  <a:noFill/>
                </a:ln>
                <a:solidFill>
                  <a:srgbClr val="1A1A1A"/>
                </a:solidFill>
                <a:effectLst/>
                <a:uLnTx/>
                <a:uFillTx/>
                <a:latin typeface="Segoe UI"/>
                <a:ea typeface="+mn-ea"/>
                <a:cs typeface="+mn-cs"/>
              </a:rPr>
              <a:t>Support efficient review and understanding </a:t>
            </a:r>
            <a:r>
              <a:rPr kumimoji="0" lang="en-US" sz="900" b="0" i="0" u="none" strike="noStrike" kern="1200" cap="none" spc="0" normalizeH="0" baseline="0" noProof="0">
                <a:ln>
                  <a:noFill/>
                </a:ln>
                <a:solidFill>
                  <a:srgbClr val="1A1A1A"/>
                </a:solidFill>
                <a:effectLst/>
                <a:uLnTx/>
                <a:uFillTx/>
                <a:latin typeface="Segoe UI"/>
                <a:ea typeface="+mn-ea"/>
                <a:cs typeface="+mn-cs"/>
              </a:rPr>
              <a:t>of the issues that need to be addressed with the investment.</a:t>
            </a:r>
          </a:p>
        </p:txBody>
      </p:sp>
      <p:sp>
        <p:nvSpPr>
          <p:cNvPr id="59" name="Rectangle: Rounded Corners 15">
            <a:extLst>
              <a:ext uri="{FF2B5EF4-FFF2-40B4-BE49-F238E27FC236}">
                <a16:creationId xmlns:a16="http://schemas.microsoft.com/office/drawing/2014/main" id="{1E6D2711-0454-D2C6-6BC0-3CE1E2328602}"/>
              </a:ext>
            </a:extLst>
          </p:cNvPr>
          <p:cNvSpPr/>
          <p:nvPr/>
        </p:nvSpPr>
        <p:spPr bwMode="auto">
          <a:xfrm>
            <a:off x="1016816" y="1458201"/>
            <a:ext cx="2795750" cy="438912"/>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lnSpc>
                <a:spcPct val="90000"/>
              </a:lnSpc>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1. Define opportunity </a:t>
            </a:r>
            <a:b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b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for investment</a:t>
            </a:r>
          </a:p>
        </p:txBody>
      </p:sp>
      <p:sp>
        <p:nvSpPr>
          <p:cNvPr id="56" name="Rectangle: Rounded Corners 6">
            <a:extLst>
              <a:ext uri="{FF2B5EF4-FFF2-40B4-BE49-F238E27FC236}">
                <a16:creationId xmlns:a16="http://schemas.microsoft.com/office/drawing/2014/main" id="{7D91C643-F372-B10F-79AE-D8FF6D82039C}"/>
              </a:ext>
              <a:ext uri="{C183D7F6-B498-43B3-948B-1728B52AA6E4}">
                <adec:decorative xmlns:adec="http://schemas.microsoft.com/office/drawing/2017/decorative" val="1"/>
              </a:ext>
            </a:extLst>
          </p:cNvPr>
          <p:cNvSpPr/>
          <p:nvPr/>
        </p:nvSpPr>
        <p:spPr bwMode="auto">
          <a:xfrm>
            <a:off x="4575471" y="3066112"/>
            <a:ext cx="2705513" cy="708429"/>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fontAlgn="base">
              <a:spcBef>
                <a:spcPct val="0"/>
              </a:spcBef>
              <a:spcAft>
                <a:spcPct val="0"/>
              </a:spcAft>
              <a:defRPr/>
            </a:pPr>
            <a:r>
              <a:rPr lang="en-US" sz="900" b="1" spc="-20">
                <a:solidFill>
                  <a:srgbClr val="1A1A1A"/>
                </a:solidFill>
                <a:cs typeface="Segoe UI" pitchFamily="34" charset="0"/>
              </a:rPr>
              <a:t>Help ensure a productive meeting </a:t>
            </a:r>
            <a:r>
              <a:rPr lang="en-US" sz="900" spc="-20">
                <a:solidFill>
                  <a:srgbClr val="1A1A1A"/>
                </a:solidFill>
                <a:cs typeface="Segoe UI" pitchFamily="34" charset="0"/>
              </a:rPr>
              <a:t>by using Copilot to suggest questions and clarify what people said. Use the recap for a summary and action items.</a:t>
            </a:r>
          </a:p>
        </p:txBody>
      </p:sp>
      <p:sp>
        <p:nvSpPr>
          <p:cNvPr id="58" name="TextBox 57">
            <a:extLst>
              <a:ext uri="{FF2B5EF4-FFF2-40B4-BE49-F238E27FC236}">
                <a16:creationId xmlns:a16="http://schemas.microsoft.com/office/drawing/2014/main" id="{630CA0FA-773F-D6AE-F0AF-35C3DD5AFEE4}"/>
              </a:ext>
            </a:extLst>
          </p:cNvPr>
          <p:cNvSpPr txBox="1"/>
          <p:nvPr/>
        </p:nvSpPr>
        <p:spPr>
          <a:xfrm>
            <a:off x="4575471" y="1948229"/>
            <a:ext cx="2705513" cy="37394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R="0" lvl="0" indent="0" fontAlgn="auto">
              <a:lnSpc>
                <a:spcPct val="90000"/>
              </a:lnSpc>
              <a:spcBef>
                <a:spcPts val="0"/>
              </a:spcBef>
              <a:spcAft>
                <a:spcPts val="0"/>
              </a:spcAft>
              <a:buClrTx/>
              <a:buSzTx/>
              <a:buFontTx/>
              <a:buNone/>
              <a:tabLst/>
              <a:defRPr/>
            </a:pPr>
            <a:r>
              <a:rPr lang="en-US">
                <a:solidFill>
                  <a:srgbClr val="1A1A1A"/>
                </a:solidFill>
              </a:rPr>
              <a:t>Meet with the production team to learn about the various options available and gather financial information for the business case. </a:t>
            </a:r>
          </a:p>
        </p:txBody>
      </p:sp>
      <p:sp>
        <p:nvSpPr>
          <p:cNvPr id="55" name="Rectangle: Rounded Corners 11">
            <a:extLst>
              <a:ext uri="{FF2B5EF4-FFF2-40B4-BE49-F238E27FC236}">
                <a16:creationId xmlns:a16="http://schemas.microsoft.com/office/drawing/2014/main" id="{D83CEEBF-38D9-F4E0-4247-9162D85D3BBD}"/>
              </a:ext>
            </a:extLst>
          </p:cNvPr>
          <p:cNvSpPr/>
          <p:nvPr/>
        </p:nvSpPr>
        <p:spPr bwMode="auto">
          <a:xfrm>
            <a:off x="8028777" y="1499259"/>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3. Gather financial data</a:t>
            </a:r>
          </a:p>
        </p:txBody>
      </p:sp>
      <p:sp>
        <p:nvSpPr>
          <p:cNvPr id="60" name="Rectangle: Rounded Corners 6">
            <a:extLst>
              <a:ext uri="{FF2B5EF4-FFF2-40B4-BE49-F238E27FC236}">
                <a16:creationId xmlns:a16="http://schemas.microsoft.com/office/drawing/2014/main" id="{AAF3D05C-8094-F1CA-FB24-1FC7A17CD6EA}"/>
              </a:ext>
              <a:ext uri="{C183D7F6-B498-43B3-948B-1728B52AA6E4}">
                <adec:decorative xmlns:adec="http://schemas.microsoft.com/office/drawing/2017/decorative" val="1"/>
              </a:ext>
            </a:extLst>
          </p:cNvPr>
          <p:cNvSpPr/>
          <p:nvPr/>
        </p:nvSpPr>
        <p:spPr bwMode="auto">
          <a:xfrm>
            <a:off x="8028777" y="3066113"/>
            <a:ext cx="2705513" cy="708428"/>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lang="en-US" sz="900" b="1">
                <a:solidFill>
                  <a:schemeClr val="tx1"/>
                </a:solidFill>
                <a:latin typeface="Segoe UI"/>
              </a:rPr>
              <a:t>Reduce the effort required </a:t>
            </a:r>
            <a:r>
              <a:rPr lang="en-US" sz="900">
                <a:solidFill>
                  <a:schemeClr val="tx1"/>
                </a:solidFill>
                <a:latin typeface="Segoe UI"/>
              </a:rPr>
              <a:t>to pull information from financial systems.</a:t>
            </a:r>
            <a:endParaRPr lang="en-US" sz="900" spc="0">
              <a:solidFill>
                <a:schemeClr val="tx1"/>
              </a:solidFill>
              <a:latin typeface="Segoe UI"/>
            </a:endParaRPr>
          </a:p>
        </p:txBody>
      </p:sp>
      <p:sp>
        <p:nvSpPr>
          <p:cNvPr id="61" name="TextBox 60">
            <a:extLst>
              <a:ext uri="{FF2B5EF4-FFF2-40B4-BE49-F238E27FC236}">
                <a16:creationId xmlns:a16="http://schemas.microsoft.com/office/drawing/2014/main" id="{AA2C1A80-B641-138A-F6F2-D8CFBD2A2184}"/>
              </a:ext>
            </a:extLst>
          </p:cNvPr>
          <p:cNvSpPr txBox="1"/>
          <p:nvPr/>
        </p:nvSpPr>
        <p:spPr>
          <a:xfrm>
            <a:off x="8028777" y="1948229"/>
            <a:ext cx="2922252" cy="37394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R="0" lvl="0" indent="0" fontAlgn="auto">
              <a:lnSpc>
                <a:spcPct val="90000"/>
              </a:lnSpc>
              <a:spcBef>
                <a:spcPts val="0"/>
              </a:spcBef>
              <a:spcAft>
                <a:spcPts val="0"/>
              </a:spcAft>
              <a:buClrTx/>
              <a:buSzTx/>
              <a:buFontTx/>
              <a:buNone/>
              <a:tabLst/>
              <a:defRPr/>
            </a:pPr>
            <a:r>
              <a:rPr lang="en-US">
                <a:solidFill>
                  <a:srgbClr val="1A1A1A"/>
                </a:solidFill>
              </a:rPr>
              <a:t>Pull data from the financial system using a plug in built with Copilot Studio to estimate past cost of sales and revenues by year.</a:t>
            </a:r>
          </a:p>
        </p:txBody>
      </p:sp>
      <p:sp>
        <p:nvSpPr>
          <p:cNvPr id="62" name="Rectangle: Rounded Corners 6">
            <a:extLst>
              <a:ext uri="{FF2B5EF4-FFF2-40B4-BE49-F238E27FC236}">
                <a16:creationId xmlns:a16="http://schemas.microsoft.com/office/drawing/2014/main" id="{EB705CA1-3FF7-2439-1D39-8B7186BAD454}"/>
              </a:ext>
              <a:ext uri="{C183D7F6-B498-43B3-948B-1728B52AA6E4}">
                <adec:decorative xmlns:adec="http://schemas.microsoft.com/office/drawing/2017/decorative" val="1"/>
              </a:ext>
            </a:extLst>
          </p:cNvPr>
          <p:cNvSpPr/>
          <p:nvPr/>
        </p:nvSpPr>
        <p:spPr bwMode="auto">
          <a:xfrm>
            <a:off x="4575472" y="5343468"/>
            <a:ext cx="2705513" cy="719755"/>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spc="0">
                <a:solidFill>
                  <a:schemeClr val="tx1"/>
                </a:solidFill>
                <a:latin typeface="Segoe UI"/>
              </a:rPr>
              <a:t>Improve the quality of your presentations </a:t>
            </a:r>
            <a:r>
              <a:rPr lang="en-US" sz="900" spc="0">
                <a:solidFill>
                  <a:schemeClr val="tx1"/>
                </a:solidFill>
                <a:latin typeface="Segoe UI"/>
              </a:rPr>
              <a:t>by using Copilot to revise content and organize the slides using Excel data.</a:t>
            </a:r>
          </a:p>
        </p:txBody>
      </p:sp>
      <p:sp>
        <p:nvSpPr>
          <p:cNvPr id="64" name="TextBox 63">
            <a:extLst>
              <a:ext uri="{FF2B5EF4-FFF2-40B4-BE49-F238E27FC236}">
                <a16:creationId xmlns:a16="http://schemas.microsoft.com/office/drawing/2014/main" id="{3D2F9BF7-ABF0-140A-58FE-E9DECEB7024E}"/>
              </a:ext>
            </a:extLst>
          </p:cNvPr>
          <p:cNvSpPr txBox="1"/>
          <p:nvPr/>
        </p:nvSpPr>
        <p:spPr>
          <a:xfrm>
            <a:off x="4558732" y="4415165"/>
            <a:ext cx="2817336" cy="49859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R="0" lvl="0" indent="0" fontAlgn="auto">
              <a:lnSpc>
                <a:spcPct val="90000"/>
              </a:lnSpc>
              <a:spcBef>
                <a:spcPts val="0"/>
              </a:spcBef>
              <a:spcAft>
                <a:spcPts val="0"/>
              </a:spcAft>
              <a:buClrTx/>
              <a:buSzTx/>
              <a:buFontTx/>
              <a:buNone/>
              <a:tabLst/>
              <a:defRPr/>
            </a:pPr>
            <a:r>
              <a:rPr lang="en-US">
                <a:solidFill>
                  <a:srgbClr val="1A1A1A"/>
                </a:solidFill>
              </a:rPr>
              <a:t>Once the case flow analysis is complete use Copilot to turn the project brief into a set of slides for the executive presentation. Then add in the financial information.</a:t>
            </a:r>
          </a:p>
        </p:txBody>
      </p:sp>
      <p:sp>
        <p:nvSpPr>
          <p:cNvPr id="63" name="Rectangle: Rounded Corners 19">
            <a:extLst>
              <a:ext uri="{FF2B5EF4-FFF2-40B4-BE49-F238E27FC236}">
                <a16:creationId xmlns:a16="http://schemas.microsoft.com/office/drawing/2014/main" id="{A12652C2-587C-B845-251E-25C9E2747840}"/>
              </a:ext>
            </a:extLst>
          </p:cNvPr>
          <p:cNvSpPr/>
          <p:nvPr/>
        </p:nvSpPr>
        <p:spPr bwMode="auto">
          <a:xfrm>
            <a:off x="4575472" y="396529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5. Produce summary report</a:t>
            </a:r>
          </a:p>
        </p:txBody>
      </p:sp>
      <p:grpSp>
        <p:nvGrpSpPr>
          <p:cNvPr id="91" name="Group 90">
            <a:extLst>
              <a:ext uri="{FF2B5EF4-FFF2-40B4-BE49-F238E27FC236}">
                <a16:creationId xmlns:a16="http://schemas.microsoft.com/office/drawing/2014/main" id="{6BBA0DC0-66B2-8CFD-3ECE-075A2022AD73}"/>
              </a:ext>
            </a:extLst>
          </p:cNvPr>
          <p:cNvGrpSpPr/>
          <p:nvPr/>
        </p:nvGrpSpPr>
        <p:grpSpPr>
          <a:xfrm>
            <a:off x="4128379" y="1594303"/>
            <a:ext cx="166152" cy="166152"/>
            <a:chOff x="5214995" y="-1168400"/>
            <a:chExt cx="431800" cy="431800"/>
          </a:xfrm>
        </p:grpSpPr>
        <p:sp>
          <p:nvSpPr>
            <p:cNvPr id="89" name="Oval 88">
              <a:extLst>
                <a:ext uri="{FF2B5EF4-FFF2-40B4-BE49-F238E27FC236}">
                  <a16:creationId xmlns:a16="http://schemas.microsoft.com/office/drawing/2014/main" id="{3866EFCA-C729-7D10-7708-61839A8AA04C}"/>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90" name="Rectangle 89">
              <a:extLst>
                <a:ext uri="{FF2B5EF4-FFF2-40B4-BE49-F238E27FC236}">
                  <a16:creationId xmlns:a16="http://schemas.microsoft.com/office/drawing/2014/main" id="{E816767E-517E-18D2-03BC-D50F90A33A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5" name="Group 94">
            <a:extLst>
              <a:ext uri="{FF2B5EF4-FFF2-40B4-BE49-F238E27FC236}">
                <a16:creationId xmlns:a16="http://schemas.microsoft.com/office/drawing/2014/main" id="{D34FD5D4-69F8-734C-C741-766E99C4E356}"/>
              </a:ext>
            </a:extLst>
          </p:cNvPr>
          <p:cNvGrpSpPr/>
          <p:nvPr/>
        </p:nvGrpSpPr>
        <p:grpSpPr>
          <a:xfrm>
            <a:off x="7591810" y="1594303"/>
            <a:ext cx="166152" cy="166152"/>
            <a:chOff x="5214995" y="-1168400"/>
            <a:chExt cx="431800" cy="431800"/>
          </a:xfrm>
        </p:grpSpPr>
        <p:sp>
          <p:nvSpPr>
            <p:cNvPr id="96" name="Oval 95">
              <a:extLst>
                <a:ext uri="{FF2B5EF4-FFF2-40B4-BE49-F238E27FC236}">
                  <a16:creationId xmlns:a16="http://schemas.microsoft.com/office/drawing/2014/main" id="{1626ACD2-BAF5-68F0-79BA-31A384FCC2E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97" name="Rectangle 89">
              <a:extLst>
                <a:ext uri="{FF2B5EF4-FFF2-40B4-BE49-F238E27FC236}">
                  <a16:creationId xmlns:a16="http://schemas.microsoft.com/office/drawing/2014/main" id="{DF12D6F9-A4EF-D38B-BA3C-85C3D0B690C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98" name="Group 97">
            <a:extLst>
              <a:ext uri="{FF2B5EF4-FFF2-40B4-BE49-F238E27FC236}">
                <a16:creationId xmlns:a16="http://schemas.microsoft.com/office/drawing/2014/main" id="{46C0F11D-AB80-0A52-291D-E1C9668CF279}"/>
              </a:ext>
            </a:extLst>
          </p:cNvPr>
          <p:cNvGrpSpPr/>
          <p:nvPr/>
        </p:nvGrpSpPr>
        <p:grpSpPr>
          <a:xfrm flipH="1">
            <a:off x="4128379" y="4049554"/>
            <a:ext cx="166152" cy="166152"/>
            <a:chOff x="5214995" y="-1168400"/>
            <a:chExt cx="431800" cy="431800"/>
          </a:xfrm>
        </p:grpSpPr>
        <p:sp>
          <p:nvSpPr>
            <p:cNvPr id="99" name="Oval 98">
              <a:extLst>
                <a:ext uri="{FF2B5EF4-FFF2-40B4-BE49-F238E27FC236}">
                  <a16:creationId xmlns:a16="http://schemas.microsoft.com/office/drawing/2014/main" id="{BFCD6C42-A5FA-4301-9FAB-754212465FF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0" name="Rectangle 89">
              <a:extLst>
                <a:ext uri="{FF2B5EF4-FFF2-40B4-BE49-F238E27FC236}">
                  <a16:creationId xmlns:a16="http://schemas.microsoft.com/office/drawing/2014/main" id="{EA97DBF3-6937-6EB7-D997-526CA522E416}"/>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01" name="Group 100">
            <a:extLst>
              <a:ext uri="{FF2B5EF4-FFF2-40B4-BE49-F238E27FC236}">
                <a16:creationId xmlns:a16="http://schemas.microsoft.com/office/drawing/2014/main" id="{0BFE5136-041D-3702-AFDE-88533F352260}"/>
              </a:ext>
            </a:extLst>
          </p:cNvPr>
          <p:cNvGrpSpPr/>
          <p:nvPr/>
        </p:nvGrpSpPr>
        <p:grpSpPr>
          <a:xfrm flipH="1">
            <a:off x="7591810" y="4049554"/>
            <a:ext cx="166152" cy="166152"/>
            <a:chOff x="5214995" y="-1168400"/>
            <a:chExt cx="431800" cy="431800"/>
          </a:xfrm>
        </p:grpSpPr>
        <p:sp>
          <p:nvSpPr>
            <p:cNvPr id="102" name="Oval 101">
              <a:extLst>
                <a:ext uri="{FF2B5EF4-FFF2-40B4-BE49-F238E27FC236}">
                  <a16:creationId xmlns:a16="http://schemas.microsoft.com/office/drawing/2014/main" id="{F44F9959-3174-36F1-971F-93F5C89196CA}"/>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3" name="Rectangle 89">
              <a:extLst>
                <a:ext uri="{FF2B5EF4-FFF2-40B4-BE49-F238E27FC236}">
                  <a16:creationId xmlns:a16="http://schemas.microsoft.com/office/drawing/2014/main" id="{E5A750A6-91DF-C027-E8BE-A13BB2381B2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07" name="Group 106">
            <a:extLst>
              <a:ext uri="{FF2B5EF4-FFF2-40B4-BE49-F238E27FC236}">
                <a16:creationId xmlns:a16="http://schemas.microsoft.com/office/drawing/2014/main" id="{28645C98-A97F-90E5-5313-4BB26635A795}"/>
              </a:ext>
            </a:extLst>
          </p:cNvPr>
          <p:cNvGrpSpPr/>
          <p:nvPr/>
        </p:nvGrpSpPr>
        <p:grpSpPr>
          <a:xfrm rot="5400000">
            <a:off x="11068586" y="2034721"/>
            <a:ext cx="166152" cy="166152"/>
            <a:chOff x="5214995" y="-1168400"/>
            <a:chExt cx="431800" cy="431800"/>
          </a:xfrm>
        </p:grpSpPr>
        <p:sp>
          <p:nvSpPr>
            <p:cNvPr id="108" name="Oval 107">
              <a:extLst>
                <a:ext uri="{FF2B5EF4-FFF2-40B4-BE49-F238E27FC236}">
                  <a16:creationId xmlns:a16="http://schemas.microsoft.com/office/drawing/2014/main" id="{F87DE8C1-43C6-0397-2B49-B4CC08614ED5}"/>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09" name="Rectangle 89">
              <a:extLst>
                <a:ext uri="{FF2B5EF4-FFF2-40B4-BE49-F238E27FC236}">
                  <a16:creationId xmlns:a16="http://schemas.microsoft.com/office/drawing/2014/main" id="{938D2A5F-11F0-4D21-082B-A7F096F9353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110" name="Group 109">
            <a:extLst>
              <a:ext uri="{FF2B5EF4-FFF2-40B4-BE49-F238E27FC236}">
                <a16:creationId xmlns:a16="http://schemas.microsoft.com/office/drawing/2014/main" id="{D72A46D6-3E46-5753-BF74-6BD988E01EC9}"/>
              </a:ext>
            </a:extLst>
          </p:cNvPr>
          <p:cNvGrpSpPr/>
          <p:nvPr/>
        </p:nvGrpSpPr>
        <p:grpSpPr>
          <a:xfrm rot="5400000">
            <a:off x="11068586" y="3583008"/>
            <a:ext cx="166152" cy="166152"/>
            <a:chOff x="5214995" y="-1168400"/>
            <a:chExt cx="431800" cy="431800"/>
          </a:xfrm>
        </p:grpSpPr>
        <p:sp>
          <p:nvSpPr>
            <p:cNvPr id="111" name="Oval 110">
              <a:extLst>
                <a:ext uri="{FF2B5EF4-FFF2-40B4-BE49-F238E27FC236}">
                  <a16:creationId xmlns:a16="http://schemas.microsoft.com/office/drawing/2014/main" id="{FFF1311A-484E-FA3A-9B8F-C6B9ACA7D015}"/>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112" name="Rectangle 89">
              <a:extLst>
                <a:ext uri="{FF2B5EF4-FFF2-40B4-BE49-F238E27FC236}">
                  <a16:creationId xmlns:a16="http://schemas.microsoft.com/office/drawing/2014/main" id="{0AD95D34-229C-F14C-CE27-93DE446517D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sp>
        <p:nvSpPr>
          <p:cNvPr id="16" name="Rectangle: Rounded Corners 6">
            <a:extLst>
              <a:ext uri="{FF2B5EF4-FFF2-40B4-BE49-F238E27FC236}">
                <a16:creationId xmlns:a16="http://schemas.microsoft.com/office/drawing/2014/main" id="{F4A19352-412B-750C-4E7A-E524006E9212}"/>
              </a:ext>
              <a:ext uri="{C183D7F6-B498-43B3-948B-1728B52AA6E4}">
                <adec:decorative xmlns:adec="http://schemas.microsoft.com/office/drawing/2017/decorative" val="1"/>
              </a:ext>
            </a:extLst>
          </p:cNvPr>
          <p:cNvSpPr/>
          <p:nvPr/>
        </p:nvSpPr>
        <p:spPr bwMode="auto">
          <a:xfrm>
            <a:off x="588262" y="977145"/>
            <a:ext cx="1188720" cy="169396"/>
          </a:xfrm>
          <a:prstGeom prst="roundRect">
            <a:avLst>
              <a:gd name="adj" fmla="val 8425"/>
            </a:avLst>
          </a:prstGeom>
          <a:noFill/>
          <a:ln w="25400">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marL="0" marR="0" lvl="0" indent="0" defTabSz="932472" rtl="0" eaLnBrk="1" fontAlgn="base" latinLnBrk="0" hangingPunct="1">
              <a:lnSpc>
                <a:spcPct val="100000"/>
              </a:lnSpc>
              <a:spcBef>
                <a:spcPct val="0"/>
              </a:spcBef>
              <a:spcAft>
                <a:spcPct val="0"/>
              </a:spcAft>
              <a:buClrTx/>
              <a:buSzTx/>
              <a:buFontTx/>
              <a:buNone/>
              <a:tabLst/>
              <a:defRPr/>
            </a:pPr>
            <a:r>
              <a:rPr kumimoji="0" lang="en-US" sz="1050" i="0" u="none" strike="noStrike" kern="1200" cap="none" spc="0" normalizeH="0" baseline="0" noProof="0">
                <a:ln>
                  <a:noFill/>
                </a:ln>
                <a:solidFill>
                  <a:schemeClr val="tx1"/>
                </a:solidFill>
                <a:effectLst/>
                <a:uLnTx/>
                <a:uFillTx/>
                <a:latin typeface="Segoe UI Semibold" panose="020B0702040204020203" pitchFamily="34" charset="0"/>
                <a:cs typeface="Segoe UI Semibold" panose="020B0702040204020203" pitchFamily="34" charset="0"/>
              </a:rPr>
              <a:t>Potential benefits</a:t>
            </a:r>
          </a:p>
        </p:txBody>
      </p:sp>
      <p:sp>
        <p:nvSpPr>
          <p:cNvPr id="54" name="TextBox 53">
            <a:extLst>
              <a:ext uri="{FF2B5EF4-FFF2-40B4-BE49-F238E27FC236}">
                <a16:creationId xmlns:a16="http://schemas.microsoft.com/office/drawing/2014/main" id="{FBB9F627-2358-B1F3-BFB6-D4E00564719F}"/>
              </a:ext>
            </a:extLst>
          </p:cNvPr>
          <p:cNvSpPr txBox="1"/>
          <p:nvPr/>
        </p:nvSpPr>
        <p:spPr>
          <a:xfrm>
            <a:off x="1016815" y="1948229"/>
            <a:ext cx="3105666" cy="249299"/>
          </a:xfrm>
          <a:prstGeom prst="rect">
            <a:avLst/>
          </a:prstGeom>
          <a:noFill/>
        </p:spPr>
        <p:txBody>
          <a:bodyPr wrap="square" lIns="91440" tIns="0" rIns="91440" bIns="0" rtlCol="0" anchor="t">
            <a:spAutoFit/>
          </a:bodyPr>
          <a:lstStyle/>
          <a:p>
            <a:pPr>
              <a:lnSpc>
                <a:spcPct val="90000"/>
              </a:lnSpc>
              <a:defRPr/>
            </a:pPr>
            <a:r>
              <a:rPr lang="en-US" sz="900">
                <a:solidFill>
                  <a:srgbClr val="1A1A1A"/>
                </a:solidFill>
                <a:ea typeface="Segoe UI" pitchFamily="34" charset="0"/>
                <a:cs typeface="Segoe UI" pitchFamily="34" charset="0"/>
              </a:rPr>
              <a:t>Ask copilot to create a project brief from emails and other company documents.</a:t>
            </a:r>
          </a:p>
        </p:txBody>
      </p:sp>
      <p:sp>
        <p:nvSpPr>
          <p:cNvPr id="75" name="TextBox 74">
            <a:extLst>
              <a:ext uri="{FF2B5EF4-FFF2-40B4-BE49-F238E27FC236}">
                <a16:creationId xmlns:a16="http://schemas.microsoft.com/office/drawing/2014/main" id="{9E38AF4A-AB25-EDEA-D749-B41785B55C45}"/>
              </a:ext>
              <a:ext uri="{C183D7F6-B498-43B3-948B-1728B52AA6E4}">
                <adec:decorative xmlns:adec="http://schemas.microsoft.com/office/drawing/2017/decorative" val="0"/>
              </a:ext>
            </a:extLst>
          </p:cNvPr>
          <p:cNvSpPr txBox="1"/>
          <p:nvPr/>
        </p:nvSpPr>
        <p:spPr>
          <a:xfrm>
            <a:off x="9308518" y="2506221"/>
            <a:ext cx="1741327" cy="498598"/>
          </a:xfrm>
          <a:prstGeom prst="rect">
            <a:avLst/>
          </a:prstGeom>
          <a:noFill/>
        </p:spPr>
        <p:txBody>
          <a:bodyPr wrap="square" lIns="0" tIns="0" rIns="0" bIns="0" rtlCol="0" anchor="ctr">
            <a:spAutoFit/>
          </a:bodyPr>
          <a:lstStyle/>
          <a:p>
            <a:pPr defTabSz="914367">
              <a:lnSpc>
                <a:spcPct val="90000"/>
              </a:lnSpc>
              <a:defRPr/>
            </a:pPr>
            <a:r>
              <a:rPr lang="en-US" sz="1200">
                <a:solidFill>
                  <a:prstClr val="black"/>
                </a:solidFill>
                <a:latin typeface="Segoe UI Semibold"/>
              </a:rPr>
              <a:t>Copilot in Excel</a:t>
            </a:r>
            <a:br>
              <a:rPr lang="en-US" sz="1200">
                <a:solidFill>
                  <a:prstClr val="black"/>
                </a:solidFill>
                <a:latin typeface="Segoe UI Semibold"/>
              </a:rPr>
            </a:br>
            <a:r>
              <a:rPr lang="en-US" sz="1200">
                <a:solidFill>
                  <a:prstClr val="black"/>
                </a:solidFill>
                <a:latin typeface="Segoe UI Semibold"/>
              </a:rPr>
              <a:t>C</a:t>
            </a:r>
            <a:r>
              <a:rPr kumimoji="0" lang="en-CA" sz="1200" b="0" i="0" u="none" strike="noStrike" kern="1200" cap="none" spc="0" normalizeH="0" baseline="0" noProof="0" err="1">
                <a:ln>
                  <a:noFill/>
                </a:ln>
                <a:solidFill>
                  <a:srgbClr val="1A1A1A"/>
                </a:solidFill>
                <a:effectLst/>
                <a:uLnTx/>
                <a:uFillTx/>
                <a:latin typeface="Segoe UI Semibold"/>
                <a:ea typeface="+mn-ea"/>
                <a:cs typeface="Segoe UI"/>
              </a:rPr>
              <a:t>opilot</a:t>
            </a:r>
            <a:r>
              <a:rPr kumimoji="0" lang="en-CA" sz="1200" b="0" i="0" u="none" strike="noStrike" kern="1200" cap="none" spc="0" normalizeH="0" baseline="0" noProof="0">
                <a:ln>
                  <a:noFill/>
                </a:ln>
                <a:solidFill>
                  <a:srgbClr val="1A1A1A"/>
                </a:solidFill>
                <a:effectLst/>
                <a:uLnTx/>
                <a:uFillTx/>
                <a:latin typeface="Segoe UI Semibold"/>
                <a:ea typeface="+mn-ea"/>
                <a:cs typeface="Segoe UI"/>
              </a:rPr>
              <a:t> Studio in Copilot for Microsoft 365 </a:t>
            </a:r>
            <a:endParaRPr lang="en-US" sz="1200">
              <a:solidFill>
                <a:prstClr val="black"/>
              </a:solidFill>
              <a:latin typeface="Segoe UI Semibold"/>
            </a:endParaRPr>
          </a:p>
        </p:txBody>
      </p:sp>
      <p:sp>
        <p:nvSpPr>
          <p:cNvPr id="7" name="Rectangle: Rounded Corners 6">
            <a:extLst>
              <a:ext uri="{FF2B5EF4-FFF2-40B4-BE49-F238E27FC236}">
                <a16:creationId xmlns:a16="http://schemas.microsoft.com/office/drawing/2014/main" id="{966AC21D-D3F1-E40C-DE7C-3E152FAB800C}"/>
              </a:ext>
              <a:ext uri="{C183D7F6-B498-43B3-948B-1728B52AA6E4}">
                <adec:decorative xmlns:adec="http://schemas.microsoft.com/office/drawing/2017/decorative" val="1"/>
              </a:ext>
            </a:extLst>
          </p:cNvPr>
          <p:cNvSpPr/>
          <p:nvPr/>
        </p:nvSpPr>
        <p:spPr bwMode="auto">
          <a:xfrm>
            <a:off x="1893576" y="942971"/>
            <a:ext cx="1733880" cy="23774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000" kern="0">
                <a:solidFill>
                  <a:srgbClr val="0078D4"/>
                </a:solidFill>
                <a:latin typeface="Segoe UI"/>
                <a:cs typeface="Segoe UI" pitchFamily="34" charset="0"/>
              </a:rPr>
              <a:t>Reduce Spend</a:t>
            </a:r>
          </a:p>
        </p:txBody>
      </p:sp>
      <p:sp>
        <p:nvSpPr>
          <p:cNvPr id="25" name="Rectangle: Rounded Corners 13">
            <a:extLst>
              <a:ext uri="{FF2B5EF4-FFF2-40B4-BE49-F238E27FC236}">
                <a16:creationId xmlns:a16="http://schemas.microsoft.com/office/drawing/2014/main" id="{C4DE190F-F4BB-1E2D-4AE4-D3A6E6989238}"/>
              </a:ext>
            </a:extLst>
          </p:cNvPr>
          <p:cNvSpPr/>
          <p:nvPr/>
        </p:nvSpPr>
        <p:spPr bwMode="auto">
          <a:xfrm>
            <a:off x="457547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2. Gather project information</a:t>
            </a:r>
          </a:p>
        </p:txBody>
      </p:sp>
      <p:grpSp>
        <p:nvGrpSpPr>
          <p:cNvPr id="27" name="Group 26">
            <a:extLst>
              <a:ext uri="{FF2B5EF4-FFF2-40B4-BE49-F238E27FC236}">
                <a16:creationId xmlns:a16="http://schemas.microsoft.com/office/drawing/2014/main" id="{657CC378-51AF-6EF1-FC01-A153DDFC175A}"/>
              </a:ext>
            </a:extLst>
          </p:cNvPr>
          <p:cNvGrpSpPr/>
          <p:nvPr/>
        </p:nvGrpSpPr>
        <p:grpSpPr>
          <a:xfrm>
            <a:off x="4787054" y="2533155"/>
            <a:ext cx="2607984" cy="411480"/>
            <a:chOff x="8259829" y="2318178"/>
            <a:chExt cx="2607984" cy="411480"/>
          </a:xfrm>
        </p:grpSpPr>
        <p:sp>
          <p:nvSpPr>
            <p:cNvPr id="28" name="Oval 27">
              <a:extLst>
                <a:ext uri="{FF2B5EF4-FFF2-40B4-BE49-F238E27FC236}">
                  <a16:creationId xmlns:a16="http://schemas.microsoft.com/office/drawing/2014/main" id="{9B0C8A6E-92D0-002B-B8DD-FB96BA648CA1}"/>
                </a:ext>
              </a:extLst>
            </p:cNvPr>
            <p:cNvSpPr>
              <a:spLocks/>
            </p:cNvSpPr>
            <p:nvPr/>
          </p:nvSpPr>
          <p:spPr bwMode="auto">
            <a:xfrm>
              <a:off x="8259829" y="231817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2" name="Oval 31">
              <a:extLst>
                <a:ext uri="{FF2B5EF4-FFF2-40B4-BE49-F238E27FC236}">
                  <a16:creationId xmlns:a16="http://schemas.microsoft.com/office/drawing/2014/main" id="{9C3DD375-DD55-0E7D-4F23-D791298F134F}"/>
                </a:ext>
              </a:extLst>
            </p:cNvPr>
            <p:cNvSpPr>
              <a:spLocks/>
            </p:cNvSpPr>
            <p:nvPr/>
          </p:nvSpPr>
          <p:spPr bwMode="auto">
            <a:xfrm>
              <a:off x="8748438" y="231817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4" name="TextBox 33">
              <a:extLst>
                <a:ext uri="{FF2B5EF4-FFF2-40B4-BE49-F238E27FC236}">
                  <a16:creationId xmlns:a16="http://schemas.microsoft.com/office/drawing/2014/main" id="{C9CA0E3B-F2BE-CDF9-ED13-576966BEDE80}"/>
                </a:ext>
                <a:ext uri="{C183D7F6-B498-43B3-948B-1728B52AA6E4}">
                  <adec:decorative xmlns:adec="http://schemas.microsoft.com/office/drawing/2017/decorative" val="0"/>
                </a:ext>
              </a:extLst>
            </p:cNvPr>
            <p:cNvSpPr txBox="1"/>
            <p:nvPr/>
          </p:nvSpPr>
          <p:spPr>
            <a:xfrm>
              <a:off x="9264618" y="2431585"/>
              <a:ext cx="1603195"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Teams</a:t>
              </a:r>
            </a:p>
          </p:txBody>
        </p:sp>
        <p:pic>
          <p:nvPicPr>
            <p:cNvPr id="40" name="Picture 6" descr="Microsoft Teams Logo, symbol, meaning, history, PNG">
              <a:hlinkClick r:id="rId3"/>
              <a:extLst>
                <a:ext uri="{FF2B5EF4-FFF2-40B4-BE49-F238E27FC236}">
                  <a16:creationId xmlns:a16="http://schemas.microsoft.com/office/drawing/2014/main" id="{5199D7B9-AC4F-1C34-82C2-C3C390C0CBD0}"/>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0244" r="20244"/>
            <a:stretch/>
          </p:blipFill>
          <p:spPr bwMode="auto">
            <a:xfrm>
              <a:off x="8791942" y="2392828"/>
              <a:ext cx="277382" cy="26217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5" name="Group 84">
            <a:extLst>
              <a:ext uri="{FF2B5EF4-FFF2-40B4-BE49-F238E27FC236}">
                <a16:creationId xmlns:a16="http://schemas.microsoft.com/office/drawing/2014/main" id="{4D0CC2D0-23FE-4F1C-3B4A-D5C2B8F34DBF}"/>
              </a:ext>
            </a:extLst>
          </p:cNvPr>
          <p:cNvGrpSpPr/>
          <p:nvPr/>
        </p:nvGrpSpPr>
        <p:grpSpPr>
          <a:xfrm>
            <a:off x="1216540" y="4848680"/>
            <a:ext cx="2607984" cy="411480"/>
            <a:chOff x="1216540" y="4789458"/>
            <a:chExt cx="2607984" cy="411480"/>
          </a:xfrm>
        </p:grpSpPr>
        <p:sp>
          <p:nvSpPr>
            <p:cNvPr id="70" name="Oval 69">
              <a:extLst>
                <a:ext uri="{FF2B5EF4-FFF2-40B4-BE49-F238E27FC236}">
                  <a16:creationId xmlns:a16="http://schemas.microsoft.com/office/drawing/2014/main" id="{A7B76061-6EE8-50A8-43F5-A77750860BBC}"/>
                </a:ext>
              </a:extLst>
            </p:cNvPr>
            <p:cNvSpPr>
              <a:spLocks/>
            </p:cNvSpPr>
            <p:nvPr/>
          </p:nvSpPr>
          <p:spPr bwMode="auto">
            <a:xfrm>
              <a:off x="1216540" y="478945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72" name="Oval 71">
              <a:extLst>
                <a:ext uri="{FF2B5EF4-FFF2-40B4-BE49-F238E27FC236}">
                  <a16:creationId xmlns:a16="http://schemas.microsoft.com/office/drawing/2014/main" id="{11B4951D-537C-E6CA-7CE6-AF140C54DF69}"/>
                </a:ext>
              </a:extLst>
            </p:cNvPr>
            <p:cNvSpPr>
              <a:spLocks/>
            </p:cNvSpPr>
            <p:nvPr/>
          </p:nvSpPr>
          <p:spPr bwMode="auto">
            <a:xfrm>
              <a:off x="1705149" y="478945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73" name="TextBox 72">
              <a:extLst>
                <a:ext uri="{FF2B5EF4-FFF2-40B4-BE49-F238E27FC236}">
                  <a16:creationId xmlns:a16="http://schemas.microsoft.com/office/drawing/2014/main" id="{40E1BF69-CCBE-5A53-74E4-ED336E112A63}"/>
                </a:ext>
                <a:ext uri="{C183D7F6-B498-43B3-948B-1728B52AA6E4}">
                  <adec:decorative xmlns:adec="http://schemas.microsoft.com/office/drawing/2017/decorative" val="0"/>
                </a:ext>
              </a:extLst>
            </p:cNvPr>
            <p:cNvSpPr txBox="1"/>
            <p:nvPr/>
          </p:nvSpPr>
          <p:spPr>
            <a:xfrm>
              <a:off x="2221329" y="4902865"/>
              <a:ext cx="1603195" cy="18466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bold"/>
                  <a:ea typeface="+mn-ea"/>
                  <a:cs typeface="+mn-cs"/>
                </a:rPr>
                <a:t>Copilot in Excel</a:t>
              </a:r>
            </a:p>
          </p:txBody>
        </p:sp>
      </p:grpSp>
      <p:sp>
        <p:nvSpPr>
          <p:cNvPr id="15" name="Rectangle: Rounded Corners 19">
            <a:extLst>
              <a:ext uri="{FF2B5EF4-FFF2-40B4-BE49-F238E27FC236}">
                <a16:creationId xmlns:a16="http://schemas.microsoft.com/office/drawing/2014/main" id="{EB9A10E9-4607-7CB8-8F68-52383F7F5EB3}"/>
              </a:ext>
            </a:extLst>
          </p:cNvPr>
          <p:cNvSpPr/>
          <p:nvPr/>
        </p:nvSpPr>
        <p:spPr bwMode="auto">
          <a:xfrm>
            <a:off x="1016815" y="3965293"/>
            <a:ext cx="283062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70">
                <a:ln w="3175">
                  <a:noFill/>
                </a:ln>
                <a:gradFill>
                  <a:gsLst>
                    <a:gs pos="76437">
                      <a:srgbClr val="FFFFFF"/>
                    </a:gs>
                    <a:gs pos="55747">
                      <a:srgbClr val="FFFFFF"/>
                    </a:gs>
                  </a:gsLst>
                  <a:path path="circle">
                    <a:fillToRect l="100000" b="100000"/>
                  </a:path>
                </a:gradFill>
                <a:latin typeface="+mj-lt"/>
                <a:cs typeface="Segoe UI" pitchFamily="34" charset="0"/>
              </a:rPr>
              <a:t>6. Stress test the business case</a:t>
            </a:r>
          </a:p>
        </p:txBody>
      </p:sp>
      <p:sp>
        <p:nvSpPr>
          <p:cNvPr id="18" name="Rectangle: Rounded Corners 19">
            <a:extLst>
              <a:ext uri="{FF2B5EF4-FFF2-40B4-BE49-F238E27FC236}">
                <a16:creationId xmlns:a16="http://schemas.microsoft.com/office/drawing/2014/main" id="{5B2E1C1B-833F-952A-5BEC-7AA504E7BE04}"/>
              </a:ext>
            </a:extLst>
          </p:cNvPr>
          <p:cNvSpPr/>
          <p:nvPr/>
        </p:nvSpPr>
        <p:spPr bwMode="auto">
          <a:xfrm>
            <a:off x="8029872" y="396529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spc="-20">
                <a:ln w="3175">
                  <a:noFill/>
                </a:ln>
                <a:gradFill>
                  <a:gsLst>
                    <a:gs pos="76437">
                      <a:srgbClr val="FFFFFF"/>
                    </a:gs>
                    <a:gs pos="55747">
                      <a:srgbClr val="FFFFFF"/>
                    </a:gs>
                  </a:gsLst>
                  <a:path path="circle">
                    <a:fillToRect l="100000" b="100000"/>
                  </a:path>
                </a:gradFill>
                <a:latin typeface="+mj-lt"/>
                <a:cs typeface="Segoe UI" pitchFamily="34" charset="0"/>
              </a:rPr>
              <a:t>4. Meet with chief economists</a:t>
            </a:r>
          </a:p>
        </p:txBody>
      </p:sp>
      <p:sp>
        <p:nvSpPr>
          <p:cNvPr id="37" name="Oval 36">
            <a:extLst>
              <a:ext uri="{FF2B5EF4-FFF2-40B4-BE49-F238E27FC236}">
                <a16:creationId xmlns:a16="http://schemas.microsoft.com/office/drawing/2014/main" id="{F853236B-5F0A-0494-76F0-3C0D237E1FB4}"/>
              </a:ext>
            </a:extLst>
          </p:cNvPr>
          <p:cNvSpPr>
            <a:spLocks/>
          </p:cNvSpPr>
          <p:nvPr/>
        </p:nvSpPr>
        <p:spPr bwMode="auto">
          <a:xfrm>
            <a:off x="1813398" y="253315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38" name="Picture 37" descr="Zip Co logo SVG free download, id: 101874 - Brandlogos.net">
            <a:hlinkClick r:id="rId5"/>
            <a:extLst>
              <a:ext uri="{FF2B5EF4-FFF2-40B4-BE49-F238E27FC236}">
                <a16:creationId xmlns:a16="http://schemas.microsoft.com/office/drawing/2014/main" id="{85051A89-DA99-2648-7E2F-E55E7215DDC6}"/>
              </a:ext>
            </a:extLst>
          </p:cNvPr>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890333" y="2621830"/>
            <a:ext cx="257610" cy="234130"/>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9D3B5AAD-86CE-B771-99A9-A4D9C9C54FC9}"/>
              </a:ext>
              <a:ext uri="{C183D7F6-B498-43B3-948B-1728B52AA6E4}">
                <adec:decorative xmlns:adec="http://schemas.microsoft.com/office/drawing/2017/decorative" val="0"/>
              </a:ext>
            </a:extLst>
          </p:cNvPr>
          <p:cNvSpPr txBox="1"/>
          <p:nvPr/>
        </p:nvSpPr>
        <p:spPr>
          <a:xfrm>
            <a:off x="2329982" y="2646562"/>
            <a:ext cx="149636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a:t>
            </a:r>
          </a:p>
        </p:txBody>
      </p:sp>
      <p:grpSp>
        <p:nvGrpSpPr>
          <p:cNvPr id="43" name="Group 42">
            <a:extLst>
              <a:ext uri="{FF2B5EF4-FFF2-40B4-BE49-F238E27FC236}">
                <a16:creationId xmlns:a16="http://schemas.microsoft.com/office/drawing/2014/main" id="{E45A5F2A-5E89-30FC-0182-B81EB1D968DD}"/>
              </a:ext>
            </a:extLst>
          </p:cNvPr>
          <p:cNvGrpSpPr/>
          <p:nvPr/>
        </p:nvGrpSpPr>
        <p:grpSpPr>
          <a:xfrm>
            <a:off x="8259829" y="4848680"/>
            <a:ext cx="2607984" cy="411480"/>
            <a:chOff x="8259829" y="2318178"/>
            <a:chExt cx="2607984" cy="411480"/>
          </a:xfrm>
        </p:grpSpPr>
        <p:sp>
          <p:nvSpPr>
            <p:cNvPr id="44" name="Oval 43">
              <a:extLst>
                <a:ext uri="{FF2B5EF4-FFF2-40B4-BE49-F238E27FC236}">
                  <a16:creationId xmlns:a16="http://schemas.microsoft.com/office/drawing/2014/main" id="{74A94500-61E2-676F-4F8C-4E7AB4E15C0E}"/>
                </a:ext>
              </a:extLst>
            </p:cNvPr>
            <p:cNvSpPr>
              <a:spLocks/>
            </p:cNvSpPr>
            <p:nvPr/>
          </p:nvSpPr>
          <p:spPr bwMode="auto">
            <a:xfrm>
              <a:off x="8259829" y="231817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45" name="Oval 44">
              <a:extLst>
                <a:ext uri="{FF2B5EF4-FFF2-40B4-BE49-F238E27FC236}">
                  <a16:creationId xmlns:a16="http://schemas.microsoft.com/office/drawing/2014/main" id="{D60E63E1-B0EC-5CC8-4BD8-E8283BC8D07D}"/>
                </a:ext>
              </a:extLst>
            </p:cNvPr>
            <p:cNvSpPr>
              <a:spLocks/>
            </p:cNvSpPr>
            <p:nvPr/>
          </p:nvSpPr>
          <p:spPr bwMode="auto">
            <a:xfrm>
              <a:off x="8748438" y="231817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57" name="TextBox 56">
              <a:extLst>
                <a:ext uri="{FF2B5EF4-FFF2-40B4-BE49-F238E27FC236}">
                  <a16:creationId xmlns:a16="http://schemas.microsoft.com/office/drawing/2014/main" id="{9874A003-E762-B5BF-4C6F-27EC1B3FCAAE}"/>
                </a:ext>
                <a:ext uri="{C183D7F6-B498-43B3-948B-1728B52AA6E4}">
                  <adec:decorative xmlns:adec="http://schemas.microsoft.com/office/drawing/2017/decorative" val="0"/>
                </a:ext>
              </a:extLst>
            </p:cNvPr>
            <p:cNvSpPr txBox="1"/>
            <p:nvPr/>
          </p:nvSpPr>
          <p:spPr>
            <a:xfrm>
              <a:off x="9264618" y="2339252"/>
              <a:ext cx="1603195" cy="369332"/>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Excel</a:t>
              </a:r>
            </a:p>
            <a:p>
              <a:pPr defTabSz="914367">
                <a:defRPr/>
              </a:pPr>
              <a:r>
                <a:rPr lang="en-US" sz="1200">
                  <a:solidFill>
                    <a:prstClr val="black"/>
                  </a:solidFill>
                  <a:latin typeface="Segoe UI Semibold"/>
                </a:rPr>
                <a:t>Copilot in Teams</a:t>
              </a:r>
            </a:p>
          </p:txBody>
        </p:sp>
        <p:pic>
          <p:nvPicPr>
            <p:cNvPr id="65" name="Picture 6" descr="Microsoft Teams Logo, symbol, meaning, history, PNG">
              <a:hlinkClick r:id="rId3"/>
              <a:extLst>
                <a:ext uri="{FF2B5EF4-FFF2-40B4-BE49-F238E27FC236}">
                  <a16:creationId xmlns:a16="http://schemas.microsoft.com/office/drawing/2014/main" id="{A876DF71-06A5-8819-BFCB-5D68B66C1864}"/>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20244" r="20244"/>
            <a:stretch/>
          </p:blipFill>
          <p:spPr bwMode="auto">
            <a:xfrm>
              <a:off x="8791942" y="2392828"/>
              <a:ext cx="277382" cy="262178"/>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8" descr="Microsoft Excel Logo - PNG and Vector - Logo Download">
              <a:hlinkClick r:id="rId7"/>
              <a:extLst>
                <a:ext uri="{FF2B5EF4-FFF2-40B4-BE49-F238E27FC236}">
                  <a16:creationId xmlns:a16="http://schemas.microsoft.com/office/drawing/2014/main" id="{DF491CB4-6F9E-FA67-14B0-E302D48AADB5}"/>
                </a:ext>
              </a:extLst>
            </p:cNvPr>
            <p:cNvPicPr>
              <a:picLocks noChangeArrowheads="1"/>
            </p:cNvPicPr>
            <p:nvPr/>
          </p:nvPicPr>
          <p:blipFill rotWithShape="1">
            <a:blip r:embed="rId8" cstate="email">
              <a:extLst>
                <a:ext uri="{28A0092B-C50C-407E-A947-70E740481C1C}">
                  <a14:useLocalDpi xmlns:a14="http://schemas.microsoft.com/office/drawing/2010/main"/>
                </a:ext>
              </a:extLst>
            </a:blip>
            <a:srcRect l="17073" t="17073" r="17073" b="17073"/>
            <a:stretch/>
          </p:blipFill>
          <p:spPr bwMode="auto">
            <a:xfrm>
              <a:off x="8308774" y="2395616"/>
              <a:ext cx="282265" cy="256605"/>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TextBox 4">
            <a:extLst>
              <a:ext uri="{FF2B5EF4-FFF2-40B4-BE49-F238E27FC236}">
                <a16:creationId xmlns:a16="http://schemas.microsoft.com/office/drawing/2014/main" id="{36C19727-1A57-D695-4423-8F3751B0F43E}"/>
              </a:ext>
              <a:ext uri="{C183D7F6-B498-43B3-948B-1728B52AA6E4}">
                <adec:decorative xmlns:adec="http://schemas.microsoft.com/office/drawing/2017/decorative" val="0"/>
              </a:ext>
            </a:extLst>
          </p:cNvPr>
          <p:cNvSpPr txBox="1"/>
          <p:nvPr/>
        </p:nvSpPr>
        <p:spPr>
          <a:xfrm>
            <a:off x="5791843" y="5089506"/>
            <a:ext cx="1472428"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a:t>
            </a:r>
            <a:r>
              <a:rPr lang="en-US" sz="1100">
                <a:solidFill>
                  <a:prstClr val="black"/>
                </a:solidFill>
                <a:latin typeface="Segoe UI Semibold"/>
              </a:rPr>
              <a:t>PowerPoint</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p:txBody>
      </p:sp>
      <p:pic>
        <p:nvPicPr>
          <p:cNvPr id="9" name="Picture 4" descr="Microsoft PowerPoint Logo - PNG and Vector - Logo Download">
            <a:hlinkClick r:id="rId9"/>
            <a:extLst>
              <a:ext uri="{FF2B5EF4-FFF2-40B4-BE49-F238E27FC236}">
                <a16:creationId xmlns:a16="http://schemas.microsoft.com/office/drawing/2014/main" id="{86403452-AD2A-DF7F-4BC8-B35F8CD31587}"/>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5275663" y="5054419"/>
            <a:ext cx="276012" cy="25675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Rounded Corners 9">
            <a:extLst>
              <a:ext uri="{FF2B5EF4-FFF2-40B4-BE49-F238E27FC236}">
                <a16:creationId xmlns:a16="http://schemas.microsoft.com/office/drawing/2014/main" id="{08357135-1D83-CD7E-59E5-BAA86CCCF3FC}"/>
              </a:ext>
              <a:ext uri="{C183D7F6-B498-43B3-948B-1728B52AA6E4}">
                <adec:decorative xmlns:adec="http://schemas.microsoft.com/office/drawing/2017/decorative" val="1"/>
              </a:ext>
            </a:extLst>
          </p:cNvPr>
          <p:cNvSpPr/>
          <p:nvPr/>
        </p:nvSpPr>
        <p:spPr bwMode="auto">
          <a:xfrm>
            <a:off x="3691791" y="922072"/>
            <a:ext cx="3046633" cy="241740"/>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000" kern="0">
                <a:solidFill>
                  <a:srgbClr val="0078D4"/>
                </a:solidFill>
                <a:latin typeface="Segoe UI"/>
                <a:cs typeface="Segoe UI" pitchFamily="34" charset="0"/>
              </a:rPr>
              <a:t>Access data more efficiently across systems</a:t>
            </a:r>
          </a:p>
        </p:txBody>
      </p:sp>
      <p:pic>
        <p:nvPicPr>
          <p:cNvPr id="11" name="Picture 8" descr="Microsoft Excel Logo - PNG and Vector - Logo Download">
            <a:hlinkClick r:id="rId7"/>
            <a:extLst>
              <a:ext uri="{FF2B5EF4-FFF2-40B4-BE49-F238E27FC236}">
                <a16:creationId xmlns:a16="http://schemas.microsoft.com/office/drawing/2014/main" id="{75CB42AD-850E-7F9F-78E9-C6F1C9EB0EEF}"/>
              </a:ext>
            </a:extLst>
          </p:cNvPr>
          <p:cNvPicPr>
            <a:picLocks noChangeArrowheads="1"/>
          </p:cNvPicPr>
          <p:nvPr/>
        </p:nvPicPr>
        <p:blipFill rotWithShape="1">
          <a:blip r:embed="rId8" cstate="email">
            <a:extLst>
              <a:ext uri="{28A0092B-C50C-407E-A947-70E740481C1C}">
                <a14:useLocalDpi xmlns:a14="http://schemas.microsoft.com/office/drawing/2010/main"/>
              </a:ext>
            </a:extLst>
          </a:blip>
          <a:srcRect l="17073" t="17073" r="17073" b="17073"/>
          <a:stretch/>
        </p:blipFill>
        <p:spPr bwMode="auto">
          <a:xfrm>
            <a:off x="8714395" y="2644963"/>
            <a:ext cx="282265" cy="25660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Microsoft Excel Logo - PNG and Vector - Logo Download">
            <a:hlinkClick r:id="rId7"/>
            <a:extLst>
              <a:ext uri="{FF2B5EF4-FFF2-40B4-BE49-F238E27FC236}">
                <a16:creationId xmlns:a16="http://schemas.microsoft.com/office/drawing/2014/main" id="{436032F9-3ADE-0FCF-46E1-1954431B050D}"/>
              </a:ext>
            </a:extLst>
          </p:cNvPr>
          <p:cNvPicPr>
            <a:picLocks noChangeArrowheads="1"/>
          </p:cNvPicPr>
          <p:nvPr/>
        </p:nvPicPr>
        <p:blipFill rotWithShape="1">
          <a:blip r:embed="rId8" cstate="email">
            <a:extLst>
              <a:ext uri="{28A0092B-C50C-407E-A947-70E740481C1C}">
                <a14:useLocalDpi xmlns:a14="http://schemas.microsoft.com/office/drawing/2010/main"/>
              </a:ext>
            </a:extLst>
          </a:blip>
          <a:srcRect l="17073" t="17073" r="17073" b="17073"/>
          <a:stretch/>
        </p:blipFill>
        <p:spPr bwMode="auto">
          <a:xfrm>
            <a:off x="1732720" y="4940272"/>
            <a:ext cx="282265" cy="256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61314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FC9F2-96C7-DE85-4010-9DAD885D2E41}"/>
            </a:ext>
          </a:extLst>
        </p:cNvPr>
        <p:cNvGrpSpPr/>
        <p:nvPr/>
      </p:nvGrpSpPr>
      <p:grpSpPr>
        <a:xfrm>
          <a:off x="0" y="0"/>
          <a:ext cx="0" cy="0"/>
          <a:chOff x="0" y="0"/>
          <a:chExt cx="0" cy="0"/>
        </a:xfrm>
      </p:grpSpPr>
      <p:sp>
        <p:nvSpPr>
          <p:cNvPr id="113" name="Rectangle: Rounded Corners 28">
            <a:extLst>
              <a:ext uri="{FF2B5EF4-FFF2-40B4-BE49-F238E27FC236}">
                <a16:creationId xmlns:a16="http://schemas.microsoft.com/office/drawing/2014/main" id="{B4E23C03-2D8A-E3B9-1D75-514B137AF643}"/>
              </a:ext>
            </a:extLst>
          </p:cNvPr>
          <p:cNvSpPr>
            <a:spLocks/>
          </p:cNvSpPr>
          <p:nvPr/>
        </p:nvSpPr>
        <p:spPr bwMode="auto">
          <a:xfrm>
            <a:off x="588262" y="1243490"/>
            <a:ext cx="11015476" cy="5011339"/>
          </a:xfrm>
          <a:prstGeom prst="roundRect">
            <a:avLst>
              <a:gd name="adj" fmla="val 2074"/>
            </a:avLst>
          </a:prstGeom>
          <a:solidFill>
            <a:schemeClr val="bg1">
              <a:lumMod val="95000"/>
            </a:schemeClr>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900D3F1E-59C1-7C69-815B-4E67E2F3EBE5}"/>
              </a:ext>
            </a:extLst>
          </p:cNvPr>
          <p:cNvSpPr>
            <a:spLocks noGrp="1"/>
          </p:cNvSpPr>
          <p:nvPr>
            <p:ph type="title"/>
          </p:nvPr>
        </p:nvSpPr>
        <p:spPr>
          <a:xfrm>
            <a:off x="588263" y="272457"/>
            <a:ext cx="11018520" cy="430887"/>
          </a:xfrm>
        </p:spPr>
        <p:txBody>
          <a:bodyPr/>
          <a:lstStyle/>
          <a:p>
            <a:r>
              <a:rPr lang="en-US" sz="2800">
                <a:gradFill>
                  <a:gsLst>
                    <a:gs pos="35000">
                      <a:srgbClr val="0078D4"/>
                    </a:gs>
                    <a:gs pos="0">
                      <a:srgbClr val="C03BC4"/>
                    </a:gs>
                  </a:gsLst>
                  <a:path path="circle">
                    <a:fillToRect l="100000" t="100000"/>
                  </a:path>
                </a:gradFill>
              </a:rPr>
              <a:t>Finance |</a:t>
            </a:r>
            <a:r>
              <a:rPr lang="en-US" sz="2800"/>
              <a:t> Collections Coordination</a:t>
            </a:r>
          </a:p>
        </p:txBody>
      </p:sp>
      <p:sp>
        <p:nvSpPr>
          <p:cNvPr id="46" name="Freeform: Shape 2">
            <a:extLst>
              <a:ext uri="{FF2B5EF4-FFF2-40B4-BE49-F238E27FC236}">
                <a16:creationId xmlns:a16="http://schemas.microsoft.com/office/drawing/2014/main" id="{3CCAF6FA-3EC6-0C22-FA61-B5A6015D6B3E}"/>
              </a:ext>
              <a:ext uri="{C183D7F6-B498-43B3-948B-1728B52AA6E4}">
                <adec:decorative xmlns:adec="http://schemas.microsoft.com/office/drawing/2017/decorative" val="1"/>
              </a:ext>
            </a:extLst>
          </p:cNvPr>
          <p:cNvSpPr/>
          <p:nvPr/>
        </p:nvSpPr>
        <p:spPr bwMode="auto">
          <a:xfrm>
            <a:off x="588262" y="1671436"/>
            <a:ext cx="10562486"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47" name="Rectangle: Rounded Corners 6">
            <a:extLst>
              <a:ext uri="{FF2B5EF4-FFF2-40B4-BE49-F238E27FC236}">
                <a16:creationId xmlns:a16="http://schemas.microsoft.com/office/drawing/2014/main" id="{EFF40B09-95BA-9819-4593-22E838E361CE}"/>
              </a:ext>
              <a:ext uri="{C183D7F6-B498-43B3-948B-1728B52AA6E4}">
                <adec:decorative xmlns:adec="http://schemas.microsoft.com/office/drawing/2017/decorative" val="1"/>
              </a:ext>
            </a:extLst>
          </p:cNvPr>
          <p:cNvSpPr/>
          <p:nvPr/>
        </p:nvSpPr>
        <p:spPr bwMode="auto">
          <a:xfrm>
            <a:off x="1107052" y="5332710"/>
            <a:ext cx="2705513" cy="58272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Segoe UI"/>
                <a:ea typeface="+mn-ea"/>
                <a:cs typeface="+mn-cs"/>
              </a:rPr>
              <a:t>Quickly find and summarize documents </a:t>
            </a:r>
            <a:r>
              <a:rPr kumimoji="0" lang="en-US" sz="900" i="0" u="none" strike="noStrike" kern="1200" cap="none" spc="0" normalizeH="0" baseline="0" noProof="0">
                <a:ln>
                  <a:noFill/>
                </a:ln>
                <a:solidFill>
                  <a:srgbClr val="000000"/>
                </a:solidFill>
                <a:effectLst/>
                <a:uLnTx/>
                <a:uFillTx/>
                <a:latin typeface="Segoe UI"/>
                <a:ea typeface="+mn-ea"/>
                <a:cs typeface="+mn-cs"/>
              </a:rPr>
              <a:t>related to a customer.</a:t>
            </a:r>
          </a:p>
        </p:txBody>
      </p:sp>
      <p:sp>
        <p:nvSpPr>
          <p:cNvPr id="48" name="Rectangle: Rounded Corners 4">
            <a:extLst>
              <a:ext uri="{FF2B5EF4-FFF2-40B4-BE49-F238E27FC236}">
                <a16:creationId xmlns:a16="http://schemas.microsoft.com/office/drawing/2014/main" id="{51A8AF98-EA50-CCB8-3C00-8D69DB24AB59}"/>
              </a:ext>
            </a:extLst>
          </p:cNvPr>
          <p:cNvSpPr/>
          <p:nvPr/>
        </p:nvSpPr>
        <p:spPr bwMode="auto">
          <a:xfrm>
            <a:off x="1107052" y="3962701"/>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Segoe UI Semibold"/>
                <a:cs typeface="Segoe UI" pitchFamily="34" charset="0"/>
              </a:rPr>
              <a:t>6. Update legal team</a:t>
            </a:r>
          </a:p>
        </p:txBody>
      </p:sp>
      <p:sp>
        <p:nvSpPr>
          <p:cNvPr id="49" name="TextBox 48">
            <a:extLst>
              <a:ext uri="{FF2B5EF4-FFF2-40B4-BE49-F238E27FC236}">
                <a16:creationId xmlns:a16="http://schemas.microsoft.com/office/drawing/2014/main" id="{3421D461-E1ED-BFC8-8A7C-C58F1EFCC6BF}"/>
              </a:ext>
            </a:extLst>
          </p:cNvPr>
          <p:cNvSpPr txBox="1"/>
          <p:nvPr/>
        </p:nvSpPr>
        <p:spPr>
          <a:xfrm>
            <a:off x="1107053" y="4415165"/>
            <a:ext cx="3015428"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Draft a summary of the collections cycle for the legal team. Draft the message with Copilot in Word, including references to associated documents and emails.</a:t>
            </a:r>
          </a:p>
        </p:txBody>
      </p:sp>
      <p:sp>
        <p:nvSpPr>
          <p:cNvPr id="50" name="Rectangle: Rounded Corners 6">
            <a:extLst>
              <a:ext uri="{FF2B5EF4-FFF2-40B4-BE49-F238E27FC236}">
                <a16:creationId xmlns:a16="http://schemas.microsoft.com/office/drawing/2014/main" id="{7900C52C-AC41-3435-E048-F6EAAEFC6EAC}"/>
              </a:ext>
              <a:ext uri="{C183D7F6-B498-43B3-948B-1728B52AA6E4}">
                <adec:decorative xmlns:adec="http://schemas.microsoft.com/office/drawing/2017/decorative" val="1"/>
              </a:ext>
            </a:extLst>
          </p:cNvPr>
          <p:cNvSpPr/>
          <p:nvPr/>
        </p:nvSpPr>
        <p:spPr bwMode="auto">
          <a:xfrm>
            <a:off x="8028777" y="5330928"/>
            <a:ext cx="2705513" cy="582726"/>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Segoe UI"/>
                <a:ea typeface="+mn-ea"/>
                <a:cs typeface="+mn-cs"/>
              </a:rPr>
              <a:t>Automate drafting of emails </a:t>
            </a:r>
            <a:r>
              <a:rPr kumimoji="0" lang="en-US" sz="900" i="0" u="none" strike="noStrike" kern="1200" cap="none" spc="0" normalizeH="0" baseline="0" noProof="0">
                <a:ln>
                  <a:noFill/>
                </a:ln>
                <a:solidFill>
                  <a:srgbClr val="000000"/>
                </a:solidFill>
                <a:effectLst/>
                <a:uLnTx/>
                <a:uFillTx/>
                <a:latin typeface="Segoe UI"/>
                <a:ea typeface="+mn-ea"/>
                <a:cs typeface="+mn-cs"/>
              </a:rPr>
              <a:t>and use Copilot to revise the tone based on the customer situation.</a:t>
            </a:r>
          </a:p>
        </p:txBody>
      </p:sp>
      <p:sp>
        <p:nvSpPr>
          <p:cNvPr id="51" name="Rectangle: Rounded Corners 7">
            <a:extLst>
              <a:ext uri="{FF2B5EF4-FFF2-40B4-BE49-F238E27FC236}">
                <a16:creationId xmlns:a16="http://schemas.microsoft.com/office/drawing/2014/main" id="{705E7FD8-06A7-8FDA-CE4D-EF8A107FCA2E}"/>
              </a:ext>
            </a:extLst>
          </p:cNvPr>
          <p:cNvSpPr/>
          <p:nvPr/>
        </p:nvSpPr>
        <p:spPr bwMode="auto">
          <a:xfrm>
            <a:off x="8028777" y="396486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Segoe UI Semibold"/>
                <a:cs typeface="Segoe UI" pitchFamily="34" charset="0"/>
              </a:rPr>
              <a:t>4. Send payment reminders</a:t>
            </a:r>
          </a:p>
        </p:txBody>
      </p:sp>
      <p:sp>
        <p:nvSpPr>
          <p:cNvPr id="52" name="TextBox 51">
            <a:extLst>
              <a:ext uri="{FF2B5EF4-FFF2-40B4-BE49-F238E27FC236}">
                <a16:creationId xmlns:a16="http://schemas.microsoft.com/office/drawing/2014/main" id="{9ACFAC51-962F-E907-8AED-D7B2C6E4C74D}"/>
              </a:ext>
            </a:extLst>
          </p:cNvPr>
          <p:cNvSpPr txBox="1"/>
          <p:nvPr/>
        </p:nvSpPr>
        <p:spPr>
          <a:xfrm>
            <a:off x="8028777" y="4415165"/>
            <a:ext cx="2705513" cy="29270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Use Copilot in Outlook to draft a follow up email beginning with the recap of the phone call.</a:t>
            </a:r>
          </a:p>
        </p:txBody>
      </p:sp>
      <p:sp>
        <p:nvSpPr>
          <p:cNvPr id="53" name="Rectangle: Rounded Corners 6">
            <a:extLst>
              <a:ext uri="{FF2B5EF4-FFF2-40B4-BE49-F238E27FC236}">
                <a16:creationId xmlns:a16="http://schemas.microsoft.com/office/drawing/2014/main" id="{0D3BFD85-5747-5065-E22F-E7E038E42582}"/>
              </a:ext>
              <a:ext uri="{C183D7F6-B498-43B3-948B-1728B52AA6E4}">
                <adec:decorative xmlns:adec="http://schemas.microsoft.com/office/drawing/2017/decorative" val="1"/>
              </a:ext>
            </a:extLst>
          </p:cNvPr>
          <p:cNvSpPr/>
          <p:nvPr/>
        </p:nvSpPr>
        <p:spPr bwMode="auto">
          <a:xfrm>
            <a:off x="1107052" y="2927475"/>
            <a:ext cx="2705513" cy="771303"/>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Speed analysis by connecting Copilot </a:t>
            </a:r>
            <a:r>
              <a:rPr kumimoji="0" lang="en-US" sz="900" i="0" u="none" strike="noStrike" kern="0" cap="none" spc="0" normalizeH="0" baseline="0" noProof="0">
                <a:ln>
                  <a:noFill/>
                </a:ln>
                <a:solidFill>
                  <a:srgbClr val="1A1A1A"/>
                </a:solidFill>
                <a:effectLst/>
                <a:uLnTx/>
                <a:uFillTx/>
                <a:latin typeface="Segoe UI"/>
                <a:ea typeface="+mn-ea"/>
                <a:cs typeface="+mn-cs"/>
              </a:rPr>
              <a:t>to your data in CRM and finance systems.</a:t>
            </a:r>
          </a:p>
        </p:txBody>
      </p:sp>
      <p:sp>
        <p:nvSpPr>
          <p:cNvPr id="55" name="Rectangle: Rounded Corners 11">
            <a:extLst>
              <a:ext uri="{FF2B5EF4-FFF2-40B4-BE49-F238E27FC236}">
                <a16:creationId xmlns:a16="http://schemas.microsoft.com/office/drawing/2014/main" id="{45BA02B2-F9A8-B2DD-5B06-F6394803E060}"/>
              </a:ext>
            </a:extLst>
          </p:cNvPr>
          <p:cNvSpPr/>
          <p:nvPr/>
        </p:nvSpPr>
        <p:spPr bwMode="auto">
          <a:xfrm>
            <a:off x="110705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Segoe UI Semibold"/>
                <a:cs typeface="Segoe UI" pitchFamily="34" charset="0"/>
              </a:rPr>
              <a:t>1. Surface outstanding invoices</a:t>
            </a:r>
          </a:p>
        </p:txBody>
      </p:sp>
      <p:sp>
        <p:nvSpPr>
          <p:cNvPr id="56" name="Rectangle: Rounded Corners 6">
            <a:extLst>
              <a:ext uri="{FF2B5EF4-FFF2-40B4-BE49-F238E27FC236}">
                <a16:creationId xmlns:a16="http://schemas.microsoft.com/office/drawing/2014/main" id="{1503A44B-AF33-59FF-454F-125A3300AF0A}"/>
              </a:ext>
              <a:ext uri="{C183D7F6-B498-43B3-948B-1728B52AA6E4}">
                <adec:decorative xmlns:adec="http://schemas.microsoft.com/office/drawing/2017/decorative" val="1"/>
              </a:ext>
            </a:extLst>
          </p:cNvPr>
          <p:cNvSpPr/>
          <p:nvPr/>
        </p:nvSpPr>
        <p:spPr bwMode="auto">
          <a:xfrm>
            <a:off x="4575471" y="2927475"/>
            <a:ext cx="2705513" cy="77271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0" cap="none" spc="0" normalizeH="0" baseline="0" noProof="0">
                <a:ln>
                  <a:noFill/>
                </a:ln>
                <a:solidFill>
                  <a:srgbClr val="1A1A1A"/>
                </a:solidFill>
                <a:effectLst/>
                <a:uLnTx/>
                <a:uFillTx/>
                <a:latin typeface="Segoe UI"/>
                <a:ea typeface="+mn-ea"/>
                <a:cs typeface="+mn-cs"/>
              </a:rPr>
              <a:t>Build conversation script</a:t>
            </a:r>
            <a:r>
              <a:rPr kumimoji="0" lang="en-US" sz="900" i="0" u="none" strike="noStrike" kern="0" cap="none" spc="0" normalizeH="0" baseline="0" noProof="0">
                <a:ln>
                  <a:noFill/>
                </a:ln>
                <a:solidFill>
                  <a:srgbClr val="1A1A1A"/>
                </a:solidFill>
                <a:effectLst/>
                <a:uLnTx/>
                <a:uFillTx/>
                <a:latin typeface="Segoe UI"/>
                <a:ea typeface="+mn-ea"/>
                <a:cs typeface="+mn-cs"/>
              </a:rPr>
              <a:t>, suggesting the most effective and policy compliant approach to remind of the balance and negotiate payment terms. </a:t>
            </a:r>
          </a:p>
        </p:txBody>
      </p:sp>
      <p:sp>
        <p:nvSpPr>
          <p:cNvPr id="57" name="Rectangle: Rounded Corners 13">
            <a:extLst>
              <a:ext uri="{FF2B5EF4-FFF2-40B4-BE49-F238E27FC236}">
                <a16:creationId xmlns:a16="http://schemas.microsoft.com/office/drawing/2014/main" id="{EE8F83C2-5794-25FE-AA25-2C5885F8229B}"/>
              </a:ext>
            </a:extLst>
          </p:cNvPr>
          <p:cNvSpPr/>
          <p:nvPr/>
        </p:nvSpPr>
        <p:spPr bwMode="auto">
          <a:xfrm>
            <a:off x="4575472"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Segoe UI Semibold"/>
                <a:cs typeface="Segoe UI" pitchFamily="34" charset="0"/>
              </a:rPr>
              <a:t>2. Build call script</a:t>
            </a:r>
          </a:p>
        </p:txBody>
      </p:sp>
      <p:sp>
        <p:nvSpPr>
          <p:cNvPr id="58" name="TextBox 57">
            <a:extLst>
              <a:ext uri="{FF2B5EF4-FFF2-40B4-BE49-F238E27FC236}">
                <a16:creationId xmlns:a16="http://schemas.microsoft.com/office/drawing/2014/main" id="{AF13BA26-1DF0-9123-76DD-578086E892C0}"/>
              </a:ext>
            </a:extLst>
          </p:cNvPr>
          <p:cNvSpPr txBox="1"/>
          <p:nvPr/>
        </p:nvSpPr>
        <p:spPr>
          <a:xfrm>
            <a:off x="4575471" y="1948229"/>
            <a:ext cx="2705513" cy="27699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Use Copilot to refine the call script used to communicate the unpaid invoices to customers.</a:t>
            </a:r>
          </a:p>
        </p:txBody>
      </p:sp>
      <p:sp>
        <p:nvSpPr>
          <p:cNvPr id="59" name="Rectangle: Rounded Corners 15">
            <a:extLst>
              <a:ext uri="{FF2B5EF4-FFF2-40B4-BE49-F238E27FC236}">
                <a16:creationId xmlns:a16="http://schemas.microsoft.com/office/drawing/2014/main" id="{9C5BCD1C-5A67-6BF2-7869-BB79870ABFAC}"/>
              </a:ext>
            </a:extLst>
          </p:cNvPr>
          <p:cNvSpPr/>
          <p:nvPr/>
        </p:nvSpPr>
        <p:spPr bwMode="auto">
          <a:xfrm>
            <a:off x="8028777" y="1505660"/>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Segoe UI Semibold"/>
                <a:cs typeface="Segoe UI" pitchFamily="34" charset="0"/>
              </a:rPr>
              <a:t>3. Call customers</a:t>
            </a:r>
          </a:p>
        </p:txBody>
      </p:sp>
      <p:sp>
        <p:nvSpPr>
          <p:cNvPr id="60" name="Rectangle: Rounded Corners 6">
            <a:extLst>
              <a:ext uri="{FF2B5EF4-FFF2-40B4-BE49-F238E27FC236}">
                <a16:creationId xmlns:a16="http://schemas.microsoft.com/office/drawing/2014/main" id="{DB3CA76E-D03C-34DF-27F4-71FFF0A5D39C}"/>
              </a:ext>
              <a:ext uri="{C183D7F6-B498-43B3-948B-1728B52AA6E4}">
                <adec:decorative xmlns:adec="http://schemas.microsoft.com/office/drawing/2017/decorative" val="1"/>
              </a:ext>
            </a:extLst>
          </p:cNvPr>
          <p:cNvSpPr/>
          <p:nvPr/>
        </p:nvSpPr>
        <p:spPr bwMode="auto">
          <a:xfrm>
            <a:off x="8028777" y="2927475"/>
            <a:ext cx="2705513" cy="772713"/>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a:lnSpc>
                <a:spcPct val="90000"/>
              </a:lnSpc>
              <a:defRPr/>
            </a:pPr>
            <a:r>
              <a:rPr lang="en-US" sz="900" b="1">
                <a:solidFill>
                  <a:srgbClr val="1A1A1A"/>
                </a:solidFill>
                <a:cs typeface="Segoe UI" pitchFamily="34" charset="0"/>
              </a:rPr>
              <a:t>Simplify capture </a:t>
            </a:r>
            <a:r>
              <a:rPr lang="en-US" sz="900">
                <a:solidFill>
                  <a:srgbClr val="1A1A1A"/>
                </a:solidFill>
                <a:cs typeface="Segoe UI" pitchFamily="34" charset="0"/>
              </a:rPr>
              <a:t>of customer intent and production of call notes.</a:t>
            </a:r>
          </a:p>
        </p:txBody>
      </p:sp>
      <p:sp>
        <p:nvSpPr>
          <p:cNvPr id="61" name="TextBox 60">
            <a:extLst>
              <a:ext uri="{FF2B5EF4-FFF2-40B4-BE49-F238E27FC236}">
                <a16:creationId xmlns:a16="http://schemas.microsoft.com/office/drawing/2014/main" id="{EE699872-B30E-5BB8-0DE0-37C714099CD6}"/>
              </a:ext>
            </a:extLst>
          </p:cNvPr>
          <p:cNvSpPr txBox="1"/>
          <p:nvPr/>
        </p:nvSpPr>
        <p:spPr>
          <a:xfrm>
            <a:off x="8028777" y="1948229"/>
            <a:ext cx="2705513" cy="276999"/>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Call customers who have outstanding balances to provide guidance on creating a payment plan.</a:t>
            </a:r>
          </a:p>
        </p:txBody>
      </p:sp>
      <p:sp>
        <p:nvSpPr>
          <p:cNvPr id="62" name="Rectangle: Rounded Corners 6">
            <a:extLst>
              <a:ext uri="{FF2B5EF4-FFF2-40B4-BE49-F238E27FC236}">
                <a16:creationId xmlns:a16="http://schemas.microsoft.com/office/drawing/2014/main" id="{B5709054-D7F0-729C-9454-0E9A9D0C19DC}"/>
              </a:ext>
              <a:ext uri="{C183D7F6-B498-43B3-948B-1728B52AA6E4}">
                <adec:decorative xmlns:adec="http://schemas.microsoft.com/office/drawing/2017/decorative" val="1"/>
              </a:ext>
            </a:extLst>
          </p:cNvPr>
          <p:cNvSpPr/>
          <p:nvPr/>
        </p:nvSpPr>
        <p:spPr bwMode="auto">
          <a:xfrm>
            <a:off x="4575472" y="5327594"/>
            <a:ext cx="2705513" cy="582726"/>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b="1" i="0" u="none" strike="noStrike" kern="1200" cap="none" spc="0" normalizeH="0" baseline="0" noProof="0">
                <a:ln>
                  <a:noFill/>
                </a:ln>
                <a:solidFill>
                  <a:srgbClr val="000000"/>
                </a:solidFill>
                <a:effectLst/>
                <a:uLnTx/>
                <a:uFillTx/>
                <a:latin typeface="Segoe UI"/>
                <a:ea typeface="+mn-ea"/>
                <a:cs typeface="+mn-cs"/>
              </a:rPr>
              <a:t>Simplify the process of updating customer records </a:t>
            </a:r>
            <a:r>
              <a:rPr kumimoji="0" lang="en-US" sz="900" i="0" u="none" strike="noStrike" kern="1200" cap="none" spc="0" normalizeH="0" baseline="0" noProof="0">
                <a:ln>
                  <a:noFill/>
                </a:ln>
                <a:solidFill>
                  <a:srgbClr val="000000"/>
                </a:solidFill>
                <a:effectLst/>
                <a:uLnTx/>
                <a:uFillTx/>
                <a:latin typeface="Segoe UI"/>
                <a:ea typeface="+mn-ea"/>
                <a:cs typeface="+mn-cs"/>
              </a:rPr>
              <a:t>by collecting information from various sources.</a:t>
            </a:r>
          </a:p>
        </p:txBody>
      </p:sp>
      <p:sp>
        <p:nvSpPr>
          <p:cNvPr id="63" name="Rectangle: Rounded Corners 19">
            <a:extLst>
              <a:ext uri="{FF2B5EF4-FFF2-40B4-BE49-F238E27FC236}">
                <a16:creationId xmlns:a16="http://schemas.microsoft.com/office/drawing/2014/main" id="{9D07A496-A680-9C31-BA40-D934429D6549}"/>
              </a:ext>
            </a:extLst>
          </p:cNvPr>
          <p:cNvSpPr/>
          <p:nvPr/>
        </p:nvSpPr>
        <p:spPr bwMode="auto">
          <a:xfrm>
            <a:off x="4575472" y="3965293"/>
            <a:ext cx="2705513"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sz="1200" b="1">
                <a:ln w="3175">
                  <a:noFill/>
                </a:ln>
                <a:gradFill>
                  <a:gsLst>
                    <a:gs pos="76437">
                      <a:srgbClr val="FFFFFF"/>
                    </a:gs>
                    <a:gs pos="55747">
                      <a:srgbClr val="FFFFFF"/>
                    </a:gs>
                  </a:gsLst>
                  <a:path path="circle">
                    <a:fillToRect l="100000" b="100000"/>
                  </a:path>
                </a:gradFill>
                <a:latin typeface="Segoe UI Semibold"/>
                <a:cs typeface="Segoe UI" pitchFamily="34" charset="0"/>
              </a:rPr>
              <a:t>5. Update financial data</a:t>
            </a:r>
          </a:p>
        </p:txBody>
      </p:sp>
      <p:sp>
        <p:nvSpPr>
          <p:cNvPr id="64" name="TextBox 63">
            <a:extLst>
              <a:ext uri="{FF2B5EF4-FFF2-40B4-BE49-F238E27FC236}">
                <a16:creationId xmlns:a16="http://schemas.microsoft.com/office/drawing/2014/main" id="{4684669A-3163-815C-4B50-062F52748CFE}"/>
              </a:ext>
            </a:extLst>
          </p:cNvPr>
          <p:cNvSpPr txBox="1"/>
          <p:nvPr/>
        </p:nvSpPr>
        <p:spPr>
          <a:xfrm>
            <a:off x="4463648" y="4415165"/>
            <a:ext cx="3128161" cy="41549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a:ln>
                  <a:noFill/>
                </a:ln>
                <a:solidFill>
                  <a:srgbClr val="1A1A1A"/>
                </a:solidFill>
                <a:effectLst/>
                <a:uLnTx/>
                <a:uFillTx/>
                <a:latin typeface="Segoe UI"/>
                <a:cs typeface="Segoe UI" pitchFamily="34" charset="0"/>
              </a:rPr>
              <a:t>Use Copilot to help find notes from meetings,, emails, and chat for crafting updates document the payment plan in the finance system.</a:t>
            </a:r>
          </a:p>
        </p:txBody>
      </p:sp>
      <p:grpSp>
        <p:nvGrpSpPr>
          <p:cNvPr id="91" name="Group 90">
            <a:extLst>
              <a:ext uri="{FF2B5EF4-FFF2-40B4-BE49-F238E27FC236}">
                <a16:creationId xmlns:a16="http://schemas.microsoft.com/office/drawing/2014/main" id="{A5F268B2-68E4-6790-0993-F5052F5F2DD8}"/>
              </a:ext>
            </a:extLst>
          </p:cNvPr>
          <p:cNvGrpSpPr/>
          <p:nvPr/>
        </p:nvGrpSpPr>
        <p:grpSpPr>
          <a:xfrm>
            <a:off x="4128379" y="1594303"/>
            <a:ext cx="166152" cy="166152"/>
            <a:chOff x="5214995" y="-1168400"/>
            <a:chExt cx="431800" cy="431800"/>
          </a:xfrm>
        </p:grpSpPr>
        <p:sp>
          <p:nvSpPr>
            <p:cNvPr id="89" name="Oval 88">
              <a:extLst>
                <a:ext uri="{FF2B5EF4-FFF2-40B4-BE49-F238E27FC236}">
                  <a16:creationId xmlns:a16="http://schemas.microsoft.com/office/drawing/2014/main" id="{8984A234-03CA-13C7-0EFC-0E4F597D8FC7}"/>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90" name="Rectangle 89">
              <a:extLst>
                <a:ext uri="{FF2B5EF4-FFF2-40B4-BE49-F238E27FC236}">
                  <a16:creationId xmlns:a16="http://schemas.microsoft.com/office/drawing/2014/main" id="{B0F2166B-2889-12AD-C8B6-328F9A5A4F7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95" name="Group 94">
            <a:extLst>
              <a:ext uri="{FF2B5EF4-FFF2-40B4-BE49-F238E27FC236}">
                <a16:creationId xmlns:a16="http://schemas.microsoft.com/office/drawing/2014/main" id="{AF3245E3-5280-0F67-871C-35B3BF3BF6F9}"/>
              </a:ext>
            </a:extLst>
          </p:cNvPr>
          <p:cNvGrpSpPr/>
          <p:nvPr/>
        </p:nvGrpSpPr>
        <p:grpSpPr>
          <a:xfrm>
            <a:off x="7591810" y="1594303"/>
            <a:ext cx="166152" cy="166152"/>
            <a:chOff x="5214995" y="-1168400"/>
            <a:chExt cx="431800" cy="431800"/>
          </a:xfrm>
        </p:grpSpPr>
        <p:sp>
          <p:nvSpPr>
            <p:cNvPr id="96" name="Oval 95">
              <a:extLst>
                <a:ext uri="{FF2B5EF4-FFF2-40B4-BE49-F238E27FC236}">
                  <a16:creationId xmlns:a16="http://schemas.microsoft.com/office/drawing/2014/main" id="{16984EF6-E6DD-ABF2-9F36-D35292C66CA8}"/>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97" name="Rectangle 89">
              <a:extLst>
                <a:ext uri="{FF2B5EF4-FFF2-40B4-BE49-F238E27FC236}">
                  <a16:creationId xmlns:a16="http://schemas.microsoft.com/office/drawing/2014/main" id="{0CC0D0BC-24F3-2B5D-24C9-9149F3D647D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98" name="Group 97">
            <a:extLst>
              <a:ext uri="{FF2B5EF4-FFF2-40B4-BE49-F238E27FC236}">
                <a16:creationId xmlns:a16="http://schemas.microsoft.com/office/drawing/2014/main" id="{AF99D339-F64A-5F0A-199E-D6C85638D0B5}"/>
              </a:ext>
            </a:extLst>
          </p:cNvPr>
          <p:cNvGrpSpPr/>
          <p:nvPr/>
        </p:nvGrpSpPr>
        <p:grpSpPr>
          <a:xfrm flipH="1">
            <a:off x="4128379" y="4049554"/>
            <a:ext cx="166152" cy="166152"/>
            <a:chOff x="5214995" y="-1168400"/>
            <a:chExt cx="431800" cy="431800"/>
          </a:xfrm>
        </p:grpSpPr>
        <p:sp>
          <p:nvSpPr>
            <p:cNvPr id="99" name="Oval 98">
              <a:extLst>
                <a:ext uri="{FF2B5EF4-FFF2-40B4-BE49-F238E27FC236}">
                  <a16:creationId xmlns:a16="http://schemas.microsoft.com/office/drawing/2014/main" id="{4CB97744-9AF4-909A-4AF6-32320BEA435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00" name="Rectangle 89">
              <a:extLst>
                <a:ext uri="{FF2B5EF4-FFF2-40B4-BE49-F238E27FC236}">
                  <a16:creationId xmlns:a16="http://schemas.microsoft.com/office/drawing/2014/main" id="{5C243C9F-5FF7-B13D-3F87-22D3FC89B9B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01" name="Group 100">
            <a:extLst>
              <a:ext uri="{FF2B5EF4-FFF2-40B4-BE49-F238E27FC236}">
                <a16:creationId xmlns:a16="http://schemas.microsoft.com/office/drawing/2014/main" id="{9C778127-387E-0EBD-19EB-FAC56A1C8410}"/>
              </a:ext>
            </a:extLst>
          </p:cNvPr>
          <p:cNvGrpSpPr/>
          <p:nvPr/>
        </p:nvGrpSpPr>
        <p:grpSpPr>
          <a:xfrm flipH="1">
            <a:off x="7591810" y="4049554"/>
            <a:ext cx="166152" cy="166152"/>
            <a:chOff x="5214995" y="-1168400"/>
            <a:chExt cx="431800" cy="431800"/>
          </a:xfrm>
        </p:grpSpPr>
        <p:sp>
          <p:nvSpPr>
            <p:cNvPr id="102" name="Oval 101">
              <a:extLst>
                <a:ext uri="{FF2B5EF4-FFF2-40B4-BE49-F238E27FC236}">
                  <a16:creationId xmlns:a16="http://schemas.microsoft.com/office/drawing/2014/main" id="{7F5B0421-0606-E675-8A70-EDDA9CD336B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03" name="Rectangle 89">
              <a:extLst>
                <a:ext uri="{FF2B5EF4-FFF2-40B4-BE49-F238E27FC236}">
                  <a16:creationId xmlns:a16="http://schemas.microsoft.com/office/drawing/2014/main" id="{3818BD06-63FD-7AB2-0433-50667E0A982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07" name="Group 106">
            <a:extLst>
              <a:ext uri="{FF2B5EF4-FFF2-40B4-BE49-F238E27FC236}">
                <a16:creationId xmlns:a16="http://schemas.microsoft.com/office/drawing/2014/main" id="{90AD8E71-A491-4486-33FC-760D66459A25}"/>
              </a:ext>
            </a:extLst>
          </p:cNvPr>
          <p:cNvGrpSpPr/>
          <p:nvPr/>
        </p:nvGrpSpPr>
        <p:grpSpPr>
          <a:xfrm rot="5400000">
            <a:off x="11068586" y="2034721"/>
            <a:ext cx="166152" cy="166152"/>
            <a:chOff x="5214995" y="-1168400"/>
            <a:chExt cx="431800" cy="431800"/>
          </a:xfrm>
        </p:grpSpPr>
        <p:sp>
          <p:nvSpPr>
            <p:cNvPr id="108" name="Oval 107">
              <a:extLst>
                <a:ext uri="{FF2B5EF4-FFF2-40B4-BE49-F238E27FC236}">
                  <a16:creationId xmlns:a16="http://schemas.microsoft.com/office/drawing/2014/main" id="{17A2E4C7-58D2-6F3F-3CB3-F4BF269037FC}"/>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09" name="Rectangle 89">
              <a:extLst>
                <a:ext uri="{FF2B5EF4-FFF2-40B4-BE49-F238E27FC236}">
                  <a16:creationId xmlns:a16="http://schemas.microsoft.com/office/drawing/2014/main" id="{84F02D13-05C8-EEDD-D395-A4601167E3F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10" name="Group 109">
            <a:extLst>
              <a:ext uri="{FF2B5EF4-FFF2-40B4-BE49-F238E27FC236}">
                <a16:creationId xmlns:a16="http://schemas.microsoft.com/office/drawing/2014/main" id="{2151A2A9-A5F5-0419-555D-FC8B4447EBEC}"/>
              </a:ext>
            </a:extLst>
          </p:cNvPr>
          <p:cNvGrpSpPr/>
          <p:nvPr/>
        </p:nvGrpSpPr>
        <p:grpSpPr>
          <a:xfrm rot="5400000">
            <a:off x="11068586" y="3583008"/>
            <a:ext cx="166152" cy="166152"/>
            <a:chOff x="5214995" y="-1168400"/>
            <a:chExt cx="431800" cy="431800"/>
          </a:xfrm>
        </p:grpSpPr>
        <p:sp>
          <p:nvSpPr>
            <p:cNvPr id="111" name="Oval 110">
              <a:extLst>
                <a:ext uri="{FF2B5EF4-FFF2-40B4-BE49-F238E27FC236}">
                  <a16:creationId xmlns:a16="http://schemas.microsoft.com/office/drawing/2014/main" id="{E3355DE3-7DEB-0045-4FCA-E829A47D9AFB}"/>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12" name="Rectangle 89">
              <a:extLst>
                <a:ext uri="{FF2B5EF4-FFF2-40B4-BE49-F238E27FC236}">
                  <a16:creationId xmlns:a16="http://schemas.microsoft.com/office/drawing/2014/main" id="{01BB4E2A-CB8A-66AE-F3A1-99496F009AF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16" name="Rectangle: Rounded Corners 6">
            <a:extLst>
              <a:ext uri="{FF2B5EF4-FFF2-40B4-BE49-F238E27FC236}">
                <a16:creationId xmlns:a16="http://schemas.microsoft.com/office/drawing/2014/main" id="{356C1D34-C650-45DA-91EF-ED0C7CE54925}"/>
              </a:ext>
              <a:ext uri="{C183D7F6-B498-43B3-948B-1728B52AA6E4}">
                <adec:decorative xmlns:adec="http://schemas.microsoft.com/office/drawing/2017/decorative" val="1"/>
              </a:ext>
            </a:extLst>
          </p:cNvPr>
          <p:cNvSpPr/>
          <p:nvPr/>
        </p:nvSpPr>
        <p:spPr bwMode="auto">
          <a:xfrm>
            <a:off x="588262" y="977145"/>
            <a:ext cx="1188720" cy="169396"/>
          </a:xfrm>
          <a:prstGeom prst="roundRect">
            <a:avLst>
              <a:gd name="adj" fmla="val 8425"/>
            </a:avLst>
          </a:prstGeom>
          <a:noFill/>
          <a:ln w="25400">
            <a:no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0" tIns="0" rIns="0" bIns="0" numCol="1" spcCol="0" rtlCol="0" fromWordArt="0" anchor="ctr" anchorCtr="0" forceAA="0" compatLnSpc="1">
            <a:prstTxWarp prst="textNoShape">
              <a:avLst/>
            </a:prstTxWarp>
            <a:sp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Potential benefits</a:t>
            </a:r>
          </a:p>
        </p:txBody>
      </p:sp>
      <p:sp>
        <p:nvSpPr>
          <p:cNvPr id="54" name="TextBox 53">
            <a:extLst>
              <a:ext uri="{FF2B5EF4-FFF2-40B4-BE49-F238E27FC236}">
                <a16:creationId xmlns:a16="http://schemas.microsoft.com/office/drawing/2014/main" id="{B6194C71-BA98-D544-1811-EE4FC71EEB19}"/>
              </a:ext>
            </a:extLst>
          </p:cNvPr>
          <p:cNvSpPr txBox="1"/>
          <p:nvPr/>
        </p:nvSpPr>
        <p:spPr>
          <a:xfrm>
            <a:off x="1107051" y="1948229"/>
            <a:ext cx="3015430" cy="276999"/>
          </a:xfrm>
          <a:prstGeom prst="rect">
            <a:avLst/>
          </a:prstGeom>
          <a:noFill/>
        </p:spPr>
        <p:txBody>
          <a:bodyPr wrap="square" lIns="91440" tIns="0" rIns="91440" bIns="0" rtlCol="0" anchor="t">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Ask Copilot to identify customers who have outstanding invoices using plugins built with Copilot Studio.</a:t>
            </a:r>
          </a:p>
        </p:txBody>
      </p:sp>
      <p:sp>
        <p:nvSpPr>
          <p:cNvPr id="19" name="Rectangle: Rounded Corners 6">
            <a:extLst>
              <a:ext uri="{FF2B5EF4-FFF2-40B4-BE49-F238E27FC236}">
                <a16:creationId xmlns:a16="http://schemas.microsoft.com/office/drawing/2014/main" id="{837BFD07-BBF1-5C8B-27D9-69CC2D50B84E}"/>
              </a:ext>
              <a:ext uri="{C183D7F6-B498-43B3-948B-1728B52AA6E4}">
                <adec:decorative xmlns:adec="http://schemas.microsoft.com/office/drawing/2017/decorative" val="1"/>
              </a:ext>
            </a:extLst>
          </p:cNvPr>
          <p:cNvSpPr/>
          <p:nvPr/>
        </p:nvSpPr>
        <p:spPr bwMode="auto">
          <a:xfrm>
            <a:off x="1893576" y="942971"/>
            <a:ext cx="1733880" cy="23774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000" kern="0">
                <a:solidFill>
                  <a:srgbClr val="0078D4"/>
                </a:solidFill>
                <a:latin typeface="Segoe UI"/>
                <a:cs typeface="Segoe UI" pitchFamily="34" charset="0"/>
              </a:rPr>
              <a:t>Cash flow acceleration</a:t>
            </a:r>
          </a:p>
        </p:txBody>
      </p:sp>
      <p:sp>
        <p:nvSpPr>
          <p:cNvPr id="23" name="TextBox 22">
            <a:extLst>
              <a:ext uri="{FF2B5EF4-FFF2-40B4-BE49-F238E27FC236}">
                <a16:creationId xmlns:a16="http://schemas.microsoft.com/office/drawing/2014/main" id="{E8124EA9-10AE-B20A-2B56-AFBD97611CE3}"/>
              </a:ext>
              <a:ext uri="{C183D7F6-B498-43B3-948B-1728B52AA6E4}">
                <adec:decorative xmlns:adec="http://schemas.microsoft.com/office/drawing/2017/decorative" val="0"/>
              </a:ext>
            </a:extLst>
          </p:cNvPr>
          <p:cNvSpPr txBox="1"/>
          <p:nvPr/>
        </p:nvSpPr>
        <p:spPr>
          <a:xfrm>
            <a:off x="9341937" y="2499328"/>
            <a:ext cx="1277117" cy="166199"/>
          </a:xfrm>
          <a:prstGeom prst="rect">
            <a:avLst/>
          </a:prstGeom>
          <a:noFill/>
        </p:spPr>
        <p:txBody>
          <a:bodyPr wrap="square" lIns="0" tIns="0" rIns="0" bIns="0" rtlCol="0" anchor="ctr">
            <a:spAutoFit/>
          </a:bodyPr>
          <a:lstStyle/>
          <a:p>
            <a:pPr defTabSz="914367">
              <a:lnSpc>
                <a:spcPct val="90000"/>
              </a:lnSpc>
              <a:defRPr/>
            </a:pPr>
            <a:r>
              <a:rPr lang="en-US" sz="1200">
                <a:solidFill>
                  <a:prstClr val="black"/>
                </a:solidFill>
                <a:latin typeface="Segoe UI Semibold"/>
              </a:rPr>
              <a:t>Copilot in Teams</a:t>
            </a:r>
          </a:p>
        </p:txBody>
      </p:sp>
      <p:grpSp>
        <p:nvGrpSpPr>
          <p:cNvPr id="26" name="Group 25">
            <a:extLst>
              <a:ext uri="{FF2B5EF4-FFF2-40B4-BE49-F238E27FC236}">
                <a16:creationId xmlns:a16="http://schemas.microsoft.com/office/drawing/2014/main" id="{FEF2154A-741B-3E00-1D00-46C44FD0803D}"/>
              </a:ext>
            </a:extLst>
          </p:cNvPr>
          <p:cNvGrpSpPr/>
          <p:nvPr/>
        </p:nvGrpSpPr>
        <p:grpSpPr>
          <a:xfrm>
            <a:off x="1400164" y="2356082"/>
            <a:ext cx="2835783" cy="411480"/>
            <a:chOff x="8259829" y="2318178"/>
            <a:chExt cx="2835783" cy="411480"/>
          </a:xfrm>
        </p:grpSpPr>
        <p:sp>
          <p:nvSpPr>
            <p:cNvPr id="27" name="Oval 26">
              <a:extLst>
                <a:ext uri="{FF2B5EF4-FFF2-40B4-BE49-F238E27FC236}">
                  <a16:creationId xmlns:a16="http://schemas.microsoft.com/office/drawing/2014/main" id="{6FAD5340-7F25-D8D1-F4DB-0A395C99EE99}"/>
                </a:ext>
              </a:extLst>
            </p:cNvPr>
            <p:cNvSpPr>
              <a:spLocks/>
            </p:cNvSpPr>
            <p:nvPr/>
          </p:nvSpPr>
          <p:spPr bwMode="auto">
            <a:xfrm>
              <a:off x="8259829" y="231817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28" name="Oval 27">
              <a:extLst>
                <a:ext uri="{FF2B5EF4-FFF2-40B4-BE49-F238E27FC236}">
                  <a16:creationId xmlns:a16="http://schemas.microsoft.com/office/drawing/2014/main" id="{209F0070-A042-335F-4BCC-DFE5794EE9CF}"/>
                </a:ext>
              </a:extLst>
            </p:cNvPr>
            <p:cNvSpPr>
              <a:spLocks/>
            </p:cNvSpPr>
            <p:nvPr/>
          </p:nvSpPr>
          <p:spPr bwMode="auto">
            <a:xfrm>
              <a:off x="8748438" y="231817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2" name="TextBox 31">
              <a:extLst>
                <a:ext uri="{FF2B5EF4-FFF2-40B4-BE49-F238E27FC236}">
                  <a16:creationId xmlns:a16="http://schemas.microsoft.com/office/drawing/2014/main" id="{41BB99C7-1B88-A35A-1B3E-5A0277049A41}"/>
                </a:ext>
                <a:ext uri="{C183D7F6-B498-43B3-948B-1728B52AA6E4}">
                  <adec:decorative xmlns:adec="http://schemas.microsoft.com/office/drawing/2017/decorative" val="0"/>
                </a:ext>
              </a:extLst>
            </p:cNvPr>
            <p:cNvSpPr txBox="1"/>
            <p:nvPr/>
          </p:nvSpPr>
          <p:spPr>
            <a:xfrm>
              <a:off x="9195630" y="2339252"/>
              <a:ext cx="1899982" cy="369332"/>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a:t>
              </a:r>
            </a:p>
            <a:p>
              <a:pPr defTabSz="914367">
                <a:defRPr/>
              </a:pPr>
              <a:r>
                <a:rPr lang="en-US" sz="1200">
                  <a:solidFill>
                    <a:prstClr val="black"/>
                  </a:solidFill>
                  <a:latin typeface="Segoe UI Semibold"/>
                </a:rPr>
                <a:t>Copilot Studio</a:t>
              </a:r>
            </a:p>
          </p:txBody>
        </p:sp>
      </p:grpSp>
      <p:sp>
        <p:nvSpPr>
          <p:cNvPr id="43" name="Oval 42">
            <a:extLst>
              <a:ext uri="{FF2B5EF4-FFF2-40B4-BE49-F238E27FC236}">
                <a16:creationId xmlns:a16="http://schemas.microsoft.com/office/drawing/2014/main" id="{8B4B1C94-53AF-C36F-07B1-4DBFEF5749C2}"/>
              </a:ext>
            </a:extLst>
          </p:cNvPr>
          <p:cNvSpPr>
            <a:spLocks/>
          </p:cNvSpPr>
          <p:nvPr/>
        </p:nvSpPr>
        <p:spPr bwMode="auto">
          <a:xfrm>
            <a:off x="8789685" y="2391004"/>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67" name="TextBox 66">
            <a:extLst>
              <a:ext uri="{FF2B5EF4-FFF2-40B4-BE49-F238E27FC236}">
                <a16:creationId xmlns:a16="http://schemas.microsoft.com/office/drawing/2014/main" id="{429D30D9-9758-DC35-2BD1-2E82C58629BB}"/>
              </a:ext>
              <a:ext uri="{C183D7F6-B498-43B3-948B-1728B52AA6E4}">
                <adec:decorative xmlns:adec="http://schemas.microsoft.com/office/drawing/2017/decorative" val="0"/>
              </a:ext>
            </a:extLst>
          </p:cNvPr>
          <p:cNvSpPr txBox="1"/>
          <p:nvPr/>
        </p:nvSpPr>
        <p:spPr>
          <a:xfrm>
            <a:off x="5981800" y="2511331"/>
            <a:ext cx="1277117" cy="166199"/>
          </a:xfrm>
          <a:prstGeom prst="rect">
            <a:avLst/>
          </a:prstGeom>
          <a:noFill/>
        </p:spPr>
        <p:txBody>
          <a:bodyPr wrap="square" lIns="0" tIns="0" rIns="0" bIns="0" rtlCol="0" anchor="ctr">
            <a:spAutoFit/>
          </a:bodyPr>
          <a:lstStyle/>
          <a:p>
            <a:pPr defTabSz="914367">
              <a:lnSpc>
                <a:spcPct val="90000"/>
              </a:lnSpc>
              <a:defRPr/>
            </a:pPr>
            <a:r>
              <a:rPr lang="en-US" sz="1200">
                <a:solidFill>
                  <a:prstClr val="black"/>
                </a:solidFill>
                <a:latin typeface="Segoe UI Semibold"/>
              </a:rPr>
              <a:t>Copilot in </a:t>
            </a:r>
            <a:r>
              <a:rPr kumimoji="0" lang="en-US" sz="1200" b="0" i="0" u="none" strike="noStrike" kern="1200" cap="none" spc="0" normalizeH="0" baseline="0" noProof="0">
                <a:ln>
                  <a:noFill/>
                </a:ln>
                <a:solidFill>
                  <a:prstClr val="black"/>
                </a:solidFill>
                <a:effectLst/>
                <a:uLnTx/>
                <a:uFillTx/>
                <a:latin typeface="Segoe UI Semibold"/>
                <a:ea typeface="+mn-ea"/>
                <a:cs typeface="+mn-cs"/>
              </a:rPr>
              <a:t>Word</a:t>
            </a:r>
            <a:endParaRPr lang="en-US" sz="1200">
              <a:solidFill>
                <a:prstClr val="black"/>
              </a:solidFill>
              <a:latin typeface="Segoe UI Semibold"/>
            </a:endParaRPr>
          </a:p>
        </p:txBody>
      </p:sp>
      <p:sp>
        <p:nvSpPr>
          <p:cNvPr id="70" name="Oval 69">
            <a:extLst>
              <a:ext uri="{FF2B5EF4-FFF2-40B4-BE49-F238E27FC236}">
                <a16:creationId xmlns:a16="http://schemas.microsoft.com/office/drawing/2014/main" id="{632C044B-1BA2-F253-DA42-3188FC4B84FF}"/>
              </a:ext>
            </a:extLst>
          </p:cNvPr>
          <p:cNvSpPr>
            <a:spLocks/>
          </p:cNvSpPr>
          <p:nvPr/>
        </p:nvSpPr>
        <p:spPr bwMode="auto">
          <a:xfrm>
            <a:off x="5477616" y="237270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grpSp>
        <p:nvGrpSpPr>
          <p:cNvPr id="78" name="Group 77">
            <a:extLst>
              <a:ext uri="{FF2B5EF4-FFF2-40B4-BE49-F238E27FC236}">
                <a16:creationId xmlns:a16="http://schemas.microsoft.com/office/drawing/2014/main" id="{CD5A92A0-2077-C8E9-1E55-ED2DA1157B15}"/>
              </a:ext>
            </a:extLst>
          </p:cNvPr>
          <p:cNvGrpSpPr/>
          <p:nvPr/>
        </p:nvGrpSpPr>
        <p:grpSpPr>
          <a:xfrm>
            <a:off x="1773620" y="4882738"/>
            <a:ext cx="2119375" cy="411480"/>
            <a:chOff x="1705149" y="4789458"/>
            <a:chExt cx="2119375" cy="411480"/>
          </a:xfrm>
        </p:grpSpPr>
        <p:sp>
          <p:nvSpPr>
            <p:cNvPr id="80" name="Oval 79">
              <a:extLst>
                <a:ext uri="{FF2B5EF4-FFF2-40B4-BE49-F238E27FC236}">
                  <a16:creationId xmlns:a16="http://schemas.microsoft.com/office/drawing/2014/main" id="{2226711A-49A1-2E3C-A4FE-28AAEC0C6B0C}"/>
                </a:ext>
              </a:extLst>
            </p:cNvPr>
            <p:cNvSpPr>
              <a:spLocks/>
            </p:cNvSpPr>
            <p:nvPr/>
          </p:nvSpPr>
          <p:spPr bwMode="auto">
            <a:xfrm>
              <a:off x="1705149" y="478945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err="1">
                <a:solidFill>
                  <a:srgbClr val="1A1A1A"/>
                </a:solidFill>
                <a:latin typeface="Segoe UI"/>
              </a:endParaRPr>
            </a:p>
          </p:txBody>
        </p:sp>
        <p:sp>
          <p:nvSpPr>
            <p:cNvPr id="81" name="TextBox 80">
              <a:extLst>
                <a:ext uri="{FF2B5EF4-FFF2-40B4-BE49-F238E27FC236}">
                  <a16:creationId xmlns:a16="http://schemas.microsoft.com/office/drawing/2014/main" id="{195BDDBC-865F-247D-392B-78FED82ABDFA}"/>
                </a:ext>
                <a:ext uri="{C183D7F6-B498-43B3-948B-1728B52AA6E4}">
                  <adec:decorative xmlns:adec="http://schemas.microsoft.com/office/drawing/2017/decorative" val="0"/>
                </a:ext>
              </a:extLst>
            </p:cNvPr>
            <p:cNvSpPr txBox="1"/>
            <p:nvPr/>
          </p:nvSpPr>
          <p:spPr>
            <a:xfrm>
              <a:off x="2221329" y="4902865"/>
              <a:ext cx="1603195" cy="18466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Segoe UI Semibold"/>
                  <a:ea typeface="+mn-ea"/>
                  <a:cs typeface="+mn-cs"/>
                </a:rPr>
                <a:t>Copilot in Word</a:t>
              </a:r>
            </a:p>
          </p:txBody>
        </p:sp>
        <p:pic>
          <p:nvPicPr>
            <p:cNvPr id="82" name="Picture 10" descr="Microsoft Word Logo - PNG and Vector - Logo Download">
              <a:hlinkClick r:id="rId3"/>
              <a:extLst>
                <a:ext uri="{FF2B5EF4-FFF2-40B4-BE49-F238E27FC236}">
                  <a16:creationId xmlns:a16="http://schemas.microsoft.com/office/drawing/2014/main" id="{AECDF9B0-EFFD-FE43-2912-6ADE48C5AD4F}"/>
                </a:ext>
              </a:extLst>
            </p:cNvP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46211" y="4854065"/>
              <a:ext cx="282265" cy="282265"/>
            </a:xfrm>
            <a:prstGeom prst="rect">
              <a:avLst/>
            </a:prstGeom>
            <a:noFill/>
            <a:extLst>
              <a:ext uri="{909E8E84-426E-40DD-AFC4-6F175D3DCCD1}">
                <a14:hiddenFill xmlns:a14="http://schemas.microsoft.com/office/drawing/2010/main">
                  <a:solidFill>
                    <a:srgbClr val="FFFFFF"/>
                  </a:solidFill>
                </a14:hiddenFill>
              </a:ext>
            </a:extLst>
          </p:spPr>
        </p:pic>
      </p:grpSp>
      <p:sp>
        <p:nvSpPr>
          <p:cNvPr id="86" name="TextBox 85">
            <a:extLst>
              <a:ext uri="{FF2B5EF4-FFF2-40B4-BE49-F238E27FC236}">
                <a16:creationId xmlns:a16="http://schemas.microsoft.com/office/drawing/2014/main" id="{799F708E-2D67-1357-30EA-12A25BF2FFC8}"/>
              </a:ext>
              <a:ext uri="{C183D7F6-B498-43B3-948B-1728B52AA6E4}">
                <adec:decorative xmlns:adec="http://schemas.microsoft.com/office/drawing/2017/decorative" val="0"/>
              </a:ext>
            </a:extLst>
          </p:cNvPr>
          <p:cNvSpPr txBox="1"/>
          <p:nvPr/>
        </p:nvSpPr>
        <p:spPr>
          <a:xfrm>
            <a:off x="6012832" y="4945375"/>
            <a:ext cx="1277117" cy="166199"/>
          </a:xfrm>
          <a:prstGeom prst="rect">
            <a:avLst/>
          </a:prstGeom>
          <a:noFill/>
        </p:spPr>
        <p:txBody>
          <a:bodyPr wrap="square" lIns="0" tIns="0" rIns="0" bIns="0" rtlCol="0" anchor="ctr">
            <a:spAutoFit/>
          </a:bodyPr>
          <a:lstStyle/>
          <a:p>
            <a:pPr defTabSz="914367">
              <a:lnSpc>
                <a:spcPct val="90000"/>
              </a:lnSpc>
              <a:defRPr/>
            </a:pPr>
            <a:r>
              <a:rPr lang="en-US" sz="1200">
                <a:solidFill>
                  <a:prstClr val="black"/>
                </a:solidFill>
                <a:latin typeface="Segoe UI Semibold"/>
              </a:rPr>
              <a:t>Copilot</a:t>
            </a:r>
          </a:p>
        </p:txBody>
      </p:sp>
      <p:grpSp>
        <p:nvGrpSpPr>
          <p:cNvPr id="87" name="Group 86">
            <a:extLst>
              <a:ext uri="{FF2B5EF4-FFF2-40B4-BE49-F238E27FC236}">
                <a16:creationId xmlns:a16="http://schemas.microsoft.com/office/drawing/2014/main" id="{FD086FBF-FC2E-BE69-3BA7-D0CD6A4D8BE9}"/>
              </a:ext>
            </a:extLst>
          </p:cNvPr>
          <p:cNvGrpSpPr/>
          <p:nvPr/>
        </p:nvGrpSpPr>
        <p:grpSpPr>
          <a:xfrm>
            <a:off x="5523886" y="4822734"/>
            <a:ext cx="411480" cy="411480"/>
            <a:chOff x="8720254" y="2533155"/>
            <a:chExt cx="411480" cy="411480"/>
          </a:xfrm>
        </p:grpSpPr>
        <p:sp>
          <p:nvSpPr>
            <p:cNvPr id="92" name="Oval 91">
              <a:extLst>
                <a:ext uri="{FF2B5EF4-FFF2-40B4-BE49-F238E27FC236}">
                  <a16:creationId xmlns:a16="http://schemas.microsoft.com/office/drawing/2014/main" id="{60A8C583-7F59-BA0C-68E3-163BC67DDE56}"/>
                </a:ext>
              </a:extLst>
            </p:cNvPr>
            <p:cNvSpPr>
              <a:spLocks/>
            </p:cNvSpPr>
            <p:nvPr/>
          </p:nvSpPr>
          <p:spPr bwMode="auto">
            <a:xfrm>
              <a:off x="8720254" y="253315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pic>
          <p:nvPicPr>
            <p:cNvPr id="94" name="Picture 93" descr="Zip Co logo SVG free download, id: 101874 - Brandlogos.net">
              <a:hlinkClick r:id="rId5"/>
              <a:extLst>
                <a:ext uri="{FF2B5EF4-FFF2-40B4-BE49-F238E27FC236}">
                  <a16:creationId xmlns:a16="http://schemas.microsoft.com/office/drawing/2014/main" id="{0D945C4F-48BF-5617-7C9B-5898907BF8A8}"/>
                </a:ext>
              </a:extLst>
            </p:cNvPr>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796281" y="2621830"/>
              <a:ext cx="257610" cy="23413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6" name="Group 105">
            <a:extLst>
              <a:ext uri="{FF2B5EF4-FFF2-40B4-BE49-F238E27FC236}">
                <a16:creationId xmlns:a16="http://schemas.microsoft.com/office/drawing/2014/main" id="{2BAF3A14-341D-E7C7-7491-1F2325D90C55}"/>
              </a:ext>
            </a:extLst>
          </p:cNvPr>
          <p:cNvGrpSpPr/>
          <p:nvPr/>
        </p:nvGrpSpPr>
        <p:grpSpPr>
          <a:xfrm>
            <a:off x="8825757" y="4808337"/>
            <a:ext cx="2119375" cy="411480"/>
            <a:chOff x="8748438" y="2318178"/>
            <a:chExt cx="2119375" cy="411480"/>
          </a:xfrm>
        </p:grpSpPr>
        <p:sp>
          <p:nvSpPr>
            <p:cNvPr id="115" name="Oval 114">
              <a:extLst>
                <a:ext uri="{FF2B5EF4-FFF2-40B4-BE49-F238E27FC236}">
                  <a16:creationId xmlns:a16="http://schemas.microsoft.com/office/drawing/2014/main" id="{6C4BDC5B-76D8-236A-05E2-AB6B32DB16B9}"/>
                </a:ext>
              </a:extLst>
            </p:cNvPr>
            <p:cNvSpPr>
              <a:spLocks/>
            </p:cNvSpPr>
            <p:nvPr/>
          </p:nvSpPr>
          <p:spPr bwMode="auto">
            <a:xfrm>
              <a:off x="8748438" y="231817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116" name="TextBox 115">
              <a:extLst>
                <a:ext uri="{FF2B5EF4-FFF2-40B4-BE49-F238E27FC236}">
                  <a16:creationId xmlns:a16="http://schemas.microsoft.com/office/drawing/2014/main" id="{730031AC-3DD8-831A-8E5C-264BCD0B8BAE}"/>
                </a:ext>
                <a:ext uri="{C183D7F6-B498-43B3-948B-1728B52AA6E4}">
                  <adec:decorative xmlns:adec="http://schemas.microsoft.com/office/drawing/2017/decorative" val="0"/>
                </a:ext>
              </a:extLst>
            </p:cNvPr>
            <p:cNvSpPr txBox="1"/>
            <p:nvPr/>
          </p:nvSpPr>
          <p:spPr>
            <a:xfrm>
              <a:off x="9264618" y="2431585"/>
              <a:ext cx="1603195"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Outlook</a:t>
              </a:r>
            </a:p>
          </p:txBody>
        </p:sp>
      </p:grpSp>
      <p:sp>
        <p:nvSpPr>
          <p:cNvPr id="3" name="Rectangle: Rounded Corners 6">
            <a:extLst>
              <a:ext uri="{FF2B5EF4-FFF2-40B4-BE49-F238E27FC236}">
                <a16:creationId xmlns:a16="http://schemas.microsoft.com/office/drawing/2014/main" id="{2C852F7A-5A17-6D1D-1655-345301B21AF6}"/>
              </a:ext>
              <a:ext uri="{C183D7F6-B498-43B3-948B-1728B52AA6E4}">
                <adec:decorative xmlns:adec="http://schemas.microsoft.com/office/drawing/2017/decorative" val="1"/>
              </a:ext>
            </a:extLst>
          </p:cNvPr>
          <p:cNvSpPr/>
          <p:nvPr/>
        </p:nvSpPr>
        <p:spPr bwMode="auto">
          <a:xfrm>
            <a:off x="3779449" y="950918"/>
            <a:ext cx="2316551" cy="261184"/>
          </a:xfrm>
          <a:prstGeom prst="roundRect">
            <a:avLst>
              <a:gd name="adj" fmla="val 50000"/>
            </a:avLst>
          </a:prstGeom>
          <a:ln w="15875" cap="flat">
            <a:gradFill flip="none" rotWithShape="1">
              <a:gsLst>
                <a:gs pos="0">
                  <a:srgbClr val="0078D4"/>
                </a:gs>
                <a:gs pos="100000">
                  <a:schemeClr val="accent3"/>
                </a:gs>
              </a:gsLst>
              <a:path path="circle">
                <a:fillToRect r="100000" b="100000"/>
              </a:path>
              <a:tileRect l="-100000" t="-100000"/>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0" rIns="91440" bIns="0" numCol="1" spcCol="0" rtlCol="0" fromWordArt="0" anchor="t" anchorCtr="0" forceAA="0" compatLnSpc="1">
            <a:prstTxWarp prst="textNoShape">
              <a:avLst/>
            </a:prstTxWarp>
            <a:noAutofit/>
          </a:bodyPr>
          <a:lstStyle/>
          <a:p>
            <a:pPr algn="ctr" defTabSz="932472" fontAlgn="base">
              <a:spcBef>
                <a:spcPct val="0"/>
              </a:spcBef>
              <a:spcAft>
                <a:spcPct val="0"/>
              </a:spcAft>
            </a:pPr>
            <a:r>
              <a:rPr lang="en-US" sz="1000" kern="0">
                <a:solidFill>
                  <a:srgbClr val="0078D4"/>
                </a:solidFill>
                <a:latin typeface="Segoe UI"/>
                <a:cs typeface="Segoe UI" pitchFamily="34" charset="0"/>
              </a:rPr>
              <a:t> Speed decision making </a:t>
            </a:r>
          </a:p>
        </p:txBody>
      </p:sp>
      <p:pic>
        <p:nvPicPr>
          <p:cNvPr id="4" name="Picture 3" descr="Zip Co logo SVG free download, id: 101874 - Brandlogos.net">
            <a:hlinkClick r:id="rId5"/>
            <a:extLst>
              <a:ext uri="{FF2B5EF4-FFF2-40B4-BE49-F238E27FC236}">
                <a16:creationId xmlns:a16="http://schemas.microsoft.com/office/drawing/2014/main" id="{710B5B6B-B2E4-126B-7D13-8A0F668F91C4}"/>
              </a:ext>
            </a:extLst>
          </p:cNvPr>
          <p:cNvPicPr>
            <a:picLocks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1471581" y="2455052"/>
            <a:ext cx="257610" cy="2341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blue and green rectangles&#10;&#10;Description automatically generated">
            <a:extLst>
              <a:ext uri="{FF2B5EF4-FFF2-40B4-BE49-F238E27FC236}">
                <a16:creationId xmlns:a16="http://schemas.microsoft.com/office/drawing/2014/main" id="{DC001737-5256-81D2-2BE2-6CC8F5E50A0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995048" y="2424687"/>
            <a:ext cx="205375" cy="302212"/>
          </a:xfrm>
          <a:prstGeom prst="rect">
            <a:avLst/>
          </a:prstGeom>
        </p:spPr>
      </p:pic>
      <p:pic>
        <p:nvPicPr>
          <p:cNvPr id="6" name="Picture 10" descr="Microsoft Word Logo - PNG and Vector - Logo Download">
            <a:hlinkClick r:id="rId3"/>
            <a:extLst>
              <a:ext uri="{FF2B5EF4-FFF2-40B4-BE49-F238E27FC236}">
                <a16:creationId xmlns:a16="http://schemas.microsoft.com/office/drawing/2014/main" id="{52DBE88F-DF3F-6F72-59F0-36EC165B0982}"/>
              </a:ext>
            </a:extLst>
          </p:cNvPr>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536085" y="2441248"/>
            <a:ext cx="282265" cy="2822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Microsoft Teams Logo, symbol, meaning, history, PNG">
            <a:hlinkClick r:id="rId8"/>
            <a:extLst>
              <a:ext uri="{FF2B5EF4-FFF2-40B4-BE49-F238E27FC236}">
                <a16:creationId xmlns:a16="http://schemas.microsoft.com/office/drawing/2014/main" id="{03F8F068-F8BF-822F-2A41-FBF7DDD72FFB}"/>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20244" r="20244"/>
          <a:stretch/>
        </p:blipFill>
        <p:spPr bwMode="auto">
          <a:xfrm>
            <a:off x="8854308" y="2463341"/>
            <a:ext cx="277382" cy="262178"/>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a:extLst>
              <a:ext uri="{FF2B5EF4-FFF2-40B4-BE49-F238E27FC236}">
                <a16:creationId xmlns:a16="http://schemas.microsoft.com/office/drawing/2014/main" id="{6A538C16-1E27-E3C4-62BF-A5185C8D76C7}"/>
              </a:ext>
              <a:ext uri="{C183D7F6-B498-43B3-948B-1728B52AA6E4}">
                <adec:decorative xmlns:adec="http://schemas.microsoft.com/office/drawing/2017/decorative" val="1"/>
              </a:ext>
            </a:extLst>
          </p:cNvPr>
          <p:cNvPicPr>
            <a:picLocks noChangeAspect="1"/>
          </p:cNvPicPr>
          <p:nvPr/>
        </p:nvPicPr>
        <p:blipFill rotWithShape="1">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l="22871" t="17900" r="17900" b="17900"/>
          <a:stretch/>
        </p:blipFill>
        <p:spPr>
          <a:xfrm>
            <a:off x="8847832" y="4816082"/>
            <a:ext cx="340057" cy="368599"/>
          </a:xfrm>
          <a:prstGeom prst="rect">
            <a:avLst/>
          </a:prstGeom>
        </p:spPr>
      </p:pic>
    </p:spTree>
    <p:extLst>
      <p:ext uri="{BB962C8B-B14F-4D97-AF65-F5344CB8AC3E}">
        <p14:creationId xmlns:p14="http://schemas.microsoft.com/office/powerpoint/2010/main" val="345152667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5C51B-5F34-C631-4144-4E20732DBD0F}"/>
              </a:ext>
            </a:extLst>
          </p:cNvPr>
          <p:cNvSpPr>
            <a:spLocks noGrp="1"/>
          </p:cNvSpPr>
          <p:nvPr>
            <p:ph type="title"/>
          </p:nvPr>
        </p:nvSpPr>
        <p:spPr>
          <a:xfrm>
            <a:off x="588263" y="457200"/>
            <a:ext cx="11377518" cy="553998"/>
          </a:xfrm>
        </p:spPr>
        <p:txBody>
          <a:bodyPr/>
          <a:lstStyle/>
          <a:p>
            <a:r>
              <a:rPr lang="en-US"/>
              <a:t>A day in the life of an Income Tax Compliance Manager</a:t>
            </a:r>
          </a:p>
        </p:txBody>
      </p:sp>
      <p:sp>
        <p:nvSpPr>
          <p:cNvPr id="10" name="Freeform: Shape 2">
            <a:extLst>
              <a:ext uri="{FF2B5EF4-FFF2-40B4-BE49-F238E27FC236}">
                <a16:creationId xmlns:a16="http://schemas.microsoft.com/office/drawing/2014/main" id="{295BA9B8-D908-60D0-5CEC-95FB8E699A2A}"/>
              </a:ext>
              <a:ext uri="{C183D7F6-B498-43B3-948B-1728B52AA6E4}">
                <adec:decorative xmlns:adec="http://schemas.microsoft.com/office/drawing/2017/decorative" val="1"/>
              </a:ext>
            </a:extLst>
          </p:cNvPr>
          <p:cNvSpPr/>
          <p:nvPr/>
        </p:nvSpPr>
        <p:spPr bwMode="auto">
          <a:xfrm>
            <a:off x="-1" y="1671436"/>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defTabSz="932472"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11" name="Rectangle: Rounded Corners 6">
            <a:extLst>
              <a:ext uri="{FF2B5EF4-FFF2-40B4-BE49-F238E27FC236}">
                <a16:creationId xmlns:a16="http://schemas.microsoft.com/office/drawing/2014/main" id="{D3132471-4539-9002-4196-154CFA7B0BD4}"/>
              </a:ext>
              <a:ext uri="{C183D7F6-B498-43B3-948B-1728B52AA6E4}">
                <adec:decorative xmlns:adec="http://schemas.microsoft.com/office/drawing/2017/decorative" val="1"/>
              </a:ext>
            </a:extLst>
          </p:cNvPr>
          <p:cNvSpPr/>
          <p:nvPr/>
        </p:nvSpPr>
        <p:spPr bwMode="auto">
          <a:xfrm>
            <a:off x="518790" y="5667988"/>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What was the opening cash balance </a:t>
            </a:r>
            <a:r>
              <a:rPr lang="en-US" sz="900">
                <a:ln w="3175">
                  <a:noFill/>
                </a:ln>
                <a:solidFill>
                  <a:prstClr val="black"/>
                </a:solidFill>
                <a:latin typeface="Segoe UI"/>
                <a:cs typeface="Segoe UI" pitchFamily="34" charset="0"/>
              </a:rPr>
              <a:t>on the US income tax return for Contoso?</a:t>
            </a:r>
          </a:p>
        </p:txBody>
      </p:sp>
      <p:sp>
        <p:nvSpPr>
          <p:cNvPr id="13" name="TextBox 12">
            <a:extLst>
              <a:ext uri="{FF2B5EF4-FFF2-40B4-BE49-F238E27FC236}">
                <a16:creationId xmlns:a16="http://schemas.microsoft.com/office/drawing/2014/main" id="{75518A95-03E7-1713-2C11-3B0499725A22}"/>
              </a:ext>
            </a:extLst>
          </p:cNvPr>
          <p:cNvSpPr txBox="1"/>
          <p:nvPr/>
        </p:nvSpPr>
        <p:spPr>
          <a:xfrm>
            <a:off x="518791" y="4415165"/>
            <a:ext cx="2453010" cy="44505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Emma uses SharePoint copilot to get answers about previous tax returns without having to open the large pdf files.  </a:t>
            </a:r>
          </a:p>
        </p:txBody>
      </p:sp>
      <p:sp>
        <p:nvSpPr>
          <p:cNvPr id="14" name="Rectangle: Rounded Corners 6">
            <a:extLst>
              <a:ext uri="{FF2B5EF4-FFF2-40B4-BE49-F238E27FC236}">
                <a16:creationId xmlns:a16="http://schemas.microsoft.com/office/drawing/2014/main" id="{B8C21726-A726-1118-88AB-77A47C7273F3}"/>
              </a:ext>
              <a:ext uri="{C183D7F6-B498-43B3-948B-1728B52AA6E4}">
                <adec:decorative xmlns:adec="http://schemas.microsoft.com/office/drawing/2017/decorative" val="1"/>
              </a:ext>
            </a:extLst>
          </p:cNvPr>
          <p:cNvSpPr/>
          <p:nvPr/>
        </p:nvSpPr>
        <p:spPr bwMode="auto">
          <a:xfrm>
            <a:off x="7026869" y="5666206"/>
            <a:ext cx="2705513" cy="48065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w="3175">
                  <a:noFill/>
                </a:ln>
                <a:effectLst/>
                <a:uLnTx/>
                <a:uFillTx/>
                <a:latin typeface="Segoe UI"/>
                <a:ea typeface="+mn-ea"/>
                <a:cs typeface="Segoe UI" pitchFamily="34" charset="0"/>
              </a:rPr>
              <a:t>Extract the information </a:t>
            </a:r>
            <a:r>
              <a:rPr lang="en-US" sz="900">
                <a:ln w="3175">
                  <a:noFill/>
                </a:ln>
                <a:solidFill>
                  <a:prstClr val="black"/>
                </a:solidFill>
                <a:latin typeface="Segoe UI"/>
                <a:cs typeface="Segoe UI" pitchFamily="34" charset="0"/>
              </a:rPr>
              <a:t>from a </a:t>
            </a:r>
            <a:br>
              <a:rPr lang="en-US" sz="900">
                <a:ln w="3175">
                  <a:noFill/>
                </a:ln>
                <a:solidFill>
                  <a:prstClr val="black"/>
                </a:solidFill>
                <a:latin typeface="Segoe UI"/>
                <a:cs typeface="Segoe UI" pitchFamily="34" charset="0"/>
              </a:rPr>
            </a:br>
            <a:r>
              <a:rPr lang="en-US" sz="900">
                <a:ln w="3175">
                  <a:noFill/>
                </a:ln>
                <a:solidFill>
                  <a:prstClr val="black"/>
                </a:solidFill>
                <a:latin typeface="Segoe UI"/>
                <a:cs typeface="Segoe UI" pitchFamily="34" charset="0"/>
              </a:rPr>
              <a:t>structured document.</a:t>
            </a:r>
          </a:p>
        </p:txBody>
      </p:sp>
      <p:sp>
        <p:nvSpPr>
          <p:cNvPr id="16" name="TextBox 15">
            <a:extLst>
              <a:ext uri="{FF2B5EF4-FFF2-40B4-BE49-F238E27FC236}">
                <a16:creationId xmlns:a16="http://schemas.microsoft.com/office/drawing/2014/main" id="{AF853758-4EA0-72DD-6431-DD3242A627CA}"/>
              </a:ext>
            </a:extLst>
          </p:cNvPr>
          <p:cNvSpPr txBox="1"/>
          <p:nvPr/>
        </p:nvSpPr>
        <p:spPr>
          <a:xfrm>
            <a:off x="7026869" y="4415165"/>
            <a:ext cx="2983395"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Emma receives an email to say the Tax Returns are ready for her review. Emma verifies the accuracy of tax return data using an OCR model she built in AI builder (Power Automate) instead of manually reviewing it.</a:t>
            </a:r>
          </a:p>
        </p:txBody>
      </p:sp>
      <p:sp>
        <p:nvSpPr>
          <p:cNvPr id="17" name="Rectangle: Rounded Corners 6">
            <a:extLst>
              <a:ext uri="{FF2B5EF4-FFF2-40B4-BE49-F238E27FC236}">
                <a16:creationId xmlns:a16="http://schemas.microsoft.com/office/drawing/2014/main" id="{1266C571-7909-5414-B77D-7DDB21543BFC}"/>
              </a:ext>
              <a:ext uri="{C183D7F6-B498-43B3-948B-1728B52AA6E4}">
                <adec:decorative xmlns:adec="http://schemas.microsoft.com/office/drawing/2017/decorative" val="1"/>
              </a:ext>
            </a:extLst>
          </p:cNvPr>
          <p:cNvSpPr/>
          <p:nvPr/>
        </p:nvSpPr>
        <p:spPr bwMode="auto">
          <a:xfrm>
            <a:off x="518790" y="3337940"/>
            <a:ext cx="2705513" cy="556866"/>
          </a:xfrm>
          <a:prstGeom prst="roundRect">
            <a:avLst>
              <a:gd name="adj" fmla="val 10001"/>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lang="en-US" sz="900" b="1" kern="0">
                <a:solidFill>
                  <a:srgbClr val="1A1A1A"/>
                </a:solidFill>
                <a:latin typeface="Segoe UI"/>
              </a:rPr>
              <a:t>Summarize this email thread </a:t>
            </a:r>
            <a:r>
              <a:rPr lang="en-US" sz="900">
                <a:ln w="3175">
                  <a:noFill/>
                </a:ln>
                <a:solidFill>
                  <a:prstClr val="black"/>
                </a:solidFill>
                <a:latin typeface="Segoe UI"/>
                <a:cs typeface="Segoe UI" pitchFamily="34" charset="0"/>
              </a:rPr>
              <a:t>and list </a:t>
            </a:r>
            <a:br>
              <a:rPr lang="en-US" sz="900">
                <a:ln w="3175">
                  <a:noFill/>
                </a:ln>
                <a:solidFill>
                  <a:prstClr val="black"/>
                </a:solidFill>
                <a:latin typeface="Segoe UI"/>
                <a:cs typeface="Segoe UI" pitchFamily="34" charset="0"/>
              </a:rPr>
            </a:br>
            <a:r>
              <a:rPr lang="en-US" sz="900">
                <a:ln w="3175">
                  <a:noFill/>
                </a:ln>
                <a:solidFill>
                  <a:prstClr val="black"/>
                </a:solidFill>
                <a:latin typeface="Segoe UI"/>
                <a:cs typeface="Segoe UI" pitchFamily="34" charset="0"/>
              </a:rPr>
              <a:t>any action items.</a:t>
            </a:r>
          </a:p>
        </p:txBody>
      </p:sp>
      <p:sp>
        <p:nvSpPr>
          <p:cNvPr id="18" name="TextBox 17">
            <a:extLst>
              <a:ext uri="{FF2B5EF4-FFF2-40B4-BE49-F238E27FC236}">
                <a16:creationId xmlns:a16="http://schemas.microsoft.com/office/drawing/2014/main" id="{8011A39A-8B98-841D-BE00-3E598C1AEE60}"/>
              </a:ext>
            </a:extLst>
          </p:cNvPr>
          <p:cNvSpPr txBox="1"/>
          <p:nvPr/>
        </p:nvSpPr>
        <p:spPr>
          <a:xfrm>
            <a:off x="518789" y="1948229"/>
            <a:ext cx="2743907" cy="597408"/>
          </a:xfrm>
          <a:prstGeom prst="rect">
            <a:avLst/>
          </a:prstGeom>
          <a:noFill/>
        </p:spPr>
        <p:txBody>
          <a:bodyPr wrap="square" lIns="91440" tIns="0" rIns="91440" bIns="0" rtlCol="0" anchor="t">
            <a:spAutoFit/>
          </a:bodyPr>
          <a:lstStyle/>
          <a:p>
            <a:pPr>
              <a:lnSpc>
                <a:spcPct val="110000"/>
              </a:lnSpc>
              <a:defRPr/>
            </a:pPr>
            <a:r>
              <a:rPr lang="en-US" sz="900">
                <a:solidFill>
                  <a:srgbClr val="1A1A1A"/>
                </a:solidFill>
                <a:ea typeface="Segoe UI" pitchFamily="34" charset="0"/>
                <a:cs typeface="Segoe UI" pitchFamily="34" charset="0"/>
              </a:rPr>
              <a:t>Emma has several new emails from 3rd parties in relation to tax returns. Instead of reading through each email, she uses Copilot to summarize the long email threads.​</a:t>
            </a:r>
          </a:p>
        </p:txBody>
      </p:sp>
      <p:sp>
        <p:nvSpPr>
          <p:cNvPr id="20" name="Rectangle: Rounded Corners 6">
            <a:extLst>
              <a:ext uri="{FF2B5EF4-FFF2-40B4-BE49-F238E27FC236}">
                <a16:creationId xmlns:a16="http://schemas.microsoft.com/office/drawing/2014/main" id="{51602D37-BC0F-A4D3-B5B2-214A04506FC3}"/>
              </a:ext>
              <a:ext uri="{C183D7F6-B498-43B3-948B-1728B52AA6E4}">
                <adec:decorative xmlns:adec="http://schemas.microsoft.com/office/drawing/2017/decorative" val="1"/>
              </a:ext>
            </a:extLst>
          </p:cNvPr>
          <p:cNvSpPr/>
          <p:nvPr/>
        </p:nvSpPr>
        <p:spPr bwMode="auto">
          <a:xfrm>
            <a:off x="3754898" y="3337940"/>
            <a:ext cx="2844911" cy="557884"/>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lang="en-US" sz="900" b="1" kern="0">
                <a:solidFill>
                  <a:srgbClr val="1A1A1A"/>
                </a:solidFill>
                <a:latin typeface="Segoe UI"/>
              </a:rPr>
              <a:t>Explain the formula </a:t>
            </a:r>
            <a:r>
              <a:rPr lang="en-US" sz="900">
                <a:ln w="3175">
                  <a:noFill/>
                </a:ln>
                <a:solidFill>
                  <a:prstClr val="black"/>
                </a:solidFill>
                <a:latin typeface="Segoe UI"/>
                <a:cs typeface="Segoe UI" pitchFamily="34" charset="0"/>
              </a:rPr>
              <a:t>used to calculate deprecation for Contoso.</a:t>
            </a:r>
          </a:p>
        </p:txBody>
      </p:sp>
      <p:sp>
        <p:nvSpPr>
          <p:cNvPr id="22" name="TextBox 21">
            <a:extLst>
              <a:ext uri="{FF2B5EF4-FFF2-40B4-BE49-F238E27FC236}">
                <a16:creationId xmlns:a16="http://schemas.microsoft.com/office/drawing/2014/main" id="{BFE5B146-164C-B33D-7613-45A23C7A5B11}"/>
              </a:ext>
            </a:extLst>
          </p:cNvPr>
          <p:cNvSpPr txBox="1"/>
          <p:nvPr/>
        </p:nvSpPr>
        <p:spPr>
          <a:xfrm>
            <a:off x="3754898" y="1948229"/>
            <a:ext cx="2638758" cy="445122"/>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Emma reviews the final tax analysis in Excel using Copilot to check for any inconsistent formulas. </a:t>
            </a:r>
          </a:p>
        </p:txBody>
      </p:sp>
      <p:sp>
        <p:nvSpPr>
          <p:cNvPr id="24" name="Rectangle: Rounded Corners 6">
            <a:extLst>
              <a:ext uri="{FF2B5EF4-FFF2-40B4-BE49-F238E27FC236}">
                <a16:creationId xmlns:a16="http://schemas.microsoft.com/office/drawing/2014/main" id="{3CE4B0D7-D661-406A-42A9-207875D10D05}"/>
              </a:ext>
              <a:ext uri="{C183D7F6-B498-43B3-948B-1728B52AA6E4}">
                <adec:decorative xmlns:adec="http://schemas.microsoft.com/office/drawing/2017/decorative" val="1"/>
              </a:ext>
            </a:extLst>
          </p:cNvPr>
          <p:cNvSpPr/>
          <p:nvPr/>
        </p:nvSpPr>
        <p:spPr bwMode="auto">
          <a:xfrm>
            <a:off x="7026869" y="3337939"/>
            <a:ext cx="2705513" cy="556867"/>
          </a:xfrm>
          <a:prstGeom prst="roundRect">
            <a:avLst>
              <a:gd name="adj" fmla="val 8425"/>
            </a:avLst>
          </a:prstGeom>
          <a:solidFill>
            <a:srgbClr val="FFFFFF">
              <a:alpha val="62000"/>
            </a:srgbClr>
          </a:solidFill>
          <a:ln w="12700" cap="flat" cmpd="sng" algn="ctr">
            <a:solidFill>
              <a:schemeClr val="bg1"/>
            </a:solid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r>
              <a:rPr kumimoji="0" lang="en-US" sz="900" b="1" i="0" u="none" strike="noStrike" kern="1200" cap="none" spc="0" normalizeH="0" baseline="0" noProof="0">
                <a:ln w="3175">
                  <a:noFill/>
                </a:ln>
                <a:solidFill>
                  <a:schemeClr val="tx1"/>
                </a:solidFill>
                <a:effectLst/>
                <a:uLnTx/>
                <a:uFillTx/>
                <a:latin typeface="Segoe UI"/>
                <a:ea typeface="+mn-ea"/>
                <a:cs typeface="Segoe UI" pitchFamily="34" charset="0"/>
              </a:rPr>
              <a:t>Summarize all the conversations </a:t>
            </a:r>
            <a:r>
              <a:rPr lang="en-US" sz="900">
                <a:ln w="3175">
                  <a:noFill/>
                </a:ln>
                <a:solidFill>
                  <a:prstClr val="black"/>
                </a:solidFill>
                <a:latin typeface="Segoe UI"/>
                <a:cs typeface="Segoe UI" pitchFamily="34" charset="0"/>
              </a:rPr>
              <a:t>about </a:t>
            </a:r>
            <a:br>
              <a:rPr lang="en-US" sz="900">
                <a:ln w="3175">
                  <a:noFill/>
                </a:ln>
                <a:solidFill>
                  <a:prstClr val="black"/>
                </a:solidFill>
                <a:latin typeface="Segoe UI"/>
                <a:cs typeface="Segoe UI" pitchFamily="34" charset="0"/>
              </a:rPr>
            </a:br>
            <a:r>
              <a:rPr lang="en-US" sz="900">
                <a:ln w="3175">
                  <a:noFill/>
                </a:ln>
                <a:solidFill>
                  <a:prstClr val="black"/>
                </a:solidFill>
                <a:latin typeface="Segoe UI"/>
                <a:cs typeface="Segoe UI" pitchFamily="34" charset="0"/>
              </a:rPr>
              <a:t>the Contoso return in my emails and Teams messages.</a:t>
            </a:r>
          </a:p>
        </p:txBody>
      </p:sp>
      <p:sp>
        <p:nvSpPr>
          <p:cNvPr id="25" name="TextBox 24">
            <a:extLst>
              <a:ext uri="{FF2B5EF4-FFF2-40B4-BE49-F238E27FC236}">
                <a16:creationId xmlns:a16="http://schemas.microsoft.com/office/drawing/2014/main" id="{24B0CAF8-AAC6-EAA0-95A6-9BD27D34BF69}"/>
              </a:ext>
            </a:extLst>
          </p:cNvPr>
          <p:cNvSpPr txBox="1"/>
          <p:nvPr/>
        </p:nvSpPr>
        <p:spPr>
          <a:xfrm>
            <a:off x="7026869" y="1948229"/>
            <a:ext cx="2983395" cy="902106"/>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Emma requests Copilot to create a list of all the emails and Teams messages related to the Contoso tax return to ensure there are no follow up items. She replies to the email thread to the tax preparation team that the documents are ready for Contoso and requests Copilot to coach her message to ensure it is clear. </a:t>
            </a:r>
          </a:p>
        </p:txBody>
      </p:sp>
      <p:sp>
        <p:nvSpPr>
          <p:cNvPr id="26" name="Rectangle: Rounded Corners 6">
            <a:extLst>
              <a:ext uri="{FF2B5EF4-FFF2-40B4-BE49-F238E27FC236}">
                <a16:creationId xmlns:a16="http://schemas.microsoft.com/office/drawing/2014/main" id="{1CAA95C6-CD91-F76D-02F6-961985D391B1}"/>
              </a:ext>
              <a:ext uri="{C183D7F6-B498-43B3-948B-1728B52AA6E4}">
                <adec:decorative xmlns:adec="http://schemas.microsoft.com/office/drawing/2017/decorative" val="1"/>
              </a:ext>
            </a:extLst>
          </p:cNvPr>
          <p:cNvSpPr/>
          <p:nvPr/>
        </p:nvSpPr>
        <p:spPr bwMode="auto">
          <a:xfrm>
            <a:off x="3754899" y="5662872"/>
            <a:ext cx="2844911" cy="480654"/>
          </a:xfrm>
          <a:prstGeom prst="roundRect">
            <a:avLst>
              <a:gd name="adj" fmla="val 8425"/>
            </a:avLst>
          </a:prstGeom>
          <a:solidFill>
            <a:schemeClr val="bg1">
              <a:lumMod val="85000"/>
              <a:lumOff val="15000"/>
              <a:alpha val="62000"/>
            </a:schemeClr>
          </a:solidFill>
          <a:ln w="12700">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45720" numCol="1" spcCol="0" rtlCol="0" fromWordArt="0" anchor="t" anchorCtr="0" forceAA="0" compatLnSpc="1">
            <a:prstTxWarp prst="textNoShape">
              <a:avLst/>
            </a:prstTxWarp>
            <a:noAutofit/>
          </a:bodyPr>
          <a:lstStyle/>
          <a:p>
            <a:pPr defTabSz="932472" fontAlgn="base">
              <a:lnSpc>
                <a:spcPct val="110000"/>
              </a:lnSpc>
              <a:spcBef>
                <a:spcPct val="0"/>
              </a:spcBef>
              <a:spcAft>
                <a:spcPct val="0"/>
              </a:spcAft>
            </a:pPr>
            <a:r>
              <a:rPr lang="en-US" sz="900" b="1" spc="0">
                <a:solidFill>
                  <a:schemeClr val="tx1"/>
                </a:solidFill>
                <a:latin typeface="Segoe UI"/>
              </a:rPr>
              <a:t>Highlight any variances </a:t>
            </a:r>
            <a:r>
              <a:rPr lang="en-US" sz="900">
                <a:ln w="3175">
                  <a:noFill/>
                </a:ln>
                <a:solidFill>
                  <a:prstClr val="black"/>
                </a:solidFill>
                <a:latin typeface="Segoe UI"/>
                <a:cs typeface="Segoe UI" pitchFamily="34" charset="0"/>
              </a:rPr>
              <a:t>in ‘Section D: Total Assets’ between the financial analysis and tax return data.</a:t>
            </a:r>
          </a:p>
        </p:txBody>
      </p:sp>
      <p:sp>
        <p:nvSpPr>
          <p:cNvPr id="28" name="TextBox 27">
            <a:extLst>
              <a:ext uri="{FF2B5EF4-FFF2-40B4-BE49-F238E27FC236}">
                <a16:creationId xmlns:a16="http://schemas.microsoft.com/office/drawing/2014/main" id="{99631760-BF21-2A8E-75FB-73E77CA10C7A}"/>
              </a:ext>
            </a:extLst>
          </p:cNvPr>
          <p:cNvSpPr txBox="1"/>
          <p:nvPr/>
        </p:nvSpPr>
        <p:spPr>
          <a:xfrm>
            <a:off x="3643076" y="4415165"/>
            <a:ext cx="2545254" cy="597408"/>
          </a:xfrm>
          <a:prstGeom prst="rect">
            <a:avLst/>
          </a:prstGeom>
          <a:noFill/>
        </p:spPr>
        <p:txBody>
          <a:bodyPr wrap="square" lIns="91440" tIns="0" rIns="91440" bIns="0" rtlCol="0" anchor="t">
            <a:spAutoFit/>
          </a:bodyPr>
          <a:lstStyle>
            <a:defPPr>
              <a:defRPr lang="en-US"/>
            </a:defPPr>
            <a:lvl1pPr>
              <a:lnSpc>
                <a:spcPct val="110000"/>
              </a:lnSpc>
              <a:defRPr sz="900">
                <a:ea typeface="Segoe UI" pitchFamily="34" charset="0"/>
                <a:cs typeface="Segoe UI" pitchFamily="34" charset="0"/>
              </a:defRPr>
            </a:lvl1pPr>
          </a:lstStyle>
          <a:p>
            <a:pPr marL="0" marR="0" lvl="0" indent="0" defTabSz="914400" eaLnBrk="1" fontAlgn="auto" latinLnBrk="0" hangingPunct="1">
              <a:lnSpc>
                <a:spcPct val="110000"/>
              </a:lnSpc>
              <a:spcBef>
                <a:spcPts val="0"/>
              </a:spcBef>
              <a:spcAft>
                <a:spcPts val="0"/>
              </a:spcAft>
              <a:buClrTx/>
              <a:buSzTx/>
              <a:buFontTx/>
              <a:buNone/>
              <a:tabLst/>
              <a:defRPr/>
            </a:pPr>
            <a:r>
              <a:rPr kumimoji="0" lang="en-US" b="0" i="0" u="none" strike="noStrike" kern="0" cap="none" spc="0" normalizeH="0" baseline="0" noProof="0">
                <a:ln>
                  <a:noFill/>
                </a:ln>
                <a:solidFill>
                  <a:srgbClr val="1A1A1A"/>
                </a:solidFill>
                <a:effectLst/>
                <a:uLnTx/>
                <a:uFillTx/>
                <a:cs typeface="Segoe UI" pitchFamily="34" charset="0"/>
              </a:rPr>
              <a:t>Emma uses Excel copilot to highlight any differences between the financial analysis and tax return. She asks Copilot to highlight the variances and then adds the table to an email. </a:t>
            </a:r>
          </a:p>
        </p:txBody>
      </p:sp>
      <p:sp>
        <p:nvSpPr>
          <p:cNvPr id="4" name="Oval 3">
            <a:extLst>
              <a:ext uri="{FF2B5EF4-FFF2-40B4-BE49-F238E27FC236}">
                <a16:creationId xmlns:a16="http://schemas.microsoft.com/office/drawing/2014/main" id="{4BA2BFA4-F849-BDE9-26D8-BFF5BC14B32B}"/>
              </a:ext>
            </a:extLst>
          </p:cNvPr>
          <p:cNvSpPr>
            <a:spLocks/>
          </p:cNvSpPr>
          <p:nvPr/>
        </p:nvSpPr>
        <p:spPr bwMode="auto">
          <a:xfrm>
            <a:off x="847358" y="5187686"/>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9" name="TextBox 38">
            <a:extLst>
              <a:ext uri="{FF2B5EF4-FFF2-40B4-BE49-F238E27FC236}">
                <a16:creationId xmlns:a16="http://schemas.microsoft.com/office/drawing/2014/main" id="{8230395D-838C-B43E-187D-93219DF954CF}"/>
              </a:ext>
              <a:ext uri="{C183D7F6-B498-43B3-948B-1728B52AA6E4}">
                <adec:decorative xmlns:adec="http://schemas.microsoft.com/office/drawing/2017/decorative" val="0"/>
              </a:ext>
            </a:extLst>
          </p:cNvPr>
          <p:cNvSpPr txBox="1"/>
          <p:nvPr/>
        </p:nvSpPr>
        <p:spPr>
          <a:xfrm>
            <a:off x="1346804" y="5290906"/>
            <a:ext cx="168753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SharePoint</a:t>
            </a:r>
          </a:p>
        </p:txBody>
      </p:sp>
      <p:grpSp>
        <p:nvGrpSpPr>
          <p:cNvPr id="40" name="Group 39">
            <a:extLst>
              <a:ext uri="{FF2B5EF4-FFF2-40B4-BE49-F238E27FC236}">
                <a16:creationId xmlns:a16="http://schemas.microsoft.com/office/drawing/2014/main" id="{517ECD44-9242-C148-68BD-6652B647E7A1}"/>
              </a:ext>
            </a:extLst>
          </p:cNvPr>
          <p:cNvGrpSpPr/>
          <p:nvPr/>
        </p:nvGrpSpPr>
        <p:grpSpPr>
          <a:xfrm>
            <a:off x="3415490" y="1594303"/>
            <a:ext cx="166152" cy="166152"/>
            <a:chOff x="5214995" y="-1168400"/>
            <a:chExt cx="431800" cy="431800"/>
          </a:xfrm>
        </p:grpSpPr>
        <p:sp>
          <p:nvSpPr>
            <p:cNvPr id="41" name="Oval 40">
              <a:extLst>
                <a:ext uri="{FF2B5EF4-FFF2-40B4-BE49-F238E27FC236}">
                  <a16:creationId xmlns:a16="http://schemas.microsoft.com/office/drawing/2014/main" id="{F12517A6-10CD-9C00-35A7-2A373A18319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42" name="Rectangle 89">
              <a:extLst>
                <a:ext uri="{FF2B5EF4-FFF2-40B4-BE49-F238E27FC236}">
                  <a16:creationId xmlns:a16="http://schemas.microsoft.com/office/drawing/2014/main" id="{16BC2D10-2AAA-5578-4E1F-68A2BBA0FE2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43" name="Group 42">
            <a:extLst>
              <a:ext uri="{FF2B5EF4-FFF2-40B4-BE49-F238E27FC236}">
                <a16:creationId xmlns:a16="http://schemas.microsoft.com/office/drawing/2014/main" id="{10B7020D-79F8-9DE9-AD02-205FF6D3AAA2}"/>
              </a:ext>
            </a:extLst>
          </p:cNvPr>
          <p:cNvGrpSpPr/>
          <p:nvPr/>
        </p:nvGrpSpPr>
        <p:grpSpPr>
          <a:xfrm>
            <a:off x="6669529" y="1594303"/>
            <a:ext cx="166152" cy="166152"/>
            <a:chOff x="5214995" y="-1168400"/>
            <a:chExt cx="431800" cy="431800"/>
          </a:xfrm>
        </p:grpSpPr>
        <p:sp>
          <p:nvSpPr>
            <p:cNvPr id="44" name="Oval 43">
              <a:extLst>
                <a:ext uri="{FF2B5EF4-FFF2-40B4-BE49-F238E27FC236}">
                  <a16:creationId xmlns:a16="http://schemas.microsoft.com/office/drawing/2014/main" id="{A51D26D7-8488-496A-A77B-320645256865}"/>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45" name="Rectangle 89">
              <a:extLst>
                <a:ext uri="{FF2B5EF4-FFF2-40B4-BE49-F238E27FC236}">
                  <a16:creationId xmlns:a16="http://schemas.microsoft.com/office/drawing/2014/main" id="{F7D8459B-AACB-C795-264A-4AC5BE7A569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46" name="Group 45">
            <a:extLst>
              <a:ext uri="{FF2B5EF4-FFF2-40B4-BE49-F238E27FC236}">
                <a16:creationId xmlns:a16="http://schemas.microsoft.com/office/drawing/2014/main" id="{B6E2D27F-BF12-D48D-39F9-F8436ED88FF3}"/>
              </a:ext>
            </a:extLst>
          </p:cNvPr>
          <p:cNvGrpSpPr/>
          <p:nvPr/>
        </p:nvGrpSpPr>
        <p:grpSpPr>
          <a:xfrm flipH="1">
            <a:off x="3415490" y="4049554"/>
            <a:ext cx="166152" cy="166152"/>
            <a:chOff x="5214995" y="-1168400"/>
            <a:chExt cx="431800" cy="431800"/>
          </a:xfrm>
        </p:grpSpPr>
        <p:sp>
          <p:nvSpPr>
            <p:cNvPr id="47" name="Oval 46">
              <a:extLst>
                <a:ext uri="{FF2B5EF4-FFF2-40B4-BE49-F238E27FC236}">
                  <a16:creationId xmlns:a16="http://schemas.microsoft.com/office/drawing/2014/main" id="{FBFE964A-D517-C078-75E2-A5E856120F4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48" name="Rectangle 89">
              <a:extLst>
                <a:ext uri="{FF2B5EF4-FFF2-40B4-BE49-F238E27FC236}">
                  <a16:creationId xmlns:a16="http://schemas.microsoft.com/office/drawing/2014/main" id="{CF31FD07-C393-C37C-C2CC-9EE8C25B6A8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49" name="Group 48">
            <a:extLst>
              <a:ext uri="{FF2B5EF4-FFF2-40B4-BE49-F238E27FC236}">
                <a16:creationId xmlns:a16="http://schemas.microsoft.com/office/drawing/2014/main" id="{F2B4D307-EF46-1F61-7F15-640BB6037DDD}"/>
              </a:ext>
            </a:extLst>
          </p:cNvPr>
          <p:cNvGrpSpPr/>
          <p:nvPr/>
        </p:nvGrpSpPr>
        <p:grpSpPr>
          <a:xfrm flipH="1">
            <a:off x="6669529" y="4049554"/>
            <a:ext cx="166152" cy="166152"/>
            <a:chOff x="5214995" y="-1168400"/>
            <a:chExt cx="431800" cy="431800"/>
          </a:xfrm>
        </p:grpSpPr>
        <p:sp>
          <p:nvSpPr>
            <p:cNvPr id="50" name="Oval 49">
              <a:extLst>
                <a:ext uri="{FF2B5EF4-FFF2-40B4-BE49-F238E27FC236}">
                  <a16:creationId xmlns:a16="http://schemas.microsoft.com/office/drawing/2014/main" id="{A79547BF-168F-2CF8-44EA-2786D26459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51" name="Rectangle 89">
              <a:extLst>
                <a:ext uri="{FF2B5EF4-FFF2-40B4-BE49-F238E27FC236}">
                  <a16:creationId xmlns:a16="http://schemas.microsoft.com/office/drawing/2014/main" id="{D7787A1F-CB18-A9F2-4FA8-4DA2C1F877F1}"/>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52" name="Group 51">
            <a:extLst>
              <a:ext uri="{FF2B5EF4-FFF2-40B4-BE49-F238E27FC236}">
                <a16:creationId xmlns:a16="http://schemas.microsoft.com/office/drawing/2014/main" id="{E9902D3E-3D49-9560-555F-5258BAAD190A}"/>
              </a:ext>
            </a:extLst>
          </p:cNvPr>
          <p:cNvGrpSpPr/>
          <p:nvPr/>
        </p:nvGrpSpPr>
        <p:grpSpPr>
          <a:xfrm rot="5400000">
            <a:off x="9928103" y="2034721"/>
            <a:ext cx="166152" cy="166152"/>
            <a:chOff x="5214995" y="-1168400"/>
            <a:chExt cx="431800" cy="431800"/>
          </a:xfrm>
        </p:grpSpPr>
        <p:sp>
          <p:nvSpPr>
            <p:cNvPr id="53" name="Oval 52">
              <a:extLst>
                <a:ext uri="{FF2B5EF4-FFF2-40B4-BE49-F238E27FC236}">
                  <a16:creationId xmlns:a16="http://schemas.microsoft.com/office/drawing/2014/main" id="{ECB03A91-4E77-9F7B-A705-D9F97BE8E7FD}"/>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54" name="Rectangle 89">
              <a:extLst>
                <a:ext uri="{FF2B5EF4-FFF2-40B4-BE49-F238E27FC236}">
                  <a16:creationId xmlns:a16="http://schemas.microsoft.com/office/drawing/2014/main" id="{9143CE6F-6167-6F32-BCA6-D1280F8AEB84}"/>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grpSp>
        <p:nvGrpSpPr>
          <p:cNvPr id="55" name="Group 54">
            <a:extLst>
              <a:ext uri="{FF2B5EF4-FFF2-40B4-BE49-F238E27FC236}">
                <a16:creationId xmlns:a16="http://schemas.microsoft.com/office/drawing/2014/main" id="{9674F67D-63C5-CAC5-C039-B322F561DC27}"/>
              </a:ext>
            </a:extLst>
          </p:cNvPr>
          <p:cNvGrpSpPr/>
          <p:nvPr/>
        </p:nvGrpSpPr>
        <p:grpSpPr>
          <a:xfrm rot="5400000">
            <a:off x="9928103" y="3583008"/>
            <a:ext cx="166152" cy="166152"/>
            <a:chOff x="5214995" y="-1168400"/>
            <a:chExt cx="431800" cy="431800"/>
          </a:xfrm>
        </p:grpSpPr>
        <p:sp>
          <p:nvSpPr>
            <p:cNvPr id="56" name="Oval 55">
              <a:extLst>
                <a:ext uri="{FF2B5EF4-FFF2-40B4-BE49-F238E27FC236}">
                  <a16:creationId xmlns:a16="http://schemas.microsoft.com/office/drawing/2014/main" id="{F7C72176-C73B-6A66-C27A-31CE8E01681D}"/>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a:solidFill>
                  <a:srgbClr val="FFFFFF"/>
                </a:solidFill>
                <a:cs typeface="Segoe UI" pitchFamily="34" charset="0"/>
              </a:endParaRPr>
            </a:p>
          </p:txBody>
        </p:sp>
        <p:sp>
          <p:nvSpPr>
            <p:cNvPr id="57" name="Rectangle 89">
              <a:extLst>
                <a:ext uri="{FF2B5EF4-FFF2-40B4-BE49-F238E27FC236}">
                  <a16:creationId xmlns:a16="http://schemas.microsoft.com/office/drawing/2014/main" id="{E5E4665D-C7D1-972A-9D50-DB2F8C25F7C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spcBef>
                  <a:spcPct val="0"/>
                </a:spcBef>
                <a:spcAft>
                  <a:spcPct val="0"/>
                </a:spcAft>
              </a:pPr>
              <a:endParaRPr lang="en-US" sz="2000" kern="0">
                <a:solidFill>
                  <a:srgbClr val="FFFFFF"/>
                </a:solidFill>
                <a:latin typeface="Segoe UI"/>
                <a:cs typeface="Segoe UI" pitchFamily="34" charset="0"/>
              </a:endParaRPr>
            </a:p>
          </p:txBody>
        </p:sp>
      </p:grpSp>
      <p:sp>
        <p:nvSpPr>
          <p:cNvPr id="63" name="TextBox 62">
            <a:extLst>
              <a:ext uri="{FF2B5EF4-FFF2-40B4-BE49-F238E27FC236}">
                <a16:creationId xmlns:a16="http://schemas.microsoft.com/office/drawing/2014/main" id="{436A750B-13D0-10DF-66C0-85E235A7B86B}"/>
              </a:ext>
            </a:extLst>
          </p:cNvPr>
          <p:cNvSpPr txBox="1"/>
          <p:nvPr/>
        </p:nvSpPr>
        <p:spPr>
          <a:xfrm>
            <a:off x="10421732" y="1925745"/>
            <a:ext cx="1369114" cy="861774"/>
          </a:xfrm>
          <a:prstGeom prst="rect">
            <a:avLst/>
          </a:prstGeom>
          <a:noFill/>
        </p:spPr>
        <p:txBody>
          <a:bodyPr wrap="square" lIns="0" tIns="0" rIns="0" bIns="0" rtlCol="0">
            <a:spAutoFit/>
          </a:bodyPr>
          <a:lstStyle/>
          <a:p>
            <a:pPr algn="r"/>
            <a:r>
              <a:rPr kumimoji="0" lang="en-US" sz="2400" b="0" i="0" u="none" strike="noStrike" kern="1200" cap="none" spc="0" normalizeH="0" baseline="0" noProof="0">
                <a:ln>
                  <a:noFill/>
                </a:ln>
                <a:solidFill>
                  <a:schemeClr val="accent3"/>
                </a:solidFill>
                <a:effectLst/>
                <a:uLnTx/>
                <a:uFillTx/>
                <a:latin typeface="Segoe UI Semibold"/>
                <a:ea typeface="+mn-ea"/>
                <a:cs typeface="+mn-cs"/>
              </a:rPr>
              <a:t>Emma</a:t>
            </a:r>
            <a:br>
              <a:rPr kumimoji="0" lang="en-US" sz="2400" b="0" i="0" u="none" strike="noStrike" kern="1200" cap="none" spc="0" normalizeH="0" baseline="0" noProof="0">
                <a:ln>
                  <a:noFill/>
                </a:ln>
                <a:solidFill>
                  <a:schemeClr val="accent3"/>
                </a:solidFill>
                <a:effectLst/>
                <a:uLnTx/>
                <a:uFillTx/>
                <a:latin typeface="Segoe UI Semibold"/>
                <a:ea typeface="+mn-ea"/>
                <a:cs typeface="+mn-cs"/>
              </a:rPr>
            </a:b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works in </a:t>
            </a:r>
          </a:p>
          <a:p>
            <a:pPr algn="r"/>
            <a:r>
              <a:rPr kumimoji="0" lang="en-US" sz="1600" u="none" strike="noStrike" kern="1200" cap="none" spc="0" normalizeH="0" baseline="0" noProof="0">
                <a:ln>
                  <a:noFill/>
                </a:ln>
                <a:solidFill>
                  <a:schemeClr val="accent3"/>
                </a:solidFill>
                <a:effectLst/>
                <a:uLnTx/>
                <a:uFillTx/>
                <a:latin typeface="Segoe UI" panose="020B0502040204020203" pitchFamily="34" charset="0"/>
                <a:cs typeface="Segoe UI" panose="020B0502040204020203" pitchFamily="34" charset="0"/>
              </a:rPr>
              <a:t>Tax &amp; Customs</a:t>
            </a:r>
          </a:p>
        </p:txBody>
      </p:sp>
      <p:pic>
        <p:nvPicPr>
          <p:cNvPr id="79" name="Graphic 78">
            <a:extLst>
              <a:ext uri="{FF2B5EF4-FFF2-40B4-BE49-F238E27FC236}">
                <a16:creationId xmlns:a16="http://schemas.microsoft.com/office/drawing/2014/main" id="{A5829433-97A5-DF0A-846D-0E434D6DBA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0800000">
            <a:off x="11523497" y="2876989"/>
            <a:ext cx="274790" cy="274790"/>
          </a:xfrm>
          <a:prstGeom prst="rect">
            <a:avLst/>
          </a:prstGeom>
        </p:spPr>
      </p:pic>
      <p:sp>
        <p:nvSpPr>
          <p:cNvPr id="32" name="Oval 31">
            <a:extLst>
              <a:ext uri="{FF2B5EF4-FFF2-40B4-BE49-F238E27FC236}">
                <a16:creationId xmlns:a16="http://schemas.microsoft.com/office/drawing/2014/main" id="{ABE9D773-19E5-4278-5B3F-9F4631F035BD}"/>
              </a:ext>
            </a:extLst>
          </p:cNvPr>
          <p:cNvSpPr>
            <a:spLocks/>
          </p:cNvSpPr>
          <p:nvPr/>
        </p:nvSpPr>
        <p:spPr bwMode="auto">
          <a:xfrm>
            <a:off x="7263836" y="5168305"/>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4" name="TextBox 33">
            <a:extLst>
              <a:ext uri="{FF2B5EF4-FFF2-40B4-BE49-F238E27FC236}">
                <a16:creationId xmlns:a16="http://schemas.microsoft.com/office/drawing/2014/main" id="{FD2AD5E3-09BD-56A1-FFC6-C2E4F1499C4F}"/>
              </a:ext>
              <a:ext uri="{C183D7F6-B498-43B3-948B-1728B52AA6E4}">
                <adec:decorative xmlns:adec="http://schemas.microsoft.com/office/drawing/2017/decorative" val="0"/>
              </a:ext>
            </a:extLst>
          </p:cNvPr>
          <p:cNvSpPr txBox="1"/>
          <p:nvPr/>
        </p:nvSpPr>
        <p:spPr>
          <a:xfrm>
            <a:off x="7780419" y="5286777"/>
            <a:ext cx="2147683"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Power Automate</a:t>
            </a:r>
          </a:p>
        </p:txBody>
      </p:sp>
      <p:sp>
        <p:nvSpPr>
          <p:cNvPr id="37" name="Oval 36">
            <a:extLst>
              <a:ext uri="{FF2B5EF4-FFF2-40B4-BE49-F238E27FC236}">
                <a16:creationId xmlns:a16="http://schemas.microsoft.com/office/drawing/2014/main" id="{64A3175A-D7A8-BD97-DC15-D25F5844150C}"/>
              </a:ext>
            </a:extLst>
          </p:cNvPr>
          <p:cNvSpPr>
            <a:spLocks/>
          </p:cNvSpPr>
          <p:nvPr/>
        </p:nvSpPr>
        <p:spPr bwMode="auto">
          <a:xfrm>
            <a:off x="4371404" y="285596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8" name="TextBox 37">
            <a:extLst>
              <a:ext uri="{FF2B5EF4-FFF2-40B4-BE49-F238E27FC236}">
                <a16:creationId xmlns:a16="http://schemas.microsoft.com/office/drawing/2014/main" id="{E7FE9D24-DBD0-D438-FF7D-1781CE47C33A}"/>
              </a:ext>
              <a:ext uri="{C183D7F6-B498-43B3-948B-1728B52AA6E4}">
                <adec:decorative xmlns:adec="http://schemas.microsoft.com/office/drawing/2017/decorative" val="0"/>
              </a:ext>
            </a:extLst>
          </p:cNvPr>
          <p:cNvSpPr txBox="1"/>
          <p:nvPr/>
        </p:nvSpPr>
        <p:spPr>
          <a:xfrm>
            <a:off x="4870850" y="2959188"/>
            <a:ext cx="168753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Excel</a:t>
            </a:r>
          </a:p>
        </p:txBody>
      </p:sp>
      <p:sp>
        <p:nvSpPr>
          <p:cNvPr id="59" name="Oval 58">
            <a:extLst>
              <a:ext uri="{FF2B5EF4-FFF2-40B4-BE49-F238E27FC236}">
                <a16:creationId xmlns:a16="http://schemas.microsoft.com/office/drawing/2014/main" id="{D6D6F0EF-BD00-CDEA-F7BB-FE5E1A501656}"/>
              </a:ext>
            </a:extLst>
          </p:cNvPr>
          <p:cNvSpPr>
            <a:spLocks/>
          </p:cNvSpPr>
          <p:nvPr/>
        </p:nvSpPr>
        <p:spPr bwMode="auto">
          <a:xfrm>
            <a:off x="7831677" y="2855968"/>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60" name="TextBox 59">
            <a:extLst>
              <a:ext uri="{FF2B5EF4-FFF2-40B4-BE49-F238E27FC236}">
                <a16:creationId xmlns:a16="http://schemas.microsoft.com/office/drawing/2014/main" id="{5ACBB6C4-0BCF-62C6-3775-D61F84F23FD0}"/>
              </a:ext>
              <a:ext uri="{C183D7F6-B498-43B3-948B-1728B52AA6E4}">
                <adec:decorative xmlns:adec="http://schemas.microsoft.com/office/drawing/2017/decorative" val="0"/>
              </a:ext>
            </a:extLst>
          </p:cNvPr>
          <p:cNvSpPr txBox="1"/>
          <p:nvPr/>
        </p:nvSpPr>
        <p:spPr>
          <a:xfrm>
            <a:off x="8331123" y="2959188"/>
            <a:ext cx="879869"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a:t>
            </a:r>
          </a:p>
        </p:txBody>
      </p:sp>
      <p:pic>
        <p:nvPicPr>
          <p:cNvPr id="62" name="Picture 10" descr="Microsoft Word Logo - PNG and Vector - Logo Download">
            <a:hlinkClick r:id="rId4"/>
            <a:extLst>
              <a:ext uri="{FF2B5EF4-FFF2-40B4-BE49-F238E27FC236}">
                <a16:creationId xmlns:a16="http://schemas.microsoft.com/office/drawing/2014/main" id="{A6140CCC-F8CA-1EBE-74A8-FD42B43ED26E}"/>
              </a:ext>
            </a:extLst>
          </p:cNvPr>
          <p:cNvPicPr>
            <a:picLocks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17652" y="2942395"/>
            <a:ext cx="238625" cy="238625"/>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a:extLst>
              <a:ext uri="{FF2B5EF4-FFF2-40B4-BE49-F238E27FC236}">
                <a16:creationId xmlns:a16="http://schemas.microsoft.com/office/drawing/2014/main" id="{311571F9-FB93-A955-C718-80F8E73D2C00}"/>
              </a:ext>
            </a:extLst>
          </p:cNvPr>
          <p:cNvSpPr>
            <a:spLocks/>
          </p:cNvSpPr>
          <p:nvPr/>
        </p:nvSpPr>
        <p:spPr bwMode="auto">
          <a:xfrm>
            <a:off x="956691" y="2849574"/>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31" name="TextBox 30">
            <a:extLst>
              <a:ext uri="{FF2B5EF4-FFF2-40B4-BE49-F238E27FC236}">
                <a16:creationId xmlns:a16="http://schemas.microsoft.com/office/drawing/2014/main" id="{BEF22CA6-8394-FE50-9FD3-F24685916EE4}"/>
              </a:ext>
              <a:ext uri="{C183D7F6-B498-43B3-948B-1728B52AA6E4}">
                <adec:decorative xmlns:adec="http://schemas.microsoft.com/office/drawing/2017/decorative" val="0"/>
              </a:ext>
            </a:extLst>
          </p:cNvPr>
          <p:cNvSpPr txBox="1"/>
          <p:nvPr/>
        </p:nvSpPr>
        <p:spPr>
          <a:xfrm>
            <a:off x="1456137" y="2952794"/>
            <a:ext cx="168753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Outlook</a:t>
            </a:r>
          </a:p>
        </p:txBody>
      </p:sp>
      <p:pic>
        <p:nvPicPr>
          <p:cNvPr id="61" name="Graphic 60">
            <a:extLst>
              <a:ext uri="{FF2B5EF4-FFF2-40B4-BE49-F238E27FC236}">
                <a16:creationId xmlns:a16="http://schemas.microsoft.com/office/drawing/2014/main" id="{9AE9C237-D739-8245-22D6-531C3C7E9071}"/>
              </a:ext>
              <a:ext uri="{C183D7F6-B498-43B3-948B-1728B52AA6E4}">
                <adec:decorative xmlns:adec="http://schemas.microsoft.com/office/drawing/2017/decorative" val="1"/>
              </a:ext>
            </a:extLst>
          </p:cNvPr>
          <p:cNvPicPr>
            <a:picLocks noChangeAspect="1"/>
          </p:cNvPicPr>
          <p:nvPr/>
        </p:nvPicPr>
        <p:blipFill rotWithShape="1">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l="22871" t="17900" r="17900" b="17900"/>
          <a:stretch/>
        </p:blipFill>
        <p:spPr>
          <a:xfrm>
            <a:off x="996705" y="2883839"/>
            <a:ext cx="316393" cy="342949"/>
          </a:xfrm>
          <a:prstGeom prst="rect">
            <a:avLst/>
          </a:prstGeom>
        </p:spPr>
      </p:pic>
      <p:pic>
        <p:nvPicPr>
          <p:cNvPr id="66" name="Picture 8" descr="Microsoft Excel Logo - PNG and Vector - Logo Download">
            <a:hlinkClick r:id="rId8"/>
            <a:extLst>
              <a:ext uri="{FF2B5EF4-FFF2-40B4-BE49-F238E27FC236}">
                <a16:creationId xmlns:a16="http://schemas.microsoft.com/office/drawing/2014/main" id="{7B37EB9D-2677-E2B6-8362-546209E056AF}"/>
              </a:ext>
            </a:extLst>
          </p:cNvPr>
          <p:cNvPicPr>
            <a:picLocks noChangeArrowheads="1"/>
          </p:cNvPicPr>
          <p:nvPr/>
        </p:nvPicPr>
        <p:blipFill rotWithShape="1">
          <a:blip r:embed="rId9" cstate="screen">
            <a:extLst>
              <a:ext uri="{28A0092B-C50C-407E-A947-70E740481C1C}">
                <a14:useLocalDpi xmlns:a14="http://schemas.microsoft.com/office/drawing/2010/main"/>
              </a:ext>
            </a:extLst>
          </a:blip>
          <a:srcRect l="17073" t="17073" r="17073" b="17073"/>
          <a:stretch/>
        </p:blipFill>
        <p:spPr bwMode="auto">
          <a:xfrm>
            <a:off x="4449273" y="2944118"/>
            <a:ext cx="255741" cy="255741"/>
          </a:xfrm>
          <a:prstGeom prst="rect">
            <a:avLst/>
          </a:prstGeom>
          <a:noFill/>
          <a:extLst>
            <a:ext uri="{909E8E84-426E-40DD-AFC4-6F175D3DCCD1}">
              <a14:hiddenFill xmlns:a14="http://schemas.microsoft.com/office/drawing/2010/main">
                <a:solidFill>
                  <a:srgbClr val="FFFFFF"/>
                </a:solidFill>
              </a14:hiddenFill>
            </a:ext>
          </a:extLst>
        </p:spPr>
      </p:pic>
      <p:sp>
        <p:nvSpPr>
          <p:cNvPr id="68" name="Oval 67">
            <a:extLst>
              <a:ext uri="{FF2B5EF4-FFF2-40B4-BE49-F238E27FC236}">
                <a16:creationId xmlns:a16="http://schemas.microsoft.com/office/drawing/2014/main" id="{2A4757FB-C4EB-7C1C-588B-A4FCEB25B3E0}"/>
              </a:ext>
            </a:extLst>
          </p:cNvPr>
          <p:cNvSpPr>
            <a:spLocks/>
          </p:cNvSpPr>
          <p:nvPr/>
        </p:nvSpPr>
        <p:spPr bwMode="auto">
          <a:xfrm>
            <a:off x="4371404" y="5184831"/>
            <a:ext cx="411480" cy="41148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64008" rIns="45720" bIns="45720" numCol="1" spcCol="0" rtlCol="0" fromWordArt="0" anchor="t" anchorCtr="0" forceAA="0" compatLnSpc="1">
            <a:prstTxWarp prst="textNoShape">
              <a:avLst/>
            </a:prstTxWarp>
            <a:noAutofit/>
          </a:bodyPr>
          <a:lstStyle/>
          <a:p>
            <a:pPr defTabSz="932472" fontAlgn="base">
              <a:spcBef>
                <a:spcPct val="0"/>
              </a:spcBef>
              <a:spcAft>
                <a:spcPct val="0"/>
              </a:spcAft>
            </a:pPr>
            <a:endParaRPr lang="en-GB" sz="900" b="1" kern="0">
              <a:solidFill>
                <a:srgbClr val="1A1A1A"/>
              </a:solidFill>
              <a:latin typeface="Segoe UI"/>
            </a:endParaRPr>
          </a:p>
        </p:txBody>
      </p:sp>
      <p:sp>
        <p:nvSpPr>
          <p:cNvPr id="69" name="TextBox 68">
            <a:extLst>
              <a:ext uri="{FF2B5EF4-FFF2-40B4-BE49-F238E27FC236}">
                <a16:creationId xmlns:a16="http://schemas.microsoft.com/office/drawing/2014/main" id="{9FC3A8ED-830E-4A09-1C88-60111071F1AF}"/>
              </a:ext>
              <a:ext uri="{C183D7F6-B498-43B3-948B-1728B52AA6E4}">
                <adec:decorative xmlns:adec="http://schemas.microsoft.com/office/drawing/2017/decorative" val="0"/>
              </a:ext>
            </a:extLst>
          </p:cNvPr>
          <p:cNvSpPr txBox="1"/>
          <p:nvPr/>
        </p:nvSpPr>
        <p:spPr>
          <a:xfrm>
            <a:off x="4870850" y="5288051"/>
            <a:ext cx="1687531" cy="184666"/>
          </a:xfrm>
          <a:prstGeom prst="rect">
            <a:avLst/>
          </a:prstGeom>
          <a:noFill/>
        </p:spPr>
        <p:txBody>
          <a:bodyPr wrap="square" lIns="0" tIns="0" rIns="0" bIns="0" rtlCol="0" anchor="ctr">
            <a:spAutoFit/>
          </a:bodyPr>
          <a:lstStyle/>
          <a:p>
            <a:pPr defTabSz="914367">
              <a:defRPr/>
            </a:pPr>
            <a:r>
              <a:rPr lang="en-US" sz="1200">
                <a:solidFill>
                  <a:prstClr val="black"/>
                </a:solidFill>
                <a:latin typeface="Segoe UI Semibold"/>
              </a:rPr>
              <a:t>Copilot in Excel</a:t>
            </a:r>
          </a:p>
        </p:txBody>
      </p:sp>
      <p:pic>
        <p:nvPicPr>
          <p:cNvPr id="70" name="Picture 8" descr="Microsoft Excel Logo - PNG and Vector - Logo Download">
            <a:hlinkClick r:id="rId8"/>
            <a:extLst>
              <a:ext uri="{FF2B5EF4-FFF2-40B4-BE49-F238E27FC236}">
                <a16:creationId xmlns:a16="http://schemas.microsoft.com/office/drawing/2014/main" id="{78A0D82A-94CE-919F-FB17-9F0D951DD110}"/>
              </a:ext>
            </a:extLst>
          </p:cNvPr>
          <p:cNvPicPr>
            <a:picLocks noChangeArrowheads="1"/>
          </p:cNvPicPr>
          <p:nvPr/>
        </p:nvPicPr>
        <p:blipFill rotWithShape="1">
          <a:blip r:embed="rId9" cstate="screen">
            <a:extLst>
              <a:ext uri="{28A0092B-C50C-407E-A947-70E740481C1C}">
                <a14:useLocalDpi xmlns:a14="http://schemas.microsoft.com/office/drawing/2010/main"/>
              </a:ext>
            </a:extLst>
          </a:blip>
          <a:srcRect l="17073" t="17073" r="17073" b="17073"/>
          <a:stretch/>
        </p:blipFill>
        <p:spPr bwMode="auto">
          <a:xfrm>
            <a:off x="4449273" y="5272981"/>
            <a:ext cx="255741" cy="255741"/>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12" descr="Microsoft Teams – Urban Nerd">
            <a:extLst>
              <a:ext uri="{FF2B5EF4-FFF2-40B4-BE49-F238E27FC236}">
                <a16:creationId xmlns:a16="http://schemas.microsoft.com/office/drawing/2014/main" id="{D3C3994C-6CEA-3290-D62D-9A94E8620DD7}"/>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364745" y="5274717"/>
            <a:ext cx="246179" cy="20275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14" descr="Download Microsoft SharePoint Logo in SVG Vector or PNG File Format - Logo.wine">
            <a:extLst>
              <a:ext uri="{FF2B5EF4-FFF2-40B4-BE49-F238E27FC236}">
                <a16:creationId xmlns:a16="http://schemas.microsoft.com/office/drawing/2014/main" id="{5BAC8B30-0CDB-297F-CC8D-528888C9AFCF}"/>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27546" t="14080" r="27420" b="12381"/>
          <a:stretch/>
        </p:blipFill>
        <p:spPr bwMode="auto">
          <a:xfrm>
            <a:off x="935642" y="5265555"/>
            <a:ext cx="234913" cy="255742"/>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73" descr="A person with a colorful scarf&#10;&#10;Description automatically generated">
            <a:extLst>
              <a:ext uri="{FF2B5EF4-FFF2-40B4-BE49-F238E27FC236}">
                <a16:creationId xmlns:a16="http://schemas.microsoft.com/office/drawing/2014/main" id="{6767A94C-14DB-98DB-2422-ED2AEC0E5C95}"/>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r="10587"/>
          <a:stretch/>
        </p:blipFill>
        <p:spPr>
          <a:xfrm>
            <a:off x="9998671" y="3231159"/>
            <a:ext cx="2193329" cy="3626841"/>
          </a:xfrm>
          <a:prstGeom prst="rect">
            <a:avLst/>
          </a:prstGeom>
        </p:spPr>
      </p:pic>
      <p:sp>
        <p:nvSpPr>
          <p:cNvPr id="5" name="Rectangle: Rounded Corners 4">
            <a:extLst>
              <a:ext uri="{FF2B5EF4-FFF2-40B4-BE49-F238E27FC236}">
                <a16:creationId xmlns:a16="http://schemas.microsoft.com/office/drawing/2014/main" id="{7FA6E664-7B64-9455-B655-992B222CAAC4}"/>
              </a:ext>
            </a:extLst>
          </p:cNvPr>
          <p:cNvSpPr/>
          <p:nvPr/>
        </p:nvSpPr>
        <p:spPr bwMode="auto">
          <a:xfrm>
            <a:off x="518791" y="3962701"/>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4:00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6" name="Rectangle: Rounded Corners 7">
            <a:extLst>
              <a:ext uri="{FF2B5EF4-FFF2-40B4-BE49-F238E27FC236}">
                <a16:creationId xmlns:a16="http://schemas.microsoft.com/office/drawing/2014/main" id="{39F7BBF3-F2B1-C07D-D6F9-DADDB4F5C777}"/>
              </a:ext>
            </a:extLst>
          </p:cNvPr>
          <p:cNvSpPr/>
          <p:nvPr/>
        </p:nvSpPr>
        <p:spPr bwMode="auto">
          <a:xfrm>
            <a:off x="7026870" y="3964863"/>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11:00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7" name="Rectangle: Rounded Corners 11">
            <a:extLst>
              <a:ext uri="{FF2B5EF4-FFF2-40B4-BE49-F238E27FC236}">
                <a16:creationId xmlns:a16="http://schemas.microsoft.com/office/drawing/2014/main" id="{575DBE9E-97BB-0923-F27C-25D5DC7864FD}"/>
              </a:ext>
            </a:extLst>
          </p:cNvPr>
          <p:cNvSpPr/>
          <p:nvPr/>
        </p:nvSpPr>
        <p:spPr bwMode="auto">
          <a:xfrm>
            <a:off x="518791"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8:00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8" name="Rectangle: Rounded Corners 13">
            <a:extLst>
              <a:ext uri="{FF2B5EF4-FFF2-40B4-BE49-F238E27FC236}">
                <a16:creationId xmlns:a16="http://schemas.microsoft.com/office/drawing/2014/main" id="{9CEAC9C2-C93F-85BF-AE7D-1359458612E8}"/>
              </a:ext>
            </a:extLst>
          </p:cNvPr>
          <p:cNvSpPr/>
          <p:nvPr/>
        </p:nvSpPr>
        <p:spPr bwMode="auto">
          <a:xfrm>
            <a:off x="3772830"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8:30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9" name="Rectangle: Rounded Corners 15">
            <a:extLst>
              <a:ext uri="{FF2B5EF4-FFF2-40B4-BE49-F238E27FC236}">
                <a16:creationId xmlns:a16="http://schemas.microsoft.com/office/drawing/2014/main" id="{48A3D5AD-B200-7FFF-DFD2-CB89AA474456}"/>
              </a:ext>
            </a:extLst>
          </p:cNvPr>
          <p:cNvSpPr/>
          <p:nvPr/>
        </p:nvSpPr>
        <p:spPr bwMode="auto">
          <a:xfrm>
            <a:off x="7026870" y="1505660"/>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9:00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am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
        <p:nvSpPr>
          <p:cNvPr id="30" name="Rectangle: Rounded Corners 19">
            <a:extLst>
              <a:ext uri="{FF2B5EF4-FFF2-40B4-BE49-F238E27FC236}">
                <a16:creationId xmlns:a16="http://schemas.microsoft.com/office/drawing/2014/main" id="{6090AA0D-7E34-E71D-B4CD-C21DDEAD6EB4}"/>
              </a:ext>
            </a:extLst>
          </p:cNvPr>
          <p:cNvSpPr/>
          <p:nvPr/>
        </p:nvSpPr>
        <p:spPr bwMode="auto">
          <a:xfrm>
            <a:off x="3772830" y="3965293"/>
            <a:ext cx="984306" cy="343994"/>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2:00</a:t>
            </a:r>
            <a:r>
              <a:rPr lang="zh-TW" altLang="en-US" sz="1200" b="1">
                <a:ln w="3175">
                  <a:noFill/>
                </a:ln>
                <a:gradFill>
                  <a:gsLst>
                    <a:gs pos="76437">
                      <a:srgbClr val="FFFFFF"/>
                    </a:gs>
                    <a:gs pos="55747">
                      <a:srgbClr val="FFFFFF"/>
                    </a:gs>
                  </a:gsLst>
                  <a:path path="circle">
                    <a:fillToRect l="100000" b="100000"/>
                  </a:path>
                </a:gradFill>
                <a:latin typeface="+mj-lt"/>
                <a:cs typeface="Segoe UI" pitchFamily="34" charset="0"/>
              </a:rPr>
              <a:t> </a:t>
            </a:r>
            <a:r>
              <a:rPr lang="en-US" altLang="zh-TW" sz="1200" b="1">
                <a:ln w="3175">
                  <a:noFill/>
                </a:ln>
                <a:gradFill>
                  <a:gsLst>
                    <a:gs pos="76437">
                      <a:srgbClr val="FFFFFF"/>
                    </a:gs>
                    <a:gs pos="55747">
                      <a:srgbClr val="FFFFFF"/>
                    </a:gs>
                  </a:gsLst>
                  <a:path path="circle">
                    <a:fillToRect l="100000" b="100000"/>
                  </a:path>
                </a:gradFill>
                <a:latin typeface="+mj-lt"/>
                <a:cs typeface="Segoe UI" pitchFamily="34" charset="0"/>
              </a:rPr>
              <a:t>pm</a:t>
            </a:r>
            <a:endParaRPr lang="en-US" sz="1200" b="1">
              <a:ln w="3175">
                <a:noFill/>
              </a:ln>
              <a:gradFill>
                <a:gsLst>
                  <a:gs pos="76437">
                    <a:srgbClr val="FFFFFF"/>
                  </a:gs>
                  <a:gs pos="55747">
                    <a:srgbClr val="FFFFFF"/>
                  </a:gs>
                </a:gsLst>
                <a:path path="circle">
                  <a:fillToRect l="100000" b="100000"/>
                </a:path>
              </a:gradFill>
              <a:latin typeface="+mj-lt"/>
              <a:cs typeface="Segoe UI" pitchFamily="34" charset="0"/>
            </a:endParaRPr>
          </a:p>
        </p:txBody>
      </p:sp>
    </p:spTree>
    <p:extLst>
      <p:ext uri="{BB962C8B-B14F-4D97-AF65-F5344CB8AC3E}">
        <p14:creationId xmlns:p14="http://schemas.microsoft.com/office/powerpoint/2010/main" val="2665405881"/>
      </p:ext>
    </p:extLst>
  </p:cSld>
  <p:clrMapOvr>
    <a:masterClrMapping/>
  </p:clrMapOvr>
  <p:transition>
    <p:fade/>
  </p:transition>
</p:sld>
</file>

<file path=ppt/theme/theme1.xml><?xml version="1.0" encoding="utf-8"?>
<a:theme xmlns:a="http://schemas.openxmlformats.org/drawingml/2006/main" name="Light 16x9">
  <a:themeElements>
    <a:clrScheme name="Theme Colors Light">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8" ma:contentTypeDescription="Create a new document." ma:contentTypeScope="" ma:versionID="0246c8a49b824e2d90fb9064478eda76">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febeab1df58619b47775e68512d0ae4a"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9b9b331a-5640-4f50-a010-6cc4266aa39c">
      <UserInfo>
        <DisplayName>Jenny He</DisplayName>
        <AccountId>47</AccountId>
        <AccountType/>
      </UserInfo>
    </SharedWithUsers>
  </documentManagement>
</p:properties>
</file>

<file path=customXml/itemProps1.xml><?xml version="1.0" encoding="utf-8"?>
<ds:datastoreItem xmlns:ds="http://schemas.openxmlformats.org/officeDocument/2006/customXml" ds:itemID="{BBD27E95-2EB6-4414-B2A4-803E9FF48B70}">
  <ds:schemaRefs>
    <ds:schemaRef ds:uri="9b9b331a-5640-4f50-a010-6cc4266aa39c"/>
    <ds:schemaRef ds:uri="c12c9beb-9115-4dd4-b4b0-98592a7680e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0A8C370-B335-4165-9C6D-E7A644953A24}">
  <ds:schemaRefs>
    <ds:schemaRef ds:uri="http://schemas.microsoft.com/sharepoint/v3/contenttype/forms"/>
  </ds:schemaRefs>
</ds:datastoreItem>
</file>

<file path=customXml/itemProps3.xml><?xml version="1.0" encoding="utf-8"?>
<ds:datastoreItem xmlns:ds="http://schemas.openxmlformats.org/officeDocument/2006/customXml" ds:itemID="{8AE9D34C-4CAF-48FB-AFC1-88FE0937519B}">
  <ds:schemaRefs>
    <ds:schemaRef ds:uri="9b9b331a-5640-4f50-a010-6cc4266aa39c"/>
    <ds:schemaRef ds:uri="http://www.w3.org/XML/1998/namespace"/>
    <ds:schemaRef ds:uri="http://purl.org/dc/dcmitype/"/>
    <ds:schemaRef ds:uri="http://schemas.microsoft.com/office/2006/documentManagement/types"/>
    <ds:schemaRef ds:uri="http://schemas.microsoft.com/office/infopath/2007/PartnerControls"/>
    <ds:schemaRef ds:uri="http://schemas.microsoft.com/office/2006/metadata/properties"/>
    <ds:schemaRef ds:uri="http://schemas.microsoft.com/sharepoint/v3"/>
    <ds:schemaRef ds:uri="http://schemas.openxmlformats.org/package/2006/metadata/core-properties"/>
    <ds:schemaRef ds:uri="c12c9beb-9115-4dd4-b4b0-98592a7680e2"/>
    <ds:schemaRef ds:uri="http://purl.org/dc/terms/"/>
    <ds:schemaRef ds:uri="http://purl.org/dc/elements/1.1/"/>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45</TotalTime>
  <Words>2568</Words>
  <Application>Microsoft Macintosh PowerPoint</Application>
  <PresentationFormat>Widescreen</PresentationFormat>
  <Paragraphs>253</Paragraphs>
  <Slides>12</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Aptos</vt:lpstr>
      <vt:lpstr>Arial</vt:lpstr>
      <vt:lpstr>Consolas</vt:lpstr>
      <vt:lpstr>Segoe UI</vt:lpstr>
      <vt:lpstr>Segoe UI </vt:lpstr>
      <vt:lpstr>Segoe UI Semibold</vt:lpstr>
      <vt:lpstr>Segoe UI Semilight</vt:lpstr>
      <vt:lpstr>Wingdings</vt:lpstr>
      <vt:lpstr>Light 16x9</vt:lpstr>
      <vt:lpstr>Copilot scenarios for Finance</vt:lpstr>
      <vt:lpstr>Copilot scenarios for Finance</vt:lpstr>
      <vt:lpstr>Using Copilot in Finance</vt:lpstr>
      <vt:lpstr>KPI – Days sales outstanding/improve cash flow</vt:lpstr>
      <vt:lpstr>KPI – Reduce spend on financial systems and tooling</vt:lpstr>
      <vt:lpstr>KPI – Reduce departmental spending</vt:lpstr>
      <vt:lpstr>Finance | Build a Business Case</vt:lpstr>
      <vt:lpstr>Finance | Collections Coordination</vt:lpstr>
      <vt:lpstr>A day in the life of an Income Tax Compliance Manager</vt:lpstr>
      <vt:lpstr>A day in the life of an Audit, Risk and Compliance (ARC) Data Solution Manager</vt:lpstr>
      <vt:lpstr>A day in the life of a Vendor Engagement Manager in Finance</vt:lpstr>
      <vt:lpstr>A day in the life of a Financial Analyst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Copilot Scenario Library</dc:title>
  <dc:creator>Louise Zhang</dc:creator>
  <cp:lastModifiedBy>Aaron Bode</cp:lastModifiedBy>
  <cp:revision>5</cp:revision>
  <dcterms:created xsi:type="dcterms:W3CDTF">2024-03-04T19:03:31Z</dcterms:created>
  <dcterms:modified xsi:type="dcterms:W3CDTF">2024-03-06T18:08:10Z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y fmtid="{D5CDD505-2E9C-101B-9397-08002B2CF9AE}" pid="3" name="MediaServiceImageTags">
    <vt:lpwstr/>
  </property>
  <property fmtid="{D5CDD505-2E9C-101B-9397-08002B2CF9AE}" pid="4" name="MSIP_Label_f42aa342-8706-4288-bd11-ebb85995028c_Enabled">
    <vt:lpwstr>true</vt:lpwstr>
  </property>
  <property fmtid="{D5CDD505-2E9C-101B-9397-08002B2CF9AE}" pid="5" name="MSIP_Label_f42aa342-8706-4288-bd11-ebb85995028c_SetDate">
    <vt:lpwstr>2024-03-05T03:05:34Z</vt:lpwstr>
  </property>
  <property fmtid="{D5CDD505-2E9C-101B-9397-08002B2CF9AE}" pid="6" name="MSIP_Label_f42aa342-8706-4288-bd11-ebb85995028c_Method">
    <vt:lpwstr>Standard</vt:lpwstr>
  </property>
  <property fmtid="{D5CDD505-2E9C-101B-9397-08002B2CF9AE}" pid="7" name="MSIP_Label_f42aa342-8706-4288-bd11-ebb85995028c_Name">
    <vt:lpwstr>Internal</vt:lpwstr>
  </property>
  <property fmtid="{D5CDD505-2E9C-101B-9397-08002B2CF9AE}" pid="8" name="MSIP_Label_f42aa342-8706-4288-bd11-ebb85995028c_SiteId">
    <vt:lpwstr>72f988bf-86f1-41af-91ab-2d7cd011db47</vt:lpwstr>
  </property>
  <property fmtid="{D5CDD505-2E9C-101B-9397-08002B2CF9AE}" pid="9" name="MSIP_Label_f42aa342-8706-4288-bd11-ebb85995028c_ActionId">
    <vt:lpwstr>0e8eeee1-b050-4145-9af9-4ce2fd72efd7</vt:lpwstr>
  </property>
  <property fmtid="{D5CDD505-2E9C-101B-9397-08002B2CF9AE}" pid="10" name="MSIP_Label_f42aa342-8706-4288-bd11-ebb85995028c_ContentBits">
    <vt:lpwstr>0</vt:lpwstr>
  </property>
</Properties>
</file>