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3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059C-0638-6C7C-1DCF-7D387B5C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A63AF-400A-F8F2-1551-27AC209A7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2FC15-4617-C7AC-C88F-9D52BDFE5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9E1DB-7BBD-B952-3FBB-879F4F39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hyperlink" Target="https://support.microsoft.com/en-us/copilot-powerpoint" TargetMode="External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hyperlink" Target="https://www.microsoft.com/en-us/ai/microsoft-sales-copilot" TargetMode="External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hyperlink" Target="https://support.microsoft.com/en-us/copilot-tea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686F-0D25-649C-9F8A-1F0AD604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A9BB9F06-CE90-9B0E-546A-2AE3C250EB07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357004-61C5-6921-13FB-DD457BEB2B81}"/>
              </a:ext>
            </a:extLst>
          </p:cNvPr>
          <p:cNvSpPr>
            <a:spLocks/>
          </p:cNvSpPr>
          <p:nvPr/>
        </p:nvSpPr>
        <p:spPr bwMode="auto">
          <a:xfrm>
            <a:off x="5268031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2869A-7BC0-4427-D09F-97C737E8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Sales use case |</a:t>
            </a:r>
            <a:r>
              <a:rPr lang="en-US" sz="2800"/>
              <a:t> Respond to a customer compliant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297661E9-8B83-FA40-3875-E9903BC6A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B191867D-B599-66B0-8197-A3AA03286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7521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Document and socialize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the action items to keep the sales process moving forward towards a successful close.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56D33D80-CB23-D553-9611-B5BD8EC81FED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Meet with the customer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3120C-364C-5D60-F68F-95544199B041}"/>
              </a:ext>
            </a:extLst>
          </p:cNvPr>
          <p:cNvSpPr txBox="1"/>
          <p:nvPr/>
        </p:nvSpPr>
        <p:spPr>
          <a:xfrm>
            <a:off x="1107053" y="4415165"/>
            <a:ext cx="2817336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Have Copilot turn the meeting notes and action items into an email for all participants</a:t>
            </a:r>
            <a:r>
              <a:rPr lang="en-US" kern="0">
                <a:solidFill>
                  <a:srgbClr val="1A1A1A"/>
                </a:solidFill>
              </a:rPr>
              <a:t>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51CAA0D5-C4EB-324A-8D9E-FDCDDBC9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7343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latin typeface="Segoe UI"/>
              </a:rPr>
              <a:t>Create a </a:t>
            </a:r>
            <a:r>
              <a:rPr lang="en-US" sz="900" b="1" spc="0">
                <a:latin typeface="Segoe UI"/>
              </a:rPr>
              <a:t>draft presentation </a:t>
            </a:r>
            <a:r>
              <a:rPr lang="en-US" sz="900" spc="0">
                <a:latin typeface="Segoe UI"/>
              </a:rPr>
              <a:t>directly from the meeting recap</a:t>
            </a:r>
            <a:r>
              <a:rPr lang="en-US" sz="900">
                <a:latin typeface="Segoe UI"/>
              </a:rPr>
              <a:t>. </a:t>
            </a:r>
            <a:endParaRPr lang="en-US" sz="900" spc="0">
              <a:latin typeface="Segoe UI"/>
            </a:endParaRP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5B279AE4-96BD-D513-3238-92D447152978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Draft proposed response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4DD7F4-489C-C12B-D325-565F5B974CF0}"/>
              </a:ext>
            </a:extLst>
          </p:cNvPr>
          <p:cNvSpPr txBox="1"/>
          <p:nvPr/>
        </p:nvSpPr>
        <p:spPr>
          <a:xfrm>
            <a:off x="8028777" y="4415165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turn the information you have collected into a great presentation including images and tables.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96BD4F5B-70B4-0171-54CA-053A673C3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82111"/>
            <a:ext cx="2705513" cy="71825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get up to speed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to on the concern raised across all of the communications you </a:t>
            </a:r>
            <a:br>
              <a:rPr lang="en-US" sz="900" kern="0">
                <a:solidFill>
                  <a:srgbClr val="1A1A1A"/>
                </a:solidFill>
                <a:latin typeface="Segoe UI"/>
              </a:rPr>
            </a:br>
            <a:r>
              <a:rPr lang="en-US" sz="900" kern="0">
                <a:solidFill>
                  <a:srgbClr val="1A1A1A"/>
                </a:solidFill>
                <a:latin typeface="Segoe UI"/>
              </a:rPr>
              <a:t>have received.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C8F3BF-F527-4E07-E8B6-576E404D30B0}"/>
              </a:ext>
            </a:extLst>
          </p:cNvPr>
          <p:cNvSpPr txBox="1"/>
          <p:nvPr/>
        </p:nvSpPr>
        <p:spPr>
          <a:xfrm>
            <a:off x="1107051" y="1948229"/>
            <a:ext cx="3015430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Combine recent customer communications across emails, chats, and documents with deal information from CRM systems to create a customer brief in Word.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129F2371-1312-38B2-0320-16940B647408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Summarize customer emails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B6E1F4CE-A289-3C50-C8E8-F3CA5C00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82110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Gathering product information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from multiple sources and asking Copilot to prepare a summary can save time and increase accuracy.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EA1D39EC-2B45-4C8C-59DE-C8143804A5AB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Research product info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BE5D11-3214-3B79-E6F4-EFE899C57F76}"/>
              </a:ext>
            </a:extLst>
          </p:cNvPr>
          <p:cNvSpPr txBox="1"/>
          <p:nvPr/>
        </p:nvSpPr>
        <p:spPr>
          <a:xfrm>
            <a:off x="4575471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Ask Copilot to gather product information and create a summary of if this issue has been seen before and how it might be addressed.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1A57DCEA-7CDC-B191-DB4C-347E73083B2B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Meet with product team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75CE1920-E670-1EE2-27BF-389652FEA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82110"/>
            <a:ext cx="2705513" cy="71956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Copilot can help boost creativity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by suggesting solutions from its vast knowledge base.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B064FB-13A2-CFB0-AD61-5993416E71B3}"/>
              </a:ext>
            </a:extLst>
          </p:cNvPr>
          <p:cNvSpPr txBox="1"/>
          <p:nvPr/>
        </p:nvSpPr>
        <p:spPr>
          <a:xfrm>
            <a:off x="8028777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Ask Copilot to suggest questions to ask the product team based on the customer request and potential solutions.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D7043231-306F-222C-D7C3-8E37AEC2F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70097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Avoid listening to meeting recordings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and spend that time improving the proposal.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04807EE2-ED5E-76EA-E6EE-DB39C52E1C49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Create email with response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362C6-408B-C3E9-C126-D2A0CFB1D67E}"/>
              </a:ext>
            </a:extLst>
          </p:cNvPr>
          <p:cNvSpPr txBox="1"/>
          <p:nvPr/>
        </p:nvSpPr>
        <p:spPr>
          <a:xfrm>
            <a:off x="4463649" y="4415165"/>
            <a:ext cx="281733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Have Copilot create an email summarizing the presentation and highlighting how the issues will be resolved.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AEB63-C16D-9807-0980-2CCFE5A776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20163" y="2644714"/>
            <a:ext cx="160205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B122C1-62FB-344F-E5FE-58EEB22DE1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00622" y="2644714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for Sales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65AFFF-A831-56DC-ED56-1283E16731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855160" y="5098131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F83F2C-5312-B302-18D7-B43D2C8ED348}"/>
              </a:ext>
            </a:extLst>
          </p:cNvPr>
          <p:cNvGrpSpPr/>
          <p:nvPr/>
        </p:nvGrpSpPr>
        <p:grpSpPr>
          <a:xfrm>
            <a:off x="8350201" y="4979659"/>
            <a:ext cx="411480" cy="411480"/>
            <a:chOff x="4991560" y="4920761"/>
            <a:chExt cx="411480" cy="4114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B9B312-3CBB-4E5C-B1FE-94711286F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560" y="492076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73" name="Picture 4" descr="Microsoft PowerPoint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A07C845F-EB13-F3E6-CC64-AD5898833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11" y="4998645"/>
              <a:ext cx="285779" cy="26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Zip Co logo SVG free download, id: 101874 - Brandlogos.net">
            <a:hlinkClick r:id="rId5"/>
            <a:extLst>
              <a:ext uri="{FF2B5EF4-FFF2-40B4-BE49-F238E27FC236}">
                <a16:creationId xmlns:a16="http://schemas.microsoft.com/office/drawing/2014/main" id="{5C2C908C-26FB-1239-704D-6D7094E7956D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966" y="2619982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AC78D3A-A978-43C4-80A9-B1F413A271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84615" y="2644714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378B1E-14F1-2E71-FC3A-0611C74704B4}"/>
              </a:ext>
            </a:extLst>
          </p:cNvPr>
          <p:cNvSpPr>
            <a:spLocks/>
          </p:cNvSpPr>
          <p:nvPr/>
        </p:nvSpPr>
        <p:spPr bwMode="auto">
          <a:xfrm>
            <a:off x="4991560" y="4979659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2750BA-CE57-2B1A-5419-D6C99DC9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871" t="17900" r="17900" b="17900"/>
          <a:stretch/>
        </p:blipFill>
        <p:spPr>
          <a:xfrm>
            <a:off x="5029368" y="5006164"/>
            <a:ext cx="340057" cy="36859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96B6C10-9EE9-00BA-023D-478F2158EA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465406" y="5098131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63B8B4-1F23-5CF5-1EB5-F6FB7FC75C8B}"/>
              </a:ext>
            </a:extLst>
          </p:cNvPr>
          <p:cNvSpPr>
            <a:spLocks/>
          </p:cNvSpPr>
          <p:nvPr/>
        </p:nvSpPr>
        <p:spPr bwMode="auto">
          <a:xfrm>
            <a:off x="1486153" y="49949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46C6F0B-EBD6-616F-B88B-B4B734C77E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11846" y="5098131"/>
            <a:ext cx="160205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39CE286-6725-3634-6823-3C388D5B8F11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74F193D-16E5-8439-7552-238EDBA40AD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9B7B57D-2D56-6DCA-1436-E70F2A1D1C4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04134B2-CFC0-601D-618E-0A48D2CD4CEB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DFA0E85-3FEF-8D9B-D6F0-5559E057A6D9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29B4B668-C99A-3298-B95F-9CB96F57992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D36345F-958E-85C2-7528-5A81B7A45FEA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381554-C0B5-4C4A-5B62-58F5B6CC43E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4B4ADDE8-3639-9822-8385-CA37E4B7B81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63CBA47-E74B-3676-322B-C639B29B7265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9D56B63-8400-21BF-CDAD-0D7C014389E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4BFE7C7F-2C1D-D800-EE57-2A2D2FA1789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91B3EA5-10E2-97DB-C2E6-99527656014A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2F86F89-BFD3-75F9-6396-4495A100031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23FA89B4-B6F2-6BB0-DE87-D552DD0F632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57F0295-0BCE-A562-7780-00AEFE5980EE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3E5E164-2046-0B6C-D8C5-A4E06E78BA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C07664F8-C0E5-E345-4EA8-6EC41C2AABA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867A543-287F-98C9-3A9C-4B2E8E0D5B41}"/>
              </a:ext>
            </a:extLst>
          </p:cNvPr>
          <p:cNvSpPr>
            <a:spLocks/>
          </p:cNvSpPr>
          <p:nvPr/>
        </p:nvSpPr>
        <p:spPr bwMode="auto">
          <a:xfrm>
            <a:off x="1521865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FBD91EC7-8ED6-7645-2B5D-568B440D0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9A20E15B-57A5-E2CF-245C-169F8C9A2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1393310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Improve close rate</a:t>
            </a:r>
          </a:p>
        </p:txBody>
      </p:sp>
      <p:pic>
        <p:nvPicPr>
          <p:cNvPr id="84" name="Picture 6" descr="Microsoft Teams Logo, symbol, meaning, history, PNG">
            <a:hlinkClick r:id="rId9"/>
            <a:extLst>
              <a:ext uri="{FF2B5EF4-FFF2-40B4-BE49-F238E27FC236}">
                <a16:creationId xmlns:a16="http://schemas.microsoft.com/office/drawing/2014/main" id="{2048A5E2-DD78-E296-03BC-1E6E8D70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1553202" y="5059376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CA8943-CB56-7DF9-3BF8-DDD0C5CA5329}"/>
              </a:ext>
            </a:extLst>
          </p:cNvPr>
          <p:cNvSpPr>
            <a:spLocks/>
          </p:cNvSpPr>
          <p:nvPr/>
        </p:nvSpPr>
        <p:spPr bwMode="auto">
          <a:xfrm>
            <a:off x="8584949" y="253130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23" name="Picture 6" descr="Microsoft Teams Logo, symbol, meaning, history, PNG">
            <a:hlinkClick r:id="rId9"/>
            <a:extLst>
              <a:ext uri="{FF2B5EF4-FFF2-40B4-BE49-F238E27FC236}">
                <a16:creationId xmlns:a16="http://schemas.microsoft.com/office/drawing/2014/main" id="{B7E83E9D-07E9-F8CD-7666-C56EFA7AC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651997" y="2602252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Microsoft Copilot for Sales logo">
            <a:hlinkClick r:id="rId11"/>
            <a:extLst>
              <a:ext uri="{FF2B5EF4-FFF2-40B4-BE49-F238E27FC236}">
                <a16:creationId xmlns:a16="http://schemas.microsoft.com/office/drawing/2014/main" id="{48C5963E-12FE-6CD8-42A0-82475E01725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546" y="2589700"/>
            <a:ext cx="273060" cy="274320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CC49C6AB-35D2-03E1-6A64-760E4AA9F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03478" y="944346"/>
            <a:ext cx="1765571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Number of opportunities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6A5BD19D-8427-81EA-4648-53465F48F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85642" y="942971"/>
            <a:ext cx="1810974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Increase revenue per sale</a:t>
            </a:r>
          </a:p>
        </p:txBody>
      </p:sp>
    </p:spTree>
    <p:extLst>
      <p:ext uri="{BB962C8B-B14F-4D97-AF65-F5344CB8AC3E}">
        <p14:creationId xmlns:p14="http://schemas.microsoft.com/office/powerpoint/2010/main" val="6748585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286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Sales use case | Respond to a customer compliant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7</cp:revision>
  <dcterms:created xsi:type="dcterms:W3CDTF">2024-03-04T19:03:31Z</dcterms:created>
  <dcterms:modified xsi:type="dcterms:W3CDTF">2024-03-06T19:36:24Z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