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3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hyperlink" Target="https://support.microsoft.com/en-us/copilot-team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word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8606-A4A2-3052-8A85-7AE00EB94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5B198E66-2188-7300-0FA4-A9E6885CFDEA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6A220A-0C88-7F3D-74FD-142B02C8CDBB}"/>
              </a:ext>
            </a:extLst>
          </p:cNvPr>
          <p:cNvSpPr>
            <a:spLocks/>
          </p:cNvSpPr>
          <p:nvPr/>
        </p:nvSpPr>
        <p:spPr bwMode="auto">
          <a:xfrm>
            <a:off x="8350201" y="492076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C0A4D0-7181-DC37-B725-1AF50A89E821}"/>
              </a:ext>
            </a:extLst>
          </p:cNvPr>
          <p:cNvSpPr>
            <a:spLocks/>
          </p:cNvSpPr>
          <p:nvPr/>
        </p:nvSpPr>
        <p:spPr bwMode="auto">
          <a:xfrm>
            <a:off x="5268031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00870-1FD3-1716-034F-875B07D3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Sales use case |</a:t>
            </a:r>
            <a:r>
              <a:rPr lang="en-US" sz="2800"/>
              <a:t> Respond to a RFP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BF236A0B-2A05-6F77-8344-A1233FF68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8FCADC30-DA3E-90E1-18EC-DBD230F72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1631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Quickly create professional emails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that are concise and more likely to be read and can lead to higher close rates.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F8EC3B4E-F496-5CA3-70A6-1A614274481B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Create email with response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EA4AEB-3677-005E-764F-1C47DC0509F7}"/>
              </a:ext>
            </a:extLst>
          </p:cNvPr>
          <p:cNvSpPr txBox="1"/>
          <p:nvPr/>
        </p:nvSpPr>
        <p:spPr>
          <a:xfrm>
            <a:off x="1107053" y="4415165"/>
            <a:ext cx="2817336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Have Copilot turn a list of bullet points into a professional email summarizing the RFP response.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4C724397-A69F-AE2F-8572-129B5EFDF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145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Don’t miss any updates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by asking Copilot for all of the suggestions made during the meeting.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B2FFB69B-C8C5-D9CD-749B-BBD23E4D63E2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Meet with team to review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20DA86-F365-35F5-916E-16EB792E2B10}"/>
              </a:ext>
            </a:extLst>
          </p:cNvPr>
          <p:cNvSpPr txBox="1"/>
          <p:nvPr/>
        </p:nvSpPr>
        <p:spPr>
          <a:xfrm>
            <a:off x="8028777" y="4415165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Discuss required changes and opportunities for cross-sell. After the meeting generate a list of suggestions for updates.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79DA7A62-12F8-C1E6-B42A-22065C5F9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82111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Get started quickly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by skipping over non-essential portions of the RFP.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6F8687-E719-3064-83B0-B5471CC603F5}"/>
              </a:ext>
            </a:extLst>
          </p:cNvPr>
          <p:cNvSpPr txBox="1"/>
          <p:nvPr/>
        </p:nvSpPr>
        <p:spPr>
          <a:xfrm>
            <a:off x="110705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Use Copilot to organize the information required for the RFP by generating a list of required items sorted by category.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6E475BA1-5946-798A-F2D5-62B1592BCF33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Summarize the RFP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155FC496-7123-A844-4145-BA6BF0F54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2110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pulling information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such as IT spending changes and new product releases from lengthy documents can save time.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EDAF6E0B-2E8A-6409-7F84-8210B0DA6488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Gather opportunity information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55464D-F38D-A503-150C-FA687FE2E128}"/>
              </a:ext>
            </a:extLst>
          </p:cNvPr>
          <p:cNvSpPr txBox="1"/>
          <p:nvPr/>
        </p:nvSpPr>
        <p:spPr>
          <a:xfrm>
            <a:off x="457547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summarize information from the company website and annual reports to understand financials, goals, and challenges.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3F530C21-E830-411C-8DD8-3CF2110DC38E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Use Copilot to research responses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5452CD7B-F816-86F3-8FAC-3A036ED14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2110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Using defined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content to answer customer questions ensures accuracy of the responses.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E7C2E5-0484-C386-CA41-8D5965C446C4}"/>
              </a:ext>
            </a:extLst>
          </p:cNvPr>
          <p:cNvSpPr txBox="1"/>
          <p:nvPr/>
        </p:nvSpPr>
        <p:spPr>
          <a:xfrm>
            <a:off x="8028777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custom RFP repository copilot built with Copilot Studio to ask for responses to the RFP questions.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9D4CC350-DBCC-4B51-A96D-F186B5AE7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11199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Quickly make responses more readable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to improve the quality of the RFP response.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7EFBE06C-DD26-CB8B-6A34-65BEBA8E1B4F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Revise responses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90A8DF-B8DC-F44C-3509-39390B8C2054}"/>
              </a:ext>
            </a:extLst>
          </p:cNvPr>
          <p:cNvSpPr txBox="1"/>
          <p:nvPr/>
        </p:nvSpPr>
        <p:spPr>
          <a:xfrm>
            <a:off x="4463649" y="4415165"/>
            <a:ext cx="2817336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revise the document content to make it more readable. Go back to the RFP bot to get answers to additional items.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D0F184-0B3A-33E0-49DE-F7225A10FD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091" y="2644714"/>
            <a:ext cx="162619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Studio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32F21B-4FCC-665C-F46D-FE691A528D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86790" y="2644714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5567ED-44CC-6559-C380-B19374E4FD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55160" y="5039233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84" name="Picture 6" descr="Microsoft Teams Logo, symbol, meaning, history, PNG">
            <a:hlinkClick r:id="rId2"/>
            <a:extLst>
              <a:ext uri="{FF2B5EF4-FFF2-40B4-BE49-F238E27FC236}">
                <a16:creationId xmlns:a16="http://schemas.microsoft.com/office/drawing/2014/main" id="{9AFCFD53-D301-51E7-9135-0F369E856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419346" y="5000477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ip Co logo SVG free download, id: 101874 - Brandlogos.net">
            <a:hlinkClick r:id="rId4"/>
            <a:extLst>
              <a:ext uri="{FF2B5EF4-FFF2-40B4-BE49-F238E27FC236}">
                <a16:creationId xmlns:a16="http://schemas.microsoft.com/office/drawing/2014/main" id="{A5878637-472C-6344-600B-BA87D9133AED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966" y="2619982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50F4F4E-E939-38E0-D390-F0AF1A0708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84615" y="2644714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007BC-F0E6-258E-935D-4A80E94C8A1B}"/>
              </a:ext>
            </a:extLst>
          </p:cNvPr>
          <p:cNvGrpSpPr/>
          <p:nvPr/>
        </p:nvGrpSpPr>
        <p:grpSpPr>
          <a:xfrm>
            <a:off x="4991560" y="4920761"/>
            <a:ext cx="411480" cy="411480"/>
            <a:chOff x="1544953" y="4936013"/>
            <a:chExt cx="411480" cy="4114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F62603-4B2A-1801-8448-B44A59B8D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953" y="4936013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1" name="Picture 10" descr="Microsoft Word Logo - PNG and Vector - Logo Download">
              <a:hlinkClick r:id="rId6"/>
              <a:extLst>
                <a:ext uri="{FF2B5EF4-FFF2-40B4-BE49-F238E27FC236}">
                  <a16:creationId xmlns:a16="http://schemas.microsoft.com/office/drawing/2014/main" id="{4AE4D831-1DA7-BE9D-562D-685EC3B4AD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829" y="4990231"/>
              <a:ext cx="282670" cy="28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6214919-3A85-1E2A-14AA-87DA44041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08144" y="5039233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344ADB-9048-F90F-49AC-2CD90CF3EF34}"/>
              </a:ext>
            </a:extLst>
          </p:cNvPr>
          <p:cNvSpPr>
            <a:spLocks/>
          </p:cNvSpPr>
          <p:nvPr/>
        </p:nvSpPr>
        <p:spPr bwMode="auto">
          <a:xfrm>
            <a:off x="1486153" y="493601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28E95E1-C850-6CFA-00FC-5D821356CC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69109" y="5039233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CE6BFA1-04BC-93DD-D898-B9591081E1AC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890BD39-7C6A-D1A6-8454-FA466F05D19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E928921-89B8-265A-304D-B5D4621EEDC1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026318B-2A66-D037-D1DD-C6C0B24D03A5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ED81227-4EF9-5DE1-AE0D-EB042805B16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BF706D13-E2C5-4A85-FF34-9465B5D5B5B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7A905DF-1F02-917D-E7E1-8F74BEC252BB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C199ADA-6089-ED86-27AD-0B70637FA3C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148D0CE1-A978-03A4-F40F-96E09B2F16D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DDB85AA-21DA-245B-D263-3D181040EA6D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750B6E2-835E-37E6-4E08-7B382681610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94E1AE3C-D589-B2A3-0B6D-97BF761B8F4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772872-958E-BD58-14DE-699E36B7C7CE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A66B6E0-E2F8-6CA3-AF12-6CB549BAD50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9E84442D-FC8D-6913-C3F7-535CD73EC8C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76C7B6B-7AAD-7DFC-E2D8-CA90B25EF6EA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D06A116-D165-7960-58D5-63ED2D7529A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C5D68709-5E13-D961-9390-FE4B42339F0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1917F1-8220-FBDD-D8BF-BB5A3989419F}"/>
              </a:ext>
            </a:extLst>
          </p:cNvPr>
          <p:cNvGrpSpPr/>
          <p:nvPr/>
        </p:nvGrpSpPr>
        <p:grpSpPr>
          <a:xfrm>
            <a:off x="1608033" y="2531307"/>
            <a:ext cx="411480" cy="411480"/>
            <a:chOff x="1544953" y="4936013"/>
            <a:chExt cx="411480" cy="41148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7052426-0BEE-097F-FC24-69452670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953" y="4936013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6" name="Picture 10" descr="Microsoft Word Logo - PNG and Vector - Logo Download">
              <a:hlinkClick r:id="rId6"/>
              <a:extLst>
                <a:ext uri="{FF2B5EF4-FFF2-40B4-BE49-F238E27FC236}">
                  <a16:creationId xmlns:a16="http://schemas.microsoft.com/office/drawing/2014/main" id="{C1D260A2-96A9-E7F9-B368-7FEDA59DA85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829" y="4990231"/>
              <a:ext cx="282670" cy="28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F06C1AC2-3286-98AA-CF5A-F1C9FCF26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9903C837-1EF9-6CB1-B6C6-1E668137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36872"/>
            <a:ext cx="1393310" cy="249942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close rate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2F5388D0-2364-0625-9CB6-83094891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03478" y="944346"/>
            <a:ext cx="1765571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Number of opportunities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7F9462D3-24F7-1D1D-F415-21264754C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85642" y="949146"/>
            <a:ext cx="1810974" cy="2253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revenue per sale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EF9955-6BC5-1B16-18E9-E88B4EC2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871" t="17900" r="17900" b="17900"/>
          <a:stretch/>
        </p:blipFill>
        <p:spPr>
          <a:xfrm>
            <a:off x="1521865" y="4947267"/>
            <a:ext cx="340057" cy="36859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8E7DB40-2A3D-B65E-590B-695BC7549B5F}"/>
              </a:ext>
            </a:extLst>
          </p:cNvPr>
          <p:cNvGrpSpPr/>
          <p:nvPr/>
        </p:nvGrpSpPr>
        <p:grpSpPr>
          <a:xfrm>
            <a:off x="8584949" y="2531307"/>
            <a:ext cx="411480" cy="411480"/>
            <a:chOff x="8742499" y="2531307"/>
            <a:chExt cx="411480" cy="4114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28A1ED-C380-26D1-5928-D7B78CFB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499" y="2531307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2" name="Picture 21" descr="A blue and green rectangles&#10;&#10;Description automatically generated">
              <a:extLst>
                <a:ext uri="{FF2B5EF4-FFF2-40B4-BE49-F238E27FC236}">
                  <a16:creationId xmlns:a16="http://schemas.microsoft.com/office/drawing/2014/main" id="{B7D865D9-F011-2120-A138-DAB1F627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95977" y="2601287"/>
              <a:ext cx="304523" cy="26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8191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287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Sales use case | Respond to a RFP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5</cp:revision>
  <dcterms:created xsi:type="dcterms:W3CDTF">2024-03-04T19:03:31Z</dcterms:created>
  <dcterms:modified xsi:type="dcterms:W3CDTF">2024-03-06T19:35:51Z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