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0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teams" TargetMode="External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hyperlink" Target="https://support.microsoft.com/en-us/copilot-loop" TargetMode="External"/><Relationship Id="rId2" Type="http://schemas.openxmlformats.org/officeDocument/2006/relationships/hyperlink" Target="https://support.microsoft.com/en-us/copilot-word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4.svg"/><Relationship Id="rId15" Type="http://schemas.openxmlformats.org/officeDocument/2006/relationships/image" Target="../media/image50.png"/><Relationship Id="rId10" Type="http://schemas.openxmlformats.org/officeDocument/2006/relationships/hyperlink" Target="https://support.microsoft.com/en-us/copilot-powerpoint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openxmlformats.org/officeDocument/2006/relationships/image" Target="../media/image4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B31E2-79CF-3921-C6A9-1CEECFAAF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2200859A-9DF2-CE0C-59C7-C0D795317722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42353F-A299-D769-2700-894A5992C8B2}"/>
              </a:ext>
            </a:extLst>
          </p:cNvPr>
          <p:cNvSpPr>
            <a:spLocks/>
          </p:cNvSpPr>
          <p:nvPr/>
        </p:nvSpPr>
        <p:spPr bwMode="auto">
          <a:xfrm>
            <a:off x="8153610" y="251519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9E65F8-F647-282C-7CBD-AF97F8BE071B}"/>
              </a:ext>
            </a:extLst>
          </p:cNvPr>
          <p:cNvSpPr>
            <a:spLocks/>
          </p:cNvSpPr>
          <p:nvPr/>
        </p:nvSpPr>
        <p:spPr bwMode="auto">
          <a:xfrm>
            <a:off x="8642219" y="2515195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E3F11CC-DE44-1F71-2030-5E16374881FC}"/>
              </a:ext>
            </a:extLst>
          </p:cNvPr>
          <p:cNvSpPr>
            <a:spLocks/>
          </p:cNvSpPr>
          <p:nvPr/>
        </p:nvSpPr>
        <p:spPr bwMode="auto">
          <a:xfrm>
            <a:off x="5074851" y="2480599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AEBEC-3402-510A-35B8-6EEC4363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use case |</a:t>
            </a:r>
            <a:r>
              <a:rPr lang="en-US" sz="2800"/>
              <a:t> Product Launch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03829D49-C840-B60B-5C23-47C706220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C569B195-57FA-91A9-48C3-CD6233946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416315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Creating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 captivating taglines 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is an art – </a:t>
            </a:r>
            <a:br>
              <a:rPr lang="en-US" sz="900" spc="0">
                <a:solidFill>
                  <a:schemeClr val="tx1"/>
                </a:solidFill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get started by using the power of the </a:t>
            </a:r>
            <a:br>
              <a:rPr lang="en-US" sz="900" spc="0">
                <a:solidFill>
                  <a:schemeClr val="tx1"/>
                </a:solidFill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AI language model.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75B89ACB-98AA-03B6-32E3-AD8C0AD94821}"/>
              </a:ext>
            </a:extLst>
          </p:cNvPr>
          <p:cNvSpPr/>
          <p:nvPr/>
        </p:nvSpPr>
        <p:spPr bwMode="auto">
          <a:xfrm>
            <a:off x="1107052" y="3962701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Celebrate success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B68D1012-048B-E564-2DE3-1C00A6E5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414533"/>
            <a:ext cx="2705513" cy="582726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latin typeface="Segoe UI"/>
              </a:rPr>
              <a:t>Prompt Loop</a:t>
            </a:r>
            <a:r>
              <a:rPr lang="en-US" sz="900" spc="0">
                <a:latin typeface="Segoe UI"/>
              </a:rPr>
              <a:t> in Copilot to "Brainstorm a list of creative ways to introduce our new product to customers.”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BBCC2A1E-57F8-C89D-C81D-C9BC6CA87314}"/>
              </a:ext>
            </a:extLst>
          </p:cNvPr>
          <p:cNvSpPr/>
          <p:nvPr/>
        </p:nvSpPr>
        <p:spPr bwMode="auto">
          <a:xfrm>
            <a:off x="8028777" y="396486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Develop your assets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9177C6CE-1E19-DAFD-E586-030BE6D97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3007670"/>
            <a:ext cx="2705513" cy="66583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Rapidly get up to speed 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to focus on key issues and concerns. Have additional time to identify key pain points for customer. 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DFA243-2D77-0E78-36AA-F2116E8D4838}"/>
              </a:ext>
            </a:extLst>
          </p:cNvPr>
          <p:cNvSpPr txBox="1"/>
          <p:nvPr/>
        </p:nvSpPr>
        <p:spPr>
          <a:xfrm>
            <a:off x="1107052" y="1948229"/>
            <a:ext cx="2894677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Use Microsoft 365 Chat to gather market research data to better understand your customer.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BEE8820B-C26D-8AAE-B7BF-9E477B4FC707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Learn about your customer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1FEFF624-CCD0-984B-C087-9F050A82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3007669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Create a draft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of the announcement blog from your current documents.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8DDD7AA4-CFCE-2ECE-1E00-FF78DCD15534}"/>
              </a:ext>
            </a:extLst>
          </p:cNvPr>
          <p:cNvSpPr/>
          <p:nvPr/>
        </p:nvSpPr>
        <p:spPr bwMode="auto">
          <a:xfrm>
            <a:off x="457547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Craft your positioning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A88F8E3-904E-9464-7A9F-4EB21BCD1803}"/>
              </a:ext>
            </a:extLst>
          </p:cNvPr>
          <p:cNvSpPr txBox="1"/>
          <p:nvPr/>
        </p:nvSpPr>
        <p:spPr>
          <a:xfrm>
            <a:off x="4572454" y="1948229"/>
            <a:ext cx="270551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Leverage those insights to draft a strategy document for brand awareness using Copilot </a:t>
            </a:r>
            <a:br>
              <a:rPr lang="en-US" sz="900">
                <a:solidFill>
                  <a:srgbClr val="000000"/>
                </a:solidFill>
                <a:ea typeface="+mn-ea"/>
                <a:cs typeface="Segoe UI"/>
              </a:rPr>
            </a:b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in Word. 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2AC96453-65E3-6BC6-4F43-E9A69D2A4958}"/>
              </a:ext>
            </a:extLst>
          </p:cNvPr>
          <p:cNvSpPr/>
          <p:nvPr/>
        </p:nvSpPr>
        <p:spPr bwMode="auto">
          <a:xfrm>
            <a:off x="8028777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55747">
                      <a:srgbClr val="FFFFFF"/>
                    </a:gs>
                    <a:gs pos="7643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/>
              </a:rPr>
              <a:t>3. Pitch your positioning 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E67702EB-FC76-29FE-010E-9D9E4E452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3007669"/>
            <a:ext cx="2705513" cy="66704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Create a presentation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 from your blog document to present to sellers about the new offer and product that's coming to market.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1D6133-17ED-57EE-8B42-EA0756CA1D86}"/>
              </a:ext>
            </a:extLst>
          </p:cNvPr>
          <p:cNvSpPr txBox="1"/>
          <p:nvPr/>
        </p:nvSpPr>
        <p:spPr>
          <a:xfrm>
            <a:off x="8028777" y="1945852"/>
            <a:ext cx="3074121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Present your plan to the leadership team and use Copilot in Teams to summarize the meeting and identify action items to ensure a successful product roll-out.   </a:t>
            </a: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0E313B53-186D-30A7-AA97-51FF3116C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411199"/>
            <a:ext cx="2705513" cy="582726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Draft a thank you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 note to the engineering team, marketing team, and event team </a:t>
            </a:r>
            <a:br>
              <a:rPr lang="en-US" sz="900" spc="0">
                <a:latin typeface="Segoe UI"/>
              </a:rPr>
            </a:br>
            <a:r>
              <a:rPr lang="en-US" sz="900" spc="0">
                <a:solidFill>
                  <a:schemeClr val="tx1"/>
                </a:solidFill>
                <a:latin typeface="Segoe UI"/>
              </a:rPr>
              <a:t>for their efforts.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32B3B1F4-EAAD-1613-687D-CF3C5437FF3F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Prepare your team</a:t>
            </a:r>
          </a:p>
        </p:txBody>
      </p:sp>
      <p:pic>
        <p:nvPicPr>
          <p:cNvPr id="71" name="Picture 10" descr="Microsoft Word Logo - PNG and Vector - Logo Download">
            <a:hlinkClick r:id="rId2"/>
            <a:extLst>
              <a:ext uri="{FF2B5EF4-FFF2-40B4-BE49-F238E27FC236}">
                <a16:creationId xmlns:a16="http://schemas.microsoft.com/office/drawing/2014/main" id="{99204569-D4DA-A0E4-94F4-CC847DD46305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5463" y="2545207"/>
            <a:ext cx="282265" cy="2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23869668-1771-9F81-CA47-8F5995139F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91435" y="2594006"/>
            <a:ext cx="1496369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060C7E5-56EE-0E0F-4793-04E0640C5156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F39C4F6-DCE6-69FE-D791-E9D484CDB77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B0E3F2-8C74-8BD6-BD87-C2CCBB32359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4484E8C-D164-3366-FC5F-52BB7E5D696B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D83B244-8BEA-8F6A-F420-AC081E455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E6EB364E-913B-A845-B866-A6675475322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BF967B9-10BA-7680-74EF-17663F2AC882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BF8FBBB-B890-F059-A079-4B67D5ECF66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93AD2BD1-C8FC-0B68-92C2-D3A1EDE4DE1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05F8D1B-5EE6-55BA-3AE3-741C80EC8C1E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6EF5C3F-1928-F450-3BCD-73381467E6C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C63A2EF4-E6BD-5439-9506-28964A4C6AF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549E171-860B-09C2-52DD-D85713182031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D5FDC46-0A1D-1798-6CA1-E19787DD49C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C95FEA4C-85D0-04EF-15A5-DF231E36763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C7BEA8-2CDB-1F01-2CE4-F3929105FFB1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4480FBAE-29CB-D2B9-68DC-0FEE1A62D9E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DDAAA82F-6C95-C33E-EC63-ABE2994835F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B6B9C79C-4A26-9D2F-5645-4C9A1494F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899A38-EBD7-27CB-B1EC-0C4F4F745A36}"/>
              </a:ext>
            </a:extLst>
          </p:cNvPr>
          <p:cNvSpPr>
            <a:spLocks/>
          </p:cNvSpPr>
          <p:nvPr/>
        </p:nvSpPr>
        <p:spPr bwMode="auto">
          <a:xfrm>
            <a:off x="4891300" y="492042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3903FFE-9B96-1EEF-5B06-109345B6F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871" t="17900" r="17900" b="17900"/>
          <a:stretch/>
        </p:blipFill>
        <p:spPr>
          <a:xfrm>
            <a:off x="4927012" y="4941863"/>
            <a:ext cx="340057" cy="368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B429EB-03D6-E79C-04E3-E59E09FE0C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404078" y="5033830"/>
            <a:ext cx="1687531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632E00F-74E9-2ED8-2A7C-3D2099B922B2}"/>
              </a:ext>
            </a:extLst>
          </p:cNvPr>
          <p:cNvSpPr>
            <a:spLocks/>
          </p:cNvSpPr>
          <p:nvPr/>
        </p:nvSpPr>
        <p:spPr bwMode="auto">
          <a:xfrm>
            <a:off x="1712203" y="2484292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455897-CB72-8CE4-286B-8A88F92AB1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27442" y="2589986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pic>
        <p:nvPicPr>
          <p:cNvPr id="4" name="Picture 3" descr="Zip Co logo SVG free download, id: 101874 - Brandlogos.net">
            <a:hlinkClick r:id="rId6"/>
            <a:extLst>
              <a:ext uri="{FF2B5EF4-FFF2-40B4-BE49-F238E27FC236}">
                <a16:creationId xmlns:a16="http://schemas.microsoft.com/office/drawing/2014/main" id="{BDDE5670-312C-5DA0-2301-34C71C36FC36}"/>
              </a:ext>
            </a:extLst>
          </p:cNvPr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475" y="2571125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4454AD97-9D7B-1B6D-DBBB-B3AEFD59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6881"/>
            <a:ext cx="1188720" cy="228600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Intel gathering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9E860EE-8EE7-BFBC-3797-157045BDB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198888" y="946881"/>
            <a:ext cx="1291316" cy="228600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First draft faster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97B66FA0-F1D6-A6AC-999B-B5CEE1806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06796" y="946881"/>
            <a:ext cx="1700784" cy="228600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Streamlined collaboration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DECA9E-3041-69F5-E288-52640012F590}"/>
              </a:ext>
            </a:extLst>
          </p:cNvPr>
          <p:cNvSpPr txBox="1"/>
          <p:nvPr/>
        </p:nvSpPr>
        <p:spPr>
          <a:xfrm>
            <a:off x="1107052" y="4415165"/>
            <a:ext cx="2894677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Use Copilot Chat to generate ideas for a punchy LinkedIn post for launch day.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2F2CDC-729A-6A71-A48F-9E3511D08F7D}"/>
              </a:ext>
            </a:extLst>
          </p:cNvPr>
          <p:cNvSpPr txBox="1"/>
          <p:nvPr/>
        </p:nvSpPr>
        <p:spPr>
          <a:xfrm>
            <a:off x="8028777" y="4415165"/>
            <a:ext cx="3056171" cy="41549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sz="900" b="0" i="0" u="none" strike="noStrike" kern="1200" cap="none" spc="-20" normalizeH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/>
              </a:rPr>
              <a:t>Query your current asset depository with Copilot Studio to see what assets are currently available. Use Copilot in Loop to collaborate on branding elements that are still needed.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830B6-6D83-E2BB-A23E-01674E756F2C}"/>
              </a:ext>
            </a:extLst>
          </p:cNvPr>
          <p:cNvSpPr txBox="1"/>
          <p:nvPr/>
        </p:nvSpPr>
        <p:spPr>
          <a:xfrm>
            <a:off x="4463649" y="4415165"/>
            <a:ext cx="2900712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Use Copilot in Outlook to draft an email to your stakeholder group and include Loop and Copilot Teams meeting recap.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411D4-A5D4-B20F-87F5-CC1D0CD472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58399" y="2536269"/>
            <a:ext cx="157116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  <a:br>
              <a:rPr lang="en-US" sz="1200">
                <a:solidFill>
                  <a:prstClr val="black"/>
                </a:solidFill>
                <a:latin typeface="Segoe UI Semibold"/>
              </a:rPr>
            </a:b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19" name="Picture 6" descr="Microsoft Teams Logo, symbol, meaning, history, PNG">
            <a:hlinkClick r:id="rId8"/>
            <a:extLst>
              <a:ext uri="{FF2B5EF4-FFF2-40B4-BE49-F238E27FC236}">
                <a16:creationId xmlns:a16="http://schemas.microsoft.com/office/drawing/2014/main" id="{BF4EE3BD-CF4F-0CCC-2A59-4E2531F51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685725" y="2589845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Microsoft PowerPoint Logo - PNG and Vector - Logo Download">
            <a:hlinkClick r:id="rId10"/>
            <a:extLst>
              <a:ext uri="{FF2B5EF4-FFF2-40B4-BE49-F238E27FC236}">
                <a16:creationId xmlns:a16="http://schemas.microsoft.com/office/drawing/2014/main" id="{59CED823-E228-3FC0-8A6C-0F1141D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0796" y="2588015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1F72500-DFDD-E5F6-04F4-50C8D3465553}"/>
              </a:ext>
            </a:extLst>
          </p:cNvPr>
          <p:cNvSpPr>
            <a:spLocks/>
          </p:cNvSpPr>
          <p:nvPr/>
        </p:nvSpPr>
        <p:spPr bwMode="auto">
          <a:xfrm>
            <a:off x="8126306" y="492308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484950C-51F0-90C4-8AF5-4EC6CDE987B3}"/>
              </a:ext>
            </a:extLst>
          </p:cNvPr>
          <p:cNvSpPr>
            <a:spLocks/>
          </p:cNvSpPr>
          <p:nvPr/>
        </p:nvSpPr>
        <p:spPr bwMode="auto">
          <a:xfrm>
            <a:off x="8614915" y="492308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527E07-6234-A17C-5A9F-6B94514E30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131095" y="4936444"/>
            <a:ext cx="160319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  <a:cs typeface="Segoe UI Semibold"/>
              </a:rPr>
              <a:t>Copilot Studio</a:t>
            </a:r>
            <a:endParaRPr lang="en-US" sz="1200">
              <a:solidFill>
                <a:prstClr val="black"/>
              </a:solidFill>
              <a:latin typeface="Segoe UI Semibold"/>
            </a:endParaRPr>
          </a:p>
          <a:p>
            <a:pPr marL="0" marR="0" lvl="0" indent="0" algn="l" defTabSz="91436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</a:t>
            </a:r>
            <a:r>
              <a:rPr lang="en-US" sz="1200">
                <a:solidFill>
                  <a:prstClr val="black"/>
                </a:solidFill>
                <a:latin typeface="Segoe UI Semibold"/>
              </a:rPr>
              <a:t>Loop</a:t>
            </a:r>
            <a:endParaRPr lang="en-US" sz="120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34" name="Graphic 33">
            <a:hlinkClick r:id="rId12"/>
            <a:extLst>
              <a:ext uri="{FF2B5EF4-FFF2-40B4-BE49-F238E27FC236}">
                <a16:creationId xmlns:a16="http://schemas.microsoft.com/office/drawing/2014/main" id="{A105AD5F-15D5-09D9-BFFD-14FE5C3AF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686180" y="4988519"/>
            <a:ext cx="276927" cy="276926"/>
          </a:xfrm>
          <a:prstGeom prst="rect">
            <a:avLst/>
          </a:prstGeom>
        </p:spPr>
      </p:pic>
      <p:pic>
        <p:nvPicPr>
          <p:cNvPr id="36" name="Picture 35" descr="A blue and green rectangles&#10;&#10;Description automatically generated">
            <a:extLst>
              <a:ext uri="{FF2B5EF4-FFF2-40B4-BE49-F238E27FC236}">
                <a16:creationId xmlns:a16="http://schemas.microsoft.com/office/drawing/2014/main" id="{294A5071-DCB9-5879-BC76-112FDDF7211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8399" y="5011070"/>
            <a:ext cx="267295" cy="23182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DAA0F86-9454-F60B-FC8D-8D2D71FE3B89}"/>
              </a:ext>
            </a:extLst>
          </p:cNvPr>
          <p:cNvSpPr>
            <a:spLocks/>
          </p:cNvSpPr>
          <p:nvPr/>
        </p:nvSpPr>
        <p:spPr bwMode="auto">
          <a:xfrm>
            <a:off x="1712203" y="4920423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8B4CF5-F80C-1FA8-343C-AD460527FF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227442" y="5033830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pic>
        <p:nvPicPr>
          <p:cNvPr id="33" name="Picture 32" descr="Zip Co logo SVG free download, id: 101874 - Brandlogos.net">
            <a:hlinkClick r:id="rId6"/>
            <a:extLst>
              <a:ext uri="{FF2B5EF4-FFF2-40B4-BE49-F238E27FC236}">
                <a16:creationId xmlns:a16="http://schemas.microsoft.com/office/drawing/2014/main" id="{D31AAB3A-E82F-C061-929B-8F214432C7E7}"/>
              </a:ext>
            </a:extLst>
          </p:cNvPr>
          <p:cNvPicPr>
            <a:picLocks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475" y="5009098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219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310</Words>
  <Application>Microsoft Macintosh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Marketing use case | Product Launch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11</cp:revision>
  <dcterms:created xsi:type="dcterms:W3CDTF">2024-03-04T19:03:31Z</dcterms:created>
  <dcterms:modified xsi:type="dcterms:W3CDTF">2024-03-06T20:01:38Z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