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14748340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hyperlink" Target="https://support.microsoft.com/en-us/copilot-loop" TargetMode="External"/><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15.xml"/><Relationship Id="rId6" Type="http://schemas.openxmlformats.org/officeDocument/2006/relationships/hyperlink" Target="https://support.microsoft.com/en-us/copilot-teams" TargetMode="Externa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hyperlink" Target="https://support.microsoft.com/en-us/copilot-excel" TargetMode="External"/><Relationship Id="rId4" Type="http://schemas.openxmlformats.org/officeDocument/2006/relationships/hyperlink" Target="https://support.microsoft.com/en-us/copilot-word" TargetMode="External"/><Relationship Id="rId9" Type="http://schemas.openxmlformats.org/officeDocument/2006/relationships/image" Target="../media/image45.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46BBE-CC0F-6EC9-0436-7CEF8B996CA5}"/>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CD1CA694-2669-E036-219C-AE563975958A}"/>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FDD6EA40-92BC-3D16-8BE3-7C52F3142248}"/>
              </a:ext>
            </a:extLst>
          </p:cNvPr>
          <p:cNvSpPr>
            <a:spLocks/>
          </p:cNvSpPr>
          <p:nvPr/>
        </p:nvSpPr>
        <p:spPr bwMode="auto">
          <a:xfrm>
            <a:off x="5268031" y="262896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4D4B8786-C2D6-9303-051A-BC36758B9F81}"/>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Marketing use case |</a:t>
            </a:r>
            <a:r>
              <a:rPr lang="en-US" sz="2800"/>
              <a:t> Create a new offering</a:t>
            </a:r>
          </a:p>
        </p:txBody>
      </p:sp>
      <p:sp>
        <p:nvSpPr>
          <p:cNvPr id="46" name="Freeform: Shape 2">
            <a:extLst>
              <a:ext uri="{FF2B5EF4-FFF2-40B4-BE49-F238E27FC236}">
                <a16:creationId xmlns:a16="http://schemas.microsoft.com/office/drawing/2014/main" id="{2730ADD3-EDF2-E021-9597-51D0C9046BF3}"/>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83852665-B7DE-F64B-7746-BD54B99267DB}"/>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Using higher quality presentations </a:t>
            </a:r>
            <a:r>
              <a:rPr lang="en-US" sz="900" spc="0">
                <a:solidFill>
                  <a:schemeClr val="tx1"/>
                </a:solidFill>
                <a:latin typeface="Segoe UI"/>
              </a:rPr>
              <a:t>makes it easier to highlight wins and lessons learned.  </a:t>
            </a:r>
          </a:p>
        </p:txBody>
      </p:sp>
      <p:sp>
        <p:nvSpPr>
          <p:cNvPr id="48" name="Rectangle: Rounded Corners 4">
            <a:extLst>
              <a:ext uri="{FF2B5EF4-FFF2-40B4-BE49-F238E27FC236}">
                <a16:creationId xmlns:a16="http://schemas.microsoft.com/office/drawing/2014/main" id="{35F0770F-7930-435B-C708-815CBD596979}"/>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Share results broadly</a:t>
            </a:r>
          </a:p>
        </p:txBody>
      </p:sp>
      <p:sp>
        <p:nvSpPr>
          <p:cNvPr id="49" name="TextBox 48">
            <a:extLst>
              <a:ext uri="{FF2B5EF4-FFF2-40B4-BE49-F238E27FC236}">
                <a16:creationId xmlns:a16="http://schemas.microsoft.com/office/drawing/2014/main" id="{C19B7ECB-4535-7072-422B-97B4AD37BB36}"/>
              </a:ext>
            </a:extLst>
          </p:cNvPr>
          <p:cNvSpPr txBox="1"/>
          <p:nvPr/>
        </p:nvSpPr>
        <p:spPr>
          <a:xfrm>
            <a:off x="1107053" y="4415165"/>
            <a:ext cx="2705512"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Post campaign evaluate how your new offering landed with customers and which channels proved the most effective. </a:t>
            </a:r>
          </a:p>
        </p:txBody>
      </p:sp>
      <p:sp>
        <p:nvSpPr>
          <p:cNvPr id="50" name="Rectangle: Rounded Corners 6">
            <a:extLst>
              <a:ext uri="{FF2B5EF4-FFF2-40B4-BE49-F238E27FC236}">
                <a16:creationId xmlns:a16="http://schemas.microsoft.com/office/drawing/2014/main" id="{11FBA030-3B62-F6F2-8FD5-A068C78F7990}"/>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Document and socialize </a:t>
            </a:r>
            <a:r>
              <a:rPr lang="en-US" sz="900" spc="0">
                <a:solidFill>
                  <a:schemeClr val="tx1"/>
                </a:solidFill>
                <a:latin typeface="Segoe UI"/>
              </a:rPr>
              <a:t>your plan to keep sellers up to date.</a:t>
            </a:r>
          </a:p>
        </p:txBody>
      </p:sp>
      <p:sp>
        <p:nvSpPr>
          <p:cNvPr id="51" name="Rectangle: Rounded Corners 7">
            <a:extLst>
              <a:ext uri="{FF2B5EF4-FFF2-40B4-BE49-F238E27FC236}">
                <a16:creationId xmlns:a16="http://schemas.microsoft.com/office/drawing/2014/main" id="{D82034BD-9D99-21F5-8BB0-83B3C7FD4FD0}"/>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Prep your sellers</a:t>
            </a:r>
          </a:p>
        </p:txBody>
      </p:sp>
      <p:sp>
        <p:nvSpPr>
          <p:cNvPr id="52" name="TextBox 51">
            <a:extLst>
              <a:ext uri="{FF2B5EF4-FFF2-40B4-BE49-F238E27FC236}">
                <a16:creationId xmlns:a16="http://schemas.microsoft.com/office/drawing/2014/main" id="{FE79BFBD-BD11-9425-5134-C03B4E34A39A}"/>
              </a:ext>
            </a:extLst>
          </p:cNvPr>
          <p:cNvSpPr txBox="1"/>
          <p:nvPr/>
        </p:nvSpPr>
        <p:spPr>
          <a:xfrm>
            <a:off x="8028777" y="4415165"/>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i="0" u="none" strike="noStrike" kern="0" cap="none" spc="0" normalizeH="0" baseline="0" noProof="0">
                <a:ln>
                  <a:noFill/>
                </a:ln>
                <a:solidFill>
                  <a:srgbClr val="1A1A1A"/>
                </a:solidFill>
                <a:effectLst/>
                <a:uLnTx/>
                <a:uFillTx/>
                <a:cs typeface="Segoe UI" pitchFamily="34" charset="0"/>
              </a:rPr>
              <a:t>Create presentation from your Marketing Plan and FAQ to share with the sales team prior to the product promotion.  </a:t>
            </a:r>
          </a:p>
        </p:txBody>
      </p:sp>
      <p:sp>
        <p:nvSpPr>
          <p:cNvPr id="53" name="Rectangle: Rounded Corners 6">
            <a:extLst>
              <a:ext uri="{FF2B5EF4-FFF2-40B4-BE49-F238E27FC236}">
                <a16:creationId xmlns:a16="http://schemas.microsoft.com/office/drawing/2014/main" id="{41E786F7-5B44-ACFD-C5C8-3B813C0DDE0C}"/>
              </a:ext>
              <a:ext uri="{C183D7F6-B498-43B3-948B-1728B52AA6E4}">
                <adec:decorative xmlns:adec="http://schemas.microsoft.com/office/drawing/2017/decorative" val="1"/>
              </a:ext>
            </a:extLst>
          </p:cNvPr>
          <p:cNvSpPr/>
          <p:nvPr/>
        </p:nvSpPr>
        <p:spPr bwMode="auto">
          <a:xfrm>
            <a:off x="1107052" y="3121439"/>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Kickstart your project</a:t>
            </a:r>
            <a:r>
              <a:rPr lang="en-US" sz="900" kern="0">
                <a:solidFill>
                  <a:srgbClr val="1A1A1A"/>
                </a:solidFill>
                <a:latin typeface="Segoe UI"/>
              </a:rPr>
              <a:t> as you plan and collaborate easier with Copilot in Loop. </a:t>
            </a:r>
          </a:p>
        </p:txBody>
      </p:sp>
      <p:sp>
        <p:nvSpPr>
          <p:cNvPr id="54" name="TextBox 53">
            <a:extLst>
              <a:ext uri="{FF2B5EF4-FFF2-40B4-BE49-F238E27FC236}">
                <a16:creationId xmlns:a16="http://schemas.microsoft.com/office/drawing/2014/main" id="{E142DCEC-5775-4784-5E9D-9552D68D8928}"/>
              </a:ext>
            </a:extLst>
          </p:cNvPr>
          <p:cNvSpPr txBox="1"/>
          <p:nvPr/>
        </p:nvSpPr>
        <p:spPr>
          <a:xfrm>
            <a:off x="1107051" y="1948229"/>
            <a:ext cx="2894678"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Use Copilot in Loop to brainstorm ideas, leverage the draft marketing plan in the ideation, then incorporate the new ideas into the draft marketing plan by using Copilot in Word.  </a:t>
            </a:r>
          </a:p>
        </p:txBody>
      </p:sp>
      <p:sp>
        <p:nvSpPr>
          <p:cNvPr id="55" name="Rectangle: Rounded Corners 11">
            <a:extLst>
              <a:ext uri="{FF2B5EF4-FFF2-40B4-BE49-F238E27FC236}">
                <a16:creationId xmlns:a16="http://schemas.microsoft.com/office/drawing/2014/main" id="{AD3B3597-B9CD-F1CB-055E-900441AE56FB}"/>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Brainstorm with Copilot</a:t>
            </a:r>
          </a:p>
        </p:txBody>
      </p:sp>
      <p:sp>
        <p:nvSpPr>
          <p:cNvPr id="56" name="Rectangle: Rounded Corners 6">
            <a:extLst>
              <a:ext uri="{FF2B5EF4-FFF2-40B4-BE49-F238E27FC236}">
                <a16:creationId xmlns:a16="http://schemas.microsoft.com/office/drawing/2014/main" id="{453D78BC-09A5-6F79-8D33-097198CABDF0}"/>
              </a:ext>
              <a:ext uri="{C183D7F6-B498-43B3-948B-1728B52AA6E4}">
                <adec:decorative xmlns:adec="http://schemas.microsoft.com/office/drawing/2017/decorative" val="1"/>
              </a:ext>
            </a:extLst>
          </p:cNvPr>
          <p:cNvSpPr/>
          <p:nvPr/>
        </p:nvSpPr>
        <p:spPr bwMode="auto">
          <a:xfrm>
            <a:off x="4575471" y="3121438"/>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Brainstorm and draft </a:t>
            </a:r>
            <a:r>
              <a:rPr lang="en-US" sz="900" kern="0">
                <a:solidFill>
                  <a:srgbClr val="1A1A1A"/>
                </a:solidFill>
                <a:latin typeface="Segoe UI"/>
              </a:rPr>
              <a:t>content quickly with Copilot. Collaborate on ideas and content using your instructions or reference files.</a:t>
            </a:r>
          </a:p>
        </p:txBody>
      </p:sp>
      <p:sp>
        <p:nvSpPr>
          <p:cNvPr id="57" name="Rectangle: Rounded Corners 13">
            <a:extLst>
              <a:ext uri="{FF2B5EF4-FFF2-40B4-BE49-F238E27FC236}">
                <a16:creationId xmlns:a16="http://schemas.microsoft.com/office/drawing/2014/main" id="{D8F0F907-EAA3-5152-298A-DA7BB885AE42}"/>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2. Draft new offering announcement</a:t>
            </a:r>
          </a:p>
        </p:txBody>
      </p:sp>
      <p:sp>
        <p:nvSpPr>
          <p:cNvPr id="58" name="TextBox 57">
            <a:extLst>
              <a:ext uri="{FF2B5EF4-FFF2-40B4-BE49-F238E27FC236}">
                <a16:creationId xmlns:a16="http://schemas.microsoft.com/office/drawing/2014/main" id="{16A09C38-7B4E-A988-0A32-FFFD9C638D3C}"/>
              </a:ext>
            </a:extLst>
          </p:cNvPr>
          <p:cNvSpPr txBox="1"/>
          <p:nvPr/>
        </p:nvSpPr>
        <p:spPr>
          <a:xfrm>
            <a:off x="4575471"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Prompt Microsoft Copilot to create content that is written in the style of a blog post or social media post, leverage existing documents including your Marketing plan. </a:t>
            </a:r>
          </a:p>
        </p:txBody>
      </p:sp>
      <p:sp>
        <p:nvSpPr>
          <p:cNvPr id="59" name="Rectangle: Rounded Corners 15">
            <a:extLst>
              <a:ext uri="{FF2B5EF4-FFF2-40B4-BE49-F238E27FC236}">
                <a16:creationId xmlns:a16="http://schemas.microsoft.com/office/drawing/2014/main" id="{25C3E288-3466-F202-EFE5-582B8EFD0F06}"/>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Keep the team up to date</a:t>
            </a:r>
          </a:p>
        </p:txBody>
      </p:sp>
      <p:sp>
        <p:nvSpPr>
          <p:cNvPr id="60" name="Rectangle: Rounded Corners 6">
            <a:extLst>
              <a:ext uri="{FF2B5EF4-FFF2-40B4-BE49-F238E27FC236}">
                <a16:creationId xmlns:a16="http://schemas.microsoft.com/office/drawing/2014/main" id="{1523D715-9DFD-10B2-2D40-F31B71049652}"/>
              </a:ext>
              <a:ext uri="{C183D7F6-B498-43B3-948B-1728B52AA6E4}">
                <adec:decorative xmlns:adec="http://schemas.microsoft.com/office/drawing/2017/decorative" val="1"/>
              </a:ext>
            </a:extLst>
          </p:cNvPr>
          <p:cNvSpPr/>
          <p:nvPr/>
        </p:nvSpPr>
        <p:spPr bwMode="auto">
          <a:xfrm>
            <a:off x="8028777" y="3121438"/>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Don't start with a blank page again. </a:t>
            </a:r>
            <a:r>
              <a:rPr lang="en-US" sz="900" kern="0">
                <a:solidFill>
                  <a:srgbClr val="1A1A1A"/>
                </a:solidFill>
                <a:latin typeface="Segoe UI"/>
              </a:rPr>
              <a:t>Draft with Copilot and get to a finished document in a fraction of the time.</a:t>
            </a:r>
          </a:p>
        </p:txBody>
      </p:sp>
      <p:sp>
        <p:nvSpPr>
          <p:cNvPr id="61" name="TextBox 60">
            <a:extLst>
              <a:ext uri="{FF2B5EF4-FFF2-40B4-BE49-F238E27FC236}">
                <a16:creationId xmlns:a16="http://schemas.microsoft.com/office/drawing/2014/main" id="{AE89A875-3626-E550-7294-9C079E8A8E46}"/>
              </a:ext>
            </a:extLst>
          </p:cNvPr>
          <p:cNvSpPr txBox="1"/>
          <p:nvPr/>
        </p:nvSpPr>
        <p:spPr>
          <a:xfrm>
            <a:off x="8028777"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in Teams to summarize key meetings, identify most frequent questions, and action items from the meeting. Use this to generate an initial FAQ document by using Copilot in Word.   </a:t>
            </a:r>
          </a:p>
        </p:txBody>
      </p:sp>
      <p:sp>
        <p:nvSpPr>
          <p:cNvPr id="62" name="Rectangle: Rounded Corners 6">
            <a:extLst>
              <a:ext uri="{FF2B5EF4-FFF2-40B4-BE49-F238E27FC236}">
                <a16:creationId xmlns:a16="http://schemas.microsoft.com/office/drawing/2014/main" id="{7A40DE1E-0E98-25E8-8F66-5DB9EFC77666}"/>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With the </a:t>
            </a:r>
            <a:r>
              <a:rPr lang="en-US" sz="900" b="1" spc="0">
                <a:solidFill>
                  <a:schemeClr val="tx1"/>
                </a:solidFill>
                <a:latin typeface="Segoe UI"/>
              </a:rPr>
              <a:t>right prompt ingredients</a:t>
            </a:r>
            <a:r>
              <a:rPr lang="en-US" sz="900" spc="0">
                <a:solidFill>
                  <a:schemeClr val="tx1"/>
                </a:solidFill>
                <a:latin typeface="Segoe UI"/>
              </a:rPr>
              <a:t>, Copilot can provide something in the voice of your </a:t>
            </a:r>
            <a:br>
              <a:rPr lang="en-US" sz="900" spc="0">
                <a:latin typeface="Segoe UI"/>
              </a:rPr>
            </a:br>
            <a:r>
              <a:rPr lang="en-US" sz="900" spc="0">
                <a:solidFill>
                  <a:schemeClr val="tx1"/>
                </a:solidFill>
                <a:latin typeface="Segoe UI"/>
              </a:rPr>
              <a:t>company – witty, smart, creative – you choose.</a:t>
            </a:r>
          </a:p>
        </p:txBody>
      </p:sp>
      <p:sp>
        <p:nvSpPr>
          <p:cNvPr id="63" name="Rectangle: Rounded Corners 19">
            <a:extLst>
              <a:ext uri="{FF2B5EF4-FFF2-40B4-BE49-F238E27FC236}">
                <a16:creationId xmlns:a16="http://schemas.microsoft.com/office/drawing/2014/main" id="{C514AB64-7C8E-4F38-B3F9-19E09F78FEE0}"/>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Execute your campaign</a:t>
            </a:r>
          </a:p>
        </p:txBody>
      </p:sp>
      <p:sp>
        <p:nvSpPr>
          <p:cNvPr id="64" name="TextBox 63">
            <a:extLst>
              <a:ext uri="{FF2B5EF4-FFF2-40B4-BE49-F238E27FC236}">
                <a16:creationId xmlns:a16="http://schemas.microsoft.com/office/drawing/2014/main" id="{03E05660-7917-1231-7D62-4B6C920BC6DC}"/>
              </a:ext>
            </a:extLst>
          </p:cNvPr>
          <p:cNvSpPr txBox="1"/>
          <p:nvPr/>
        </p:nvSpPr>
        <p:spPr>
          <a:xfrm>
            <a:off x="4463649" y="4415165"/>
            <a:ext cx="2900712"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Leverage Copilot to create tailored messages to each of your communication channels to drive sales.</a:t>
            </a:r>
          </a:p>
        </p:txBody>
      </p:sp>
      <p:pic>
        <p:nvPicPr>
          <p:cNvPr id="4" name="Picture 3" descr="Zip Co logo SVG free download, id: 101874 - Brandlogos.net">
            <a:hlinkClick r:id="rId2"/>
            <a:extLst>
              <a:ext uri="{FF2B5EF4-FFF2-40B4-BE49-F238E27FC236}">
                <a16:creationId xmlns:a16="http://schemas.microsoft.com/office/drawing/2014/main" id="{D481E742-B391-A1BF-49B2-A8FA9D8D8403}"/>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4966" y="2717639"/>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EEDECCAD-4FA7-731E-93C4-6292E4ECB9CA}"/>
              </a:ext>
              <a:ext uri="{C183D7F6-B498-43B3-948B-1728B52AA6E4}">
                <adec:decorative xmlns:adec="http://schemas.microsoft.com/office/drawing/2017/decorative" val="0"/>
              </a:ext>
            </a:extLst>
          </p:cNvPr>
          <p:cNvSpPr txBox="1"/>
          <p:nvPr/>
        </p:nvSpPr>
        <p:spPr>
          <a:xfrm>
            <a:off x="5784615" y="2742371"/>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grpSp>
        <p:nvGrpSpPr>
          <p:cNvPr id="91" name="Group 90">
            <a:extLst>
              <a:ext uri="{FF2B5EF4-FFF2-40B4-BE49-F238E27FC236}">
                <a16:creationId xmlns:a16="http://schemas.microsoft.com/office/drawing/2014/main" id="{C8AC9DD5-8506-F1A1-E882-3CF74B9E2F66}"/>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CB53C4B6-34BB-0C49-A33B-CE5657282F8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FD19EF51-DE7D-897F-E974-E02815B55C1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9DC49E11-1AF4-D70A-FC1B-0C4F2E8CEC82}"/>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A1AA6C9F-38F8-370E-D17F-81184E5D4B3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0F250AA3-7467-68E9-0A9A-E29A380AFB8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FD33882E-DE22-8363-2796-E88F1BB4480A}"/>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10D84820-91A1-2FF2-841F-A069EF68CBB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FD34F570-FFCC-3485-A8E3-EF7435C1CD0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706FA334-E750-F47A-0CFC-9CFC2C88CEC5}"/>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362F2FE8-862B-B4D1-088F-ECF44A97FAB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8CF4C5FC-0761-8147-299F-3B5D4D002C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3109E030-9B29-7350-BF85-A551FC821842}"/>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75774337-F671-3472-1571-4D37BA2D668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429D40D8-6C70-5D65-F69C-0E6CF44D1D2B}"/>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79246443-77A3-0751-66C9-9C4FF61D6C27}"/>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52620495-5F86-431E-2ABC-516C01599FF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57CEE3B3-B070-1228-796D-F34AADABE6E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4BF83719-718E-4F4B-029F-D0E923FE5AA3}"/>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8" name="Rectangle: Rounded Corners 6">
            <a:extLst>
              <a:ext uri="{FF2B5EF4-FFF2-40B4-BE49-F238E27FC236}">
                <a16:creationId xmlns:a16="http://schemas.microsoft.com/office/drawing/2014/main" id="{A7A8AB69-14F3-19C9-9B10-017D935829D0}"/>
              </a:ext>
              <a:ext uri="{C183D7F6-B498-43B3-948B-1728B52AA6E4}">
                <adec:decorative xmlns:adec="http://schemas.microsoft.com/office/drawing/2017/decorative" val="1"/>
              </a:ext>
            </a:extLst>
          </p:cNvPr>
          <p:cNvSpPr/>
          <p:nvPr/>
        </p:nvSpPr>
        <p:spPr bwMode="auto">
          <a:xfrm>
            <a:off x="1893574" y="944346"/>
            <a:ext cx="1291316"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First draft faster</a:t>
            </a:r>
          </a:p>
        </p:txBody>
      </p:sp>
      <p:sp>
        <p:nvSpPr>
          <p:cNvPr id="7" name="Rectangle: Rounded Corners 6">
            <a:extLst>
              <a:ext uri="{FF2B5EF4-FFF2-40B4-BE49-F238E27FC236}">
                <a16:creationId xmlns:a16="http://schemas.microsoft.com/office/drawing/2014/main" id="{D95B4D3E-E1BC-86D4-9D60-2ADD451C2591}"/>
              </a:ext>
              <a:ext uri="{C183D7F6-B498-43B3-948B-1728B52AA6E4}">
                <adec:decorative xmlns:adec="http://schemas.microsoft.com/office/drawing/2017/decorative" val="1"/>
              </a:ext>
            </a:extLst>
          </p:cNvPr>
          <p:cNvSpPr/>
          <p:nvPr/>
        </p:nvSpPr>
        <p:spPr bwMode="auto">
          <a:xfrm>
            <a:off x="3301482" y="944346"/>
            <a:ext cx="1757127"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Streamlined collaboration</a:t>
            </a:r>
          </a:p>
        </p:txBody>
      </p:sp>
      <p:sp>
        <p:nvSpPr>
          <p:cNvPr id="22" name="Oval 21">
            <a:extLst>
              <a:ext uri="{FF2B5EF4-FFF2-40B4-BE49-F238E27FC236}">
                <a16:creationId xmlns:a16="http://schemas.microsoft.com/office/drawing/2014/main" id="{69A23F88-404B-833E-802E-4C05F2AF0031}"/>
              </a:ext>
            </a:extLst>
          </p:cNvPr>
          <p:cNvSpPr>
            <a:spLocks/>
          </p:cNvSpPr>
          <p:nvPr/>
        </p:nvSpPr>
        <p:spPr bwMode="auto">
          <a:xfrm>
            <a:off x="5268031" y="492582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3" name="Picture 22" descr="Zip Co logo SVG free download, id: 101874 - Brandlogos.net">
            <a:hlinkClick r:id="rId2"/>
            <a:extLst>
              <a:ext uri="{FF2B5EF4-FFF2-40B4-BE49-F238E27FC236}">
                <a16:creationId xmlns:a16="http://schemas.microsoft.com/office/drawing/2014/main" id="{306EDF83-347F-14CF-83A0-B65D435E6429}"/>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4966" y="501450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65D191E-CAA5-5179-7356-8DD736CFAAB2}"/>
              </a:ext>
              <a:ext uri="{C183D7F6-B498-43B3-948B-1728B52AA6E4}">
                <adec:decorative xmlns:adec="http://schemas.microsoft.com/office/drawing/2017/decorative" val="0"/>
              </a:ext>
            </a:extLst>
          </p:cNvPr>
          <p:cNvSpPr txBox="1"/>
          <p:nvPr/>
        </p:nvSpPr>
        <p:spPr>
          <a:xfrm>
            <a:off x="5784615" y="5039233"/>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30" name="Oval 29">
            <a:extLst>
              <a:ext uri="{FF2B5EF4-FFF2-40B4-BE49-F238E27FC236}">
                <a16:creationId xmlns:a16="http://schemas.microsoft.com/office/drawing/2014/main" id="{A51A04B5-6425-2D8B-8312-4AAC52C26642}"/>
              </a:ext>
            </a:extLst>
          </p:cNvPr>
          <p:cNvSpPr>
            <a:spLocks/>
          </p:cNvSpPr>
          <p:nvPr/>
        </p:nvSpPr>
        <p:spPr bwMode="auto">
          <a:xfrm>
            <a:off x="8325487"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1" name="Oval 30">
            <a:extLst>
              <a:ext uri="{FF2B5EF4-FFF2-40B4-BE49-F238E27FC236}">
                <a16:creationId xmlns:a16="http://schemas.microsoft.com/office/drawing/2014/main" id="{C7314A82-DF9F-A686-5B87-E337DC50405C}"/>
              </a:ext>
            </a:extLst>
          </p:cNvPr>
          <p:cNvSpPr>
            <a:spLocks/>
          </p:cNvSpPr>
          <p:nvPr/>
        </p:nvSpPr>
        <p:spPr bwMode="auto">
          <a:xfrm>
            <a:off x="8814096"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2" name="TextBox 31">
            <a:extLst>
              <a:ext uri="{FF2B5EF4-FFF2-40B4-BE49-F238E27FC236}">
                <a16:creationId xmlns:a16="http://schemas.microsoft.com/office/drawing/2014/main" id="{30AAD8EC-0059-7834-D5C1-8C7906CC345D}"/>
              </a:ext>
              <a:ext uri="{C183D7F6-B498-43B3-948B-1728B52AA6E4}">
                <adec:decorative xmlns:adec="http://schemas.microsoft.com/office/drawing/2017/decorative" val="0"/>
              </a:ext>
            </a:extLst>
          </p:cNvPr>
          <p:cNvSpPr txBox="1"/>
          <p:nvPr/>
        </p:nvSpPr>
        <p:spPr>
          <a:xfrm>
            <a:off x="9330276" y="2646018"/>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a:p>
            <a:pPr defTabSz="914367">
              <a:defRPr/>
            </a:pPr>
            <a:r>
              <a:rPr lang="en-US" sz="1200">
                <a:solidFill>
                  <a:prstClr val="black"/>
                </a:solidFill>
                <a:latin typeface="Segoe UI Semibold"/>
              </a:rPr>
              <a:t>Copilot in Word</a:t>
            </a:r>
          </a:p>
        </p:txBody>
      </p:sp>
      <p:pic>
        <p:nvPicPr>
          <p:cNvPr id="33" name="Picture 10" descr="Microsoft Word Logo - PNG and Vector - Logo Download">
            <a:hlinkClick r:id="rId4"/>
            <a:extLst>
              <a:ext uri="{FF2B5EF4-FFF2-40B4-BE49-F238E27FC236}">
                <a16:creationId xmlns:a16="http://schemas.microsoft.com/office/drawing/2014/main" id="{DCE66868-70FC-1999-A21B-39F9BB7D2F8B}"/>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55160" y="2695423"/>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Microsoft Teams Logo, symbol, meaning, history, PNG">
            <a:hlinkClick r:id="rId6"/>
            <a:extLst>
              <a:ext uri="{FF2B5EF4-FFF2-40B4-BE49-F238E27FC236}">
                <a16:creationId xmlns:a16="http://schemas.microsoft.com/office/drawing/2014/main" id="{FDDFC885-C019-BD66-7824-41FA0D7B8D8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8376873" y="2705466"/>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EF94F554-A419-A81E-D551-F309DA1EFD57}"/>
              </a:ext>
            </a:extLst>
          </p:cNvPr>
          <p:cNvSpPr>
            <a:spLocks/>
          </p:cNvSpPr>
          <p:nvPr/>
        </p:nvSpPr>
        <p:spPr bwMode="auto">
          <a:xfrm>
            <a:off x="1194564"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2" name="Oval 41">
            <a:extLst>
              <a:ext uri="{FF2B5EF4-FFF2-40B4-BE49-F238E27FC236}">
                <a16:creationId xmlns:a16="http://schemas.microsoft.com/office/drawing/2014/main" id="{CDF6493A-24D4-DB9C-CD2E-E87B9DDFBD20}"/>
              </a:ext>
            </a:extLst>
          </p:cNvPr>
          <p:cNvSpPr>
            <a:spLocks/>
          </p:cNvSpPr>
          <p:nvPr/>
        </p:nvSpPr>
        <p:spPr bwMode="auto">
          <a:xfrm>
            <a:off x="1683173"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3" name="TextBox 42">
            <a:extLst>
              <a:ext uri="{FF2B5EF4-FFF2-40B4-BE49-F238E27FC236}">
                <a16:creationId xmlns:a16="http://schemas.microsoft.com/office/drawing/2014/main" id="{2B8BD804-FBAC-8EF8-79B4-3F45E5551508}"/>
              </a:ext>
              <a:ext uri="{C183D7F6-B498-43B3-948B-1728B52AA6E4}">
                <adec:decorative xmlns:adec="http://schemas.microsoft.com/office/drawing/2017/decorative" val="0"/>
              </a:ext>
            </a:extLst>
          </p:cNvPr>
          <p:cNvSpPr txBox="1"/>
          <p:nvPr/>
        </p:nvSpPr>
        <p:spPr>
          <a:xfrm>
            <a:off x="2199353" y="4956599"/>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br>
              <a:rPr lang="en-US" sz="1200">
                <a:solidFill>
                  <a:prstClr val="black"/>
                </a:solidFill>
                <a:latin typeface="Segoe UI Semibold"/>
              </a:rPr>
            </a:br>
            <a:r>
              <a:rPr lang="en-US" sz="1200">
                <a:solidFill>
                  <a:prstClr val="black"/>
                </a:solidFill>
                <a:latin typeface="Segoe UI Semibold"/>
              </a:rPr>
              <a:t>Copilot in PowerPoint</a:t>
            </a:r>
          </a:p>
        </p:txBody>
      </p:sp>
      <p:pic>
        <p:nvPicPr>
          <p:cNvPr id="44" name="Picture 4" descr="Microsoft PowerPoint Logo - PNG and Vector - Logo Download">
            <a:hlinkClick r:id="rId8"/>
            <a:extLst>
              <a:ext uri="{FF2B5EF4-FFF2-40B4-BE49-F238E27FC236}">
                <a16:creationId xmlns:a16="http://schemas.microsoft.com/office/drawing/2014/main" id="{BD8D3CCF-B3F5-782D-1210-AD5F80685A9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2479" y="5014216"/>
            <a:ext cx="285779" cy="26584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Microsoft Excel Logo - PNG and Vector - Logo Download">
            <a:hlinkClick r:id="rId10"/>
            <a:extLst>
              <a:ext uri="{FF2B5EF4-FFF2-40B4-BE49-F238E27FC236}">
                <a16:creationId xmlns:a16="http://schemas.microsoft.com/office/drawing/2014/main" id="{29CDA5A1-3160-F8CE-EABD-EA895E5A01B2}"/>
              </a:ext>
            </a:extLst>
          </p:cNvPr>
          <p:cNvPicPr>
            <a:picLocks noChangeArrowheads="1"/>
          </p:cNvPicPr>
          <p:nvPr/>
        </p:nvPicPr>
        <p:blipFill rotWithShape="1">
          <a:blip r:embed="rId11" cstate="email">
            <a:extLst>
              <a:ext uri="{28A0092B-C50C-407E-A947-70E740481C1C}">
                <a14:useLocalDpi xmlns:a14="http://schemas.microsoft.com/office/drawing/2010/main"/>
              </a:ext>
            </a:extLst>
          </a:blip>
          <a:srcRect l="17073" t="17073" r="17073" b="17073"/>
          <a:stretch/>
        </p:blipFill>
        <p:spPr bwMode="auto">
          <a:xfrm>
            <a:off x="1243509" y="5018833"/>
            <a:ext cx="282265" cy="256605"/>
          </a:xfrm>
          <a:prstGeom prst="rect">
            <a:avLst/>
          </a:prstGeom>
          <a:noFill/>
          <a:extLst>
            <a:ext uri="{909E8E84-426E-40DD-AFC4-6F175D3DCCD1}">
              <a14:hiddenFill xmlns:a14="http://schemas.microsoft.com/office/drawing/2010/main">
                <a:solidFill>
                  <a:srgbClr val="FFFFFF"/>
                </a:solidFill>
              </a14:hiddenFill>
            </a:ext>
          </a:extLst>
        </p:spPr>
      </p:pic>
      <p:sp>
        <p:nvSpPr>
          <p:cNvPr id="67" name="Oval 66">
            <a:extLst>
              <a:ext uri="{FF2B5EF4-FFF2-40B4-BE49-F238E27FC236}">
                <a16:creationId xmlns:a16="http://schemas.microsoft.com/office/drawing/2014/main" id="{53E7105C-551E-0630-7193-4B3D34546DA5}"/>
              </a:ext>
            </a:extLst>
          </p:cNvPr>
          <p:cNvSpPr>
            <a:spLocks/>
          </p:cNvSpPr>
          <p:nvPr/>
        </p:nvSpPr>
        <p:spPr bwMode="auto">
          <a:xfrm>
            <a:off x="1354416"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8" name="Oval 67">
            <a:extLst>
              <a:ext uri="{FF2B5EF4-FFF2-40B4-BE49-F238E27FC236}">
                <a16:creationId xmlns:a16="http://schemas.microsoft.com/office/drawing/2014/main" id="{0AFB6870-232F-C23A-6995-73E07F14010F}"/>
              </a:ext>
            </a:extLst>
          </p:cNvPr>
          <p:cNvSpPr>
            <a:spLocks/>
          </p:cNvSpPr>
          <p:nvPr/>
        </p:nvSpPr>
        <p:spPr bwMode="auto">
          <a:xfrm>
            <a:off x="1843025"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0" name="TextBox 69">
            <a:extLst>
              <a:ext uri="{FF2B5EF4-FFF2-40B4-BE49-F238E27FC236}">
                <a16:creationId xmlns:a16="http://schemas.microsoft.com/office/drawing/2014/main" id="{F5868006-6DA8-4B2E-18C9-B41DFDBF857F}"/>
              </a:ext>
              <a:ext uri="{C183D7F6-B498-43B3-948B-1728B52AA6E4}">
                <adec:decorative xmlns:adec="http://schemas.microsoft.com/office/drawing/2017/decorative" val="0"/>
              </a:ext>
            </a:extLst>
          </p:cNvPr>
          <p:cNvSpPr txBox="1"/>
          <p:nvPr/>
        </p:nvSpPr>
        <p:spPr>
          <a:xfrm>
            <a:off x="2359205" y="2646018"/>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Loop</a:t>
            </a:r>
          </a:p>
          <a:p>
            <a:pPr defTabSz="914367">
              <a:defRPr/>
            </a:pPr>
            <a:r>
              <a:rPr lang="en-US" sz="1200">
                <a:solidFill>
                  <a:prstClr val="black"/>
                </a:solidFill>
                <a:latin typeface="Segoe UI Semibold"/>
              </a:rPr>
              <a:t>Copilot in Word</a:t>
            </a:r>
          </a:p>
        </p:txBody>
      </p:sp>
      <p:pic>
        <p:nvPicPr>
          <p:cNvPr id="71" name="Picture 10" descr="Microsoft Word Logo - PNG and Vector - Logo Download">
            <a:hlinkClick r:id="rId4"/>
            <a:extLst>
              <a:ext uri="{FF2B5EF4-FFF2-40B4-BE49-F238E27FC236}">
                <a16:creationId xmlns:a16="http://schemas.microsoft.com/office/drawing/2014/main" id="{2DD5479F-F0A5-464B-53B1-C295C4991808}"/>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84089" y="2695423"/>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hlinkClick r:id="rId12"/>
            <a:extLst>
              <a:ext uri="{FF2B5EF4-FFF2-40B4-BE49-F238E27FC236}">
                <a16:creationId xmlns:a16="http://schemas.microsoft.com/office/drawing/2014/main" id="{278340B1-E7FB-4007-59FF-69FEFC7A1817}"/>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06029" y="2698092"/>
            <a:ext cx="276927" cy="276926"/>
          </a:xfrm>
          <a:prstGeom prst="rect">
            <a:avLst/>
          </a:prstGeom>
        </p:spPr>
      </p:pic>
      <p:sp>
        <p:nvSpPr>
          <p:cNvPr id="75" name="Oval 74">
            <a:extLst>
              <a:ext uri="{FF2B5EF4-FFF2-40B4-BE49-F238E27FC236}">
                <a16:creationId xmlns:a16="http://schemas.microsoft.com/office/drawing/2014/main" id="{B070C08B-F9B1-0472-F9A1-02FD843B8A4C}"/>
              </a:ext>
            </a:extLst>
          </p:cNvPr>
          <p:cNvSpPr>
            <a:spLocks/>
          </p:cNvSpPr>
          <p:nvPr/>
        </p:nvSpPr>
        <p:spPr bwMode="auto">
          <a:xfrm>
            <a:off x="8089350"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7" name="Oval 76">
            <a:extLst>
              <a:ext uri="{FF2B5EF4-FFF2-40B4-BE49-F238E27FC236}">
                <a16:creationId xmlns:a16="http://schemas.microsoft.com/office/drawing/2014/main" id="{66AAB038-D601-BD51-1C54-84F240F50D76}"/>
              </a:ext>
            </a:extLst>
          </p:cNvPr>
          <p:cNvSpPr>
            <a:spLocks/>
          </p:cNvSpPr>
          <p:nvPr/>
        </p:nvSpPr>
        <p:spPr bwMode="auto">
          <a:xfrm>
            <a:off x="8577959"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8" name="TextBox 77">
            <a:extLst>
              <a:ext uri="{FF2B5EF4-FFF2-40B4-BE49-F238E27FC236}">
                <a16:creationId xmlns:a16="http://schemas.microsoft.com/office/drawing/2014/main" id="{D2EEDA75-C400-89DD-CCBE-4B20E39B63F3}"/>
              </a:ext>
              <a:ext uri="{C183D7F6-B498-43B3-948B-1728B52AA6E4}">
                <adec:decorative xmlns:adec="http://schemas.microsoft.com/office/drawing/2017/decorative" val="0"/>
              </a:ext>
            </a:extLst>
          </p:cNvPr>
          <p:cNvSpPr txBox="1"/>
          <p:nvPr/>
        </p:nvSpPr>
        <p:spPr>
          <a:xfrm>
            <a:off x="9094139" y="4956599"/>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br>
              <a:rPr lang="en-US" sz="1200">
                <a:solidFill>
                  <a:prstClr val="black"/>
                </a:solidFill>
                <a:latin typeface="Segoe UI Semibold"/>
              </a:rPr>
            </a:br>
            <a:r>
              <a:rPr lang="en-US" sz="1200">
                <a:solidFill>
                  <a:prstClr val="black"/>
                </a:solidFill>
                <a:latin typeface="Segoe UI Semibold"/>
              </a:rPr>
              <a:t>Copilot in PowerPoint</a:t>
            </a:r>
          </a:p>
        </p:txBody>
      </p:sp>
      <p:pic>
        <p:nvPicPr>
          <p:cNvPr id="79" name="Picture 4" descr="Microsoft PowerPoint Logo - PNG and Vector - Logo Download">
            <a:hlinkClick r:id="rId8"/>
            <a:extLst>
              <a:ext uri="{FF2B5EF4-FFF2-40B4-BE49-F238E27FC236}">
                <a16:creationId xmlns:a16="http://schemas.microsoft.com/office/drawing/2014/main" id="{79F54484-B6A6-1149-5E1A-735C4D56E3B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617265" y="5014216"/>
            <a:ext cx="285779" cy="26584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Microsoft Word Logo - PNG and Vector - Logo Download">
            <a:hlinkClick r:id="rId4"/>
            <a:extLst>
              <a:ext uri="{FF2B5EF4-FFF2-40B4-BE49-F238E27FC236}">
                <a16:creationId xmlns:a16="http://schemas.microsoft.com/office/drawing/2014/main" id="{6739B95C-0C21-14A3-695F-750E0DECE5AA}"/>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38295" y="5006003"/>
            <a:ext cx="282265" cy="28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5112"/>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154</TotalTime>
  <Words>339</Words>
  <Application>Microsoft Macintosh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Consolas</vt:lpstr>
      <vt:lpstr>Segoe UI</vt:lpstr>
      <vt:lpstr>Segoe UI Semibold</vt:lpstr>
      <vt:lpstr>Wingdings</vt:lpstr>
      <vt:lpstr>Light 16x9</vt:lpstr>
      <vt:lpstr>Marketing use case | Create a new offering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9</cp:revision>
  <dcterms:created xsi:type="dcterms:W3CDTF">2024-03-04T19:03:31Z</dcterms:created>
  <dcterms:modified xsi:type="dcterms:W3CDTF">2024-03-06T20:00:55Z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