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0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copilot-word" TargetMode="External"/><Relationship Id="rId13" Type="http://schemas.openxmlformats.org/officeDocument/2006/relationships/image" Target="../media/image48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hyperlink" Target="https://support.microsoft.com/en-us/copilot-teams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upport.microsoft.com/en-us/copilot-excel" TargetMode="Externa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hyperlink" Target="https://support.microsoft.com/en-us/copilot-powerpoint" TargetMode="External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5935A-89C4-35F5-856B-D0AB68B45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0DDFF47A-4BB7-C18E-99D4-4493F0850DFA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EEE4B8-F496-C625-E6BD-CBD47897A79F}"/>
              </a:ext>
            </a:extLst>
          </p:cNvPr>
          <p:cNvSpPr>
            <a:spLocks/>
          </p:cNvSpPr>
          <p:nvPr/>
        </p:nvSpPr>
        <p:spPr bwMode="auto">
          <a:xfrm>
            <a:off x="5074851" y="2515195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C273B-FFF1-D9C9-1B70-4FC49CFB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0">
                      <a:srgbClr val="C03BC4"/>
                    </a:gs>
                    <a:gs pos="35000">
                      <a:srgbClr val="0078D4"/>
                    </a:gs>
                  </a:gsLst>
                  <a:path path="circle">
                    <a:fillToRect l="100000" t="100000"/>
                  </a:path>
                </a:gradFill>
                <a:cs typeface="Segoe UI"/>
              </a:rPr>
              <a:t>Marketing use case | </a:t>
            </a:r>
            <a:r>
              <a:rPr lang="en-US" sz="2800">
                <a:cs typeface="Segoe UI"/>
              </a:rPr>
              <a:t>Coordinate Market Research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E175487F-E15F-F611-C6A0-7B9AB53CD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FDECBED1-A25A-DA61-23A6-8F6B3C985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416315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Document and socialize 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the research findings to help better inform product strategy.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E86003B9-D337-D6AE-F271-FBF84BCE739C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6. Communicate results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0B9844-10F6-C1E0-D9D3-60D902BE8F57}"/>
              </a:ext>
            </a:extLst>
          </p:cNvPr>
          <p:cNvSpPr txBox="1"/>
          <p:nvPr/>
        </p:nvSpPr>
        <p:spPr>
          <a:xfrm>
            <a:off x="1107052" y="4415165"/>
            <a:ext cx="2894677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Starting in a new email, prompt Copilot in Outlook to create a dynamic message that includes key links.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5BAE5876-A381-B8FC-66EE-4D1349401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414533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Don't start with a blank page again.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Draft </a:t>
            </a:r>
            <a:br>
              <a:rPr lang="en-US" sz="900" spc="0">
                <a:solidFill>
                  <a:schemeClr val="tx1"/>
                </a:solidFill>
                <a:latin typeface="Segoe UI"/>
              </a:rPr>
            </a:br>
            <a:r>
              <a:rPr lang="en-US" sz="900" spc="0">
                <a:solidFill>
                  <a:schemeClr val="tx1"/>
                </a:solidFill>
                <a:latin typeface="Segoe UI"/>
              </a:rPr>
              <a:t>with Copilot and get to a finished document </a:t>
            </a:r>
            <a:br>
              <a:rPr lang="en-US" sz="900" spc="0">
                <a:solidFill>
                  <a:schemeClr val="tx1"/>
                </a:solidFill>
                <a:latin typeface="Segoe UI"/>
              </a:rPr>
            </a:br>
            <a:r>
              <a:rPr lang="en-US" sz="900" spc="0">
                <a:solidFill>
                  <a:schemeClr val="tx1"/>
                </a:solidFill>
                <a:latin typeface="Segoe UI"/>
              </a:rPr>
              <a:t>in a fraction of the time.</a:t>
            </a: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152B7455-E0E0-AE27-AC74-722384F00934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4. Create a compete snapshot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49EF90-07B5-6F86-34E8-FA49DF901393}"/>
              </a:ext>
            </a:extLst>
          </p:cNvPr>
          <p:cNvSpPr txBox="1"/>
          <p:nvPr/>
        </p:nvSpPr>
        <p:spPr>
          <a:xfrm>
            <a:off x="8028777" y="4415165"/>
            <a:ext cx="2705513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/>
              </a:rPr>
              <a:t>Prompt Copilot in Word</a:t>
            </a:r>
            <a:r>
              <a:rPr lang="en-US" sz="900">
                <a:solidFill>
                  <a:srgbClr val="1A1A1A"/>
                </a:solidFill>
                <a:latin typeface="Segoe UI"/>
                <a:cs typeface="Segoe UI"/>
              </a:rPr>
              <a:t> to draft you an internal snapshot of the findings, citing the results. </a:t>
            </a:r>
            <a:endParaRPr lang="en-US" sz="9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B6819F67-CF47-7C10-4387-4DA93682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007670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Summarize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 many types of documents, including PDFs and website content, making it easier to consume dense content online.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AC0886-B821-5C7F-7715-78B5A5868DA2}"/>
              </a:ext>
            </a:extLst>
          </p:cNvPr>
          <p:cNvSpPr txBox="1"/>
          <p:nvPr/>
        </p:nvSpPr>
        <p:spPr>
          <a:xfrm>
            <a:off x="1107051" y="1948229"/>
            <a:ext cx="2894678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000000"/>
                </a:solidFill>
                <a:cs typeface="Segoe UI"/>
              </a:rPr>
              <a:t>Prepare a brief for your upcoming research by using Copilot for your first draft and tagging other key documents.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625B31F7-A909-6187-EC63-3C0829956CD6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1. Define the objective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F40A83CC-5D02-6C68-A0CB-69AAAB0A3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07669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Keep the conversation flowing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 onto meaningful topics to help cover the agenda quicker and reduce meeting times.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A1FBFE51-6EEE-C27B-89BC-DA500AF4D8A1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2. Determine your approach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9DA28C-3B32-F5D2-524B-997DC41C35E1}"/>
              </a:ext>
            </a:extLst>
          </p:cNvPr>
          <p:cNvSpPr txBox="1"/>
          <p:nvPr/>
        </p:nvSpPr>
        <p:spPr>
          <a:xfrm>
            <a:off x="4575471" y="1948229"/>
            <a:ext cx="2894678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sz="900">
                <a:solidFill>
                  <a:srgbClr val="1A1A1A"/>
                </a:solidFill>
                <a:latin typeface="Segoe UI"/>
                <a:cs typeface="Segoe UI"/>
              </a:rPr>
              <a:t>Meet the research team with your objective in hand. Determine the best research approach over a Teams meeting. Rely on Copilot in Teams for action items.</a:t>
            </a:r>
            <a:endParaRPr lang="en-US" sz="9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ACB725FF-42F5-C8EC-CCF8-222668EA73BF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3. Discover market trends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014B4F57-852A-89D2-6B3B-1C5A422ED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07669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Use Copilot to help you explore and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 understand your data better. </a:t>
            </a:r>
            <a:endParaRPr lang="en-US" sz="900" b="1" kern="0">
              <a:solidFill>
                <a:srgbClr val="1A1A1A"/>
              </a:solidFill>
              <a:latin typeface="Segoe UI"/>
              <a:cs typeface="Segoe U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224198B-1BB5-6345-FE55-1203BA81A8ED}"/>
              </a:ext>
            </a:extLst>
          </p:cNvPr>
          <p:cNvSpPr txBox="1"/>
          <p:nvPr/>
        </p:nvSpPr>
        <p:spPr>
          <a:xfrm>
            <a:off x="8028777" y="1948229"/>
            <a:ext cx="2705513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1A1A1A"/>
                </a:solidFill>
                <a:latin typeface="Segoe UI"/>
                <a:cs typeface="Segoe UI"/>
              </a:rPr>
              <a:t>Select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/>
              </a:rPr>
              <a:t> the Show data insights prompt in Copilot </a:t>
            </a:r>
            <a:br>
              <a:rPr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cs typeface="Segoe UI" pitchFamily="34" charset="0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/>
              </a:rPr>
              <a:t>in Excel.</a:t>
            </a:r>
            <a:endParaRPr lang="en-US" sz="9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9A9A2844-F24A-47F6-2F39-054AC242A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411199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spc="0">
                <a:solidFill>
                  <a:schemeClr val="tx1"/>
                </a:solidFill>
                <a:latin typeface="Segoe UI"/>
              </a:rPr>
              <a:t>Let Copilot help you build a presentation </a:t>
            </a:r>
            <a:br>
              <a:rPr lang="en-US" sz="900" spc="0">
                <a:latin typeface="Segoe UI"/>
              </a:rPr>
            </a:br>
            <a:r>
              <a:rPr lang="en-US" sz="900" spc="0">
                <a:solidFill>
                  <a:schemeClr val="tx1"/>
                </a:solidFill>
                <a:latin typeface="Segoe UI"/>
              </a:rPr>
              <a:t>by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generating slides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or images with your </a:t>
            </a:r>
            <a:br>
              <a:rPr lang="en-US" sz="900" spc="0">
                <a:latin typeface="Segoe UI"/>
              </a:rPr>
            </a:br>
            <a:r>
              <a:rPr lang="en-US" sz="900" spc="0">
                <a:solidFill>
                  <a:schemeClr val="tx1"/>
                </a:solidFill>
                <a:latin typeface="Segoe UI"/>
              </a:rPr>
              <a:t>organization's branding.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FF31C02E-EEA8-68F6-AFF4-3AF57357467C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5. Present the findings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EEA17FC-A024-BA26-EC34-6A41AC511F4E}"/>
              </a:ext>
            </a:extLst>
          </p:cNvPr>
          <p:cNvSpPr txBox="1"/>
          <p:nvPr/>
        </p:nvSpPr>
        <p:spPr>
          <a:xfrm>
            <a:off x="4463649" y="4415165"/>
            <a:ext cx="2900712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In a new PowerPoint file, select the default Create presentation from file. </a:t>
            </a:r>
          </a:p>
        </p:txBody>
      </p:sp>
      <p:pic>
        <p:nvPicPr>
          <p:cNvPr id="35" name="Picture 6" descr="Microsoft Teams Logo, symbol, meaning, history, PNG">
            <a:hlinkClick r:id="rId2"/>
            <a:extLst>
              <a:ext uri="{FF2B5EF4-FFF2-40B4-BE49-F238E27FC236}">
                <a16:creationId xmlns:a16="http://schemas.microsoft.com/office/drawing/2014/main" id="{871E7C83-04E0-EFB7-FBB1-D05F98147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5141899" y="2589846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F347BEDB-CDFC-3271-01EB-5DB2E08E41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91435" y="2628602"/>
            <a:ext cx="1496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908E349-0A11-AECA-4BE7-BF8B37848F84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D95D4E4-48C7-B429-1042-0ECE94ED891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88D3B80-9583-C9A1-815B-46B8FC0EE13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3BE65AD-4551-9F63-8F29-5954EC6AC510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3662CB4-0287-313E-85F8-6A88DB39FE79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D9677530-4751-E8F3-0182-35867878931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2A3F923-A397-2C0D-2B50-C5EF271EE766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46901E1-847D-5C2A-DA3B-362A536F92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13AE9CD8-6994-7C12-AC49-AA08C5D9781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72131E4-7EDC-ACC5-B672-ECD3DEAD5AA5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8FCC903-C95F-AD7C-56E8-438CD9B06295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8D951344-BAAA-16FA-EBDB-ADA93478046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8B3D9E3-F04C-899F-B647-FE10492A13F4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33FE1A1-4871-3299-96BF-997E66A8BB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BA621DBC-B904-FDD3-65D7-9538D07E195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F646183-0695-460A-6069-FC9DD8782C84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BA0B371-2ADB-A987-9C97-58427607E1C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DF00CD76-97A0-84C9-6C53-A059127B7FA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8E81C7B8-7D89-29C8-8BA3-CC656FFF9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33210EAC-BD80-F133-9421-9D6941F08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4" y="944346"/>
            <a:ext cx="1291316" cy="2349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First draft faster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A34A2F-68C8-FA32-78AE-524347018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01483" y="942971"/>
            <a:ext cx="1031032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Cost per lead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234B0AD-EBAB-7AAD-78E2-FC9CF87CC592}"/>
              </a:ext>
            </a:extLst>
          </p:cNvPr>
          <p:cNvSpPr>
            <a:spLocks/>
          </p:cNvSpPr>
          <p:nvPr/>
        </p:nvSpPr>
        <p:spPr bwMode="auto">
          <a:xfrm>
            <a:off x="4891300" y="487527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44" name="Picture 4" descr="Microsoft PowerPoint Logo - PNG and Vector - Logo Download">
            <a:hlinkClick r:id="rId4"/>
            <a:extLst>
              <a:ext uri="{FF2B5EF4-FFF2-40B4-BE49-F238E27FC236}">
                <a16:creationId xmlns:a16="http://schemas.microsoft.com/office/drawing/2014/main" id="{53887621-FB49-CE6E-564E-F2C69F10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151" y="4948097"/>
            <a:ext cx="285779" cy="2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A6AED94-67D8-C4B1-10B9-56FADC85D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407884" y="4988685"/>
            <a:ext cx="167992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326871-732B-C6FF-E2F9-08E46A206C21}"/>
              </a:ext>
            </a:extLst>
          </p:cNvPr>
          <p:cNvSpPr>
            <a:spLocks/>
          </p:cNvSpPr>
          <p:nvPr/>
        </p:nvSpPr>
        <p:spPr bwMode="auto">
          <a:xfrm>
            <a:off x="8423820" y="251888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0EF6ED-93ED-8BED-F0E2-85B7495438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40000" y="2624582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Excel</a:t>
            </a:r>
          </a:p>
        </p:txBody>
      </p:sp>
      <p:pic>
        <p:nvPicPr>
          <p:cNvPr id="65" name="Picture 8" descr="Microsoft Excel Logo - PNG and Vector - Logo Download">
            <a:hlinkClick r:id="rId6"/>
            <a:extLst>
              <a:ext uri="{FF2B5EF4-FFF2-40B4-BE49-F238E27FC236}">
                <a16:creationId xmlns:a16="http://schemas.microsoft.com/office/drawing/2014/main" id="{C0B06B22-5003-BCB8-B914-367C676AC1FA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3" t="17073" r="17073" b="17073"/>
          <a:stretch/>
        </p:blipFill>
        <p:spPr bwMode="auto">
          <a:xfrm>
            <a:off x="8464884" y="2594484"/>
            <a:ext cx="282265" cy="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DC5A22CD-F631-C3BD-4181-F04F1EB88163}"/>
              </a:ext>
            </a:extLst>
          </p:cNvPr>
          <p:cNvSpPr>
            <a:spLocks/>
          </p:cNvSpPr>
          <p:nvPr/>
        </p:nvSpPr>
        <p:spPr bwMode="auto">
          <a:xfrm>
            <a:off x="8477026" y="487527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FEE49C-B3AB-5ED2-DA76-835DDA00AB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3206" y="4988685"/>
            <a:ext cx="160319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</p:txBody>
      </p:sp>
      <p:pic>
        <p:nvPicPr>
          <p:cNvPr id="39" name="Picture 10" descr="Microsoft Word Logo - PNG and Vector - Logo Download">
            <a:hlinkClick r:id="rId8"/>
            <a:extLst>
              <a:ext uri="{FF2B5EF4-FFF2-40B4-BE49-F238E27FC236}">
                <a16:creationId xmlns:a16="http://schemas.microsoft.com/office/drawing/2014/main" id="{718738B6-2306-193E-B4EE-838085FCF32E}"/>
              </a:ext>
            </a:extLst>
          </p:cNvPr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8090" y="4939886"/>
            <a:ext cx="282265" cy="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AF1D9C68-B19A-7323-82B2-8963479F68DD}"/>
              </a:ext>
            </a:extLst>
          </p:cNvPr>
          <p:cNvSpPr>
            <a:spLocks/>
          </p:cNvSpPr>
          <p:nvPr/>
        </p:nvSpPr>
        <p:spPr bwMode="auto">
          <a:xfrm>
            <a:off x="1354416" y="251888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2411E6A-5DD6-FF3F-C76A-BBEEEBE802E1}"/>
              </a:ext>
            </a:extLst>
          </p:cNvPr>
          <p:cNvSpPr>
            <a:spLocks/>
          </p:cNvSpPr>
          <p:nvPr/>
        </p:nvSpPr>
        <p:spPr bwMode="auto">
          <a:xfrm>
            <a:off x="1843025" y="251888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E24FEAF-397F-D651-50C8-B9D75EBED7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59205" y="2532249"/>
            <a:ext cx="1477963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</p:txBody>
      </p:sp>
      <p:pic>
        <p:nvPicPr>
          <p:cNvPr id="71" name="Picture 10" descr="Microsoft Word Logo - PNG and Vector - Logo Download">
            <a:hlinkClick r:id="rId8"/>
            <a:extLst>
              <a:ext uri="{FF2B5EF4-FFF2-40B4-BE49-F238E27FC236}">
                <a16:creationId xmlns:a16="http://schemas.microsoft.com/office/drawing/2014/main" id="{46AFDF18-8B58-8C81-2ABC-516E0D83C0C0}"/>
              </a:ext>
            </a:extLst>
          </p:cNvPr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089" y="2581654"/>
            <a:ext cx="282265" cy="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Zip Co logo SVG free download, id: 101874 - Brandlogos.net">
            <a:hlinkClick r:id="rId10"/>
            <a:extLst>
              <a:ext uri="{FF2B5EF4-FFF2-40B4-BE49-F238E27FC236}">
                <a16:creationId xmlns:a16="http://schemas.microsoft.com/office/drawing/2014/main" id="{B32EB351-BA62-C254-CB4B-B66BEBD64EC2}"/>
              </a:ext>
            </a:extLst>
          </p:cNvPr>
          <p:cNvPicPr>
            <a:picLocks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688" y="2605721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26150A7-4BED-E613-2EEC-B952891621B2}"/>
              </a:ext>
            </a:extLst>
          </p:cNvPr>
          <p:cNvSpPr>
            <a:spLocks/>
          </p:cNvSpPr>
          <p:nvPr/>
        </p:nvSpPr>
        <p:spPr bwMode="auto">
          <a:xfrm>
            <a:off x="1486153" y="487527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F51C47-7FDB-5201-2831-6AA83EF065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969109" y="4988685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Outlook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6F86704-A116-4CAF-2385-454D6F4D8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2871" t="17900" r="17900" b="17900"/>
          <a:stretch/>
        </p:blipFill>
        <p:spPr>
          <a:xfrm>
            <a:off x="1521865" y="4896719"/>
            <a:ext cx="340057" cy="3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808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286</Words>
  <Application>Microsoft Macintosh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Marketing use case | Coordinate Market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10</cp:revision>
  <dcterms:created xsi:type="dcterms:W3CDTF">2024-03-04T19:03:31Z</dcterms:created>
  <dcterms:modified xsi:type="dcterms:W3CDTF">2024-03-06T20:01:20Z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