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14748339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" userId="S::v-darsch@microsoft.com::a951ecaa-969a-4477-a8c9-df0dfa026182" providerId="AD"/>
  <p188:author id="{43FBD742-601A-99F2-A5C3-B2606ED2F3B4}" name="Yuliia Romanika" initials="YR" userId="S::yuliia@stinson.co::6488437a-d01a-4ca0-b9d8-ba28b7c3c226" providerId="AD"/>
  <p188:author id="{C9608F77-E6A5-922C-27E4-5AB15D90D12E}" name="Ryan Barr (KFORCE INC)" initials="RB" userId="S::v-barrryan@microsoft.com::e83be4a8-03e5-4553-9d30-402a8f85fb40" providerId="AD"/>
  <p188:author id="{738BA68B-CFE6-56D8-04E4-52398B7D52EB}" name="Christine Wollin (Unify Consulting LLC)" initials="CW" userId="S::v-chwollin@microsoft.com::143ca00e-dd8a-4e0b-a98c-bceb622960bd" providerId="AD"/>
  <p188:author id="{A73560B5-2C66-083D-E3E7-0D476CD70DC0}" name="Ryan Barr (KFORCE INC)" initials="RB(I" userId="S::v-ryanbarr@microsoft.com::e83be4a8-03e5-4553-9d30-402a8f85fb40" providerId="AD"/>
  <p188:author id="{F73661F5-D9AF-BC2E-098C-F0E8BF0EA6C9}" name="Nidhi Chaudhry" initials="" userId="S::nichaudh@microsoft.com::a212df4e-42ef-43ee-b89a-b89468c47f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E0"/>
    <a:srgbClr val="ECE9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C4B38-0D17-5E6F-7143-E8A952B1E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217A0C-4EA6-A1C8-8D71-4504B70E61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479229-91E4-7AE8-596F-F0B34F8E0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CB19D-CE9C-2EEF-6A5E-A306CD477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39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99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12095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50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98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1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0228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5262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24156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5146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61867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47554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871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224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82474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8754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8014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11880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849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0616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77977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3279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4092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519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7688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6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88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0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1913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20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940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24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15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85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2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960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6576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6033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983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3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3" Type="http://schemas.openxmlformats.org/officeDocument/2006/relationships/hyperlink" Target="https://support.microsoft.com/en-us/copilot-excel" TargetMode="External"/><Relationship Id="rId7" Type="http://schemas.openxmlformats.org/officeDocument/2006/relationships/hyperlink" Target="https://support.microsoft.com/en-us/copilot-teams" TargetMode="External"/><Relationship Id="rId12" Type="http://schemas.openxmlformats.org/officeDocument/2006/relationships/hyperlink" Target="https://support.microsoft.com/en-us/copilot-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sv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hyperlink" Target="https://support.microsoft.com/en-us/copilot-wor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41F4A-2410-A9A3-1B03-972FAC10D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: Rounded Corners 28">
            <a:extLst>
              <a:ext uri="{FF2B5EF4-FFF2-40B4-BE49-F238E27FC236}">
                <a16:creationId xmlns:a16="http://schemas.microsoft.com/office/drawing/2014/main" id="{F3A624FF-7CFE-3DA5-181B-163BB61CF83F}"/>
              </a:ext>
            </a:extLst>
          </p:cNvPr>
          <p:cNvSpPr>
            <a:spLocks/>
          </p:cNvSpPr>
          <p:nvPr/>
        </p:nvSpPr>
        <p:spPr bwMode="auto">
          <a:xfrm>
            <a:off x="588262" y="1257699"/>
            <a:ext cx="11015476" cy="5011339"/>
          </a:xfrm>
          <a:prstGeom prst="roundRect">
            <a:avLst>
              <a:gd name="adj" fmla="val 2074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0AD005-83E4-58F7-1EBE-4706FB143C24}"/>
              </a:ext>
            </a:extLst>
          </p:cNvPr>
          <p:cNvSpPr>
            <a:spLocks/>
          </p:cNvSpPr>
          <p:nvPr/>
        </p:nvSpPr>
        <p:spPr bwMode="auto">
          <a:xfrm>
            <a:off x="5054467" y="253130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C5A83-08E7-8824-34B2-E091D23A6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72457"/>
            <a:ext cx="11018520" cy="430887"/>
          </a:xfrm>
        </p:spPr>
        <p:txBody>
          <a:bodyPr/>
          <a:lstStyle/>
          <a:p>
            <a:r>
              <a:rPr lang="en-US" sz="280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Marketing use case |</a:t>
            </a:r>
            <a:r>
              <a:rPr lang="en-US" sz="2800"/>
              <a:t> Collect and share product feedback</a:t>
            </a:r>
          </a:p>
        </p:txBody>
      </p:sp>
      <p:sp>
        <p:nvSpPr>
          <p:cNvPr id="46" name="Freeform: Shape 2">
            <a:extLst>
              <a:ext uri="{FF2B5EF4-FFF2-40B4-BE49-F238E27FC236}">
                <a16:creationId xmlns:a16="http://schemas.microsoft.com/office/drawing/2014/main" id="{D64E3203-B307-BFD5-5FF9-9C5803660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1671436"/>
            <a:ext cx="10562486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DF00EE5B-A35E-1470-2B7C-666605BAB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5475213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Save time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preparing emails with Copilot as your drafting partner.</a:t>
            </a:r>
          </a:p>
        </p:txBody>
      </p:sp>
      <p:sp>
        <p:nvSpPr>
          <p:cNvPr id="48" name="Rectangle: Rounded Corners 4">
            <a:extLst>
              <a:ext uri="{FF2B5EF4-FFF2-40B4-BE49-F238E27FC236}">
                <a16:creationId xmlns:a16="http://schemas.microsoft.com/office/drawing/2014/main" id="{AE79F87F-EE80-2BF9-A4F9-4574C0529199}"/>
              </a:ext>
            </a:extLst>
          </p:cNvPr>
          <p:cNvSpPr/>
          <p:nvPr/>
        </p:nvSpPr>
        <p:spPr bwMode="auto">
          <a:xfrm>
            <a:off x="1107052" y="3962701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6. Thank your stakeholders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148873-CA9B-BF24-3B82-2CF470AAB794}"/>
              </a:ext>
            </a:extLst>
          </p:cNvPr>
          <p:cNvSpPr txBox="1"/>
          <p:nvPr/>
        </p:nvSpPr>
        <p:spPr>
          <a:xfrm>
            <a:off x="1107053" y="4415165"/>
            <a:ext cx="2720625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Starting a new email, prompt Copilot in Outlook to draft a message to all key stakeholders with the results and path forward.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6FB459C5-4AD0-3F3F-77D4-07D75156D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5473431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Identify </a:t>
            </a:r>
            <a:r>
              <a:rPr lang="en-US" sz="900" b="1">
                <a:solidFill>
                  <a:srgbClr val="000000"/>
                </a:solidFill>
                <a:latin typeface="Segoe UI"/>
              </a:rPr>
              <a:t>insights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with Copilot in Excel</a:t>
            </a:r>
            <a:r>
              <a:rPr lang="en-US" sz="900">
                <a:solidFill>
                  <a:srgbClr val="000000"/>
                </a:solidFill>
                <a:latin typeface="Segoe UI"/>
              </a:rPr>
              <a:t>.</a:t>
            </a:r>
            <a:endParaRPr kumimoji="0" lang="en-US" sz="9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1" name="Rectangle: Rounded Corners 7">
            <a:extLst>
              <a:ext uri="{FF2B5EF4-FFF2-40B4-BE49-F238E27FC236}">
                <a16:creationId xmlns:a16="http://schemas.microsoft.com/office/drawing/2014/main" id="{876C3CFF-58C6-50A2-68FF-C6EE5EF383C3}"/>
              </a:ext>
            </a:extLst>
          </p:cNvPr>
          <p:cNvSpPr/>
          <p:nvPr/>
        </p:nvSpPr>
        <p:spPr bwMode="auto">
          <a:xfrm>
            <a:off x="8028777" y="396486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/>
              </a:rPr>
              <a:t>4. Analyze </a:t>
            </a:r>
            <a:r>
              <a:rPr lang="en-US" sz="1200" b="1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/>
              </a:rPr>
              <a:t>data</a:t>
            </a:r>
            <a:endParaRPr lang="en-US" sz="1200" b="1" i="0" u="none" strike="noStrike" kern="1200" cap="none" spc="0" normalizeH="0" baseline="0" noProof="0">
              <a:ln w="3175">
                <a:noFill/>
              </a:ln>
              <a:gradFill>
                <a:gsLst>
                  <a:gs pos="55747">
                    <a:srgbClr val="FFFFFF"/>
                  </a:gs>
                  <a:gs pos="7643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cs typeface="Segoe UI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5AB861-6E3E-1AE2-748B-104E89636C0D}"/>
              </a:ext>
            </a:extLst>
          </p:cNvPr>
          <p:cNvSpPr txBox="1"/>
          <p:nvPr/>
        </p:nvSpPr>
        <p:spPr>
          <a:xfrm>
            <a:off x="8028777" y="4415165"/>
            <a:ext cx="2705513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Excel to sort and analyze data gathered from the surveys and website metrics. </a:t>
            </a: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FB474B1A-BA5A-D08C-DE16-E251A9E96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3082111"/>
            <a:ext cx="2705513" cy="71825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 </a:t>
            </a:r>
            <a:r>
              <a:rPr lang="en-US" sz="900" b="1" kern="0">
                <a:solidFill>
                  <a:srgbClr val="1A1A1A"/>
                </a:solidFill>
                <a:latin typeface="Segoe UI"/>
              </a:rPr>
              <a:t>present 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during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your customer interview by relying on Copilot in Teams for transcription and summary.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9FEF0B5-94F6-D2C6-9791-150C19E9E4D6}"/>
              </a:ext>
            </a:extLst>
          </p:cNvPr>
          <p:cNvSpPr txBox="1"/>
          <p:nvPr/>
        </p:nvSpPr>
        <p:spPr>
          <a:xfrm>
            <a:off x="1107051" y="1948229"/>
            <a:ext cx="2720627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Engage with customer to understand their triumphs and challenges with the product through recorded interviews.</a:t>
            </a: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8A2316E1-BD27-C00A-3A06-1EAAA03793CF}"/>
              </a:ext>
            </a:extLst>
          </p:cNvPr>
          <p:cNvSpPr/>
          <p:nvPr/>
        </p:nvSpPr>
        <p:spPr bwMode="auto">
          <a:xfrm>
            <a:off x="110705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1. Summarize interviews</a:t>
            </a: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89799E69-6646-14A6-A30E-8760F9C39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1" y="3082110"/>
            <a:ext cx="2705513" cy="719565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Thank customers by asking Copilot in Outlook to draft a response and drop in bullets from the Copilot meeting summary.</a:t>
            </a:r>
          </a:p>
        </p:txBody>
      </p:sp>
      <p:sp>
        <p:nvSpPr>
          <p:cNvPr id="57" name="Rectangle: Rounded Corners 13">
            <a:extLst>
              <a:ext uri="{FF2B5EF4-FFF2-40B4-BE49-F238E27FC236}">
                <a16:creationId xmlns:a16="http://schemas.microsoft.com/office/drawing/2014/main" id="{5BEA7665-8FD5-7CDD-AAB5-3F69F95DFE97}"/>
              </a:ext>
            </a:extLst>
          </p:cNvPr>
          <p:cNvSpPr/>
          <p:nvPr/>
        </p:nvSpPr>
        <p:spPr bwMode="auto">
          <a:xfrm>
            <a:off x="457547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2. Draft customer messages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240A2E7-814F-1374-AC81-D3201CFB2D60}"/>
              </a:ext>
            </a:extLst>
          </p:cNvPr>
          <p:cNvSpPr txBox="1"/>
          <p:nvPr/>
        </p:nvSpPr>
        <p:spPr>
          <a:xfrm>
            <a:off x="4575471" y="1948229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Continue the conversation with your customer by sending a timely and thorough follow up email, capturing your earlier call. </a:t>
            </a:r>
          </a:p>
        </p:txBody>
      </p:sp>
      <p:sp>
        <p:nvSpPr>
          <p:cNvPr id="59" name="Rectangle: Rounded Corners 15">
            <a:extLst>
              <a:ext uri="{FF2B5EF4-FFF2-40B4-BE49-F238E27FC236}">
                <a16:creationId xmlns:a16="http://schemas.microsoft.com/office/drawing/2014/main" id="{5BD98F7B-D5FD-026A-9B73-7190C3180556}"/>
              </a:ext>
            </a:extLst>
          </p:cNvPr>
          <p:cNvSpPr/>
          <p:nvPr/>
        </p:nvSpPr>
        <p:spPr bwMode="auto">
          <a:xfrm>
            <a:off x="8028777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/>
              </a:rPr>
              <a:t>3. Identify </a:t>
            </a:r>
            <a:r>
              <a:rPr lang="en-US" sz="1200" b="1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/>
              </a:rPr>
              <a:t>themes</a:t>
            </a:r>
            <a:endParaRPr lang="en-US" sz="1200" b="1" i="0" u="none" strike="noStrike" kern="1200" cap="none" spc="0" normalizeH="0" baseline="0" noProof="0">
              <a:ln w="3175">
                <a:noFill/>
              </a:ln>
              <a:gradFill>
                <a:gsLst>
                  <a:gs pos="55747">
                    <a:srgbClr val="FFFFFF"/>
                  </a:gs>
                  <a:gs pos="7643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cs typeface="Segoe UI" pitchFamily="34" charset="0"/>
            </a:endParaRPr>
          </a:p>
        </p:txBody>
      </p: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F2B60B56-00EB-D449-8FF5-CAAB8030A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3082110"/>
            <a:ext cx="2705513" cy="719565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Don't start with a blank page again.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with Copilot 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get to a finished document in a fraction of the time.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2BD1AAE-075C-5DAA-964B-366EAA7AFFD2}"/>
              </a:ext>
            </a:extLst>
          </p:cNvPr>
          <p:cNvSpPr txBox="1"/>
          <p:nvPr/>
        </p:nvSpPr>
        <p:spPr>
          <a:xfrm>
            <a:off x="8028777" y="1948229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Paste Teams summaries into a Word and prompt Copilot to show you themes. Create a follow up survey with Copilot in Microsoft Forms.  </a:t>
            </a: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9E622C3C-DD09-F402-2DCC-A2C5E707F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2" y="5470097"/>
            <a:ext cx="2705513" cy="582726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Creating a </a:t>
            </a:r>
            <a:r>
              <a:rPr lang="en-US" sz="900" b="1">
                <a:solidFill>
                  <a:srgbClr val="000000"/>
                </a:solidFill>
                <a:latin typeface="Segoe UI"/>
              </a:rPr>
              <a:t>presentatio</a:t>
            </a:r>
            <a:r>
              <a:rPr lang="en-US" sz="900">
                <a:solidFill>
                  <a:srgbClr val="000000"/>
                </a:solidFill>
                <a:latin typeface="Segoe UI"/>
              </a:rPr>
              <a:t>n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 makes it easier to convey a clear message especially when it's critical feedback on your product. </a:t>
            </a:r>
          </a:p>
        </p:txBody>
      </p:sp>
      <p:sp>
        <p:nvSpPr>
          <p:cNvPr id="63" name="Rectangle: Rounded Corners 19">
            <a:extLst>
              <a:ext uri="{FF2B5EF4-FFF2-40B4-BE49-F238E27FC236}">
                <a16:creationId xmlns:a16="http://schemas.microsoft.com/office/drawing/2014/main" id="{2B8BEE4F-CA77-56E9-E7D9-35E6D8A0465E}"/>
              </a:ext>
            </a:extLst>
          </p:cNvPr>
          <p:cNvSpPr/>
          <p:nvPr/>
        </p:nvSpPr>
        <p:spPr bwMode="auto">
          <a:xfrm>
            <a:off x="4575472" y="396529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/>
              </a:rPr>
              <a:t>5. Share </a:t>
            </a:r>
            <a:r>
              <a:rPr lang="en-US" sz="1200" b="1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/>
              </a:rPr>
              <a:t>results</a:t>
            </a:r>
            <a:endParaRPr lang="en-US" sz="1200" b="1" i="0" u="none" strike="noStrike" kern="1200" cap="none" spc="0" normalizeH="0" baseline="0" noProof="0">
              <a:ln w="3175">
                <a:noFill/>
              </a:ln>
              <a:gradFill>
                <a:gsLst>
                  <a:gs pos="55747">
                    <a:srgbClr val="FFFFFF"/>
                  </a:gs>
                  <a:gs pos="7643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cs typeface="Segoe U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81307C0-23F9-7FC0-804E-4188F37A5BB1}"/>
              </a:ext>
            </a:extLst>
          </p:cNvPr>
          <p:cNvSpPr txBox="1"/>
          <p:nvPr/>
        </p:nvSpPr>
        <p:spPr>
          <a:xfrm>
            <a:off x="4463649" y="4415165"/>
            <a:ext cx="3028532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PowerPoint to create a slide deck to share with the leadership and engineering teams. Use Copilot in Teams to capture action items and feedback.  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9D4B9D4-D540-C62F-9B5C-3B3D6AD392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37498" y="5051858"/>
            <a:ext cx="179679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Excel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6C1475-951A-FA9A-42E1-7AB590FA8CD6}"/>
              </a:ext>
            </a:extLst>
          </p:cNvPr>
          <p:cNvSpPr>
            <a:spLocks/>
          </p:cNvSpPr>
          <p:nvPr/>
        </p:nvSpPr>
        <p:spPr bwMode="auto">
          <a:xfrm>
            <a:off x="8432539" y="4933386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31" name="Picture 8" descr="Microsoft Excel Logo - PNG and Vector - Logo Download">
            <a:hlinkClick r:id="rId3"/>
            <a:extLst>
              <a:ext uri="{FF2B5EF4-FFF2-40B4-BE49-F238E27FC236}">
                <a16:creationId xmlns:a16="http://schemas.microsoft.com/office/drawing/2014/main" id="{A4259988-13BA-A2FB-C6D9-0889589C2A1D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3" t="17073" r="17073" b="17073"/>
          <a:stretch/>
        </p:blipFill>
        <p:spPr bwMode="auto">
          <a:xfrm>
            <a:off x="8497148" y="5015888"/>
            <a:ext cx="282265" cy="2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4DD69C3D-A689-DF25-AF0D-3AF417AA2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2871" t="17900" r="17900" b="17900"/>
          <a:stretch/>
        </p:blipFill>
        <p:spPr>
          <a:xfrm>
            <a:off x="5090179" y="2552747"/>
            <a:ext cx="340057" cy="368599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481EB904-1029-F743-CA56-10FD60E53B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534936" y="2644714"/>
            <a:ext cx="168753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Outlook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0335006-094D-C520-4980-2CA1CB081FCA}"/>
              </a:ext>
            </a:extLst>
          </p:cNvPr>
          <p:cNvGrpSpPr/>
          <p:nvPr/>
        </p:nvGrpSpPr>
        <p:grpSpPr>
          <a:xfrm>
            <a:off x="4128379" y="1594303"/>
            <a:ext cx="166152" cy="166152"/>
            <a:chOff x="5214995" y="-1168400"/>
            <a:chExt cx="431800" cy="4318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CC4A281-2A05-1503-85D8-14822397991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C5CEF1D-EE8F-B3D8-89F0-227B2D36A04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7B661D4-8F1D-B302-95B0-62578BD9A05F}"/>
              </a:ext>
            </a:extLst>
          </p:cNvPr>
          <p:cNvGrpSpPr/>
          <p:nvPr/>
        </p:nvGrpSpPr>
        <p:grpSpPr>
          <a:xfrm>
            <a:off x="7591810" y="1594303"/>
            <a:ext cx="166152" cy="166152"/>
            <a:chOff x="5214995" y="-1168400"/>
            <a:chExt cx="431800" cy="4318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0193806A-C9E5-AA7D-B88B-3C462E3DB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97" name="Rectangle 89">
              <a:extLst>
                <a:ext uri="{FF2B5EF4-FFF2-40B4-BE49-F238E27FC236}">
                  <a16:creationId xmlns:a16="http://schemas.microsoft.com/office/drawing/2014/main" id="{542B7F60-2A49-49E3-CF51-01CB9F578FA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2A33327-D9D6-9CBC-C1D1-F48C19810BF8}"/>
              </a:ext>
            </a:extLst>
          </p:cNvPr>
          <p:cNvGrpSpPr/>
          <p:nvPr/>
        </p:nvGrpSpPr>
        <p:grpSpPr>
          <a:xfrm flipH="1">
            <a:off x="4128379" y="4049554"/>
            <a:ext cx="166152" cy="166152"/>
            <a:chOff x="5214995" y="-1168400"/>
            <a:chExt cx="431800" cy="4318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7864800-D7B4-598D-980B-13CB634C963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00" name="Rectangle 89">
              <a:extLst>
                <a:ext uri="{FF2B5EF4-FFF2-40B4-BE49-F238E27FC236}">
                  <a16:creationId xmlns:a16="http://schemas.microsoft.com/office/drawing/2014/main" id="{37C6F74B-FB1A-28A4-6E75-602B0B57E0D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2A4A58F-3E17-30F1-88C0-8F1C2DF12C7D}"/>
              </a:ext>
            </a:extLst>
          </p:cNvPr>
          <p:cNvGrpSpPr/>
          <p:nvPr/>
        </p:nvGrpSpPr>
        <p:grpSpPr>
          <a:xfrm flipH="1">
            <a:off x="7591810" y="4049554"/>
            <a:ext cx="166152" cy="166152"/>
            <a:chOff x="5214995" y="-1168400"/>
            <a:chExt cx="431800" cy="4318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25C7EE9-B20E-BBB0-C8C3-BB4B2AB34C1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9E245FEC-A9A2-8BC7-E386-C325F62BCE7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8C63B94-5144-9D2E-192D-5FE184CF5E5D}"/>
              </a:ext>
            </a:extLst>
          </p:cNvPr>
          <p:cNvGrpSpPr/>
          <p:nvPr/>
        </p:nvGrpSpPr>
        <p:grpSpPr>
          <a:xfrm rot="5400000">
            <a:off x="11068586" y="2034721"/>
            <a:ext cx="166152" cy="166152"/>
            <a:chOff x="5214995" y="-1168400"/>
            <a:chExt cx="431800" cy="4318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6AD5E49-CA29-DFE4-BCB6-513F74DE0DB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09" name="Rectangle 89">
              <a:extLst>
                <a:ext uri="{FF2B5EF4-FFF2-40B4-BE49-F238E27FC236}">
                  <a16:creationId xmlns:a16="http://schemas.microsoft.com/office/drawing/2014/main" id="{B6300750-8FBE-4B21-3310-BB557BB91DB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D1C7826-6890-0F01-159C-AE0D830BDB3D}"/>
              </a:ext>
            </a:extLst>
          </p:cNvPr>
          <p:cNvGrpSpPr/>
          <p:nvPr/>
        </p:nvGrpSpPr>
        <p:grpSpPr>
          <a:xfrm rot="5400000">
            <a:off x="11068586" y="3583008"/>
            <a:ext cx="166152" cy="166152"/>
            <a:chOff x="5214995" y="-1168400"/>
            <a:chExt cx="431800" cy="4318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8169A63B-C87B-6339-8E08-9B4CAF6D584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12" name="Rectangle 89">
              <a:extLst>
                <a:ext uri="{FF2B5EF4-FFF2-40B4-BE49-F238E27FC236}">
                  <a16:creationId xmlns:a16="http://schemas.microsoft.com/office/drawing/2014/main" id="{B00AB5F5-FF2E-CDCC-6C6E-B408E3C6A4BB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F17F6AA5-AD5B-6F73-7288-B7E3F23F7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977145"/>
            <a:ext cx="1188720" cy="169396"/>
          </a:xfrm>
          <a:prstGeom prst="roundRect">
            <a:avLst>
              <a:gd name="adj" fmla="val 8425"/>
            </a:avLst>
          </a:prstGeom>
          <a:noFill/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Potential benefits</a:t>
            </a: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11202AF6-362D-2B2B-ACCA-D6D819E2A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93574" y="942971"/>
            <a:ext cx="1453581" cy="23774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Increase brand value</a:t>
            </a:r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521F5D2F-84E7-800F-F34A-48B9607E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63747" y="944346"/>
            <a:ext cx="1291316" cy="23499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First draft faster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09DAA54-0390-6C6B-9B32-73EBD91DA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871656" y="942971"/>
            <a:ext cx="1291316" cy="23774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Enhanced quality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E1D490-8202-5C54-06B0-CFCF03C251C1}"/>
              </a:ext>
            </a:extLst>
          </p:cNvPr>
          <p:cNvSpPr>
            <a:spLocks/>
          </p:cNvSpPr>
          <p:nvPr/>
        </p:nvSpPr>
        <p:spPr bwMode="auto">
          <a:xfrm>
            <a:off x="1486153" y="4948638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E4DEDE-1DDC-79C0-1C35-402AF6449D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969109" y="5051858"/>
            <a:ext cx="168753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Outlook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A3A2A2A-84C4-A9BC-ED6E-906CDCE7D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2871" t="17900" r="17900" b="17900"/>
          <a:stretch/>
        </p:blipFill>
        <p:spPr>
          <a:xfrm>
            <a:off x="1521865" y="4959892"/>
            <a:ext cx="340057" cy="368599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B89A13F-03B3-2A90-D867-16D8129E2A60}"/>
              </a:ext>
            </a:extLst>
          </p:cNvPr>
          <p:cNvSpPr>
            <a:spLocks/>
          </p:cNvSpPr>
          <p:nvPr/>
        </p:nvSpPr>
        <p:spPr bwMode="auto">
          <a:xfrm>
            <a:off x="1497246" y="2530374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5" name="Picture 6" descr="Microsoft Teams Logo, symbol, meaning, history, PNG">
            <a:hlinkClick r:id="rId7"/>
            <a:extLst>
              <a:ext uri="{FF2B5EF4-FFF2-40B4-BE49-F238E27FC236}">
                <a16:creationId xmlns:a16="http://schemas.microsoft.com/office/drawing/2014/main" id="{CAC17F8C-4AA1-DF4D-2B07-F5117D153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1566391" y="2610090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951FE60-3D47-93DB-2188-0EAC3FD330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002205" y="2648846"/>
            <a:ext cx="160205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E22A88B-5A75-2E33-5657-9B6C1E001FEE}"/>
              </a:ext>
            </a:extLst>
          </p:cNvPr>
          <p:cNvSpPr>
            <a:spLocks/>
          </p:cNvSpPr>
          <p:nvPr/>
        </p:nvSpPr>
        <p:spPr bwMode="auto">
          <a:xfrm>
            <a:off x="8325487" y="2536229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35360FF-37FA-72F2-AF94-05CBB2F0BA90}"/>
              </a:ext>
            </a:extLst>
          </p:cNvPr>
          <p:cNvSpPr>
            <a:spLocks/>
          </p:cNvSpPr>
          <p:nvPr/>
        </p:nvSpPr>
        <p:spPr bwMode="auto">
          <a:xfrm>
            <a:off x="8814096" y="2536229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DB98A9-4455-DC8F-9F12-1B5D491390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30276" y="2549590"/>
            <a:ext cx="1477963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Word</a:t>
            </a:r>
          </a:p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Forms</a:t>
            </a:r>
          </a:p>
        </p:txBody>
      </p:sp>
      <p:pic>
        <p:nvPicPr>
          <p:cNvPr id="43" name="Picture 10" descr="Microsoft Word Logo - PNG and Vector - Logo Download">
            <a:hlinkClick r:id="rId9"/>
            <a:extLst>
              <a:ext uri="{FF2B5EF4-FFF2-40B4-BE49-F238E27FC236}">
                <a16:creationId xmlns:a16="http://schemas.microsoft.com/office/drawing/2014/main" id="{F1697A9E-EF22-93BD-F60F-C8B0A324DA93}"/>
              </a:ext>
            </a:extLst>
          </p:cNvPr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5160" y="2598995"/>
            <a:ext cx="282265" cy="2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Forms - Concordia University">
            <a:extLst>
              <a:ext uri="{FF2B5EF4-FFF2-40B4-BE49-F238E27FC236}">
                <a16:creationId xmlns:a16="http://schemas.microsoft.com/office/drawing/2014/main" id="{BA5551E2-DAF9-0EFF-CFC3-7B929C67234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616" y="2610980"/>
            <a:ext cx="269895" cy="258294"/>
          </a:xfrm>
          <a:prstGeom prst="rect">
            <a:avLst/>
          </a:prstGeom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92EBA90F-84B4-583E-B87C-E5B59547F067}"/>
              </a:ext>
            </a:extLst>
          </p:cNvPr>
          <p:cNvSpPr>
            <a:spLocks/>
          </p:cNvSpPr>
          <p:nvPr/>
        </p:nvSpPr>
        <p:spPr bwMode="auto">
          <a:xfrm>
            <a:off x="4646387" y="493527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23F1194-3D54-9C8F-1266-D8FAFA7EC9FE}"/>
              </a:ext>
            </a:extLst>
          </p:cNvPr>
          <p:cNvSpPr>
            <a:spLocks/>
          </p:cNvSpPr>
          <p:nvPr/>
        </p:nvSpPr>
        <p:spPr bwMode="auto">
          <a:xfrm>
            <a:off x="5134996" y="493527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2D8264C-B449-DB3B-A3AB-15886D07D8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651176" y="4948638"/>
            <a:ext cx="1596531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PowerPoint</a:t>
            </a:r>
            <a:br>
              <a:rPr lang="en-US" sz="1200">
                <a:solidFill>
                  <a:prstClr val="black"/>
                </a:solidFill>
                <a:latin typeface="Segoe UI Semibold"/>
              </a:rPr>
            </a:br>
            <a:r>
              <a:rPr lang="en-US" sz="1200">
                <a:solidFill>
                  <a:prstClr val="black"/>
                </a:solidFill>
                <a:latin typeface="Segoe UI Semibold"/>
              </a:rPr>
              <a:t>Copilot in Teams</a:t>
            </a:r>
          </a:p>
        </p:txBody>
      </p:sp>
      <p:pic>
        <p:nvPicPr>
          <p:cNvPr id="84" name="Picture 6" descr="Microsoft Teams Logo, symbol, meaning, history, PNG">
            <a:hlinkClick r:id="rId7"/>
            <a:extLst>
              <a:ext uri="{FF2B5EF4-FFF2-40B4-BE49-F238E27FC236}">
                <a16:creationId xmlns:a16="http://schemas.microsoft.com/office/drawing/2014/main" id="{266FB3A9-6EB7-DFF3-3A8A-1C814C147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5178501" y="5008087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Microsoft PowerPoint Logo - PNG and Vector - Logo Download">
            <a:hlinkClick r:id="rId12"/>
            <a:extLst>
              <a:ext uri="{FF2B5EF4-FFF2-40B4-BE49-F238E27FC236}">
                <a16:creationId xmlns:a16="http://schemas.microsoft.com/office/drawing/2014/main" id="{96815ECC-1480-FC16-A5F4-51ABA005F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574" y="5006254"/>
            <a:ext cx="285779" cy="26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2167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9b331a-5640-4f50-a010-6cc4266aa39c">
      <UserInfo>
        <DisplayName>Jenny He</DisplayName>
        <AccountId>47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8" ma:contentTypeDescription="Create a new document." ma:contentTypeScope="" ma:versionID="0246c8a49b824e2d90fb9064478eda76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febeab1df58619b47775e68512d0ae4a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E9D34C-4CAF-48FB-AFC1-88FE0937519B}">
  <ds:schemaRefs>
    <ds:schemaRef ds:uri="9b9b331a-5640-4f50-a010-6cc4266aa39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c12c9beb-9115-4dd4-b4b0-98592a7680e2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0A8C370-B335-4165-9C6D-E7A64495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D27E95-2EB6-4414-B2A4-803E9FF48B70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303</Words>
  <Application>Microsoft Macintosh PowerPoint</Application>
  <PresentationFormat>Widescreen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Light 16x9</vt:lpstr>
      <vt:lpstr>Marketing use case | Collect and share product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Louise Zhang</dc:creator>
  <cp:lastModifiedBy>Aaron Bode</cp:lastModifiedBy>
  <cp:revision>8</cp:revision>
  <dcterms:created xsi:type="dcterms:W3CDTF">2024-03-04T19:03:31Z</dcterms:created>
  <dcterms:modified xsi:type="dcterms:W3CDTF">2024-03-06T20:00:33Z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2024-03-05T03:05:34Z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0e8eeee1-b050-4145-9af9-4ce2fd72efd7</vt:lpwstr>
  </property>
  <property fmtid="{D5CDD505-2E9C-101B-9397-08002B2CF9AE}" pid="10" name="MSIP_Label_f42aa342-8706-4288-bd11-ebb85995028c_ContentBits">
    <vt:lpwstr>0</vt:lpwstr>
  </property>
</Properties>
</file>