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8341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21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6954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458517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60673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8317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6363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74281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07017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1923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781835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337706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1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658479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012500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9468794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6334447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0542011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826688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876099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710590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80124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3826691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1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7767482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1423409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7954799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37512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79620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7097435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859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1745527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349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3115789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46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61444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3076443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7598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226315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424008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06805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8875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566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841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10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12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553976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97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920510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4385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612074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54865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3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hyperlink" Target="https://support.microsoft.com/en-us/copilot-powerpoint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hyperlink" Target="https://support.microsoft.com/en-us/copilot-word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upport.microsoft.com/en-us/copilot-loop" TargetMode="External"/><Relationship Id="rId11" Type="http://schemas.openxmlformats.org/officeDocument/2006/relationships/hyperlink" Target="https://support.microsoft.com/en-us/copilot-teams" TargetMode="External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hyperlink" Target="https://support.microsoft.com/en-us/copilot-whiteboard" TargetMode="External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AE95E-82D3-B4FC-B61A-32FEEC017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84F8CDBA-243C-02BD-1CCA-205D2F2CBEC0}"/>
              </a:ext>
            </a:extLst>
          </p:cNvPr>
          <p:cNvSpPr>
            <a:spLocks/>
          </p:cNvSpPr>
          <p:nvPr/>
        </p:nvSpPr>
        <p:spPr bwMode="auto">
          <a:xfrm>
            <a:off x="588262" y="1257699"/>
            <a:ext cx="11015476" cy="5011339"/>
          </a:xfrm>
          <a:prstGeom prst="roundRect">
            <a:avLst>
              <a:gd name="adj" fmla="val 2074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563675-D6E8-0BA3-B4C2-17082216B15B}"/>
              </a:ext>
            </a:extLst>
          </p:cNvPr>
          <p:cNvSpPr>
            <a:spLocks/>
          </p:cNvSpPr>
          <p:nvPr/>
        </p:nvSpPr>
        <p:spPr bwMode="auto">
          <a:xfrm>
            <a:off x="8509811" y="2480599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CDE61-5388-20F3-4DD2-589DD637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72457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Marketing use case |</a:t>
            </a:r>
            <a:r>
              <a:rPr lang="en-US" sz="2800"/>
              <a:t> Creating a marketing Bill of Materials</a:t>
            </a: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A938BF58-81B0-BEB0-DDE0-14D157397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671436"/>
            <a:ext cx="10562486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111AB63F-29F0-9372-B244-FB47B3133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5416315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Use Copilot in Loop to collaborate and 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stay in sync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. </a:t>
            </a: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612CDE86-31FF-1A02-8768-082E3AE78904}"/>
              </a:ext>
            </a:extLst>
          </p:cNvPr>
          <p:cNvSpPr/>
          <p:nvPr/>
        </p:nvSpPr>
        <p:spPr bwMode="auto">
          <a:xfrm>
            <a:off x="1107052" y="3962701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6. Track inventory 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9AF0392E-DF71-1D8A-37AF-48811CEA4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5414533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Leverage meeting recap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capture action items and alignment to move forward.</a:t>
            </a:r>
          </a:p>
        </p:txBody>
      </p:sp>
      <p:sp>
        <p:nvSpPr>
          <p:cNvPr id="51" name="Rectangle: Rounded Corners 7">
            <a:extLst>
              <a:ext uri="{FF2B5EF4-FFF2-40B4-BE49-F238E27FC236}">
                <a16:creationId xmlns:a16="http://schemas.microsoft.com/office/drawing/2014/main" id="{EBF8F857-A663-3F0D-9CA3-B2B7A3AB5F91}"/>
              </a:ext>
            </a:extLst>
          </p:cNvPr>
          <p:cNvSpPr/>
          <p:nvPr/>
        </p:nvSpPr>
        <p:spPr bwMode="auto">
          <a:xfrm>
            <a:off x="8028777" y="396486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4. Meet with product group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B99E683D-E713-4D81-5097-5C771B774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3007670"/>
            <a:ext cx="2705513" cy="66583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Kickstart your project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as you plan and collaborate easier with Copilot in Whiteboard or Copilot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Loop. 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DE09B0D-3D05-C0BF-3A00-C78AE3EE5A3B}"/>
              </a:ext>
            </a:extLst>
          </p:cNvPr>
          <p:cNvSpPr txBox="1"/>
          <p:nvPr/>
        </p:nvSpPr>
        <p:spPr>
          <a:xfrm>
            <a:off x="1107052" y="1948229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Use Copilot in Whiteboard or Copilot in Loop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to brainstorm ideas around the assets needed to upcoming PR announcement. </a:t>
            </a: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A938D5B0-5345-E899-83D8-BE3A28294D7D}"/>
              </a:ext>
            </a:extLst>
          </p:cNvPr>
          <p:cNvSpPr/>
          <p:nvPr/>
        </p:nvSpPr>
        <p:spPr bwMode="auto">
          <a:xfrm>
            <a:off x="110705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1. Whiteboard ideas</a:t>
            </a:r>
            <a:endParaRPr kumimoji="0" lang="en-US" sz="1200" b="1" i="0" u="none" strike="noStrike" kern="1200" cap="none" spc="-20" normalizeH="0" baseline="0" noProof="0">
              <a:ln w="3175">
                <a:noFill/>
              </a:ln>
              <a:gradFill>
                <a:gsLst>
                  <a:gs pos="55747">
                    <a:srgbClr val="FFFFFF"/>
                  </a:gs>
                  <a:gs pos="7643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DC08F9A2-0400-108A-459F-4086F43DB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1" y="3007669"/>
            <a:ext cx="2705513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Creating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 captivating taglines 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is an art – 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get started by using the power of the 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AI language model.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7" name="Rectangle: Rounded Corners 13">
            <a:extLst>
              <a:ext uri="{FF2B5EF4-FFF2-40B4-BE49-F238E27FC236}">
                <a16:creationId xmlns:a16="http://schemas.microsoft.com/office/drawing/2014/main" id="{41931254-46D9-67F1-EAF0-B0F30B5B4421}"/>
              </a:ext>
            </a:extLst>
          </p:cNvPr>
          <p:cNvSpPr/>
          <p:nvPr/>
        </p:nvSpPr>
        <p:spPr bwMode="auto">
          <a:xfrm>
            <a:off x="457547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2. Create taglines</a:t>
            </a:r>
            <a:endParaRPr kumimoji="0" lang="en-US" sz="1200" b="1" i="0" u="none" strike="noStrike" kern="1200" cap="none" spc="-20" normalizeH="0" baseline="0" noProof="0">
              <a:ln w="3175">
                <a:noFill/>
              </a:ln>
              <a:gradFill>
                <a:gsLst>
                  <a:gs pos="55747">
                    <a:srgbClr val="FFFFFF"/>
                  </a:gs>
                  <a:gs pos="7643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6ADCBEE-11E1-BAA9-A16A-4C0CD1CBAA50}"/>
              </a:ext>
            </a:extLst>
          </p:cNvPr>
          <p:cNvSpPr txBox="1"/>
          <p:nvPr/>
        </p:nvSpPr>
        <p:spPr>
          <a:xfrm>
            <a:off x="4572454" y="1948229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Come up with a clever tagline for the PR announcement that will be on all marketing materials, tying them together. </a:t>
            </a: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37F55E48-6A1C-C85A-9C83-0F3AD9C55774}"/>
              </a:ext>
            </a:extLst>
          </p:cNvPr>
          <p:cNvSpPr/>
          <p:nvPr/>
        </p:nvSpPr>
        <p:spPr bwMode="auto">
          <a:xfrm>
            <a:off x="8028777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3. Create a MPF</a:t>
            </a:r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73EB12B3-33E4-CE27-6251-B87A7807C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3007669"/>
            <a:ext cx="2705513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Get to a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first draft quickly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by relying on Copilot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Word for starting your MPF. 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7423BA-193B-534F-3C2B-DE04EB217C7B}"/>
              </a:ext>
            </a:extLst>
          </p:cNvPr>
          <p:cNvSpPr txBox="1"/>
          <p:nvPr/>
        </p:nvSpPr>
        <p:spPr>
          <a:xfrm>
            <a:off x="8028777" y="1945852"/>
            <a:ext cx="2872661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/>
              </a:rPr>
              <a:t>Draft your messaging and positioning framework by starting with Copilot in Word and referencing key documents.</a:t>
            </a: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EF922C1C-8FD9-DB34-24D3-04C52CB6C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2" y="5411199"/>
            <a:ext cx="2705513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 thank you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note to the engineering team, marketing team, and event team for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their efforts.</a:t>
            </a:r>
          </a:p>
        </p:txBody>
      </p:sp>
      <p:sp>
        <p:nvSpPr>
          <p:cNvPr id="63" name="Rectangle: Rounded Corners 19">
            <a:extLst>
              <a:ext uri="{FF2B5EF4-FFF2-40B4-BE49-F238E27FC236}">
                <a16:creationId xmlns:a16="http://schemas.microsoft.com/office/drawing/2014/main" id="{5DFC5BC1-02A9-2506-02D8-137C1288E5C7}"/>
              </a:ext>
            </a:extLst>
          </p:cNvPr>
          <p:cNvSpPr/>
          <p:nvPr/>
        </p:nvSpPr>
        <p:spPr bwMode="auto">
          <a:xfrm>
            <a:off x="4575472" y="396529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5. Build assets</a:t>
            </a:r>
            <a:endParaRPr kumimoji="0" lang="en-US" sz="1200" b="1" i="0" u="none" strike="noStrike" kern="1200" cap="none" spc="-20" normalizeH="0" baseline="0" noProof="0">
              <a:ln w="3175">
                <a:noFill/>
              </a:ln>
              <a:gradFill>
                <a:gsLst>
                  <a:gs pos="55747">
                    <a:srgbClr val="FFFFFF"/>
                  </a:gs>
                  <a:gs pos="7643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pic>
        <p:nvPicPr>
          <p:cNvPr id="71" name="Picture 10" descr="Microsoft Word Logo - PNG and Vector - Logo Download">
            <a:hlinkClick r:id="rId2"/>
            <a:extLst>
              <a:ext uri="{FF2B5EF4-FFF2-40B4-BE49-F238E27FC236}">
                <a16:creationId xmlns:a16="http://schemas.microsoft.com/office/drawing/2014/main" id="{3CA2986A-2028-A641-EE11-A750A5597305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0423" y="2545207"/>
            <a:ext cx="282265" cy="2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02B38A0A-BE25-6242-2599-D6FE0A44CC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026395" y="2594006"/>
            <a:ext cx="149636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7D214FD-6A64-A7D6-59B7-3C17A4544C0C}"/>
              </a:ext>
            </a:extLst>
          </p:cNvPr>
          <p:cNvGrpSpPr/>
          <p:nvPr/>
        </p:nvGrpSpPr>
        <p:grpSpPr>
          <a:xfrm>
            <a:off x="4128379" y="1594303"/>
            <a:ext cx="166152" cy="166152"/>
            <a:chOff x="5214995" y="-1168400"/>
            <a:chExt cx="431800" cy="4318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CA5F722-BE20-85CA-DB09-E871AC7FD10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B3B8FE3-D42A-015D-E726-F999E4FE0D2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AD402F8-843B-1EDC-37E4-C268BDFD7C31}"/>
              </a:ext>
            </a:extLst>
          </p:cNvPr>
          <p:cNvGrpSpPr/>
          <p:nvPr/>
        </p:nvGrpSpPr>
        <p:grpSpPr>
          <a:xfrm>
            <a:off x="7591810" y="1594303"/>
            <a:ext cx="166152" cy="166152"/>
            <a:chOff x="5214995" y="-1168400"/>
            <a:chExt cx="431800" cy="4318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B2BA012-3108-42FC-2660-373F5CF497A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97" name="Rectangle 89">
              <a:extLst>
                <a:ext uri="{FF2B5EF4-FFF2-40B4-BE49-F238E27FC236}">
                  <a16:creationId xmlns:a16="http://schemas.microsoft.com/office/drawing/2014/main" id="{FE54CA19-9AA2-8129-41AB-36AEC7104F8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63EB01C-50A0-0ACD-B01F-3E7B2DE49ACA}"/>
              </a:ext>
            </a:extLst>
          </p:cNvPr>
          <p:cNvGrpSpPr/>
          <p:nvPr/>
        </p:nvGrpSpPr>
        <p:grpSpPr>
          <a:xfrm flipH="1">
            <a:off x="4128379" y="4049554"/>
            <a:ext cx="166152" cy="166152"/>
            <a:chOff x="5214995" y="-1168400"/>
            <a:chExt cx="431800" cy="4318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B80CB22-77F4-14A6-83FA-86CD131795B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05F72585-85D2-81E9-4288-914AD247BC2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74897C3-E7E0-97C1-E220-8BE7BB650F8C}"/>
              </a:ext>
            </a:extLst>
          </p:cNvPr>
          <p:cNvGrpSpPr/>
          <p:nvPr/>
        </p:nvGrpSpPr>
        <p:grpSpPr>
          <a:xfrm flipH="1">
            <a:off x="7591810" y="4049554"/>
            <a:ext cx="166152" cy="166152"/>
            <a:chOff x="5214995" y="-1168400"/>
            <a:chExt cx="431800" cy="4318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969C860-C934-1C50-E4B3-89632DCC413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BD5379B7-004E-F6A8-19E9-66E5A6D8802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16BE4B2-C922-BCA0-2480-698D4E7D8A9A}"/>
              </a:ext>
            </a:extLst>
          </p:cNvPr>
          <p:cNvGrpSpPr/>
          <p:nvPr/>
        </p:nvGrpSpPr>
        <p:grpSpPr>
          <a:xfrm rot="5400000">
            <a:off x="11068586" y="2034721"/>
            <a:ext cx="166152" cy="166152"/>
            <a:chOff x="5214995" y="-1168400"/>
            <a:chExt cx="431800" cy="4318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60F9DDE-6119-03A3-4D9C-E810C24176D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4A85625D-1F27-3789-6CA2-BE8E7C3EE95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702E520-6499-E212-2222-6077324466EE}"/>
              </a:ext>
            </a:extLst>
          </p:cNvPr>
          <p:cNvGrpSpPr/>
          <p:nvPr/>
        </p:nvGrpSpPr>
        <p:grpSpPr>
          <a:xfrm rot="5400000">
            <a:off x="11068586" y="3583008"/>
            <a:ext cx="166152" cy="166152"/>
            <a:chOff x="5214995" y="-1168400"/>
            <a:chExt cx="431800" cy="4318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B323C51-A1AC-2601-9A6F-B06E78775D0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C9FBF294-BEE6-AE3F-5BE5-ED83947E28E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BD8303DB-3C77-2116-4761-0229A4F94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977145"/>
            <a:ext cx="1188720" cy="169396"/>
          </a:xfrm>
          <a:prstGeom prst="roundRect">
            <a:avLst>
              <a:gd name="adj" fmla="val 8425"/>
            </a:avLst>
          </a:prstGeom>
          <a:noFill/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Potential benefits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D6AEA-3316-8646-8581-5CA03AD2F284}"/>
              </a:ext>
            </a:extLst>
          </p:cNvPr>
          <p:cNvSpPr txBox="1"/>
          <p:nvPr/>
        </p:nvSpPr>
        <p:spPr>
          <a:xfrm>
            <a:off x="1107052" y="4415165"/>
            <a:ext cx="2894677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Use Copilot in Loop to collaborate with graphic designers and various groups on status of assets (draft, in design, in review).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29A140-2AB5-7CC0-25B7-82AF3E4CED2E}"/>
              </a:ext>
            </a:extLst>
          </p:cNvPr>
          <p:cNvSpPr txBox="1"/>
          <p:nvPr/>
        </p:nvSpPr>
        <p:spPr>
          <a:xfrm>
            <a:off x="8028777" y="4415165"/>
            <a:ext cx="3056171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2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/>
              </a:rPr>
              <a:t>Meet with the product group and use Copilot in Teams to summarize the meeting and identify action items to ensure alignment on key features.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CEFD58-6D1B-7CA7-940B-708D513F1848}"/>
              </a:ext>
            </a:extLst>
          </p:cNvPr>
          <p:cNvSpPr txBox="1"/>
          <p:nvPr/>
        </p:nvSpPr>
        <p:spPr>
          <a:xfrm>
            <a:off x="4463649" y="4415165"/>
            <a:ext cx="2900712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Build out additional assets like a product description and pitch deck with Copilot.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2A32F5F-FAD1-90E3-F5C8-F9B1CB205B46}"/>
              </a:ext>
            </a:extLst>
          </p:cNvPr>
          <p:cNvSpPr>
            <a:spLocks/>
          </p:cNvSpPr>
          <p:nvPr/>
        </p:nvSpPr>
        <p:spPr bwMode="auto">
          <a:xfrm>
            <a:off x="1712203" y="4915370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4B2136-C09D-6649-B27A-A4892A8F38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227442" y="5028777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Loop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CE32B2-2DA3-0133-6404-9DE134597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720798" y="944346"/>
            <a:ext cx="1291316" cy="23499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First draft faster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C0628BBF-C285-ACB1-D144-1E40E976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93575" y="942971"/>
            <a:ext cx="1704635" cy="23774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Streamlined collaboration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74CAF30-C05A-1DB1-61B0-DA01796A9F5C}"/>
              </a:ext>
            </a:extLst>
          </p:cNvPr>
          <p:cNvSpPr>
            <a:spLocks/>
          </p:cNvSpPr>
          <p:nvPr/>
        </p:nvSpPr>
        <p:spPr bwMode="auto">
          <a:xfrm>
            <a:off x="5198353" y="2482023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95354A-3215-7797-6D0E-463663D608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713592" y="2595430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</a:t>
            </a:r>
          </a:p>
        </p:txBody>
      </p:sp>
      <p:pic>
        <p:nvPicPr>
          <p:cNvPr id="41" name="Picture 40" descr="Zip Co logo SVG free download, id: 101874 - Brandlogos.net">
            <a:hlinkClick r:id="rId4"/>
            <a:extLst>
              <a:ext uri="{FF2B5EF4-FFF2-40B4-BE49-F238E27FC236}">
                <a16:creationId xmlns:a16="http://schemas.microsoft.com/office/drawing/2014/main" id="{5BAE4E38-F173-8EB1-4EBE-0AC3C37411C6}"/>
              </a:ext>
            </a:extLst>
          </p:cNvPr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625" y="2570698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63607B3A-088F-9C18-8194-863D4A7D487C}"/>
              </a:ext>
            </a:extLst>
          </p:cNvPr>
          <p:cNvSpPr>
            <a:spLocks/>
          </p:cNvSpPr>
          <p:nvPr/>
        </p:nvSpPr>
        <p:spPr bwMode="auto">
          <a:xfrm>
            <a:off x="1204117" y="251888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74F95F4-D744-1103-429B-2C1758848A73}"/>
              </a:ext>
            </a:extLst>
          </p:cNvPr>
          <p:cNvSpPr>
            <a:spLocks/>
          </p:cNvSpPr>
          <p:nvPr/>
        </p:nvSpPr>
        <p:spPr bwMode="auto">
          <a:xfrm>
            <a:off x="1692726" y="251888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C20CDC-2808-5324-5DA0-F175C2EF5B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208906" y="2532249"/>
            <a:ext cx="1642524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Whiteboard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Copilot in Loop</a:t>
            </a:r>
          </a:p>
        </p:txBody>
      </p:sp>
      <p:pic>
        <p:nvPicPr>
          <p:cNvPr id="34" name="Graphic 33">
            <a:hlinkClick r:id="rId6"/>
            <a:extLst>
              <a:ext uri="{FF2B5EF4-FFF2-40B4-BE49-F238E27FC236}">
                <a16:creationId xmlns:a16="http://schemas.microsoft.com/office/drawing/2014/main" id="{D51785D4-CB05-5C7E-9D6F-E644E0012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3752" y="2575809"/>
            <a:ext cx="276927" cy="276926"/>
          </a:xfrm>
          <a:prstGeom prst="rect">
            <a:avLst/>
          </a:prstGeom>
        </p:spPr>
      </p:pic>
      <p:pic>
        <p:nvPicPr>
          <p:cNvPr id="61" name="Picture 60" descr="Whiteboard icon in Windows 11 Color Style">
            <a:hlinkClick r:id="rId9"/>
            <a:extLst>
              <a:ext uri="{FF2B5EF4-FFF2-40B4-BE49-F238E27FC236}">
                <a16:creationId xmlns:a16="http://schemas.microsoft.com/office/drawing/2014/main" id="{F190F7C0-9890-182F-7363-93AF98B77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998" y="2579065"/>
            <a:ext cx="287442" cy="28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558FCCB6-5D36-2664-A429-B4AB0BE0052F}"/>
              </a:ext>
            </a:extLst>
          </p:cNvPr>
          <p:cNvSpPr>
            <a:spLocks/>
          </p:cNvSpPr>
          <p:nvPr/>
        </p:nvSpPr>
        <p:spPr bwMode="auto">
          <a:xfrm>
            <a:off x="8466844" y="4915370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6" name="Picture 6" descr="Microsoft Teams Logo, symbol, meaning, history, PNG">
            <a:hlinkClick r:id="rId11"/>
            <a:extLst>
              <a:ext uri="{FF2B5EF4-FFF2-40B4-BE49-F238E27FC236}">
                <a16:creationId xmlns:a16="http://schemas.microsoft.com/office/drawing/2014/main" id="{0E10C98A-23D1-2AA5-6447-C1E422B5E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8533892" y="4990021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4F80C60-30D8-F37B-1329-FFA64B66F8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83428" y="5028777"/>
            <a:ext cx="149636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00E71ED-6A54-2F2A-C8A8-CC2128B37284}"/>
              </a:ext>
            </a:extLst>
          </p:cNvPr>
          <p:cNvSpPr>
            <a:spLocks/>
          </p:cNvSpPr>
          <p:nvPr/>
        </p:nvSpPr>
        <p:spPr bwMode="auto">
          <a:xfrm>
            <a:off x="4669983" y="4915370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21DC592-6387-2AEC-C210-F600833A2F35}"/>
              </a:ext>
            </a:extLst>
          </p:cNvPr>
          <p:cNvSpPr>
            <a:spLocks/>
          </p:cNvSpPr>
          <p:nvPr/>
        </p:nvSpPr>
        <p:spPr bwMode="auto">
          <a:xfrm>
            <a:off x="5158592" y="4915370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BDE1E0F-62EF-C7A8-0857-712AF75A83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674772" y="4936444"/>
            <a:ext cx="1603195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PowerPoint</a:t>
            </a:r>
          </a:p>
        </p:txBody>
      </p:sp>
      <p:pic>
        <p:nvPicPr>
          <p:cNvPr id="74" name="Picture 4" descr="Microsoft PowerPoint Logo - PNG and Vector - Logo Download">
            <a:hlinkClick r:id="rId13"/>
            <a:extLst>
              <a:ext uri="{FF2B5EF4-FFF2-40B4-BE49-F238E27FC236}">
                <a16:creationId xmlns:a16="http://schemas.microsoft.com/office/drawing/2014/main" id="{0F810BC5-C91C-D9CE-69A9-E1F400EDA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898" y="4988189"/>
            <a:ext cx="285779" cy="2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 descr="Microsoft Word Logo - PNG and Vector - Logo Download">
            <a:hlinkClick r:id="rId2"/>
            <a:extLst>
              <a:ext uri="{FF2B5EF4-FFF2-40B4-BE49-F238E27FC236}">
                <a16:creationId xmlns:a16="http://schemas.microsoft.com/office/drawing/2014/main" id="{3A315CA4-4B03-858A-2076-02CF26227A3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928" y="4979978"/>
            <a:ext cx="282265" cy="2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>
            <a:hlinkClick r:id="rId6"/>
            <a:extLst>
              <a:ext uri="{FF2B5EF4-FFF2-40B4-BE49-F238E27FC236}">
                <a16:creationId xmlns:a16="http://schemas.microsoft.com/office/drawing/2014/main" id="{AC0236B0-6FAE-7A73-BFB1-986D4149B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3751" y="4948073"/>
            <a:ext cx="276927" cy="2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855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Consolas</vt:lpstr>
      <vt:lpstr>Segoe UI</vt:lpstr>
      <vt:lpstr>Segoe UI Semibold</vt:lpstr>
      <vt:lpstr>Wingdings</vt:lpstr>
      <vt:lpstr>Light 16x9</vt:lpstr>
      <vt:lpstr>Marketing use case | Creating a marketing Bill of Materials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use case | Creating a marketing Bill of Materials</dc:title>
  <dc:creator>Jessie Hwang</dc:creator>
  <cp:lastModifiedBy>Jessie Hwang</cp:lastModifiedBy>
  <cp:revision>1</cp:revision>
  <dcterms:created xsi:type="dcterms:W3CDTF">2024-03-25T23:28:49Z</dcterms:created>
  <dcterms:modified xsi:type="dcterms:W3CDTF">2024-03-25T23:29:46Z</dcterms:modified>
</cp:coreProperties>
</file>