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4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2" autoAdjust="0"/>
    <p:restoredTop sz="94660"/>
  </p:normalViewPr>
  <p:slideViewPr>
    <p:cSldViewPr snapToGrid="0">
      <p:cViewPr varScale="1">
        <p:scale>
          <a:sx n="51" d="100"/>
          <a:sy n="51" d="100"/>
        </p:scale>
        <p:origin x="7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211CF-291D-4A59-A6F6-A655CB4F9B34}"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281CE-F0EA-44D5-B4BD-7B8D99685E82}" type="slidenum">
              <a:rPr lang="en-US" smtClean="0"/>
              <a:t>‹#›</a:t>
            </a:fld>
            <a:endParaRPr lang="en-US"/>
          </a:p>
        </p:txBody>
      </p:sp>
    </p:spTree>
    <p:extLst>
      <p:ext uri="{BB962C8B-B14F-4D97-AF65-F5344CB8AC3E}">
        <p14:creationId xmlns:p14="http://schemas.microsoft.com/office/powerpoint/2010/main" val="4122584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2096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951371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81572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420476589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92614663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28815084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04845027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Rectangle: Rounded Corners 28">
            <a:extLst>
              <a:ext uri="{FF2B5EF4-FFF2-40B4-BE49-F238E27FC236}">
                <a16:creationId xmlns:a16="http://schemas.microsoft.com/office/drawing/2014/main" id="{0858CC03-0AEA-A519-5A48-FB794F9BA8D4}"/>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20839198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2947396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11.svg"/><Relationship Id="rId4" Type="http://schemas.openxmlformats.org/officeDocument/2006/relationships/image" Target="../media/image6.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81" name="Title 44">
            <a:extLst>
              <a:ext uri="{FF2B5EF4-FFF2-40B4-BE49-F238E27FC236}">
                <a16:creationId xmlns:a16="http://schemas.microsoft.com/office/drawing/2014/main" id="{3CB67B85-95B0-F2B4-55B9-3E14740260C9}"/>
              </a:ext>
            </a:extLst>
          </p:cNvPr>
          <p:cNvSpPr>
            <a:spLocks noGrp="1"/>
          </p:cNvSpPr>
          <p:nvPr>
            <p:ph type="title"/>
          </p:nvPr>
        </p:nvSpPr>
        <p:spPr>
          <a:xfrm>
            <a:off x="584200" y="387350"/>
            <a:ext cx="5672138" cy="263149"/>
          </a:xfrm>
        </p:spPr>
        <p:txBody>
          <a:bodyPr/>
          <a:lstStyle/>
          <a:p>
            <a:r>
              <a:rPr lang="en-US" dirty="0">
                <a:solidFill>
                  <a:srgbClr val="0078D4"/>
                </a:solidFill>
              </a:rPr>
              <a:t>Legal | </a:t>
            </a:r>
            <a:r>
              <a:rPr lang="en-US" dirty="0"/>
              <a:t>Navigating new regulations</a:t>
            </a:r>
          </a:p>
        </p:txBody>
      </p:sp>
      <p:sp>
        <p:nvSpPr>
          <p:cNvPr id="11" name="Text Placeholder 10">
            <a:extLst>
              <a:ext uri="{FF2B5EF4-FFF2-40B4-BE49-F238E27FC236}">
                <a16:creationId xmlns:a16="http://schemas.microsoft.com/office/drawing/2014/main" id="{CBF5B22F-D2C7-7A48-44B2-70789182A596}"/>
              </a:ext>
            </a:extLst>
          </p:cNvPr>
          <p:cNvSpPr>
            <a:spLocks noGrp="1"/>
          </p:cNvSpPr>
          <p:nvPr>
            <p:ph type="body" sz="quarter" idx="11"/>
          </p:nvPr>
        </p:nvSpPr>
        <p:spPr>
          <a:xfrm>
            <a:off x="584200" y="1593881"/>
            <a:ext cx="2808000" cy="345600"/>
          </a:xfrm>
        </p:spPr>
        <p:txBody>
          <a:bodyPr/>
          <a:lstStyle/>
          <a:p>
            <a:r>
              <a:rPr lang="en-US" noProof="0"/>
              <a:t>1. Research regulation</a:t>
            </a:r>
          </a:p>
        </p:txBody>
      </p:sp>
      <p:sp>
        <p:nvSpPr>
          <p:cNvPr id="12" name="Text Placeholder 11">
            <a:extLst>
              <a:ext uri="{FF2B5EF4-FFF2-40B4-BE49-F238E27FC236}">
                <a16:creationId xmlns:a16="http://schemas.microsoft.com/office/drawing/2014/main" id="{3F7A565E-2659-E98C-E37B-0B55D9950D2A}"/>
              </a:ext>
            </a:extLst>
          </p:cNvPr>
          <p:cNvSpPr>
            <a:spLocks noGrp="1"/>
          </p:cNvSpPr>
          <p:nvPr>
            <p:ph type="body" sz="quarter" idx="12"/>
          </p:nvPr>
        </p:nvSpPr>
        <p:spPr>
          <a:xfrm>
            <a:off x="584200" y="4052218"/>
            <a:ext cx="2808000" cy="345600"/>
          </a:xfrm>
        </p:spPr>
        <p:txBody>
          <a:bodyPr/>
          <a:lstStyle/>
          <a:p>
            <a:r>
              <a:rPr lang="en-US" noProof="0"/>
              <a:t>6. Create external communications</a:t>
            </a:r>
          </a:p>
        </p:txBody>
      </p:sp>
      <p:sp>
        <p:nvSpPr>
          <p:cNvPr id="25" name="Text Placeholder 24">
            <a:extLst>
              <a:ext uri="{FF2B5EF4-FFF2-40B4-BE49-F238E27FC236}">
                <a16:creationId xmlns:a16="http://schemas.microsoft.com/office/drawing/2014/main" id="{EE603AAB-4E6C-EB97-3DB8-4A8619B531D1}"/>
              </a:ext>
            </a:extLst>
          </p:cNvPr>
          <p:cNvSpPr>
            <a:spLocks noGrp="1"/>
          </p:cNvSpPr>
          <p:nvPr>
            <p:ph type="body" sz="quarter" idx="13"/>
          </p:nvPr>
        </p:nvSpPr>
        <p:spPr>
          <a:xfrm>
            <a:off x="4047840" y="1593881"/>
            <a:ext cx="2808000" cy="345600"/>
          </a:xfrm>
        </p:spPr>
        <p:txBody>
          <a:bodyPr/>
          <a:lstStyle/>
          <a:p>
            <a:r>
              <a:rPr lang="en-US" noProof="0"/>
              <a:t>2. Prepare comprehensive analysis</a:t>
            </a:r>
          </a:p>
        </p:txBody>
      </p:sp>
      <p:sp>
        <p:nvSpPr>
          <p:cNvPr id="26" name="Text Placeholder 25">
            <a:extLst>
              <a:ext uri="{FF2B5EF4-FFF2-40B4-BE49-F238E27FC236}">
                <a16:creationId xmlns:a16="http://schemas.microsoft.com/office/drawing/2014/main" id="{88E2A504-B79C-8B61-5AB7-B10C5B129CE1}"/>
              </a:ext>
            </a:extLst>
          </p:cNvPr>
          <p:cNvSpPr>
            <a:spLocks noGrp="1"/>
          </p:cNvSpPr>
          <p:nvPr>
            <p:ph type="body" sz="quarter" idx="14"/>
          </p:nvPr>
        </p:nvSpPr>
        <p:spPr>
          <a:xfrm>
            <a:off x="4047840" y="4052218"/>
            <a:ext cx="2808000" cy="345600"/>
          </a:xfrm>
        </p:spPr>
        <p:txBody>
          <a:bodyPr/>
          <a:lstStyle/>
          <a:p>
            <a:r>
              <a:rPr lang="en-US" noProof="0"/>
              <a:t>5. Develop risk assessment strategies </a:t>
            </a:r>
          </a:p>
        </p:txBody>
      </p:sp>
      <p:sp>
        <p:nvSpPr>
          <p:cNvPr id="27" name="Text Placeholder 26">
            <a:extLst>
              <a:ext uri="{FF2B5EF4-FFF2-40B4-BE49-F238E27FC236}">
                <a16:creationId xmlns:a16="http://schemas.microsoft.com/office/drawing/2014/main" id="{8A04B2F7-8D54-F3A5-1B0E-0B6D132EFD86}"/>
              </a:ext>
            </a:extLst>
          </p:cNvPr>
          <p:cNvSpPr>
            <a:spLocks noGrp="1"/>
          </p:cNvSpPr>
          <p:nvPr>
            <p:ph type="body" sz="quarter" idx="15"/>
          </p:nvPr>
        </p:nvSpPr>
        <p:spPr>
          <a:xfrm>
            <a:off x="7511481" y="1593881"/>
            <a:ext cx="2808000" cy="345600"/>
          </a:xfrm>
        </p:spPr>
        <p:txBody>
          <a:bodyPr/>
          <a:lstStyle/>
          <a:p>
            <a:r>
              <a:rPr lang="en-US" noProof="0"/>
              <a:t>3. Collaborate with stakeholders</a:t>
            </a:r>
          </a:p>
        </p:txBody>
      </p:sp>
      <p:sp>
        <p:nvSpPr>
          <p:cNvPr id="28" name="Text Placeholder 27">
            <a:extLst>
              <a:ext uri="{FF2B5EF4-FFF2-40B4-BE49-F238E27FC236}">
                <a16:creationId xmlns:a16="http://schemas.microsoft.com/office/drawing/2014/main" id="{579375F2-D38C-97DB-6866-E93141097D79}"/>
              </a:ext>
            </a:extLst>
          </p:cNvPr>
          <p:cNvSpPr>
            <a:spLocks noGrp="1"/>
          </p:cNvSpPr>
          <p:nvPr>
            <p:ph type="body" sz="quarter" idx="16"/>
          </p:nvPr>
        </p:nvSpPr>
        <p:spPr>
          <a:xfrm>
            <a:off x="7511481" y="4052218"/>
            <a:ext cx="2808000" cy="345600"/>
          </a:xfrm>
        </p:spPr>
        <p:txBody>
          <a:bodyPr/>
          <a:lstStyle/>
          <a:p>
            <a:r>
              <a:rPr lang="en-US" noProof="0"/>
              <a:t>4. Create internal guidelines</a:t>
            </a:r>
          </a:p>
        </p:txBody>
      </p:sp>
      <p:sp>
        <p:nvSpPr>
          <p:cNvPr id="82" name="Text Placeholder 52">
            <a:extLst>
              <a:ext uri="{FF2B5EF4-FFF2-40B4-BE49-F238E27FC236}">
                <a16:creationId xmlns:a16="http://schemas.microsoft.com/office/drawing/2014/main" id="{B90B9D02-4A06-DFDF-9101-8A24FA2BC8C7}"/>
              </a:ext>
            </a:extLst>
          </p:cNvPr>
          <p:cNvSpPr>
            <a:spLocks noGrp="1"/>
          </p:cNvSpPr>
          <p:nvPr>
            <p:ph type="body" sz="quarter" idx="17"/>
          </p:nvPr>
        </p:nvSpPr>
        <p:spPr>
          <a:xfrm>
            <a:off x="6519107" y="521099"/>
            <a:ext cx="3599821" cy="169277"/>
          </a:xfrm>
        </p:spPr>
        <p:txBody>
          <a:bodyPr/>
          <a:lstStyle/>
          <a:p>
            <a:r>
              <a:rPr lang="en-GB">
                <a:latin typeface="Segoe UI Semibold"/>
                <a:cs typeface="Segoe UI Semibold"/>
              </a:rPr>
              <a:t>Copilot for Microsoft 365</a:t>
            </a:r>
            <a:endParaRPr lang="en-US"/>
          </a:p>
        </p:txBody>
      </p:sp>
      <p:sp>
        <p:nvSpPr>
          <p:cNvPr id="140" name="Text Placeholder 139">
            <a:extLst>
              <a:ext uri="{FF2B5EF4-FFF2-40B4-BE49-F238E27FC236}">
                <a16:creationId xmlns:a16="http://schemas.microsoft.com/office/drawing/2014/main" id="{6A7CF8FB-0DB4-E055-758E-3C00BCFC7AFE}"/>
              </a:ext>
            </a:extLst>
          </p:cNvPr>
          <p:cNvSpPr>
            <a:spLocks noGrp="1"/>
          </p:cNvSpPr>
          <p:nvPr>
            <p:ph type="body" sz="quarter" idx="18"/>
          </p:nvPr>
        </p:nvSpPr>
        <p:spPr>
          <a:xfrm>
            <a:off x="584200" y="2032188"/>
            <a:ext cx="2808000" cy="916403"/>
          </a:xfrm>
        </p:spPr>
        <p:txBody>
          <a:bodyPr>
            <a:normAutofit/>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Use Copilot to search for existing internal information such as emails, chat, and SharePoint documentation. Then augment with industry articles</a:t>
            </a:r>
            <a:r>
              <a:rPr lang="en-US">
                <a:solidFill>
                  <a:srgbClr val="000000"/>
                </a:solidFill>
                <a:latin typeface="Segoe UI"/>
              </a:rPr>
              <a:t> </a:t>
            </a:r>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and any other relevant external information. </a:t>
            </a:r>
          </a:p>
        </p:txBody>
      </p:sp>
      <p:sp>
        <p:nvSpPr>
          <p:cNvPr id="141" name="Text Placeholder 140">
            <a:extLst>
              <a:ext uri="{FF2B5EF4-FFF2-40B4-BE49-F238E27FC236}">
                <a16:creationId xmlns:a16="http://schemas.microsoft.com/office/drawing/2014/main" id="{343445FE-B5EB-DB9C-2E1A-CB5A29354AE0}"/>
              </a:ext>
            </a:extLst>
          </p:cNvPr>
          <p:cNvSpPr>
            <a:spLocks noGrp="1"/>
          </p:cNvSpPr>
          <p:nvPr>
            <p:ph type="body" sz="quarter" idx="19"/>
          </p:nvPr>
        </p:nvSpPr>
        <p:spPr/>
        <p:txBody>
          <a:bodyPr/>
          <a:lstStyle/>
          <a:p>
            <a:r>
              <a:rPr kumimoji="0" lang="en-US" sz="900" b="0" i="0" u="none" strike="noStrike" kern="1200" cap="none" spc="0" normalizeH="0" baseline="0" noProof="0">
                <a:ln w="3175">
                  <a:noFill/>
                </a:ln>
                <a:solidFill>
                  <a:srgbClr val="000000"/>
                </a:solidFill>
                <a:effectLst/>
                <a:uLnTx/>
                <a:uFillTx/>
                <a:latin typeface="Segoe UI" panose="020B0502040204020203" pitchFamily="34" charset="0"/>
                <a:cs typeface="Segoe UI" pitchFamily="34" charset="0"/>
              </a:rPr>
              <a:t>Use Copilot to create comprehensive analysis including the regulation’s provisions, implications, and compliance requirements and map to your company’s existing policies. </a:t>
            </a:r>
          </a:p>
        </p:txBody>
      </p:sp>
      <p:sp>
        <p:nvSpPr>
          <p:cNvPr id="142" name="Text Placeholder 141">
            <a:extLst>
              <a:ext uri="{FF2B5EF4-FFF2-40B4-BE49-F238E27FC236}">
                <a16:creationId xmlns:a16="http://schemas.microsoft.com/office/drawing/2014/main" id="{23751B43-BCB5-2A0B-65F9-361424B0AC3A}"/>
              </a:ext>
            </a:extLst>
          </p:cNvPr>
          <p:cNvSpPr>
            <a:spLocks noGrp="1"/>
          </p:cNvSpPr>
          <p:nvPr>
            <p:ph type="body" sz="quarter" idx="20"/>
          </p:nvPr>
        </p:nvSpPr>
        <p:spPr/>
        <p:txBody>
          <a:bodyPr/>
          <a:lstStyle/>
          <a:p>
            <a:r>
              <a:rPr kumimoji="0" lang="en-US" sz="900" b="0" i="0" u="none" strike="noStrike" kern="1200" cap="none" spc="0" normalizeH="0" baseline="0" noProof="0">
                <a:ln w="3175">
                  <a:noFill/>
                </a:ln>
                <a:solidFill>
                  <a:srgbClr val="000000"/>
                </a:solidFill>
                <a:effectLst/>
                <a:uLnTx/>
                <a:uFillTx/>
                <a:latin typeface="Segoe UI" panose="020B0502040204020203" pitchFamily="34" charset="0"/>
                <a:cs typeface="Segoe UI" pitchFamily="34" charset="0"/>
              </a:rPr>
              <a:t>Use Copilot in Teams to schedule meeting with internal stakeholders to get inputs on how to address gaps and what updates are to be made in policies. </a:t>
            </a:r>
          </a:p>
        </p:txBody>
      </p:sp>
      <p:sp>
        <p:nvSpPr>
          <p:cNvPr id="143" name="Text Placeholder 142">
            <a:extLst>
              <a:ext uri="{FF2B5EF4-FFF2-40B4-BE49-F238E27FC236}">
                <a16:creationId xmlns:a16="http://schemas.microsoft.com/office/drawing/2014/main" id="{C9CB562D-BEB7-3CA6-3F22-E64E463E7F97}"/>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Quickly get up to speed </a:t>
            </a:r>
            <a:r>
              <a:rPr kumimoji="0" lang="en-US" sz="900" b="0" i="0" u="none" strike="noStrike" kern="0" cap="none" spc="0" normalizeH="0" baseline="0" noProof="0">
                <a:ln>
                  <a:noFill/>
                </a:ln>
                <a:solidFill>
                  <a:srgbClr val="1A1A1A"/>
                </a:solidFill>
                <a:effectLst/>
                <a:uLnTx/>
                <a:uFillTx/>
                <a:latin typeface="Segoe UI"/>
                <a:ea typeface="+mn-ea"/>
                <a:cs typeface="+mn-cs"/>
              </a:rPr>
              <a:t>with he most relevant information</a:t>
            </a:r>
          </a:p>
        </p:txBody>
      </p:sp>
      <p:sp>
        <p:nvSpPr>
          <p:cNvPr id="144" name="Text Placeholder 143">
            <a:extLst>
              <a:ext uri="{FF2B5EF4-FFF2-40B4-BE49-F238E27FC236}">
                <a16:creationId xmlns:a16="http://schemas.microsoft.com/office/drawing/2014/main" id="{E2B7463E-24A6-0FF1-E55A-63CDC269EB90}"/>
              </a:ext>
            </a:extLst>
          </p:cNvPr>
          <p:cNvSpPr>
            <a:spLocks noGrp="1"/>
          </p:cNvSpPr>
          <p:nvPr>
            <p:ph type="body" sz="quarter" idx="22"/>
          </p:nvPr>
        </p:nvSpPr>
        <p:spPr>
          <a:xfrm>
            <a:off x="584200" y="5743538"/>
            <a:ext cx="2808000" cy="626701"/>
          </a:xfrm>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Generate a first draft </a:t>
            </a:r>
            <a:r>
              <a:rPr kumimoji="0" lang="en-US" sz="900" b="0" i="0" u="none" strike="noStrike" kern="0" cap="none" spc="0" normalizeH="0" baseline="0" noProof="0">
                <a:ln>
                  <a:noFill/>
                </a:ln>
                <a:solidFill>
                  <a:srgbClr val="1A1A1A"/>
                </a:solidFill>
                <a:effectLst/>
                <a:uLnTx/>
                <a:uFillTx/>
                <a:latin typeface="Segoe UI"/>
                <a:ea typeface="+mn-ea"/>
                <a:cs typeface="+mn-cs"/>
              </a:rPr>
              <a:t>more quickly.</a:t>
            </a:r>
          </a:p>
        </p:txBody>
      </p:sp>
      <p:sp>
        <p:nvSpPr>
          <p:cNvPr id="146" name="Text Placeholder 145">
            <a:extLst>
              <a:ext uri="{FF2B5EF4-FFF2-40B4-BE49-F238E27FC236}">
                <a16:creationId xmlns:a16="http://schemas.microsoft.com/office/drawing/2014/main" id="{A98D598B-A0F5-C817-897D-29A377821FF7}"/>
              </a:ext>
            </a:extLst>
          </p:cNvPr>
          <p:cNvSpPr>
            <a:spLocks noGrp="1"/>
          </p:cNvSpPr>
          <p:nvPr>
            <p:ph type="body" sz="quarter" idx="23"/>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Identify key trends </a:t>
            </a:r>
            <a:r>
              <a:rPr kumimoji="0" lang="en-US" sz="900" b="0" i="0" u="none" strike="noStrike" kern="0" cap="none" spc="0" normalizeH="0" baseline="0" noProof="0">
                <a:ln>
                  <a:noFill/>
                </a:ln>
                <a:solidFill>
                  <a:srgbClr val="1A1A1A"/>
                </a:solidFill>
                <a:effectLst/>
                <a:uLnTx/>
                <a:uFillTx/>
                <a:latin typeface="Segoe UI"/>
                <a:ea typeface="+mn-ea"/>
                <a:cs typeface="+mn-cs"/>
              </a:rPr>
              <a:t>and analyze impacts</a:t>
            </a:r>
          </a:p>
        </p:txBody>
      </p:sp>
      <p:sp>
        <p:nvSpPr>
          <p:cNvPr id="147" name="Text Placeholder 146">
            <a:extLst>
              <a:ext uri="{FF2B5EF4-FFF2-40B4-BE49-F238E27FC236}">
                <a16:creationId xmlns:a16="http://schemas.microsoft.com/office/drawing/2014/main" id="{C3B9582E-5D1D-8390-2B42-6BF04F612FEC}"/>
              </a:ext>
            </a:extLst>
          </p:cNvPr>
          <p:cNvSpPr>
            <a:spLocks noGrp="1"/>
          </p:cNvSpPr>
          <p:nvPr>
            <p:ph type="body" sz="quarter" idx="24"/>
          </p:nvPr>
        </p:nvSpPr>
        <p:spPr>
          <a:xfrm>
            <a:off x="4047840" y="5743538"/>
            <a:ext cx="2808000" cy="626701"/>
          </a:xfrm>
        </p:spPr>
        <p:txBody>
          <a:bodyPr/>
          <a:lstStyle/>
          <a:p>
            <a:r>
              <a:rPr kumimoji="0" lang="en-US" sz="900" b="1" i="0" u="none" strike="noStrike" kern="1200" cap="none" spc="0" normalizeH="0" baseline="0" noProof="0">
                <a:ln w="3175">
                  <a:noFill/>
                </a:ln>
                <a:solidFill>
                  <a:prstClr val="black"/>
                </a:solidFill>
                <a:effectLst/>
                <a:uLnTx/>
                <a:uFillTx/>
                <a:latin typeface="Segoe UI"/>
                <a:ea typeface="+mn-ea"/>
                <a:cs typeface="Segoe UI" pitchFamily="34" charset="0"/>
              </a:rPr>
              <a:t>Prepare</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 risk assessment frameworks and risk-mitigating clauses for contracts.</a:t>
            </a:r>
            <a:endParaRPr kumimoji="0" lang="en-US" sz="900" b="0" i="0" u="none" strike="noStrike" kern="0" cap="none" spc="0" normalizeH="0" baseline="0" noProof="0">
              <a:ln>
                <a:noFill/>
              </a:ln>
              <a:solidFill>
                <a:srgbClr val="1A1A1A"/>
              </a:solidFill>
              <a:effectLst/>
              <a:highlight>
                <a:srgbClr val="FFFF00"/>
              </a:highlight>
              <a:uLnTx/>
              <a:uFillTx/>
              <a:latin typeface="Segoe UI"/>
              <a:ea typeface="+mn-ea"/>
              <a:cs typeface="+mn-cs"/>
            </a:endParaRPr>
          </a:p>
        </p:txBody>
      </p:sp>
      <p:sp>
        <p:nvSpPr>
          <p:cNvPr id="148" name="Text Placeholder 147">
            <a:extLst>
              <a:ext uri="{FF2B5EF4-FFF2-40B4-BE49-F238E27FC236}">
                <a16:creationId xmlns:a16="http://schemas.microsoft.com/office/drawing/2014/main" id="{1113AACC-B8C8-CAF0-1913-B92AEE839F37}"/>
              </a:ext>
            </a:extLst>
          </p:cNvPr>
          <p:cNvSpPr>
            <a:spLocks noGrp="1"/>
          </p:cNvSpPr>
          <p:nvPr>
            <p:ph type="body" sz="quarter" idx="25"/>
          </p:nvPr>
        </p:nvSpPr>
        <p:spPr/>
        <p:txBody>
          <a:bodyPr/>
          <a:lstStyle/>
          <a:p>
            <a:r>
              <a:rPr kumimoji="0" lang="en-US" sz="900" b="1" i="0" u="none" strike="noStrike" kern="1200" cap="none" spc="0" normalizeH="0" baseline="0" noProof="0">
                <a:ln w="3175">
                  <a:noFill/>
                </a:ln>
                <a:solidFill>
                  <a:srgbClr val="000000"/>
                </a:solidFill>
                <a:effectLst/>
                <a:uLnTx/>
                <a:uFillTx/>
                <a:latin typeface="Segoe UI" panose="020B0502040204020203" pitchFamily="34" charset="0"/>
                <a:ea typeface="+mn-ea"/>
                <a:cs typeface="Segoe UI" pitchFamily="34" charset="0"/>
              </a:rPr>
              <a:t>Transcribe notes </a:t>
            </a:r>
            <a:r>
              <a:rPr kumimoji="0" lang="en-US" sz="900" b="0" i="0" u="none" strike="noStrike" kern="1200" cap="none" spc="0" normalizeH="0" baseline="0" noProof="0">
                <a:ln w="3175">
                  <a:noFill/>
                </a:ln>
                <a:solidFill>
                  <a:srgbClr val="000000"/>
                </a:solidFill>
                <a:effectLst/>
                <a:uLnTx/>
                <a:uFillTx/>
                <a:latin typeface="Segoe UI" panose="020B0502040204020203" pitchFamily="34" charset="0"/>
                <a:ea typeface="+mn-ea"/>
                <a:cs typeface="Segoe UI" pitchFamily="34" charset="0"/>
              </a:rPr>
              <a:t>to incorporate into the required documentation updates.</a:t>
            </a:r>
            <a:endParaRPr kumimoji="0" lang="en-US" sz="900" b="0" i="0" u="none" strike="noStrike" kern="0" cap="none" spc="0" normalizeH="0" baseline="0" noProof="0">
              <a:ln>
                <a:noFill/>
              </a:ln>
              <a:solidFill>
                <a:srgbClr val="1A1A1A"/>
              </a:solidFill>
              <a:effectLst/>
              <a:highlight>
                <a:srgbClr val="FFFF00"/>
              </a:highlight>
              <a:uLnTx/>
              <a:uFillTx/>
              <a:latin typeface="Segoe UI"/>
              <a:ea typeface="+mn-ea"/>
              <a:cs typeface="+mn-cs"/>
            </a:endParaRPr>
          </a:p>
        </p:txBody>
      </p:sp>
      <p:sp>
        <p:nvSpPr>
          <p:cNvPr id="149" name="Text Placeholder 148">
            <a:extLst>
              <a:ext uri="{FF2B5EF4-FFF2-40B4-BE49-F238E27FC236}">
                <a16:creationId xmlns:a16="http://schemas.microsoft.com/office/drawing/2014/main" id="{971488C8-F19E-8A10-4032-0BCF29DC4D3D}"/>
              </a:ext>
            </a:extLst>
          </p:cNvPr>
          <p:cNvSpPr>
            <a:spLocks noGrp="1"/>
          </p:cNvSpPr>
          <p:nvPr>
            <p:ph type="body" sz="quarter" idx="26"/>
          </p:nvPr>
        </p:nvSpPr>
        <p:spPr>
          <a:xfrm>
            <a:off x="7511481" y="5743538"/>
            <a:ext cx="2808000" cy="626701"/>
          </a:xfrm>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Rapidly </a:t>
            </a:r>
            <a:r>
              <a:rPr kumimoji="0" lang="en-US" sz="900" b="1" i="0" u="none" strike="noStrike" kern="1200" cap="none" spc="0" normalizeH="0" baseline="0" noProof="0">
                <a:ln w="3175">
                  <a:noFill/>
                </a:ln>
                <a:solidFill>
                  <a:srgbClr val="000000"/>
                </a:solidFill>
                <a:effectLst/>
                <a:uLnTx/>
                <a:uFillTx/>
                <a:latin typeface="Segoe UI" panose="020B0502040204020203" pitchFamily="34" charset="0"/>
                <a:ea typeface="+mn-ea"/>
                <a:cs typeface="Segoe UI" pitchFamily="34" charset="0"/>
              </a:rPr>
              <a:t>finalize your guidelines </a:t>
            </a:r>
            <a:r>
              <a:rPr kumimoji="0" lang="en-US" sz="900" b="0" i="0" u="none" strike="noStrike" kern="1200" cap="none" spc="0" normalizeH="0" baseline="0" noProof="0">
                <a:ln w="3175">
                  <a:noFill/>
                </a:ln>
                <a:solidFill>
                  <a:srgbClr val="000000"/>
                </a:solidFill>
                <a:effectLst/>
                <a:uLnTx/>
                <a:uFillTx/>
                <a:latin typeface="Segoe UI" panose="020B0502040204020203" pitchFamily="34" charset="0"/>
                <a:ea typeface="+mn-ea"/>
                <a:cs typeface="Segoe UI" pitchFamily="34" charset="0"/>
              </a:rPr>
              <a:t>and make required updates to policies and procedures</a:t>
            </a:r>
            <a:endParaRPr kumimoji="0" lang="en-US" sz="900" b="0" i="0" u="none" strike="noStrike" kern="0" cap="none" spc="0" normalizeH="0" baseline="0" noProof="0">
              <a:ln>
                <a:noFill/>
              </a:ln>
              <a:solidFill>
                <a:srgbClr val="1A1A1A"/>
              </a:solidFill>
              <a:effectLst/>
              <a:highlight>
                <a:srgbClr val="FFFF00"/>
              </a:highlight>
              <a:uLnTx/>
              <a:uFillTx/>
              <a:latin typeface="Segoe UI"/>
              <a:ea typeface="+mn-ea"/>
              <a:cs typeface="+mn-cs"/>
            </a:endParaRPr>
          </a:p>
        </p:txBody>
      </p:sp>
      <p:sp>
        <p:nvSpPr>
          <p:cNvPr id="150" name="Text Placeholder 149">
            <a:extLst>
              <a:ext uri="{FF2B5EF4-FFF2-40B4-BE49-F238E27FC236}">
                <a16:creationId xmlns:a16="http://schemas.microsoft.com/office/drawing/2014/main" id="{AB7E522D-8881-4164-B679-70474656F366}"/>
              </a:ext>
            </a:extLst>
          </p:cNvPr>
          <p:cNvSpPr>
            <a:spLocks noGrp="1"/>
          </p:cNvSpPr>
          <p:nvPr>
            <p:ph type="body" sz="quarter" idx="27"/>
          </p:nvPr>
        </p:nvSpPr>
        <p:spPr/>
        <p:txBody>
          <a:bodyPr/>
          <a:lstStyle/>
          <a:p>
            <a:r>
              <a:rPr kumimoji="0" lang="en-US" sz="900" b="0" i="0" u="none" strike="noStrike" kern="1200" cap="none" spc="0" normalizeH="0" baseline="0" noProof="0">
                <a:ln w="3175">
                  <a:noFill/>
                </a:ln>
                <a:solidFill>
                  <a:prstClr val="black"/>
                </a:solidFill>
                <a:effectLst/>
                <a:uLnTx/>
                <a:uFillTx/>
                <a:latin typeface="Segoe UI"/>
                <a:cs typeface="Segoe UI" pitchFamily="34" charset="0"/>
              </a:rPr>
              <a:t>Take advantage of Copilot in Word’s assistance in drafting external communications such as press releases, and FAQs for clients.  </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151" name="Text Placeholder 150">
            <a:extLst>
              <a:ext uri="{FF2B5EF4-FFF2-40B4-BE49-F238E27FC236}">
                <a16:creationId xmlns:a16="http://schemas.microsoft.com/office/drawing/2014/main" id="{F78C8F3D-F0EF-62B5-7B94-6C607E63A675}"/>
              </a:ext>
            </a:extLst>
          </p:cNvPr>
          <p:cNvSpPr>
            <a:spLocks noGrp="1"/>
          </p:cNvSpPr>
          <p:nvPr>
            <p:ph type="body" sz="quarter" idx="28"/>
          </p:nvPr>
        </p:nvSpPr>
        <p:spPr/>
        <p:txBody>
          <a:bodyPr/>
          <a:lstStyle/>
          <a:p>
            <a:r>
              <a:rPr kumimoji="0" lang="en-US" sz="900" b="0" i="0" u="none" strike="noStrike" kern="1200" cap="none" spc="0" normalizeH="0" baseline="0" noProof="0">
                <a:ln w="3175">
                  <a:noFill/>
                </a:ln>
                <a:solidFill>
                  <a:prstClr val="black"/>
                </a:solidFill>
                <a:effectLst/>
                <a:uLnTx/>
                <a:uFillTx/>
                <a:latin typeface="Segoe UI"/>
                <a:cs typeface="Segoe UI" pitchFamily="34" charset="0"/>
              </a:rPr>
              <a:t>With work previously done, use Copilot to help analyze case law, enforcement actions, and industry best practices. </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152" name="Text Placeholder 151">
            <a:extLst>
              <a:ext uri="{FF2B5EF4-FFF2-40B4-BE49-F238E27FC236}">
                <a16:creationId xmlns:a16="http://schemas.microsoft.com/office/drawing/2014/main" id="{E9A1995A-5756-6381-6B6D-6BEBC96A0F09}"/>
              </a:ext>
            </a:extLst>
          </p:cNvPr>
          <p:cNvSpPr>
            <a:spLocks noGrp="1"/>
          </p:cNvSpPr>
          <p:nvPr>
            <p:ph type="body" sz="quarter" idx="29"/>
          </p:nvPr>
        </p:nvSpPr>
        <p:spPr>
          <a:xfrm>
            <a:off x="7511480" y="4488366"/>
            <a:ext cx="2918753" cy="913021"/>
          </a:xfrm>
        </p:spPr>
        <p:txBody>
          <a:bodyPr>
            <a:normAutofit/>
          </a:bodyPr>
          <a:lstStyle/>
          <a:p>
            <a:r>
              <a:rPr kumimoji="0" lang="en-US" sz="900" b="0" i="0" u="none" strike="noStrike" kern="1200" cap="none" spc="0" normalizeH="0" baseline="0" noProof="0">
                <a:ln w="3175">
                  <a:noFill/>
                </a:ln>
                <a:solidFill>
                  <a:srgbClr val="000000"/>
                </a:solidFill>
                <a:effectLst/>
                <a:uLnTx/>
                <a:uFillTx/>
                <a:latin typeface="Segoe UI" panose="020B0502040204020203" pitchFamily="34" charset="0"/>
                <a:cs typeface="Segoe UI" pitchFamily="34" charset="0"/>
              </a:rPr>
              <a:t>Leverage Copilot to provide sample language for drafting legal advice and content based on data collected from internal sources, external sources on new regulations and legal systems of record. You can then finalize your guidelines and update policies and procedures. </a:t>
            </a:r>
          </a:p>
        </p:txBody>
      </p:sp>
      <p:sp>
        <p:nvSpPr>
          <p:cNvPr id="83" name="Text Placeholder 86">
            <a:extLst>
              <a:ext uri="{FF2B5EF4-FFF2-40B4-BE49-F238E27FC236}">
                <a16:creationId xmlns:a16="http://schemas.microsoft.com/office/drawing/2014/main" id="{20801C37-26BF-F66D-5572-C0B855D60AD8}"/>
              </a:ext>
            </a:extLst>
          </p:cNvPr>
          <p:cNvSpPr>
            <a:spLocks noGrp="1"/>
          </p:cNvSpPr>
          <p:nvPr>
            <p:ph type="body" sz="quarter" idx="30"/>
          </p:nvPr>
        </p:nvSpPr>
        <p:spPr>
          <a:xfrm>
            <a:off x="10430234" y="521099"/>
            <a:ext cx="1456966" cy="175614"/>
          </a:xfrm>
        </p:spPr>
        <p:txBody>
          <a:bodyPr/>
          <a:lstStyle/>
          <a:p>
            <a:r>
              <a:rPr lang="en-GB">
                <a:latin typeface="Segoe UI Semibold"/>
                <a:cs typeface="Segoe UI Semibold"/>
              </a:rPr>
              <a:t>Get started</a:t>
            </a:r>
            <a:endParaRPr lang="en-US"/>
          </a:p>
        </p:txBody>
      </p:sp>
      <p:sp>
        <p:nvSpPr>
          <p:cNvPr id="153" name="Text Placeholder 152">
            <a:extLst>
              <a:ext uri="{FF2B5EF4-FFF2-40B4-BE49-F238E27FC236}">
                <a16:creationId xmlns:a16="http://schemas.microsoft.com/office/drawing/2014/main" id="{48E2E7E3-EF99-6587-B915-76FCF5876D53}"/>
              </a:ext>
            </a:extLst>
          </p:cNvPr>
          <p:cNvSpPr>
            <a:spLocks noGrp="1"/>
          </p:cNvSpPr>
          <p:nvPr>
            <p:ph type="body" sz="quarter" idx="38"/>
          </p:nvPr>
        </p:nvSpPr>
        <p:spPr>
          <a:solidFill>
            <a:srgbClr val="0070C0"/>
          </a:solidFill>
        </p:spPr>
        <p:txBody>
          <a:bodyPr/>
          <a:lstStyle/>
          <a:p>
            <a:endParaRPr lang="en-US"/>
          </a:p>
        </p:txBody>
      </p:sp>
      <p:sp>
        <p:nvSpPr>
          <p:cNvPr id="154" name="Text Placeholder 153">
            <a:extLst>
              <a:ext uri="{FF2B5EF4-FFF2-40B4-BE49-F238E27FC236}">
                <a16:creationId xmlns:a16="http://schemas.microsoft.com/office/drawing/2014/main" id="{2C81B7D4-4294-7F11-6967-BEDBBF54632A}"/>
              </a:ext>
            </a:extLst>
          </p:cNvPr>
          <p:cNvSpPr>
            <a:spLocks noGrp="1"/>
          </p:cNvSpPr>
          <p:nvPr>
            <p:ph type="body" sz="quarter" idx="39"/>
          </p:nvPr>
        </p:nvSpPr>
        <p:spPr/>
        <p:txBody>
          <a:bodyPr/>
          <a:lstStyle/>
          <a:p>
            <a:endParaRPr lang="en-US"/>
          </a:p>
        </p:txBody>
      </p:sp>
      <p:sp>
        <p:nvSpPr>
          <p:cNvPr id="155" name="Text Placeholder 154">
            <a:extLst>
              <a:ext uri="{FF2B5EF4-FFF2-40B4-BE49-F238E27FC236}">
                <a16:creationId xmlns:a16="http://schemas.microsoft.com/office/drawing/2014/main" id="{BA1F1AF1-F4E4-F735-346D-3A126DBAA554}"/>
              </a:ext>
            </a:extLst>
          </p:cNvPr>
          <p:cNvSpPr>
            <a:spLocks noGrp="1"/>
          </p:cNvSpPr>
          <p:nvPr>
            <p:ph type="body" sz="quarter" idx="40"/>
          </p:nvPr>
        </p:nvSpPr>
        <p:spPr/>
        <p:txBody>
          <a:bodyPr/>
          <a:lstStyle/>
          <a:p>
            <a:endParaRPr lang="en-US"/>
          </a:p>
        </p:txBody>
      </p:sp>
      <p:sp>
        <p:nvSpPr>
          <p:cNvPr id="87" name="Rectangle: Rounded Corners 6">
            <a:extLst>
              <a:ext uri="{FF2B5EF4-FFF2-40B4-BE49-F238E27FC236}">
                <a16:creationId xmlns:a16="http://schemas.microsoft.com/office/drawing/2014/main" id="{84DBCFC8-718D-FD49-1FE6-481ECA03D9F1}"/>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88" name="Group 87">
            <a:extLst>
              <a:ext uri="{FF2B5EF4-FFF2-40B4-BE49-F238E27FC236}">
                <a16:creationId xmlns:a16="http://schemas.microsoft.com/office/drawing/2014/main" id="{EF253D1D-C637-FD34-853B-DBC51EA12A7A}"/>
              </a:ext>
            </a:extLst>
          </p:cNvPr>
          <p:cNvGrpSpPr/>
          <p:nvPr/>
        </p:nvGrpSpPr>
        <p:grpSpPr>
          <a:xfrm>
            <a:off x="1624328" y="1132756"/>
            <a:ext cx="1332000" cy="216000"/>
            <a:chOff x="1198144" y="862657"/>
            <a:chExt cx="1332000" cy="216000"/>
          </a:xfrm>
        </p:grpSpPr>
        <p:sp>
          <p:nvSpPr>
            <p:cNvPr id="92" name="Rectangle: Rounded Corners 6">
              <a:extLst>
                <a:ext uri="{FF2B5EF4-FFF2-40B4-BE49-F238E27FC236}">
                  <a16:creationId xmlns:a16="http://schemas.microsoft.com/office/drawing/2014/main" id="{BED2D2B9-F6A8-2EF1-88CD-9AD284815C51}"/>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Compliance</a:t>
              </a:r>
            </a:p>
          </p:txBody>
        </p:sp>
        <p:pic>
          <p:nvPicPr>
            <p:cNvPr id="93" name="Graphic 92">
              <a:extLst>
                <a:ext uri="{FF2B5EF4-FFF2-40B4-BE49-F238E27FC236}">
                  <a16:creationId xmlns:a16="http://schemas.microsoft.com/office/drawing/2014/main" id="{A9C5A47A-FCD4-3FC2-82DF-AAA3B9CECDC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94" name="Group 93">
            <a:extLst>
              <a:ext uri="{FF2B5EF4-FFF2-40B4-BE49-F238E27FC236}">
                <a16:creationId xmlns:a16="http://schemas.microsoft.com/office/drawing/2014/main" id="{20F4EE5F-BD0D-F920-84A0-61169B85DD4B}"/>
              </a:ext>
            </a:extLst>
          </p:cNvPr>
          <p:cNvGrpSpPr/>
          <p:nvPr/>
        </p:nvGrpSpPr>
        <p:grpSpPr>
          <a:xfrm>
            <a:off x="3022536" y="1132756"/>
            <a:ext cx="1692000" cy="216000"/>
            <a:chOff x="2707850" y="862657"/>
            <a:chExt cx="1692000" cy="216000"/>
          </a:xfrm>
        </p:grpSpPr>
        <p:sp>
          <p:nvSpPr>
            <p:cNvPr id="104" name="Rectangle: Rounded Corners 6">
              <a:extLst>
                <a:ext uri="{FF2B5EF4-FFF2-40B4-BE49-F238E27FC236}">
                  <a16:creationId xmlns:a16="http://schemas.microsoft.com/office/drawing/2014/main" id="{C606EE9B-99DB-7CEE-A59E-6F2D20591D51}"/>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Transactional processes</a:t>
              </a:r>
            </a:p>
          </p:txBody>
        </p:sp>
        <p:pic>
          <p:nvPicPr>
            <p:cNvPr id="105" name="Graphic 104">
              <a:extLst>
                <a:ext uri="{FF2B5EF4-FFF2-40B4-BE49-F238E27FC236}">
                  <a16:creationId xmlns:a16="http://schemas.microsoft.com/office/drawing/2014/main" id="{4A45E210-4330-4524-F82C-AECBCD2D915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grpSp>
        <p:nvGrpSpPr>
          <p:cNvPr id="106" name="Group 105">
            <a:extLst>
              <a:ext uri="{FF2B5EF4-FFF2-40B4-BE49-F238E27FC236}">
                <a16:creationId xmlns:a16="http://schemas.microsoft.com/office/drawing/2014/main" id="{7335B679-2B33-F799-187A-6BA62C90671D}"/>
              </a:ext>
            </a:extLst>
          </p:cNvPr>
          <p:cNvGrpSpPr/>
          <p:nvPr/>
        </p:nvGrpSpPr>
        <p:grpSpPr>
          <a:xfrm>
            <a:off x="4780744" y="1132756"/>
            <a:ext cx="1476000" cy="216000"/>
            <a:chOff x="4582885" y="862657"/>
            <a:chExt cx="1476000" cy="216000"/>
          </a:xfrm>
        </p:grpSpPr>
        <p:sp>
          <p:nvSpPr>
            <p:cNvPr id="114" name="Rectangle: Rounded Corners 6">
              <a:extLst>
                <a:ext uri="{FF2B5EF4-FFF2-40B4-BE49-F238E27FC236}">
                  <a16:creationId xmlns:a16="http://schemas.microsoft.com/office/drawing/2014/main" id="{25CF7DE8-1B18-D873-4853-50B9A6882FE8}"/>
                </a:ext>
                <a:ext uri="{C183D7F6-B498-43B3-948B-1728B52AA6E4}">
                  <adec:decorative xmlns:adec="http://schemas.microsoft.com/office/drawing/2017/decorative" val="1"/>
                </a:ext>
              </a:extLst>
            </p:cNvPr>
            <p:cNvSpPr/>
            <p:nvPr/>
          </p:nvSpPr>
          <p:spPr bwMode="auto">
            <a:xfrm>
              <a:off x="4582885" y="862657"/>
              <a:ext cx="1476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115" name="Graphic 114">
              <a:extLst>
                <a:ext uri="{FF2B5EF4-FFF2-40B4-BE49-F238E27FC236}">
                  <a16:creationId xmlns:a16="http://schemas.microsoft.com/office/drawing/2014/main" id="{2A6F19A3-1801-434C-2335-19F2149153A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29670" y="898657"/>
              <a:ext cx="144000" cy="144000"/>
            </a:xfrm>
            <a:prstGeom prst="rect">
              <a:avLst/>
            </a:prstGeom>
          </p:spPr>
        </p:pic>
      </p:grpSp>
      <p:sp>
        <p:nvSpPr>
          <p:cNvPr id="116" name="Rectangle: Rounded Corners 6">
            <a:extLst>
              <a:ext uri="{FF2B5EF4-FFF2-40B4-BE49-F238E27FC236}">
                <a16:creationId xmlns:a16="http://schemas.microsoft.com/office/drawing/2014/main" id="{EC1BF3F6-1E08-C505-6FE7-61A7086C02DB}"/>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01" name="Group 200">
            <a:extLst>
              <a:ext uri="{FF2B5EF4-FFF2-40B4-BE49-F238E27FC236}">
                <a16:creationId xmlns:a16="http://schemas.microsoft.com/office/drawing/2014/main" id="{8CAD274B-DFE9-1C14-A321-7D6024C6422A}"/>
              </a:ext>
            </a:extLst>
          </p:cNvPr>
          <p:cNvGrpSpPr/>
          <p:nvPr/>
        </p:nvGrpSpPr>
        <p:grpSpPr>
          <a:xfrm>
            <a:off x="804187" y="2820662"/>
            <a:ext cx="2351135" cy="360000"/>
            <a:chOff x="588263" y="1217924"/>
            <a:chExt cx="2351135" cy="360000"/>
          </a:xfrm>
        </p:grpSpPr>
        <p:pic>
          <p:nvPicPr>
            <p:cNvPr id="202" name="Picture 201" descr="Zip Co logo SVG free download, id: 101874 - Brandlogos.net">
              <a:hlinkClick r:id="rId5"/>
              <a:extLst>
                <a:ext uri="{FF2B5EF4-FFF2-40B4-BE49-F238E27FC236}">
                  <a16:creationId xmlns:a16="http://schemas.microsoft.com/office/drawing/2014/main" id="{52B73FBB-2AC9-5AE9-22AC-ED214A72551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3" name="TextBox 202">
              <a:extLst>
                <a:ext uri="{FF2B5EF4-FFF2-40B4-BE49-F238E27FC236}">
                  <a16:creationId xmlns:a16="http://schemas.microsoft.com/office/drawing/2014/main" id="{57FA374F-C0EF-FFC6-7414-18FB20246DA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1,2</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04" name="Group 203">
            <a:extLst>
              <a:ext uri="{FF2B5EF4-FFF2-40B4-BE49-F238E27FC236}">
                <a16:creationId xmlns:a16="http://schemas.microsoft.com/office/drawing/2014/main" id="{505FAA18-F80F-A219-60D6-95977D7C1BCA}"/>
              </a:ext>
            </a:extLst>
          </p:cNvPr>
          <p:cNvGrpSpPr/>
          <p:nvPr/>
        </p:nvGrpSpPr>
        <p:grpSpPr>
          <a:xfrm>
            <a:off x="4276273" y="2820662"/>
            <a:ext cx="2351135" cy="360000"/>
            <a:chOff x="588263" y="1217924"/>
            <a:chExt cx="2351135" cy="360000"/>
          </a:xfrm>
        </p:grpSpPr>
        <p:pic>
          <p:nvPicPr>
            <p:cNvPr id="205" name="Picture 204" descr="Zip Co logo SVG free download, id: 101874 - Brandlogos.net">
              <a:hlinkClick r:id="rId5"/>
              <a:extLst>
                <a:ext uri="{FF2B5EF4-FFF2-40B4-BE49-F238E27FC236}">
                  <a16:creationId xmlns:a16="http://schemas.microsoft.com/office/drawing/2014/main" id="{8832B731-8DA1-94F7-32B0-DF77B778292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6" name="TextBox 205">
              <a:extLst>
                <a:ext uri="{FF2B5EF4-FFF2-40B4-BE49-F238E27FC236}">
                  <a16:creationId xmlns:a16="http://schemas.microsoft.com/office/drawing/2014/main" id="{184F7041-C0B1-EA30-289D-050045A8FCE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07" name="Group 206">
            <a:extLst>
              <a:ext uri="{FF2B5EF4-FFF2-40B4-BE49-F238E27FC236}">
                <a16:creationId xmlns:a16="http://schemas.microsoft.com/office/drawing/2014/main" id="{04A90D0B-5413-17D4-4595-BB5371B1A8C9}"/>
              </a:ext>
            </a:extLst>
          </p:cNvPr>
          <p:cNvGrpSpPr/>
          <p:nvPr/>
        </p:nvGrpSpPr>
        <p:grpSpPr>
          <a:xfrm>
            <a:off x="4276273" y="5398099"/>
            <a:ext cx="2351135" cy="360000"/>
            <a:chOff x="588263" y="1217924"/>
            <a:chExt cx="2351135" cy="360000"/>
          </a:xfrm>
        </p:grpSpPr>
        <p:pic>
          <p:nvPicPr>
            <p:cNvPr id="208" name="Picture 207" descr="Zip Co logo SVG free download, id: 101874 - Brandlogos.net">
              <a:hlinkClick r:id="rId5"/>
              <a:extLst>
                <a:ext uri="{FF2B5EF4-FFF2-40B4-BE49-F238E27FC236}">
                  <a16:creationId xmlns:a16="http://schemas.microsoft.com/office/drawing/2014/main" id="{F4EA1D3D-163D-1B98-5118-C5F308C21C1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9" name="TextBox 208">
              <a:extLst>
                <a:ext uri="{FF2B5EF4-FFF2-40B4-BE49-F238E27FC236}">
                  <a16:creationId xmlns:a16="http://schemas.microsoft.com/office/drawing/2014/main" id="{6D976FFB-8727-D0ED-482F-FE4C52EEBD8D}"/>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10" name="Group 209">
            <a:extLst>
              <a:ext uri="{FF2B5EF4-FFF2-40B4-BE49-F238E27FC236}">
                <a16:creationId xmlns:a16="http://schemas.microsoft.com/office/drawing/2014/main" id="{17B22062-2E05-0453-7CBD-944394A54D12}"/>
              </a:ext>
            </a:extLst>
          </p:cNvPr>
          <p:cNvGrpSpPr/>
          <p:nvPr/>
        </p:nvGrpSpPr>
        <p:grpSpPr>
          <a:xfrm>
            <a:off x="804187" y="5398099"/>
            <a:ext cx="2351135" cy="360000"/>
            <a:chOff x="588263" y="2657420"/>
            <a:chExt cx="2351135" cy="360000"/>
          </a:xfrm>
        </p:grpSpPr>
        <p:pic>
          <p:nvPicPr>
            <p:cNvPr id="211" name="Picture 210">
              <a:extLst>
                <a:ext uri="{FF2B5EF4-FFF2-40B4-BE49-F238E27FC236}">
                  <a16:creationId xmlns:a16="http://schemas.microsoft.com/office/drawing/2014/main" id="{4DD779DE-FB3A-2E4D-62B0-9061FAACAD0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12" name="TextBox 211">
              <a:extLst>
                <a:ext uri="{FF2B5EF4-FFF2-40B4-BE49-F238E27FC236}">
                  <a16:creationId xmlns:a16="http://schemas.microsoft.com/office/drawing/2014/main" id="{2EAE4B17-166B-AC3F-3BAB-18F5CF6D01B1}"/>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3" name="Group 212">
            <a:extLst>
              <a:ext uri="{FF2B5EF4-FFF2-40B4-BE49-F238E27FC236}">
                <a16:creationId xmlns:a16="http://schemas.microsoft.com/office/drawing/2014/main" id="{CEDD4E33-9372-DA15-791E-09881CC96630}"/>
              </a:ext>
            </a:extLst>
          </p:cNvPr>
          <p:cNvGrpSpPr/>
          <p:nvPr/>
        </p:nvGrpSpPr>
        <p:grpSpPr>
          <a:xfrm>
            <a:off x="7739914" y="2820662"/>
            <a:ext cx="2351135" cy="360000"/>
            <a:chOff x="588263" y="3617084"/>
            <a:chExt cx="2351135" cy="360000"/>
          </a:xfrm>
        </p:grpSpPr>
        <p:pic>
          <p:nvPicPr>
            <p:cNvPr id="214" name="Picture 213">
              <a:extLst>
                <a:ext uri="{FF2B5EF4-FFF2-40B4-BE49-F238E27FC236}">
                  <a16:creationId xmlns:a16="http://schemas.microsoft.com/office/drawing/2014/main" id="{8AFD13BC-B136-968D-401E-68583E0095B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15" name="TextBox 214">
              <a:extLst>
                <a:ext uri="{FF2B5EF4-FFF2-40B4-BE49-F238E27FC236}">
                  <a16:creationId xmlns:a16="http://schemas.microsoft.com/office/drawing/2014/main" id="{7C29F256-0746-39F0-E81B-A453490A258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6" name="Group 215">
            <a:extLst>
              <a:ext uri="{FF2B5EF4-FFF2-40B4-BE49-F238E27FC236}">
                <a16:creationId xmlns:a16="http://schemas.microsoft.com/office/drawing/2014/main" id="{345C7B18-BC8E-DC13-5410-03F7B0CFB78D}"/>
              </a:ext>
            </a:extLst>
          </p:cNvPr>
          <p:cNvGrpSpPr/>
          <p:nvPr/>
        </p:nvGrpSpPr>
        <p:grpSpPr>
          <a:xfrm>
            <a:off x="7739914" y="5398099"/>
            <a:ext cx="2351135" cy="360000"/>
            <a:chOff x="588263" y="2657420"/>
            <a:chExt cx="2351135" cy="360000"/>
          </a:xfrm>
        </p:grpSpPr>
        <p:pic>
          <p:nvPicPr>
            <p:cNvPr id="217" name="Picture 216">
              <a:extLst>
                <a:ext uri="{FF2B5EF4-FFF2-40B4-BE49-F238E27FC236}">
                  <a16:creationId xmlns:a16="http://schemas.microsoft.com/office/drawing/2014/main" id="{F9DDBD20-5665-64D4-8FE4-B4EF03E221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18" name="TextBox 217">
              <a:extLst>
                <a:ext uri="{FF2B5EF4-FFF2-40B4-BE49-F238E27FC236}">
                  <a16:creationId xmlns:a16="http://schemas.microsoft.com/office/drawing/2014/main" id="{1F833F2B-A34E-70C3-4562-DBFB28B6C728}"/>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BE154C44-0524-7755-1B83-517056072526}"/>
              </a:ext>
            </a:extLst>
          </p:cNvPr>
          <p:cNvGrpSpPr/>
          <p:nvPr/>
        </p:nvGrpSpPr>
        <p:grpSpPr>
          <a:xfrm>
            <a:off x="7523373" y="1127774"/>
            <a:ext cx="1260000" cy="216000"/>
            <a:chOff x="1194743" y="1140160"/>
            <a:chExt cx="1260000" cy="216000"/>
          </a:xfrm>
        </p:grpSpPr>
        <p:sp>
          <p:nvSpPr>
            <p:cNvPr id="3" name="Rectangle: Rounded Corners 6">
              <a:extLst>
                <a:ext uri="{FF2B5EF4-FFF2-40B4-BE49-F238E27FC236}">
                  <a16:creationId xmlns:a16="http://schemas.microsoft.com/office/drawing/2014/main" id="{8A899ADC-07DD-07B7-3DCE-D6C1414A69D7}"/>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 name="Graphic 3">
              <a:extLst>
                <a:ext uri="{FF2B5EF4-FFF2-40B4-BE49-F238E27FC236}">
                  <a16:creationId xmlns:a16="http://schemas.microsoft.com/office/drawing/2014/main" id="{E3C15BFC-646D-FA85-6B83-7C0861AEF1A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grpSp>
        <p:nvGrpSpPr>
          <p:cNvPr id="5" name="Group 4">
            <a:extLst>
              <a:ext uri="{FF2B5EF4-FFF2-40B4-BE49-F238E27FC236}">
                <a16:creationId xmlns:a16="http://schemas.microsoft.com/office/drawing/2014/main" id="{7234B417-B50C-EB6A-9ADA-968B1D8606DA}"/>
              </a:ext>
            </a:extLst>
          </p:cNvPr>
          <p:cNvGrpSpPr/>
          <p:nvPr/>
        </p:nvGrpSpPr>
        <p:grpSpPr>
          <a:xfrm>
            <a:off x="8868697" y="1127774"/>
            <a:ext cx="1450784" cy="216000"/>
            <a:chOff x="1194743" y="1140160"/>
            <a:chExt cx="1450784" cy="216000"/>
          </a:xfrm>
        </p:grpSpPr>
        <p:sp>
          <p:nvSpPr>
            <p:cNvPr id="6" name="Rectangle: Rounded Corners 6">
              <a:extLst>
                <a:ext uri="{FF2B5EF4-FFF2-40B4-BE49-F238E27FC236}">
                  <a16:creationId xmlns:a16="http://schemas.microsoft.com/office/drawing/2014/main" id="{ED39E913-5222-6FF2-17DB-89B72138735D}"/>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7" name="Graphic 6">
              <a:extLst>
                <a:ext uri="{FF2B5EF4-FFF2-40B4-BE49-F238E27FC236}">
                  <a16:creationId xmlns:a16="http://schemas.microsoft.com/office/drawing/2014/main" id="{2B48B77F-8115-E95D-B616-56B79221BE0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pic>
        <p:nvPicPr>
          <p:cNvPr id="10" name="Picture 9">
            <a:extLst>
              <a:ext uri="{FF2B5EF4-FFF2-40B4-BE49-F238E27FC236}">
                <a16:creationId xmlns:a16="http://schemas.microsoft.com/office/drawing/2014/main" id="{CB8282B2-A3E1-F635-B547-1A174EE91DC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sp>
        <p:nvSpPr>
          <p:cNvPr id="9" name="Text Placeholder 160">
            <a:extLst>
              <a:ext uri="{FF2B5EF4-FFF2-40B4-BE49-F238E27FC236}">
                <a16:creationId xmlns:a16="http://schemas.microsoft.com/office/drawing/2014/main" id="{B3F1BD30-8B20-B01E-3B3A-B0A359593912}"/>
              </a:ext>
            </a:extLst>
          </p:cNvPr>
          <p:cNvSpPr txBox="1">
            <a:spLocks/>
          </p:cNvSpPr>
          <p:nvPr/>
        </p:nvSpPr>
        <p:spPr>
          <a:xfrm>
            <a:off x="570454" y="6436887"/>
            <a:ext cx="9597418" cy="215444"/>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Copilot.Microsoft.com or from the Windows taskbar or Edge browser and set toggle to “Web”.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Copilot.Microsoft.com, from the Windows taskbar or Edge browser, or in the Copilot app in Teams, and set toggle to “Work”.</a:t>
            </a:r>
          </a:p>
        </p:txBody>
      </p:sp>
    </p:spTree>
    <p:extLst>
      <p:ext uri="{BB962C8B-B14F-4D97-AF65-F5344CB8AC3E}">
        <p14:creationId xmlns:p14="http://schemas.microsoft.com/office/powerpoint/2010/main" val="438991322"/>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7518FF4-A000-47DB-8F61-5C05E1917F28}"/>
</file>

<file path=customXml/itemProps2.xml><?xml version="1.0" encoding="utf-8"?>
<ds:datastoreItem xmlns:ds="http://schemas.openxmlformats.org/officeDocument/2006/customXml" ds:itemID="{0E5B3607-4A0F-4AA6-AC24-C8312D4ED72A}"/>
</file>

<file path=customXml/itemProps3.xml><?xml version="1.0" encoding="utf-8"?>
<ds:datastoreItem xmlns:ds="http://schemas.openxmlformats.org/officeDocument/2006/customXml" ds:itemID="{9C511956-B353-4C65-8048-C455457F6755}"/>
</file>

<file path=docProps/app.xml><?xml version="1.0" encoding="utf-8"?>
<Properties xmlns="http://schemas.openxmlformats.org/officeDocument/2006/extended-properties" xmlns:vt="http://schemas.openxmlformats.org/officeDocument/2006/docPropsVTypes">
  <TotalTime>0</TotalTime>
  <Words>344</Words>
  <Application>Microsoft Office PowerPoint</Application>
  <PresentationFormat>Widescreen</PresentationFormat>
  <Paragraphs>37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Legal | Navigating new regulations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Chad Christian</dc:creator>
  <cp:lastModifiedBy>Chad Christian</cp:lastModifiedBy>
  <cp:revision>1</cp:revision>
  <dcterms:created xsi:type="dcterms:W3CDTF">2024-05-31T15:17:47Z</dcterms:created>
  <dcterms:modified xsi:type="dcterms:W3CDTF">2024-05-31T15:18:19Z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