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4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DB14FC55-6A38-BACF-B7C4-3BE8DEEAB785}" name="Aaron Bode" initials="AB" userId="bd586fa1406c23ba" providerId="Windows Live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0"/>
    <p:restoredTop sz="94750"/>
  </p:normalViewPr>
  <p:slideViewPr>
    <p:cSldViewPr snapToGrid="0">
      <p:cViewPr>
        <p:scale>
          <a:sx n="140" d="100"/>
          <a:sy n="140" d="100"/>
        </p:scale>
        <p:origin x="-40" y="88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55D57-3BF2-DA03-9B49-534852832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37A8D-EB14-B272-DE29-8CCEB20E3E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F62563-8832-5D85-102E-433B2D58E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072D4-7AA4-A536-852E-899A591B0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4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hyperlink" Target="https://support.microsoft.com/en-us/copilot-teams" TargetMode="External"/><Relationship Id="rId7" Type="http://schemas.openxmlformats.org/officeDocument/2006/relationships/hyperlink" Target="https://support.microsoft.com/en-us/copilot-excel" TargetMode="External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hyperlink" Target="https://support.microsoft.com/en-us/copilot-loop" TargetMode="External"/><Relationship Id="rId14" Type="http://schemas.openxmlformats.org/officeDocument/2006/relationships/hyperlink" Target="https://support.microsoft.com/en-us/copilot-wo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3EDD6-945F-1305-83F7-7DBF88C92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F41618ED-8550-C6B2-DBD8-BD33CFD091FD}"/>
              </a:ext>
            </a:extLst>
          </p:cNvPr>
          <p:cNvSpPr>
            <a:spLocks/>
          </p:cNvSpPr>
          <p:nvPr/>
        </p:nvSpPr>
        <p:spPr bwMode="auto">
          <a:xfrm>
            <a:off x="1485181" y="2487776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90A6331F-458E-A18A-3175-7BC3381FA3F9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F63349B-FDE0-FC6B-8E54-ACC7F7452E69}"/>
              </a:ext>
            </a:extLst>
          </p:cNvPr>
          <p:cNvSpPr>
            <a:spLocks/>
          </p:cNvSpPr>
          <p:nvPr/>
        </p:nvSpPr>
        <p:spPr bwMode="auto">
          <a:xfrm>
            <a:off x="1492032" y="249870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F0A6A-2593-0032-392F-A4CA081C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Use Case |</a:t>
            </a:r>
            <a:r>
              <a:rPr lang="en-US" sz="2800"/>
              <a:t> Procure New IT Solution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26330CC2-E081-FBD4-ACBB-D7FE44BD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78C917F1-17D4-DD54-7A25-BAEAC9904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78514" y="5448317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spc="0">
                <a:solidFill>
                  <a:schemeClr val="tx1"/>
                </a:solidFill>
                <a:latin typeface="Segoe UI"/>
              </a:rPr>
              <a:t>Document and socialize the RFP to ensure all business requirements </a:t>
            </a:r>
            <a:r>
              <a:rPr lang="en-US" sz="900">
                <a:solidFill>
                  <a:schemeClr val="tx1"/>
                </a:solidFill>
                <a:latin typeface="Segoe UI"/>
              </a:rPr>
              <a:t>are being met, and all necessary approvals have been received.  </a:t>
            </a:r>
            <a:endParaRPr lang="en-US" sz="900" spc="0">
              <a:solidFill>
                <a:schemeClr val="tx1"/>
              </a:solidFill>
              <a:latin typeface="Segoe UI"/>
            </a:endParaRP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25A2CB4D-3202-6C1D-A989-48C980A38BC2}"/>
              </a:ext>
            </a:extLst>
          </p:cNvPr>
          <p:cNvSpPr/>
          <p:nvPr/>
        </p:nvSpPr>
        <p:spPr bwMode="auto">
          <a:xfrm>
            <a:off x="1107052" y="3962701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6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6. </a:t>
            </a:r>
            <a:r>
              <a:rPr lang="en-US" sz="1200" b="1" spc="-4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Create and Send Launch Communication</a:t>
            </a:r>
            <a:endParaRPr lang="en-US" sz="1200" b="1" spc="-6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Segoe UI Semibold"/>
              <a:cs typeface="Segoe UI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288096-409B-6FA9-5F71-529BD22D6F32}"/>
              </a:ext>
            </a:extLst>
          </p:cNvPr>
          <p:cNvSpPr txBox="1"/>
          <p:nvPr/>
        </p:nvSpPr>
        <p:spPr>
          <a:xfrm>
            <a:off x="8078515" y="4410049"/>
            <a:ext cx="2817336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Draft RFP to the selected vendors using Copilot to take content from your emails, meeting notes, and presentations.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57AC167D-3041-D9BE-3F9A-2EDB5CFEB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440585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1A1A1A"/>
                </a:solidFill>
                <a:latin typeface="Segoe UI"/>
              </a:rPr>
              <a:t>Use Copilot to review your email to ensure that is clear, concise, and impactful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D73F00CC-43C0-8D9B-ED38-5CCA3754A559}"/>
              </a:ext>
            </a:extLst>
          </p:cNvPr>
          <p:cNvSpPr/>
          <p:nvPr/>
        </p:nvSpPr>
        <p:spPr bwMode="auto">
          <a:xfrm>
            <a:off x="8028777" y="396486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4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4. </a:t>
            </a:r>
            <a:r>
              <a:rPr lang="en-US" sz="1200" b="1" spc="-6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Create Solution RFP</a:t>
            </a:r>
            <a:endParaRPr lang="en-US" sz="1200" b="1" spc="-4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Segoe UI Semibold"/>
              <a:cs typeface="Segoe UI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7376FC-01BE-629A-330A-BFE9CD7064DB}"/>
              </a:ext>
            </a:extLst>
          </p:cNvPr>
          <p:cNvSpPr txBox="1"/>
          <p:nvPr/>
        </p:nvSpPr>
        <p:spPr>
          <a:xfrm>
            <a:off x="1107052" y="4404099"/>
            <a:ext cx="270551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Outlook to easily draft an email announcing the new solution and thanking contributors. 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E390EA43-FF8C-B45B-E9EF-AF58C76AE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3043052"/>
            <a:ext cx="2705513" cy="589860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 present during the meeting by relying on Copilot in Teams for transcription and summary.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DDDED942-5C8C-A84E-D69C-5326CE2A2706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3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1. Gather Business Requirements  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2D35DBC5-015A-CBFC-6016-CDDC9C579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3043384"/>
            <a:ext cx="2705513" cy="590938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Save time and increase accuracy by asking Copilot to prepare a summary of information gathered from multiple sources.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D80CC876-B1E3-D566-DB4D-373DC2585884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3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2. Research Solutions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8711A4-F6D5-CA86-BA92-EAE44ED3F2F9}"/>
              </a:ext>
            </a:extLst>
          </p:cNvPr>
          <p:cNvSpPr txBox="1"/>
          <p:nvPr/>
        </p:nvSpPr>
        <p:spPr>
          <a:xfrm>
            <a:off x="4575471" y="1948229"/>
            <a:ext cx="2892604" cy="24929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Quickly identify and summarize existing solutions in market with Microsoft Copilot. 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4246DAD3-8D2F-0F1B-3649-7CAC6A211BF0}"/>
              </a:ext>
            </a:extLst>
          </p:cNvPr>
          <p:cNvSpPr/>
          <p:nvPr/>
        </p:nvSpPr>
        <p:spPr bwMode="auto">
          <a:xfrm>
            <a:off x="8028777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3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3. Create a Build vs. Buy Analysis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7242A355-41AE-86D9-F0B0-685C5DF6B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3043384"/>
            <a:ext cx="2705513" cy="590938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67">
              <a:lnSpc>
                <a:spcPct val="100000"/>
              </a:lnSpc>
              <a:defRPr/>
            </a:pPr>
            <a:r>
              <a:rPr lang="en-US" sz="900">
                <a:solidFill>
                  <a:prstClr val="black"/>
                </a:solidFill>
                <a:latin typeface="Segoe UI"/>
                <a:ea typeface="+mn-ea"/>
                <a:cs typeface="+mn-cs"/>
              </a:rPr>
              <a:t>Leveraging the variance analysis, whiteboard the pros and cons for each solution.  Utilize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in Whiteboard to categorize the initial list. </a:t>
            </a: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267F54-7084-14FA-1C2F-C98C053067EC}"/>
              </a:ext>
            </a:extLst>
          </p:cNvPr>
          <p:cNvSpPr txBox="1"/>
          <p:nvPr/>
        </p:nvSpPr>
        <p:spPr>
          <a:xfrm>
            <a:off x="8028777" y="1948229"/>
            <a:ext cx="2892604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Compile quotes from vendors and work with internal development teams to build a variance analysis with Copilot In Excel. 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EA803CA8-2E08-6CD9-098E-05F3C282B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448317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During the meeting you can ask Copilot for suggestions on questions to ask or next steps to discuss to keep the conversation on track.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421020C6-2BB5-CCEA-0E9F-F6751063C83B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4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5. Summarize weekly status meeting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A92BEC-0CE4-D35C-F982-62E4B8FAE6DB}"/>
              </a:ext>
            </a:extLst>
          </p:cNvPr>
          <p:cNvSpPr txBox="1"/>
          <p:nvPr/>
        </p:nvSpPr>
        <p:spPr>
          <a:xfrm>
            <a:off x="4575471" y="4404202"/>
            <a:ext cx="2817336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Hold status update meetings to track the procurement process. Use Copilot to summarize each meeting and list open items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257A61E-A18D-37B4-02D6-85A4194516D0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B1937B5-7143-5D7F-7A1B-2792754F0C2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BAED001-E2DD-7800-641E-E12C512A537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B004252-1786-9C3B-FD5C-144659FE7AD3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2FE102E-D948-4038-D69B-D27A0C553157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1278BDD0-CE72-C3E2-3242-DCF1881CD94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E022A16-C13E-6C77-BEC3-FE9E1D72340A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D16E424-D79B-6D0A-361E-27DE76831220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3C5D8430-6C67-2916-D789-3550BFC3E44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16B8CA4-3FA6-D702-8ED7-6BF3B0F8EF9C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F180101-C641-2CBB-F987-E5F6366B8A2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E789516E-5B5C-6599-2E9F-0D9C331433E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36D50D1-90BD-E371-3D42-C9351E904DF7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A9B9265-FD68-53BD-5454-70B0518836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03E6498E-6E1F-F93A-934B-32BEB2E528E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A2AD830-9DC3-3200-B233-58AAC275FF60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828C275-3989-B972-CA45-E7ECBFBE8CE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72B20497-C42F-6B31-F29F-82E0E96DCF8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173A9288-98B2-79BB-6384-FD1266F5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F3947E-869D-346E-9D7A-C61CDB7202E4}"/>
              </a:ext>
            </a:extLst>
          </p:cNvPr>
          <p:cNvSpPr txBox="1"/>
          <p:nvPr/>
        </p:nvSpPr>
        <p:spPr>
          <a:xfrm>
            <a:off x="1107051" y="1948229"/>
            <a:ext cx="2720627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Aggregate multiple threads of conversations to create a wholistic view of all essential business requirements for the new solution. </a:t>
            </a:r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5ACE97AA-263A-D352-E3E3-2668EEF9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5" y="942971"/>
            <a:ext cx="1188721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Reduce Costs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93F0DF-A83B-AC01-520B-E46B16A4B90F}"/>
              </a:ext>
            </a:extLst>
          </p:cNvPr>
          <p:cNvSpPr>
            <a:spLocks/>
          </p:cNvSpPr>
          <p:nvPr/>
        </p:nvSpPr>
        <p:spPr bwMode="auto">
          <a:xfrm>
            <a:off x="8539090" y="4920225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EF94DD-5ABA-BB04-CDD9-C782DE0792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055270" y="5033632"/>
            <a:ext cx="160319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Word</a:t>
            </a:r>
          </a:p>
        </p:txBody>
      </p:sp>
      <p:pic>
        <p:nvPicPr>
          <p:cNvPr id="66" name="Picture 6" descr="Microsoft Teams Logo, symbol, meaning, history, PNG">
            <a:hlinkClick r:id="rId3"/>
            <a:extLst>
              <a:ext uri="{FF2B5EF4-FFF2-40B4-BE49-F238E27FC236}">
                <a16:creationId xmlns:a16="http://schemas.microsoft.com/office/drawing/2014/main" id="{3606E4A2-1A13-6A59-B44E-7C669319E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1547566" y="2574029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D91D5A2E-5D28-1BDE-1ED8-70FA0433D680}"/>
              </a:ext>
            </a:extLst>
          </p:cNvPr>
          <p:cNvSpPr>
            <a:spLocks/>
          </p:cNvSpPr>
          <p:nvPr/>
        </p:nvSpPr>
        <p:spPr bwMode="auto">
          <a:xfrm>
            <a:off x="4998506" y="492465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EB3309-1458-661F-A840-EABD048E23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14686" y="5038064"/>
            <a:ext cx="160319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lang="en-US" sz="1200">
              <a:solidFill>
                <a:prstClr val="black"/>
              </a:solidFill>
              <a:latin typeface="Segoe UI Semibold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D024A6A-05C2-B2A3-2B96-2D1F277EB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846785" y="5032063"/>
            <a:ext cx="179679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Outlook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12EF95A9-B495-4F57-6146-5BE72B97EB23}"/>
              </a:ext>
            </a:extLst>
          </p:cNvPr>
          <p:cNvSpPr>
            <a:spLocks/>
          </p:cNvSpPr>
          <p:nvPr/>
        </p:nvSpPr>
        <p:spPr bwMode="auto">
          <a:xfrm>
            <a:off x="1341826" y="491359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7DC6E6-27A0-05AE-FEEF-703213702E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12929" y="2519775"/>
            <a:ext cx="1608452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</a:defRPr>
            </a:lvl1pPr>
          </a:lstStyle>
          <a:p>
            <a:r>
              <a:rPr lang="en-US"/>
              <a:t>Copilot in Excel</a:t>
            </a:r>
          </a:p>
          <a:p>
            <a:r>
              <a:rPr lang="en-US"/>
              <a:t>Copilot in Whiteboard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2C2104-2106-7531-524A-F637FF1DCDFE}"/>
              </a:ext>
            </a:extLst>
          </p:cNvPr>
          <p:cNvSpPr>
            <a:spLocks/>
          </p:cNvSpPr>
          <p:nvPr/>
        </p:nvSpPr>
        <p:spPr bwMode="auto">
          <a:xfrm>
            <a:off x="8308140" y="249870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4B855F1-D0C8-763D-6803-318DF3728759}"/>
              </a:ext>
            </a:extLst>
          </p:cNvPr>
          <p:cNvSpPr>
            <a:spLocks/>
          </p:cNvSpPr>
          <p:nvPr/>
        </p:nvSpPr>
        <p:spPr bwMode="auto">
          <a:xfrm>
            <a:off x="8768565" y="249870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C8340B7-C931-A811-20D4-8AB1E7CFE946}"/>
              </a:ext>
            </a:extLst>
          </p:cNvPr>
          <p:cNvSpPr>
            <a:spLocks/>
          </p:cNvSpPr>
          <p:nvPr/>
        </p:nvSpPr>
        <p:spPr bwMode="auto">
          <a:xfrm>
            <a:off x="4971680" y="249870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2375E1-B28F-49B6-B6D5-8F2CC058E3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34865" y="2612108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pic>
        <p:nvPicPr>
          <p:cNvPr id="44" name="Picture 43" descr="Zip Co logo SVG free download, id: 101874 - Brandlogos.net">
            <a:hlinkClick r:id="rId5"/>
            <a:extLst>
              <a:ext uri="{FF2B5EF4-FFF2-40B4-BE49-F238E27FC236}">
                <a16:creationId xmlns:a16="http://schemas.microsoft.com/office/drawing/2014/main" id="{769A2138-12CF-625B-50EA-58908A4D73CE}"/>
              </a:ext>
            </a:extLst>
          </p:cNvPr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131" y="2587376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4EDA6AA-D97D-A78F-5665-D992E226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08212" y="2612108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pic>
        <p:nvPicPr>
          <p:cNvPr id="72" name="Picture 8" descr="Microsoft Excel Logo - PNG and Vector - Logo Download">
            <a:hlinkClick r:id="rId7"/>
            <a:extLst>
              <a:ext uri="{FF2B5EF4-FFF2-40B4-BE49-F238E27FC236}">
                <a16:creationId xmlns:a16="http://schemas.microsoft.com/office/drawing/2014/main" id="{90C512FB-115B-7D62-94C3-249C1CABE9C8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3" t="17073" r="17073" b="17073"/>
          <a:stretch/>
        </p:blipFill>
        <p:spPr bwMode="auto">
          <a:xfrm>
            <a:off x="8392766" y="2573352"/>
            <a:ext cx="282265" cy="2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61">
            <a:hlinkClick r:id="rId9"/>
            <a:extLst>
              <a:ext uri="{FF2B5EF4-FFF2-40B4-BE49-F238E27FC236}">
                <a16:creationId xmlns:a16="http://schemas.microsoft.com/office/drawing/2014/main" id="{3A852CB2-69D8-41AB-1479-412D482F7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7928" y="2524967"/>
            <a:ext cx="322833" cy="32283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BD231A2-0CAC-0F60-CAED-863DC08B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2871" t="17900" r="17900" b="17900"/>
          <a:stretch/>
        </p:blipFill>
        <p:spPr>
          <a:xfrm>
            <a:off x="1449474" y="4964735"/>
            <a:ext cx="316393" cy="342949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47FF59D-72DC-D952-16D8-93E259713666}"/>
              </a:ext>
            </a:extLst>
          </p:cNvPr>
          <p:cNvPicPr>
            <a:picLocks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1736" y="5013330"/>
            <a:ext cx="245019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Microsoft Word Logo - PNG and Vector - Logo Download">
            <a:hlinkClick r:id="rId14"/>
            <a:extLst>
              <a:ext uri="{FF2B5EF4-FFF2-40B4-BE49-F238E27FC236}">
                <a16:creationId xmlns:a16="http://schemas.microsoft.com/office/drawing/2014/main" id="{6FEE204B-07A0-C711-0D5C-72B9E39AD4A0}"/>
              </a:ext>
            </a:extLst>
          </p:cNvPr>
          <p:cNvPicPr>
            <a:picLocks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160" y="4986913"/>
            <a:ext cx="310492" cy="3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970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300</Words>
  <Application>Microsoft Macintosh PowerPoint</Application>
  <PresentationFormat>Widescreen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Use Case | Procure New IT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7</cp:revision>
  <dcterms:created xsi:type="dcterms:W3CDTF">2024-03-04T19:03:31Z</dcterms:created>
  <dcterms:modified xsi:type="dcterms:W3CDTF">2024-03-06T19:12:19Z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