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6"/>
  </p:notesMasterIdLst>
  <p:sldIdLst>
    <p:sldId id="214748342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7197" userDrawn="1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2827239-A550-492D-1576-CE1DCACE4914}" name="Daryl Schaal (SYNAXIS CORPORATION)" initials="" userId="S::v-darsch@microsoft.com::a951ecaa-969a-4477-a8c9-df0dfa026182" providerId="AD"/>
  <p188:author id="{43FBD742-601A-99F2-A5C3-B2606ED2F3B4}" name="Yuliia Romanika" initials="YR" userId="S::yuliia@stinson.co::6488437a-d01a-4ca0-b9d8-ba28b7c3c226" providerId="AD"/>
  <p188:author id="{C9608F77-E6A5-922C-27E4-5AB15D90D12E}" name="Ryan Barr (KFORCE INC)" initials="RB" userId="S::v-barrryan@microsoft.com::e83be4a8-03e5-4553-9d30-402a8f85fb40" providerId="AD"/>
  <p188:author id="{738BA68B-CFE6-56D8-04E4-52398B7D52EB}" name="Christine Wollin (Unify Consulting LLC)" initials="CW" userId="S::v-chwollin@microsoft.com::143ca00e-dd8a-4e0b-a98c-bceb622960bd" providerId="AD"/>
  <p188:author id="{A73560B5-2C66-083D-E3E7-0D476CD70DC0}" name="Ryan Barr (KFORCE INC)" initials="RB(I" userId="S::v-ryanbarr@microsoft.com::e83be4a8-03e5-4553-9d30-402a8f85fb40" providerId="AD"/>
  <p188:author id="{F73661F5-D9AF-BC2E-098C-F0E8BF0EA6C9}" name="Nidhi Chaudhry" initials="" userId="S::nichaudh@microsoft.com::a212df4e-42ef-43ee-b89a-b89468c47fc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3E0"/>
    <a:srgbClr val="ECE9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>
        <p:guide pos="7197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8/10/relationships/authors" Target="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3/6/24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ADC87-66E6-7A09-3E86-5820CF18A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839286D-3576-1152-7F40-1CAD1683C6B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F2F587-BBEF-C681-736C-39586A957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B59E0-315A-2F71-ABCD-6D769BEB08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A57A88C-D68B-7E43-B6BD-8EAA306090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632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jpe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4.jpe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7476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39907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412095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05050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72981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551749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7902289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56526201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741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2241561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2514644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861867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94755408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887169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02244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824742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828754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0880144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11880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4508498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406160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Dag &amp; drop your photo here </a:t>
            </a:r>
            <a:br>
              <a:rPr lang="en-US"/>
            </a:br>
            <a:r>
              <a:rPr lang="en-US"/>
              <a:t>or click or tap icon below </a:t>
            </a:r>
            <a:br>
              <a:rPr lang="en-US"/>
            </a:br>
            <a:r>
              <a:rPr lang="en-US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2779777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93279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40922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/>
              <a:t>Drag &amp; drop your photo </a:t>
            </a:r>
            <a:br>
              <a:rPr lang="en-US"/>
            </a:br>
            <a:r>
              <a:rPr lang="en-US"/>
              <a:t>here or click or tap icon </a:t>
            </a:r>
            <a:br>
              <a:rPr lang="en-US"/>
            </a:br>
            <a:r>
              <a:rPr lang="en-US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751983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73338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9276885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95663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2883744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55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931033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16191305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5205321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1994016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1324057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91538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8418596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7206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15209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7336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782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1549605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739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6765760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5352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9603349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06983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3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10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3" r:id="rId51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hyperlink" Target="https://support.microsoft.com/en-us/copilot-excel" TargetMode="External"/><Relationship Id="rId3" Type="http://schemas.openxmlformats.org/officeDocument/2006/relationships/hyperlink" Target="https://support.microsoft.com/en-us/copilot-word" TargetMode="External"/><Relationship Id="rId7" Type="http://schemas.openxmlformats.org/officeDocument/2006/relationships/hyperlink" Target="https://support.microsoft.com/en-us/copilot-powerpoint" TargetMode="Externa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png"/><Relationship Id="rId11" Type="http://schemas.openxmlformats.org/officeDocument/2006/relationships/hyperlink" Target="https://support.microsoft.com/en-us/copilot-teams" TargetMode="External"/><Relationship Id="rId5" Type="http://schemas.openxmlformats.org/officeDocument/2006/relationships/hyperlink" Target="https://support.microsoft.com/en-us/topic/overview-of-microsoft-365-chat-preview-5b00a52d-7296-48ee-b938-b95b7209f737" TargetMode="External"/><Relationship Id="rId10" Type="http://schemas.openxmlformats.org/officeDocument/2006/relationships/image" Target="../media/image46.svg"/><Relationship Id="rId4" Type="http://schemas.openxmlformats.org/officeDocument/2006/relationships/image" Target="../media/image42.png"/><Relationship Id="rId9" Type="http://schemas.openxmlformats.org/officeDocument/2006/relationships/image" Target="../media/image45.pn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5D88F-C602-905D-D689-40675F715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9D983CEF-A0AA-CA8C-8CD8-17B0D48CE100}"/>
              </a:ext>
            </a:extLst>
          </p:cNvPr>
          <p:cNvSpPr>
            <a:spLocks/>
          </p:cNvSpPr>
          <p:nvPr/>
        </p:nvSpPr>
        <p:spPr bwMode="auto">
          <a:xfrm>
            <a:off x="588262" y="1257699"/>
            <a:ext cx="11015476" cy="5011339"/>
          </a:xfrm>
          <a:prstGeom prst="roundRect">
            <a:avLst>
              <a:gd name="adj" fmla="val 2074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900">
              <a:solidFill>
                <a:schemeClr val="tx1"/>
              </a:solidFill>
              <a:latin typeface="Segoe UI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7D8832-A597-36C7-EDD5-8BF84F32DE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272457"/>
            <a:ext cx="11018520" cy="430887"/>
          </a:xfrm>
        </p:spPr>
        <p:txBody>
          <a:bodyPr/>
          <a:lstStyle/>
          <a:p>
            <a:r>
              <a:rPr lang="en-US" sz="2800">
                <a:gradFill>
                  <a:gsLst>
                    <a:gs pos="35000">
                      <a:srgbClr val="0078D4"/>
                    </a:gs>
                    <a:gs pos="0">
                      <a:srgbClr val="C03BC4"/>
                    </a:gs>
                  </a:gsLst>
                  <a:path path="circle">
                    <a:fillToRect l="100000" t="100000"/>
                  </a:path>
                </a:gradFill>
              </a:rPr>
              <a:t>Use Case |</a:t>
            </a:r>
            <a:r>
              <a:rPr lang="en-US" sz="2800"/>
              <a:t> Streamline benefits and compensation</a:t>
            </a:r>
          </a:p>
        </p:txBody>
      </p:sp>
      <p:sp>
        <p:nvSpPr>
          <p:cNvPr id="46" name="Freeform: Shape 2">
            <a:extLst>
              <a:ext uri="{FF2B5EF4-FFF2-40B4-BE49-F238E27FC236}">
                <a16:creationId xmlns:a16="http://schemas.microsoft.com/office/drawing/2014/main" id="{10D53C0D-25EA-1AD6-B5BE-0A9797756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1671436"/>
            <a:ext cx="10562486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32472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7CE237B7-100B-5A9B-3B88-544093DBDC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5332710"/>
            <a:ext cx="2705513" cy="68710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Draft an email to a group of department managers that provides detail and timelines regarding employee annual reviews and changes to the overall compensation and benefits.</a:t>
            </a:r>
          </a:p>
        </p:txBody>
      </p:sp>
      <p:sp>
        <p:nvSpPr>
          <p:cNvPr id="48" name="Rectangle: Rounded Corners 4">
            <a:extLst>
              <a:ext uri="{FF2B5EF4-FFF2-40B4-BE49-F238E27FC236}">
                <a16:creationId xmlns:a16="http://schemas.microsoft.com/office/drawing/2014/main" id="{2EDAF00C-BA46-A39B-303B-492F4AD7F722}"/>
              </a:ext>
            </a:extLst>
          </p:cNvPr>
          <p:cNvSpPr/>
          <p:nvPr/>
        </p:nvSpPr>
        <p:spPr bwMode="auto">
          <a:xfrm>
            <a:off x="1107052" y="3892455"/>
            <a:ext cx="2705513" cy="4389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6. Communicate to department managers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A5B0BE1-25E5-48BF-53B0-EBE8CE67571D}"/>
              </a:ext>
            </a:extLst>
          </p:cNvPr>
          <p:cNvSpPr txBox="1"/>
          <p:nvPr/>
        </p:nvSpPr>
        <p:spPr>
          <a:xfrm>
            <a:off x="1107053" y="4415165"/>
            <a:ext cx="2817336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Communicate changes to departments and monitor employee engagement.</a:t>
            </a:r>
          </a:p>
        </p:txBody>
      </p:sp>
      <p:sp>
        <p:nvSpPr>
          <p:cNvPr id="50" name="Rectangle: Rounded Corners 6">
            <a:extLst>
              <a:ext uri="{FF2B5EF4-FFF2-40B4-BE49-F238E27FC236}">
                <a16:creationId xmlns:a16="http://schemas.microsoft.com/office/drawing/2014/main" id="{127E2D23-E7B3-D309-3D2F-488DF0190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5330928"/>
            <a:ext cx="2705513" cy="68710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Use Copilot to create a set of slides from the meeting notes to document the strategy and then copy in the Excel charts.</a:t>
            </a:r>
          </a:p>
        </p:txBody>
      </p:sp>
      <p:sp>
        <p:nvSpPr>
          <p:cNvPr id="51" name="Rectangle: Rounded Corners 7">
            <a:extLst>
              <a:ext uri="{FF2B5EF4-FFF2-40B4-BE49-F238E27FC236}">
                <a16:creationId xmlns:a16="http://schemas.microsoft.com/office/drawing/2014/main" id="{5F387F7B-362D-794E-DF71-3C71C4005BC7}"/>
              </a:ext>
            </a:extLst>
          </p:cNvPr>
          <p:cNvSpPr/>
          <p:nvPr/>
        </p:nvSpPr>
        <p:spPr bwMode="auto">
          <a:xfrm>
            <a:off x="8028777" y="3894158"/>
            <a:ext cx="2705513" cy="435506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4. Incorporate changes into </a:t>
            </a:r>
            <a:b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</a:b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HR strategy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028560-E530-71CF-55C7-5D1BEA82A033}"/>
              </a:ext>
            </a:extLst>
          </p:cNvPr>
          <p:cNvSpPr txBox="1"/>
          <p:nvPr/>
        </p:nvSpPr>
        <p:spPr>
          <a:xfrm>
            <a:off x="8028777" y="4415165"/>
            <a:ext cx="2705513" cy="37394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Generate an executive presentation detailing how the compensation strategy will align to the business need for growth and cost management.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9EBD3D58-0F33-0EE5-34F6-BC63951EB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107052" y="2874578"/>
            <a:ext cx="2705513" cy="595312"/>
          </a:xfrm>
          <a:prstGeom prst="roundRect">
            <a:avLst>
              <a:gd name="adj" fmla="val 10001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Use Copilot to quickly generate tables of average salaries by market for different roles.</a:t>
            </a:r>
          </a:p>
        </p:txBody>
      </p:sp>
      <p:sp>
        <p:nvSpPr>
          <p:cNvPr id="55" name="Rectangle: Rounded Corners 11">
            <a:extLst>
              <a:ext uri="{FF2B5EF4-FFF2-40B4-BE49-F238E27FC236}">
                <a16:creationId xmlns:a16="http://schemas.microsoft.com/office/drawing/2014/main" id="{74E8D392-4F2D-36BF-1C4D-F54C85F4EE7D}"/>
              </a:ext>
            </a:extLst>
          </p:cNvPr>
          <p:cNvSpPr/>
          <p:nvPr/>
        </p:nvSpPr>
        <p:spPr bwMode="auto">
          <a:xfrm>
            <a:off x="1107052" y="1505660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1. Conduct market research</a:t>
            </a:r>
          </a:p>
        </p:txBody>
      </p:sp>
      <p:sp>
        <p:nvSpPr>
          <p:cNvPr id="56" name="Rectangle: Rounded Corners 6">
            <a:extLst>
              <a:ext uri="{FF2B5EF4-FFF2-40B4-BE49-F238E27FC236}">
                <a16:creationId xmlns:a16="http://schemas.microsoft.com/office/drawing/2014/main" id="{4A4096FC-AEB6-6D5A-8212-DBA56AC49E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1" y="2874578"/>
            <a:ext cx="2705513" cy="59640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Turn a few thoughts on the data collected into </a:t>
            </a:r>
            <a:br>
              <a:rPr lang="en-US" sz="900" kern="0">
                <a:solidFill>
                  <a:srgbClr val="1A1A1A"/>
                </a:solidFill>
                <a:latin typeface="Segoe UI"/>
              </a:rPr>
            </a:br>
            <a:r>
              <a:rPr lang="en-US" sz="900" kern="0">
                <a:solidFill>
                  <a:srgbClr val="1A1A1A"/>
                </a:solidFill>
                <a:latin typeface="Segoe UI"/>
              </a:rPr>
              <a:t>a detailed planning document.</a:t>
            </a:r>
          </a:p>
        </p:txBody>
      </p:sp>
      <p:sp>
        <p:nvSpPr>
          <p:cNvPr id="57" name="Rectangle: Rounded Corners 13">
            <a:extLst>
              <a:ext uri="{FF2B5EF4-FFF2-40B4-BE49-F238E27FC236}">
                <a16:creationId xmlns:a16="http://schemas.microsoft.com/office/drawing/2014/main" id="{062A1170-9D40-D364-8A79-241DEC96E67B}"/>
              </a:ext>
            </a:extLst>
          </p:cNvPr>
          <p:cNvSpPr/>
          <p:nvPr/>
        </p:nvSpPr>
        <p:spPr bwMode="auto">
          <a:xfrm>
            <a:off x="4575472" y="1451800"/>
            <a:ext cx="2705513" cy="4389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2. Draft Executive Summary </a:t>
            </a:r>
            <a:b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</a:b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for talent planning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426A0A0-4B10-3315-205C-7F42DC55071B}"/>
              </a:ext>
            </a:extLst>
          </p:cNvPr>
          <p:cNvSpPr txBox="1"/>
          <p:nvPr/>
        </p:nvSpPr>
        <p:spPr>
          <a:xfrm>
            <a:off x="4575471" y="1948229"/>
            <a:ext cx="2705513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Leverage market information to draft a plan the executive staff can consider for next fiscal year.</a:t>
            </a:r>
          </a:p>
        </p:txBody>
      </p:sp>
      <p:sp>
        <p:nvSpPr>
          <p:cNvPr id="59" name="Rectangle: Rounded Corners 15">
            <a:extLst>
              <a:ext uri="{FF2B5EF4-FFF2-40B4-BE49-F238E27FC236}">
                <a16:creationId xmlns:a16="http://schemas.microsoft.com/office/drawing/2014/main" id="{42287EEE-9606-3370-063A-C3EACE360962}"/>
              </a:ext>
            </a:extLst>
          </p:cNvPr>
          <p:cNvSpPr/>
          <p:nvPr/>
        </p:nvSpPr>
        <p:spPr bwMode="auto">
          <a:xfrm>
            <a:off x="8028777" y="1451800"/>
            <a:ext cx="2705513" cy="43891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00" b="1" spc="-20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3. Ensure retention and employee satisfaction</a:t>
            </a:r>
          </a:p>
        </p:txBody>
      </p:sp>
      <p:sp>
        <p:nvSpPr>
          <p:cNvPr id="60" name="Rectangle: Rounded Corners 6">
            <a:extLst>
              <a:ext uri="{FF2B5EF4-FFF2-40B4-BE49-F238E27FC236}">
                <a16:creationId xmlns:a16="http://schemas.microsoft.com/office/drawing/2014/main" id="{A5383D4C-D869-74EF-6AB7-048E14634A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8028777" y="2874578"/>
            <a:ext cx="2705513" cy="596400"/>
          </a:xfrm>
          <a:prstGeom prst="roundRect">
            <a:avLst>
              <a:gd name="adj" fmla="val 8425"/>
            </a:avLst>
          </a:prstGeom>
          <a:solidFill>
            <a:srgbClr val="FFFFFF">
              <a:alpha val="62000"/>
            </a:srgbClr>
          </a:solidFill>
          <a:ln w="12700" cap="flat" cmpd="sng" algn="ctr">
            <a:solidFill>
              <a:schemeClr val="bg1"/>
            </a:solidFill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900" kern="0">
                <a:solidFill>
                  <a:srgbClr val="1A1A1A"/>
                </a:solidFill>
                <a:latin typeface="Segoe UI"/>
              </a:rPr>
              <a:t>Make rapid updates to the financial model with Copilot and then have Copilot document an action items when the meeting is over.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712196D5-4028-DE66-E545-59A09A064BB8}"/>
              </a:ext>
            </a:extLst>
          </p:cNvPr>
          <p:cNvSpPr txBox="1"/>
          <p:nvPr/>
        </p:nvSpPr>
        <p:spPr>
          <a:xfrm>
            <a:off x="8028777" y="1948229"/>
            <a:ext cx="2705513" cy="292772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Discuss the model for </a:t>
            </a:r>
            <a:r>
              <a:rPr lang="en-US" kern="0">
                <a:solidFill>
                  <a:srgbClr val="1A1A1A"/>
                </a:solidFill>
                <a:cs typeface="Segoe UI"/>
              </a:rPr>
              <a:t>the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retention</a:t>
            </a:r>
            <a:r>
              <a:rPr lang="en-US" kern="0">
                <a:solidFill>
                  <a:srgbClr val="1A1A1A"/>
                </a:solidFill>
                <a:cs typeface="Segoe UI"/>
              </a:rPr>
              <a:t> and satisfaction </a:t>
            </a: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/>
              </a:rPr>
              <a:t>strategy</a:t>
            </a:r>
            <a:r>
              <a:rPr lang="en-US" kern="0">
                <a:solidFill>
                  <a:srgbClr val="1A1A1A"/>
                </a:solidFill>
                <a:cs typeface="Segoe UI"/>
              </a:rPr>
              <a:t>.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/>
            </a:endParaRPr>
          </a:p>
        </p:txBody>
      </p:sp>
      <p:sp>
        <p:nvSpPr>
          <p:cNvPr id="62" name="Rectangle: Rounded Corners 6">
            <a:extLst>
              <a:ext uri="{FF2B5EF4-FFF2-40B4-BE49-F238E27FC236}">
                <a16:creationId xmlns:a16="http://schemas.microsoft.com/office/drawing/2014/main" id="{CBFF5D9F-FA4E-95B5-1608-748EB4DEC6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4575472" y="5327594"/>
            <a:ext cx="2705513" cy="687100"/>
          </a:xfrm>
          <a:prstGeom prst="roundRect">
            <a:avLst>
              <a:gd name="adj" fmla="val 8425"/>
            </a:avLst>
          </a:prstGeom>
          <a:solidFill>
            <a:schemeClr val="bg1">
              <a:lumMod val="85000"/>
              <a:lumOff val="15000"/>
              <a:alpha val="62000"/>
            </a:schemeClr>
          </a:solidFill>
          <a:ln w="12700">
            <a:solidFill>
              <a:schemeClr val="bg1"/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64008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spc="0">
                <a:solidFill>
                  <a:schemeClr val="tx1"/>
                </a:solidFill>
                <a:latin typeface="Segoe UI"/>
              </a:rPr>
              <a:t>Use Draft with Copilot to turn the bullet points from the executive presentation into text for the policy document.</a:t>
            </a:r>
          </a:p>
        </p:txBody>
      </p:sp>
      <p:sp>
        <p:nvSpPr>
          <p:cNvPr id="63" name="Rectangle: Rounded Corners 19">
            <a:extLst>
              <a:ext uri="{FF2B5EF4-FFF2-40B4-BE49-F238E27FC236}">
                <a16:creationId xmlns:a16="http://schemas.microsoft.com/office/drawing/2014/main" id="{C435AC8F-14AB-98BF-EBE8-99D0808D5382}"/>
              </a:ext>
            </a:extLst>
          </p:cNvPr>
          <p:cNvSpPr/>
          <p:nvPr/>
        </p:nvSpPr>
        <p:spPr bwMode="auto">
          <a:xfrm>
            <a:off x="4575472" y="3965293"/>
            <a:ext cx="2705513" cy="34399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  <a:headEnd type="none" w="med" len="med"/>
            <a:tailEnd type="none" w="med" len="med"/>
          </a:ln>
          <a:effectLst>
            <a:outerShdw blurRad="63500" dist="127000" dir="2700000" algn="tl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>
                <a:ln w="3175">
                  <a:noFill/>
                </a:ln>
                <a:gradFill>
                  <a:gsLst>
                    <a:gs pos="76437">
                      <a:srgbClr val="FFFFFF"/>
                    </a:gs>
                    <a:gs pos="55747">
                      <a:srgbClr val="FFFFFF"/>
                    </a:gs>
                  </a:gsLst>
                  <a:path path="circle">
                    <a:fillToRect l="100000" b="100000"/>
                  </a:path>
                </a:gradFill>
                <a:latin typeface="+mj-lt"/>
                <a:cs typeface="Segoe UI" pitchFamily="34" charset="0"/>
              </a:rPr>
              <a:t>5. Revise policy document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B0C9423F-655B-60C5-E160-43BCA45E4A97}"/>
              </a:ext>
            </a:extLst>
          </p:cNvPr>
          <p:cNvSpPr txBox="1"/>
          <p:nvPr/>
        </p:nvSpPr>
        <p:spPr>
          <a:xfrm>
            <a:off x="4463649" y="4415165"/>
            <a:ext cx="2817336" cy="27699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900">
                <a:ea typeface="Segoe UI" pitchFamily="34" charset="0"/>
                <a:cs typeface="Segoe UI" pitchFamily="34" charset="0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>
                <a:ln>
                  <a:noFill/>
                </a:ln>
                <a:solidFill>
                  <a:srgbClr val="1A1A1A"/>
                </a:solidFill>
                <a:effectLst/>
                <a:uLnTx/>
                <a:uFillTx/>
                <a:cs typeface="Segoe UI" pitchFamily="34" charset="0"/>
              </a:rPr>
              <a:t>Use Copilot to revise relevant sections of the compensation policy document</a:t>
            </a:r>
            <a:r>
              <a:rPr lang="en-US" kern="0">
                <a:solidFill>
                  <a:srgbClr val="1A1A1A"/>
                </a:solidFill>
              </a:rPr>
              <a:t>.</a:t>
            </a:r>
            <a:endParaRPr kumimoji="0" lang="en-US" b="0" i="0" u="none" strike="noStrike" kern="0" cap="none" spc="0" normalizeH="0" baseline="0" noProof="0">
              <a:ln>
                <a:noFill/>
              </a:ln>
              <a:solidFill>
                <a:srgbClr val="1A1A1A"/>
              </a:solidFill>
              <a:effectLst/>
              <a:uLnTx/>
              <a:uFillTx/>
              <a:cs typeface="Segoe UI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2F385818-1108-4BB1-974B-A02E2410CDB7}"/>
              </a:ext>
            </a:extLst>
          </p:cNvPr>
          <p:cNvGrpSpPr/>
          <p:nvPr/>
        </p:nvGrpSpPr>
        <p:grpSpPr>
          <a:xfrm>
            <a:off x="4921752" y="2323774"/>
            <a:ext cx="2012953" cy="411480"/>
            <a:chOff x="4938798" y="4780149"/>
            <a:chExt cx="2012953" cy="41148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993C2264-6EF6-A95E-AE8A-EF9F6943B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98" y="4780149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38" name="Picture 10" descr="Microsoft Word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F49CEF52-DFB3-C1EC-640A-56303B7015B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10" y="4844757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9B9491-07E6-AD7F-279C-088F09EF55E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455382" y="4893556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Word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3957A81-0BB0-3455-46A7-EB84B6277D41}"/>
              </a:ext>
            </a:extLst>
          </p:cNvPr>
          <p:cNvGrpSpPr/>
          <p:nvPr/>
        </p:nvGrpSpPr>
        <p:grpSpPr>
          <a:xfrm>
            <a:off x="4128379" y="1594303"/>
            <a:ext cx="166152" cy="166152"/>
            <a:chOff x="5214995" y="-1168400"/>
            <a:chExt cx="431800" cy="431800"/>
          </a:xfrm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FE97A1F7-883D-E0FC-883A-F1C2BE590148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l"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586C98A1-5718-379A-36C5-240E62C19F7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EC2485BC-8631-E98B-B10C-D80D9E888288}"/>
              </a:ext>
            </a:extLst>
          </p:cNvPr>
          <p:cNvGrpSpPr/>
          <p:nvPr/>
        </p:nvGrpSpPr>
        <p:grpSpPr>
          <a:xfrm>
            <a:off x="7591810" y="1594303"/>
            <a:ext cx="166152" cy="166152"/>
            <a:chOff x="5214995" y="-1168400"/>
            <a:chExt cx="431800" cy="431800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A7AA7E8C-D781-9A29-9CFE-D8CD2187A35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97" name="Rectangle 89">
              <a:extLst>
                <a:ext uri="{FF2B5EF4-FFF2-40B4-BE49-F238E27FC236}">
                  <a16:creationId xmlns:a16="http://schemas.microsoft.com/office/drawing/2014/main" id="{D22735F3-F7D5-1341-2D46-205884962E19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144D17C8-0B69-115B-4FD1-27FB66C8047C}"/>
              </a:ext>
            </a:extLst>
          </p:cNvPr>
          <p:cNvGrpSpPr/>
          <p:nvPr/>
        </p:nvGrpSpPr>
        <p:grpSpPr>
          <a:xfrm flipH="1">
            <a:off x="4128379" y="4049554"/>
            <a:ext cx="166152" cy="166152"/>
            <a:chOff x="5214995" y="-1168400"/>
            <a:chExt cx="431800" cy="431800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5409CEFD-F44A-4BEE-FC40-8D649603A2E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0" name="Rectangle 89">
              <a:extLst>
                <a:ext uri="{FF2B5EF4-FFF2-40B4-BE49-F238E27FC236}">
                  <a16:creationId xmlns:a16="http://schemas.microsoft.com/office/drawing/2014/main" id="{57B05B10-9965-ED0E-EFB3-49B4648F18B1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009F5CC-5829-0316-338C-9693C5079C5D}"/>
              </a:ext>
            </a:extLst>
          </p:cNvPr>
          <p:cNvGrpSpPr/>
          <p:nvPr/>
        </p:nvGrpSpPr>
        <p:grpSpPr>
          <a:xfrm flipH="1">
            <a:off x="7591810" y="4049554"/>
            <a:ext cx="166152" cy="166152"/>
            <a:chOff x="5214995" y="-1168400"/>
            <a:chExt cx="431800" cy="431800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CD058C4A-339D-92D9-7A42-D3FF2C5C354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3" name="Rectangle 89">
              <a:extLst>
                <a:ext uri="{FF2B5EF4-FFF2-40B4-BE49-F238E27FC236}">
                  <a16:creationId xmlns:a16="http://schemas.microsoft.com/office/drawing/2014/main" id="{9D2744E2-BD70-8ACA-9E02-8FBAEB4E7E2C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7E9CC190-E710-5FA3-1A22-D49CEDBD1674}"/>
              </a:ext>
            </a:extLst>
          </p:cNvPr>
          <p:cNvGrpSpPr/>
          <p:nvPr/>
        </p:nvGrpSpPr>
        <p:grpSpPr>
          <a:xfrm rot="5400000">
            <a:off x="11068586" y="2034721"/>
            <a:ext cx="166152" cy="166152"/>
            <a:chOff x="5214995" y="-1168400"/>
            <a:chExt cx="431800" cy="431800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EFC00A37-77EA-2FC5-76D4-DF29A062AB3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09" name="Rectangle 89">
              <a:extLst>
                <a:ext uri="{FF2B5EF4-FFF2-40B4-BE49-F238E27FC236}">
                  <a16:creationId xmlns:a16="http://schemas.microsoft.com/office/drawing/2014/main" id="{827ED3F1-17C1-C4BF-2B3A-E3F176382C8F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50D9A3A4-9E0D-8B8E-63FB-4632E2665544}"/>
              </a:ext>
            </a:extLst>
          </p:cNvPr>
          <p:cNvGrpSpPr/>
          <p:nvPr/>
        </p:nvGrpSpPr>
        <p:grpSpPr>
          <a:xfrm rot="5400000">
            <a:off x="11068586" y="3583008"/>
            <a:ext cx="166152" cy="166152"/>
            <a:chOff x="5214995" y="-1168400"/>
            <a:chExt cx="431800" cy="431800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3372B887-69FC-9E3F-9D07-5DF619F4ABD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>
                <a:solidFill>
                  <a:srgbClr val="FFFFFF"/>
                </a:solidFill>
                <a:cs typeface="Segoe UI" pitchFamily="34" charset="0"/>
              </a:endParaRPr>
            </a:p>
          </p:txBody>
        </p:sp>
        <p:sp>
          <p:nvSpPr>
            <p:cNvPr id="112" name="Rectangle 89">
              <a:extLst>
                <a:ext uri="{FF2B5EF4-FFF2-40B4-BE49-F238E27FC236}">
                  <a16:creationId xmlns:a16="http://schemas.microsoft.com/office/drawing/2014/main" id="{10D470D6-9F2A-B3AF-490D-C76E0F5D4166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US" sz="2000" kern="0">
                <a:solidFill>
                  <a:srgbClr val="FFFFFF"/>
                </a:solidFill>
                <a:latin typeface="Segoe UI"/>
                <a:cs typeface="Segoe UI" pitchFamily="34" charset="0"/>
              </a:endParaRPr>
            </a:p>
          </p:txBody>
        </p:sp>
      </p:grp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36B5C502-1A42-8BC3-98B2-BA5146AE37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88262" y="977145"/>
            <a:ext cx="1188720" cy="169396"/>
          </a:xfrm>
          <a:prstGeom prst="roundRect">
            <a:avLst>
              <a:gd name="adj" fmla="val 8425"/>
            </a:avLst>
          </a:prstGeom>
          <a:noFill/>
          <a:ln w="25400"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UI Semibold" panose="020B0702040204020203" pitchFamily="34" charset="0"/>
                <a:cs typeface="Segoe UI Semibold" panose="020B0702040204020203" pitchFamily="34" charset="0"/>
              </a:rPr>
              <a:t>Potential benefits</a:t>
            </a: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32C27803-24F9-DE80-10AB-61211AF5B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1893575" y="942971"/>
            <a:ext cx="1666633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Improve talent retention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5AD1A04-BBB2-933B-6623-7C0F8E07CDE5}"/>
              </a:ext>
            </a:extLst>
          </p:cNvPr>
          <p:cNvSpPr txBox="1"/>
          <p:nvPr/>
        </p:nvSpPr>
        <p:spPr>
          <a:xfrm>
            <a:off x="1107051" y="1948229"/>
            <a:ext cx="3015430" cy="292709"/>
          </a:xfrm>
          <a:prstGeom prst="rect">
            <a:avLst/>
          </a:prstGeom>
          <a:noFill/>
        </p:spPr>
        <p:txBody>
          <a:bodyPr wrap="square" lIns="91440" tIns="0" rIns="91440" bIns="0" rtlCol="0" anchor="t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en-US" sz="900">
                <a:solidFill>
                  <a:srgbClr val="1A1A1A"/>
                </a:solidFill>
                <a:ea typeface="Segoe UI" pitchFamily="34" charset="0"/>
                <a:cs typeface="Segoe UI" pitchFamily="34" charset="0"/>
              </a:rPr>
              <a:t>Research the latest industry trends and data regarding competitive compensation rates and benefits.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33424A4-E6A4-9BCE-9BDE-95D925C65B21}"/>
              </a:ext>
            </a:extLst>
          </p:cNvPr>
          <p:cNvGrpSpPr/>
          <p:nvPr/>
        </p:nvGrpSpPr>
        <p:grpSpPr>
          <a:xfrm>
            <a:off x="1493748" y="2323774"/>
            <a:ext cx="2012953" cy="411480"/>
            <a:chOff x="5268031" y="2323774"/>
            <a:chExt cx="2012953" cy="41148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F08CC2-4DEF-0E33-65A9-0736583E0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031" y="2323774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4" name="Picture 3" descr="Zip Co logo SVG free download, id: 101874 - Brandlogos.net">
              <a:hlinkClick r:id="rId5"/>
              <a:extLst>
                <a:ext uri="{FF2B5EF4-FFF2-40B4-BE49-F238E27FC236}">
                  <a16:creationId xmlns:a16="http://schemas.microsoft.com/office/drawing/2014/main" id="{A5B0CB9C-297A-0C1F-8FAE-F70D1A15B227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4966" y="2412449"/>
              <a:ext cx="257610" cy="23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52FABA6-6D22-E1C7-594A-AD1E750C6350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784615" y="2437181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</a:t>
              </a:r>
            </a:p>
          </p:txBody>
        </p:sp>
      </p:grpSp>
      <p:sp>
        <p:nvSpPr>
          <p:cNvPr id="3" name="Rectangle: Rounded Corners 6">
            <a:extLst>
              <a:ext uri="{FF2B5EF4-FFF2-40B4-BE49-F238E27FC236}">
                <a16:creationId xmlns:a16="http://schemas.microsoft.com/office/drawing/2014/main" id="{E23AD687-0459-220C-7F07-709B6CAAD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3676801" y="944346"/>
            <a:ext cx="1523537" cy="23499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Attract the right talent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FA6D0F33-6950-A8CC-C45F-6B468E3CFF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316930" y="942971"/>
            <a:ext cx="2030019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Improve employee satisfaction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C8BD09B-16FC-9567-42C2-534E90E175B3}"/>
              </a:ext>
            </a:extLst>
          </p:cNvPr>
          <p:cNvGrpSpPr/>
          <p:nvPr/>
        </p:nvGrpSpPr>
        <p:grpSpPr>
          <a:xfrm>
            <a:off x="4921752" y="4835611"/>
            <a:ext cx="2012953" cy="411480"/>
            <a:chOff x="4938798" y="4780149"/>
            <a:chExt cx="2012953" cy="41148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1AC2D1A-5BC1-5245-3D49-CF509F035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8798" y="4780149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pic>
          <p:nvPicPr>
            <p:cNvPr id="30" name="Picture 10" descr="Microsoft Word Logo - PNG and Vector - Logo Download">
              <a:hlinkClick r:id="rId3"/>
              <a:extLst>
                <a:ext uri="{FF2B5EF4-FFF2-40B4-BE49-F238E27FC236}">
                  <a16:creationId xmlns:a16="http://schemas.microsoft.com/office/drawing/2014/main" id="{1485FCE2-76A7-9D38-3089-B8F826D3F2CC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410" y="4844757"/>
              <a:ext cx="282265" cy="282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963166E-B444-F30C-4659-C584229D7A1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5455382" y="4893556"/>
              <a:ext cx="1496369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Word</a:t>
              </a:r>
            </a:p>
          </p:txBody>
        </p:sp>
      </p:grpSp>
      <p:sp>
        <p:nvSpPr>
          <p:cNvPr id="6" name="Rectangle: Rounded Corners 6">
            <a:extLst>
              <a:ext uri="{FF2B5EF4-FFF2-40B4-BE49-F238E27FC236}">
                <a16:creationId xmlns:a16="http://schemas.microsoft.com/office/drawing/2014/main" id="{16D16C6B-8991-6E96-CD94-57F1D1348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7469580" y="942971"/>
            <a:ext cx="2440328" cy="237744"/>
          </a:xfrm>
          <a:prstGeom prst="roundRect">
            <a:avLst>
              <a:gd name="adj" fmla="val 50000"/>
            </a:avLst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path path="circle">
                <a:fillToRect r="100000" b="100000"/>
              </a:path>
              <a:tileRect l="-100000" t="-100000"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0" rIns="9144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000" kern="0">
                <a:solidFill>
                  <a:srgbClr val="0078D4"/>
                </a:solidFill>
                <a:latin typeface="Segoe UI"/>
                <a:cs typeface="Segoe UI" pitchFamily="34" charset="0"/>
              </a:rPr>
              <a:t>Align HR strategy to company strategy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8C10F91-01C9-F4BD-11C7-E60ABAD9D440}"/>
              </a:ext>
            </a:extLst>
          </p:cNvPr>
          <p:cNvSpPr>
            <a:spLocks/>
          </p:cNvSpPr>
          <p:nvPr/>
        </p:nvSpPr>
        <p:spPr bwMode="auto">
          <a:xfrm>
            <a:off x="8283137" y="4836219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pic>
        <p:nvPicPr>
          <p:cNvPr id="41" name="Picture 4" descr="Microsoft PowerPoint Logo - PNG and Vector - Logo Download">
            <a:hlinkClick r:id="rId7"/>
            <a:extLst>
              <a:ext uri="{FF2B5EF4-FFF2-40B4-BE49-F238E27FC236}">
                <a16:creationId xmlns:a16="http://schemas.microsoft.com/office/drawing/2014/main" id="{63F28889-B3E9-8B02-5F13-23EF9E798C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5986" y="4909038"/>
            <a:ext cx="285779" cy="2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B1D53490-76B5-558F-DE1C-BF0EF2201B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8799721" y="4949626"/>
            <a:ext cx="1750862" cy="18466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PowerPoint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57315597-07BC-4D7F-B57B-E9F66B834DFA}"/>
              </a:ext>
            </a:extLst>
          </p:cNvPr>
          <p:cNvGrpSpPr/>
          <p:nvPr/>
        </p:nvGrpSpPr>
        <p:grpSpPr>
          <a:xfrm>
            <a:off x="1417024" y="4836219"/>
            <a:ext cx="2333750" cy="411480"/>
            <a:chOff x="1486153" y="4875278"/>
            <a:chExt cx="2333750" cy="41148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F54A25A-46E7-EBF3-D921-CB62A75E35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6153" y="4875278"/>
              <a:ext cx="411480" cy="411480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932472" fontAlgn="base">
                <a:spcBef>
                  <a:spcPct val="0"/>
                </a:spcBef>
                <a:spcAft>
                  <a:spcPct val="0"/>
                </a:spcAft>
              </a:pPr>
              <a:endParaRPr lang="en-GB" sz="900" b="1" kern="0">
                <a:solidFill>
                  <a:srgbClr val="1A1A1A"/>
                </a:solidFill>
                <a:latin typeface="Segoe UI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169E49-D076-C4FD-8421-9E9515DCEF8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2132372" y="4980142"/>
              <a:ext cx="1687531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defTabSz="914367">
                <a:defRPr/>
              </a:pPr>
              <a:r>
                <a:rPr lang="en-US" sz="1200">
                  <a:solidFill>
                    <a:prstClr val="black"/>
                  </a:solidFill>
                  <a:latin typeface="Segoe UI Semibold"/>
                </a:rPr>
                <a:t>Copilot in Outlook</a:t>
              </a:r>
            </a:p>
          </p:txBody>
        </p:sp>
        <p:pic>
          <p:nvPicPr>
            <p:cNvPr id="45" name="Graphic 44">
              <a:extLst>
                <a:ext uri="{FF2B5EF4-FFF2-40B4-BE49-F238E27FC236}">
                  <a16:creationId xmlns:a16="http://schemas.microsoft.com/office/drawing/2014/main" id="{6F346FCE-DBDF-7AAD-C79C-AD6D4954F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l="22871" t="17900" r="17900" b="17900"/>
            <a:stretch/>
          </p:blipFill>
          <p:spPr>
            <a:xfrm>
              <a:off x="1634300" y="4881113"/>
              <a:ext cx="340057" cy="368599"/>
            </a:xfrm>
            <a:prstGeom prst="rect">
              <a:avLst/>
            </a:prstGeom>
          </p:spPr>
        </p:pic>
      </p:grpSp>
      <p:sp>
        <p:nvSpPr>
          <p:cNvPr id="71" name="Oval 70">
            <a:extLst>
              <a:ext uri="{FF2B5EF4-FFF2-40B4-BE49-F238E27FC236}">
                <a16:creationId xmlns:a16="http://schemas.microsoft.com/office/drawing/2014/main" id="{0FADE679-C57F-6819-5DCC-874533AB7BD5}"/>
              </a:ext>
            </a:extLst>
          </p:cNvPr>
          <p:cNvSpPr>
            <a:spLocks/>
          </p:cNvSpPr>
          <p:nvPr/>
        </p:nvSpPr>
        <p:spPr bwMode="auto">
          <a:xfrm>
            <a:off x="8259829" y="231817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B6A06882-7A33-A18B-DE9F-326E23ACB3B0}"/>
              </a:ext>
            </a:extLst>
          </p:cNvPr>
          <p:cNvSpPr>
            <a:spLocks/>
          </p:cNvSpPr>
          <p:nvPr/>
        </p:nvSpPr>
        <p:spPr bwMode="auto">
          <a:xfrm>
            <a:off x="8748438" y="2318178"/>
            <a:ext cx="411480" cy="411480"/>
          </a:xfrm>
          <a:prstGeom prst="ellipse">
            <a:avLst/>
          </a:prstGeom>
          <a:solidFill>
            <a:srgbClr val="FFFFF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64008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GB" sz="900" b="1" kern="0">
              <a:solidFill>
                <a:srgbClr val="1A1A1A"/>
              </a:solidFill>
              <a:latin typeface="Segoe UI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375E02E-344F-8D40-A9F3-6F01396823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264618" y="2339252"/>
            <a:ext cx="1603195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Excel</a:t>
            </a:r>
          </a:p>
          <a:p>
            <a:pPr defTabSz="914367">
              <a:defRPr/>
            </a:pPr>
            <a:r>
              <a:rPr lang="en-US" sz="1200">
                <a:solidFill>
                  <a:prstClr val="black"/>
                </a:solidFill>
                <a:latin typeface="Segoe UI Semibold"/>
              </a:rPr>
              <a:t>Copilot in Teams</a:t>
            </a:r>
          </a:p>
        </p:txBody>
      </p:sp>
      <p:pic>
        <p:nvPicPr>
          <p:cNvPr id="84" name="Picture 6" descr="Microsoft Teams Logo, symbol, meaning, history, PNG">
            <a:hlinkClick r:id="rId11"/>
            <a:extLst>
              <a:ext uri="{FF2B5EF4-FFF2-40B4-BE49-F238E27FC236}">
                <a16:creationId xmlns:a16="http://schemas.microsoft.com/office/drawing/2014/main" id="{E9AE3313-1CA6-F303-7B9A-AA1192E6FF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0244" r="20244"/>
          <a:stretch/>
        </p:blipFill>
        <p:spPr bwMode="auto">
          <a:xfrm>
            <a:off x="8791942" y="2392828"/>
            <a:ext cx="277382" cy="262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8" descr="Microsoft Excel Logo - PNG and Vector - Logo Download">
            <a:hlinkClick r:id="rId13"/>
            <a:extLst>
              <a:ext uri="{FF2B5EF4-FFF2-40B4-BE49-F238E27FC236}">
                <a16:creationId xmlns:a16="http://schemas.microsoft.com/office/drawing/2014/main" id="{1C693E17-29A5-0AFF-A981-A4AAB883020F}"/>
              </a:ext>
            </a:extLst>
          </p:cNvPr>
          <p:cNvPicPr>
            <a:picLocks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073" t="17073" r="17073" b="17073"/>
          <a:stretch/>
        </p:blipFill>
        <p:spPr bwMode="auto">
          <a:xfrm>
            <a:off x="8308774" y="2395616"/>
            <a:ext cx="282265" cy="256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01317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  <SharedWithUsers xmlns="9b9b331a-5640-4f50-a010-6cc4266aa39c">
      <UserInfo>
        <DisplayName>Jenny He</DisplayName>
        <AccountId>47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8" ma:contentTypeDescription="Create a new document." ma:contentTypeScope="" ma:versionID="0246c8a49b824e2d90fb9064478eda76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febeab1df58619b47775e68512d0ae4a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AE9D34C-4CAF-48FB-AFC1-88FE0937519B}">
  <ds:schemaRefs>
    <ds:schemaRef ds:uri="9b9b331a-5640-4f50-a010-6cc4266aa39c"/>
    <ds:schemaRef ds:uri="http://www.w3.org/XML/1998/namespace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c12c9beb-9115-4dd4-b4b0-98592a7680e2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0A8C370-B335-4165-9C6D-E7A644953A2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D27E95-2EB6-4414-B2A4-803E9FF48B70}">
  <ds:schemaRefs>
    <ds:schemaRef ds:uri="9b9b331a-5640-4f50-a010-6cc4266aa39c"/>
    <ds:schemaRef ds:uri="c12c9beb-9115-4dd4-b4b0-98592a7680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292</Words>
  <Application>Microsoft Macintosh PowerPoint</Application>
  <PresentationFormat>Widescreen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Consolas</vt:lpstr>
      <vt:lpstr>Segoe UI</vt:lpstr>
      <vt:lpstr>Segoe UI Semibold</vt:lpstr>
      <vt:lpstr>Wingdings</vt:lpstr>
      <vt:lpstr>Light 16x9</vt:lpstr>
      <vt:lpstr>Use Case | Streamline benefits and compensation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Copilot Scenario Library</dc:title>
  <dc:creator>Louise Zhang</dc:creator>
  <cp:lastModifiedBy>Aaron Bode</cp:lastModifiedBy>
  <cp:revision>14</cp:revision>
  <dcterms:created xsi:type="dcterms:W3CDTF">2024-03-04T19:03:31Z</dcterms:created>
  <dcterms:modified xsi:type="dcterms:W3CDTF">2024-03-06T20:35:09Z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  <property fmtid="{D5CDD505-2E9C-101B-9397-08002B2CF9AE}" pid="3" name="MediaServiceImageTags">
    <vt:lpwstr/>
  </property>
  <property fmtid="{D5CDD505-2E9C-101B-9397-08002B2CF9AE}" pid="4" name="MSIP_Label_f42aa342-8706-4288-bd11-ebb85995028c_Enabled">
    <vt:lpwstr>true</vt:lpwstr>
  </property>
  <property fmtid="{D5CDD505-2E9C-101B-9397-08002B2CF9AE}" pid="5" name="MSIP_Label_f42aa342-8706-4288-bd11-ebb85995028c_SetDate">
    <vt:lpwstr>2024-03-05T03:05:34Z</vt:lpwstr>
  </property>
  <property fmtid="{D5CDD505-2E9C-101B-9397-08002B2CF9AE}" pid="6" name="MSIP_Label_f42aa342-8706-4288-bd11-ebb85995028c_Method">
    <vt:lpwstr>Standard</vt:lpwstr>
  </property>
  <property fmtid="{D5CDD505-2E9C-101B-9397-08002B2CF9AE}" pid="7" name="MSIP_Label_f42aa342-8706-4288-bd11-ebb85995028c_Name">
    <vt:lpwstr>Internal</vt:lpwstr>
  </property>
  <property fmtid="{D5CDD505-2E9C-101B-9397-08002B2CF9AE}" pid="8" name="MSIP_Label_f42aa342-8706-4288-bd11-ebb85995028c_SiteId">
    <vt:lpwstr>72f988bf-86f1-41af-91ab-2d7cd011db47</vt:lpwstr>
  </property>
  <property fmtid="{D5CDD505-2E9C-101B-9397-08002B2CF9AE}" pid="9" name="MSIP_Label_f42aa342-8706-4288-bd11-ebb85995028c_ActionId">
    <vt:lpwstr>0e8eeee1-b050-4145-9af9-4ce2fd72efd7</vt:lpwstr>
  </property>
  <property fmtid="{D5CDD505-2E9C-101B-9397-08002B2CF9AE}" pid="10" name="MSIP_Label_f42aa342-8706-4288-bd11-ebb85995028c_ContentBits">
    <vt:lpwstr>0</vt:lpwstr>
  </property>
</Properties>
</file>