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14748344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197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827239-A550-492D-1576-CE1DCACE4914}" name="Daryl Schaal (SYNAXIS CORPORATION)" initials="" userId="S::v-darsch@microsoft.com::a951ecaa-969a-4477-a8c9-df0dfa026182" providerId="AD"/>
  <p188:author id="{43FBD742-601A-99F2-A5C3-B2606ED2F3B4}" name="Yuliia Romanika" initials="YR" userId="S::yuliia@stinson.co::6488437a-d01a-4ca0-b9d8-ba28b7c3c226" providerId="AD"/>
  <p188:author id="{C9608F77-E6A5-922C-27E4-5AB15D90D12E}" name="Ryan Barr (KFORCE INC)" initials="RB" userId="S::v-barrryan@microsoft.com::e83be4a8-03e5-4553-9d30-402a8f85fb40" providerId="AD"/>
  <p188:author id="{738BA68B-CFE6-56D8-04E4-52398B7D52EB}" name="Christine Wollin (Unify Consulting LLC)" initials="CW" userId="S::v-chwollin@microsoft.com::143ca00e-dd8a-4e0b-a98c-bceb622960bd" providerId="AD"/>
  <p188:author id="{A73560B5-2C66-083D-E3E7-0D476CD70DC0}" name="Ryan Barr (KFORCE INC)" initials="RB(I" userId="S::v-ryanbarr@microsoft.com::e83be4a8-03e5-4553-9d30-402a8f85fb40" providerId="AD"/>
  <p188:author id="{F73661F5-D9AF-BC2E-098C-F0E8BF0EA6C9}" name="Nidhi Chaudhry" initials="" userId="S::nichaudh@microsoft.com::a212df4e-42ef-43ee-b89a-b89468c47f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3E0"/>
    <a:srgbClr val="ECE9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9"/>
    <p:restoredTop sz="94694"/>
  </p:normalViewPr>
  <p:slideViewPr>
    <p:cSldViewPr snapToGrid="0">
      <p:cViewPr>
        <p:scale>
          <a:sx n="140" d="100"/>
          <a:sy n="140" d="100"/>
        </p:scale>
        <p:origin x="-8" y="104"/>
      </p:cViewPr>
      <p:guideLst>
        <p:guide pos="719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CC1DF-A244-DDB3-D38F-6DB6BCD2A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FAD582-C1CE-FFEA-B67E-EFD30A03F6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D43FF6-280E-E8BA-4F8E-E2A9C3D2D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7F26E-F212-84FF-A212-463B95F65F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80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DF420509-B374-8484-B263-30454C98692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47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39907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412095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0505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2981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55174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7902289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5652620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E3C22DE9-6C06-CD7D-B666-8E7B013109AB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4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2224156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251464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861867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9475540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1887169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02244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824742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8287546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0880144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111880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4508498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406160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2779777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593279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940922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475198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338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276885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566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4288374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red colorful background event walk-in slide.">
            <a:extLst>
              <a:ext uri="{FF2B5EF4-FFF2-40B4-BE49-F238E27FC236}">
                <a16:creationId xmlns:a16="http://schemas.microsoft.com/office/drawing/2014/main" id="{4399D1A5-C9CE-ABF9-9162-DCBA64CF751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26" t="3222" r="15224" b="5597"/>
          <a:stretch/>
        </p:blipFill>
        <p:spPr bwMode="ltGray">
          <a:xfrm rot="16200000" flipH="1">
            <a:off x="2668524" y="-2665476"/>
            <a:ext cx="6858000" cy="12188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3103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1619130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20532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99401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2405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9153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41859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20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520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3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82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549605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 Gradient">
    <p:bg>
      <p:bgPr>
        <a:gradFill>
          <a:gsLst>
            <a:gs pos="0">
              <a:srgbClr val="50E6FF"/>
            </a:gs>
            <a:gs pos="100000">
              <a:srgbClr val="D59D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35D8F7-37B3-8A61-0D77-6182149C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765760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352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960334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6983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3" r:id="rId51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copilot-teams" TargetMode="External"/><Relationship Id="rId3" Type="http://schemas.openxmlformats.org/officeDocument/2006/relationships/hyperlink" Target="https://support.microsoft.com/en-us/copilot-word" TargetMode="External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11" Type="http://schemas.openxmlformats.org/officeDocument/2006/relationships/image" Target="../media/image47.svg"/><Relationship Id="rId5" Type="http://schemas.openxmlformats.org/officeDocument/2006/relationships/hyperlink" Target="https://support.microsoft.com/en-us/topic/overview-of-microsoft-365-chat-preview-5b00a52d-7296-48ee-b938-b95b7209f737" TargetMode="External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FC9F2-96C7-DE85-4010-9DAD885D2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: Rounded Corners 28">
            <a:extLst>
              <a:ext uri="{FF2B5EF4-FFF2-40B4-BE49-F238E27FC236}">
                <a16:creationId xmlns:a16="http://schemas.microsoft.com/office/drawing/2014/main" id="{B4E23C03-2D8A-E3B9-1D75-514B137AF643}"/>
              </a:ext>
            </a:extLst>
          </p:cNvPr>
          <p:cNvSpPr>
            <a:spLocks/>
          </p:cNvSpPr>
          <p:nvPr/>
        </p:nvSpPr>
        <p:spPr bwMode="auto">
          <a:xfrm>
            <a:off x="588262" y="1243490"/>
            <a:ext cx="11015476" cy="5011339"/>
          </a:xfrm>
          <a:prstGeom prst="roundRect">
            <a:avLst>
              <a:gd name="adj" fmla="val 2074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D3F1E-59C1-7C69-815B-4E67E2F3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72457"/>
            <a:ext cx="11018520" cy="430887"/>
          </a:xfrm>
        </p:spPr>
        <p:txBody>
          <a:bodyPr/>
          <a:lstStyle/>
          <a:p>
            <a:r>
              <a:rPr lang="en-US" sz="2800">
                <a:gradFill>
                  <a:gsLst>
                    <a:gs pos="35000">
                      <a:srgbClr val="0078D4"/>
                    </a:gs>
                    <a:gs pos="0">
                      <a:srgbClr val="C03BC4"/>
                    </a:gs>
                  </a:gsLst>
                  <a:path path="circle">
                    <a:fillToRect l="100000" t="100000"/>
                  </a:path>
                </a:gradFill>
              </a:rPr>
              <a:t>Finance |</a:t>
            </a:r>
            <a:r>
              <a:rPr lang="en-US" sz="2800"/>
              <a:t> Collections Coordination</a:t>
            </a:r>
          </a:p>
        </p:txBody>
      </p:sp>
      <p:sp>
        <p:nvSpPr>
          <p:cNvPr id="46" name="Freeform: Shape 2">
            <a:extLst>
              <a:ext uri="{FF2B5EF4-FFF2-40B4-BE49-F238E27FC236}">
                <a16:creationId xmlns:a16="http://schemas.microsoft.com/office/drawing/2014/main" id="{3CCAF6FA-3EC6-0C22-FA61-B5A6015D6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1671436"/>
            <a:ext cx="10562486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7" name="Rectangle: Rounded Corners 6">
            <a:extLst>
              <a:ext uri="{FF2B5EF4-FFF2-40B4-BE49-F238E27FC236}">
                <a16:creationId xmlns:a16="http://schemas.microsoft.com/office/drawing/2014/main" id="{EFF40B09-95BA-9819-4593-22E838E36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5332710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Quickly find and summarize documents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related to a customer.</a:t>
            </a:r>
          </a:p>
        </p:txBody>
      </p:sp>
      <p:sp>
        <p:nvSpPr>
          <p:cNvPr id="48" name="Rectangle: Rounded Corners 4">
            <a:extLst>
              <a:ext uri="{FF2B5EF4-FFF2-40B4-BE49-F238E27FC236}">
                <a16:creationId xmlns:a16="http://schemas.microsoft.com/office/drawing/2014/main" id="{51A8AF98-EA50-CCB8-3C00-8D69DB24AB59}"/>
              </a:ext>
            </a:extLst>
          </p:cNvPr>
          <p:cNvSpPr/>
          <p:nvPr/>
        </p:nvSpPr>
        <p:spPr bwMode="auto">
          <a:xfrm>
            <a:off x="1107052" y="3962701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Segoe UI Semibold"/>
                <a:cs typeface="Segoe UI" pitchFamily="34" charset="0"/>
              </a:rPr>
              <a:t>6. Update legal team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21D461-E1ED-BFC8-8A7C-C58F1EFCC6BF}"/>
              </a:ext>
            </a:extLst>
          </p:cNvPr>
          <p:cNvSpPr txBox="1"/>
          <p:nvPr/>
        </p:nvSpPr>
        <p:spPr>
          <a:xfrm>
            <a:off x="1107053" y="4415165"/>
            <a:ext cx="3015428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Draft a summary of the collections cycle for the legal team. Draft the message with Copilot in Word, including references to associated documents and emails.</a:t>
            </a:r>
          </a:p>
        </p:txBody>
      </p:sp>
      <p:sp>
        <p:nvSpPr>
          <p:cNvPr id="50" name="Rectangle: Rounded Corners 6">
            <a:extLst>
              <a:ext uri="{FF2B5EF4-FFF2-40B4-BE49-F238E27FC236}">
                <a16:creationId xmlns:a16="http://schemas.microsoft.com/office/drawing/2014/main" id="{7900C52C-AC41-3435-E048-F6EAAEFC6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5330928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Automate drafting of emails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and use Copilot to revise the tone based on the customer situation.</a:t>
            </a:r>
          </a:p>
        </p:txBody>
      </p:sp>
      <p:sp>
        <p:nvSpPr>
          <p:cNvPr id="51" name="Rectangle: Rounded Corners 7">
            <a:extLst>
              <a:ext uri="{FF2B5EF4-FFF2-40B4-BE49-F238E27FC236}">
                <a16:creationId xmlns:a16="http://schemas.microsoft.com/office/drawing/2014/main" id="{705E7FD8-06A7-8FDA-CE4D-EF8A107FCA2E}"/>
              </a:ext>
            </a:extLst>
          </p:cNvPr>
          <p:cNvSpPr/>
          <p:nvPr/>
        </p:nvSpPr>
        <p:spPr bwMode="auto">
          <a:xfrm>
            <a:off x="8028777" y="396486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Segoe UI Semibold"/>
                <a:cs typeface="Segoe UI" pitchFamily="34" charset="0"/>
              </a:rPr>
              <a:t>4. Send payment reminders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ACFAC51-962F-E907-8AED-D7B2C6E4C74D}"/>
              </a:ext>
            </a:extLst>
          </p:cNvPr>
          <p:cNvSpPr txBox="1"/>
          <p:nvPr/>
        </p:nvSpPr>
        <p:spPr>
          <a:xfrm>
            <a:off x="8028777" y="4415165"/>
            <a:ext cx="2705513" cy="29270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in Outlook to draft a follow up email beginning with the recap of the phone call.</a:t>
            </a:r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0D3BFD85-5747-5065-E22F-E7E038E42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2927475"/>
            <a:ext cx="2705513" cy="771303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Speed analysis by connecting Copilot </a:t>
            </a: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your data in CRM and finance systems.</a:t>
            </a:r>
          </a:p>
        </p:txBody>
      </p:sp>
      <p:sp>
        <p:nvSpPr>
          <p:cNvPr id="55" name="Rectangle: Rounded Corners 11">
            <a:extLst>
              <a:ext uri="{FF2B5EF4-FFF2-40B4-BE49-F238E27FC236}">
                <a16:creationId xmlns:a16="http://schemas.microsoft.com/office/drawing/2014/main" id="{45BA02B2-F9A8-B2DD-5B06-F6394803E060}"/>
              </a:ext>
            </a:extLst>
          </p:cNvPr>
          <p:cNvSpPr/>
          <p:nvPr/>
        </p:nvSpPr>
        <p:spPr bwMode="auto">
          <a:xfrm>
            <a:off x="110705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Segoe UI Semibold"/>
                <a:cs typeface="Segoe UI" pitchFamily="34" charset="0"/>
              </a:rPr>
              <a:t>1. Surface outstanding invoices</a:t>
            </a:r>
          </a:p>
        </p:txBody>
      </p:sp>
      <p:sp>
        <p:nvSpPr>
          <p:cNvPr id="56" name="Rectangle: Rounded Corners 6">
            <a:extLst>
              <a:ext uri="{FF2B5EF4-FFF2-40B4-BE49-F238E27FC236}">
                <a16:creationId xmlns:a16="http://schemas.microsoft.com/office/drawing/2014/main" id="{1503A44B-AF33-59FF-454F-125A3300A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1" y="2927475"/>
            <a:ext cx="2705513" cy="772713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Build conversation script</a:t>
            </a: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, suggesting the most effective and policy compliant approach to remind of the balance and negotiate payment terms. </a:t>
            </a:r>
          </a:p>
        </p:txBody>
      </p:sp>
      <p:sp>
        <p:nvSpPr>
          <p:cNvPr id="57" name="Rectangle: Rounded Corners 13">
            <a:extLst>
              <a:ext uri="{FF2B5EF4-FFF2-40B4-BE49-F238E27FC236}">
                <a16:creationId xmlns:a16="http://schemas.microsoft.com/office/drawing/2014/main" id="{EE8F83C2-5794-25FE-AA25-2C5885F8229B}"/>
              </a:ext>
            </a:extLst>
          </p:cNvPr>
          <p:cNvSpPr/>
          <p:nvPr/>
        </p:nvSpPr>
        <p:spPr bwMode="auto">
          <a:xfrm>
            <a:off x="457547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Segoe UI Semibold"/>
                <a:cs typeface="Segoe UI" pitchFamily="34" charset="0"/>
              </a:rPr>
              <a:t>2. Build call script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F13BA26-1DF0-9123-76DD-578086E892C0}"/>
              </a:ext>
            </a:extLst>
          </p:cNvPr>
          <p:cNvSpPr txBox="1"/>
          <p:nvPr/>
        </p:nvSpPr>
        <p:spPr>
          <a:xfrm>
            <a:off x="4575471" y="1948229"/>
            <a:ext cx="2705513" cy="27699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to refine the call script used to communicate the unpaid invoices to customers.</a:t>
            </a:r>
          </a:p>
        </p:txBody>
      </p:sp>
      <p:sp>
        <p:nvSpPr>
          <p:cNvPr id="59" name="Rectangle: Rounded Corners 15">
            <a:extLst>
              <a:ext uri="{FF2B5EF4-FFF2-40B4-BE49-F238E27FC236}">
                <a16:creationId xmlns:a16="http://schemas.microsoft.com/office/drawing/2014/main" id="{9C5BCD1C-5A67-6BF2-7869-BB79870ABFAC}"/>
              </a:ext>
            </a:extLst>
          </p:cNvPr>
          <p:cNvSpPr/>
          <p:nvPr/>
        </p:nvSpPr>
        <p:spPr bwMode="auto">
          <a:xfrm>
            <a:off x="8028777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Segoe UI Semibold"/>
                <a:cs typeface="Segoe UI" pitchFamily="34" charset="0"/>
              </a:rPr>
              <a:t>3. Call customers</a:t>
            </a:r>
          </a:p>
        </p:txBody>
      </p:sp>
      <p:sp>
        <p:nvSpPr>
          <p:cNvPr id="60" name="Rectangle: Rounded Corners 6">
            <a:extLst>
              <a:ext uri="{FF2B5EF4-FFF2-40B4-BE49-F238E27FC236}">
                <a16:creationId xmlns:a16="http://schemas.microsoft.com/office/drawing/2014/main" id="{DB3CA76E-D03C-34DF-27F4-71FFF0A5D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2927475"/>
            <a:ext cx="2705513" cy="772713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900" b="1">
                <a:solidFill>
                  <a:srgbClr val="1A1A1A"/>
                </a:solidFill>
                <a:cs typeface="Segoe UI" pitchFamily="34" charset="0"/>
              </a:rPr>
              <a:t>Simplify capture </a:t>
            </a:r>
            <a:r>
              <a:rPr lang="en-US" sz="900">
                <a:solidFill>
                  <a:srgbClr val="1A1A1A"/>
                </a:solidFill>
                <a:cs typeface="Segoe UI" pitchFamily="34" charset="0"/>
              </a:rPr>
              <a:t>of customer intent and production of call notes.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E699872-B30E-5BB8-0DE0-37C714099CD6}"/>
              </a:ext>
            </a:extLst>
          </p:cNvPr>
          <p:cNvSpPr txBox="1"/>
          <p:nvPr/>
        </p:nvSpPr>
        <p:spPr>
          <a:xfrm>
            <a:off x="8028777" y="1948229"/>
            <a:ext cx="2705513" cy="27699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Call customers who have outstanding balances to provide guidance on creating a payment plan.</a:t>
            </a:r>
          </a:p>
        </p:txBody>
      </p:sp>
      <p:sp>
        <p:nvSpPr>
          <p:cNvPr id="62" name="Rectangle: Rounded Corners 6">
            <a:extLst>
              <a:ext uri="{FF2B5EF4-FFF2-40B4-BE49-F238E27FC236}">
                <a16:creationId xmlns:a16="http://schemas.microsoft.com/office/drawing/2014/main" id="{B5709054-D7F0-729C-9454-0E9A9D0C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2" y="5327594"/>
            <a:ext cx="2705513" cy="582726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Simplify the process of updating customer records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by collecting information from various sources.</a:t>
            </a:r>
          </a:p>
        </p:txBody>
      </p:sp>
      <p:sp>
        <p:nvSpPr>
          <p:cNvPr id="63" name="Rectangle: Rounded Corners 19">
            <a:extLst>
              <a:ext uri="{FF2B5EF4-FFF2-40B4-BE49-F238E27FC236}">
                <a16:creationId xmlns:a16="http://schemas.microsoft.com/office/drawing/2014/main" id="{9D07A496-A680-9C31-BA40-D934429D6549}"/>
              </a:ext>
            </a:extLst>
          </p:cNvPr>
          <p:cNvSpPr/>
          <p:nvPr/>
        </p:nvSpPr>
        <p:spPr bwMode="auto">
          <a:xfrm>
            <a:off x="4575472" y="396529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Segoe UI Semibold"/>
                <a:cs typeface="Segoe UI" pitchFamily="34" charset="0"/>
              </a:rPr>
              <a:t>5. Update financial data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684669A-3163-815C-4B50-062F52748CFE}"/>
              </a:ext>
            </a:extLst>
          </p:cNvPr>
          <p:cNvSpPr txBox="1"/>
          <p:nvPr/>
        </p:nvSpPr>
        <p:spPr>
          <a:xfrm>
            <a:off x="4463648" y="4415165"/>
            <a:ext cx="3128161" cy="4154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to help find notes from meetings,, emails, and chat for crafting updates document the payment plan in the finance system.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5F268B2-68E4-6790-0993-F5052F5F2DD8}"/>
              </a:ext>
            </a:extLst>
          </p:cNvPr>
          <p:cNvGrpSpPr/>
          <p:nvPr/>
        </p:nvGrpSpPr>
        <p:grpSpPr>
          <a:xfrm>
            <a:off x="4128379" y="1594303"/>
            <a:ext cx="166152" cy="166152"/>
            <a:chOff x="5214995" y="-1168400"/>
            <a:chExt cx="431800" cy="4318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984A234-03CA-13C7-0EFC-0E4F597D8FC7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0F2166B-2889-12AD-C8B6-328F9A5A4F7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F3245E3-5280-0F67-871C-35B3BF3BF6F9}"/>
              </a:ext>
            </a:extLst>
          </p:cNvPr>
          <p:cNvGrpSpPr/>
          <p:nvPr/>
        </p:nvGrpSpPr>
        <p:grpSpPr>
          <a:xfrm>
            <a:off x="7591810" y="1594303"/>
            <a:ext cx="166152" cy="166152"/>
            <a:chOff x="5214995" y="-1168400"/>
            <a:chExt cx="431800" cy="4318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984EF6-E6DD-ABF2-9F36-D35292C66CA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97" name="Rectangle 89">
              <a:extLst>
                <a:ext uri="{FF2B5EF4-FFF2-40B4-BE49-F238E27FC236}">
                  <a16:creationId xmlns:a16="http://schemas.microsoft.com/office/drawing/2014/main" id="{0CC0D0BC-24F3-2B5D-24C9-9149F3D647D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99D339-F64A-5F0A-199E-D6C85638D0B5}"/>
              </a:ext>
            </a:extLst>
          </p:cNvPr>
          <p:cNvGrpSpPr/>
          <p:nvPr/>
        </p:nvGrpSpPr>
        <p:grpSpPr>
          <a:xfrm flipH="1">
            <a:off x="4128379" y="4049554"/>
            <a:ext cx="166152" cy="166152"/>
            <a:chOff x="5214995" y="-1168400"/>
            <a:chExt cx="431800" cy="4318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CB97744-9AF4-909A-4AF6-32320BEA435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00" name="Rectangle 89">
              <a:extLst>
                <a:ext uri="{FF2B5EF4-FFF2-40B4-BE49-F238E27FC236}">
                  <a16:creationId xmlns:a16="http://schemas.microsoft.com/office/drawing/2014/main" id="{5C243C9F-5FF7-B13D-3F87-22D3FC89B9B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C778127-387E-0EBD-19EB-FAC56A1C8410}"/>
              </a:ext>
            </a:extLst>
          </p:cNvPr>
          <p:cNvGrpSpPr/>
          <p:nvPr/>
        </p:nvGrpSpPr>
        <p:grpSpPr>
          <a:xfrm flipH="1">
            <a:off x="7591810" y="4049554"/>
            <a:ext cx="166152" cy="166152"/>
            <a:chOff x="5214995" y="-1168400"/>
            <a:chExt cx="431800" cy="431800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F5B0421-0606-E675-8A70-EDDA9CD336B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03" name="Rectangle 89">
              <a:extLst>
                <a:ext uri="{FF2B5EF4-FFF2-40B4-BE49-F238E27FC236}">
                  <a16:creationId xmlns:a16="http://schemas.microsoft.com/office/drawing/2014/main" id="{3818BD06-63FD-7AB2-0433-50667E0A982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0AD8E71-A491-4486-33FC-760D66459A25}"/>
              </a:ext>
            </a:extLst>
          </p:cNvPr>
          <p:cNvGrpSpPr/>
          <p:nvPr/>
        </p:nvGrpSpPr>
        <p:grpSpPr>
          <a:xfrm rot="5400000">
            <a:off x="11068586" y="2034721"/>
            <a:ext cx="166152" cy="166152"/>
            <a:chOff x="5214995" y="-1168400"/>
            <a:chExt cx="431800" cy="431800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17A2E4C7-58D2-6F3F-3CB3-F4BF269037F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09" name="Rectangle 89">
              <a:extLst>
                <a:ext uri="{FF2B5EF4-FFF2-40B4-BE49-F238E27FC236}">
                  <a16:creationId xmlns:a16="http://schemas.microsoft.com/office/drawing/2014/main" id="{84F02D13-05C8-EEDD-D395-A4601167E3F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151A2A9-A5F5-0419-555D-FC8B4447EBEC}"/>
              </a:ext>
            </a:extLst>
          </p:cNvPr>
          <p:cNvGrpSpPr/>
          <p:nvPr/>
        </p:nvGrpSpPr>
        <p:grpSpPr>
          <a:xfrm rot="5400000">
            <a:off x="11068586" y="3583008"/>
            <a:ext cx="166152" cy="166152"/>
            <a:chOff x="5214995" y="-1168400"/>
            <a:chExt cx="431800" cy="43180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3355DE3-7DEB-0045-4FCA-E829A47D9AF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12" name="Rectangle 89">
              <a:extLst>
                <a:ext uri="{FF2B5EF4-FFF2-40B4-BE49-F238E27FC236}">
                  <a16:creationId xmlns:a16="http://schemas.microsoft.com/office/drawing/2014/main" id="{01BB4E2A-CB8A-66AE-F3A1-99496F009AF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356C1D34-C650-45DA-91EF-ED0C7CE54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977145"/>
            <a:ext cx="1188720" cy="169396"/>
          </a:xfrm>
          <a:prstGeom prst="roundRect">
            <a:avLst>
              <a:gd name="adj" fmla="val 8425"/>
            </a:avLst>
          </a:prstGeom>
          <a:noFill/>
          <a:ln w="25400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Potential benefits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194C71-BA98-D544-1811-EE4FC71EEB19}"/>
              </a:ext>
            </a:extLst>
          </p:cNvPr>
          <p:cNvSpPr txBox="1"/>
          <p:nvPr/>
        </p:nvSpPr>
        <p:spPr>
          <a:xfrm>
            <a:off x="1107051" y="1948229"/>
            <a:ext cx="3015430" cy="27699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Ask Copilot to identify customers who have outstanding invoices using plugins built with Copilot Studio.</a:t>
            </a:r>
          </a:p>
        </p:txBody>
      </p:sp>
      <p:sp>
        <p:nvSpPr>
          <p:cNvPr id="19" name="Rectangle: Rounded Corners 6">
            <a:extLst>
              <a:ext uri="{FF2B5EF4-FFF2-40B4-BE49-F238E27FC236}">
                <a16:creationId xmlns:a16="http://schemas.microsoft.com/office/drawing/2014/main" id="{837BFD07-BBF1-5C8B-27D9-69CC2D50B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893576" y="942971"/>
            <a:ext cx="1733880" cy="23774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0">
                <a:solidFill>
                  <a:srgbClr val="0078D4"/>
                </a:solidFill>
                <a:latin typeface="Segoe UI"/>
                <a:cs typeface="Segoe UI" pitchFamily="34" charset="0"/>
              </a:rPr>
              <a:t>Cash flow acceleration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124EA9-10AE-B20A-2B56-AFBD97611C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41937" y="2499328"/>
            <a:ext cx="1277117" cy="166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lnSpc>
                <a:spcPct val="90000"/>
              </a:lnSpc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Teams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F2154A-741B-3E00-1D00-46C44FD0803D}"/>
              </a:ext>
            </a:extLst>
          </p:cNvPr>
          <p:cNvGrpSpPr/>
          <p:nvPr/>
        </p:nvGrpSpPr>
        <p:grpSpPr>
          <a:xfrm>
            <a:off x="1400164" y="2356082"/>
            <a:ext cx="2835783" cy="411480"/>
            <a:chOff x="8259829" y="2318178"/>
            <a:chExt cx="2835783" cy="41148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FAD5340-7F25-D8D1-F4DB-0A395C99E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9829" y="2318178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09F0070-A042-335F-4BCC-DFE5794EE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8438" y="2318178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1BB99C7-1B88-A35A-1B3E-5A0277049A4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9195630" y="2339252"/>
              <a:ext cx="1899982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Copilot</a:t>
              </a:r>
            </a:p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Copilot Studio</a:t>
              </a: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8B4B1C94-53AF-C36F-07B1-4DBFEF5749C2}"/>
              </a:ext>
            </a:extLst>
          </p:cNvPr>
          <p:cNvSpPr>
            <a:spLocks/>
          </p:cNvSpPr>
          <p:nvPr/>
        </p:nvSpPr>
        <p:spPr bwMode="auto">
          <a:xfrm>
            <a:off x="8789685" y="2391004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29D30D9-9758-DC35-2BD1-2E82C58629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981800" y="2511331"/>
            <a:ext cx="1277117" cy="166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lnSpc>
                <a:spcPct val="90000"/>
              </a:lnSpc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Word</a:t>
            </a:r>
            <a:endParaRPr lang="en-US" sz="1200">
              <a:solidFill>
                <a:prstClr val="black"/>
              </a:solidFill>
              <a:latin typeface="Segoe UI Semibold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32C044B-1BA2-F253-DA42-3188FC4B84FF}"/>
              </a:ext>
            </a:extLst>
          </p:cNvPr>
          <p:cNvSpPr>
            <a:spLocks/>
          </p:cNvSpPr>
          <p:nvPr/>
        </p:nvSpPr>
        <p:spPr bwMode="auto">
          <a:xfrm>
            <a:off x="5477616" y="2372708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D5A92A0-2077-C8E9-1E55-ED2DA1157B15}"/>
              </a:ext>
            </a:extLst>
          </p:cNvPr>
          <p:cNvGrpSpPr/>
          <p:nvPr/>
        </p:nvGrpSpPr>
        <p:grpSpPr>
          <a:xfrm>
            <a:off x="1773620" y="4882738"/>
            <a:ext cx="2119375" cy="411480"/>
            <a:chOff x="1705149" y="4789458"/>
            <a:chExt cx="2119375" cy="41148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226711A-49A1-2E3C-A4FE-28AAEC0C6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149" y="4789458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 err="1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95BDDBC-865F-247D-392B-78FED82ABDF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2221329" y="4902865"/>
              <a:ext cx="160319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</a:p>
          </p:txBody>
        </p:sp>
        <p:pic>
          <p:nvPicPr>
            <p:cNvPr id="82" name="Picture 10" descr="Microsoft Word Logo - PNG and Vector - Logo Download">
              <a:hlinkClick r:id="rId3"/>
              <a:extLst>
                <a:ext uri="{FF2B5EF4-FFF2-40B4-BE49-F238E27FC236}">
                  <a16:creationId xmlns:a16="http://schemas.microsoft.com/office/drawing/2014/main" id="{AECDF9B0-EFFD-FE43-2912-6ADE48C5AD4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11" y="4854065"/>
              <a:ext cx="282265" cy="282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799F708E-2D67-1357-30EA-12A25BF2FF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012832" y="4945375"/>
            <a:ext cx="1277117" cy="166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lnSpc>
                <a:spcPct val="90000"/>
              </a:lnSpc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D086FBF-FC2E-BE69-3BA7-D0CD6A4D8BE9}"/>
              </a:ext>
            </a:extLst>
          </p:cNvPr>
          <p:cNvGrpSpPr/>
          <p:nvPr/>
        </p:nvGrpSpPr>
        <p:grpSpPr>
          <a:xfrm>
            <a:off x="5523886" y="4822734"/>
            <a:ext cx="411480" cy="411480"/>
            <a:chOff x="8720254" y="2533155"/>
            <a:chExt cx="411480" cy="41148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60A8C583-7F59-BA0C-68E3-163BC67DD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0254" y="2533155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pic>
          <p:nvPicPr>
            <p:cNvPr id="94" name="Picture 93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0D945C4F-48BF-5617-7C9B-5898907BF8A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6281" y="2621830"/>
              <a:ext cx="257610" cy="234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BAF3A14-341D-E7C7-7491-1F2325D90C55}"/>
              </a:ext>
            </a:extLst>
          </p:cNvPr>
          <p:cNvGrpSpPr/>
          <p:nvPr/>
        </p:nvGrpSpPr>
        <p:grpSpPr>
          <a:xfrm>
            <a:off x="8825757" y="4808337"/>
            <a:ext cx="2119375" cy="411480"/>
            <a:chOff x="8748438" y="2318178"/>
            <a:chExt cx="2119375" cy="411480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6C4BDC5B-76D8-236A-05E2-AB6B32DB1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8438" y="2318178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730031AC-3DD8-831A-8E5C-264BCD0B8BA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9264618" y="2431585"/>
              <a:ext cx="160319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Copilot Outlook</a:t>
              </a:r>
            </a:p>
          </p:txBody>
        </p:sp>
      </p:grpSp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2C852F7A-5A17-6D1D-1655-345301B21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779449" y="950918"/>
            <a:ext cx="2316551" cy="26118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0">
                <a:solidFill>
                  <a:srgbClr val="0078D4"/>
                </a:solidFill>
                <a:latin typeface="Segoe UI"/>
                <a:cs typeface="Segoe UI" pitchFamily="34" charset="0"/>
              </a:rPr>
              <a:t> Speed decision making </a:t>
            </a:r>
          </a:p>
        </p:txBody>
      </p:sp>
      <p:pic>
        <p:nvPicPr>
          <p:cNvPr id="4" name="Picture 3" descr="Zip Co logo SVG free download, id: 101874 - Brandlogos.net">
            <a:hlinkClick r:id="rId5"/>
            <a:extLst>
              <a:ext uri="{FF2B5EF4-FFF2-40B4-BE49-F238E27FC236}">
                <a16:creationId xmlns:a16="http://schemas.microsoft.com/office/drawing/2014/main" id="{710B5B6B-B2E4-126B-7D13-8A0F668F91C4}"/>
              </a:ext>
            </a:extLst>
          </p:cNvPr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1581" y="2455052"/>
            <a:ext cx="257610" cy="23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ue and green rectangles&#10;&#10;Description automatically generated">
            <a:extLst>
              <a:ext uri="{FF2B5EF4-FFF2-40B4-BE49-F238E27FC236}">
                <a16:creationId xmlns:a16="http://schemas.microsoft.com/office/drawing/2014/main" id="{DC001737-5256-81D2-2BE2-6CC8F5E50A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5048" y="2424687"/>
            <a:ext cx="205375" cy="302212"/>
          </a:xfrm>
          <a:prstGeom prst="rect">
            <a:avLst/>
          </a:prstGeom>
        </p:spPr>
      </p:pic>
      <p:pic>
        <p:nvPicPr>
          <p:cNvPr id="6" name="Picture 10" descr="Microsoft Word Logo - PNG and Vector - Logo Download">
            <a:hlinkClick r:id="rId3"/>
            <a:extLst>
              <a:ext uri="{FF2B5EF4-FFF2-40B4-BE49-F238E27FC236}">
                <a16:creationId xmlns:a16="http://schemas.microsoft.com/office/drawing/2014/main" id="{52DBE88F-DF3F-6F72-59F0-36EC165B0982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6085" y="2441248"/>
            <a:ext cx="282265" cy="2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icrosoft Teams Logo, symbol, meaning, history, PNG">
            <a:hlinkClick r:id="rId8"/>
            <a:extLst>
              <a:ext uri="{FF2B5EF4-FFF2-40B4-BE49-F238E27FC236}">
                <a16:creationId xmlns:a16="http://schemas.microsoft.com/office/drawing/2014/main" id="{03F8F068-F8BF-822F-2A41-FBF7DDD72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44" r="20244"/>
          <a:stretch/>
        </p:blipFill>
        <p:spPr bwMode="auto">
          <a:xfrm>
            <a:off x="8854308" y="2463341"/>
            <a:ext cx="277382" cy="2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A538C16-1E27-E3C4-62BF-A5185C8D7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2871" t="17900" r="17900" b="17900"/>
          <a:stretch/>
        </p:blipFill>
        <p:spPr>
          <a:xfrm>
            <a:off x="8847832" y="4816082"/>
            <a:ext cx="340057" cy="36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2667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8" ma:contentTypeDescription="Create a new document." ma:contentTypeScope="" ma:versionID="0246c8a49b824e2d90fb9064478eda76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febeab1df58619b47775e68512d0ae4a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9b9b331a-5640-4f50-a010-6cc4266aa39c">
      <UserInfo>
        <DisplayName>Jenny He</DisplayName>
        <AccountId>47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BD27E95-2EB6-4414-B2A4-803E9FF48B70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0A8C370-B335-4165-9C6D-E7A644953A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E9D34C-4CAF-48FB-AFC1-88FE0937519B}">
  <ds:schemaRefs>
    <ds:schemaRef ds:uri="9b9b331a-5640-4f50-a010-6cc4266aa39c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c12c9beb-9115-4dd4-b4b0-98592a7680e2"/>
    <ds:schemaRef ds:uri="http://purl.org/dc/terms/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265</Words>
  <Application>Microsoft Macintosh PowerPoint</Application>
  <PresentationFormat>Widescreen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Consolas</vt:lpstr>
      <vt:lpstr>Segoe UI</vt:lpstr>
      <vt:lpstr>Segoe UI Semibold</vt:lpstr>
      <vt:lpstr>Wingdings</vt:lpstr>
      <vt:lpstr>Light 16x9</vt:lpstr>
      <vt:lpstr>Finance | Collections Coordination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Copilot Scenario Library</dc:title>
  <dc:creator>Louise Zhang</dc:creator>
  <cp:lastModifiedBy>Aaron Bode</cp:lastModifiedBy>
  <cp:revision>4</cp:revision>
  <dcterms:created xsi:type="dcterms:W3CDTF">2024-03-04T19:03:31Z</dcterms:created>
  <dcterms:modified xsi:type="dcterms:W3CDTF">2024-03-06T18:38:36Z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  <property fmtid="{D5CDD505-2E9C-101B-9397-08002B2CF9AE}" pid="4" name="MSIP_Label_f42aa342-8706-4288-bd11-ebb85995028c_Enabled">
    <vt:lpwstr>true</vt:lpwstr>
  </property>
  <property fmtid="{D5CDD505-2E9C-101B-9397-08002B2CF9AE}" pid="5" name="MSIP_Label_f42aa342-8706-4288-bd11-ebb85995028c_SetDate">
    <vt:lpwstr>2024-03-05T03:05:34Z</vt:lpwstr>
  </property>
  <property fmtid="{D5CDD505-2E9C-101B-9397-08002B2CF9AE}" pid="6" name="MSIP_Label_f42aa342-8706-4288-bd11-ebb85995028c_Method">
    <vt:lpwstr>Standard</vt:lpwstr>
  </property>
  <property fmtid="{D5CDD505-2E9C-101B-9397-08002B2CF9AE}" pid="7" name="MSIP_Label_f42aa342-8706-4288-bd11-ebb85995028c_Name">
    <vt:lpwstr>Internal</vt:lpwstr>
  </property>
  <property fmtid="{D5CDD505-2E9C-101B-9397-08002B2CF9AE}" pid="8" name="MSIP_Label_f42aa342-8706-4288-bd11-ebb85995028c_SiteId">
    <vt:lpwstr>72f988bf-86f1-41af-91ab-2d7cd011db47</vt:lpwstr>
  </property>
  <property fmtid="{D5CDD505-2E9C-101B-9397-08002B2CF9AE}" pid="9" name="MSIP_Label_f42aa342-8706-4288-bd11-ebb85995028c_ActionId">
    <vt:lpwstr>0e8eeee1-b050-4145-9af9-4ce2fd72efd7</vt:lpwstr>
  </property>
  <property fmtid="{D5CDD505-2E9C-101B-9397-08002B2CF9AE}" pid="10" name="MSIP_Label_f42aa342-8706-4288-bd11-ebb85995028c_ContentBits">
    <vt:lpwstr>0</vt:lpwstr>
  </property>
</Properties>
</file>