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29"/>
    <p:restoredTop sz="94694"/>
  </p:normalViewPr>
  <p:slideViewPr>
    <p:cSldViewPr snapToGrid="0">
      <p:cViewPr>
        <p:scale>
          <a:sx n="140" d="100"/>
          <a:sy n="140" d="100"/>
        </p:scale>
        <p:origin x="-8" y="104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23FFC-42CC-D354-7ABB-666147D0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F6A27-C9FA-0052-E03C-67F061A14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6232D-222F-B726-3F9D-F5E4854C9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67F4-C2C4-B8ED-46DC-6E4BB9DC5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9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support.microsoft.com/en-us/copilot-teams" TargetMode="External"/><Relationship Id="rId7" Type="http://schemas.openxmlformats.org/officeDocument/2006/relationships/hyperlink" Target="https://support.microsoft.com/en-us/copilot-exce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hyperlink" Target="https://support.microsoft.com/en-us/copilot-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3685-3E6C-AEC7-0899-38B4FB55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B90616FB-21A8-5553-E01B-AA6568E3EE45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E6F27-780C-D3E2-8B12-1C7FDA653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Finance |</a:t>
            </a:r>
            <a:r>
              <a:rPr lang="en-US" sz="2800"/>
              <a:t> Build a Business Case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58902D24-3F3D-2B8C-62C1-5288E90C4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912AFE8A-E2AF-B318-D29B-53E3B3EF3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348584"/>
            <a:ext cx="2705513" cy="71975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Speed analysis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by using Copilot to add formulas columns and create charts.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99E41B-22B3-1EFF-D12C-2EF02C8AB6AB}"/>
              </a:ext>
            </a:extLst>
          </p:cNvPr>
          <p:cNvSpPr txBox="1"/>
          <p:nvPr/>
        </p:nvSpPr>
        <p:spPr>
          <a:xfrm>
            <a:off x="1016815" y="4415165"/>
            <a:ext cx="3131216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test some options for the business case and identify the largest variances.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E292CE77-E5A8-32AF-4C8B-B1A8E9D7F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346802"/>
            <a:ext cx="2705513" cy="719755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latin typeface="Segoe UI"/>
              </a:rPr>
              <a:t>Collaborate effectively across teams / functions </a:t>
            </a:r>
            <a:r>
              <a:rPr lang="en-US" sz="900">
                <a:latin typeface="Segoe UI"/>
              </a:rPr>
              <a:t>(e.g., legal, transportation) in a secure way. Use data for decision making in meetings and discussion.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0412A2-14C8-E5BE-6537-CE80BCEDC67D}"/>
              </a:ext>
            </a:extLst>
          </p:cNvPr>
          <p:cNvSpPr txBox="1"/>
          <p:nvPr/>
        </p:nvSpPr>
        <p:spPr>
          <a:xfrm>
            <a:off x="8007878" y="4332437"/>
            <a:ext cx="2922252" cy="4985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Get the latest economic forecast from the economist team to estimate future pricing and cost of materials. Organize the information in a table in Excel and use Copilot to produce charts showing trends in the data.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CC5C1F1F-E46D-5D1C-D78C-6E11AFC78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66113"/>
            <a:ext cx="2705513" cy="708430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 efficient review and understanding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 the issues that need to be addressed with the investment.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1E6D2711-0454-D2C6-6BC0-3CE1E2328602}"/>
              </a:ext>
            </a:extLst>
          </p:cNvPr>
          <p:cNvSpPr/>
          <p:nvPr/>
        </p:nvSpPr>
        <p:spPr bwMode="auto">
          <a:xfrm>
            <a:off x="1016816" y="1458201"/>
            <a:ext cx="2795750" cy="4389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Define opportunity </a:t>
            </a:r>
            <a:b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</a:b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for investment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7D91C643-F372-B10F-79AE-D8FF6D820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66112"/>
            <a:ext cx="2705513" cy="70842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spc="-20">
                <a:solidFill>
                  <a:srgbClr val="1A1A1A"/>
                </a:solidFill>
                <a:cs typeface="Segoe UI" pitchFamily="34" charset="0"/>
              </a:rPr>
              <a:t>Help ensure a productive meeting </a:t>
            </a:r>
            <a:r>
              <a:rPr lang="en-US" sz="900" spc="-20">
                <a:solidFill>
                  <a:srgbClr val="1A1A1A"/>
                </a:solidFill>
                <a:cs typeface="Segoe UI" pitchFamily="34" charset="0"/>
              </a:rPr>
              <a:t>by using Copilot to suggest questions and clarify what people said. Use the recap for a summary and action items.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0CA0FA-773F-D6AE-F0AF-35C3DD5AFEE4}"/>
              </a:ext>
            </a:extLst>
          </p:cNvPr>
          <p:cNvSpPr txBox="1"/>
          <p:nvPr/>
        </p:nvSpPr>
        <p:spPr>
          <a:xfrm>
            <a:off x="4575471" y="1948229"/>
            <a:ext cx="2705513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1A1A"/>
                </a:solidFill>
              </a:rPr>
              <a:t>Meet with the production team to learn about the various options available and gather financial information for the business case. 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D83CEEBF-38D9-F4E0-4247-9162D85D3BBD}"/>
              </a:ext>
            </a:extLst>
          </p:cNvPr>
          <p:cNvSpPr/>
          <p:nvPr/>
        </p:nvSpPr>
        <p:spPr bwMode="auto">
          <a:xfrm>
            <a:off x="8028777" y="1499259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Gather financial data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AAF3D05C-8094-F1CA-FB24-1FC7A17C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66113"/>
            <a:ext cx="2705513" cy="70842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solidFill>
                  <a:schemeClr val="tx1"/>
                </a:solidFill>
                <a:latin typeface="Segoe UI"/>
              </a:rPr>
              <a:t>Reduce the effort required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to pull information from financial systems.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A2C1A80-B641-138A-F6F2-D8CFBD2A2184}"/>
              </a:ext>
            </a:extLst>
          </p:cNvPr>
          <p:cNvSpPr txBox="1"/>
          <p:nvPr/>
        </p:nvSpPr>
        <p:spPr>
          <a:xfrm>
            <a:off x="8028777" y="1948229"/>
            <a:ext cx="2922252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1A1A"/>
                </a:solidFill>
              </a:rPr>
              <a:t>Pull data from the financial system using a plug in built with Copilot Studio to estimate past cost of sales and revenues by year.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EB705CA1-3FF7-2439-1D39-8B7186BAD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343468"/>
            <a:ext cx="2705513" cy="719755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Improve the quality of your presentations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by using Copilot to revise content and organize the slides using Excel data.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2F9BF7-ABF0-140A-58FE-E9DECEB7024E}"/>
              </a:ext>
            </a:extLst>
          </p:cNvPr>
          <p:cNvSpPr txBox="1"/>
          <p:nvPr/>
        </p:nvSpPr>
        <p:spPr>
          <a:xfrm>
            <a:off x="4558732" y="4415165"/>
            <a:ext cx="2817336" cy="4985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A1A1A"/>
                </a:solidFill>
              </a:rPr>
              <a:t>Once the case flow analysis is complete use Copilot to turn the project brief into a set of slides for the executive presentation. Then add in the financial information.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A12652C2-587C-B845-251E-25C9E2747840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Produce summary report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BBA0DC0-66B2-8CFD-3ECE-075A2022AD73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866EFCA-C729-7D10-7708-61839A8AA04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816767E-517E-18D2-03BC-D50F90A33A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34FD5D4-69F8-734C-C741-766E99C4E356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626ACD2-BAF5-68F0-79BA-31A384FCC2E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DF12D6F9-A4EF-D38B-BA3C-85C3D0B690C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6C0F11D-AB80-0A52-291D-E1C9668CF279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FCD6C42-A5FA-4301-9FAB-754212465FF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EA97DBF3-6937-6EB7-D997-526CA522E41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BFE5136-041D-3702-AFDE-88533F352260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44F9959-3174-36F1-971F-93F5C89196C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E5A750A6-91DF-C027-E8BE-A13BB2381B2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8645C98-A97F-90E5-5313-4BB26635A795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87DE8C1-43C6-0397-2B49-B4CC08614ED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938D2A5F-11F0-4D21-082B-A7F096F9353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72A46D6-3E46-5753-BF74-6BD988E01EC9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FF1311A-484E-FA3A-9B8F-C6B9ACA7D01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0AD95D34-229C-F14C-CE27-93DE446517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4A19352-412B-750C-4E7A-E524006E9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B9F627-2358-B1F3-BFB6-D4E00564719F}"/>
              </a:ext>
            </a:extLst>
          </p:cNvPr>
          <p:cNvSpPr txBox="1"/>
          <p:nvPr/>
        </p:nvSpPr>
        <p:spPr>
          <a:xfrm>
            <a:off x="1016815" y="1948229"/>
            <a:ext cx="3105666" cy="2492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Ask copilot to create a project brief from emails and other company documents.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E38AF4A-AB25-EDEA-D749-B41785B55C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8518" y="2506221"/>
            <a:ext cx="1741327" cy="4985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lnSpc>
                <a:spcPct val="90000"/>
              </a:lnSpc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  <a:br>
              <a:rPr lang="en-US" sz="1200">
                <a:solidFill>
                  <a:prstClr val="black"/>
                </a:solidFill>
                <a:latin typeface="Segoe UI Semibold"/>
              </a:rPr>
            </a:br>
            <a:r>
              <a:rPr lang="en-US" sz="1200">
                <a:solidFill>
                  <a:prstClr val="black"/>
                </a:solidFill>
                <a:latin typeface="Segoe UI Semibold"/>
              </a:rPr>
              <a:t>C</a:t>
            </a:r>
            <a:r>
              <a:rPr kumimoji="0" lang="en-CA" sz="1200" b="0" i="0" u="none" strike="noStrike" kern="1200" cap="none" spc="0" normalizeH="0" baseline="0" noProof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opilot</a:t>
            </a: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 Studio in Copilot for Microsoft 365 </a:t>
            </a:r>
            <a:endParaRPr lang="en-US" sz="1200">
              <a:solidFill>
                <a:prstClr val="black"/>
              </a:solidFill>
              <a:latin typeface="Segoe UI Semibold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6AC21D-D3F1-E40C-DE7C-3E152FAB8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6" y="942971"/>
            <a:ext cx="1733880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Reduce Spend</a:t>
            </a:r>
          </a:p>
        </p:txBody>
      </p:sp>
      <p:sp>
        <p:nvSpPr>
          <p:cNvPr id="25" name="Rectangle: Rounded Corners 13">
            <a:extLst>
              <a:ext uri="{FF2B5EF4-FFF2-40B4-BE49-F238E27FC236}">
                <a16:creationId xmlns:a16="http://schemas.microsoft.com/office/drawing/2014/main" id="{C4DE190F-F4BB-1E2D-4AE4-D3A6E6989238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Gather project information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7CC378-51AF-6EF1-FC01-A153DDFC175A}"/>
              </a:ext>
            </a:extLst>
          </p:cNvPr>
          <p:cNvGrpSpPr/>
          <p:nvPr/>
        </p:nvGrpSpPr>
        <p:grpSpPr>
          <a:xfrm>
            <a:off x="4787054" y="2533155"/>
            <a:ext cx="2607984" cy="411480"/>
            <a:chOff x="8259829" y="2318178"/>
            <a:chExt cx="2607984" cy="41148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0C8A6E-92D0-002B-B8DD-FB96BA648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829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3DD375-DD55-0E7D-4F23-D791298F1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438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CA0E3B-F2BE-CDF9-ED13-576966BEDE8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64618" y="2431585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  <p:pic>
          <p:nvPicPr>
            <p:cNvPr id="40" name="Picture 6" descr="Microsoft Teams Logo, symbol, meaning, history, PNG">
              <a:hlinkClick r:id="rId3"/>
              <a:extLst>
                <a:ext uri="{FF2B5EF4-FFF2-40B4-BE49-F238E27FC236}">
                  <a16:creationId xmlns:a16="http://schemas.microsoft.com/office/drawing/2014/main" id="{5199D7B9-AC4F-1C34-82C2-C3C390C0CB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8791942" y="2392828"/>
              <a:ext cx="277382" cy="26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D0CC2D0-23FE-4F1C-3B4A-D5C2B8F34DBF}"/>
              </a:ext>
            </a:extLst>
          </p:cNvPr>
          <p:cNvGrpSpPr/>
          <p:nvPr/>
        </p:nvGrpSpPr>
        <p:grpSpPr>
          <a:xfrm>
            <a:off x="1216540" y="4848680"/>
            <a:ext cx="2607984" cy="411480"/>
            <a:chOff x="1216540" y="4789458"/>
            <a:chExt cx="2607984" cy="411480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B76061-6EE8-50A8-43F5-A77750860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6540" y="478945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1B4951D-537C-E6CA-7CE6-AF140C54D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149" y="478945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0E1BF69-CCBE-5A53-74E4-ED336E112A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221329" y="4902865"/>
              <a:ext cx="160319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</p:grpSp>
      <p:sp>
        <p:nvSpPr>
          <p:cNvPr id="15" name="Rectangle: Rounded Corners 19">
            <a:extLst>
              <a:ext uri="{FF2B5EF4-FFF2-40B4-BE49-F238E27FC236}">
                <a16:creationId xmlns:a16="http://schemas.microsoft.com/office/drawing/2014/main" id="{EB9A10E9-4607-7CB8-8F68-52383F7F5EB3}"/>
              </a:ext>
            </a:extLst>
          </p:cNvPr>
          <p:cNvSpPr/>
          <p:nvPr/>
        </p:nvSpPr>
        <p:spPr bwMode="auto">
          <a:xfrm>
            <a:off x="1016815" y="3965293"/>
            <a:ext cx="283062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7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Stress test the business case</a:t>
            </a:r>
          </a:p>
        </p:txBody>
      </p:sp>
      <p:sp>
        <p:nvSpPr>
          <p:cNvPr id="18" name="Rectangle: Rounded Corners 19">
            <a:extLst>
              <a:ext uri="{FF2B5EF4-FFF2-40B4-BE49-F238E27FC236}">
                <a16:creationId xmlns:a16="http://schemas.microsoft.com/office/drawing/2014/main" id="{5B2E1C1B-833F-952A-5BEC-7AA504E7BE04}"/>
              </a:ext>
            </a:extLst>
          </p:cNvPr>
          <p:cNvSpPr/>
          <p:nvPr/>
        </p:nvSpPr>
        <p:spPr bwMode="auto">
          <a:xfrm>
            <a:off x="80298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Meet with chief economists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53236B-5F0A-0494-76F0-3C0D237E1FB4}"/>
              </a:ext>
            </a:extLst>
          </p:cNvPr>
          <p:cNvSpPr>
            <a:spLocks/>
          </p:cNvSpPr>
          <p:nvPr/>
        </p:nvSpPr>
        <p:spPr bwMode="auto">
          <a:xfrm>
            <a:off x="1813398" y="253315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38" name="Picture 37" descr="Zip Co logo SVG free download, id: 101874 - Brandlogos.net">
            <a:hlinkClick r:id="rId5"/>
            <a:extLst>
              <a:ext uri="{FF2B5EF4-FFF2-40B4-BE49-F238E27FC236}">
                <a16:creationId xmlns:a16="http://schemas.microsoft.com/office/drawing/2014/main" id="{85051A89-DA99-2648-7E2F-E55E7215DDC6}"/>
              </a:ext>
            </a:extLst>
          </p:cNvPr>
          <p:cNvPicPr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333" y="2621830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3B5AAD-86CE-B771-99A9-A4D9C9C54F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29982" y="2646562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45A5F2A-5E89-30FC-0182-B81EB1D968DD}"/>
              </a:ext>
            </a:extLst>
          </p:cNvPr>
          <p:cNvGrpSpPr/>
          <p:nvPr/>
        </p:nvGrpSpPr>
        <p:grpSpPr>
          <a:xfrm>
            <a:off x="8259829" y="4848680"/>
            <a:ext cx="2607984" cy="411480"/>
            <a:chOff x="8259829" y="2318178"/>
            <a:chExt cx="2607984" cy="4114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A94500-61E2-676F-4F8C-4E7AB4E15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829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60E63E1-B0EC-5CC8-4BD8-E8283BC8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438" y="23181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874A003-E762-B5BF-4C6F-27EC1B3FCAA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9264618" y="2339252"/>
              <a:ext cx="1603195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Excel</a:t>
              </a:r>
            </a:p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Teams</a:t>
              </a:r>
            </a:p>
          </p:txBody>
        </p:sp>
        <p:pic>
          <p:nvPicPr>
            <p:cNvPr id="65" name="Picture 6" descr="Microsoft Teams Logo, symbol, meaning, history, PNG">
              <a:hlinkClick r:id="rId3"/>
              <a:extLst>
                <a:ext uri="{FF2B5EF4-FFF2-40B4-BE49-F238E27FC236}">
                  <a16:creationId xmlns:a16="http://schemas.microsoft.com/office/drawing/2014/main" id="{A876DF71-06A5-8819-BFCB-5D68B66C18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44" r="20244"/>
            <a:stretch/>
          </p:blipFill>
          <p:spPr bwMode="auto">
            <a:xfrm>
              <a:off x="8791942" y="2392828"/>
              <a:ext cx="277382" cy="262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8" descr="Microsoft Excel Logo - PNG and Vector - Logo Download">
              <a:hlinkClick r:id="rId7"/>
              <a:extLst>
                <a:ext uri="{FF2B5EF4-FFF2-40B4-BE49-F238E27FC236}">
                  <a16:creationId xmlns:a16="http://schemas.microsoft.com/office/drawing/2014/main" id="{DF491CB4-6F9E-FA67-14B0-E302D48AADB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073" t="17073" r="17073" b="17073"/>
            <a:stretch/>
          </p:blipFill>
          <p:spPr bwMode="auto">
            <a:xfrm>
              <a:off x="8308774" y="2395616"/>
              <a:ext cx="282265" cy="25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6C19727-1A57-D695-4423-8F3751B0F4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791843" y="5089506"/>
            <a:ext cx="1472428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</a:t>
            </a:r>
            <a:r>
              <a:rPr lang="en-US" sz="1100">
                <a:solidFill>
                  <a:prstClr val="black"/>
                </a:solidFill>
                <a:latin typeface="Segoe UI Semibold"/>
              </a:rPr>
              <a:t>PowerPoint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pic>
        <p:nvPicPr>
          <p:cNvPr id="9" name="Picture 4" descr="Microsoft PowerPoint Logo - PNG and Vector - Logo Download">
            <a:hlinkClick r:id="rId9"/>
            <a:extLst>
              <a:ext uri="{FF2B5EF4-FFF2-40B4-BE49-F238E27FC236}">
                <a16:creationId xmlns:a16="http://schemas.microsoft.com/office/drawing/2014/main" id="{86403452-AD2A-DF7F-4BC8-B35F8CD3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663" y="5054419"/>
            <a:ext cx="276012" cy="25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357135-1D83-CD7E-59E5-BAA86CCC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91791" y="922072"/>
            <a:ext cx="3046633" cy="241740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Access data more efficiently across systems</a:t>
            </a:r>
          </a:p>
        </p:txBody>
      </p:sp>
      <p:pic>
        <p:nvPicPr>
          <p:cNvPr id="11" name="Picture 8" descr="Microsoft Excel Logo - PNG and Vector - Logo Download">
            <a:hlinkClick r:id="rId7"/>
            <a:extLst>
              <a:ext uri="{FF2B5EF4-FFF2-40B4-BE49-F238E27FC236}">
                <a16:creationId xmlns:a16="http://schemas.microsoft.com/office/drawing/2014/main" id="{75CB42AD-850E-7F9F-78E9-C6F1C9EB0EEF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8714395" y="2644963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icrosoft Excel Logo - PNG and Vector - Logo Download">
            <a:hlinkClick r:id="rId7"/>
            <a:extLst>
              <a:ext uri="{FF2B5EF4-FFF2-40B4-BE49-F238E27FC236}">
                <a16:creationId xmlns:a16="http://schemas.microsoft.com/office/drawing/2014/main" id="{436032F9-3ADE-0FCF-46E1-1954431B050D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1732720" y="4940272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131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343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Finance | Build a Business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3</cp:revision>
  <dcterms:created xsi:type="dcterms:W3CDTF">2024-03-04T19:03:31Z</dcterms:created>
  <dcterms:modified xsi:type="dcterms:W3CDTF">2024-03-06T18:37:05Z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