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14748342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97" userDrawn="1">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27239-A550-492D-1576-CE1DCACE4914}" name="Daryl Schaal (SYNAXIS CORPORATION)" initials="" userId="S::v-darsch@microsoft.com::a951ecaa-969a-4477-a8c9-df0dfa026182" providerId="AD"/>
  <p188:author id="{43FBD742-601A-99F2-A5C3-B2606ED2F3B4}" name="Yuliia Romanika" initials="YR" userId="S::yuliia@stinson.co::6488437a-d01a-4ca0-b9d8-ba28b7c3c226" providerId="AD"/>
  <p188:author id="{C9608F77-E6A5-922C-27E4-5AB15D90D12E}" name="Ryan Barr (KFORCE INC)" initials="RB" userId="S::v-barrryan@microsoft.com::e83be4a8-03e5-4553-9d30-402a8f85fb40" providerId="AD"/>
  <p188:author id="{738BA68B-CFE6-56D8-04E4-52398B7D52EB}" name="Christine Wollin (Unify Consulting LLC)" initials="CW" userId="S::v-chwollin@microsoft.com::143ca00e-dd8a-4e0b-a98c-bceb622960bd" providerId="AD"/>
  <p188:author id="{A73560B5-2C66-083D-E3E7-0D476CD70DC0}" name="Ryan Barr (KFORCE INC)" initials="RB(I" userId="S::v-ryanbarr@microsoft.com::e83be4a8-03e5-4553-9d30-402a8f85fb40" providerId="AD"/>
  <p188:author id="{F73661F5-D9AF-BC2E-098C-F0E8BF0EA6C9}" name="Nidhi Chaudhry" initials="" userId="S::nichaudh@microsoft.com::a212df4e-42ef-43ee-b89a-b89468c47fc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3E0"/>
    <a:srgbClr val="ECE9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pos="7197"/>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3/6/24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4.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5" Type="http://schemas.openxmlformats.org/officeDocument/2006/relationships/image" Target="../media/image35.jpeg"/><Relationship Id="rId4" Type="http://schemas.openxmlformats.org/officeDocument/2006/relationships/image" Target="../media/image34.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Woman with Surface Studio">
            <a:extLst>
              <a:ext uri="{FF2B5EF4-FFF2-40B4-BE49-F238E27FC236}">
                <a16:creationId xmlns:a16="http://schemas.microsoft.com/office/drawing/2014/main" id="{DF420509-B374-8484-B263-30454C986927}"/>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4036747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39907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120954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050509"/>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29814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51749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9022891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6526201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Pr>
        <a:solidFill>
          <a:srgbClr val="E8E6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Woman with Surface Studio">
            <a:extLst>
              <a:ext uri="{FF2B5EF4-FFF2-40B4-BE49-F238E27FC236}">
                <a16:creationId xmlns:a16="http://schemas.microsoft.com/office/drawing/2014/main" id="{E3C22DE9-6C06-CD7D-B666-8E7B013109AB}"/>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2059074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2241561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14644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6186706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4755408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8871698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022448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8247425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2875468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8801449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4" name="TextBox 3">
            <a:extLst>
              <a:ext uri="{FF2B5EF4-FFF2-40B4-BE49-F238E27FC236}">
                <a16:creationId xmlns:a16="http://schemas.microsoft.com/office/drawing/2014/main" id="{6AAE597A-BE1E-6B1F-960D-A90DC95443A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1188090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084986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4061607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779777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327959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9409224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51983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3385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2768854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veloper Code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93956638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de Bottom">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428837444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pic>
        <p:nvPicPr>
          <p:cNvPr id="2" name="Picture 1" descr="Blurred colorful background event walk-in slide.">
            <a:extLst>
              <a:ext uri="{FF2B5EF4-FFF2-40B4-BE49-F238E27FC236}">
                <a16:creationId xmlns:a16="http://schemas.microsoft.com/office/drawing/2014/main" id="{4399D1A5-C9CE-ABF9-9162-DCBA64CF751B}"/>
              </a:ext>
            </a:extLst>
          </p:cNvPr>
          <p:cNvPicPr>
            <a:picLocks/>
          </p:cNvPicPr>
          <p:nvPr userDrawn="1"/>
        </p:nvPicPr>
        <p:blipFill rotWithShape="1">
          <a:blip r:embed="rId2" cstate="screen">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l="12026" t="3222" r="15224" b="5597"/>
          <a:stretch/>
        </p:blipFill>
        <p:spPr bwMode="ltGray">
          <a:xfrm rot="16200000" flipH="1">
            <a:off x="2668524" y="-2665476"/>
            <a:ext cx="6858000" cy="12188952"/>
          </a:xfrm>
          <a:prstGeom prst="rect">
            <a:avLst/>
          </a:prstGeom>
        </p:spPr>
      </p:pic>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72575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44">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de Top">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93103339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de Right s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6191305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de Left sd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52053217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199401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32405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91538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841859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06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52094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407336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501782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gray">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549605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 Light Gradient">
    <p:bg>
      <p:bgPr>
        <a:gradFill>
          <a:gsLst>
            <a:gs pos="0">
              <a:srgbClr val="50E6FF"/>
            </a:gs>
            <a:gs pos="100000">
              <a:srgbClr val="D59DFF"/>
            </a:gs>
          </a:gsLst>
          <a:lin ang="2400000" scaled="0"/>
        </a:gra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35D8F7-37B3-8A61-0D77-6182149C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9773914"/>
      </p:ext>
    </p:extLst>
  </p:cSld>
  <p:clrMapOvr>
    <a:masterClrMapping/>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7657605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352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6033490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6983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53">
            <a:extLst>
              <a:ext uri="{96DAC541-7B7A-43D3-8B79-37D633B846F1}">
                <asvg:svgBlip xmlns:asvg="http://schemas.microsoft.com/office/drawing/2016/SVG/main" r:embed="rId54"/>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0"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3" r:id="rId5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s://support.microsoft.com/en-us/copilot-whiteboard" TargetMode="External"/><Relationship Id="rId3" Type="http://schemas.openxmlformats.org/officeDocument/2006/relationships/image" Target="../media/image43.svg"/><Relationship Id="rId7" Type="http://schemas.openxmlformats.org/officeDocument/2006/relationships/hyperlink" Target="https://support.microsoft.com/en-us/copilot-word" TargetMode="External"/><Relationship Id="rId12" Type="http://schemas.openxmlformats.org/officeDocument/2006/relationships/image" Target="../media/image49.png"/><Relationship Id="rId17" Type="http://schemas.openxmlformats.org/officeDocument/2006/relationships/image" Target="../media/image52.png"/><Relationship Id="rId2" Type="http://schemas.openxmlformats.org/officeDocument/2006/relationships/image" Target="../media/image42.png"/><Relationship Id="rId16" Type="http://schemas.openxmlformats.org/officeDocument/2006/relationships/image" Target="../media/image51.png"/><Relationship Id="rId1" Type="http://schemas.openxmlformats.org/officeDocument/2006/relationships/slideLayout" Target="../slideLayouts/slideLayout15.xml"/><Relationship Id="rId6" Type="http://schemas.openxmlformats.org/officeDocument/2006/relationships/image" Target="../media/image46.svg"/><Relationship Id="rId11" Type="http://schemas.openxmlformats.org/officeDocument/2006/relationships/hyperlink" Target="https://support.microsoft.com/en-us/copilot-powerpoint" TargetMode="External"/><Relationship Id="rId5" Type="http://schemas.openxmlformats.org/officeDocument/2006/relationships/image" Target="../media/image45.png"/><Relationship Id="rId15" Type="http://schemas.openxmlformats.org/officeDocument/2006/relationships/hyperlink" Target="https://support.microsoft.com/en-us/copilot-excel" TargetMode="External"/><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hyperlink" Target="https://support.microsoft.com/en-us/copilot-teams" TargetMode="External"/><Relationship Id="rId1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51B-5F34-C631-4144-4E20732DBD0F}"/>
              </a:ext>
            </a:extLst>
          </p:cNvPr>
          <p:cNvSpPr>
            <a:spLocks noGrp="1"/>
          </p:cNvSpPr>
          <p:nvPr>
            <p:ph type="title"/>
          </p:nvPr>
        </p:nvSpPr>
        <p:spPr/>
        <p:txBody>
          <a:bodyPr/>
          <a:lstStyle/>
          <a:p>
            <a:r>
              <a:rPr lang="en-US"/>
              <a:t>A day in the life of a Marketing Manager</a:t>
            </a:r>
          </a:p>
        </p:txBody>
      </p:sp>
      <p:sp>
        <p:nvSpPr>
          <p:cNvPr id="3" name="Rectangle: Rounded Corners 28">
            <a:extLst>
              <a:ext uri="{FF2B5EF4-FFF2-40B4-BE49-F238E27FC236}">
                <a16:creationId xmlns:a16="http://schemas.microsoft.com/office/drawing/2014/main" id="{76FFEDC2-74DA-05CD-4FC8-0E3FCD4D892E}"/>
              </a:ext>
            </a:extLst>
          </p:cNvPr>
          <p:cNvSpPr>
            <a:spLocks/>
          </p:cNvSpPr>
          <p:nvPr/>
        </p:nvSpPr>
        <p:spPr bwMode="auto">
          <a:xfrm>
            <a:off x="-1" y="1257699"/>
            <a:ext cx="12192001" cy="501133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0" name="Freeform: Shape 2">
            <a:extLst>
              <a:ext uri="{FF2B5EF4-FFF2-40B4-BE49-F238E27FC236}">
                <a16:creationId xmlns:a16="http://schemas.microsoft.com/office/drawing/2014/main" id="{295BA9B8-D908-60D0-5CEC-95FB8E699A2A}"/>
              </a:ext>
              <a:ext uri="{C183D7F6-B498-43B3-948B-1728B52AA6E4}">
                <adec:decorative xmlns:adec="http://schemas.microsoft.com/office/drawing/2017/decorative" val="1"/>
              </a:ext>
            </a:extLst>
          </p:cNvPr>
          <p:cNvSpPr/>
          <p:nvPr/>
        </p:nvSpPr>
        <p:spPr bwMode="auto">
          <a:xfrm>
            <a:off x="-1" y="1671436"/>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11" name="Rectangle: Rounded Corners 6">
            <a:extLst>
              <a:ext uri="{FF2B5EF4-FFF2-40B4-BE49-F238E27FC236}">
                <a16:creationId xmlns:a16="http://schemas.microsoft.com/office/drawing/2014/main" id="{D3132471-4539-9002-4196-154CFA7B0BD4}"/>
              </a:ext>
              <a:ext uri="{C183D7F6-B498-43B3-948B-1728B52AA6E4}">
                <adec:decorative xmlns:adec="http://schemas.microsoft.com/office/drawing/2017/decorative" val="1"/>
              </a:ext>
            </a:extLst>
          </p:cNvPr>
          <p:cNvSpPr/>
          <p:nvPr/>
        </p:nvSpPr>
        <p:spPr bwMode="auto">
          <a:xfrm>
            <a:off x="518790" y="5667988"/>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Ask for more details.</a:t>
            </a:r>
          </a:p>
        </p:txBody>
      </p:sp>
      <p:sp>
        <p:nvSpPr>
          <p:cNvPr id="12" name="Rectangle: Rounded Corners 4">
            <a:extLst>
              <a:ext uri="{FF2B5EF4-FFF2-40B4-BE49-F238E27FC236}">
                <a16:creationId xmlns:a16="http://schemas.microsoft.com/office/drawing/2014/main" id="{6419B5A6-3604-5B82-75AA-0B00D1BAF4B3}"/>
              </a:ext>
            </a:extLst>
          </p:cNvPr>
          <p:cNvSpPr/>
          <p:nvPr/>
        </p:nvSpPr>
        <p:spPr bwMode="auto">
          <a:xfrm>
            <a:off x="518791" y="3962701"/>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4:00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3" name="TextBox 12">
            <a:extLst>
              <a:ext uri="{FF2B5EF4-FFF2-40B4-BE49-F238E27FC236}">
                <a16:creationId xmlns:a16="http://schemas.microsoft.com/office/drawing/2014/main" id="{75518A95-03E7-1713-2C11-3B0499725A22}"/>
              </a:ext>
            </a:extLst>
          </p:cNvPr>
          <p:cNvSpPr txBox="1"/>
          <p:nvPr/>
        </p:nvSpPr>
        <p:spPr>
          <a:xfrm>
            <a:off x="518791" y="4415165"/>
            <a:ext cx="2453010"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Daichi needs to catch up on email before he heads out for the day. Copilot speeds the work by summarizing email threads and preparing draft responses. </a:t>
            </a:r>
          </a:p>
        </p:txBody>
      </p:sp>
      <p:sp>
        <p:nvSpPr>
          <p:cNvPr id="14" name="Rectangle: Rounded Corners 6">
            <a:extLst>
              <a:ext uri="{FF2B5EF4-FFF2-40B4-BE49-F238E27FC236}">
                <a16:creationId xmlns:a16="http://schemas.microsoft.com/office/drawing/2014/main" id="{B8C21726-A726-1118-88AB-77A47C7273F3}"/>
              </a:ext>
              <a:ext uri="{C183D7F6-B498-43B3-948B-1728B52AA6E4}">
                <adec:decorative xmlns:adec="http://schemas.microsoft.com/office/drawing/2017/decorative" val="1"/>
              </a:ext>
            </a:extLst>
          </p:cNvPr>
          <p:cNvSpPr/>
          <p:nvPr/>
        </p:nvSpPr>
        <p:spPr bwMode="auto">
          <a:xfrm>
            <a:off x="7026869" y="5666206"/>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w="3175">
                  <a:noFill/>
                </a:ln>
                <a:effectLst/>
                <a:uLnTx/>
                <a:uFillTx/>
                <a:latin typeface="Segoe UI"/>
                <a:ea typeface="+mn-ea"/>
                <a:cs typeface="Segoe UI" pitchFamily="34" charset="0"/>
              </a:rPr>
              <a:t>Create a table </a:t>
            </a:r>
            <a:r>
              <a:rPr lang="en-US" sz="900">
                <a:ln w="3175">
                  <a:noFill/>
                </a:ln>
                <a:solidFill>
                  <a:prstClr val="black"/>
                </a:solidFill>
                <a:latin typeface="Segoe UI"/>
                <a:cs typeface="Segoe UI" pitchFamily="34" charset="0"/>
              </a:rPr>
              <a:t>to categorize the features discussed so far by priority.</a:t>
            </a:r>
          </a:p>
        </p:txBody>
      </p:sp>
      <p:sp>
        <p:nvSpPr>
          <p:cNvPr id="15" name="Rectangle: Rounded Corners 7">
            <a:extLst>
              <a:ext uri="{FF2B5EF4-FFF2-40B4-BE49-F238E27FC236}">
                <a16:creationId xmlns:a16="http://schemas.microsoft.com/office/drawing/2014/main" id="{401CCA0B-6535-5FDF-9C6D-4A284919AD1A}"/>
              </a:ext>
            </a:extLst>
          </p:cNvPr>
          <p:cNvSpPr/>
          <p:nvPr/>
        </p:nvSpPr>
        <p:spPr bwMode="auto">
          <a:xfrm>
            <a:off x="7026870" y="396486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11:00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6" name="TextBox 15">
            <a:extLst>
              <a:ext uri="{FF2B5EF4-FFF2-40B4-BE49-F238E27FC236}">
                <a16:creationId xmlns:a16="http://schemas.microsoft.com/office/drawing/2014/main" id="{AF853758-4EA0-72DD-6431-DD3242A627CA}"/>
              </a:ext>
            </a:extLst>
          </p:cNvPr>
          <p:cNvSpPr txBox="1"/>
          <p:nvPr/>
        </p:nvSpPr>
        <p:spPr>
          <a:xfrm>
            <a:off x="7026869" y="4415165"/>
            <a:ext cx="274820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Daichi meets with the engineering team to plan the development of new features. During the meeting he uses Copilot to understand the prioritization of the features. </a:t>
            </a:r>
          </a:p>
        </p:txBody>
      </p:sp>
      <p:sp>
        <p:nvSpPr>
          <p:cNvPr id="17" name="Rectangle: Rounded Corners 6">
            <a:extLst>
              <a:ext uri="{FF2B5EF4-FFF2-40B4-BE49-F238E27FC236}">
                <a16:creationId xmlns:a16="http://schemas.microsoft.com/office/drawing/2014/main" id="{1266C571-7909-5414-B77D-7DDB21543BFC}"/>
              </a:ext>
              <a:ext uri="{C183D7F6-B498-43B3-948B-1728B52AA6E4}">
                <adec:decorative xmlns:adec="http://schemas.microsoft.com/office/drawing/2017/decorative" val="1"/>
              </a:ext>
            </a:extLst>
          </p:cNvPr>
          <p:cNvSpPr/>
          <p:nvPr/>
        </p:nvSpPr>
        <p:spPr bwMode="auto">
          <a:xfrm>
            <a:off x="518790" y="3082111"/>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b="1" kern="0">
                <a:solidFill>
                  <a:srgbClr val="1A1A1A"/>
                </a:solidFill>
                <a:latin typeface="Segoe UI"/>
              </a:rPr>
              <a:t>Prepare a brief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outlining the advertising strategy from </a:t>
            </a:r>
            <a:r>
              <a:rPr kumimoji="0" lang="en-US" sz="900" b="0" i="0" u="sng" strike="noStrike" kern="1200" cap="none" spc="0" normalizeH="0" baseline="0" noProof="0">
                <a:ln w="3175">
                  <a:noFill/>
                </a:ln>
                <a:solidFill>
                  <a:srgbClr val="0070C0"/>
                </a:solidFill>
                <a:effectLst/>
                <a:uLnTx/>
                <a:uFillTx/>
                <a:latin typeface="Segoe UI" panose="020B0502040204020203" pitchFamily="34" charset="0"/>
                <a:ea typeface="+mn-ea"/>
                <a:cs typeface="Segoe UI" pitchFamily="34" charset="0"/>
              </a:rPr>
              <a:t>Contoso widget marketing plan</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 Include sections on target market, pricing, tone, imagery, and taglines.</a:t>
            </a:r>
          </a:p>
        </p:txBody>
      </p:sp>
      <p:sp>
        <p:nvSpPr>
          <p:cNvPr id="18" name="TextBox 17">
            <a:extLst>
              <a:ext uri="{FF2B5EF4-FFF2-40B4-BE49-F238E27FC236}">
                <a16:creationId xmlns:a16="http://schemas.microsoft.com/office/drawing/2014/main" id="{8011A39A-8B98-841D-BE00-3E598C1AEE60}"/>
              </a:ext>
            </a:extLst>
          </p:cNvPr>
          <p:cNvSpPr txBox="1"/>
          <p:nvPr/>
        </p:nvSpPr>
        <p:spPr>
          <a:xfrm>
            <a:off x="518789" y="1948229"/>
            <a:ext cx="2801310" cy="292709"/>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Daichi uses Copilot to prepare a brief to give to the agencies bidding on a new advertising campaign. </a:t>
            </a:r>
          </a:p>
        </p:txBody>
      </p:sp>
      <p:sp>
        <p:nvSpPr>
          <p:cNvPr id="19" name="Rectangle: Rounded Corners 11">
            <a:extLst>
              <a:ext uri="{FF2B5EF4-FFF2-40B4-BE49-F238E27FC236}">
                <a16:creationId xmlns:a16="http://schemas.microsoft.com/office/drawing/2014/main" id="{08923275-4EC6-9AAA-8014-CC8BBDE1414C}"/>
              </a:ext>
            </a:extLst>
          </p:cNvPr>
          <p:cNvSpPr/>
          <p:nvPr/>
        </p:nvSpPr>
        <p:spPr bwMode="auto">
          <a:xfrm>
            <a:off x="518791"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0" name="Rectangle: Rounded Corners 6">
            <a:extLst>
              <a:ext uri="{FF2B5EF4-FFF2-40B4-BE49-F238E27FC236}">
                <a16:creationId xmlns:a16="http://schemas.microsoft.com/office/drawing/2014/main" id="{51602D37-BC0F-A4D3-B5B2-214A04506FC3}"/>
              </a:ext>
              <a:ext uri="{C183D7F6-B498-43B3-948B-1728B52AA6E4}">
                <adec:decorative xmlns:adec="http://schemas.microsoft.com/office/drawing/2017/decorative" val="1"/>
              </a:ext>
            </a:extLst>
          </p:cNvPr>
          <p:cNvSpPr/>
          <p:nvPr/>
        </p:nvSpPr>
        <p:spPr bwMode="auto">
          <a:xfrm>
            <a:off x="3754898" y="3082110"/>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Categorize the ideas. </a:t>
            </a:r>
          </a:p>
        </p:txBody>
      </p:sp>
      <p:sp>
        <p:nvSpPr>
          <p:cNvPr id="21" name="Rectangle: Rounded Corners 13">
            <a:extLst>
              <a:ext uri="{FF2B5EF4-FFF2-40B4-BE49-F238E27FC236}">
                <a16:creationId xmlns:a16="http://schemas.microsoft.com/office/drawing/2014/main" id="{AF98ED03-0AFE-9198-6116-8FC03EAB8F6F}"/>
              </a:ext>
            </a:extLst>
          </p:cNvPr>
          <p:cNvSpPr/>
          <p:nvPr/>
        </p:nvSpPr>
        <p:spPr bwMode="auto">
          <a:xfrm>
            <a:off x="377283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8:30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2" name="TextBox 21">
            <a:extLst>
              <a:ext uri="{FF2B5EF4-FFF2-40B4-BE49-F238E27FC236}">
                <a16:creationId xmlns:a16="http://schemas.microsoft.com/office/drawing/2014/main" id="{BFE5B146-164C-B33D-7613-45A23C7A5B11}"/>
              </a:ext>
            </a:extLst>
          </p:cNvPr>
          <p:cNvSpPr txBox="1"/>
          <p:nvPr/>
        </p:nvSpPr>
        <p:spPr>
          <a:xfrm>
            <a:off x="3754898" y="1948229"/>
            <a:ext cx="2907304"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Daichi meets with his team to brainstorm feature enhancements based on customer feedback. Copilot categorizes the ideas for easier discussion.</a:t>
            </a:r>
          </a:p>
        </p:txBody>
      </p:sp>
      <p:sp>
        <p:nvSpPr>
          <p:cNvPr id="23" name="Rectangle: Rounded Corners 15">
            <a:extLst>
              <a:ext uri="{FF2B5EF4-FFF2-40B4-BE49-F238E27FC236}">
                <a16:creationId xmlns:a16="http://schemas.microsoft.com/office/drawing/2014/main" id="{C7E79BAC-9662-C1A8-0759-191A95675AC8}"/>
              </a:ext>
            </a:extLst>
          </p:cNvPr>
          <p:cNvSpPr/>
          <p:nvPr/>
        </p:nvSpPr>
        <p:spPr bwMode="auto">
          <a:xfrm>
            <a:off x="702687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10:00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4" name="Rectangle: Rounded Corners 6">
            <a:extLst>
              <a:ext uri="{FF2B5EF4-FFF2-40B4-BE49-F238E27FC236}">
                <a16:creationId xmlns:a16="http://schemas.microsoft.com/office/drawing/2014/main" id="{3CE4B0D7-D661-406A-42A9-207875D10D05}"/>
              </a:ext>
              <a:ext uri="{C183D7F6-B498-43B3-948B-1728B52AA6E4}">
                <adec:decorative xmlns:adec="http://schemas.microsoft.com/office/drawing/2017/decorative" val="1"/>
              </a:ext>
            </a:extLst>
          </p:cNvPr>
          <p:cNvSpPr/>
          <p:nvPr/>
        </p:nvSpPr>
        <p:spPr bwMode="auto">
          <a:xfrm>
            <a:off x="7026869" y="3401931"/>
            <a:ext cx="2705513" cy="34601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Show all data insights.</a:t>
            </a:r>
          </a:p>
        </p:txBody>
      </p:sp>
      <p:sp>
        <p:nvSpPr>
          <p:cNvPr id="25" name="TextBox 24">
            <a:extLst>
              <a:ext uri="{FF2B5EF4-FFF2-40B4-BE49-F238E27FC236}">
                <a16:creationId xmlns:a16="http://schemas.microsoft.com/office/drawing/2014/main" id="{24B0CAF8-AAC6-EAA0-95A6-9BD27D34BF69}"/>
              </a:ext>
            </a:extLst>
          </p:cNvPr>
          <p:cNvSpPr txBox="1"/>
          <p:nvPr/>
        </p:nvSpPr>
        <p:spPr>
          <a:xfrm>
            <a:off x="7026869" y="1948229"/>
            <a:ext cx="2705513" cy="902106"/>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Daishi must analyze the marketing data from the latest round of surveys. Using plugins made in Copilot studio, Copilot can pull the survey data from Mailchip or similar app. He uses Copilot in Excel to prepare charts so he can see the trends in the data.</a:t>
            </a:r>
          </a:p>
        </p:txBody>
      </p:sp>
      <p:sp>
        <p:nvSpPr>
          <p:cNvPr id="26" name="Rectangle: Rounded Corners 6">
            <a:extLst>
              <a:ext uri="{FF2B5EF4-FFF2-40B4-BE49-F238E27FC236}">
                <a16:creationId xmlns:a16="http://schemas.microsoft.com/office/drawing/2014/main" id="{1CAA95C6-CD91-F76D-02F6-961985D391B1}"/>
              </a:ext>
              <a:ext uri="{C183D7F6-B498-43B3-948B-1728B52AA6E4}">
                <adec:decorative xmlns:adec="http://schemas.microsoft.com/office/drawing/2017/decorative" val="1"/>
              </a:ext>
            </a:extLst>
          </p:cNvPr>
          <p:cNvSpPr/>
          <p:nvPr/>
        </p:nvSpPr>
        <p:spPr bwMode="auto">
          <a:xfrm>
            <a:off x="3754899" y="5662872"/>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Add a slide </a:t>
            </a:r>
            <a:r>
              <a:rPr lang="en-US" sz="900">
                <a:ln w="3175">
                  <a:noFill/>
                </a:ln>
                <a:solidFill>
                  <a:prstClr val="black"/>
                </a:solidFill>
                <a:latin typeface="Segoe UI"/>
                <a:cs typeface="Segoe UI" pitchFamily="34" charset="0"/>
              </a:rPr>
              <a:t>based on [copy in bulleted list of roadmap updates]</a:t>
            </a:r>
          </a:p>
        </p:txBody>
      </p:sp>
      <p:sp>
        <p:nvSpPr>
          <p:cNvPr id="27" name="Rectangle: Rounded Corners 19">
            <a:extLst>
              <a:ext uri="{FF2B5EF4-FFF2-40B4-BE49-F238E27FC236}">
                <a16:creationId xmlns:a16="http://schemas.microsoft.com/office/drawing/2014/main" id="{06D3FB52-3A12-ABB4-6C94-F323A11D601D}"/>
              </a:ext>
            </a:extLst>
          </p:cNvPr>
          <p:cNvSpPr/>
          <p:nvPr/>
        </p:nvSpPr>
        <p:spPr bwMode="auto">
          <a:xfrm>
            <a:off x="3772830" y="396529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2:00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8" name="TextBox 27">
            <a:extLst>
              <a:ext uri="{FF2B5EF4-FFF2-40B4-BE49-F238E27FC236}">
                <a16:creationId xmlns:a16="http://schemas.microsoft.com/office/drawing/2014/main" id="{99631760-BF21-2A8E-75FB-73E77CA10C7A}"/>
              </a:ext>
            </a:extLst>
          </p:cNvPr>
          <p:cNvSpPr txBox="1"/>
          <p:nvPr/>
        </p:nvSpPr>
        <p:spPr>
          <a:xfrm>
            <a:off x="3643076" y="4415165"/>
            <a:ext cx="2956734"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Daichi updates the roadmap deck to reflect the commitments from the engineering team meeting.</a:t>
            </a:r>
          </a:p>
        </p:txBody>
      </p:sp>
      <p:sp>
        <p:nvSpPr>
          <p:cNvPr id="4" name="Oval 3">
            <a:extLst>
              <a:ext uri="{FF2B5EF4-FFF2-40B4-BE49-F238E27FC236}">
                <a16:creationId xmlns:a16="http://schemas.microsoft.com/office/drawing/2014/main" id="{4BA2BFA4-F849-BDE9-26D8-BFF5BC14B32B}"/>
              </a:ext>
            </a:extLst>
          </p:cNvPr>
          <p:cNvSpPr>
            <a:spLocks/>
          </p:cNvSpPr>
          <p:nvPr/>
        </p:nvSpPr>
        <p:spPr bwMode="auto">
          <a:xfrm>
            <a:off x="956691" y="518768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9" name="TextBox 38">
            <a:extLst>
              <a:ext uri="{FF2B5EF4-FFF2-40B4-BE49-F238E27FC236}">
                <a16:creationId xmlns:a16="http://schemas.microsoft.com/office/drawing/2014/main" id="{8230395D-838C-B43E-187D-93219DF954CF}"/>
              </a:ext>
              <a:ext uri="{C183D7F6-B498-43B3-948B-1728B52AA6E4}">
                <adec:decorative xmlns:adec="http://schemas.microsoft.com/office/drawing/2017/decorative" val="0"/>
              </a:ext>
            </a:extLst>
          </p:cNvPr>
          <p:cNvSpPr txBox="1"/>
          <p:nvPr/>
        </p:nvSpPr>
        <p:spPr>
          <a:xfrm>
            <a:off x="1456137" y="5290906"/>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grpSp>
        <p:nvGrpSpPr>
          <p:cNvPr id="40" name="Group 39">
            <a:extLst>
              <a:ext uri="{FF2B5EF4-FFF2-40B4-BE49-F238E27FC236}">
                <a16:creationId xmlns:a16="http://schemas.microsoft.com/office/drawing/2014/main" id="{517ECD44-9242-C148-68BD-6652B647E7A1}"/>
              </a:ext>
            </a:extLst>
          </p:cNvPr>
          <p:cNvGrpSpPr/>
          <p:nvPr/>
        </p:nvGrpSpPr>
        <p:grpSpPr>
          <a:xfrm>
            <a:off x="3415490" y="1594303"/>
            <a:ext cx="166152" cy="166152"/>
            <a:chOff x="5214995" y="-1168400"/>
            <a:chExt cx="431800" cy="431800"/>
          </a:xfrm>
        </p:grpSpPr>
        <p:sp>
          <p:nvSpPr>
            <p:cNvPr id="41" name="Oval 40">
              <a:extLst>
                <a:ext uri="{FF2B5EF4-FFF2-40B4-BE49-F238E27FC236}">
                  <a16:creationId xmlns:a16="http://schemas.microsoft.com/office/drawing/2014/main" id="{F12517A6-10CD-9C00-35A7-2A373A18319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42" name="Rectangle 89">
              <a:extLst>
                <a:ext uri="{FF2B5EF4-FFF2-40B4-BE49-F238E27FC236}">
                  <a16:creationId xmlns:a16="http://schemas.microsoft.com/office/drawing/2014/main" id="{16BC2D10-2AAA-5578-4E1F-68A2BBA0FE2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3" name="Group 42">
            <a:extLst>
              <a:ext uri="{FF2B5EF4-FFF2-40B4-BE49-F238E27FC236}">
                <a16:creationId xmlns:a16="http://schemas.microsoft.com/office/drawing/2014/main" id="{10B7020D-79F8-9DE9-AD02-205FF6D3AAA2}"/>
              </a:ext>
            </a:extLst>
          </p:cNvPr>
          <p:cNvGrpSpPr/>
          <p:nvPr/>
        </p:nvGrpSpPr>
        <p:grpSpPr>
          <a:xfrm>
            <a:off x="6669529" y="1594303"/>
            <a:ext cx="166152" cy="166152"/>
            <a:chOff x="5214995" y="-1168400"/>
            <a:chExt cx="431800" cy="431800"/>
          </a:xfrm>
        </p:grpSpPr>
        <p:sp>
          <p:nvSpPr>
            <p:cNvPr id="44" name="Oval 43">
              <a:extLst>
                <a:ext uri="{FF2B5EF4-FFF2-40B4-BE49-F238E27FC236}">
                  <a16:creationId xmlns:a16="http://schemas.microsoft.com/office/drawing/2014/main" id="{A51D26D7-8488-496A-A77B-32064525686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5" name="Rectangle 89">
              <a:extLst>
                <a:ext uri="{FF2B5EF4-FFF2-40B4-BE49-F238E27FC236}">
                  <a16:creationId xmlns:a16="http://schemas.microsoft.com/office/drawing/2014/main" id="{F7D8459B-AACB-C795-264A-4AC5BE7A569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6" name="Group 45">
            <a:extLst>
              <a:ext uri="{FF2B5EF4-FFF2-40B4-BE49-F238E27FC236}">
                <a16:creationId xmlns:a16="http://schemas.microsoft.com/office/drawing/2014/main" id="{B6E2D27F-BF12-D48D-39F9-F8436ED88FF3}"/>
              </a:ext>
            </a:extLst>
          </p:cNvPr>
          <p:cNvGrpSpPr/>
          <p:nvPr/>
        </p:nvGrpSpPr>
        <p:grpSpPr>
          <a:xfrm flipH="1">
            <a:off x="3415490" y="4049554"/>
            <a:ext cx="166152" cy="166152"/>
            <a:chOff x="5214995" y="-1168400"/>
            <a:chExt cx="431800" cy="431800"/>
          </a:xfrm>
        </p:grpSpPr>
        <p:sp>
          <p:nvSpPr>
            <p:cNvPr id="47" name="Oval 46">
              <a:extLst>
                <a:ext uri="{FF2B5EF4-FFF2-40B4-BE49-F238E27FC236}">
                  <a16:creationId xmlns:a16="http://schemas.microsoft.com/office/drawing/2014/main" id="{FBFE964A-D517-C078-75E2-A5E856120F4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8" name="Rectangle 89">
              <a:extLst>
                <a:ext uri="{FF2B5EF4-FFF2-40B4-BE49-F238E27FC236}">
                  <a16:creationId xmlns:a16="http://schemas.microsoft.com/office/drawing/2014/main" id="{CF31FD07-C393-C37C-C2CC-9EE8C25B6A8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9" name="Group 48">
            <a:extLst>
              <a:ext uri="{FF2B5EF4-FFF2-40B4-BE49-F238E27FC236}">
                <a16:creationId xmlns:a16="http://schemas.microsoft.com/office/drawing/2014/main" id="{F2B4D307-EF46-1F61-7F15-640BB6037DDD}"/>
              </a:ext>
            </a:extLst>
          </p:cNvPr>
          <p:cNvGrpSpPr/>
          <p:nvPr/>
        </p:nvGrpSpPr>
        <p:grpSpPr>
          <a:xfrm flipH="1">
            <a:off x="6669529" y="4049554"/>
            <a:ext cx="166152" cy="166152"/>
            <a:chOff x="5214995" y="-1168400"/>
            <a:chExt cx="431800" cy="431800"/>
          </a:xfrm>
        </p:grpSpPr>
        <p:sp>
          <p:nvSpPr>
            <p:cNvPr id="50" name="Oval 49">
              <a:extLst>
                <a:ext uri="{FF2B5EF4-FFF2-40B4-BE49-F238E27FC236}">
                  <a16:creationId xmlns:a16="http://schemas.microsoft.com/office/drawing/2014/main" id="{A79547BF-168F-2CF8-44EA-2786D26459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1" name="Rectangle 89">
              <a:extLst>
                <a:ext uri="{FF2B5EF4-FFF2-40B4-BE49-F238E27FC236}">
                  <a16:creationId xmlns:a16="http://schemas.microsoft.com/office/drawing/2014/main" id="{D7787A1F-CB18-A9F2-4FA8-4DA2C1F877F1}"/>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2" name="Group 51">
            <a:extLst>
              <a:ext uri="{FF2B5EF4-FFF2-40B4-BE49-F238E27FC236}">
                <a16:creationId xmlns:a16="http://schemas.microsoft.com/office/drawing/2014/main" id="{E9902D3E-3D49-9560-555F-5258BAAD190A}"/>
              </a:ext>
            </a:extLst>
          </p:cNvPr>
          <p:cNvGrpSpPr/>
          <p:nvPr/>
        </p:nvGrpSpPr>
        <p:grpSpPr>
          <a:xfrm rot="5400000">
            <a:off x="9928103" y="2034721"/>
            <a:ext cx="166152" cy="166152"/>
            <a:chOff x="5214995" y="-1168400"/>
            <a:chExt cx="431800" cy="431800"/>
          </a:xfrm>
        </p:grpSpPr>
        <p:sp>
          <p:nvSpPr>
            <p:cNvPr id="53" name="Oval 52">
              <a:extLst>
                <a:ext uri="{FF2B5EF4-FFF2-40B4-BE49-F238E27FC236}">
                  <a16:creationId xmlns:a16="http://schemas.microsoft.com/office/drawing/2014/main" id="{ECB03A91-4E77-9F7B-A705-D9F97BE8E7F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4" name="Rectangle 89">
              <a:extLst>
                <a:ext uri="{FF2B5EF4-FFF2-40B4-BE49-F238E27FC236}">
                  <a16:creationId xmlns:a16="http://schemas.microsoft.com/office/drawing/2014/main" id="{9143CE6F-6167-6F32-BCA6-D1280F8AEB8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5" name="Group 54">
            <a:extLst>
              <a:ext uri="{FF2B5EF4-FFF2-40B4-BE49-F238E27FC236}">
                <a16:creationId xmlns:a16="http://schemas.microsoft.com/office/drawing/2014/main" id="{9674F67D-63C5-CAC5-C039-B322F561DC27}"/>
              </a:ext>
            </a:extLst>
          </p:cNvPr>
          <p:cNvGrpSpPr/>
          <p:nvPr/>
        </p:nvGrpSpPr>
        <p:grpSpPr>
          <a:xfrm rot="5400000">
            <a:off x="9928103" y="3583008"/>
            <a:ext cx="166152" cy="166152"/>
            <a:chOff x="5214995" y="-1168400"/>
            <a:chExt cx="431800" cy="431800"/>
          </a:xfrm>
        </p:grpSpPr>
        <p:sp>
          <p:nvSpPr>
            <p:cNvPr id="56" name="Oval 55">
              <a:extLst>
                <a:ext uri="{FF2B5EF4-FFF2-40B4-BE49-F238E27FC236}">
                  <a16:creationId xmlns:a16="http://schemas.microsoft.com/office/drawing/2014/main" id="{F7C72176-C73B-6A66-C27A-31CE8E01681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7" name="Rectangle 89">
              <a:extLst>
                <a:ext uri="{FF2B5EF4-FFF2-40B4-BE49-F238E27FC236}">
                  <a16:creationId xmlns:a16="http://schemas.microsoft.com/office/drawing/2014/main" id="{E5E4665D-C7D1-972A-9D50-DB2F8C25F7C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63" name="TextBox 62">
            <a:extLst>
              <a:ext uri="{FF2B5EF4-FFF2-40B4-BE49-F238E27FC236}">
                <a16:creationId xmlns:a16="http://schemas.microsoft.com/office/drawing/2014/main" id="{436A750B-13D0-10DF-66C0-85E235A7B86B}"/>
              </a:ext>
            </a:extLst>
          </p:cNvPr>
          <p:cNvSpPr txBox="1"/>
          <p:nvPr/>
        </p:nvSpPr>
        <p:spPr>
          <a:xfrm>
            <a:off x="10529054" y="1925745"/>
            <a:ext cx="1261792" cy="1107996"/>
          </a:xfrm>
          <a:prstGeom prst="rect">
            <a:avLst/>
          </a:prstGeom>
          <a:noFill/>
        </p:spPr>
        <p:txBody>
          <a:bodyPr wrap="square" lIns="0" tIns="0" rIns="0" bIns="0" rtlCol="0">
            <a:spAutoFit/>
          </a:bodyPr>
          <a:lstStyle/>
          <a:p>
            <a:pPr algn="r"/>
            <a:r>
              <a:rPr kumimoji="0" lang="en-US" sz="2400" b="0" i="0" u="none" strike="noStrike" kern="1200" cap="none" spc="0" normalizeH="0" baseline="0" noProof="0">
                <a:ln>
                  <a:noFill/>
                </a:ln>
                <a:solidFill>
                  <a:schemeClr val="accent3"/>
                </a:solidFill>
                <a:effectLst/>
                <a:uLnTx/>
                <a:uFillTx/>
                <a:latin typeface="Segoe UI Semibold"/>
                <a:ea typeface="+mn-ea"/>
                <a:cs typeface="+mn-cs"/>
              </a:rPr>
              <a:t>Daichi </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marketing manager at Contoso</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sp>
        <p:nvSpPr>
          <p:cNvPr id="65" name="Oval 64">
            <a:extLst>
              <a:ext uri="{FF2B5EF4-FFF2-40B4-BE49-F238E27FC236}">
                <a16:creationId xmlns:a16="http://schemas.microsoft.com/office/drawing/2014/main" id="{2B9018A7-ACD5-72A3-ECD0-C020901CF8F6}"/>
              </a:ext>
            </a:extLst>
          </p:cNvPr>
          <p:cNvSpPr>
            <a:spLocks/>
          </p:cNvSpPr>
          <p:nvPr/>
        </p:nvSpPr>
        <p:spPr bwMode="auto">
          <a:xfrm>
            <a:off x="4150450" y="518768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67" name="TextBox 66">
            <a:extLst>
              <a:ext uri="{FF2B5EF4-FFF2-40B4-BE49-F238E27FC236}">
                <a16:creationId xmlns:a16="http://schemas.microsoft.com/office/drawing/2014/main" id="{3542587B-540A-4F74-970C-E9D421263242}"/>
              </a:ext>
              <a:ext uri="{C183D7F6-B498-43B3-948B-1728B52AA6E4}">
                <adec:decorative xmlns:adec="http://schemas.microsoft.com/office/drawing/2017/decorative" val="0"/>
              </a:ext>
            </a:extLst>
          </p:cNvPr>
          <p:cNvSpPr txBox="1"/>
          <p:nvPr/>
        </p:nvSpPr>
        <p:spPr>
          <a:xfrm>
            <a:off x="4667034" y="5290906"/>
            <a:ext cx="167542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sp>
        <p:nvSpPr>
          <p:cNvPr id="71" name="Oval 70">
            <a:extLst>
              <a:ext uri="{FF2B5EF4-FFF2-40B4-BE49-F238E27FC236}">
                <a16:creationId xmlns:a16="http://schemas.microsoft.com/office/drawing/2014/main" id="{FC007DDE-7BE6-C862-B917-352F06A6A8EF}"/>
              </a:ext>
            </a:extLst>
          </p:cNvPr>
          <p:cNvSpPr>
            <a:spLocks/>
          </p:cNvSpPr>
          <p:nvPr/>
        </p:nvSpPr>
        <p:spPr bwMode="auto">
          <a:xfrm>
            <a:off x="7762094" y="291088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3" name="TextBox 72">
            <a:extLst>
              <a:ext uri="{FF2B5EF4-FFF2-40B4-BE49-F238E27FC236}">
                <a16:creationId xmlns:a16="http://schemas.microsoft.com/office/drawing/2014/main" id="{2E7993C4-D77B-A3B3-9E89-6D40074B529E}"/>
              </a:ext>
              <a:ext uri="{C183D7F6-B498-43B3-948B-1728B52AA6E4}">
                <adec:decorative xmlns:adec="http://schemas.microsoft.com/office/drawing/2017/decorative" val="0"/>
              </a:ext>
            </a:extLst>
          </p:cNvPr>
          <p:cNvSpPr txBox="1"/>
          <p:nvPr/>
        </p:nvSpPr>
        <p:spPr>
          <a:xfrm>
            <a:off x="8278678" y="2937019"/>
            <a:ext cx="1602056"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Studio</a:t>
            </a:r>
          </a:p>
          <a:p>
            <a:pPr defTabSz="914367">
              <a:defRPr/>
            </a:pPr>
            <a:r>
              <a:rPr lang="en-US" sz="1200">
                <a:solidFill>
                  <a:prstClr val="black"/>
                </a:solidFill>
                <a:latin typeface="Segoe UI Semibold"/>
              </a:rPr>
              <a:t>Copilot in Excel</a:t>
            </a:r>
          </a:p>
        </p:txBody>
      </p:sp>
      <p:sp>
        <p:nvSpPr>
          <p:cNvPr id="74" name="Oval 73">
            <a:extLst>
              <a:ext uri="{FF2B5EF4-FFF2-40B4-BE49-F238E27FC236}">
                <a16:creationId xmlns:a16="http://schemas.microsoft.com/office/drawing/2014/main" id="{FDF9CB3A-69DB-01EA-2AF4-740B18774A41}"/>
              </a:ext>
            </a:extLst>
          </p:cNvPr>
          <p:cNvSpPr>
            <a:spLocks/>
          </p:cNvSpPr>
          <p:nvPr/>
        </p:nvSpPr>
        <p:spPr bwMode="auto">
          <a:xfrm>
            <a:off x="4093571" y="257341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6" name="TextBox 75">
            <a:extLst>
              <a:ext uri="{FF2B5EF4-FFF2-40B4-BE49-F238E27FC236}">
                <a16:creationId xmlns:a16="http://schemas.microsoft.com/office/drawing/2014/main" id="{23550FA5-9B50-A74B-C3B1-12F6B7DA55E7}"/>
              </a:ext>
              <a:ext uri="{C183D7F6-B498-43B3-948B-1728B52AA6E4}">
                <adec:decorative xmlns:adec="http://schemas.microsoft.com/office/drawing/2017/decorative" val="0"/>
              </a:ext>
            </a:extLst>
          </p:cNvPr>
          <p:cNvSpPr txBox="1"/>
          <p:nvPr/>
        </p:nvSpPr>
        <p:spPr>
          <a:xfrm>
            <a:off x="4593017" y="2676639"/>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Whiteboard</a:t>
            </a:r>
          </a:p>
        </p:txBody>
      </p:sp>
      <p:pic>
        <p:nvPicPr>
          <p:cNvPr id="79" name="Graphic 78">
            <a:extLst>
              <a:ext uri="{FF2B5EF4-FFF2-40B4-BE49-F238E27FC236}">
                <a16:creationId xmlns:a16="http://schemas.microsoft.com/office/drawing/2014/main" id="{A5829433-97A5-DF0A-846D-0E434D6DBA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523497" y="3175119"/>
            <a:ext cx="274790" cy="274790"/>
          </a:xfrm>
          <a:prstGeom prst="rect">
            <a:avLst/>
          </a:prstGeom>
        </p:spPr>
      </p:pic>
      <p:pic>
        <p:nvPicPr>
          <p:cNvPr id="5" name="Picture 4" descr="Portrait of Daichi">
            <a:extLst>
              <a:ext uri="{FF2B5EF4-FFF2-40B4-BE49-F238E27FC236}">
                <a16:creationId xmlns:a16="http://schemas.microsoft.com/office/drawing/2014/main" id="{FA7F6482-F5C4-8330-B3AC-0A9F860BD4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19785" y="3645917"/>
            <a:ext cx="2072216" cy="2849159"/>
          </a:xfrm>
          <a:prstGeom prst="rect">
            <a:avLst/>
          </a:prstGeom>
        </p:spPr>
      </p:pic>
      <p:pic>
        <p:nvPicPr>
          <p:cNvPr id="6" name="Graphic 5">
            <a:extLst>
              <a:ext uri="{FF2B5EF4-FFF2-40B4-BE49-F238E27FC236}">
                <a16:creationId xmlns:a16="http://schemas.microsoft.com/office/drawing/2014/main" id="{FF0D7F41-95B9-6AB2-70B3-BC1E740AD5DE}"/>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2871" t="17900" r="17900" b="17900"/>
          <a:stretch/>
        </p:blipFill>
        <p:spPr>
          <a:xfrm>
            <a:off x="996705" y="5221951"/>
            <a:ext cx="316393" cy="342949"/>
          </a:xfrm>
          <a:prstGeom prst="rect">
            <a:avLst/>
          </a:prstGeom>
        </p:spPr>
      </p:pic>
      <p:grpSp>
        <p:nvGrpSpPr>
          <p:cNvPr id="8" name="Group 7">
            <a:extLst>
              <a:ext uri="{FF2B5EF4-FFF2-40B4-BE49-F238E27FC236}">
                <a16:creationId xmlns:a16="http://schemas.microsoft.com/office/drawing/2014/main" id="{05CC8FFF-C9F2-C298-367B-E4148EC40E82}"/>
              </a:ext>
            </a:extLst>
          </p:cNvPr>
          <p:cNvGrpSpPr/>
          <p:nvPr/>
        </p:nvGrpSpPr>
        <p:grpSpPr>
          <a:xfrm>
            <a:off x="956691" y="2579467"/>
            <a:ext cx="411480" cy="411480"/>
            <a:chOff x="956691" y="5187686"/>
            <a:chExt cx="411480" cy="411480"/>
          </a:xfrm>
        </p:grpSpPr>
        <p:sp>
          <p:nvSpPr>
            <p:cNvPr id="9" name="Oval 8">
              <a:extLst>
                <a:ext uri="{FF2B5EF4-FFF2-40B4-BE49-F238E27FC236}">
                  <a16:creationId xmlns:a16="http://schemas.microsoft.com/office/drawing/2014/main" id="{E5CF9871-CC89-1ACA-0617-E9BB44E1BF02}"/>
                </a:ext>
              </a:extLst>
            </p:cNvPr>
            <p:cNvSpPr>
              <a:spLocks/>
            </p:cNvSpPr>
            <p:nvPr/>
          </p:nvSpPr>
          <p:spPr bwMode="auto">
            <a:xfrm>
              <a:off x="956691" y="518768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29" name="Picture 10" descr="Microsoft Word Logo - PNG and Vector - Logo Download">
              <a:hlinkClick r:id="rId7"/>
              <a:extLst>
                <a:ext uri="{FF2B5EF4-FFF2-40B4-BE49-F238E27FC236}">
                  <a16:creationId xmlns:a16="http://schemas.microsoft.com/office/drawing/2014/main" id="{F1225247-A440-7C2A-02D2-B72284EF7163}"/>
                </a:ext>
              </a:extLst>
            </p:cNvPr>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13567" y="5241904"/>
              <a:ext cx="282670" cy="28267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a:extLst>
              <a:ext uri="{FF2B5EF4-FFF2-40B4-BE49-F238E27FC236}">
                <a16:creationId xmlns:a16="http://schemas.microsoft.com/office/drawing/2014/main" id="{D6F746EC-C6A0-248B-1D54-BA768797DC6B}"/>
              </a:ext>
              <a:ext uri="{C183D7F6-B498-43B3-948B-1728B52AA6E4}">
                <adec:decorative xmlns:adec="http://schemas.microsoft.com/office/drawing/2017/decorative" val="0"/>
              </a:ext>
            </a:extLst>
          </p:cNvPr>
          <p:cNvSpPr txBox="1"/>
          <p:nvPr/>
        </p:nvSpPr>
        <p:spPr>
          <a:xfrm>
            <a:off x="1456137" y="2682687"/>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grpSp>
        <p:nvGrpSpPr>
          <p:cNvPr id="31" name="Group 30">
            <a:extLst>
              <a:ext uri="{FF2B5EF4-FFF2-40B4-BE49-F238E27FC236}">
                <a16:creationId xmlns:a16="http://schemas.microsoft.com/office/drawing/2014/main" id="{8B91BC33-0D77-9449-C8D8-98B1CDF2AD2F}"/>
              </a:ext>
            </a:extLst>
          </p:cNvPr>
          <p:cNvGrpSpPr/>
          <p:nvPr/>
        </p:nvGrpSpPr>
        <p:grpSpPr>
          <a:xfrm>
            <a:off x="7494591" y="5168305"/>
            <a:ext cx="2118640" cy="411480"/>
            <a:chOff x="-900503" y="2282565"/>
            <a:chExt cx="2118640" cy="411480"/>
          </a:xfrm>
        </p:grpSpPr>
        <p:sp>
          <p:nvSpPr>
            <p:cNvPr id="32" name="Oval 31">
              <a:extLst>
                <a:ext uri="{FF2B5EF4-FFF2-40B4-BE49-F238E27FC236}">
                  <a16:creationId xmlns:a16="http://schemas.microsoft.com/office/drawing/2014/main" id="{ABE9D773-19E5-4278-5B3F-9F4631F035BD}"/>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33" name="Picture 6" descr="Microsoft Teams Logo, symbol, meaning, history, PNG">
              <a:hlinkClick r:id="rId9"/>
              <a:extLst>
                <a:ext uri="{FF2B5EF4-FFF2-40B4-BE49-F238E27FC236}">
                  <a16:creationId xmlns:a16="http://schemas.microsoft.com/office/drawing/2014/main" id="{1CCB8EFB-5579-06F5-9C61-4758C8252B4A}"/>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20244" r="20244"/>
            <a:stretch/>
          </p:blipFill>
          <p:spPr bwMode="auto">
            <a:xfrm>
              <a:off x="-833454" y="2362281"/>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FD2AD5E3-09BD-56A1-FFC6-C2E4F1499C4F}"/>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grpSp>
      <p:pic>
        <p:nvPicPr>
          <p:cNvPr id="35" name="Picture 4" descr="Microsoft PowerPoint Logo - PNG and Vector - Logo Download">
            <a:hlinkClick r:id="rId11"/>
            <a:extLst>
              <a:ext uri="{FF2B5EF4-FFF2-40B4-BE49-F238E27FC236}">
                <a16:creationId xmlns:a16="http://schemas.microsoft.com/office/drawing/2014/main" id="{0622AEB5-D60B-84CB-DD26-CD9C3D63B7F6}"/>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233824" y="5279720"/>
            <a:ext cx="247765" cy="23047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Whiteboard icon in Windows 11 Color Style">
            <a:hlinkClick r:id="rId13"/>
            <a:extLst>
              <a:ext uri="{FF2B5EF4-FFF2-40B4-BE49-F238E27FC236}">
                <a16:creationId xmlns:a16="http://schemas.microsoft.com/office/drawing/2014/main" id="{0EBDEB75-A334-24CE-D2AD-A68493F64016}"/>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174017" y="2645923"/>
            <a:ext cx="264876" cy="26487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Microsoft Excel Logo - PNG and Vector - Logo Download">
            <a:hlinkClick r:id="rId15"/>
            <a:extLst>
              <a:ext uri="{FF2B5EF4-FFF2-40B4-BE49-F238E27FC236}">
                <a16:creationId xmlns:a16="http://schemas.microsoft.com/office/drawing/2014/main" id="{5878A479-519C-D536-FC16-7F5100DFBBB0}"/>
              </a:ext>
            </a:extLst>
          </p:cNvPr>
          <p:cNvPicPr>
            <a:picLocks noChangeArrowheads="1"/>
          </p:cNvPicPr>
          <p:nvPr/>
        </p:nvPicPr>
        <p:blipFill rotWithShape="1">
          <a:blip r:embed="rId16" cstate="screen">
            <a:extLst>
              <a:ext uri="{28A0092B-C50C-407E-A947-70E740481C1C}">
                <a14:useLocalDpi xmlns:a14="http://schemas.microsoft.com/office/drawing/2010/main"/>
              </a:ext>
            </a:extLst>
          </a:blip>
          <a:srcRect l="17073" t="17073" r="17073" b="17073"/>
          <a:stretch/>
        </p:blipFill>
        <p:spPr bwMode="auto">
          <a:xfrm>
            <a:off x="7839022" y="2993650"/>
            <a:ext cx="248092" cy="235668"/>
          </a:xfrm>
          <a:prstGeom prst="rect">
            <a:avLst/>
          </a:prstGeom>
          <a:noFill/>
          <a:extLst>
            <a:ext uri="{909E8E84-426E-40DD-AFC4-6F175D3DCCD1}">
              <a14:hiddenFill xmlns:a14="http://schemas.microsoft.com/office/drawing/2010/main">
                <a:solidFill>
                  <a:srgbClr val="FFFFFF"/>
                </a:solidFill>
              </a14:hiddenFill>
            </a:ext>
          </a:extLst>
        </p:spPr>
      </p:pic>
      <p:sp>
        <p:nvSpPr>
          <p:cNvPr id="82" name="Oval 81">
            <a:extLst>
              <a:ext uri="{FF2B5EF4-FFF2-40B4-BE49-F238E27FC236}">
                <a16:creationId xmlns:a16="http://schemas.microsoft.com/office/drawing/2014/main" id="{009146BD-0C50-4272-A556-636CDBC7A4CF}"/>
              </a:ext>
            </a:extLst>
          </p:cNvPr>
          <p:cNvSpPr>
            <a:spLocks/>
          </p:cNvSpPr>
          <p:nvPr/>
        </p:nvSpPr>
        <p:spPr bwMode="auto">
          <a:xfrm>
            <a:off x="7266786" y="291088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81" name="Picture 80" descr="A blue and green rectangles&#10;&#10;Description automatically generated">
            <a:extLst>
              <a:ext uri="{FF2B5EF4-FFF2-40B4-BE49-F238E27FC236}">
                <a16:creationId xmlns:a16="http://schemas.microsoft.com/office/drawing/2014/main" id="{A30E6066-F7C2-C0AC-DBBA-D1ED528890C5}"/>
              </a:ext>
            </a:extLst>
          </p:cNvPr>
          <p:cNvPicPr>
            <a:picLocks noChangeAspect="1"/>
          </p:cNvPicPr>
          <p:nvPr/>
        </p:nvPicPr>
        <p:blipFill>
          <a:blip r:embed="rId17"/>
          <a:stretch>
            <a:fillRect/>
          </a:stretch>
        </p:blipFill>
        <p:spPr>
          <a:xfrm>
            <a:off x="7340945" y="3006333"/>
            <a:ext cx="246312" cy="213621"/>
          </a:xfrm>
          <a:prstGeom prst="rect">
            <a:avLst/>
          </a:prstGeom>
        </p:spPr>
      </p:pic>
    </p:spTree>
    <p:extLst>
      <p:ext uri="{BB962C8B-B14F-4D97-AF65-F5344CB8AC3E}">
        <p14:creationId xmlns:p14="http://schemas.microsoft.com/office/powerpoint/2010/main" val="1234040032"/>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9b9b331a-5640-4f50-a010-6cc4266aa39c">
      <UserInfo>
        <DisplayName>Jenny He</DisplayName>
        <AccountId>47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8" ma:contentTypeDescription="Create a new document." ma:contentTypeScope="" ma:versionID="0246c8a49b824e2d90fb9064478eda76">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febeab1df58619b47775e68512d0ae4a"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E9D34C-4CAF-48FB-AFC1-88FE0937519B}">
  <ds:schemaRefs>
    <ds:schemaRef ds:uri="9b9b331a-5640-4f50-a010-6cc4266aa39c"/>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c12c9beb-9115-4dd4-b4b0-98592a7680e2"/>
    <ds:schemaRef ds:uri="http://purl.org/dc/terms/"/>
    <ds:schemaRef ds:uri="http://purl.org/dc/elements/1.1/"/>
  </ds:schemaRefs>
</ds:datastoreItem>
</file>

<file path=customXml/itemProps2.xml><?xml version="1.0" encoding="utf-8"?>
<ds:datastoreItem xmlns:ds="http://schemas.openxmlformats.org/officeDocument/2006/customXml" ds:itemID="{00A8C370-B335-4165-9C6D-E7A644953A24}">
  <ds:schemaRefs>
    <ds:schemaRef ds:uri="http://schemas.microsoft.com/sharepoint/v3/contenttype/forms"/>
  </ds:schemaRefs>
</ds:datastoreItem>
</file>

<file path=customXml/itemProps3.xml><?xml version="1.0" encoding="utf-8"?>
<ds:datastoreItem xmlns:ds="http://schemas.openxmlformats.org/officeDocument/2006/customXml" ds:itemID="{BBD27E95-2EB6-4414-B2A4-803E9FF48B70}">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207</TotalTime>
  <Words>280</Words>
  <Application>Microsoft Macintosh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Consolas</vt:lpstr>
      <vt:lpstr>Segoe UI</vt:lpstr>
      <vt:lpstr>Segoe UI Semibold</vt:lpstr>
      <vt:lpstr>Wingdings</vt:lpstr>
      <vt:lpstr>Light 16x9</vt:lpstr>
      <vt:lpstr>A day in the life of a Marketing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Scenario Library</dc:title>
  <dc:creator>Louise Zhang</dc:creator>
  <cp:lastModifiedBy>Aaron Bode</cp:lastModifiedBy>
  <cp:revision>18</cp:revision>
  <dcterms:created xsi:type="dcterms:W3CDTF">2024-03-04T19:03:31Z</dcterms:created>
  <dcterms:modified xsi:type="dcterms:W3CDTF">2024-03-06T20:54:21Z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y fmtid="{D5CDD505-2E9C-101B-9397-08002B2CF9AE}" pid="4" name="MSIP_Label_f42aa342-8706-4288-bd11-ebb85995028c_Enabled">
    <vt:lpwstr>true</vt:lpwstr>
  </property>
  <property fmtid="{D5CDD505-2E9C-101B-9397-08002B2CF9AE}" pid="5" name="MSIP_Label_f42aa342-8706-4288-bd11-ebb85995028c_SetDate">
    <vt:lpwstr>2024-03-05T03:05:34Z</vt:lpwstr>
  </property>
  <property fmtid="{D5CDD505-2E9C-101B-9397-08002B2CF9AE}" pid="6" name="MSIP_Label_f42aa342-8706-4288-bd11-ebb85995028c_Method">
    <vt:lpwstr>Standard</vt:lpwstr>
  </property>
  <property fmtid="{D5CDD505-2E9C-101B-9397-08002B2CF9AE}" pid="7" name="MSIP_Label_f42aa342-8706-4288-bd11-ebb85995028c_Name">
    <vt:lpwstr>Internal</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ActionId">
    <vt:lpwstr>0e8eeee1-b050-4145-9af9-4ce2fd72efd7</vt:lpwstr>
  </property>
  <property fmtid="{D5CDD505-2E9C-101B-9397-08002B2CF9AE}" pid="10" name="MSIP_Label_f42aa342-8706-4288-bd11-ebb85995028c_ContentBits">
    <vt:lpwstr>0</vt:lpwstr>
  </property>
</Properties>
</file>