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43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image" Target="../media/image43.svg"/><Relationship Id="rId7" Type="http://schemas.openxmlformats.org/officeDocument/2006/relationships/image" Target="../media/image45.png"/><Relationship Id="rId12" Type="http://schemas.openxmlformats.org/officeDocument/2006/relationships/hyperlink" Target="https://support.microsoft.com/en-us/copilot-teams" TargetMode="External"/><Relationship Id="rId2" Type="http://schemas.openxmlformats.org/officeDocument/2006/relationships/image" Target="../media/image42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upport.microsoft.com/en-us/copilot-excel" TargetMode="External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hyperlink" Target="https://support.microsoft.com/en-us/topic/overview-of-microsoft-365-chat-preview-5b00a52d-7296-48ee-b938-b95b7209f737" TargetMode="External"/><Relationship Id="rId4" Type="http://schemas.openxmlformats.org/officeDocument/2006/relationships/hyperlink" Target="https://support.microsoft.com/en-us/copilot-powerpoint" TargetMode="External"/><Relationship Id="rId9" Type="http://schemas.openxmlformats.org/officeDocument/2006/relationships/image" Target="../media/image47.svg"/><Relationship Id="rId14" Type="http://schemas.openxmlformats.org/officeDocument/2006/relationships/hyperlink" Target="https://support.microsoft.com/en-us/copilot-wo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28">
            <a:extLst>
              <a:ext uri="{FF2B5EF4-FFF2-40B4-BE49-F238E27FC236}">
                <a16:creationId xmlns:a16="http://schemas.microsoft.com/office/drawing/2014/main" id="{A5274239-F84C-2BB0-D527-2EEF1080D0FE}"/>
              </a:ext>
            </a:extLst>
          </p:cNvPr>
          <p:cNvSpPr>
            <a:spLocks/>
          </p:cNvSpPr>
          <p:nvPr/>
        </p:nvSpPr>
        <p:spPr bwMode="auto">
          <a:xfrm>
            <a:off x="-1" y="1257699"/>
            <a:ext cx="12192001" cy="5143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29" name="Freeform: Shape 2">
            <a:extLst>
              <a:ext uri="{FF2B5EF4-FFF2-40B4-BE49-F238E27FC236}">
                <a16:creationId xmlns:a16="http://schemas.microsoft.com/office/drawing/2014/main" id="{26E4CB93-76AC-04B4-31AA-2D39E87CA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671436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C20E1BBE-2AAD-552C-94F2-9CC3E998D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18790" y="5667988"/>
            <a:ext cx="2705513" cy="602832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Create a meeting agenda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based on this chat history.</a:t>
            </a:r>
          </a:p>
        </p:txBody>
      </p:sp>
      <p:sp>
        <p:nvSpPr>
          <p:cNvPr id="61" name="Rectangle: Rounded Corners 4">
            <a:extLst>
              <a:ext uri="{FF2B5EF4-FFF2-40B4-BE49-F238E27FC236}">
                <a16:creationId xmlns:a16="http://schemas.microsoft.com/office/drawing/2014/main" id="{31F35EFE-E89E-91C1-5870-F1A3D559190E}"/>
              </a:ext>
            </a:extLst>
          </p:cNvPr>
          <p:cNvSpPr/>
          <p:nvPr/>
        </p:nvSpPr>
        <p:spPr bwMode="auto">
          <a:xfrm>
            <a:off x="518791" y="3962701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6BE21DD-988B-7ED0-B4C2-EC219E2199A8}"/>
              </a:ext>
            </a:extLst>
          </p:cNvPr>
          <p:cNvSpPr txBox="1"/>
          <p:nvPr/>
        </p:nvSpPr>
        <p:spPr>
          <a:xfrm>
            <a:off x="518790" y="4415165"/>
            <a:ext cx="2748203" cy="59740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Kim uses Copilot Chat to manage his tasks. He create a meeting agenda based on this chat history to prepare for his meetings. He also uses Copilot to schedule follow-up meetings.</a:t>
            </a:r>
          </a:p>
        </p:txBody>
      </p:sp>
      <p:sp>
        <p:nvSpPr>
          <p:cNvPr id="68" name="Rectangle: Rounded Corners 6">
            <a:extLst>
              <a:ext uri="{FF2B5EF4-FFF2-40B4-BE49-F238E27FC236}">
                <a16:creationId xmlns:a16="http://schemas.microsoft.com/office/drawing/2014/main" id="{F4097EAB-FA35-CAE7-FF16-21EF1C610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26869" y="5666206"/>
            <a:ext cx="2705513" cy="602832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>
                <a:latin typeface="Segoe UI"/>
              </a:rPr>
              <a:t>Create a new presentation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from this Word file. Change the layout of this slide.</a:t>
            </a:r>
          </a:p>
        </p:txBody>
      </p:sp>
      <p:sp>
        <p:nvSpPr>
          <p:cNvPr id="69" name="Rectangle: Rounded Corners 7">
            <a:extLst>
              <a:ext uri="{FF2B5EF4-FFF2-40B4-BE49-F238E27FC236}">
                <a16:creationId xmlns:a16="http://schemas.microsoft.com/office/drawing/2014/main" id="{E775D70B-6E58-F989-4F9C-B28C64EE3FCD}"/>
              </a:ext>
            </a:extLst>
          </p:cNvPr>
          <p:cNvSpPr/>
          <p:nvPr/>
        </p:nvSpPr>
        <p:spPr bwMode="auto">
          <a:xfrm>
            <a:off x="7026870" y="3964863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11:00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40D9317-2F5A-8DEC-F94E-DDC845BEAB53}"/>
              </a:ext>
            </a:extLst>
          </p:cNvPr>
          <p:cNvSpPr txBox="1"/>
          <p:nvPr/>
        </p:nvSpPr>
        <p:spPr>
          <a:xfrm>
            <a:off x="7026868" y="4415165"/>
            <a:ext cx="2829963" cy="59740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Kim needs to create a presentation for a potential vendor. He creates a new presentation from this Word file. He also uses Copilot to improve the layout of his slides</a:t>
            </a:r>
          </a:p>
        </p:txBody>
      </p:sp>
      <p:sp>
        <p:nvSpPr>
          <p:cNvPr id="71" name="Rectangle: Rounded Corners 6">
            <a:extLst>
              <a:ext uri="{FF2B5EF4-FFF2-40B4-BE49-F238E27FC236}">
                <a16:creationId xmlns:a16="http://schemas.microsoft.com/office/drawing/2014/main" id="{113110A6-0B75-E4C8-DC75-14E162F2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18790" y="3120583"/>
            <a:ext cx="2705513" cy="710249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Summarize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this thread.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7295CBC-05B6-7361-7575-9D561FBFF392}"/>
              </a:ext>
            </a:extLst>
          </p:cNvPr>
          <p:cNvSpPr txBox="1"/>
          <p:nvPr/>
        </p:nvSpPr>
        <p:spPr>
          <a:xfrm>
            <a:off x="518789" y="1948229"/>
            <a:ext cx="2705513" cy="59740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Kim has several new emails from vendor companies and internal teams. Instead of reading through each email, he uses Copilot to summarize the long email threads.</a:t>
            </a:r>
          </a:p>
        </p:txBody>
      </p:sp>
      <p:sp>
        <p:nvSpPr>
          <p:cNvPr id="73" name="Rectangle: Rounded Corners 11">
            <a:extLst>
              <a:ext uri="{FF2B5EF4-FFF2-40B4-BE49-F238E27FC236}">
                <a16:creationId xmlns:a16="http://schemas.microsoft.com/office/drawing/2014/main" id="{3420D938-04DA-A9CE-09C7-2E9CD872CCE5}"/>
              </a:ext>
            </a:extLst>
          </p:cNvPr>
          <p:cNvSpPr/>
          <p:nvPr/>
        </p:nvSpPr>
        <p:spPr bwMode="auto">
          <a:xfrm>
            <a:off x="518791" y="1505660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8:00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74" name="Rectangle: Rounded Corners 6">
            <a:extLst>
              <a:ext uri="{FF2B5EF4-FFF2-40B4-BE49-F238E27FC236}">
                <a16:creationId xmlns:a16="http://schemas.microsoft.com/office/drawing/2014/main" id="{94DDA8AE-2DD3-1D42-6C8F-CD0392FD5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754898" y="3120583"/>
            <a:ext cx="2844911" cy="711547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Suggest formulas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for this column.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Show insights in charts.</a:t>
            </a:r>
          </a:p>
        </p:txBody>
      </p:sp>
      <p:sp>
        <p:nvSpPr>
          <p:cNvPr id="75" name="Rectangle: Rounded Corners 13">
            <a:extLst>
              <a:ext uri="{FF2B5EF4-FFF2-40B4-BE49-F238E27FC236}">
                <a16:creationId xmlns:a16="http://schemas.microsoft.com/office/drawing/2014/main" id="{6568FE1F-C1BF-67C2-6219-1142ADDB3824}"/>
              </a:ext>
            </a:extLst>
          </p:cNvPr>
          <p:cNvSpPr/>
          <p:nvPr/>
        </p:nvSpPr>
        <p:spPr bwMode="auto">
          <a:xfrm>
            <a:off x="3772830" y="1505660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9:30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C0EA274-9360-4B95-2F22-4C96142E136B}"/>
              </a:ext>
            </a:extLst>
          </p:cNvPr>
          <p:cNvSpPr txBox="1"/>
          <p:nvPr/>
        </p:nvSpPr>
        <p:spPr>
          <a:xfrm>
            <a:off x="3754898" y="1948229"/>
            <a:ext cx="2567321" cy="59740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Kim opens Excel to analyze a vendor’s compliance data. He uses Copilot to generate a new formula column. He also uses Copilot to visualize the data.</a:t>
            </a:r>
          </a:p>
        </p:txBody>
      </p:sp>
      <p:sp>
        <p:nvSpPr>
          <p:cNvPr id="77" name="Rectangle: Rounded Corners 15">
            <a:extLst>
              <a:ext uri="{FF2B5EF4-FFF2-40B4-BE49-F238E27FC236}">
                <a16:creationId xmlns:a16="http://schemas.microsoft.com/office/drawing/2014/main" id="{8CE3DD9C-E52A-0034-3B22-5D517CAFDD8F}"/>
              </a:ext>
            </a:extLst>
          </p:cNvPr>
          <p:cNvSpPr/>
          <p:nvPr/>
        </p:nvSpPr>
        <p:spPr bwMode="auto">
          <a:xfrm>
            <a:off x="7026870" y="1505660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10:00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78" name="Rectangle: Rounded Corners 6">
            <a:extLst>
              <a:ext uri="{FF2B5EF4-FFF2-40B4-BE49-F238E27FC236}">
                <a16:creationId xmlns:a16="http://schemas.microsoft.com/office/drawing/2014/main" id="{D4C2CEAA-1A01-E07C-4D29-151B46D3E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26869" y="3120583"/>
            <a:ext cx="2705513" cy="71025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Summarize key discussion points.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Identify agreed-upon next steps.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707B5ED-17CD-E3B2-2688-E24AE3C622A3}"/>
              </a:ext>
            </a:extLst>
          </p:cNvPr>
          <p:cNvSpPr txBox="1"/>
          <p:nvPr/>
        </p:nvSpPr>
        <p:spPr>
          <a:xfrm>
            <a:off x="7026869" y="1948229"/>
            <a:ext cx="2705513" cy="59740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A meeting with a vendor. During the meeting, Kim uses Teams and use Copilot to keep track of the discussion. After the meeting, he uses Copilot to identify next steps </a:t>
            </a:r>
          </a:p>
        </p:txBody>
      </p:sp>
      <p:sp>
        <p:nvSpPr>
          <p:cNvPr id="81" name="Rectangle: Rounded Corners 6">
            <a:extLst>
              <a:ext uri="{FF2B5EF4-FFF2-40B4-BE49-F238E27FC236}">
                <a16:creationId xmlns:a16="http://schemas.microsoft.com/office/drawing/2014/main" id="{4EE966C5-BA9F-001A-20B6-118166110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754899" y="5662872"/>
            <a:ext cx="2844911" cy="602832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/>
                </a:solidFill>
                <a:latin typeface="Segoe UI"/>
              </a:rPr>
              <a:t>Draft content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from these documents. </a:t>
            </a: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Suggest ways to rewrite this content.</a:t>
            </a:r>
          </a:p>
        </p:txBody>
      </p:sp>
      <p:sp>
        <p:nvSpPr>
          <p:cNvPr id="82" name="Rectangle: Rounded Corners 19">
            <a:extLst>
              <a:ext uri="{FF2B5EF4-FFF2-40B4-BE49-F238E27FC236}">
                <a16:creationId xmlns:a16="http://schemas.microsoft.com/office/drawing/2014/main" id="{670EE9B0-719D-F865-DFEE-BBDDC051B84E}"/>
              </a:ext>
            </a:extLst>
          </p:cNvPr>
          <p:cNvSpPr/>
          <p:nvPr/>
        </p:nvSpPr>
        <p:spPr bwMode="auto">
          <a:xfrm>
            <a:off x="3772830" y="3965293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7EC4411-2D45-9359-B9E0-E9274AC68893}"/>
              </a:ext>
            </a:extLst>
          </p:cNvPr>
          <p:cNvSpPr txBox="1"/>
          <p:nvPr/>
        </p:nvSpPr>
        <p:spPr>
          <a:xfrm>
            <a:off x="3643077" y="4415165"/>
            <a:ext cx="2748204" cy="59740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Kim uses Word to draft a report. He prompts Copilot to bring in specific information from other documents. He also uses Copilot to improve the clarity of his report.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63572D1-5BB5-5273-C038-B68A3A78476D}"/>
              </a:ext>
            </a:extLst>
          </p:cNvPr>
          <p:cNvGrpSpPr/>
          <p:nvPr/>
        </p:nvGrpSpPr>
        <p:grpSpPr>
          <a:xfrm>
            <a:off x="3415490" y="1594303"/>
            <a:ext cx="166152" cy="166152"/>
            <a:chOff x="5214995" y="-1168400"/>
            <a:chExt cx="431800" cy="4318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2FAF827-2392-97FA-F924-99344DBAA319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6" name="Rectangle 89">
              <a:extLst>
                <a:ext uri="{FF2B5EF4-FFF2-40B4-BE49-F238E27FC236}">
                  <a16:creationId xmlns:a16="http://schemas.microsoft.com/office/drawing/2014/main" id="{66436E49-D44F-DAD4-4142-C7B2C6DE01D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6138D65-0C38-7892-4331-B2A6396E50F0}"/>
              </a:ext>
            </a:extLst>
          </p:cNvPr>
          <p:cNvGrpSpPr/>
          <p:nvPr/>
        </p:nvGrpSpPr>
        <p:grpSpPr>
          <a:xfrm>
            <a:off x="6669529" y="1594303"/>
            <a:ext cx="166152" cy="1661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B9B82A9-B9EE-E710-94AF-4D9A5FA1A48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EAC33CCD-BA5B-4645-6355-A7E3918373D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53AF39A-A876-7947-5602-CB035E15B735}"/>
              </a:ext>
            </a:extLst>
          </p:cNvPr>
          <p:cNvGrpSpPr/>
          <p:nvPr/>
        </p:nvGrpSpPr>
        <p:grpSpPr>
          <a:xfrm flipH="1">
            <a:off x="3415490" y="4049554"/>
            <a:ext cx="166152" cy="1661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047B81A-2F6E-FBB3-8818-B167643D99C5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9C1712A5-3506-DFF6-B856-06003A899A6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20887B7-64F6-CBBA-96EE-FA97C295DDCC}"/>
              </a:ext>
            </a:extLst>
          </p:cNvPr>
          <p:cNvGrpSpPr/>
          <p:nvPr/>
        </p:nvGrpSpPr>
        <p:grpSpPr>
          <a:xfrm flipH="1">
            <a:off x="6669529" y="4049554"/>
            <a:ext cx="166152" cy="166152"/>
            <a:chOff x="5214995" y="-1168400"/>
            <a:chExt cx="431800" cy="43180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B739FF8-6069-1139-D6A3-464CBAB1FED0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5" name="Rectangle 89">
              <a:extLst>
                <a:ext uri="{FF2B5EF4-FFF2-40B4-BE49-F238E27FC236}">
                  <a16:creationId xmlns:a16="http://schemas.microsoft.com/office/drawing/2014/main" id="{580DFD82-C42B-9C7D-6E3C-1D9C86C03F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12A763B-4D20-4C13-10FA-E9AFEA20D3A9}"/>
              </a:ext>
            </a:extLst>
          </p:cNvPr>
          <p:cNvGrpSpPr/>
          <p:nvPr/>
        </p:nvGrpSpPr>
        <p:grpSpPr>
          <a:xfrm rot="5400000">
            <a:off x="9928103" y="2034721"/>
            <a:ext cx="166152" cy="166152"/>
            <a:chOff x="5214995" y="-1168400"/>
            <a:chExt cx="431800" cy="4318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D5C5384-571D-2B13-FA74-C4199FDC6E37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8" name="Rectangle 89">
              <a:extLst>
                <a:ext uri="{FF2B5EF4-FFF2-40B4-BE49-F238E27FC236}">
                  <a16:creationId xmlns:a16="http://schemas.microsoft.com/office/drawing/2014/main" id="{5F73A6C3-8595-40A2-19A1-438667AFFFC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95E2A8D-222E-1032-BB91-A70D6757CAA2}"/>
              </a:ext>
            </a:extLst>
          </p:cNvPr>
          <p:cNvGrpSpPr/>
          <p:nvPr/>
        </p:nvGrpSpPr>
        <p:grpSpPr>
          <a:xfrm rot="5400000">
            <a:off x="9928103" y="3583008"/>
            <a:ext cx="166152" cy="166152"/>
            <a:chOff x="5214995" y="-1168400"/>
            <a:chExt cx="431800" cy="43180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43AB75B-A894-5A9B-2A4F-15E0B8E47B2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1" name="Rectangle 89">
              <a:extLst>
                <a:ext uri="{FF2B5EF4-FFF2-40B4-BE49-F238E27FC236}">
                  <a16:creationId xmlns:a16="http://schemas.microsoft.com/office/drawing/2014/main" id="{455A86A0-B0C7-A611-EC9D-6FC2D317EDD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00A3960C-9EA4-139E-1A7D-8532AF6D6AA2}"/>
              </a:ext>
            </a:extLst>
          </p:cNvPr>
          <p:cNvSpPr>
            <a:spLocks/>
          </p:cNvSpPr>
          <p:nvPr/>
        </p:nvSpPr>
        <p:spPr bwMode="auto">
          <a:xfrm>
            <a:off x="1013296" y="261568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0B7A7C9-9682-493D-A5AD-CB6BEEA14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589557" y="2721382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Outlook</a:t>
            </a:r>
          </a:p>
        </p:txBody>
      </p:sp>
      <p:pic>
        <p:nvPicPr>
          <p:cNvPr id="104" name="Graphic 103">
            <a:extLst>
              <a:ext uri="{FF2B5EF4-FFF2-40B4-BE49-F238E27FC236}">
                <a16:creationId xmlns:a16="http://schemas.microsoft.com/office/drawing/2014/main" id="{1871F1B2-BE4C-B08E-4C07-03ECDA33E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871" t="17900" r="17900" b="17900"/>
          <a:stretch/>
        </p:blipFill>
        <p:spPr>
          <a:xfrm>
            <a:off x="1049905" y="2647595"/>
            <a:ext cx="316393" cy="342949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1B17507A-AED0-3634-D39E-8F6FC8157947}"/>
              </a:ext>
            </a:extLst>
          </p:cNvPr>
          <p:cNvSpPr>
            <a:spLocks/>
          </p:cNvSpPr>
          <p:nvPr/>
        </p:nvSpPr>
        <p:spPr bwMode="auto">
          <a:xfrm>
            <a:off x="4328076" y="261568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70646F5-F953-8915-1127-D7079B26E2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844256" y="2721382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Excel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D15F121-B230-9E4F-E0B0-A119A03455DA}"/>
              </a:ext>
            </a:extLst>
          </p:cNvPr>
          <p:cNvSpPr>
            <a:spLocks/>
          </p:cNvSpPr>
          <p:nvPr/>
        </p:nvSpPr>
        <p:spPr bwMode="auto">
          <a:xfrm>
            <a:off x="4226140" y="519442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C012B13-87A5-253F-152B-240F601088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789325" y="5300121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Word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2E4AB2C-5752-3888-1C0C-03EB759B5C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926773" y="5319023"/>
            <a:ext cx="179679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PowerPoint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2877461-F25A-8202-93C6-549E7447C311}"/>
              </a:ext>
            </a:extLst>
          </p:cNvPr>
          <p:cNvGrpSpPr/>
          <p:nvPr/>
        </p:nvGrpSpPr>
        <p:grpSpPr>
          <a:xfrm>
            <a:off x="7421814" y="5200551"/>
            <a:ext cx="411480" cy="411480"/>
            <a:chOff x="4991560" y="4920761"/>
            <a:chExt cx="411480" cy="411480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0DD88BD-6503-CA60-E8D7-3F857A236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560" y="4920761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117" name="Picture 4" descr="Microsoft PowerPoint Logo - PNG and Vector - Logo Download">
              <a:hlinkClick r:id="rId4"/>
              <a:extLst>
                <a:ext uri="{FF2B5EF4-FFF2-40B4-BE49-F238E27FC236}">
                  <a16:creationId xmlns:a16="http://schemas.microsoft.com/office/drawing/2014/main" id="{39BA9BD0-FC3E-573D-F061-8BB7F012B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411" y="4998645"/>
              <a:ext cx="285779" cy="265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0" name="Picture 8" descr="Microsoft Excel Logo - PNG and Vector - Logo Download">
            <a:hlinkClick r:id="rId6"/>
            <a:extLst>
              <a:ext uri="{FF2B5EF4-FFF2-40B4-BE49-F238E27FC236}">
                <a16:creationId xmlns:a16="http://schemas.microsoft.com/office/drawing/2014/main" id="{60AC68E5-F06F-1EB5-922C-6C34606A0EA4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3" t="17073" r="17073" b="17073"/>
          <a:stretch/>
        </p:blipFill>
        <p:spPr bwMode="auto">
          <a:xfrm>
            <a:off x="4379288" y="2690304"/>
            <a:ext cx="282265" cy="2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5C51B-5F34-C631-4144-4E20732D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492443"/>
          </a:xfrm>
        </p:spPr>
        <p:txBody>
          <a:bodyPr/>
          <a:lstStyle/>
          <a:p>
            <a:r>
              <a:rPr lang="en-US" sz="3200"/>
              <a:t>A day in the life of a Vendor Engagement Manager in Finance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36A750B-13D0-10DF-66C0-85E235A7B86B}"/>
              </a:ext>
            </a:extLst>
          </p:cNvPr>
          <p:cNvSpPr txBox="1"/>
          <p:nvPr/>
        </p:nvSpPr>
        <p:spPr>
          <a:xfrm>
            <a:off x="10205985" y="1925745"/>
            <a:ext cx="158486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Kim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is a Vendor Engagement Manager in Finance</a:t>
            </a:r>
            <a:endParaRPr kumimoji="0" lang="en-US" sz="200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9" name="Graphic 78">
            <a:extLst>
              <a:ext uri="{FF2B5EF4-FFF2-40B4-BE49-F238E27FC236}">
                <a16:creationId xmlns:a16="http://schemas.microsoft.com/office/drawing/2014/main" id="{A5829433-97A5-DF0A-846D-0E434D6DB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11523497" y="3338312"/>
            <a:ext cx="274790" cy="27479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473B9DB-DC04-9013-5E65-D84A1DDD9303}"/>
              </a:ext>
            </a:extLst>
          </p:cNvPr>
          <p:cNvSpPr>
            <a:spLocks/>
          </p:cNvSpPr>
          <p:nvPr/>
        </p:nvSpPr>
        <p:spPr bwMode="auto">
          <a:xfrm>
            <a:off x="1294621" y="5202736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4" name="Picture 3" descr="Zip Co logo SVG free download, id: 101874 - Brandlogos.net">
            <a:hlinkClick r:id="rId10"/>
            <a:extLst>
              <a:ext uri="{FF2B5EF4-FFF2-40B4-BE49-F238E27FC236}">
                <a16:creationId xmlns:a16="http://schemas.microsoft.com/office/drawing/2014/main" id="{1079DB43-92A3-90DE-2A51-04456F78B99A}"/>
              </a:ext>
            </a:extLst>
          </p:cNvPr>
          <p:cNvPicPr>
            <a:picLocks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556" y="5291411"/>
            <a:ext cx="257610" cy="2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337BC7-8C83-C921-9430-A2E72021CF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811205" y="5316143"/>
            <a:ext cx="149636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97F477-87A0-68CA-F419-42D71C4189CA}"/>
              </a:ext>
            </a:extLst>
          </p:cNvPr>
          <p:cNvSpPr>
            <a:spLocks/>
          </p:cNvSpPr>
          <p:nvPr/>
        </p:nvSpPr>
        <p:spPr bwMode="auto">
          <a:xfrm>
            <a:off x="7452446" y="2612424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863AA4-8C1D-DA02-0E78-AD27BAEF01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015631" y="2718118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</p:txBody>
      </p:sp>
      <p:pic>
        <p:nvPicPr>
          <p:cNvPr id="10" name="Picture 6" descr="Microsoft Teams Logo, symbol, meaning, history, PNG">
            <a:hlinkClick r:id="rId12"/>
            <a:extLst>
              <a:ext uri="{FF2B5EF4-FFF2-40B4-BE49-F238E27FC236}">
                <a16:creationId xmlns:a16="http://schemas.microsoft.com/office/drawing/2014/main" id="{2AB997C0-D616-9A23-5D18-E5FEDCAB1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7518783" y="2694671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Microsoft Word Logo - PNG and Vector - Logo Download">
            <a:hlinkClick r:id="rId14"/>
            <a:extLst>
              <a:ext uri="{FF2B5EF4-FFF2-40B4-BE49-F238E27FC236}">
                <a16:creationId xmlns:a16="http://schemas.microsoft.com/office/drawing/2014/main" id="{CFFA8071-C09E-1E98-D938-4B923D3E54B3}"/>
              </a:ext>
            </a:extLst>
          </p:cNvPr>
          <p:cNvPicPr>
            <a:picLocks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624" y="5280571"/>
            <a:ext cx="239192" cy="2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erson wearing a headset&#10;&#10;Description automatically generated">
            <a:extLst>
              <a:ext uri="{FF2B5EF4-FFF2-40B4-BE49-F238E27FC236}">
                <a16:creationId xmlns:a16="http://schemas.microsoft.com/office/drawing/2014/main" id="{F9434D44-F7BD-4D13-E2B9-9A15095130F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71"/>
          <a:stretch/>
        </p:blipFill>
        <p:spPr>
          <a:xfrm>
            <a:off x="9757651" y="2985074"/>
            <a:ext cx="2434349" cy="38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933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303</Words>
  <Application>Microsoft Macintosh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A day in the life of a Vendor Engagement Manager in Finance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21</cp:revision>
  <dcterms:created xsi:type="dcterms:W3CDTF">2024-03-04T19:03:31Z</dcterms:created>
  <dcterms:modified xsi:type="dcterms:W3CDTF">2024-03-06T20:56:04Z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