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14748342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97"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 userId="S::v-darsch@microsoft.com::a951ecaa-969a-4477-a8c9-df0dfa026182" providerId="AD"/>
  <p188:author id="{43FBD742-601A-99F2-A5C3-B2606ED2F3B4}" name="Yuliia Romanika" initials="YR" userId="S::yuliia@stinson.co::6488437a-d01a-4ca0-b9d8-ba28b7c3c226" providerId="AD"/>
  <p188:author id="{C9608F77-E6A5-922C-27E4-5AB15D90D12E}" name="Ryan Barr (KFORCE INC)" initials="RB" userId="S::v-barrryan@microsoft.com::e83be4a8-03e5-4553-9d30-402a8f85fb40" providerId="AD"/>
  <p188:author id="{738BA68B-CFE6-56D8-04E4-52398B7D52EB}" name="Christine Wollin (Unify Consulting LLC)" initials="CW" userId="S::v-chwollin@microsoft.com::143ca00e-dd8a-4e0b-a98c-bceb622960bd" providerId="AD"/>
  <p188:author id="{A73560B5-2C66-083D-E3E7-0D476CD70DC0}" name="Ryan Barr (KFORCE INC)" initials="RB(I" userId="S::v-ryanbarr@microsoft.com::e83be4a8-03e5-4553-9d30-402a8f85fb40" providerId="AD"/>
  <p188:author id="{F73661F5-D9AF-BC2E-098C-F0E8BF0EA6C9}" name="Nidhi Chaudhry" initials="" userId="S::nichaudh@microsoft.com::a212df4e-42ef-43ee-b89a-b89468c47f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3E0"/>
    <a:srgbClr val="ECE9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os="71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03674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90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2095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05050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298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517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02289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26201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5907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24156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14644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18670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55408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87169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224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24742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875468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01449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880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08498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61607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9777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327959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409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5198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338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885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395663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88374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257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310333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191305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520532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9940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240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91538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4185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209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073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0178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9605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977391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65760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352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3349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6983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3" r:id="rId5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svg"/><Relationship Id="rId7" Type="http://schemas.openxmlformats.org/officeDocument/2006/relationships/hyperlink" Target="https://support.microsoft.com/en-us/copilot-teams" TargetMode="External"/><Relationship Id="rId2"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p:txBody>
          <a:bodyPr/>
          <a:lstStyle/>
          <a:p>
            <a:r>
              <a:rPr lang="en-US"/>
              <a:t>A day in the life of a service agent</a:t>
            </a:r>
          </a:p>
        </p:txBody>
      </p:sp>
      <p:sp>
        <p:nvSpPr>
          <p:cNvPr id="3" name="Rectangle: Rounded Corners 28">
            <a:extLst>
              <a:ext uri="{FF2B5EF4-FFF2-40B4-BE49-F238E27FC236}">
                <a16:creationId xmlns:a16="http://schemas.microsoft.com/office/drawing/2014/main" id="{76FFEDC2-74DA-05CD-4FC8-0E3FCD4D892E}"/>
              </a:ext>
            </a:extLst>
          </p:cNvPr>
          <p:cNvSpPr>
            <a:spLocks/>
          </p:cNvSpPr>
          <p:nvPr/>
        </p:nvSpPr>
        <p:spPr bwMode="auto">
          <a:xfrm>
            <a:off x="-1" y="1257699"/>
            <a:ext cx="12192001" cy="51431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Freeform: Shape 2">
            <a:extLst>
              <a:ext uri="{FF2B5EF4-FFF2-40B4-BE49-F238E27FC236}">
                <a16:creationId xmlns:a16="http://schemas.microsoft.com/office/drawing/2014/main" id="{295BA9B8-D908-60D0-5CEC-95FB8E699A2A}"/>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11" name="Rectangle: Rounded Corners 6">
            <a:extLst>
              <a:ext uri="{FF2B5EF4-FFF2-40B4-BE49-F238E27FC236}">
                <a16:creationId xmlns:a16="http://schemas.microsoft.com/office/drawing/2014/main" id="{D3132471-4539-9002-4196-154CFA7B0BD4}"/>
              </a:ext>
              <a:ext uri="{C183D7F6-B498-43B3-948B-1728B52AA6E4}">
                <adec:decorative xmlns:adec="http://schemas.microsoft.com/office/drawing/2017/decorative" val="1"/>
              </a:ext>
            </a:extLst>
          </p:cNvPr>
          <p:cNvSpPr/>
          <p:nvPr/>
        </p:nvSpPr>
        <p:spPr bwMode="auto">
          <a:xfrm>
            <a:off x="518790" y="5667988"/>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 Summarize the meeting </a:t>
            </a:r>
            <a:r>
              <a:rPr lang="en-US" sz="900" kern="0">
                <a:solidFill>
                  <a:srgbClr val="1A1A1A"/>
                </a:solidFill>
                <a:latin typeface="Segoe UI"/>
              </a:rPr>
              <a:t>and adds the summary  to her Salesforce contact record directly from Teams. </a:t>
            </a:r>
          </a:p>
        </p:txBody>
      </p:sp>
      <p:sp>
        <p:nvSpPr>
          <p:cNvPr id="12" name="Rectangle: Rounded Corners 4">
            <a:extLst>
              <a:ext uri="{FF2B5EF4-FFF2-40B4-BE49-F238E27FC236}">
                <a16:creationId xmlns:a16="http://schemas.microsoft.com/office/drawing/2014/main" id="{6419B5A6-3604-5B82-75AA-0B00D1BAF4B3}"/>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3" name="TextBox 12">
            <a:extLst>
              <a:ext uri="{FF2B5EF4-FFF2-40B4-BE49-F238E27FC236}">
                <a16:creationId xmlns:a16="http://schemas.microsoft.com/office/drawing/2014/main" id="{75518A95-03E7-1713-2C11-3B0499725A22}"/>
              </a:ext>
            </a:extLst>
          </p:cNvPr>
          <p:cNvSpPr txBox="1"/>
          <p:nvPr/>
        </p:nvSpPr>
        <p:spPr>
          <a:xfrm>
            <a:off x="518790" y="4415165"/>
            <a:ext cx="274820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After ending the call with Joanna, he uses Copilot for Service to summarize the meeting and adds the summary  to her Salesforce contact record directly from Teams. </a:t>
            </a:r>
          </a:p>
        </p:txBody>
      </p:sp>
      <p:sp>
        <p:nvSpPr>
          <p:cNvPr id="14" name="Rectangle: Rounded Corners 6">
            <a:extLst>
              <a:ext uri="{FF2B5EF4-FFF2-40B4-BE49-F238E27FC236}">
                <a16:creationId xmlns:a16="http://schemas.microsoft.com/office/drawing/2014/main" id="{B8C21726-A726-1118-88AB-77A47C7273F3}"/>
              </a:ext>
              <a:ext uri="{C183D7F6-B498-43B3-948B-1728B52AA6E4}">
                <adec:decorative xmlns:adec="http://schemas.microsoft.com/office/drawing/2017/decorative" val="1"/>
              </a:ext>
            </a:extLst>
          </p:cNvPr>
          <p:cNvSpPr/>
          <p:nvPr/>
        </p:nvSpPr>
        <p:spPr bwMode="auto">
          <a:xfrm>
            <a:off x="7026869" y="5666206"/>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a:solidFill>
                  <a:srgbClr val="1A1A1A"/>
                </a:solidFill>
                <a:latin typeface="Segoe UI"/>
              </a:rPr>
              <a:t>Uses Copilot for Service in Teams to identify and suggest a fix, which he then communicates </a:t>
            </a:r>
            <a:br>
              <a:rPr lang="en-US" sz="900" kern="0">
                <a:solidFill>
                  <a:srgbClr val="1A1A1A"/>
                </a:solidFill>
                <a:latin typeface="Segoe UI"/>
              </a:rPr>
            </a:br>
            <a:r>
              <a:rPr lang="en-US" sz="900" kern="0">
                <a:solidFill>
                  <a:srgbClr val="1A1A1A"/>
                </a:solidFill>
                <a:latin typeface="Segoe UI"/>
              </a:rPr>
              <a:t>to Joanna on the call.</a:t>
            </a:r>
          </a:p>
        </p:txBody>
      </p:sp>
      <p:sp>
        <p:nvSpPr>
          <p:cNvPr id="15" name="Rectangle: Rounded Corners 7">
            <a:extLst>
              <a:ext uri="{FF2B5EF4-FFF2-40B4-BE49-F238E27FC236}">
                <a16:creationId xmlns:a16="http://schemas.microsoft.com/office/drawing/2014/main" id="{401CCA0B-6535-5FDF-9C6D-4A284919AD1A}"/>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6" name="TextBox 15">
            <a:extLst>
              <a:ext uri="{FF2B5EF4-FFF2-40B4-BE49-F238E27FC236}">
                <a16:creationId xmlns:a16="http://schemas.microsoft.com/office/drawing/2014/main" id="{AF853758-4EA0-72DD-6431-DD3242A627CA}"/>
              </a:ext>
            </a:extLst>
          </p:cNvPr>
          <p:cNvSpPr txBox="1"/>
          <p:nvPr/>
        </p:nvSpPr>
        <p:spPr>
          <a:xfrm>
            <a:off x="7026868" y="4415165"/>
            <a:ext cx="3033075"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i="0" u="none" strike="noStrike" kern="0" cap="none" spc="0" normalizeH="0" baseline="0" noProof="0">
                <a:ln>
                  <a:noFill/>
                </a:ln>
                <a:effectLst/>
                <a:uLnTx/>
                <a:uFillTx/>
                <a:latin typeface="Segoe UI "/>
                <a:cs typeface="Segoe UI"/>
              </a:rPr>
              <a:t>Ethan gets a quick reminder of the </a:t>
            </a:r>
            <a:r>
              <a:rPr kumimoji="0" lang="en-US" u="none" strike="noStrike" kern="0" cap="none" spc="0" normalizeH="0" baseline="0" noProof="0">
                <a:ln>
                  <a:noFill/>
                </a:ln>
                <a:effectLst/>
                <a:uLnTx/>
                <a:uFillTx/>
                <a:latin typeface="Segoe UI "/>
                <a:cs typeface="Segoe UI Semibold"/>
              </a:rPr>
              <a:t>case details directly in Teams </a:t>
            </a:r>
            <a:r>
              <a:rPr kumimoji="0" lang="en-US" i="0" u="none" strike="noStrike" kern="0" cap="none" spc="0" normalizeH="0" baseline="0" noProof="0">
                <a:ln>
                  <a:noFill/>
                </a:ln>
                <a:effectLst/>
                <a:uLnTx/>
                <a:uFillTx/>
                <a:latin typeface="Segoe UI "/>
                <a:cs typeface="Segoe UI"/>
              </a:rPr>
              <a:t>before joining the meeting. On the call, Ethan learns more about the noise, and uses Copilot for Service in Teams to </a:t>
            </a:r>
            <a:r>
              <a:rPr lang="en-US" kern="0">
                <a:latin typeface="Segoe UI "/>
                <a:cs typeface="Segoe UI Semibold"/>
              </a:rPr>
              <a:t>identify and suggest </a:t>
            </a:r>
            <a:r>
              <a:rPr kumimoji="0" lang="en-US" i="0" u="none" strike="noStrike" kern="0" cap="none" spc="0" normalizeH="0" baseline="0" noProof="0">
                <a:ln>
                  <a:noFill/>
                </a:ln>
                <a:effectLst/>
                <a:uLnTx/>
                <a:uFillTx/>
                <a:latin typeface="Segoe UI "/>
                <a:cs typeface="Segoe UI"/>
              </a:rPr>
              <a:t>a fix, which he then communicates to Joanna on the call.</a:t>
            </a:r>
            <a:endParaRPr lang="en-US" i="0" u="none" strike="noStrike" kern="0" cap="none" spc="0" normalizeH="0" baseline="0" noProof="0">
              <a:ln>
                <a:noFill/>
              </a:ln>
              <a:effectLst/>
              <a:uLnTx/>
              <a:uFillTx/>
              <a:latin typeface="Segoe UI "/>
              <a:cs typeface="Segoe UI"/>
            </a:endParaRPr>
          </a:p>
        </p:txBody>
      </p:sp>
      <p:sp>
        <p:nvSpPr>
          <p:cNvPr id="17" name="Rectangle: Rounded Corners 6">
            <a:extLst>
              <a:ext uri="{FF2B5EF4-FFF2-40B4-BE49-F238E27FC236}">
                <a16:creationId xmlns:a16="http://schemas.microsoft.com/office/drawing/2014/main" id="{1266C571-7909-5414-B77D-7DDB21543BFC}"/>
              </a:ext>
              <a:ext uri="{C183D7F6-B498-43B3-948B-1728B52AA6E4}">
                <adec:decorative xmlns:adec="http://schemas.microsoft.com/office/drawing/2017/decorative" val="1"/>
              </a:ext>
            </a:extLst>
          </p:cNvPr>
          <p:cNvSpPr/>
          <p:nvPr/>
        </p:nvSpPr>
        <p:spPr bwMode="auto">
          <a:xfrm>
            <a:off x="518790" y="3263305"/>
            <a:ext cx="2705513" cy="561498"/>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Generates a case summary </a:t>
            </a:r>
            <a:r>
              <a:rPr lang="en-US" sz="900" kern="0">
                <a:solidFill>
                  <a:srgbClr val="1A1A1A"/>
                </a:solidFill>
                <a:latin typeface="Segoe UI"/>
              </a:rPr>
              <a:t>in Outlook that includes details from Salesforce and other knowledge sources to help Ethan get up to speed.</a:t>
            </a:r>
          </a:p>
        </p:txBody>
      </p:sp>
      <p:sp>
        <p:nvSpPr>
          <p:cNvPr id="18" name="TextBox 17">
            <a:extLst>
              <a:ext uri="{FF2B5EF4-FFF2-40B4-BE49-F238E27FC236}">
                <a16:creationId xmlns:a16="http://schemas.microsoft.com/office/drawing/2014/main" id="{8011A39A-8B98-841D-BE00-3E598C1AEE60}"/>
              </a:ext>
            </a:extLst>
          </p:cNvPr>
          <p:cNvSpPr txBox="1"/>
          <p:nvPr/>
        </p:nvSpPr>
        <p:spPr>
          <a:xfrm>
            <a:off x="518789" y="1948229"/>
            <a:ext cx="2705513" cy="59740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Ethan, an agent at Fourth Coffee, receives an email from his customer Joanna about extending her coffee machine’s warranty. Ethan uses Copilot for Service to generate a case summary.</a:t>
            </a:r>
          </a:p>
        </p:txBody>
      </p:sp>
      <p:sp>
        <p:nvSpPr>
          <p:cNvPr id="19" name="Rectangle: Rounded Corners 11">
            <a:extLst>
              <a:ext uri="{FF2B5EF4-FFF2-40B4-BE49-F238E27FC236}">
                <a16:creationId xmlns:a16="http://schemas.microsoft.com/office/drawing/2014/main" id="{08923275-4EC6-9AAA-8014-CC8BBDE1414C}"/>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0" name="Rectangle: Rounded Corners 6">
            <a:extLst>
              <a:ext uri="{FF2B5EF4-FFF2-40B4-BE49-F238E27FC236}">
                <a16:creationId xmlns:a16="http://schemas.microsoft.com/office/drawing/2014/main" id="{51602D37-BC0F-A4D3-B5B2-214A04506FC3}"/>
              </a:ext>
              <a:ext uri="{C183D7F6-B498-43B3-948B-1728B52AA6E4}">
                <adec:decorative xmlns:adec="http://schemas.microsoft.com/office/drawing/2017/decorative" val="1"/>
              </a:ext>
            </a:extLst>
          </p:cNvPr>
          <p:cNvSpPr/>
          <p:nvPr/>
        </p:nvSpPr>
        <p:spPr bwMode="auto">
          <a:xfrm>
            <a:off x="3754898" y="3263305"/>
            <a:ext cx="2844911" cy="56252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Draft a reply in Outlook</a:t>
            </a:r>
            <a:r>
              <a:rPr lang="en-US" sz="900" kern="0">
                <a:solidFill>
                  <a:srgbClr val="1A1A1A"/>
                </a:solidFill>
                <a:latin typeface="Segoe UI"/>
              </a:rPr>
              <a:t> in the case details from the CRM. He adds an invitation to a Teams call so he can help diagnose the issue. </a:t>
            </a:r>
          </a:p>
        </p:txBody>
      </p:sp>
      <p:sp>
        <p:nvSpPr>
          <p:cNvPr id="21" name="Rectangle: Rounded Corners 13">
            <a:extLst>
              <a:ext uri="{FF2B5EF4-FFF2-40B4-BE49-F238E27FC236}">
                <a16:creationId xmlns:a16="http://schemas.microsoft.com/office/drawing/2014/main" id="{AF98ED03-0AFE-9198-6116-8FC03EAB8F6F}"/>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8:15</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2" name="TextBox 21">
            <a:extLst>
              <a:ext uri="{FF2B5EF4-FFF2-40B4-BE49-F238E27FC236}">
                <a16:creationId xmlns:a16="http://schemas.microsoft.com/office/drawing/2014/main" id="{BFE5B146-164C-B33D-7613-45A23C7A5B11}"/>
              </a:ext>
            </a:extLst>
          </p:cNvPr>
          <p:cNvSpPr txBox="1"/>
          <p:nvPr/>
        </p:nvSpPr>
        <p:spPr>
          <a:xfrm>
            <a:off x="3754898" y="1948229"/>
            <a:ext cx="2907304" cy="749757"/>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Now, one of Joanne's coffee machines is making a strange noise. Ethan uses Copilot for Service to quickly draft a reply in Outlook pulling in the case details from the CRM. He adds an invitation to a Teams call so he can help diagnose the issue. </a:t>
            </a:r>
          </a:p>
        </p:txBody>
      </p:sp>
      <p:sp>
        <p:nvSpPr>
          <p:cNvPr id="23" name="Rectangle: Rounded Corners 15">
            <a:extLst>
              <a:ext uri="{FF2B5EF4-FFF2-40B4-BE49-F238E27FC236}">
                <a16:creationId xmlns:a16="http://schemas.microsoft.com/office/drawing/2014/main" id="{C7E79BAC-9662-C1A8-0759-191A95675AC8}"/>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4" name="Rectangle: Rounded Corners 6">
            <a:extLst>
              <a:ext uri="{FF2B5EF4-FFF2-40B4-BE49-F238E27FC236}">
                <a16:creationId xmlns:a16="http://schemas.microsoft.com/office/drawing/2014/main" id="{3CE4B0D7-D661-406A-42A9-207875D10D05}"/>
              </a:ext>
              <a:ext uri="{C183D7F6-B498-43B3-948B-1728B52AA6E4}">
                <adec:decorative xmlns:adec="http://schemas.microsoft.com/office/drawing/2017/decorative" val="1"/>
              </a:ext>
            </a:extLst>
          </p:cNvPr>
          <p:cNvSpPr/>
          <p:nvPr/>
        </p:nvSpPr>
        <p:spPr bwMode="auto">
          <a:xfrm>
            <a:off x="7026869" y="3263304"/>
            <a:ext cx="2705513" cy="56149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Copilot analyzes </a:t>
            </a:r>
            <a:r>
              <a:rPr lang="en-US" sz="900" kern="0">
                <a:solidFill>
                  <a:srgbClr val="1A1A1A"/>
                </a:solidFill>
                <a:latin typeface="Segoe UI"/>
              </a:rPr>
              <a:t>CRM data, internal </a:t>
            </a:r>
            <a:br>
              <a:rPr lang="en-US" sz="900" kern="0">
                <a:solidFill>
                  <a:srgbClr val="1A1A1A"/>
                </a:solidFill>
                <a:latin typeface="Segoe UI"/>
              </a:rPr>
            </a:br>
            <a:r>
              <a:rPr lang="en-US" sz="900" kern="0">
                <a:solidFill>
                  <a:srgbClr val="1A1A1A"/>
                </a:solidFill>
                <a:latin typeface="Segoe UI"/>
              </a:rPr>
              <a:t>knowledge, and historical cases to generate the personalized reply.</a:t>
            </a:r>
          </a:p>
        </p:txBody>
      </p:sp>
      <p:sp>
        <p:nvSpPr>
          <p:cNvPr id="25" name="TextBox 24">
            <a:extLst>
              <a:ext uri="{FF2B5EF4-FFF2-40B4-BE49-F238E27FC236}">
                <a16:creationId xmlns:a16="http://schemas.microsoft.com/office/drawing/2014/main" id="{24B0CAF8-AAC6-EAA0-95A6-9BD27D34BF69}"/>
              </a:ext>
            </a:extLst>
          </p:cNvPr>
          <p:cNvSpPr txBox="1"/>
          <p:nvPr/>
        </p:nvSpPr>
        <p:spPr>
          <a:xfrm>
            <a:off x="7026869" y="1948229"/>
            <a:ext cx="2705513" cy="749757"/>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Ethan uses Copilot for Service to draft an email response to Joanna. Copilot analyzes CRM data, internal knowledge, and historical cases to generate the personalized reply about the warranty, which Ethan then reviews and sends.</a:t>
            </a:r>
          </a:p>
        </p:txBody>
      </p:sp>
      <p:sp>
        <p:nvSpPr>
          <p:cNvPr id="26" name="Rectangle: Rounded Corners 6">
            <a:extLst>
              <a:ext uri="{FF2B5EF4-FFF2-40B4-BE49-F238E27FC236}">
                <a16:creationId xmlns:a16="http://schemas.microsoft.com/office/drawing/2014/main" id="{1CAA95C6-CD91-F76D-02F6-961985D391B1}"/>
              </a:ext>
              <a:ext uri="{C183D7F6-B498-43B3-948B-1728B52AA6E4}">
                <adec:decorative xmlns:adec="http://schemas.microsoft.com/office/drawing/2017/decorative" val="1"/>
              </a:ext>
            </a:extLst>
          </p:cNvPr>
          <p:cNvSpPr/>
          <p:nvPr/>
        </p:nvSpPr>
        <p:spPr bwMode="auto">
          <a:xfrm>
            <a:off x="3754899" y="5662872"/>
            <a:ext cx="2844911" cy="602832"/>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a:solidFill>
                  <a:srgbClr val="1A1A1A"/>
                </a:solidFill>
                <a:latin typeface="Segoe UI"/>
              </a:rPr>
              <a:t>Get a </a:t>
            </a:r>
            <a:r>
              <a:rPr lang="en-US" sz="900" b="1" spc="0">
                <a:solidFill>
                  <a:schemeClr val="tx1"/>
                </a:solidFill>
                <a:latin typeface="Segoe UI"/>
              </a:rPr>
              <a:t>concise summary </a:t>
            </a:r>
            <a:r>
              <a:rPr lang="en-US" sz="900" kern="0">
                <a:solidFill>
                  <a:srgbClr val="1A1A1A"/>
                </a:solidFill>
                <a:latin typeface="Segoe UI"/>
              </a:rPr>
              <a:t>of the promotion from ServiceNow and craft a response.</a:t>
            </a:r>
          </a:p>
        </p:txBody>
      </p:sp>
      <p:sp>
        <p:nvSpPr>
          <p:cNvPr id="27" name="Rectangle: Rounded Corners 19">
            <a:extLst>
              <a:ext uri="{FF2B5EF4-FFF2-40B4-BE49-F238E27FC236}">
                <a16:creationId xmlns:a16="http://schemas.microsoft.com/office/drawing/2014/main" id="{06D3FB52-3A12-ABB4-6C94-F323A11D601D}"/>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8" name="TextBox 27">
            <a:extLst>
              <a:ext uri="{FF2B5EF4-FFF2-40B4-BE49-F238E27FC236}">
                <a16:creationId xmlns:a16="http://schemas.microsoft.com/office/drawing/2014/main" id="{99631760-BF21-2A8E-75FB-73E77CA10C7A}"/>
              </a:ext>
            </a:extLst>
          </p:cNvPr>
          <p:cNvSpPr txBox="1"/>
          <p:nvPr/>
        </p:nvSpPr>
        <p:spPr>
          <a:xfrm>
            <a:off x="3643076" y="4415165"/>
            <a:ext cx="2908277" cy="749757"/>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a:rPr>
              <a:t>A few minutes later, Ethan receives a live chat inquiry in Salesforce from another customer asking about a sales promotion. He uses Copilot for Service to get </a:t>
            </a:r>
            <a:r>
              <a:rPr kumimoji="0" lang="en-US" i="0" u="none" strike="noStrike" kern="0" cap="none" spc="0" normalizeH="0" baseline="0" noProof="0">
                <a:ln>
                  <a:noFill/>
                </a:ln>
                <a:effectLst/>
                <a:uLnTx/>
                <a:uFillTx/>
                <a:latin typeface="Segoe UI "/>
                <a:cs typeface="Segoe UI"/>
              </a:rPr>
              <a:t>a </a:t>
            </a:r>
            <a:r>
              <a:rPr lang="en-US" kern="0">
                <a:latin typeface="Segoe UI "/>
                <a:cs typeface="Segoe UI Semibold"/>
              </a:rPr>
              <a:t>concise summary</a:t>
            </a:r>
            <a:r>
              <a:rPr kumimoji="0" lang="en-US" i="0" u="none" strike="noStrike" kern="0" cap="none" spc="0" normalizeH="0" baseline="0" noProof="0">
                <a:ln>
                  <a:noFill/>
                </a:ln>
                <a:effectLst/>
                <a:uLnTx/>
                <a:uFillTx/>
                <a:latin typeface="Segoe UI "/>
                <a:cs typeface="Segoe UI"/>
              </a:rPr>
              <a:t> </a:t>
            </a:r>
            <a:r>
              <a:rPr lang="en-US" kern="0">
                <a:latin typeface="Segoe UI "/>
                <a:cs typeface="Segoe UI Semibold"/>
              </a:rPr>
              <a:t>of the promotion from ServiceNow and craft a response</a:t>
            </a:r>
            <a:r>
              <a:rPr kumimoji="0" lang="en-US" i="0" u="none" strike="noStrike" kern="0" cap="none" spc="0" normalizeH="0" baseline="0" noProof="0">
                <a:ln>
                  <a:noFill/>
                </a:ln>
                <a:effectLst/>
                <a:uLnTx/>
                <a:uFillTx/>
                <a:latin typeface="Segoe UI "/>
                <a:cs typeface="Segoe UI"/>
              </a:rPr>
              <a:t>.</a:t>
            </a:r>
          </a:p>
        </p:txBody>
      </p:sp>
      <p:grpSp>
        <p:nvGrpSpPr>
          <p:cNvPr id="40" name="Group 39">
            <a:extLst>
              <a:ext uri="{FF2B5EF4-FFF2-40B4-BE49-F238E27FC236}">
                <a16:creationId xmlns:a16="http://schemas.microsoft.com/office/drawing/2014/main" id="{517ECD44-9242-C148-68BD-6652B647E7A1}"/>
              </a:ext>
            </a:extLst>
          </p:cNvPr>
          <p:cNvGrpSpPr/>
          <p:nvPr/>
        </p:nvGrpSpPr>
        <p:grpSpPr>
          <a:xfrm>
            <a:off x="3415490" y="1594303"/>
            <a:ext cx="166152" cy="166152"/>
            <a:chOff x="5214995" y="-1168400"/>
            <a:chExt cx="431800" cy="431800"/>
          </a:xfrm>
        </p:grpSpPr>
        <p:sp>
          <p:nvSpPr>
            <p:cNvPr id="41" name="Oval 40">
              <a:extLst>
                <a:ext uri="{FF2B5EF4-FFF2-40B4-BE49-F238E27FC236}">
                  <a16:creationId xmlns:a16="http://schemas.microsoft.com/office/drawing/2014/main" id="{F12517A6-10CD-9C00-35A7-2A373A18319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2" name="Rectangle 89">
              <a:extLst>
                <a:ext uri="{FF2B5EF4-FFF2-40B4-BE49-F238E27FC236}">
                  <a16:creationId xmlns:a16="http://schemas.microsoft.com/office/drawing/2014/main" id="{16BC2D10-2AAA-5578-4E1F-68A2BBA0FE2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3" name="Group 42">
            <a:extLst>
              <a:ext uri="{FF2B5EF4-FFF2-40B4-BE49-F238E27FC236}">
                <a16:creationId xmlns:a16="http://schemas.microsoft.com/office/drawing/2014/main" id="{10B7020D-79F8-9DE9-AD02-205FF6D3AAA2}"/>
              </a:ext>
            </a:extLst>
          </p:cNvPr>
          <p:cNvGrpSpPr/>
          <p:nvPr/>
        </p:nvGrpSpPr>
        <p:grpSpPr>
          <a:xfrm>
            <a:off x="6669529" y="1594303"/>
            <a:ext cx="166152" cy="166152"/>
            <a:chOff x="5214995" y="-1168400"/>
            <a:chExt cx="431800" cy="431800"/>
          </a:xfrm>
        </p:grpSpPr>
        <p:sp>
          <p:nvSpPr>
            <p:cNvPr id="44" name="Oval 43">
              <a:extLst>
                <a:ext uri="{FF2B5EF4-FFF2-40B4-BE49-F238E27FC236}">
                  <a16:creationId xmlns:a16="http://schemas.microsoft.com/office/drawing/2014/main" id="{A51D26D7-8488-496A-A77B-32064525686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5" name="Rectangle 89">
              <a:extLst>
                <a:ext uri="{FF2B5EF4-FFF2-40B4-BE49-F238E27FC236}">
                  <a16:creationId xmlns:a16="http://schemas.microsoft.com/office/drawing/2014/main" id="{F7D8459B-AACB-C795-264A-4AC5BE7A569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6" name="Group 45">
            <a:extLst>
              <a:ext uri="{FF2B5EF4-FFF2-40B4-BE49-F238E27FC236}">
                <a16:creationId xmlns:a16="http://schemas.microsoft.com/office/drawing/2014/main" id="{B6E2D27F-BF12-D48D-39F9-F8436ED88FF3}"/>
              </a:ext>
            </a:extLst>
          </p:cNvPr>
          <p:cNvGrpSpPr/>
          <p:nvPr/>
        </p:nvGrpSpPr>
        <p:grpSpPr>
          <a:xfrm flipH="1">
            <a:off x="3415490" y="4049554"/>
            <a:ext cx="166152" cy="166152"/>
            <a:chOff x="5214995" y="-1168400"/>
            <a:chExt cx="431800" cy="431800"/>
          </a:xfrm>
        </p:grpSpPr>
        <p:sp>
          <p:nvSpPr>
            <p:cNvPr id="47" name="Oval 46">
              <a:extLst>
                <a:ext uri="{FF2B5EF4-FFF2-40B4-BE49-F238E27FC236}">
                  <a16:creationId xmlns:a16="http://schemas.microsoft.com/office/drawing/2014/main" id="{FBFE964A-D517-C078-75E2-A5E856120F4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8" name="Rectangle 89">
              <a:extLst>
                <a:ext uri="{FF2B5EF4-FFF2-40B4-BE49-F238E27FC236}">
                  <a16:creationId xmlns:a16="http://schemas.microsoft.com/office/drawing/2014/main" id="{CF31FD07-C393-C37C-C2CC-9EE8C25B6A8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9" name="Group 48">
            <a:extLst>
              <a:ext uri="{FF2B5EF4-FFF2-40B4-BE49-F238E27FC236}">
                <a16:creationId xmlns:a16="http://schemas.microsoft.com/office/drawing/2014/main" id="{F2B4D307-EF46-1F61-7F15-640BB6037DDD}"/>
              </a:ext>
            </a:extLst>
          </p:cNvPr>
          <p:cNvGrpSpPr/>
          <p:nvPr/>
        </p:nvGrpSpPr>
        <p:grpSpPr>
          <a:xfrm flipH="1">
            <a:off x="6669529" y="4049554"/>
            <a:ext cx="166152" cy="166152"/>
            <a:chOff x="5214995" y="-1168400"/>
            <a:chExt cx="431800" cy="431800"/>
          </a:xfrm>
        </p:grpSpPr>
        <p:sp>
          <p:nvSpPr>
            <p:cNvPr id="50" name="Oval 49">
              <a:extLst>
                <a:ext uri="{FF2B5EF4-FFF2-40B4-BE49-F238E27FC236}">
                  <a16:creationId xmlns:a16="http://schemas.microsoft.com/office/drawing/2014/main" id="{A79547BF-168F-2CF8-44EA-2786D26459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1" name="Rectangle 89">
              <a:extLst>
                <a:ext uri="{FF2B5EF4-FFF2-40B4-BE49-F238E27FC236}">
                  <a16:creationId xmlns:a16="http://schemas.microsoft.com/office/drawing/2014/main" id="{D7787A1F-CB18-A9F2-4FA8-4DA2C1F877F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2" name="Group 51">
            <a:extLst>
              <a:ext uri="{FF2B5EF4-FFF2-40B4-BE49-F238E27FC236}">
                <a16:creationId xmlns:a16="http://schemas.microsoft.com/office/drawing/2014/main" id="{E9902D3E-3D49-9560-555F-5258BAAD190A}"/>
              </a:ext>
            </a:extLst>
          </p:cNvPr>
          <p:cNvGrpSpPr/>
          <p:nvPr/>
        </p:nvGrpSpPr>
        <p:grpSpPr>
          <a:xfrm rot="5400000">
            <a:off x="9928103" y="2034721"/>
            <a:ext cx="166152" cy="166152"/>
            <a:chOff x="5214995" y="-1168400"/>
            <a:chExt cx="431800" cy="431800"/>
          </a:xfrm>
        </p:grpSpPr>
        <p:sp>
          <p:nvSpPr>
            <p:cNvPr id="53" name="Oval 52">
              <a:extLst>
                <a:ext uri="{FF2B5EF4-FFF2-40B4-BE49-F238E27FC236}">
                  <a16:creationId xmlns:a16="http://schemas.microsoft.com/office/drawing/2014/main" id="{ECB03A91-4E77-9F7B-A705-D9F97BE8E7F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4" name="Rectangle 89">
              <a:extLst>
                <a:ext uri="{FF2B5EF4-FFF2-40B4-BE49-F238E27FC236}">
                  <a16:creationId xmlns:a16="http://schemas.microsoft.com/office/drawing/2014/main" id="{9143CE6F-6167-6F32-BCA6-D1280F8AEB8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5" name="Group 54">
            <a:extLst>
              <a:ext uri="{FF2B5EF4-FFF2-40B4-BE49-F238E27FC236}">
                <a16:creationId xmlns:a16="http://schemas.microsoft.com/office/drawing/2014/main" id="{9674F67D-63C5-CAC5-C039-B322F561DC27}"/>
              </a:ext>
            </a:extLst>
          </p:cNvPr>
          <p:cNvGrpSpPr/>
          <p:nvPr/>
        </p:nvGrpSpPr>
        <p:grpSpPr>
          <a:xfrm rot="5400000">
            <a:off x="9928103" y="3583008"/>
            <a:ext cx="166152" cy="166152"/>
            <a:chOff x="5214995" y="-1168400"/>
            <a:chExt cx="431800" cy="431800"/>
          </a:xfrm>
        </p:grpSpPr>
        <p:sp>
          <p:nvSpPr>
            <p:cNvPr id="56" name="Oval 55">
              <a:extLst>
                <a:ext uri="{FF2B5EF4-FFF2-40B4-BE49-F238E27FC236}">
                  <a16:creationId xmlns:a16="http://schemas.microsoft.com/office/drawing/2014/main" id="{F7C72176-C73B-6A66-C27A-31CE8E01681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7" name="Rectangle 89">
              <a:extLst>
                <a:ext uri="{FF2B5EF4-FFF2-40B4-BE49-F238E27FC236}">
                  <a16:creationId xmlns:a16="http://schemas.microsoft.com/office/drawing/2014/main" id="{E5E4665D-C7D1-972A-9D50-DB2F8C25F7C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63" name="TextBox 62">
            <a:extLst>
              <a:ext uri="{FF2B5EF4-FFF2-40B4-BE49-F238E27FC236}">
                <a16:creationId xmlns:a16="http://schemas.microsoft.com/office/drawing/2014/main" id="{436A750B-13D0-10DF-66C0-85E235A7B86B}"/>
              </a:ext>
            </a:extLst>
          </p:cNvPr>
          <p:cNvSpPr txBox="1"/>
          <p:nvPr/>
        </p:nvSpPr>
        <p:spPr>
          <a:xfrm>
            <a:off x="9954357" y="1925745"/>
            <a:ext cx="1836489" cy="861774"/>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Ethan </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customer service agent</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2873852"/>
            <a:ext cx="274790" cy="274790"/>
          </a:xfrm>
          <a:prstGeom prst="rect">
            <a:avLst/>
          </a:prstGeom>
        </p:spPr>
      </p:pic>
      <p:sp>
        <p:nvSpPr>
          <p:cNvPr id="32" name="Oval 31">
            <a:extLst>
              <a:ext uri="{FF2B5EF4-FFF2-40B4-BE49-F238E27FC236}">
                <a16:creationId xmlns:a16="http://schemas.microsoft.com/office/drawing/2014/main" id="{CD15CCBE-2D15-4F79-0C52-10F8E2EDDAF5}"/>
              </a:ext>
            </a:extLst>
          </p:cNvPr>
          <p:cNvSpPr>
            <a:spLocks/>
          </p:cNvSpPr>
          <p:nvPr/>
        </p:nvSpPr>
        <p:spPr bwMode="auto">
          <a:xfrm>
            <a:off x="603689" y="275840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3" name="Oval 32">
            <a:extLst>
              <a:ext uri="{FF2B5EF4-FFF2-40B4-BE49-F238E27FC236}">
                <a16:creationId xmlns:a16="http://schemas.microsoft.com/office/drawing/2014/main" id="{9339C6C3-03B2-A08F-FBC0-AA6EA433828B}"/>
              </a:ext>
            </a:extLst>
          </p:cNvPr>
          <p:cNvSpPr>
            <a:spLocks/>
          </p:cNvSpPr>
          <p:nvPr/>
        </p:nvSpPr>
        <p:spPr bwMode="auto">
          <a:xfrm>
            <a:off x="1092298" y="275840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4" name="TextBox 33">
            <a:extLst>
              <a:ext uri="{FF2B5EF4-FFF2-40B4-BE49-F238E27FC236}">
                <a16:creationId xmlns:a16="http://schemas.microsoft.com/office/drawing/2014/main" id="{EF99124F-31AB-5590-5E57-EC71B058FB69}"/>
              </a:ext>
              <a:ext uri="{C183D7F6-B498-43B3-948B-1728B52AA6E4}">
                <adec:decorative xmlns:adec="http://schemas.microsoft.com/office/drawing/2017/decorative" val="0"/>
              </a:ext>
            </a:extLst>
          </p:cNvPr>
          <p:cNvSpPr txBox="1"/>
          <p:nvPr/>
        </p:nvSpPr>
        <p:spPr>
          <a:xfrm>
            <a:off x="1608478" y="2771770"/>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a:p>
            <a:pPr defTabSz="914367">
              <a:defRPr/>
            </a:pPr>
            <a:r>
              <a:rPr lang="en-US" sz="1200">
                <a:solidFill>
                  <a:prstClr val="black"/>
                </a:solidFill>
                <a:latin typeface="Segoe UI Semibold"/>
              </a:rPr>
              <a:t>Copilot for Service</a:t>
            </a:r>
          </a:p>
        </p:txBody>
      </p:sp>
      <p:pic>
        <p:nvPicPr>
          <p:cNvPr id="77" name="Graphic 76">
            <a:extLst>
              <a:ext uri="{FF2B5EF4-FFF2-40B4-BE49-F238E27FC236}">
                <a16:creationId xmlns:a16="http://schemas.microsoft.com/office/drawing/2014/main" id="{756BC2AC-65A0-DD4C-55AD-E00CB8014938}"/>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2871" t="17900" r="17900" b="17900"/>
          <a:stretch/>
        </p:blipFill>
        <p:spPr>
          <a:xfrm>
            <a:off x="640298" y="2790316"/>
            <a:ext cx="316393" cy="342949"/>
          </a:xfrm>
          <a:prstGeom prst="rect">
            <a:avLst/>
          </a:prstGeom>
        </p:spPr>
      </p:pic>
      <p:pic>
        <p:nvPicPr>
          <p:cNvPr id="78" name="Picture 77" descr="Copilot for Service logo">
            <a:extLst>
              <a:ext uri="{FF2B5EF4-FFF2-40B4-BE49-F238E27FC236}">
                <a16:creationId xmlns:a16="http://schemas.microsoft.com/office/drawing/2014/main" id="{F05FBF2D-55C9-EB8C-5A85-45B2D1BD7E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7562" y="2827963"/>
            <a:ext cx="297350" cy="272373"/>
          </a:xfrm>
          <a:prstGeom prst="rect">
            <a:avLst/>
          </a:prstGeom>
        </p:spPr>
      </p:pic>
      <p:sp>
        <p:nvSpPr>
          <p:cNvPr id="80" name="Oval 79">
            <a:extLst>
              <a:ext uri="{FF2B5EF4-FFF2-40B4-BE49-F238E27FC236}">
                <a16:creationId xmlns:a16="http://schemas.microsoft.com/office/drawing/2014/main" id="{866C9B3B-6760-F7AF-1148-F763974AC762}"/>
              </a:ext>
            </a:extLst>
          </p:cNvPr>
          <p:cNvSpPr>
            <a:spLocks/>
          </p:cNvSpPr>
          <p:nvPr/>
        </p:nvSpPr>
        <p:spPr bwMode="auto">
          <a:xfrm>
            <a:off x="7190469" y="275840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1" name="Oval 80">
            <a:extLst>
              <a:ext uri="{FF2B5EF4-FFF2-40B4-BE49-F238E27FC236}">
                <a16:creationId xmlns:a16="http://schemas.microsoft.com/office/drawing/2014/main" id="{B685A263-2B0F-74B2-D196-23AD37AD85DB}"/>
              </a:ext>
            </a:extLst>
          </p:cNvPr>
          <p:cNvSpPr>
            <a:spLocks/>
          </p:cNvSpPr>
          <p:nvPr/>
        </p:nvSpPr>
        <p:spPr bwMode="auto">
          <a:xfrm>
            <a:off x="7679078" y="275840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2" name="TextBox 81">
            <a:extLst>
              <a:ext uri="{FF2B5EF4-FFF2-40B4-BE49-F238E27FC236}">
                <a16:creationId xmlns:a16="http://schemas.microsoft.com/office/drawing/2014/main" id="{D376B130-1B80-57CB-06FC-C363EE206A94}"/>
              </a:ext>
              <a:ext uri="{C183D7F6-B498-43B3-948B-1728B52AA6E4}">
                <adec:decorative xmlns:adec="http://schemas.microsoft.com/office/drawing/2017/decorative" val="0"/>
              </a:ext>
            </a:extLst>
          </p:cNvPr>
          <p:cNvSpPr txBox="1"/>
          <p:nvPr/>
        </p:nvSpPr>
        <p:spPr>
          <a:xfrm>
            <a:off x="8195258" y="2771770"/>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a:p>
            <a:pPr defTabSz="914367">
              <a:defRPr/>
            </a:pPr>
            <a:r>
              <a:rPr lang="en-US" sz="1200">
                <a:solidFill>
                  <a:prstClr val="black"/>
                </a:solidFill>
                <a:latin typeface="Segoe UI Semibold"/>
              </a:rPr>
              <a:t>Copilot for Service</a:t>
            </a:r>
          </a:p>
        </p:txBody>
      </p:sp>
      <p:pic>
        <p:nvPicPr>
          <p:cNvPr id="83" name="Graphic 82">
            <a:extLst>
              <a:ext uri="{FF2B5EF4-FFF2-40B4-BE49-F238E27FC236}">
                <a16:creationId xmlns:a16="http://schemas.microsoft.com/office/drawing/2014/main" id="{EE0E9BBA-C367-BB4D-FD79-9942B991A210}"/>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2871" t="17900" r="17900" b="17900"/>
          <a:stretch/>
        </p:blipFill>
        <p:spPr>
          <a:xfrm>
            <a:off x="7227078" y="2790316"/>
            <a:ext cx="316393" cy="342949"/>
          </a:xfrm>
          <a:prstGeom prst="rect">
            <a:avLst/>
          </a:prstGeom>
        </p:spPr>
      </p:pic>
      <p:pic>
        <p:nvPicPr>
          <p:cNvPr id="84" name="Picture 83" descr="Copilot for Service logo">
            <a:extLst>
              <a:ext uri="{FF2B5EF4-FFF2-40B4-BE49-F238E27FC236}">
                <a16:creationId xmlns:a16="http://schemas.microsoft.com/office/drawing/2014/main" id="{DA20AEA4-9C3E-70D0-5F50-F25806292A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4342" y="2827963"/>
            <a:ext cx="297350" cy="272373"/>
          </a:xfrm>
          <a:prstGeom prst="rect">
            <a:avLst/>
          </a:prstGeom>
        </p:spPr>
      </p:pic>
      <p:sp>
        <p:nvSpPr>
          <p:cNvPr id="85" name="Oval 84">
            <a:extLst>
              <a:ext uri="{FF2B5EF4-FFF2-40B4-BE49-F238E27FC236}">
                <a16:creationId xmlns:a16="http://schemas.microsoft.com/office/drawing/2014/main" id="{854CCE67-9411-43CA-0628-BDF5553CCB33}"/>
              </a:ext>
            </a:extLst>
          </p:cNvPr>
          <p:cNvSpPr>
            <a:spLocks/>
          </p:cNvSpPr>
          <p:nvPr/>
        </p:nvSpPr>
        <p:spPr bwMode="auto">
          <a:xfrm>
            <a:off x="4273434" y="275956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6" name="TextBox 85">
            <a:extLst>
              <a:ext uri="{FF2B5EF4-FFF2-40B4-BE49-F238E27FC236}">
                <a16:creationId xmlns:a16="http://schemas.microsoft.com/office/drawing/2014/main" id="{882C39C2-7362-DBC2-E5B4-EDDAFA3FB873}"/>
              </a:ext>
              <a:ext uri="{C183D7F6-B498-43B3-948B-1728B52AA6E4}">
                <adec:decorative xmlns:adec="http://schemas.microsoft.com/office/drawing/2017/decorative" val="0"/>
              </a:ext>
            </a:extLst>
          </p:cNvPr>
          <p:cNvSpPr txBox="1"/>
          <p:nvPr/>
        </p:nvSpPr>
        <p:spPr>
          <a:xfrm>
            <a:off x="4772880" y="2862782"/>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pic>
        <p:nvPicPr>
          <p:cNvPr id="87" name="Graphic 86">
            <a:extLst>
              <a:ext uri="{FF2B5EF4-FFF2-40B4-BE49-F238E27FC236}">
                <a16:creationId xmlns:a16="http://schemas.microsoft.com/office/drawing/2014/main" id="{D0582D92-FC80-A094-1359-6DB8A30D8AB0}"/>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2871" t="17900" r="17900" b="17900"/>
          <a:stretch/>
        </p:blipFill>
        <p:spPr>
          <a:xfrm>
            <a:off x="4320977" y="2792068"/>
            <a:ext cx="316393" cy="342949"/>
          </a:xfrm>
          <a:prstGeom prst="rect">
            <a:avLst/>
          </a:prstGeom>
        </p:spPr>
      </p:pic>
      <p:sp>
        <p:nvSpPr>
          <p:cNvPr id="88" name="Oval 87">
            <a:extLst>
              <a:ext uri="{FF2B5EF4-FFF2-40B4-BE49-F238E27FC236}">
                <a16:creationId xmlns:a16="http://schemas.microsoft.com/office/drawing/2014/main" id="{F424ADF4-AC95-FAFA-0D1D-D76726DA5EEC}"/>
              </a:ext>
            </a:extLst>
          </p:cNvPr>
          <p:cNvSpPr>
            <a:spLocks/>
          </p:cNvSpPr>
          <p:nvPr/>
        </p:nvSpPr>
        <p:spPr bwMode="auto">
          <a:xfrm>
            <a:off x="603689"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9" name="Oval 88">
            <a:extLst>
              <a:ext uri="{FF2B5EF4-FFF2-40B4-BE49-F238E27FC236}">
                <a16:creationId xmlns:a16="http://schemas.microsoft.com/office/drawing/2014/main" id="{DC5C47B7-1741-DBB6-E01A-9256399DF843}"/>
              </a:ext>
            </a:extLst>
          </p:cNvPr>
          <p:cNvSpPr>
            <a:spLocks/>
          </p:cNvSpPr>
          <p:nvPr/>
        </p:nvSpPr>
        <p:spPr bwMode="auto">
          <a:xfrm>
            <a:off x="1092298"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0" name="TextBox 89">
            <a:extLst>
              <a:ext uri="{FF2B5EF4-FFF2-40B4-BE49-F238E27FC236}">
                <a16:creationId xmlns:a16="http://schemas.microsoft.com/office/drawing/2014/main" id="{C3A2280F-095F-023E-1B0A-198BC2DFE3DC}"/>
              </a:ext>
              <a:ext uri="{C183D7F6-B498-43B3-948B-1728B52AA6E4}">
                <adec:decorative xmlns:adec="http://schemas.microsoft.com/office/drawing/2017/decorative" val="0"/>
              </a:ext>
            </a:extLst>
          </p:cNvPr>
          <p:cNvSpPr txBox="1"/>
          <p:nvPr/>
        </p:nvSpPr>
        <p:spPr>
          <a:xfrm>
            <a:off x="1608478" y="5207788"/>
            <a:ext cx="1477963"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a:p>
            <a:pPr defTabSz="914367">
              <a:defRPr/>
            </a:pPr>
            <a:r>
              <a:rPr lang="en-US" sz="1200">
                <a:solidFill>
                  <a:prstClr val="black"/>
                </a:solidFill>
                <a:latin typeface="Segoe UI Semibold"/>
              </a:rPr>
              <a:t>Copilot for Service</a:t>
            </a:r>
          </a:p>
        </p:txBody>
      </p:sp>
      <p:pic>
        <p:nvPicPr>
          <p:cNvPr id="92" name="Picture 91" descr="Copilot for Service logo">
            <a:extLst>
              <a:ext uri="{FF2B5EF4-FFF2-40B4-BE49-F238E27FC236}">
                <a16:creationId xmlns:a16="http://schemas.microsoft.com/office/drawing/2014/main" id="{4A825D48-C619-C3D7-E32A-546E8F660C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7562" y="5263981"/>
            <a:ext cx="297350" cy="272373"/>
          </a:xfrm>
          <a:prstGeom prst="rect">
            <a:avLst/>
          </a:prstGeom>
        </p:spPr>
      </p:pic>
      <p:pic>
        <p:nvPicPr>
          <p:cNvPr id="93" name="Picture 6" descr="Microsoft Teams Logo, symbol, meaning, history, PNG">
            <a:hlinkClick r:id="rId7"/>
            <a:extLst>
              <a:ext uri="{FF2B5EF4-FFF2-40B4-BE49-F238E27FC236}">
                <a16:creationId xmlns:a16="http://schemas.microsoft.com/office/drawing/2014/main" id="{DCE11EEB-D0B1-1C5B-5D70-B05628C125C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20244" r="20244"/>
          <a:stretch/>
        </p:blipFill>
        <p:spPr bwMode="auto">
          <a:xfrm>
            <a:off x="670026" y="5276674"/>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94" name="Oval 93">
            <a:extLst>
              <a:ext uri="{FF2B5EF4-FFF2-40B4-BE49-F238E27FC236}">
                <a16:creationId xmlns:a16="http://schemas.microsoft.com/office/drawing/2014/main" id="{6A60BA02-669A-365C-4A80-DB0548B6D44D}"/>
              </a:ext>
            </a:extLst>
          </p:cNvPr>
          <p:cNvSpPr>
            <a:spLocks/>
          </p:cNvSpPr>
          <p:nvPr/>
        </p:nvSpPr>
        <p:spPr bwMode="auto">
          <a:xfrm>
            <a:off x="4106961"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5" name="TextBox 94">
            <a:extLst>
              <a:ext uri="{FF2B5EF4-FFF2-40B4-BE49-F238E27FC236}">
                <a16:creationId xmlns:a16="http://schemas.microsoft.com/office/drawing/2014/main" id="{BD0D9979-5084-CBC8-507E-791CE24FE71D}"/>
              </a:ext>
              <a:ext uri="{C183D7F6-B498-43B3-948B-1728B52AA6E4}">
                <adec:decorative xmlns:adec="http://schemas.microsoft.com/office/drawing/2017/decorative" val="0"/>
              </a:ext>
            </a:extLst>
          </p:cNvPr>
          <p:cNvSpPr txBox="1"/>
          <p:nvPr/>
        </p:nvSpPr>
        <p:spPr>
          <a:xfrm>
            <a:off x="4623141" y="530012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for Service</a:t>
            </a:r>
          </a:p>
        </p:txBody>
      </p:sp>
      <p:pic>
        <p:nvPicPr>
          <p:cNvPr id="96" name="Picture 95" descr="Copilot for Service logo">
            <a:extLst>
              <a:ext uri="{FF2B5EF4-FFF2-40B4-BE49-F238E27FC236}">
                <a16:creationId xmlns:a16="http://schemas.microsoft.com/office/drawing/2014/main" id="{B4A18A1F-EC10-A035-8551-9D9FC98082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2225" y="5263981"/>
            <a:ext cx="297350" cy="272373"/>
          </a:xfrm>
          <a:prstGeom prst="rect">
            <a:avLst/>
          </a:prstGeom>
        </p:spPr>
      </p:pic>
      <p:sp>
        <p:nvSpPr>
          <p:cNvPr id="97" name="Oval 96">
            <a:extLst>
              <a:ext uri="{FF2B5EF4-FFF2-40B4-BE49-F238E27FC236}">
                <a16:creationId xmlns:a16="http://schemas.microsoft.com/office/drawing/2014/main" id="{B54FF587-8783-EA30-713D-CFA8CD6B44D3}"/>
              </a:ext>
            </a:extLst>
          </p:cNvPr>
          <p:cNvSpPr>
            <a:spLocks/>
          </p:cNvSpPr>
          <p:nvPr/>
        </p:nvSpPr>
        <p:spPr bwMode="auto">
          <a:xfrm>
            <a:off x="7464524"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8" name="TextBox 97">
            <a:extLst>
              <a:ext uri="{FF2B5EF4-FFF2-40B4-BE49-F238E27FC236}">
                <a16:creationId xmlns:a16="http://schemas.microsoft.com/office/drawing/2014/main" id="{80D2A4E2-8022-AF2A-9452-D4F559F3409D}"/>
              </a:ext>
              <a:ext uri="{C183D7F6-B498-43B3-948B-1728B52AA6E4}">
                <adec:decorative xmlns:adec="http://schemas.microsoft.com/office/drawing/2017/decorative" val="0"/>
              </a:ext>
            </a:extLst>
          </p:cNvPr>
          <p:cNvSpPr txBox="1"/>
          <p:nvPr/>
        </p:nvSpPr>
        <p:spPr>
          <a:xfrm>
            <a:off x="7980704" y="530012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100" name="Picture 6" descr="Microsoft Teams Logo, symbol, meaning, history, PNG">
            <a:hlinkClick r:id="rId7"/>
            <a:extLst>
              <a:ext uri="{FF2B5EF4-FFF2-40B4-BE49-F238E27FC236}">
                <a16:creationId xmlns:a16="http://schemas.microsoft.com/office/drawing/2014/main" id="{85D9117E-183E-A13F-326C-78E53EAAF8F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20244" r="20244"/>
          <a:stretch/>
        </p:blipFill>
        <p:spPr bwMode="auto">
          <a:xfrm>
            <a:off x="7528026" y="5276674"/>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A person wearing glasses and a button up shirt&#10;&#10;Description automatically generated">
            <a:extLst>
              <a:ext uri="{FF2B5EF4-FFF2-40B4-BE49-F238E27FC236}">
                <a16:creationId xmlns:a16="http://schemas.microsoft.com/office/drawing/2014/main" id="{D808F713-28AA-F855-C655-CD4C6690566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7256"/>
          <a:stretch/>
        </p:blipFill>
        <p:spPr>
          <a:xfrm>
            <a:off x="9748270" y="2945895"/>
            <a:ext cx="2443730" cy="3895800"/>
          </a:xfrm>
          <a:prstGeom prst="rect">
            <a:avLst/>
          </a:prstGeom>
        </p:spPr>
      </p:pic>
    </p:spTree>
    <p:extLst>
      <p:ext uri="{BB962C8B-B14F-4D97-AF65-F5344CB8AC3E}">
        <p14:creationId xmlns:p14="http://schemas.microsoft.com/office/powerpoint/2010/main" val="225695205"/>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9b9b331a-5640-4f50-a010-6cc4266aa39c">
      <UserInfo>
        <DisplayName>Jenny He</DisplayName>
        <AccountId>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8" ma:contentTypeDescription="Create a new document." ma:contentTypeScope="" ma:versionID="0246c8a49b824e2d90fb9064478eda76">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febeab1df58619b47775e68512d0ae4a"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9D34C-4CAF-48FB-AFC1-88FE0937519B}">
  <ds:schemaRefs>
    <ds:schemaRef ds:uri="9b9b331a-5640-4f50-a010-6cc4266aa39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c12c9beb-9115-4dd4-b4b0-98592a7680e2"/>
    <ds:schemaRef ds:uri="http://purl.org/dc/terms/"/>
    <ds:schemaRef ds:uri="http://purl.org/dc/elements/1.1/"/>
  </ds:schemaRefs>
</ds:datastoreItem>
</file>

<file path=customXml/itemProps2.xml><?xml version="1.0" encoding="utf-8"?>
<ds:datastoreItem xmlns:ds="http://schemas.openxmlformats.org/officeDocument/2006/customXml" ds:itemID="{00A8C370-B335-4165-9C6D-E7A644953A24}">
  <ds:schemaRefs>
    <ds:schemaRef ds:uri="http://schemas.microsoft.com/sharepoint/v3/contenttype/forms"/>
  </ds:schemaRefs>
</ds:datastoreItem>
</file>

<file path=customXml/itemProps3.xml><?xml version="1.0" encoding="utf-8"?>
<ds:datastoreItem xmlns:ds="http://schemas.openxmlformats.org/officeDocument/2006/customXml" ds:itemID="{BBD27E95-2EB6-4414-B2A4-803E9FF48B70}">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205</TotalTime>
  <Words>426</Words>
  <Application>Microsoft Macintosh PowerPoint</Application>
  <PresentationFormat>Widescreen</PresentationFormat>
  <Paragraphs>29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Consolas</vt:lpstr>
      <vt:lpstr>Segoe UI</vt:lpstr>
      <vt:lpstr>Segoe UI </vt:lpstr>
      <vt:lpstr>Segoe UI Semibold</vt:lpstr>
      <vt:lpstr>Wingdings</vt:lpstr>
      <vt:lpstr>Light 16x9</vt:lpstr>
      <vt:lpstr>A day in the life of a service agent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 Library</dc:title>
  <dc:creator>Louise Zhang</dc:creator>
  <cp:lastModifiedBy>Aaron Bode</cp:lastModifiedBy>
  <cp:revision>16</cp:revision>
  <dcterms:created xsi:type="dcterms:W3CDTF">2024-03-04T19:03:31Z</dcterms:created>
  <dcterms:modified xsi:type="dcterms:W3CDTF">2024-03-06T20:51:57Z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y fmtid="{D5CDD505-2E9C-101B-9397-08002B2CF9AE}" pid="4" name="MSIP_Label_f42aa342-8706-4288-bd11-ebb85995028c_Enabled">
    <vt:lpwstr>true</vt:lpwstr>
  </property>
  <property fmtid="{D5CDD505-2E9C-101B-9397-08002B2CF9AE}" pid="5" name="MSIP_Label_f42aa342-8706-4288-bd11-ebb85995028c_SetDate">
    <vt:lpwstr>2024-03-05T03:05:34Z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0e8eeee1-b050-4145-9af9-4ce2fd72efd7</vt:lpwstr>
  </property>
  <property fmtid="{D5CDD505-2E9C-101B-9397-08002B2CF9AE}" pid="10" name="MSIP_Label_f42aa342-8706-4288-bd11-ebb85995028c_ContentBits">
    <vt:lpwstr>0</vt:lpwstr>
  </property>
</Properties>
</file>