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3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support.microsoft.com/en-us/copilot-powerpoint" TargetMode="External"/><Relationship Id="rId13" Type="http://schemas.openxmlformats.org/officeDocument/2006/relationships/hyperlink" Target="https://support.microsoft.com/en-us/copilot-word" TargetMode="External"/><Relationship Id="rId3" Type="http://schemas.openxmlformats.org/officeDocument/2006/relationships/image" Target="../media/image43.svg"/><Relationship Id="rId7" Type="http://schemas.openxmlformats.org/officeDocument/2006/relationships/image" Target="../media/image45.png"/><Relationship Id="rId12" Type="http://schemas.openxmlformats.org/officeDocument/2006/relationships/image" Target="../media/image4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support.microsoft.com/en-us/copilot-excel" TargetMode="External"/><Relationship Id="rId11" Type="http://schemas.openxmlformats.org/officeDocument/2006/relationships/image" Target="../media/image48.svg"/><Relationship Id="rId5" Type="http://schemas.openxmlformats.org/officeDocument/2006/relationships/image" Target="../media/image44.png"/><Relationship Id="rId15" Type="http://schemas.openxmlformats.org/officeDocument/2006/relationships/image" Target="../media/image51.png"/><Relationship Id="rId10" Type="http://schemas.openxmlformats.org/officeDocument/2006/relationships/image" Target="../media/image47.png"/><Relationship Id="rId4" Type="http://schemas.openxmlformats.org/officeDocument/2006/relationships/hyperlink" Target="https://support.microsoft.com/en-us/topic/overview-of-microsoft-365-chat-preview-5b00a52d-7296-48ee-b938-b95b7209f737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28">
            <a:extLst>
              <a:ext uri="{FF2B5EF4-FFF2-40B4-BE49-F238E27FC236}">
                <a16:creationId xmlns:a16="http://schemas.microsoft.com/office/drawing/2014/main" id="{A5274239-F84C-2BB0-D527-2EEF1080D0FE}"/>
              </a:ext>
            </a:extLst>
          </p:cNvPr>
          <p:cNvSpPr>
            <a:spLocks/>
          </p:cNvSpPr>
          <p:nvPr/>
        </p:nvSpPr>
        <p:spPr bwMode="auto">
          <a:xfrm>
            <a:off x="-1" y="1257699"/>
            <a:ext cx="12192001" cy="51431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9" name="Freeform: Shape 2">
            <a:extLst>
              <a:ext uri="{FF2B5EF4-FFF2-40B4-BE49-F238E27FC236}">
                <a16:creationId xmlns:a16="http://schemas.microsoft.com/office/drawing/2014/main" id="{26E4CB93-76AC-04B4-31AA-2D39E87CA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1" y="1671436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31" name="Rectangle: Rounded Corners 6">
            <a:extLst>
              <a:ext uri="{FF2B5EF4-FFF2-40B4-BE49-F238E27FC236}">
                <a16:creationId xmlns:a16="http://schemas.microsoft.com/office/drawing/2014/main" id="{C20E1BBE-2AAD-552C-94F2-9CC3E998D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5616495"/>
            <a:ext cx="2705513" cy="60283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spc="0">
                <a:solidFill>
                  <a:schemeClr val="tx1"/>
                </a:solidFill>
                <a:latin typeface="Segoe UI"/>
              </a:rPr>
              <a:t>Draft PowerPoint deck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with content from the excel and create summary slides for the launch process proposal based on the word document.</a:t>
            </a:r>
          </a:p>
        </p:txBody>
      </p:sp>
      <p:sp>
        <p:nvSpPr>
          <p:cNvPr id="61" name="Rectangle: Rounded Corners 4">
            <a:extLst>
              <a:ext uri="{FF2B5EF4-FFF2-40B4-BE49-F238E27FC236}">
                <a16:creationId xmlns:a16="http://schemas.microsoft.com/office/drawing/2014/main" id="{31F35EFE-E89E-91C1-5870-F1A3D559190E}"/>
              </a:ext>
            </a:extLst>
          </p:cNvPr>
          <p:cNvSpPr/>
          <p:nvPr/>
        </p:nvSpPr>
        <p:spPr bwMode="auto">
          <a:xfrm>
            <a:off x="518791" y="3962701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6BE21DD-988B-7ED0-B4C2-EC219E2199A8}"/>
              </a:ext>
            </a:extLst>
          </p:cNvPr>
          <p:cNvSpPr txBox="1"/>
          <p:nvPr/>
        </p:nvSpPr>
        <p:spPr>
          <a:xfrm>
            <a:off x="518790" y="4415165"/>
            <a:ext cx="274820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After completing his review of the engineering scenarios, he utilizes copilot to draft PPT to share with key stakeholders the next week.</a:t>
            </a:r>
          </a:p>
        </p:txBody>
      </p:sp>
      <p:sp>
        <p:nvSpPr>
          <p:cNvPr id="68" name="Rectangle: Rounded Corners 6">
            <a:extLst>
              <a:ext uri="{FF2B5EF4-FFF2-40B4-BE49-F238E27FC236}">
                <a16:creationId xmlns:a16="http://schemas.microsoft.com/office/drawing/2014/main" id="{F4097EAB-FA35-CAE7-FF16-21EF1C610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5614713"/>
            <a:ext cx="2705513" cy="602832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>
                <a:latin typeface="Segoe UI"/>
              </a:rPr>
              <a:t>Draft an email to my stakeholders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with this content ensuring it is clear and actionable </a:t>
            </a:r>
            <a:b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</a:b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on next steps.</a:t>
            </a:r>
          </a:p>
        </p:txBody>
      </p:sp>
      <p:sp>
        <p:nvSpPr>
          <p:cNvPr id="69" name="Rectangle: Rounded Corners 7">
            <a:extLst>
              <a:ext uri="{FF2B5EF4-FFF2-40B4-BE49-F238E27FC236}">
                <a16:creationId xmlns:a16="http://schemas.microsoft.com/office/drawing/2014/main" id="{E775D70B-6E58-F989-4F9C-B28C64EE3FCD}"/>
              </a:ext>
            </a:extLst>
          </p:cNvPr>
          <p:cNvSpPr/>
          <p:nvPr/>
        </p:nvSpPr>
        <p:spPr bwMode="auto">
          <a:xfrm>
            <a:off x="7026870" y="396486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11:00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940D9317-2F5A-8DEC-F94E-DDC845BEAB53}"/>
              </a:ext>
            </a:extLst>
          </p:cNvPr>
          <p:cNvSpPr txBox="1"/>
          <p:nvPr/>
        </p:nvSpPr>
        <p:spPr>
          <a:xfrm>
            <a:off x="7026868" y="4415165"/>
            <a:ext cx="282996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After creating the whitepaper, Jeff wants some help drafting a mail to his stakeholders to get feedback on the whitepaper so utilizes copilot.</a:t>
            </a:r>
          </a:p>
        </p:txBody>
      </p:sp>
      <p:sp>
        <p:nvSpPr>
          <p:cNvPr id="71" name="Rectangle: Rounded Corners 6">
            <a:extLst>
              <a:ext uri="{FF2B5EF4-FFF2-40B4-BE49-F238E27FC236}">
                <a16:creationId xmlns:a16="http://schemas.microsoft.com/office/drawing/2014/main" id="{113110A6-0B75-E4C8-DC75-14E162F2B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18790" y="3281217"/>
            <a:ext cx="2705513" cy="597407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meeting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notes and actions for meetings recorded yesterday and call out any specific actions called out for me.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7295CBC-05B6-7361-7575-9D561FBFF392}"/>
              </a:ext>
            </a:extLst>
          </p:cNvPr>
          <p:cNvSpPr txBox="1"/>
          <p:nvPr/>
        </p:nvSpPr>
        <p:spPr>
          <a:xfrm>
            <a:off x="518789" y="1948229"/>
            <a:ext cx="2834955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Jeff begins his day wanting to get caught up on a few meetings he missed the day before. He also asks Copilot to provide a list of open Jira assigned to him using plugins built in Copilot Studio.</a:t>
            </a:r>
          </a:p>
        </p:txBody>
      </p:sp>
      <p:sp>
        <p:nvSpPr>
          <p:cNvPr id="73" name="Rectangle: Rounded Corners 11">
            <a:extLst>
              <a:ext uri="{FF2B5EF4-FFF2-40B4-BE49-F238E27FC236}">
                <a16:creationId xmlns:a16="http://schemas.microsoft.com/office/drawing/2014/main" id="{3420D938-04DA-A9CE-09C7-2E9CD872CCE5}"/>
              </a:ext>
            </a:extLst>
          </p:cNvPr>
          <p:cNvSpPr/>
          <p:nvPr/>
        </p:nvSpPr>
        <p:spPr bwMode="auto">
          <a:xfrm>
            <a:off x="518791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8:00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4" name="Rectangle: Rounded Corners 6">
            <a:extLst>
              <a:ext uri="{FF2B5EF4-FFF2-40B4-BE49-F238E27FC236}">
                <a16:creationId xmlns:a16="http://schemas.microsoft.com/office/drawing/2014/main" id="{94DDA8AE-2DD3-1D42-6C8F-CD0392FD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8" y="3281217"/>
            <a:ext cx="2844911" cy="598499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kern="0">
                <a:solidFill>
                  <a:srgbClr val="1A1A1A"/>
                </a:solidFill>
                <a:latin typeface="Segoe UI"/>
              </a:rPr>
              <a:t>Summarize the emails, Teams messages, and documents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and be sure to list all asks and actions that need to be discussed or closed out.</a:t>
            </a:r>
          </a:p>
        </p:txBody>
      </p:sp>
      <p:sp>
        <p:nvSpPr>
          <p:cNvPr id="75" name="Rectangle: Rounded Corners 13">
            <a:extLst>
              <a:ext uri="{FF2B5EF4-FFF2-40B4-BE49-F238E27FC236}">
                <a16:creationId xmlns:a16="http://schemas.microsoft.com/office/drawing/2014/main" id="{6568FE1F-C1BF-67C2-6219-1142ADDB3824}"/>
              </a:ext>
            </a:extLst>
          </p:cNvPr>
          <p:cNvSpPr/>
          <p:nvPr/>
        </p:nvSpPr>
        <p:spPr bwMode="auto">
          <a:xfrm>
            <a:off x="377283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9:30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C0EA274-9360-4B95-2F22-4C96142E136B}"/>
              </a:ext>
            </a:extLst>
          </p:cNvPr>
          <p:cNvSpPr txBox="1"/>
          <p:nvPr/>
        </p:nvSpPr>
        <p:spPr>
          <a:xfrm>
            <a:off x="3754898" y="1948229"/>
            <a:ext cx="2567321" cy="749757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He later has a regular 1:1 with a business stakeholder and wants to prep for the meeting. He knows there a number or key topics to discuss that came through email, Teams, and various documents.</a:t>
            </a:r>
          </a:p>
        </p:txBody>
      </p:sp>
      <p:sp>
        <p:nvSpPr>
          <p:cNvPr id="77" name="Rectangle: Rounded Corners 15">
            <a:extLst>
              <a:ext uri="{FF2B5EF4-FFF2-40B4-BE49-F238E27FC236}">
                <a16:creationId xmlns:a16="http://schemas.microsoft.com/office/drawing/2014/main" id="{8CE3DD9C-E52A-0034-3B22-5D517CAFDD8F}"/>
              </a:ext>
            </a:extLst>
          </p:cNvPr>
          <p:cNvSpPr/>
          <p:nvPr/>
        </p:nvSpPr>
        <p:spPr bwMode="auto">
          <a:xfrm>
            <a:off x="7026870" y="1505660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10:00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am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78" name="Rectangle: Rounded Corners 6">
            <a:extLst>
              <a:ext uri="{FF2B5EF4-FFF2-40B4-BE49-F238E27FC236}">
                <a16:creationId xmlns:a16="http://schemas.microsoft.com/office/drawing/2014/main" id="{D4C2CEAA-1A01-E07C-4D29-151B46D3E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026869" y="3281217"/>
            <a:ext cx="2705513" cy="597408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rPr>
              <a:t>Generate whitepaper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from PowerPoint with the following key headings and be clear on </a:t>
            </a:r>
            <a:b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</a:b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next steps and schedule.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B707B5ED-17CD-E3B2-2688-E24AE3C622A3}"/>
              </a:ext>
            </a:extLst>
          </p:cNvPr>
          <p:cNvSpPr txBox="1"/>
          <p:nvPr/>
        </p:nvSpPr>
        <p:spPr>
          <a:xfrm>
            <a:off x="7026869" y="1948229"/>
            <a:ext cx="2705513" cy="59740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Jeff is working with a team on a proposal to transform a launch process. He received a 40+ PowerPoint deck on the proposal but wants to share a whitepaper with his stakeholder audience.</a:t>
            </a:r>
          </a:p>
        </p:txBody>
      </p:sp>
      <p:sp>
        <p:nvSpPr>
          <p:cNvPr id="81" name="Rectangle: Rounded Corners 6">
            <a:extLst>
              <a:ext uri="{FF2B5EF4-FFF2-40B4-BE49-F238E27FC236}">
                <a16:creationId xmlns:a16="http://schemas.microsoft.com/office/drawing/2014/main" id="{4EE966C5-BA9F-001A-20B6-118166110E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754899" y="5611379"/>
            <a:ext cx="2844911" cy="602832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>
                <a:solidFill>
                  <a:schemeClr val="tx1"/>
                </a:solidFill>
                <a:latin typeface="Segoe UI"/>
              </a:rPr>
              <a:t>Summarize engineering scenarios </a:t>
            </a:r>
            <a:r>
              <a:rPr lang="en-US" sz="900">
                <a:ln w="3175">
                  <a:noFill/>
                </a:ln>
                <a:solidFill>
                  <a:prstClr val="black"/>
                </a:solidFill>
                <a:latin typeface="Segoe UI"/>
                <a:cs typeface="Segoe UI" pitchFamily="34" charset="0"/>
              </a:rPr>
              <a:t>by key initiative, impact category and financial value in a table.</a:t>
            </a:r>
          </a:p>
        </p:txBody>
      </p:sp>
      <p:sp>
        <p:nvSpPr>
          <p:cNvPr id="82" name="Rectangle: Rounded Corners 19">
            <a:extLst>
              <a:ext uri="{FF2B5EF4-FFF2-40B4-BE49-F238E27FC236}">
                <a16:creationId xmlns:a16="http://schemas.microsoft.com/office/drawing/2014/main" id="{670EE9B0-719D-F865-DFEE-BBDDC051B84E}"/>
              </a:ext>
            </a:extLst>
          </p:cNvPr>
          <p:cNvSpPr/>
          <p:nvPr/>
        </p:nvSpPr>
        <p:spPr bwMode="auto">
          <a:xfrm>
            <a:off x="3772830" y="3965293"/>
            <a:ext cx="984306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2:00</a:t>
            </a:r>
            <a:r>
              <a:rPr lang="zh-TW" alt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 </a:t>
            </a:r>
            <a:r>
              <a:rPr lang="en-US" altLang="zh-TW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pm</a:t>
            </a:r>
            <a:endParaRPr lang="en-US" sz="1200" b="1">
              <a:ln w="3175">
                <a:noFill/>
              </a:ln>
              <a:gradFill>
                <a:gsLst>
                  <a:gs pos="76437">
                    <a:srgbClr val="FFFFFF"/>
                  </a:gs>
                  <a:gs pos="55747">
                    <a:srgbClr val="FFFFFF"/>
                  </a:gs>
                </a:gsLst>
                <a:path path="circle">
                  <a:fillToRect l="100000" b="100000"/>
                </a:path>
              </a:gradFill>
              <a:latin typeface="+mj-lt"/>
              <a:cs typeface="Segoe UI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7EC4411-2D45-9359-B9E0-E9274AC68893}"/>
              </a:ext>
            </a:extLst>
          </p:cNvPr>
          <p:cNvSpPr txBox="1"/>
          <p:nvPr/>
        </p:nvSpPr>
        <p:spPr>
          <a:xfrm>
            <a:off x="3643076" y="4415165"/>
            <a:ext cx="3026453" cy="445058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Switching gears, Jeff wants to review the list of submitted engineering scenarios that have come in across the organization as the final review is next week.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63572D1-5BB5-5273-C038-B68A3A78476D}"/>
              </a:ext>
            </a:extLst>
          </p:cNvPr>
          <p:cNvGrpSpPr/>
          <p:nvPr/>
        </p:nvGrpSpPr>
        <p:grpSpPr>
          <a:xfrm>
            <a:off x="3415490" y="1594303"/>
            <a:ext cx="166152" cy="166152"/>
            <a:chOff x="5214995" y="-1168400"/>
            <a:chExt cx="431800" cy="431800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F2FAF827-2392-97FA-F924-99344DBAA319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6" name="Rectangle 89">
              <a:extLst>
                <a:ext uri="{FF2B5EF4-FFF2-40B4-BE49-F238E27FC236}">
                  <a16:creationId xmlns:a16="http://schemas.microsoft.com/office/drawing/2014/main" id="{66436E49-D44F-DAD4-4142-C7B2C6DE01D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C6138D65-0C38-7892-4331-B2A6396E50F0}"/>
              </a:ext>
            </a:extLst>
          </p:cNvPr>
          <p:cNvGrpSpPr/>
          <p:nvPr/>
        </p:nvGrpSpPr>
        <p:grpSpPr>
          <a:xfrm>
            <a:off x="6669529" y="1594303"/>
            <a:ext cx="166152" cy="1661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4B9B82A9-B9EE-E710-94AF-4D9A5FA1A48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EAC33CCD-BA5B-4645-6355-A7E3918373D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B53AF39A-A876-7947-5602-CB035E15B735}"/>
              </a:ext>
            </a:extLst>
          </p:cNvPr>
          <p:cNvGrpSpPr/>
          <p:nvPr/>
        </p:nvGrpSpPr>
        <p:grpSpPr>
          <a:xfrm flipH="1">
            <a:off x="3415490" y="4049554"/>
            <a:ext cx="166152" cy="1661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F047B81A-2F6E-FBB3-8818-B167643D99C5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9C1712A5-3506-DFF6-B856-06003A899A64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C20887B7-64F6-CBBA-96EE-FA97C295DDCC}"/>
              </a:ext>
            </a:extLst>
          </p:cNvPr>
          <p:cNvGrpSpPr/>
          <p:nvPr/>
        </p:nvGrpSpPr>
        <p:grpSpPr>
          <a:xfrm flipH="1">
            <a:off x="6669529" y="4049554"/>
            <a:ext cx="166152" cy="166152"/>
            <a:chOff x="5214995" y="-1168400"/>
            <a:chExt cx="431800" cy="431800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4B739FF8-6069-1139-D6A3-464CBAB1FED0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5" name="Rectangle 89">
              <a:extLst>
                <a:ext uri="{FF2B5EF4-FFF2-40B4-BE49-F238E27FC236}">
                  <a16:creationId xmlns:a16="http://schemas.microsoft.com/office/drawing/2014/main" id="{580DFD82-C42B-9C7D-6E3C-1D9C86C03F7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12A763B-4D20-4C13-10FA-E9AFEA20D3A9}"/>
              </a:ext>
            </a:extLst>
          </p:cNvPr>
          <p:cNvGrpSpPr/>
          <p:nvPr/>
        </p:nvGrpSpPr>
        <p:grpSpPr>
          <a:xfrm rot="5400000">
            <a:off x="9928103" y="2034721"/>
            <a:ext cx="166152" cy="166152"/>
            <a:chOff x="5214995" y="-1168400"/>
            <a:chExt cx="431800" cy="431800"/>
          </a:xfrm>
        </p:grpSpPr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CD5C5384-571D-2B13-FA74-C4199FDC6E37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8" name="Rectangle 89">
              <a:extLst>
                <a:ext uri="{FF2B5EF4-FFF2-40B4-BE49-F238E27FC236}">
                  <a16:creationId xmlns:a16="http://schemas.microsoft.com/office/drawing/2014/main" id="{5F73A6C3-8595-40A2-19A1-438667AFFFC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95E2A8D-222E-1032-BB91-A70D6757CAA2}"/>
              </a:ext>
            </a:extLst>
          </p:cNvPr>
          <p:cNvGrpSpPr/>
          <p:nvPr/>
        </p:nvGrpSpPr>
        <p:grpSpPr>
          <a:xfrm rot="5400000">
            <a:off x="9928103" y="3583008"/>
            <a:ext cx="166152" cy="166152"/>
            <a:chOff x="5214995" y="-1168400"/>
            <a:chExt cx="431800" cy="431800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E43AB75B-A894-5A9B-2A4F-15E0B8E47B2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1" name="Rectangle 89">
              <a:extLst>
                <a:ext uri="{FF2B5EF4-FFF2-40B4-BE49-F238E27FC236}">
                  <a16:creationId xmlns:a16="http://schemas.microsoft.com/office/drawing/2014/main" id="{455A86A0-B0C7-A611-EC9D-6FC2D317EDD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13" name="Oval 112">
            <a:extLst>
              <a:ext uri="{FF2B5EF4-FFF2-40B4-BE49-F238E27FC236}">
                <a16:creationId xmlns:a16="http://schemas.microsoft.com/office/drawing/2014/main" id="{545C7197-7C11-0CBB-9CC0-D4DB6FB46C0D}"/>
              </a:ext>
            </a:extLst>
          </p:cNvPr>
          <p:cNvSpPr>
            <a:spLocks/>
          </p:cNvSpPr>
          <p:nvPr/>
        </p:nvSpPr>
        <p:spPr bwMode="auto">
          <a:xfrm>
            <a:off x="7574900" y="276452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02E4AB2C-5752-3888-1C0C-03EB759B5C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986380" y="4956556"/>
            <a:ext cx="1796792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Outlook</a:t>
            </a:r>
          </a:p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Studio in Copilot for Microsoft 365 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B0DD88BD-6503-CA60-E8D7-3F857A236F28}"/>
              </a:ext>
            </a:extLst>
          </p:cNvPr>
          <p:cNvSpPr>
            <a:spLocks/>
          </p:cNvSpPr>
          <p:nvPr/>
        </p:nvSpPr>
        <p:spPr bwMode="auto">
          <a:xfrm>
            <a:off x="7481421" y="502275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4F2AB8BE-DA14-CA3A-1BB0-D45CD6CC87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091484" y="2877927"/>
            <a:ext cx="120343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Word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95C51B-5F34-C631-4144-4E20732DB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day in the life of a Launch Infrastructure Manager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36A750B-13D0-10DF-66C0-85E235A7B86B}"/>
              </a:ext>
            </a:extLst>
          </p:cNvPr>
          <p:cNvSpPr txBox="1"/>
          <p:nvPr/>
        </p:nvSpPr>
        <p:spPr>
          <a:xfrm>
            <a:off x="10103943" y="1628615"/>
            <a:ext cx="1686904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Jeff</a:t>
            </a:r>
            <a:b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</a:br>
            <a:r>
              <a:rPr kumimoji="0" lang="en-US" sz="160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a Launch Infrastructure Manager in Finance</a:t>
            </a:r>
            <a:endParaRPr kumimoji="0" lang="en-US" sz="200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79" name="Graphic 78">
            <a:extLst>
              <a:ext uri="{FF2B5EF4-FFF2-40B4-BE49-F238E27FC236}">
                <a16:creationId xmlns:a16="http://schemas.microsoft.com/office/drawing/2014/main" id="{A5829433-97A5-DF0A-846D-0E434D6DB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523497" y="3154210"/>
            <a:ext cx="274790" cy="27479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3D0F8D6F-BA3F-FD99-DB86-C3B374DC8C3A}"/>
              </a:ext>
            </a:extLst>
          </p:cNvPr>
          <p:cNvSpPr>
            <a:spLocks/>
          </p:cNvSpPr>
          <p:nvPr/>
        </p:nvSpPr>
        <p:spPr bwMode="auto">
          <a:xfrm>
            <a:off x="1175918" y="276452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14" name="Picture 13" descr="Zip Co logo SVG free download, id: 101874 - Brandlogos.net">
            <a:hlinkClick r:id="rId4"/>
            <a:extLst>
              <a:ext uri="{FF2B5EF4-FFF2-40B4-BE49-F238E27FC236}">
                <a16:creationId xmlns:a16="http://schemas.microsoft.com/office/drawing/2014/main" id="{94C6D564-9B2A-8CCE-F6CE-9BD5DA33A4E7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2853" y="2853195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502DA14-7404-A11B-3070-22CE7A2EFF7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692503" y="2877927"/>
            <a:ext cx="74972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4F3D11C-E999-9570-0037-A5FEBEA41297}"/>
              </a:ext>
            </a:extLst>
          </p:cNvPr>
          <p:cNvSpPr>
            <a:spLocks/>
          </p:cNvSpPr>
          <p:nvPr/>
        </p:nvSpPr>
        <p:spPr bwMode="auto">
          <a:xfrm>
            <a:off x="4396261" y="5011067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5120010-BA70-A0B6-505D-83E21744CD7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912441" y="5116761"/>
            <a:ext cx="1477963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</p:txBody>
      </p:sp>
      <p:pic>
        <p:nvPicPr>
          <p:cNvPr id="20" name="Picture 8" descr="Microsoft Excel Logo - PNG and Vector - Logo Download">
            <a:hlinkClick r:id="rId6"/>
            <a:extLst>
              <a:ext uri="{FF2B5EF4-FFF2-40B4-BE49-F238E27FC236}">
                <a16:creationId xmlns:a16="http://schemas.microsoft.com/office/drawing/2014/main" id="{A54B80B4-0999-2DA3-66B0-84F85D379C39}"/>
              </a:ext>
            </a:extLst>
          </p:cNvPr>
          <p:cNvPicPr>
            <a:picLocks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4447473" y="5085683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D088BC30-F919-6B1D-6B5F-9EC75D8980CE}"/>
              </a:ext>
            </a:extLst>
          </p:cNvPr>
          <p:cNvSpPr>
            <a:spLocks/>
          </p:cNvSpPr>
          <p:nvPr/>
        </p:nvSpPr>
        <p:spPr bwMode="auto">
          <a:xfrm>
            <a:off x="4540352" y="276452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22" name="Picture 21" descr="Zip Co logo SVG free download, id: 101874 - Brandlogos.net">
            <a:hlinkClick r:id="rId4"/>
            <a:extLst>
              <a:ext uri="{FF2B5EF4-FFF2-40B4-BE49-F238E27FC236}">
                <a16:creationId xmlns:a16="http://schemas.microsoft.com/office/drawing/2014/main" id="{6D352F6F-1BE7-FC3E-BA11-2260E6752006}"/>
              </a:ext>
            </a:extLst>
          </p:cNvPr>
          <p:cNvPicPr>
            <a:picLocks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287" y="2853195"/>
            <a:ext cx="257610" cy="23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27ACB7F-7725-28BF-84B6-334FF5B4CE8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056937" y="2877927"/>
            <a:ext cx="749724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47BCB3-85E2-DD49-7FDB-DA631A310F1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379170" y="5141222"/>
            <a:ext cx="179679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61E59C0-6B1E-38FE-4949-882E3C418FB1}"/>
              </a:ext>
            </a:extLst>
          </p:cNvPr>
          <p:cNvGrpSpPr/>
          <p:nvPr/>
        </p:nvGrpSpPr>
        <p:grpSpPr>
          <a:xfrm>
            <a:off x="874211" y="5022750"/>
            <a:ext cx="411480" cy="411480"/>
            <a:chOff x="4991560" y="4920761"/>
            <a:chExt cx="411480" cy="41148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DCC698C-C94E-AB57-3A1D-A9CE6AA36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1560" y="4920761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27" name="Picture 4" descr="Microsoft PowerPoint Logo - PNG and Vector - Logo Download">
              <a:hlinkClick r:id="rId8"/>
              <a:extLst>
                <a:ext uri="{FF2B5EF4-FFF2-40B4-BE49-F238E27FC236}">
                  <a16:creationId xmlns:a16="http://schemas.microsoft.com/office/drawing/2014/main" id="{16EF474B-291A-172D-C26F-76680FA066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411" y="4998645"/>
              <a:ext cx="285779" cy="2658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BCDD78C5-D449-577C-34D4-C9B9BBA42F10}"/>
              </a:ext>
            </a:extLst>
          </p:cNvPr>
          <p:cNvSpPr>
            <a:spLocks/>
          </p:cNvSpPr>
          <p:nvPr/>
        </p:nvSpPr>
        <p:spPr bwMode="auto">
          <a:xfrm>
            <a:off x="7020731" y="5022750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99C73C46-998D-09B9-A288-EF0FF68D5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2871" t="17900" r="17900" b="17900"/>
          <a:stretch/>
        </p:blipFill>
        <p:spPr>
          <a:xfrm>
            <a:off x="7540454" y="5064846"/>
            <a:ext cx="296660" cy="321559"/>
          </a:xfrm>
          <a:prstGeom prst="rect">
            <a:avLst/>
          </a:prstGeom>
        </p:spPr>
      </p:pic>
      <p:pic>
        <p:nvPicPr>
          <p:cNvPr id="34" name="Picture 33" descr="A blue and green rectangles&#10;&#10;Description automatically generated">
            <a:extLst>
              <a:ext uri="{FF2B5EF4-FFF2-40B4-BE49-F238E27FC236}">
                <a16:creationId xmlns:a16="http://schemas.microsoft.com/office/drawing/2014/main" id="{811F71A0-FE62-DD57-5896-D08F3992972F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26619" y="5071245"/>
            <a:ext cx="205375" cy="302211"/>
          </a:xfrm>
          <a:prstGeom prst="rect">
            <a:avLst/>
          </a:prstGeom>
        </p:spPr>
      </p:pic>
      <p:pic>
        <p:nvPicPr>
          <p:cNvPr id="35" name="Picture 10" descr="Microsoft Word Logo - PNG and Vector - Logo Download">
            <a:hlinkClick r:id="rId13"/>
            <a:extLst>
              <a:ext uri="{FF2B5EF4-FFF2-40B4-BE49-F238E27FC236}">
                <a16:creationId xmlns:a16="http://schemas.microsoft.com/office/drawing/2014/main" id="{4A692AEE-5DDD-9DD6-8A6D-12B3B7CCC677}"/>
              </a:ext>
            </a:extLst>
          </p:cNvPr>
          <p:cNvPicPr>
            <a:picLocks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6985" y="2860868"/>
            <a:ext cx="235916" cy="23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7" descr="A person with glasses and a denim jacket&#10;&#10;Description automatically generated">
            <a:extLst>
              <a:ext uri="{FF2B5EF4-FFF2-40B4-BE49-F238E27FC236}">
                <a16:creationId xmlns:a16="http://schemas.microsoft.com/office/drawing/2014/main" id="{B056CDC7-C5DD-575B-64D1-28C3A726983B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869"/>
          <a:stretch/>
        </p:blipFill>
        <p:spPr>
          <a:xfrm>
            <a:off x="10052552" y="3217161"/>
            <a:ext cx="2139448" cy="3640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83406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368</Words>
  <Application>Microsoft Macintosh PowerPoint</Application>
  <PresentationFormat>Widescreen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A day in the life of a Launch Infrastructure Manager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20</cp:revision>
  <dcterms:created xsi:type="dcterms:W3CDTF">2024-03-04T19:03:31Z</dcterms:created>
  <dcterms:modified xsi:type="dcterms:W3CDTF">2024-03-06T21:10:32Z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