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14748343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97"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 userId="S::v-darsch@microsoft.com::a951ecaa-969a-4477-a8c9-df0dfa026182" providerId="AD"/>
  <p188:author id="{43FBD742-601A-99F2-A5C3-B2606ED2F3B4}" name="Yuliia Romanika" initials="YR" userId="S::yuliia@stinson.co::6488437a-d01a-4ca0-b9d8-ba28b7c3c226" providerId="AD"/>
  <p188:author id="{C9608F77-E6A5-922C-27E4-5AB15D90D12E}" name="Ryan Barr (KFORCE INC)" initials="RB" userId="S::v-barrryan@microsoft.com::e83be4a8-03e5-4553-9d30-402a8f85fb40" providerId="AD"/>
  <p188:author id="{738BA68B-CFE6-56D8-04E4-52398B7D52EB}" name="Christine Wollin (Unify Consulting LLC)" initials="CW" userId="S::v-chwollin@microsoft.com::143ca00e-dd8a-4e0b-a98c-bceb622960bd" providerId="AD"/>
  <p188:author id="{A73560B5-2C66-083D-E3E7-0D476CD70DC0}" name="Ryan Barr (KFORCE INC)" initials="RB(I" userId="S::v-ryanbarr@microsoft.com::e83be4a8-03e5-4553-9d30-402a8f85fb40" providerId="AD"/>
  <p188:author id="{F73661F5-D9AF-BC2E-098C-F0E8BF0EA6C9}" name="Nidhi Chaudhry" initials="" userId="S::nichaudh@microsoft.com::a212df4e-42ef-43ee-b89a-b89468c47f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3E0"/>
    <a:srgbClr val="ECE9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os="71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03674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90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2095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05050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298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517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02289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26201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5907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24156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14644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18670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55408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87169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224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24742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875468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01449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880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08498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61607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9777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327959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409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5198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338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885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395663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88374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257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310333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191305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520532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9940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240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91538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4185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209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073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0178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9605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977391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65760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352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3349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6983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3" r:id="rId5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support.microsoft.com/en-us/copilot-excel" TargetMode="External"/><Relationship Id="rId3" Type="http://schemas.openxmlformats.org/officeDocument/2006/relationships/image" Target="../media/image43.svg"/><Relationship Id="rId7" Type="http://schemas.openxmlformats.org/officeDocument/2006/relationships/image" Target="../media/image46.svg"/><Relationship Id="rId12"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15.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hyperlink" Target="https://support.microsoft.com/en-us/copilot-word" TargetMode="External"/><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a:xfrm>
            <a:off x="588263" y="457200"/>
            <a:ext cx="11377518" cy="553998"/>
          </a:xfrm>
        </p:spPr>
        <p:txBody>
          <a:bodyPr/>
          <a:lstStyle/>
          <a:p>
            <a:r>
              <a:rPr lang="en-US"/>
              <a:t>A day in the life of an Income Tax Compliance Manager</a:t>
            </a:r>
          </a:p>
        </p:txBody>
      </p:sp>
      <p:sp>
        <p:nvSpPr>
          <p:cNvPr id="10" name="Freeform: Shape 2">
            <a:extLst>
              <a:ext uri="{FF2B5EF4-FFF2-40B4-BE49-F238E27FC236}">
                <a16:creationId xmlns:a16="http://schemas.microsoft.com/office/drawing/2014/main" id="{295BA9B8-D908-60D0-5CEC-95FB8E699A2A}"/>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11" name="Rectangle: Rounded Corners 6">
            <a:extLst>
              <a:ext uri="{FF2B5EF4-FFF2-40B4-BE49-F238E27FC236}">
                <a16:creationId xmlns:a16="http://schemas.microsoft.com/office/drawing/2014/main" id="{D3132471-4539-9002-4196-154CFA7B0BD4}"/>
              </a:ext>
              <a:ext uri="{C183D7F6-B498-43B3-948B-1728B52AA6E4}">
                <adec:decorative xmlns:adec="http://schemas.microsoft.com/office/drawing/2017/decorative" val="1"/>
              </a:ext>
            </a:extLst>
          </p:cNvPr>
          <p:cNvSpPr/>
          <p:nvPr/>
        </p:nvSpPr>
        <p:spPr bwMode="auto">
          <a:xfrm>
            <a:off x="518790" y="5667988"/>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What was the opening cash balance </a:t>
            </a:r>
            <a:r>
              <a:rPr lang="en-US" sz="900">
                <a:ln w="3175">
                  <a:noFill/>
                </a:ln>
                <a:solidFill>
                  <a:prstClr val="black"/>
                </a:solidFill>
                <a:latin typeface="Segoe UI"/>
                <a:cs typeface="Segoe UI" pitchFamily="34" charset="0"/>
              </a:rPr>
              <a:t>on the US income tax return for Contoso?</a:t>
            </a:r>
          </a:p>
        </p:txBody>
      </p:sp>
      <p:sp>
        <p:nvSpPr>
          <p:cNvPr id="13" name="TextBox 12">
            <a:extLst>
              <a:ext uri="{FF2B5EF4-FFF2-40B4-BE49-F238E27FC236}">
                <a16:creationId xmlns:a16="http://schemas.microsoft.com/office/drawing/2014/main" id="{75518A95-03E7-1713-2C11-3B0499725A22}"/>
              </a:ext>
            </a:extLst>
          </p:cNvPr>
          <p:cNvSpPr txBox="1"/>
          <p:nvPr/>
        </p:nvSpPr>
        <p:spPr>
          <a:xfrm>
            <a:off x="518791" y="4415165"/>
            <a:ext cx="2453010"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Emma uses SharePoint copilot to get answers about previous tax returns without having to open the large pdf files.  </a:t>
            </a:r>
          </a:p>
        </p:txBody>
      </p:sp>
      <p:sp>
        <p:nvSpPr>
          <p:cNvPr id="14" name="Rectangle: Rounded Corners 6">
            <a:extLst>
              <a:ext uri="{FF2B5EF4-FFF2-40B4-BE49-F238E27FC236}">
                <a16:creationId xmlns:a16="http://schemas.microsoft.com/office/drawing/2014/main" id="{B8C21726-A726-1118-88AB-77A47C7273F3}"/>
              </a:ext>
              <a:ext uri="{C183D7F6-B498-43B3-948B-1728B52AA6E4}">
                <adec:decorative xmlns:adec="http://schemas.microsoft.com/office/drawing/2017/decorative" val="1"/>
              </a:ext>
            </a:extLst>
          </p:cNvPr>
          <p:cNvSpPr/>
          <p:nvPr/>
        </p:nvSpPr>
        <p:spPr bwMode="auto">
          <a:xfrm>
            <a:off x="7026869" y="5666206"/>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w="3175">
                  <a:noFill/>
                </a:ln>
                <a:effectLst/>
                <a:uLnTx/>
                <a:uFillTx/>
                <a:latin typeface="Segoe UI"/>
                <a:ea typeface="+mn-ea"/>
                <a:cs typeface="Segoe UI" pitchFamily="34" charset="0"/>
              </a:rPr>
              <a:t>Extract the information </a:t>
            </a:r>
            <a:r>
              <a:rPr lang="en-US" sz="900">
                <a:ln w="3175">
                  <a:noFill/>
                </a:ln>
                <a:solidFill>
                  <a:prstClr val="black"/>
                </a:solidFill>
                <a:latin typeface="Segoe UI"/>
                <a:cs typeface="Segoe UI" pitchFamily="34" charset="0"/>
              </a:rPr>
              <a:t>from a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structured document.</a:t>
            </a:r>
          </a:p>
        </p:txBody>
      </p:sp>
      <p:sp>
        <p:nvSpPr>
          <p:cNvPr id="16" name="TextBox 15">
            <a:extLst>
              <a:ext uri="{FF2B5EF4-FFF2-40B4-BE49-F238E27FC236}">
                <a16:creationId xmlns:a16="http://schemas.microsoft.com/office/drawing/2014/main" id="{AF853758-4EA0-72DD-6431-DD3242A627CA}"/>
              </a:ext>
            </a:extLst>
          </p:cNvPr>
          <p:cNvSpPr txBox="1"/>
          <p:nvPr/>
        </p:nvSpPr>
        <p:spPr>
          <a:xfrm>
            <a:off x="7026869" y="4415165"/>
            <a:ext cx="2983395"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Emma receives an email to say the Tax Returns are ready for her review. Emma verifies the accuracy of tax return data using an OCR model she built in AI builder (Power Automate) instead of manually reviewing it.</a:t>
            </a:r>
          </a:p>
        </p:txBody>
      </p:sp>
      <p:sp>
        <p:nvSpPr>
          <p:cNvPr id="17" name="Rectangle: Rounded Corners 6">
            <a:extLst>
              <a:ext uri="{FF2B5EF4-FFF2-40B4-BE49-F238E27FC236}">
                <a16:creationId xmlns:a16="http://schemas.microsoft.com/office/drawing/2014/main" id="{1266C571-7909-5414-B77D-7DDB21543BFC}"/>
              </a:ext>
              <a:ext uri="{C183D7F6-B498-43B3-948B-1728B52AA6E4}">
                <adec:decorative xmlns:adec="http://schemas.microsoft.com/office/drawing/2017/decorative" val="1"/>
              </a:ext>
            </a:extLst>
          </p:cNvPr>
          <p:cNvSpPr/>
          <p:nvPr/>
        </p:nvSpPr>
        <p:spPr bwMode="auto">
          <a:xfrm>
            <a:off x="518790" y="3337940"/>
            <a:ext cx="2705513" cy="556866"/>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kern="0">
                <a:solidFill>
                  <a:srgbClr val="1A1A1A"/>
                </a:solidFill>
                <a:latin typeface="Segoe UI"/>
              </a:rPr>
              <a:t>Summarize this email thread </a:t>
            </a:r>
            <a:r>
              <a:rPr lang="en-US" sz="900">
                <a:ln w="3175">
                  <a:noFill/>
                </a:ln>
                <a:solidFill>
                  <a:prstClr val="black"/>
                </a:solidFill>
                <a:latin typeface="Segoe UI"/>
                <a:cs typeface="Segoe UI" pitchFamily="34" charset="0"/>
              </a:rPr>
              <a:t>and list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any action items.</a:t>
            </a:r>
          </a:p>
        </p:txBody>
      </p:sp>
      <p:sp>
        <p:nvSpPr>
          <p:cNvPr id="18" name="TextBox 17">
            <a:extLst>
              <a:ext uri="{FF2B5EF4-FFF2-40B4-BE49-F238E27FC236}">
                <a16:creationId xmlns:a16="http://schemas.microsoft.com/office/drawing/2014/main" id="{8011A39A-8B98-841D-BE00-3E598C1AEE60}"/>
              </a:ext>
            </a:extLst>
          </p:cNvPr>
          <p:cNvSpPr txBox="1"/>
          <p:nvPr/>
        </p:nvSpPr>
        <p:spPr>
          <a:xfrm>
            <a:off x="518789" y="1948229"/>
            <a:ext cx="2743907" cy="59740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Emma has several new emails from 3rd parties in relation to tax returns. Instead of reading through each email, she uses Copilot to summarize the long email threads.​</a:t>
            </a:r>
          </a:p>
        </p:txBody>
      </p:sp>
      <p:sp>
        <p:nvSpPr>
          <p:cNvPr id="20" name="Rectangle: Rounded Corners 6">
            <a:extLst>
              <a:ext uri="{FF2B5EF4-FFF2-40B4-BE49-F238E27FC236}">
                <a16:creationId xmlns:a16="http://schemas.microsoft.com/office/drawing/2014/main" id="{51602D37-BC0F-A4D3-B5B2-214A04506FC3}"/>
              </a:ext>
              <a:ext uri="{C183D7F6-B498-43B3-948B-1728B52AA6E4}">
                <adec:decorative xmlns:adec="http://schemas.microsoft.com/office/drawing/2017/decorative" val="1"/>
              </a:ext>
            </a:extLst>
          </p:cNvPr>
          <p:cNvSpPr/>
          <p:nvPr/>
        </p:nvSpPr>
        <p:spPr bwMode="auto">
          <a:xfrm>
            <a:off x="3754898" y="3337940"/>
            <a:ext cx="2844911" cy="55788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Explain the formula </a:t>
            </a:r>
            <a:r>
              <a:rPr lang="en-US" sz="900">
                <a:ln w="3175">
                  <a:noFill/>
                </a:ln>
                <a:solidFill>
                  <a:prstClr val="black"/>
                </a:solidFill>
                <a:latin typeface="Segoe UI"/>
                <a:cs typeface="Segoe UI" pitchFamily="34" charset="0"/>
              </a:rPr>
              <a:t>used to calculate deprecation for Contoso.</a:t>
            </a:r>
          </a:p>
        </p:txBody>
      </p:sp>
      <p:sp>
        <p:nvSpPr>
          <p:cNvPr id="22" name="TextBox 21">
            <a:extLst>
              <a:ext uri="{FF2B5EF4-FFF2-40B4-BE49-F238E27FC236}">
                <a16:creationId xmlns:a16="http://schemas.microsoft.com/office/drawing/2014/main" id="{BFE5B146-164C-B33D-7613-45A23C7A5B11}"/>
              </a:ext>
            </a:extLst>
          </p:cNvPr>
          <p:cNvSpPr txBox="1"/>
          <p:nvPr/>
        </p:nvSpPr>
        <p:spPr>
          <a:xfrm>
            <a:off x="3754898" y="1948229"/>
            <a:ext cx="2638758"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Emma reviews the final tax analysis in Excel using Copilot to check for any inconsistent formulas. </a:t>
            </a:r>
          </a:p>
        </p:txBody>
      </p:sp>
      <p:sp>
        <p:nvSpPr>
          <p:cNvPr id="24" name="Rectangle: Rounded Corners 6">
            <a:extLst>
              <a:ext uri="{FF2B5EF4-FFF2-40B4-BE49-F238E27FC236}">
                <a16:creationId xmlns:a16="http://schemas.microsoft.com/office/drawing/2014/main" id="{3CE4B0D7-D661-406A-42A9-207875D10D05}"/>
              </a:ext>
              <a:ext uri="{C183D7F6-B498-43B3-948B-1728B52AA6E4}">
                <adec:decorative xmlns:adec="http://schemas.microsoft.com/office/drawing/2017/decorative" val="1"/>
              </a:ext>
            </a:extLst>
          </p:cNvPr>
          <p:cNvSpPr/>
          <p:nvPr/>
        </p:nvSpPr>
        <p:spPr bwMode="auto">
          <a:xfrm>
            <a:off x="7026869" y="3337939"/>
            <a:ext cx="2705513" cy="556867"/>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kumimoji="0" lang="en-US" sz="900" b="1" i="0" u="none" strike="noStrike" kern="1200" cap="none" spc="0" normalizeH="0" baseline="0" noProof="0">
                <a:ln w="3175">
                  <a:noFill/>
                </a:ln>
                <a:solidFill>
                  <a:schemeClr val="tx1"/>
                </a:solidFill>
                <a:effectLst/>
                <a:uLnTx/>
                <a:uFillTx/>
                <a:latin typeface="Segoe UI"/>
                <a:ea typeface="+mn-ea"/>
                <a:cs typeface="Segoe UI" pitchFamily="34" charset="0"/>
              </a:rPr>
              <a:t>Summarize all the conversations </a:t>
            </a:r>
            <a:r>
              <a:rPr lang="en-US" sz="900">
                <a:ln w="3175">
                  <a:noFill/>
                </a:ln>
                <a:solidFill>
                  <a:prstClr val="black"/>
                </a:solidFill>
                <a:latin typeface="Segoe UI"/>
                <a:cs typeface="Segoe UI" pitchFamily="34" charset="0"/>
              </a:rPr>
              <a:t>about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the Contoso return in my emails and Teams messages.</a:t>
            </a:r>
          </a:p>
        </p:txBody>
      </p:sp>
      <p:sp>
        <p:nvSpPr>
          <p:cNvPr id="25" name="TextBox 24">
            <a:extLst>
              <a:ext uri="{FF2B5EF4-FFF2-40B4-BE49-F238E27FC236}">
                <a16:creationId xmlns:a16="http://schemas.microsoft.com/office/drawing/2014/main" id="{24B0CAF8-AAC6-EAA0-95A6-9BD27D34BF69}"/>
              </a:ext>
            </a:extLst>
          </p:cNvPr>
          <p:cNvSpPr txBox="1"/>
          <p:nvPr/>
        </p:nvSpPr>
        <p:spPr>
          <a:xfrm>
            <a:off x="7026869" y="1948229"/>
            <a:ext cx="2983395" cy="902106"/>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Emma requests Copilot to create a list of all the emails and Teams messages related to the Contoso tax return to ensure there are no follow up items. She replies to the email thread to the tax preparation team that the documents are ready for Contoso and requests Copilot to coach her message to ensure it is clear. </a:t>
            </a:r>
          </a:p>
        </p:txBody>
      </p:sp>
      <p:sp>
        <p:nvSpPr>
          <p:cNvPr id="26" name="Rectangle: Rounded Corners 6">
            <a:extLst>
              <a:ext uri="{FF2B5EF4-FFF2-40B4-BE49-F238E27FC236}">
                <a16:creationId xmlns:a16="http://schemas.microsoft.com/office/drawing/2014/main" id="{1CAA95C6-CD91-F76D-02F6-961985D391B1}"/>
              </a:ext>
              <a:ext uri="{C183D7F6-B498-43B3-948B-1728B52AA6E4}">
                <adec:decorative xmlns:adec="http://schemas.microsoft.com/office/drawing/2017/decorative" val="1"/>
              </a:ext>
            </a:extLst>
          </p:cNvPr>
          <p:cNvSpPr/>
          <p:nvPr/>
        </p:nvSpPr>
        <p:spPr bwMode="auto">
          <a:xfrm>
            <a:off x="3754899" y="5662872"/>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Highlight any variances </a:t>
            </a:r>
            <a:r>
              <a:rPr lang="en-US" sz="900">
                <a:ln w="3175">
                  <a:noFill/>
                </a:ln>
                <a:solidFill>
                  <a:prstClr val="black"/>
                </a:solidFill>
                <a:latin typeface="Segoe UI"/>
                <a:cs typeface="Segoe UI" pitchFamily="34" charset="0"/>
              </a:rPr>
              <a:t>in ‘Section D: Total Assets’ between the financial analysis and tax return data.</a:t>
            </a:r>
          </a:p>
        </p:txBody>
      </p:sp>
      <p:sp>
        <p:nvSpPr>
          <p:cNvPr id="28" name="TextBox 27">
            <a:extLst>
              <a:ext uri="{FF2B5EF4-FFF2-40B4-BE49-F238E27FC236}">
                <a16:creationId xmlns:a16="http://schemas.microsoft.com/office/drawing/2014/main" id="{99631760-BF21-2A8E-75FB-73E77CA10C7A}"/>
              </a:ext>
            </a:extLst>
          </p:cNvPr>
          <p:cNvSpPr txBox="1"/>
          <p:nvPr/>
        </p:nvSpPr>
        <p:spPr>
          <a:xfrm>
            <a:off x="3643076" y="4415165"/>
            <a:ext cx="2545254"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Emma uses Excel copilot to highlight any differences between the financial analysis and tax return. She asks Copilot to highlight the variances and then adds the table to an email. </a:t>
            </a:r>
          </a:p>
        </p:txBody>
      </p:sp>
      <p:sp>
        <p:nvSpPr>
          <p:cNvPr id="4" name="Oval 3">
            <a:extLst>
              <a:ext uri="{FF2B5EF4-FFF2-40B4-BE49-F238E27FC236}">
                <a16:creationId xmlns:a16="http://schemas.microsoft.com/office/drawing/2014/main" id="{4BA2BFA4-F849-BDE9-26D8-BFF5BC14B32B}"/>
              </a:ext>
            </a:extLst>
          </p:cNvPr>
          <p:cNvSpPr>
            <a:spLocks/>
          </p:cNvSpPr>
          <p:nvPr/>
        </p:nvSpPr>
        <p:spPr bwMode="auto">
          <a:xfrm>
            <a:off x="847358" y="51876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9" name="TextBox 38">
            <a:extLst>
              <a:ext uri="{FF2B5EF4-FFF2-40B4-BE49-F238E27FC236}">
                <a16:creationId xmlns:a16="http://schemas.microsoft.com/office/drawing/2014/main" id="{8230395D-838C-B43E-187D-93219DF954CF}"/>
              </a:ext>
              <a:ext uri="{C183D7F6-B498-43B3-948B-1728B52AA6E4}">
                <adec:decorative xmlns:adec="http://schemas.microsoft.com/office/drawing/2017/decorative" val="0"/>
              </a:ext>
            </a:extLst>
          </p:cNvPr>
          <p:cNvSpPr txBox="1"/>
          <p:nvPr/>
        </p:nvSpPr>
        <p:spPr>
          <a:xfrm>
            <a:off x="1346804" y="5290906"/>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SharePoint</a:t>
            </a:r>
          </a:p>
        </p:txBody>
      </p:sp>
      <p:grpSp>
        <p:nvGrpSpPr>
          <p:cNvPr id="40" name="Group 39">
            <a:extLst>
              <a:ext uri="{FF2B5EF4-FFF2-40B4-BE49-F238E27FC236}">
                <a16:creationId xmlns:a16="http://schemas.microsoft.com/office/drawing/2014/main" id="{517ECD44-9242-C148-68BD-6652B647E7A1}"/>
              </a:ext>
            </a:extLst>
          </p:cNvPr>
          <p:cNvGrpSpPr/>
          <p:nvPr/>
        </p:nvGrpSpPr>
        <p:grpSpPr>
          <a:xfrm>
            <a:off x="3415490" y="1594303"/>
            <a:ext cx="166152" cy="166152"/>
            <a:chOff x="5214995" y="-1168400"/>
            <a:chExt cx="431800" cy="431800"/>
          </a:xfrm>
        </p:grpSpPr>
        <p:sp>
          <p:nvSpPr>
            <p:cNvPr id="41" name="Oval 40">
              <a:extLst>
                <a:ext uri="{FF2B5EF4-FFF2-40B4-BE49-F238E27FC236}">
                  <a16:creationId xmlns:a16="http://schemas.microsoft.com/office/drawing/2014/main" id="{F12517A6-10CD-9C00-35A7-2A373A18319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2" name="Rectangle 89">
              <a:extLst>
                <a:ext uri="{FF2B5EF4-FFF2-40B4-BE49-F238E27FC236}">
                  <a16:creationId xmlns:a16="http://schemas.microsoft.com/office/drawing/2014/main" id="{16BC2D10-2AAA-5578-4E1F-68A2BBA0FE2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3" name="Group 42">
            <a:extLst>
              <a:ext uri="{FF2B5EF4-FFF2-40B4-BE49-F238E27FC236}">
                <a16:creationId xmlns:a16="http://schemas.microsoft.com/office/drawing/2014/main" id="{10B7020D-79F8-9DE9-AD02-205FF6D3AAA2}"/>
              </a:ext>
            </a:extLst>
          </p:cNvPr>
          <p:cNvGrpSpPr/>
          <p:nvPr/>
        </p:nvGrpSpPr>
        <p:grpSpPr>
          <a:xfrm>
            <a:off x="6669529" y="1594303"/>
            <a:ext cx="166152" cy="166152"/>
            <a:chOff x="5214995" y="-1168400"/>
            <a:chExt cx="431800" cy="431800"/>
          </a:xfrm>
        </p:grpSpPr>
        <p:sp>
          <p:nvSpPr>
            <p:cNvPr id="44" name="Oval 43">
              <a:extLst>
                <a:ext uri="{FF2B5EF4-FFF2-40B4-BE49-F238E27FC236}">
                  <a16:creationId xmlns:a16="http://schemas.microsoft.com/office/drawing/2014/main" id="{A51D26D7-8488-496A-A77B-32064525686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5" name="Rectangle 89">
              <a:extLst>
                <a:ext uri="{FF2B5EF4-FFF2-40B4-BE49-F238E27FC236}">
                  <a16:creationId xmlns:a16="http://schemas.microsoft.com/office/drawing/2014/main" id="{F7D8459B-AACB-C795-264A-4AC5BE7A569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6" name="Group 45">
            <a:extLst>
              <a:ext uri="{FF2B5EF4-FFF2-40B4-BE49-F238E27FC236}">
                <a16:creationId xmlns:a16="http://schemas.microsoft.com/office/drawing/2014/main" id="{B6E2D27F-BF12-D48D-39F9-F8436ED88FF3}"/>
              </a:ext>
            </a:extLst>
          </p:cNvPr>
          <p:cNvGrpSpPr/>
          <p:nvPr/>
        </p:nvGrpSpPr>
        <p:grpSpPr>
          <a:xfrm flipH="1">
            <a:off x="3415490" y="4049554"/>
            <a:ext cx="166152" cy="166152"/>
            <a:chOff x="5214995" y="-1168400"/>
            <a:chExt cx="431800" cy="431800"/>
          </a:xfrm>
        </p:grpSpPr>
        <p:sp>
          <p:nvSpPr>
            <p:cNvPr id="47" name="Oval 46">
              <a:extLst>
                <a:ext uri="{FF2B5EF4-FFF2-40B4-BE49-F238E27FC236}">
                  <a16:creationId xmlns:a16="http://schemas.microsoft.com/office/drawing/2014/main" id="{FBFE964A-D517-C078-75E2-A5E856120F4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8" name="Rectangle 89">
              <a:extLst>
                <a:ext uri="{FF2B5EF4-FFF2-40B4-BE49-F238E27FC236}">
                  <a16:creationId xmlns:a16="http://schemas.microsoft.com/office/drawing/2014/main" id="{CF31FD07-C393-C37C-C2CC-9EE8C25B6A8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9" name="Group 48">
            <a:extLst>
              <a:ext uri="{FF2B5EF4-FFF2-40B4-BE49-F238E27FC236}">
                <a16:creationId xmlns:a16="http://schemas.microsoft.com/office/drawing/2014/main" id="{F2B4D307-EF46-1F61-7F15-640BB6037DDD}"/>
              </a:ext>
            </a:extLst>
          </p:cNvPr>
          <p:cNvGrpSpPr/>
          <p:nvPr/>
        </p:nvGrpSpPr>
        <p:grpSpPr>
          <a:xfrm flipH="1">
            <a:off x="6669529" y="4049554"/>
            <a:ext cx="166152" cy="166152"/>
            <a:chOff x="5214995" y="-1168400"/>
            <a:chExt cx="431800" cy="431800"/>
          </a:xfrm>
        </p:grpSpPr>
        <p:sp>
          <p:nvSpPr>
            <p:cNvPr id="50" name="Oval 49">
              <a:extLst>
                <a:ext uri="{FF2B5EF4-FFF2-40B4-BE49-F238E27FC236}">
                  <a16:creationId xmlns:a16="http://schemas.microsoft.com/office/drawing/2014/main" id="{A79547BF-168F-2CF8-44EA-2786D26459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1" name="Rectangle 89">
              <a:extLst>
                <a:ext uri="{FF2B5EF4-FFF2-40B4-BE49-F238E27FC236}">
                  <a16:creationId xmlns:a16="http://schemas.microsoft.com/office/drawing/2014/main" id="{D7787A1F-CB18-A9F2-4FA8-4DA2C1F877F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2" name="Group 51">
            <a:extLst>
              <a:ext uri="{FF2B5EF4-FFF2-40B4-BE49-F238E27FC236}">
                <a16:creationId xmlns:a16="http://schemas.microsoft.com/office/drawing/2014/main" id="{E9902D3E-3D49-9560-555F-5258BAAD190A}"/>
              </a:ext>
            </a:extLst>
          </p:cNvPr>
          <p:cNvGrpSpPr/>
          <p:nvPr/>
        </p:nvGrpSpPr>
        <p:grpSpPr>
          <a:xfrm rot="5400000">
            <a:off x="9928103" y="2034721"/>
            <a:ext cx="166152" cy="166152"/>
            <a:chOff x="5214995" y="-1168400"/>
            <a:chExt cx="431800" cy="431800"/>
          </a:xfrm>
        </p:grpSpPr>
        <p:sp>
          <p:nvSpPr>
            <p:cNvPr id="53" name="Oval 52">
              <a:extLst>
                <a:ext uri="{FF2B5EF4-FFF2-40B4-BE49-F238E27FC236}">
                  <a16:creationId xmlns:a16="http://schemas.microsoft.com/office/drawing/2014/main" id="{ECB03A91-4E77-9F7B-A705-D9F97BE8E7F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4" name="Rectangle 89">
              <a:extLst>
                <a:ext uri="{FF2B5EF4-FFF2-40B4-BE49-F238E27FC236}">
                  <a16:creationId xmlns:a16="http://schemas.microsoft.com/office/drawing/2014/main" id="{9143CE6F-6167-6F32-BCA6-D1280F8AEB8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5" name="Group 54">
            <a:extLst>
              <a:ext uri="{FF2B5EF4-FFF2-40B4-BE49-F238E27FC236}">
                <a16:creationId xmlns:a16="http://schemas.microsoft.com/office/drawing/2014/main" id="{9674F67D-63C5-CAC5-C039-B322F561DC27}"/>
              </a:ext>
            </a:extLst>
          </p:cNvPr>
          <p:cNvGrpSpPr/>
          <p:nvPr/>
        </p:nvGrpSpPr>
        <p:grpSpPr>
          <a:xfrm rot="5400000">
            <a:off x="9928103" y="3583008"/>
            <a:ext cx="166152" cy="166152"/>
            <a:chOff x="5214995" y="-1168400"/>
            <a:chExt cx="431800" cy="431800"/>
          </a:xfrm>
        </p:grpSpPr>
        <p:sp>
          <p:nvSpPr>
            <p:cNvPr id="56" name="Oval 55">
              <a:extLst>
                <a:ext uri="{FF2B5EF4-FFF2-40B4-BE49-F238E27FC236}">
                  <a16:creationId xmlns:a16="http://schemas.microsoft.com/office/drawing/2014/main" id="{F7C72176-C73B-6A66-C27A-31CE8E01681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7" name="Rectangle 89">
              <a:extLst>
                <a:ext uri="{FF2B5EF4-FFF2-40B4-BE49-F238E27FC236}">
                  <a16:creationId xmlns:a16="http://schemas.microsoft.com/office/drawing/2014/main" id="{E5E4665D-C7D1-972A-9D50-DB2F8C25F7C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63" name="TextBox 62">
            <a:extLst>
              <a:ext uri="{FF2B5EF4-FFF2-40B4-BE49-F238E27FC236}">
                <a16:creationId xmlns:a16="http://schemas.microsoft.com/office/drawing/2014/main" id="{436A750B-13D0-10DF-66C0-85E235A7B86B}"/>
              </a:ext>
            </a:extLst>
          </p:cNvPr>
          <p:cNvSpPr txBox="1"/>
          <p:nvPr/>
        </p:nvSpPr>
        <p:spPr>
          <a:xfrm>
            <a:off x="10421732" y="1925745"/>
            <a:ext cx="1369114" cy="861774"/>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Emma</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works in </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Tax &amp; Customs</a:t>
            </a: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2876989"/>
            <a:ext cx="274790" cy="274790"/>
          </a:xfrm>
          <a:prstGeom prst="rect">
            <a:avLst/>
          </a:prstGeom>
        </p:spPr>
      </p:pic>
      <p:sp>
        <p:nvSpPr>
          <p:cNvPr id="32" name="Oval 31">
            <a:extLst>
              <a:ext uri="{FF2B5EF4-FFF2-40B4-BE49-F238E27FC236}">
                <a16:creationId xmlns:a16="http://schemas.microsoft.com/office/drawing/2014/main" id="{ABE9D773-19E5-4278-5B3F-9F4631F035BD}"/>
              </a:ext>
            </a:extLst>
          </p:cNvPr>
          <p:cNvSpPr>
            <a:spLocks/>
          </p:cNvSpPr>
          <p:nvPr/>
        </p:nvSpPr>
        <p:spPr bwMode="auto">
          <a:xfrm>
            <a:off x="7263836" y="516830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4" name="TextBox 33">
            <a:extLst>
              <a:ext uri="{FF2B5EF4-FFF2-40B4-BE49-F238E27FC236}">
                <a16:creationId xmlns:a16="http://schemas.microsoft.com/office/drawing/2014/main" id="{FD2AD5E3-09BD-56A1-FFC6-C2E4F1499C4F}"/>
              </a:ext>
              <a:ext uri="{C183D7F6-B498-43B3-948B-1728B52AA6E4}">
                <adec:decorative xmlns:adec="http://schemas.microsoft.com/office/drawing/2017/decorative" val="0"/>
              </a:ext>
            </a:extLst>
          </p:cNvPr>
          <p:cNvSpPr txBox="1"/>
          <p:nvPr/>
        </p:nvSpPr>
        <p:spPr>
          <a:xfrm>
            <a:off x="7780419" y="5286777"/>
            <a:ext cx="214768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 Automate</a:t>
            </a:r>
          </a:p>
        </p:txBody>
      </p:sp>
      <p:sp>
        <p:nvSpPr>
          <p:cNvPr id="37" name="Oval 36">
            <a:extLst>
              <a:ext uri="{FF2B5EF4-FFF2-40B4-BE49-F238E27FC236}">
                <a16:creationId xmlns:a16="http://schemas.microsoft.com/office/drawing/2014/main" id="{64A3175A-D7A8-BD97-DC15-D25F5844150C}"/>
              </a:ext>
            </a:extLst>
          </p:cNvPr>
          <p:cNvSpPr>
            <a:spLocks/>
          </p:cNvSpPr>
          <p:nvPr/>
        </p:nvSpPr>
        <p:spPr bwMode="auto">
          <a:xfrm>
            <a:off x="4371404" y="285596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8" name="TextBox 37">
            <a:extLst>
              <a:ext uri="{FF2B5EF4-FFF2-40B4-BE49-F238E27FC236}">
                <a16:creationId xmlns:a16="http://schemas.microsoft.com/office/drawing/2014/main" id="{E7FE9D24-DBD0-D438-FF7D-1781CE47C33A}"/>
              </a:ext>
              <a:ext uri="{C183D7F6-B498-43B3-948B-1728B52AA6E4}">
                <adec:decorative xmlns:adec="http://schemas.microsoft.com/office/drawing/2017/decorative" val="0"/>
              </a:ext>
            </a:extLst>
          </p:cNvPr>
          <p:cNvSpPr txBox="1"/>
          <p:nvPr/>
        </p:nvSpPr>
        <p:spPr>
          <a:xfrm>
            <a:off x="4870850" y="2959188"/>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sp>
        <p:nvSpPr>
          <p:cNvPr id="59" name="Oval 58">
            <a:extLst>
              <a:ext uri="{FF2B5EF4-FFF2-40B4-BE49-F238E27FC236}">
                <a16:creationId xmlns:a16="http://schemas.microsoft.com/office/drawing/2014/main" id="{D6D6F0EF-BD00-CDEA-F7BB-FE5E1A501656}"/>
              </a:ext>
            </a:extLst>
          </p:cNvPr>
          <p:cNvSpPr>
            <a:spLocks/>
          </p:cNvSpPr>
          <p:nvPr/>
        </p:nvSpPr>
        <p:spPr bwMode="auto">
          <a:xfrm>
            <a:off x="7831677" y="285596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0" name="TextBox 59">
            <a:extLst>
              <a:ext uri="{FF2B5EF4-FFF2-40B4-BE49-F238E27FC236}">
                <a16:creationId xmlns:a16="http://schemas.microsoft.com/office/drawing/2014/main" id="{5ACBB6C4-0BCF-62C6-3775-D61F84F23FD0}"/>
              </a:ext>
              <a:ext uri="{C183D7F6-B498-43B3-948B-1728B52AA6E4}">
                <adec:decorative xmlns:adec="http://schemas.microsoft.com/office/drawing/2017/decorative" val="0"/>
              </a:ext>
            </a:extLst>
          </p:cNvPr>
          <p:cNvSpPr txBox="1"/>
          <p:nvPr/>
        </p:nvSpPr>
        <p:spPr>
          <a:xfrm>
            <a:off x="8331123" y="2959188"/>
            <a:ext cx="8798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pic>
        <p:nvPicPr>
          <p:cNvPr id="62" name="Picture 10" descr="Microsoft Word Logo - PNG and Vector - Logo Download">
            <a:hlinkClick r:id="rId4"/>
            <a:extLst>
              <a:ext uri="{FF2B5EF4-FFF2-40B4-BE49-F238E27FC236}">
                <a16:creationId xmlns:a16="http://schemas.microsoft.com/office/drawing/2014/main" id="{A6140CCC-F8CA-1EBE-74A8-FD42B43ED26E}"/>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17652" y="2942395"/>
            <a:ext cx="238625" cy="238625"/>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311571F9-FB93-A955-C718-80F8E73D2C00}"/>
              </a:ext>
            </a:extLst>
          </p:cNvPr>
          <p:cNvSpPr>
            <a:spLocks/>
          </p:cNvSpPr>
          <p:nvPr/>
        </p:nvSpPr>
        <p:spPr bwMode="auto">
          <a:xfrm>
            <a:off x="956691" y="284957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1" name="TextBox 30">
            <a:extLst>
              <a:ext uri="{FF2B5EF4-FFF2-40B4-BE49-F238E27FC236}">
                <a16:creationId xmlns:a16="http://schemas.microsoft.com/office/drawing/2014/main" id="{BEF22CA6-8394-FE50-9FD3-F24685916EE4}"/>
              </a:ext>
              <a:ext uri="{C183D7F6-B498-43B3-948B-1728B52AA6E4}">
                <adec:decorative xmlns:adec="http://schemas.microsoft.com/office/drawing/2017/decorative" val="0"/>
              </a:ext>
            </a:extLst>
          </p:cNvPr>
          <p:cNvSpPr txBox="1"/>
          <p:nvPr/>
        </p:nvSpPr>
        <p:spPr>
          <a:xfrm>
            <a:off x="1456137" y="2952794"/>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pic>
        <p:nvPicPr>
          <p:cNvPr id="61" name="Graphic 60">
            <a:extLst>
              <a:ext uri="{FF2B5EF4-FFF2-40B4-BE49-F238E27FC236}">
                <a16:creationId xmlns:a16="http://schemas.microsoft.com/office/drawing/2014/main" id="{9AE9C237-D739-8245-22D6-531C3C7E9071}"/>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22871" t="17900" r="17900" b="17900"/>
          <a:stretch/>
        </p:blipFill>
        <p:spPr>
          <a:xfrm>
            <a:off x="996705" y="2883839"/>
            <a:ext cx="316393" cy="342949"/>
          </a:xfrm>
          <a:prstGeom prst="rect">
            <a:avLst/>
          </a:prstGeom>
        </p:spPr>
      </p:pic>
      <p:pic>
        <p:nvPicPr>
          <p:cNvPr id="66" name="Picture 8" descr="Microsoft Excel Logo - PNG and Vector - Logo Download">
            <a:hlinkClick r:id="rId8"/>
            <a:extLst>
              <a:ext uri="{FF2B5EF4-FFF2-40B4-BE49-F238E27FC236}">
                <a16:creationId xmlns:a16="http://schemas.microsoft.com/office/drawing/2014/main" id="{7B37EB9D-2677-E2B6-8362-546209E056AF}"/>
              </a:ext>
            </a:extLst>
          </p:cNvPr>
          <p:cNvPicPr>
            <a:picLocks noChangeArrowheads="1"/>
          </p:cNvPicPr>
          <p:nvPr/>
        </p:nvPicPr>
        <p:blipFill rotWithShape="1">
          <a:blip r:embed="rId9" cstate="screen">
            <a:extLst>
              <a:ext uri="{28A0092B-C50C-407E-A947-70E740481C1C}">
                <a14:useLocalDpi xmlns:a14="http://schemas.microsoft.com/office/drawing/2010/main"/>
              </a:ext>
            </a:extLst>
          </a:blip>
          <a:srcRect l="17073" t="17073" r="17073" b="17073"/>
          <a:stretch/>
        </p:blipFill>
        <p:spPr bwMode="auto">
          <a:xfrm>
            <a:off x="4449273" y="2944118"/>
            <a:ext cx="255741" cy="255741"/>
          </a:xfrm>
          <a:prstGeom prst="rect">
            <a:avLst/>
          </a:prstGeom>
          <a:noFill/>
          <a:extLst>
            <a:ext uri="{909E8E84-426E-40DD-AFC4-6F175D3DCCD1}">
              <a14:hiddenFill xmlns:a14="http://schemas.microsoft.com/office/drawing/2010/main">
                <a:solidFill>
                  <a:srgbClr val="FFFFFF"/>
                </a:solidFill>
              </a14:hiddenFill>
            </a:ext>
          </a:extLst>
        </p:spPr>
      </p:pic>
      <p:sp>
        <p:nvSpPr>
          <p:cNvPr id="68" name="Oval 67">
            <a:extLst>
              <a:ext uri="{FF2B5EF4-FFF2-40B4-BE49-F238E27FC236}">
                <a16:creationId xmlns:a16="http://schemas.microsoft.com/office/drawing/2014/main" id="{2A4757FB-C4EB-7C1C-588B-A4FCEB25B3E0}"/>
              </a:ext>
            </a:extLst>
          </p:cNvPr>
          <p:cNvSpPr>
            <a:spLocks/>
          </p:cNvSpPr>
          <p:nvPr/>
        </p:nvSpPr>
        <p:spPr bwMode="auto">
          <a:xfrm>
            <a:off x="4371404" y="518483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9" name="TextBox 68">
            <a:extLst>
              <a:ext uri="{FF2B5EF4-FFF2-40B4-BE49-F238E27FC236}">
                <a16:creationId xmlns:a16="http://schemas.microsoft.com/office/drawing/2014/main" id="{9FC3A8ED-830E-4A09-1C88-60111071F1AF}"/>
              </a:ext>
              <a:ext uri="{C183D7F6-B498-43B3-948B-1728B52AA6E4}">
                <adec:decorative xmlns:adec="http://schemas.microsoft.com/office/drawing/2017/decorative" val="0"/>
              </a:ext>
            </a:extLst>
          </p:cNvPr>
          <p:cNvSpPr txBox="1"/>
          <p:nvPr/>
        </p:nvSpPr>
        <p:spPr>
          <a:xfrm>
            <a:off x="4870850" y="5288051"/>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pic>
        <p:nvPicPr>
          <p:cNvPr id="70" name="Picture 8" descr="Microsoft Excel Logo - PNG and Vector - Logo Download">
            <a:hlinkClick r:id="rId8"/>
            <a:extLst>
              <a:ext uri="{FF2B5EF4-FFF2-40B4-BE49-F238E27FC236}">
                <a16:creationId xmlns:a16="http://schemas.microsoft.com/office/drawing/2014/main" id="{78A0D82A-94CE-919F-FB17-9F0D951DD110}"/>
              </a:ext>
            </a:extLst>
          </p:cNvPr>
          <p:cNvPicPr>
            <a:picLocks noChangeArrowheads="1"/>
          </p:cNvPicPr>
          <p:nvPr/>
        </p:nvPicPr>
        <p:blipFill rotWithShape="1">
          <a:blip r:embed="rId9" cstate="screen">
            <a:extLst>
              <a:ext uri="{28A0092B-C50C-407E-A947-70E740481C1C}">
                <a14:useLocalDpi xmlns:a14="http://schemas.microsoft.com/office/drawing/2010/main"/>
              </a:ext>
            </a:extLst>
          </a:blip>
          <a:srcRect l="17073" t="17073" r="17073" b="17073"/>
          <a:stretch/>
        </p:blipFill>
        <p:spPr bwMode="auto">
          <a:xfrm>
            <a:off x="4449273" y="5272981"/>
            <a:ext cx="255741" cy="25574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2" descr="Microsoft Teams – Urban Nerd">
            <a:extLst>
              <a:ext uri="{FF2B5EF4-FFF2-40B4-BE49-F238E27FC236}">
                <a16:creationId xmlns:a16="http://schemas.microsoft.com/office/drawing/2014/main" id="{D3C3994C-6CEA-3290-D62D-9A94E8620DD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364745" y="5274717"/>
            <a:ext cx="246179" cy="20275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Download Microsoft SharePoint Logo in SVG Vector or PNG File Format - Logo.wine">
            <a:extLst>
              <a:ext uri="{FF2B5EF4-FFF2-40B4-BE49-F238E27FC236}">
                <a16:creationId xmlns:a16="http://schemas.microsoft.com/office/drawing/2014/main" id="{5BAC8B30-0CDB-297F-CC8D-528888C9AFCF}"/>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27546" t="14080" r="27420" b="12381"/>
          <a:stretch/>
        </p:blipFill>
        <p:spPr bwMode="auto">
          <a:xfrm>
            <a:off x="935642" y="5265555"/>
            <a:ext cx="234913" cy="25574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A person with a colorful scarf&#10;&#10;Description automatically generated">
            <a:extLst>
              <a:ext uri="{FF2B5EF4-FFF2-40B4-BE49-F238E27FC236}">
                <a16:creationId xmlns:a16="http://schemas.microsoft.com/office/drawing/2014/main" id="{6767A94C-14DB-98DB-2422-ED2AEC0E5C9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10587"/>
          <a:stretch/>
        </p:blipFill>
        <p:spPr>
          <a:xfrm>
            <a:off x="9998671" y="3231159"/>
            <a:ext cx="2193329" cy="3626841"/>
          </a:xfrm>
          <a:prstGeom prst="rect">
            <a:avLst/>
          </a:prstGeom>
        </p:spPr>
      </p:pic>
      <p:sp>
        <p:nvSpPr>
          <p:cNvPr id="5" name="Rectangle: Rounded Corners 4">
            <a:extLst>
              <a:ext uri="{FF2B5EF4-FFF2-40B4-BE49-F238E27FC236}">
                <a16:creationId xmlns:a16="http://schemas.microsoft.com/office/drawing/2014/main" id="{7FA6E664-7B64-9455-B655-992B222CAAC4}"/>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 name="Rectangle: Rounded Corners 7">
            <a:extLst>
              <a:ext uri="{FF2B5EF4-FFF2-40B4-BE49-F238E27FC236}">
                <a16:creationId xmlns:a16="http://schemas.microsoft.com/office/drawing/2014/main" id="{39F7BBF3-F2B1-C07D-D6F9-DADDB4F5C777}"/>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 name="Rectangle: Rounded Corners 11">
            <a:extLst>
              <a:ext uri="{FF2B5EF4-FFF2-40B4-BE49-F238E27FC236}">
                <a16:creationId xmlns:a16="http://schemas.microsoft.com/office/drawing/2014/main" id="{575DBE9E-97BB-0923-F27C-25D5DC7864FD}"/>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 name="Rectangle: Rounded Corners 13">
            <a:extLst>
              <a:ext uri="{FF2B5EF4-FFF2-40B4-BE49-F238E27FC236}">
                <a16:creationId xmlns:a16="http://schemas.microsoft.com/office/drawing/2014/main" id="{9CEAC9C2-C93F-85BF-AE7D-1359458612E8}"/>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9" name="Rectangle: Rounded Corners 15">
            <a:extLst>
              <a:ext uri="{FF2B5EF4-FFF2-40B4-BE49-F238E27FC236}">
                <a16:creationId xmlns:a16="http://schemas.microsoft.com/office/drawing/2014/main" id="{48A3D5AD-B200-7FFF-DFD2-CB89AA474456}"/>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0" name="Rectangle: Rounded Corners 19">
            <a:extLst>
              <a:ext uri="{FF2B5EF4-FFF2-40B4-BE49-F238E27FC236}">
                <a16:creationId xmlns:a16="http://schemas.microsoft.com/office/drawing/2014/main" id="{6090AA0D-7E34-E71D-B4CD-C21DDEAD6EB4}"/>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Tree>
    <p:extLst>
      <p:ext uri="{BB962C8B-B14F-4D97-AF65-F5344CB8AC3E}">
        <p14:creationId xmlns:p14="http://schemas.microsoft.com/office/powerpoint/2010/main" val="2665405881"/>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9b9b331a-5640-4f50-a010-6cc4266aa39c">
      <UserInfo>
        <DisplayName>Jenny He</DisplayName>
        <AccountId>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8" ma:contentTypeDescription="Create a new document." ma:contentTypeScope="" ma:versionID="0246c8a49b824e2d90fb9064478eda76">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febeab1df58619b47775e68512d0ae4a"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9D34C-4CAF-48FB-AFC1-88FE0937519B}">
  <ds:schemaRefs>
    <ds:schemaRef ds:uri="9b9b331a-5640-4f50-a010-6cc4266aa39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c12c9beb-9115-4dd4-b4b0-98592a7680e2"/>
    <ds:schemaRef ds:uri="http://purl.org/dc/terms/"/>
    <ds:schemaRef ds:uri="http://purl.org/dc/elements/1.1/"/>
  </ds:schemaRefs>
</ds:datastoreItem>
</file>

<file path=customXml/itemProps2.xml><?xml version="1.0" encoding="utf-8"?>
<ds:datastoreItem xmlns:ds="http://schemas.openxmlformats.org/officeDocument/2006/customXml" ds:itemID="{00A8C370-B335-4165-9C6D-E7A644953A24}">
  <ds:schemaRefs>
    <ds:schemaRef ds:uri="http://schemas.microsoft.com/sharepoint/v3/contenttype/forms"/>
  </ds:schemaRefs>
</ds:datastoreItem>
</file>

<file path=customXml/itemProps3.xml><?xml version="1.0" encoding="utf-8"?>
<ds:datastoreItem xmlns:ds="http://schemas.openxmlformats.org/officeDocument/2006/customXml" ds:itemID="{BBD27E95-2EB6-4414-B2A4-803E9FF48B70}">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208</TotalTime>
  <Words>330</Words>
  <Application>Microsoft Macintosh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Consolas</vt:lpstr>
      <vt:lpstr>Segoe UI</vt:lpstr>
      <vt:lpstr>Segoe UI Semibold</vt:lpstr>
      <vt:lpstr>Wingdings</vt:lpstr>
      <vt:lpstr>Light 16x9</vt:lpstr>
      <vt:lpstr>A day in the life of an Income Tax Compliance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 Library</dc:title>
  <dc:creator>Louise Zhang</dc:creator>
  <cp:lastModifiedBy>Aaron Bode</cp:lastModifiedBy>
  <cp:revision>19</cp:revision>
  <dcterms:created xsi:type="dcterms:W3CDTF">2024-03-04T19:03:31Z</dcterms:created>
  <dcterms:modified xsi:type="dcterms:W3CDTF">2024-03-06T20:55:26Z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y fmtid="{D5CDD505-2E9C-101B-9397-08002B2CF9AE}" pid="4" name="MSIP_Label_f42aa342-8706-4288-bd11-ebb85995028c_Enabled">
    <vt:lpwstr>true</vt:lpwstr>
  </property>
  <property fmtid="{D5CDD505-2E9C-101B-9397-08002B2CF9AE}" pid="5" name="MSIP_Label_f42aa342-8706-4288-bd11-ebb85995028c_SetDate">
    <vt:lpwstr>2024-03-05T03:05:34Z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0e8eeee1-b050-4145-9af9-4ce2fd72efd7</vt:lpwstr>
  </property>
  <property fmtid="{D5CDD505-2E9C-101B-9397-08002B2CF9AE}" pid="10" name="MSIP_Label_f42aa342-8706-4288-bd11-ebb85995028c_ContentBits">
    <vt:lpwstr>0</vt:lpwstr>
  </property>
</Properties>
</file>