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14748343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97"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 userId="S::v-darsch@microsoft.com::a951ecaa-969a-4477-a8c9-df0dfa026182" providerId="AD"/>
  <p188:author id="{43FBD742-601A-99F2-A5C3-B2606ED2F3B4}" name="Yuliia Romanika" initials="YR" userId="S::yuliia@stinson.co::6488437a-d01a-4ca0-b9d8-ba28b7c3c226" providerId="AD"/>
  <p188:author id="{C9608F77-E6A5-922C-27E4-5AB15D90D12E}" name="Ryan Barr (KFORCE INC)" initials="RB" userId="S::v-barrryan@microsoft.com::e83be4a8-03e5-4553-9d30-402a8f85fb40" providerId="AD"/>
  <p188:author id="{738BA68B-CFE6-56D8-04E4-52398B7D52EB}" name="Christine Wollin (Unify Consulting LLC)" initials="CW" userId="S::v-chwollin@microsoft.com::143ca00e-dd8a-4e0b-a98c-bceb622960bd" providerId="AD"/>
  <p188:author id="{A73560B5-2C66-083D-E3E7-0D476CD70DC0}" name="Ryan Barr (KFORCE INC)" initials="RB(I" userId="S::v-ryanbarr@microsoft.com::e83be4a8-03e5-4553-9d30-402a8f85fb40" providerId="AD"/>
  <p188:author id="{F73661F5-D9AF-BC2E-098C-F0E8BF0EA6C9}" name="Nidhi Chaudhry" initials="" userId="S::nichaudh@microsoft.com::a212df4e-42ef-43ee-b89a-b89468c47f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3E0"/>
    <a:srgbClr val="ECE9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os="71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03674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90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2095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05050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298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517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02289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26201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5907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24156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14644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18670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55408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87169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224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24742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875468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01449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880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08498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61607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9777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327959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409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5198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338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885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395663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88374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257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310333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191305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520532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9940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240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91538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4185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209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073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0178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9605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977391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65760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352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3349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6983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3" r:id="rId5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support.microsoft.com/en-us/copilot-powerpoint" TargetMode="External"/><Relationship Id="rId3" Type="http://schemas.openxmlformats.org/officeDocument/2006/relationships/image" Target="../media/image43.svg"/><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hyperlink" Target="https://support.microsoft.com/en-us/copilot-word" TargetMode="External"/><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hyperlink" Target="https://support.microsoft.com/en-us/copilot-teams" TargetMode="External"/><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28">
            <a:extLst>
              <a:ext uri="{FF2B5EF4-FFF2-40B4-BE49-F238E27FC236}">
                <a16:creationId xmlns:a16="http://schemas.microsoft.com/office/drawing/2014/main" id="{A5274239-F84C-2BB0-D527-2EEF1080D0FE}"/>
              </a:ext>
            </a:extLst>
          </p:cNvPr>
          <p:cNvSpPr>
            <a:spLocks/>
          </p:cNvSpPr>
          <p:nvPr/>
        </p:nvSpPr>
        <p:spPr bwMode="auto">
          <a:xfrm>
            <a:off x="-1" y="1257699"/>
            <a:ext cx="12192001" cy="51431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29" name="Freeform: Shape 2">
            <a:extLst>
              <a:ext uri="{FF2B5EF4-FFF2-40B4-BE49-F238E27FC236}">
                <a16:creationId xmlns:a16="http://schemas.microsoft.com/office/drawing/2014/main" id="{26E4CB93-76AC-04B4-31AA-2D39E87CA2D6}"/>
              </a:ext>
              <a:ext uri="{C183D7F6-B498-43B3-948B-1728B52AA6E4}">
                <adec:decorative xmlns:adec="http://schemas.microsoft.com/office/drawing/2017/decorative" val="1"/>
              </a:ext>
            </a:extLst>
          </p:cNvPr>
          <p:cNvSpPr/>
          <p:nvPr/>
        </p:nvSpPr>
        <p:spPr bwMode="auto">
          <a:xfrm>
            <a:off x="-1" y="1671435"/>
            <a:ext cx="10010265" cy="2336697"/>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1" name="Rectangle: Rounded Corners 6">
            <a:extLst>
              <a:ext uri="{FF2B5EF4-FFF2-40B4-BE49-F238E27FC236}">
                <a16:creationId xmlns:a16="http://schemas.microsoft.com/office/drawing/2014/main" id="{C20E1BBE-2AAD-552C-94F2-9CC3E998D247}"/>
              </a:ext>
              <a:ext uri="{C183D7F6-B498-43B3-948B-1728B52AA6E4}">
                <adec:decorative xmlns:adec="http://schemas.microsoft.com/office/drawing/2017/decorative" val="1"/>
              </a:ext>
            </a:extLst>
          </p:cNvPr>
          <p:cNvSpPr/>
          <p:nvPr/>
        </p:nvSpPr>
        <p:spPr bwMode="auto">
          <a:xfrm>
            <a:off x="518790" y="5616495"/>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What are the most popular </a:t>
            </a:r>
            <a:r>
              <a:rPr lang="en-US" sz="900">
                <a:ln w="3175">
                  <a:noFill/>
                </a:ln>
                <a:solidFill>
                  <a:prstClr val="black"/>
                </a:solidFill>
                <a:latin typeface="Segoe UI"/>
                <a:cs typeface="Segoe UI" pitchFamily="34" charset="0"/>
              </a:rPr>
              <a:t>laptops for enterprise organizations this year?</a:t>
            </a:r>
          </a:p>
        </p:txBody>
      </p:sp>
      <p:sp>
        <p:nvSpPr>
          <p:cNvPr id="61" name="Rectangle: Rounded Corners 4">
            <a:extLst>
              <a:ext uri="{FF2B5EF4-FFF2-40B4-BE49-F238E27FC236}">
                <a16:creationId xmlns:a16="http://schemas.microsoft.com/office/drawing/2014/main" id="{31F35EFE-E89E-91C1-5870-F1A3D559190E}"/>
              </a:ext>
            </a:extLst>
          </p:cNvPr>
          <p:cNvSpPr/>
          <p:nvPr/>
        </p:nvSpPr>
        <p:spPr bwMode="auto">
          <a:xfrm>
            <a:off x="518791" y="383208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6" name="TextBox 65">
            <a:extLst>
              <a:ext uri="{FF2B5EF4-FFF2-40B4-BE49-F238E27FC236}">
                <a16:creationId xmlns:a16="http://schemas.microsoft.com/office/drawing/2014/main" id="{B6BE21DD-988B-7ED0-B4C2-EC219E2199A8}"/>
              </a:ext>
            </a:extLst>
          </p:cNvPr>
          <p:cNvSpPr txBox="1"/>
          <p:nvPr/>
        </p:nvSpPr>
        <p:spPr>
          <a:xfrm>
            <a:off x="518790" y="4284545"/>
            <a:ext cx="274820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At the end of the day Will has some time to research new devices for the next laptop upgrade. He commands Copilot to produce a report on the best laptops for business users.</a:t>
            </a:r>
          </a:p>
        </p:txBody>
      </p:sp>
      <p:sp>
        <p:nvSpPr>
          <p:cNvPr id="68" name="Rectangle: Rounded Corners 6">
            <a:extLst>
              <a:ext uri="{FF2B5EF4-FFF2-40B4-BE49-F238E27FC236}">
                <a16:creationId xmlns:a16="http://schemas.microsoft.com/office/drawing/2014/main" id="{F4097EAB-FA35-CAE7-FF16-21EF1C6102F9}"/>
              </a:ext>
              <a:ext uri="{C183D7F6-B498-43B3-948B-1728B52AA6E4}">
                <adec:decorative xmlns:adec="http://schemas.microsoft.com/office/drawing/2017/decorative" val="1"/>
              </a:ext>
            </a:extLst>
          </p:cNvPr>
          <p:cNvSpPr/>
          <p:nvPr/>
        </p:nvSpPr>
        <p:spPr bwMode="auto">
          <a:xfrm>
            <a:off x="7026869" y="5614713"/>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a:latin typeface="Segoe UI"/>
              </a:rPr>
              <a:t>Add a slide </a:t>
            </a:r>
            <a:r>
              <a:rPr lang="en-US" sz="900">
                <a:ln w="3175">
                  <a:noFill/>
                </a:ln>
                <a:solidFill>
                  <a:prstClr val="black"/>
                </a:solidFill>
                <a:latin typeface="Segoe UI"/>
                <a:cs typeface="Segoe UI" pitchFamily="34" charset="0"/>
              </a:rPr>
              <a:t>based on [copy summary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of the web site]</a:t>
            </a:r>
          </a:p>
        </p:txBody>
      </p:sp>
      <p:sp>
        <p:nvSpPr>
          <p:cNvPr id="69" name="Rectangle: Rounded Corners 7">
            <a:extLst>
              <a:ext uri="{FF2B5EF4-FFF2-40B4-BE49-F238E27FC236}">
                <a16:creationId xmlns:a16="http://schemas.microsoft.com/office/drawing/2014/main" id="{E775D70B-6E58-F989-4F9C-B28C64EE3FCD}"/>
              </a:ext>
            </a:extLst>
          </p:cNvPr>
          <p:cNvSpPr/>
          <p:nvPr/>
        </p:nvSpPr>
        <p:spPr bwMode="auto">
          <a:xfrm>
            <a:off x="7026870" y="383424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0" name="TextBox 69">
            <a:extLst>
              <a:ext uri="{FF2B5EF4-FFF2-40B4-BE49-F238E27FC236}">
                <a16:creationId xmlns:a16="http://schemas.microsoft.com/office/drawing/2014/main" id="{940D9317-2F5A-8DEC-F94E-DDC845BEAB53}"/>
              </a:ext>
            </a:extLst>
          </p:cNvPr>
          <p:cNvSpPr txBox="1"/>
          <p:nvPr/>
        </p:nvSpPr>
        <p:spPr>
          <a:xfrm>
            <a:off x="7026868" y="4284545"/>
            <a:ext cx="2829963" cy="749757"/>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Will revises his presentation for a meeting with HR on his recommendations for a new employee experience solution that HR has requested. He uses Microsoft Copilot to summarize the product website and then turns it into a slide.</a:t>
            </a:r>
          </a:p>
        </p:txBody>
      </p:sp>
      <p:sp>
        <p:nvSpPr>
          <p:cNvPr id="71" name="Rectangle: Rounded Corners 6">
            <a:extLst>
              <a:ext uri="{FF2B5EF4-FFF2-40B4-BE49-F238E27FC236}">
                <a16:creationId xmlns:a16="http://schemas.microsoft.com/office/drawing/2014/main" id="{113110A6-0B75-E4C8-DC75-14E162F2B482}"/>
              </a:ext>
              <a:ext uri="{C183D7F6-B498-43B3-948B-1728B52AA6E4}">
                <adec:decorative xmlns:adec="http://schemas.microsoft.com/office/drawing/2017/decorative" val="1"/>
              </a:ext>
            </a:extLst>
          </p:cNvPr>
          <p:cNvSpPr/>
          <p:nvPr/>
        </p:nvSpPr>
        <p:spPr bwMode="auto">
          <a:xfrm>
            <a:off x="518790" y="3043219"/>
            <a:ext cx="2705513" cy="597407"/>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Summarize </a:t>
            </a:r>
            <a:r>
              <a:rPr lang="en-US" sz="900">
                <a:ln w="3175">
                  <a:noFill/>
                </a:ln>
                <a:solidFill>
                  <a:prstClr val="black"/>
                </a:solidFill>
                <a:latin typeface="Segoe UI"/>
                <a:cs typeface="Segoe UI" pitchFamily="34" charset="0"/>
              </a:rPr>
              <a:t>any incidents that have been reported last night from my email and chat messages.</a:t>
            </a:r>
          </a:p>
        </p:txBody>
      </p:sp>
      <p:sp>
        <p:nvSpPr>
          <p:cNvPr id="72" name="TextBox 71">
            <a:extLst>
              <a:ext uri="{FF2B5EF4-FFF2-40B4-BE49-F238E27FC236}">
                <a16:creationId xmlns:a16="http://schemas.microsoft.com/office/drawing/2014/main" id="{67295CBC-05B6-7361-7575-9D561FBFF392}"/>
              </a:ext>
            </a:extLst>
          </p:cNvPr>
          <p:cNvSpPr txBox="1"/>
          <p:nvPr/>
        </p:nvSpPr>
        <p:spPr>
          <a:xfrm>
            <a:off x="518789" y="1948229"/>
            <a:ext cx="2834955" cy="59740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Will arrives at the office and commands Copilot to check his emails and chats for any urgent issues. He uses Copilot in Outlook to draft replies confirming resolution for each issue.</a:t>
            </a:r>
          </a:p>
        </p:txBody>
      </p:sp>
      <p:sp>
        <p:nvSpPr>
          <p:cNvPr id="73" name="Rectangle: Rounded Corners 11">
            <a:extLst>
              <a:ext uri="{FF2B5EF4-FFF2-40B4-BE49-F238E27FC236}">
                <a16:creationId xmlns:a16="http://schemas.microsoft.com/office/drawing/2014/main" id="{3420D938-04DA-A9CE-09C7-2E9CD872CCE5}"/>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7:30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4" name="Rectangle: Rounded Corners 6">
            <a:extLst>
              <a:ext uri="{FF2B5EF4-FFF2-40B4-BE49-F238E27FC236}">
                <a16:creationId xmlns:a16="http://schemas.microsoft.com/office/drawing/2014/main" id="{94DDA8AE-2DD3-1D42-6C8F-CD0392FD5F26}"/>
              </a:ext>
              <a:ext uri="{C183D7F6-B498-43B3-948B-1728B52AA6E4}">
                <adec:decorative xmlns:adec="http://schemas.microsoft.com/office/drawing/2017/decorative" val="1"/>
              </a:ext>
            </a:extLst>
          </p:cNvPr>
          <p:cNvSpPr/>
          <p:nvPr/>
        </p:nvSpPr>
        <p:spPr bwMode="auto">
          <a:xfrm>
            <a:off x="3754898" y="3043219"/>
            <a:ext cx="2844911" cy="59849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Tell me </a:t>
            </a:r>
            <a:r>
              <a:rPr lang="en-US" sz="900">
                <a:ln w="3175">
                  <a:noFill/>
                </a:ln>
                <a:solidFill>
                  <a:prstClr val="black"/>
                </a:solidFill>
                <a:latin typeface="Segoe UI"/>
                <a:cs typeface="Segoe UI" pitchFamily="34" charset="0"/>
              </a:rPr>
              <a:t>if there are any unanswered questions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and make some suggestions for questions that should be asked.</a:t>
            </a:r>
          </a:p>
        </p:txBody>
      </p:sp>
      <p:sp>
        <p:nvSpPr>
          <p:cNvPr id="75" name="Rectangle: Rounded Corners 13">
            <a:extLst>
              <a:ext uri="{FF2B5EF4-FFF2-40B4-BE49-F238E27FC236}">
                <a16:creationId xmlns:a16="http://schemas.microsoft.com/office/drawing/2014/main" id="{6568FE1F-C1BF-67C2-6219-1142ADDB3824}"/>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6" name="TextBox 75">
            <a:extLst>
              <a:ext uri="{FF2B5EF4-FFF2-40B4-BE49-F238E27FC236}">
                <a16:creationId xmlns:a16="http://schemas.microsoft.com/office/drawing/2014/main" id="{EC0EA274-9360-4B95-2F22-4C96142E136B}"/>
              </a:ext>
            </a:extLst>
          </p:cNvPr>
          <p:cNvSpPr txBox="1"/>
          <p:nvPr/>
        </p:nvSpPr>
        <p:spPr>
          <a:xfrm>
            <a:off x="3754898"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He attends the daily standup to discuss priorities for the day. During the meeting Will uses Copilot to check for unanswered questions.</a:t>
            </a:r>
          </a:p>
        </p:txBody>
      </p:sp>
      <p:sp>
        <p:nvSpPr>
          <p:cNvPr id="77" name="Rectangle: Rounded Corners 15">
            <a:extLst>
              <a:ext uri="{FF2B5EF4-FFF2-40B4-BE49-F238E27FC236}">
                <a16:creationId xmlns:a16="http://schemas.microsoft.com/office/drawing/2014/main" id="{8CE3DD9C-E52A-0034-3B22-5D517CAFDD8F}"/>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8" name="Rectangle: Rounded Corners 6">
            <a:extLst>
              <a:ext uri="{FF2B5EF4-FFF2-40B4-BE49-F238E27FC236}">
                <a16:creationId xmlns:a16="http://schemas.microsoft.com/office/drawing/2014/main" id="{D4C2CEAA-1A01-E07C-4D29-151B46D3E33D}"/>
              </a:ext>
              <a:ext uri="{C183D7F6-B498-43B3-948B-1728B52AA6E4}">
                <adec:decorative xmlns:adec="http://schemas.microsoft.com/office/drawing/2017/decorative" val="1"/>
              </a:ext>
            </a:extLst>
          </p:cNvPr>
          <p:cNvSpPr/>
          <p:nvPr/>
        </p:nvSpPr>
        <p:spPr bwMode="auto">
          <a:xfrm>
            <a:off x="7026869" y="3043219"/>
            <a:ext cx="2705513" cy="597408"/>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w="3175">
                  <a:noFill/>
                </a:ln>
                <a:solidFill>
                  <a:schemeClr val="tx1"/>
                </a:solidFill>
                <a:effectLst/>
                <a:uLnTx/>
                <a:uFillTx/>
                <a:latin typeface="Segoe UI"/>
                <a:ea typeface="+mn-ea"/>
                <a:cs typeface="Segoe UI" pitchFamily="34" charset="0"/>
              </a:rPr>
              <a:t>Create a paragraph </a:t>
            </a:r>
            <a:r>
              <a:rPr kumimoji="0" lang="en-US" sz="900" b="0" i="0" u="none" strike="noStrike" kern="1200" cap="none" spc="0" normalizeH="0" baseline="0" noProof="0">
                <a:ln w="3175">
                  <a:noFill/>
                </a:ln>
                <a:solidFill>
                  <a:schemeClr val="tx1"/>
                </a:solidFill>
                <a:effectLst/>
                <a:uLnTx/>
                <a:uFillTx/>
                <a:latin typeface="Segoe UI"/>
                <a:ea typeface="+mn-ea"/>
                <a:cs typeface="Segoe UI" pitchFamily="34" charset="0"/>
              </a:rPr>
              <a:t>on system setting changes from the </a:t>
            </a:r>
            <a:r>
              <a:rPr kumimoji="0" lang="en-US" sz="900" b="0" i="0" u="sng" strike="noStrike" kern="1200" cap="none" spc="0" normalizeH="0" baseline="0" noProof="0">
                <a:ln w="3175">
                  <a:noFill/>
                </a:ln>
                <a:solidFill>
                  <a:srgbClr val="0070C0"/>
                </a:solidFill>
                <a:effectLst/>
                <a:uLnTx/>
                <a:uFillTx/>
                <a:latin typeface="Segoe UI"/>
                <a:ea typeface="+mn-ea"/>
                <a:cs typeface="Segoe UI" pitchFamily="34" charset="0"/>
              </a:rPr>
              <a:t>Fabrikam system upgrade documentation</a:t>
            </a:r>
            <a:r>
              <a:rPr kumimoji="0" lang="en-US" sz="900" b="0" i="0" strike="noStrike" kern="1200" cap="none" spc="0" normalizeH="0" baseline="0" noProof="0">
                <a:ln w="3175">
                  <a:noFill/>
                </a:ln>
                <a:solidFill>
                  <a:srgbClr val="0070C0"/>
                </a:solidFill>
                <a:effectLst/>
                <a:uLnTx/>
                <a:uFillTx/>
                <a:latin typeface="Segoe UI"/>
                <a:ea typeface="+mn-ea"/>
                <a:cs typeface="Segoe UI" pitchFamily="34" charset="0"/>
              </a:rPr>
              <a:t>.</a:t>
            </a:r>
            <a:endParaRPr kumimoji="0" lang="en-US" sz="900" b="0" i="0"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80" name="TextBox 79">
            <a:extLst>
              <a:ext uri="{FF2B5EF4-FFF2-40B4-BE49-F238E27FC236}">
                <a16:creationId xmlns:a16="http://schemas.microsoft.com/office/drawing/2014/main" id="{B707B5ED-17CD-E3B2-2688-E24AE3C622A3}"/>
              </a:ext>
            </a:extLst>
          </p:cNvPr>
          <p:cNvSpPr txBox="1"/>
          <p:nvPr/>
        </p:nvSpPr>
        <p:spPr>
          <a:xfrm>
            <a:off x="7026869"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With no system issues to work on now, Will can revise a project plan. He commands Copilot to fill in some missing sections. </a:t>
            </a:r>
          </a:p>
        </p:txBody>
      </p:sp>
      <p:sp>
        <p:nvSpPr>
          <p:cNvPr id="81" name="Rectangle: Rounded Corners 6">
            <a:extLst>
              <a:ext uri="{FF2B5EF4-FFF2-40B4-BE49-F238E27FC236}">
                <a16:creationId xmlns:a16="http://schemas.microsoft.com/office/drawing/2014/main" id="{4EE966C5-BA9F-001A-20B6-118166110E1F}"/>
              </a:ext>
              <a:ext uri="{C183D7F6-B498-43B3-948B-1728B52AA6E4}">
                <adec:decorative xmlns:adec="http://schemas.microsoft.com/office/drawing/2017/decorative" val="1"/>
              </a:ext>
            </a:extLst>
          </p:cNvPr>
          <p:cNvSpPr/>
          <p:nvPr/>
        </p:nvSpPr>
        <p:spPr bwMode="auto">
          <a:xfrm>
            <a:off x="3754899" y="5611379"/>
            <a:ext cx="2844911" cy="602832"/>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a:solidFill>
                  <a:schemeClr val="tx1"/>
                </a:solidFill>
                <a:latin typeface="Segoe UI"/>
              </a:rPr>
              <a:t>Summarize this meeting </a:t>
            </a:r>
            <a:r>
              <a:rPr lang="en-US" sz="900">
                <a:ln w="3175">
                  <a:noFill/>
                </a:ln>
                <a:solidFill>
                  <a:prstClr val="black"/>
                </a:solidFill>
                <a:latin typeface="Segoe UI"/>
                <a:cs typeface="Segoe UI" pitchFamily="34" charset="0"/>
              </a:rPr>
              <a:t>and provide the key points and action items</a:t>
            </a:r>
          </a:p>
        </p:txBody>
      </p:sp>
      <p:sp>
        <p:nvSpPr>
          <p:cNvPr id="82" name="Rectangle: Rounded Corners 19">
            <a:extLst>
              <a:ext uri="{FF2B5EF4-FFF2-40B4-BE49-F238E27FC236}">
                <a16:creationId xmlns:a16="http://schemas.microsoft.com/office/drawing/2014/main" id="{670EE9B0-719D-F865-DFEE-BBDDC051B84E}"/>
              </a:ext>
            </a:extLst>
          </p:cNvPr>
          <p:cNvSpPr/>
          <p:nvPr/>
        </p:nvSpPr>
        <p:spPr bwMode="auto">
          <a:xfrm>
            <a:off x="3772830" y="383467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3:00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3" name="TextBox 82">
            <a:extLst>
              <a:ext uri="{FF2B5EF4-FFF2-40B4-BE49-F238E27FC236}">
                <a16:creationId xmlns:a16="http://schemas.microsoft.com/office/drawing/2014/main" id="{57EC4411-2D45-9359-B9E0-E9274AC68893}"/>
              </a:ext>
            </a:extLst>
          </p:cNvPr>
          <p:cNvSpPr txBox="1"/>
          <p:nvPr/>
        </p:nvSpPr>
        <p:spPr>
          <a:xfrm>
            <a:off x="3643076" y="4284545"/>
            <a:ext cx="2873865"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Will returns to Teams to catch up on a meeting he missed when he had to troubleshoot a server issue. He checks out the recap and asks for the key points and action items. </a:t>
            </a:r>
          </a:p>
        </p:txBody>
      </p:sp>
      <p:grpSp>
        <p:nvGrpSpPr>
          <p:cNvPr id="84" name="Group 83">
            <a:extLst>
              <a:ext uri="{FF2B5EF4-FFF2-40B4-BE49-F238E27FC236}">
                <a16:creationId xmlns:a16="http://schemas.microsoft.com/office/drawing/2014/main" id="{063572D1-5BB5-5273-C038-B68A3A78476D}"/>
              </a:ext>
            </a:extLst>
          </p:cNvPr>
          <p:cNvGrpSpPr/>
          <p:nvPr/>
        </p:nvGrpSpPr>
        <p:grpSpPr>
          <a:xfrm>
            <a:off x="3415490" y="1594303"/>
            <a:ext cx="166152" cy="166152"/>
            <a:chOff x="5214995" y="-1168400"/>
            <a:chExt cx="431800" cy="431800"/>
          </a:xfrm>
        </p:grpSpPr>
        <p:sp>
          <p:nvSpPr>
            <p:cNvPr id="85" name="Oval 84">
              <a:extLst>
                <a:ext uri="{FF2B5EF4-FFF2-40B4-BE49-F238E27FC236}">
                  <a16:creationId xmlns:a16="http://schemas.microsoft.com/office/drawing/2014/main" id="{F2FAF827-2392-97FA-F924-99344DBAA319}"/>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6" name="Rectangle 89">
              <a:extLst>
                <a:ext uri="{FF2B5EF4-FFF2-40B4-BE49-F238E27FC236}">
                  <a16:creationId xmlns:a16="http://schemas.microsoft.com/office/drawing/2014/main" id="{66436E49-D44F-DAD4-4142-C7B2C6DE01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87" name="Group 86">
            <a:extLst>
              <a:ext uri="{FF2B5EF4-FFF2-40B4-BE49-F238E27FC236}">
                <a16:creationId xmlns:a16="http://schemas.microsoft.com/office/drawing/2014/main" id="{C6138D65-0C38-7892-4331-B2A6396E50F0}"/>
              </a:ext>
            </a:extLst>
          </p:cNvPr>
          <p:cNvGrpSpPr/>
          <p:nvPr/>
        </p:nvGrpSpPr>
        <p:grpSpPr>
          <a:xfrm>
            <a:off x="6669529" y="1594303"/>
            <a:ext cx="166152" cy="166152"/>
            <a:chOff x="5214995" y="-1168400"/>
            <a:chExt cx="431800" cy="431800"/>
          </a:xfrm>
        </p:grpSpPr>
        <p:sp>
          <p:nvSpPr>
            <p:cNvPr id="88" name="Oval 87">
              <a:extLst>
                <a:ext uri="{FF2B5EF4-FFF2-40B4-BE49-F238E27FC236}">
                  <a16:creationId xmlns:a16="http://schemas.microsoft.com/office/drawing/2014/main" id="{4B9B82A9-B9EE-E710-94AF-4D9A5FA1A48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89" name="Rectangle 89">
              <a:extLst>
                <a:ext uri="{FF2B5EF4-FFF2-40B4-BE49-F238E27FC236}">
                  <a16:creationId xmlns:a16="http://schemas.microsoft.com/office/drawing/2014/main" id="{EAC33CCD-BA5B-4645-6355-A7E3918373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0" name="Group 89">
            <a:extLst>
              <a:ext uri="{FF2B5EF4-FFF2-40B4-BE49-F238E27FC236}">
                <a16:creationId xmlns:a16="http://schemas.microsoft.com/office/drawing/2014/main" id="{B53AF39A-A876-7947-5602-CB035E15B735}"/>
              </a:ext>
            </a:extLst>
          </p:cNvPr>
          <p:cNvGrpSpPr/>
          <p:nvPr/>
        </p:nvGrpSpPr>
        <p:grpSpPr>
          <a:xfrm flipH="1">
            <a:off x="3415490" y="3918934"/>
            <a:ext cx="166152" cy="166152"/>
            <a:chOff x="5214995" y="-1168400"/>
            <a:chExt cx="431800" cy="431800"/>
          </a:xfrm>
        </p:grpSpPr>
        <p:sp>
          <p:nvSpPr>
            <p:cNvPr id="91" name="Oval 90">
              <a:extLst>
                <a:ext uri="{FF2B5EF4-FFF2-40B4-BE49-F238E27FC236}">
                  <a16:creationId xmlns:a16="http://schemas.microsoft.com/office/drawing/2014/main" id="{F047B81A-2F6E-FBB3-8818-B167643D99C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2" name="Rectangle 89">
              <a:extLst>
                <a:ext uri="{FF2B5EF4-FFF2-40B4-BE49-F238E27FC236}">
                  <a16:creationId xmlns:a16="http://schemas.microsoft.com/office/drawing/2014/main" id="{9C1712A5-3506-DFF6-B856-06003A899A6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3" name="Group 92">
            <a:extLst>
              <a:ext uri="{FF2B5EF4-FFF2-40B4-BE49-F238E27FC236}">
                <a16:creationId xmlns:a16="http://schemas.microsoft.com/office/drawing/2014/main" id="{C20887B7-64F6-CBBA-96EE-FA97C295DDCC}"/>
              </a:ext>
            </a:extLst>
          </p:cNvPr>
          <p:cNvGrpSpPr/>
          <p:nvPr/>
        </p:nvGrpSpPr>
        <p:grpSpPr>
          <a:xfrm flipH="1">
            <a:off x="6669529" y="3918934"/>
            <a:ext cx="166152" cy="166152"/>
            <a:chOff x="5214995" y="-1168400"/>
            <a:chExt cx="431800" cy="431800"/>
          </a:xfrm>
        </p:grpSpPr>
        <p:sp>
          <p:nvSpPr>
            <p:cNvPr id="94" name="Oval 93">
              <a:extLst>
                <a:ext uri="{FF2B5EF4-FFF2-40B4-BE49-F238E27FC236}">
                  <a16:creationId xmlns:a16="http://schemas.microsoft.com/office/drawing/2014/main" id="{4B739FF8-6069-1139-D6A3-464CBAB1FED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5" name="Rectangle 89">
              <a:extLst>
                <a:ext uri="{FF2B5EF4-FFF2-40B4-BE49-F238E27FC236}">
                  <a16:creationId xmlns:a16="http://schemas.microsoft.com/office/drawing/2014/main" id="{580DFD82-C42B-9C7D-6E3C-1D9C86C03F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6" name="Group 95">
            <a:extLst>
              <a:ext uri="{FF2B5EF4-FFF2-40B4-BE49-F238E27FC236}">
                <a16:creationId xmlns:a16="http://schemas.microsoft.com/office/drawing/2014/main" id="{612A763B-4D20-4C13-10FA-E9AFEA20D3A9}"/>
              </a:ext>
            </a:extLst>
          </p:cNvPr>
          <p:cNvGrpSpPr/>
          <p:nvPr/>
        </p:nvGrpSpPr>
        <p:grpSpPr>
          <a:xfrm rot="5400000">
            <a:off x="9928103" y="2034721"/>
            <a:ext cx="166152" cy="166152"/>
            <a:chOff x="5214995" y="-1168400"/>
            <a:chExt cx="431800" cy="431800"/>
          </a:xfrm>
        </p:grpSpPr>
        <p:sp>
          <p:nvSpPr>
            <p:cNvPr id="97" name="Oval 96">
              <a:extLst>
                <a:ext uri="{FF2B5EF4-FFF2-40B4-BE49-F238E27FC236}">
                  <a16:creationId xmlns:a16="http://schemas.microsoft.com/office/drawing/2014/main" id="{CD5C5384-571D-2B13-FA74-C4199FDC6E37}"/>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8" name="Rectangle 89">
              <a:extLst>
                <a:ext uri="{FF2B5EF4-FFF2-40B4-BE49-F238E27FC236}">
                  <a16:creationId xmlns:a16="http://schemas.microsoft.com/office/drawing/2014/main" id="{5F73A6C3-8595-40A2-19A1-438667AFFFC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9" name="Group 98">
            <a:extLst>
              <a:ext uri="{FF2B5EF4-FFF2-40B4-BE49-F238E27FC236}">
                <a16:creationId xmlns:a16="http://schemas.microsoft.com/office/drawing/2014/main" id="{095E2A8D-222E-1032-BB91-A70D6757CAA2}"/>
              </a:ext>
            </a:extLst>
          </p:cNvPr>
          <p:cNvGrpSpPr/>
          <p:nvPr/>
        </p:nvGrpSpPr>
        <p:grpSpPr>
          <a:xfrm rot="5400000">
            <a:off x="9928103" y="3324926"/>
            <a:ext cx="166152" cy="166152"/>
            <a:chOff x="5214995" y="-1168400"/>
            <a:chExt cx="431800" cy="431800"/>
          </a:xfrm>
        </p:grpSpPr>
        <p:sp>
          <p:nvSpPr>
            <p:cNvPr id="100" name="Oval 99">
              <a:extLst>
                <a:ext uri="{FF2B5EF4-FFF2-40B4-BE49-F238E27FC236}">
                  <a16:creationId xmlns:a16="http://schemas.microsoft.com/office/drawing/2014/main" id="{E43AB75B-A894-5A9B-2A4F-15E0B8E47B2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1" name="Rectangle 89">
              <a:extLst>
                <a:ext uri="{FF2B5EF4-FFF2-40B4-BE49-F238E27FC236}">
                  <a16:creationId xmlns:a16="http://schemas.microsoft.com/office/drawing/2014/main" id="{455A86A0-B0C7-A611-EC9D-6FC2D317EDD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13" name="Oval 112">
            <a:extLst>
              <a:ext uri="{FF2B5EF4-FFF2-40B4-BE49-F238E27FC236}">
                <a16:creationId xmlns:a16="http://schemas.microsoft.com/office/drawing/2014/main" id="{545C7197-7C11-0CBB-9CC0-D4DB6FB46C0D}"/>
              </a:ext>
            </a:extLst>
          </p:cNvPr>
          <p:cNvSpPr>
            <a:spLocks/>
          </p:cNvSpPr>
          <p:nvPr/>
        </p:nvSpPr>
        <p:spPr bwMode="auto">
          <a:xfrm>
            <a:off x="7574900" y="256200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9" name="TextBox 118">
            <a:extLst>
              <a:ext uri="{FF2B5EF4-FFF2-40B4-BE49-F238E27FC236}">
                <a16:creationId xmlns:a16="http://schemas.microsoft.com/office/drawing/2014/main" id="{4F2AB8BE-DA14-CA3A-1BB0-D45CD6CC877B}"/>
              </a:ext>
              <a:ext uri="{C183D7F6-B498-43B3-948B-1728B52AA6E4}">
                <adec:decorative xmlns:adec="http://schemas.microsoft.com/office/drawing/2017/decorative" val="0"/>
              </a:ext>
            </a:extLst>
          </p:cNvPr>
          <p:cNvSpPr txBox="1"/>
          <p:nvPr/>
        </p:nvSpPr>
        <p:spPr>
          <a:xfrm>
            <a:off x="8091484" y="2675412"/>
            <a:ext cx="120343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p:txBody>
          <a:bodyPr/>
          <a:lstStyle/>
          <a:p>
            <a:r>
              <a:rPr lang="en-US"/>
              <a:t>A day in the life of an IT Administrator</a:t>
            </a:r>
          </a:p>
        </p:txBody>
      </p:sp>
      <p:sp>
        <p:nvSpPr>
          <p:cNvPr id="63" name="TextBox 62">
            <a:extLst>
              <a:ext uri="{FF2B5EF4-FFF2-40B4-BE49-F238E27FC236}">
                <a16:creationId xmlns:a16="http://schemas.microsoft.com/office/drawing/2014/main" id="{436A750B-13D0-10DF-66C0-85E235A7B86B}"/>
              </a:ext>
            </a:extLst>
          </p:cNvPr>
          <p:cNvSpPr txBox="1"/>
          <p:nvPr/>
        </p:nvSpPr>
        <p:spPr>
          <a:xfrm>
            <a:off x="10103943" y="1628615"/>
            <a:ext cx="1686904" cy="1107996"/>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Will</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an IT Administrator at Contoso</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2787803"/>
            <a:ext cx="274790" cy="274790"/>
          </a:xfrm>
          <a:prstGeom prst="rect">
            <a:avLst/>
          </a:prstGeom>
        </p:spPr>
      </p:pic>
      <p:sp>
        <p:nvSpPr>
          <p:cNvPr id="5" name="Oval 4">
            <a:extLst>
              <a:ext uri="{FF2B5EF4-FFF2-40B4-BE49-F238E27FC236}">
                <a16:creationId xmlns:a16="http://schemas.microsoft.com/office/drawing/2014/main" id="{3D0F8D6F-BA3F-FD99-DB86-C3B374DC8C3A}"/>
              </a:ext>
            </a:extLst>
          </p:cNvPr>
          <p:cNvSpPr>
            <a:spLocks/>
          </p:cNvSpPr>
          <p:nvPr/>
        </p:nvSpPr>
        <p:spPr bwMode="auto">
          <a:xfrm>
            <a:off x="1175918" y="256200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14" name="Picture 13" descr="Zip Co logo SVG free download, id: 101874 - Brandlogos.net">
            <a:hlinkClick r:id="rId4"/>
            <a:extLst>
              <a:ext uri="{FF2B5EF4-FFF2-40B4-BE49-F238E27FC236}">
                <a16:creationId xmlns:a16="http://schemas.microsoft.com/office/drawing/2014/main" id="{94C6D564-9B2A-8CCE-F6CE-9BD5DA33A4E7}"/>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2853" y="2650680"/>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502DA14-7404-A11B-3070-22CE7A2EFF77}"/>
              </a:ext>
              <a:ext uri="{C183D7F6-B498-43B3-948B-1728B52AA6E4}">
                <adec:decorative xmlns:adec="http://schemas.microsoft.com/office/drawing/2017/decorative" val="0"/>
              </a:ext>
            </a:extLst>
          </p:cNvPr>
          <p:cNvSpPr txBox="1"/>
          <p:nvPr/>
        </p:nvSpPr>
        <p:spPr>
          <a:xfrm>
            <a:off x="1692503" y="2675412"/>
            <a:ext cx="749724"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18" name="Oval 17">
            <a:extLst>
              <a:ext uri="{FF2B5EF4-FFF2-40B4-BE49-F238E27FC236}">
                <a16:creationId xmlns:a16="http://schemas.microsoft.com/office/drawing/2014/main" id="{F4F3D11C-E999-9570-0037-A5FEBEA41297}"/>
              </a:ext>
            </a:extLst>
          </p:cNvPr>
          <p:cNvSpPr>
            <a:spLocks/>
          </p:cNvSpPr>
          <p:nvPr/>
        </p:nvSpPr>
        <p:spPr bwMode="auto">
          <a:xfrm>
            <a:off x="4349988" y="512416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9" name="TextBox 18">
            <a:extLst>
              <a:ext uri="{FF2B5EF4-FFF2-40B4-BE49-F238E27FC236}">
                <a16:creationId xmlns:a16="http://schemas.microsoft.com/office/drawing/2014/main" id="{D5120010-BA70-A0B6-505D-83E21744CD7E}"/>
              </a:ext>
              <a:ext uri="{C183D7F6-B498-43B3-948B-1728B52AA6E4}">
                <adec:decorative xmlns:adec="http://schemas.microsoft.com/office/drawing/2017/decorative" val="0"/>
              </a:ext>
            </a:extLst>
          </p:cNvPr>
          <p:cNvSpPr txBox="1"/>
          <p:nvPr/>
        </p:nvSpPr>
        <p:spPr>
          <a:xfrm>
            <a:off x="4866168" y="5229854"/>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35" name="Picture 10" descr="Microsoft Word Logo - PNG and Vector - Logo Download">
            <a:hlinkClick r:id="rId6"/>
            <a:extLst>
              <a:ext uri="{FF2B5EF4-FFF2-40B4-BE49-F238E27FC236}">
                <a16:creationId xmlns:a16="http://schemas.microsoft.com/office/drawing/2014/main" id="{4A692AEE-5DDD-9DD6-8A6D-12B3B7CCC677}"/>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56985" y="2658353"/>
            <a:ext cx="235916" cy="235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48F1B1-0A71-15E9-7CE5-06BAE324E8EF}"/>
              </a:ext>
              <a:ext uri="{C183D7F6-B498-43B3-948B-1728B52AA6E4}">
                <adec:decorative xmlns:adec="http://schemas.microsoft.com/office/drawing/2017/decorative" val="0"/>
              </a:ext>
            </a:extLst>
          </p:cNvPr>
          <p:cNvSpPr txBox="1"/>
          <p:nvPr/>
        </p:nvSpPr>
        <p:spPr>
          <a:xfrm>
            <a:off x="7892901" y="5254315"/>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6" name="Group 5">
            <a:extLst>
              <a:ext uri="{FF2B5EF4-FFF2-40B4-BE49-F238E27FC236}">
                <a16:creationId xmlns:a16="http://schemas.microsoft.com/office/drawing/2014/main" id="{C1D5AC6D-6565-4817-084A-C94537257CC1}"/>
              </a:ext>
            </a:extLst>
          </p:cNvPr>
          <p:cNvGrpSpPr/>
          <p:nvPr/>
        </p:nvGrpSpPr>
        <p:grpSpPr>
          <a:xfrm>
            <a:off x="7387942" y="5135843"/>
            <a:ext cx="411480" cy="411480"/>
            <a:chOff x="4991560" y="4920761"/>
            <a:chExt cx="411480" cy="411480"/>
          </a:xfrm>
        </p:grpSpPr>
        <p:sp>
          <p:nvSpPr>
            <p:cNvPr id="7" name="Oval 6">
              <a:extLst>
                <a:ext uri="{FF2B5EF4-FFF2-40B4-BE49-F238E27FC236}">
                  <a16:creationId xmlns:a16="http://schemas.microsoft.com/office/drawing/2014/main" id="{14B3C466-DAAC-C49C-6E75-6B3F32E57649}"/>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9" name="Picture 4" descr="Microsoft PowerPoint Logo - PNG and Vector - Logo Download">
              <a:hlinkClick r:id="rId8"/>
              <a:extLst>
                <a:ext uri="{FF2B5EF4-FFF2-40B4-BE49-F238E27FC236}">
                  <a16:creationId xmlns:a16="http://schemas.microsoft.com/office/drawing/2014/main" id="{14C12454-BC48-3086-AF93-DECF3DF70D9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6" descr="Microsoft Teams Logo, symbol, meaning, history, PNG">
            <a:hlinkClick r:id="rId10"/>
            <a:extLst>
              <a:ext uri="{FF2B5EF4-FFF2-40B4-BE49-F238E27FC236}">
                <a16:creationId xmlns:a16="http://schemas.microsoft.com/office/drawing/2014/main" id="{85A674E5-5AFD-5232-7A35-2BF9BEF18FB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20244" r="20244"/>
          <a:stretch/>
        </p:blipFill>
        <p:spPr bwMode="auto">
          <a:xfrm>
            <a:off x="4434877" y="5214903"/>
            <a:ext cx="243331" cy="229994"/>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70C74253-CD31-C384-EEF2-944919FC5303}"/>
              </a:ext>
            </a:extLst>
          </p:cNvPr>
          <p:cNvSpPr>
            <a:spLocks/>
          </p:cNvSpPr>
          <p:nvPr/>
        </p:nvSpPr>
        <p:spPr bwMode="auto">
          <a:xfrm>
            <a:off x="1175918" y="514090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12" name="Picture 11" descr="Zip Co logo SVG free download, id: 101874 - Brandlogos.net">
            <a:hlinkClick r:id="rId4"/>
            <a:extLst>
              <a:ext uri="{FF2B5EF4-FFF2-40B4-BE49-F238E27FC236}">
                <a16:creationId xmlns:a16="http://schemas.microsoft.com/office/drawing/2014/main" id="{ADF4B885-4A62-C02B-4048-ABAE8779F349}"/>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2853" y="5229583"/>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BB00540-DF0E-1372-487A-B0EBAD3EDE6D}"/>
              </a:ext>
              <a:ext uri="{C183D7F6-B498-43B3-948B-1728B52AA6E4}">
                <adec:decorative xmlns:adec="http://schemas.microsoft.com/office/drawing/2017/decorative" val="0"/>
              </a:ext>
            </a:extLst>
          </p:cNvPr>
          <p:cNvSpPr txBox="1"/>
          <p:nvPr/>
        </p:nvSpPr>
        <p:spPr>
          <a:xfrm>
            <a:off x="1692503" y="5254315"/>
            <a:ext cx="749724"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16" name="Oval 15">
            <a:extLst>
              <a:ext uri="{FF2B5EF4-FFF2-40B4-BE49-F238E27FC236}">
                <a16:creationId xmlns:a16="http://schemas.microsoft.com/office/drawing/2014/main" id="{46E29E5C-9480-EDF0-66F7-9CBD0ADF4F3D}"/>
              </a:ext>
            </a:extLst>
          </p:cNvPr>
          <p:cNvSpPr>
            <a:spLocks/>
          </p:cNvSpPr>
          <p:nvPr/>
        </p:nvSpPr>
        <p:spPr bwMode="auto">
          <a:xfrm>
            <a:off x="4349988" y="2556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8" name="TextBox 27">
            <a:extLst>
              <a:ext uri="{FF2B5EF4-FFF2-40B4-BE49-F238E27FC236}">
                <a16:creationId xmlns:a16="http://schemas.microsoft.com/office/drawing/2014/main" id="{073BAC59-D6B4-A021-1A3C-618BC4706E42}"/>
              </a:ext>
              <a:ext uri="{C183D7F6-B498-43B3-948B-1728B52AA6E4}">
                <adec:decorative xmlns:adec="http://schemas.microsoft.com/office/drawing/2017/decorative" val="0"/>
              </a:ext>
            </a:extLst>
          </p:cNvPr>
          <p:cNvSpPr txBox="1"/>
          <p:nvPr/>
        </p:nvSpPr>
        <p:spPr>
          <a:xfrm>
            <a:off x="4866168" y="2662259"/>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32" name="Picture 6" descr="Microsoft Teams Logo, symbol, meaning, history, PNG">
            <a:hlinkClick r:id="rId10"/>
            <a:extLst>
              <a:ext uri="{FF2B5EF4-FFF2-40B4-BE49-F238E27FC236}">
                <a16:creationId xmlns:a16="http://schemas.microsoft.com/office/drawing/2014/main" id="{C21897C6-DB02-BEDE-3756-272FD7B60F1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20244" r="20244"/>
          <a:stretch/>
        </p:blipFill>
        <p:spPr bwMode="auto">
          <a:xfrm>
            <a:off x="4434877" y="2647308"/>
            <a:ext cx="243331" cy="2299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erson wearing glasses and a blue shirt&#10;&#10;Description automatically generated">
            <a:extLst>
              <a:ext uri="{FF2B5EF4-FFF2-40B4-BE49-F238E27FC236}">
                <a16:creationId xmlns:a16="http://schemas.microsoft.com/office/drawing/2014/main" id="{4CD37AE4-BB05-B2FC-D8FA-6C644D98020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13472"/>
          <a:stretch/>
        </p:blipFill>
        <p:spPr>
          <a:xfrm>
            <a:off x="9846321" y="2853812"/>
            <a:ext cx="2345679" cy="4004188"/>
          </a:xfrm>
          <a:prstGeom prst="rect">
            <a:avLst/>
          </a:prstGeom>
        </p:spPr>
      </p:pic>
    </p:spTree>
    <p:extLst>
      <p:ext uri="{BB962C8B-B14F-4D97-AF65-F5344CB8AC3E}">
        <p14:creationId xmlns:p14="http://schemas.microsoft.com/office/powerpoint/2010/main" val="569554659"/>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9b9b331a-5640-4f50-a010-6cc4266aa39c">
      <UserInfo>
        <DisplayName>Jenny He</DisplayName>
        <AccountId>47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8" ma:contentTypeDescription="Create a new document." ma:contentTypeScope="" ma:versionID="0246c8a49b824e2d90fb9064478eda76">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febeab1df58619b47775e68512d0ae4a"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E9D34C-4CAF-48FB-AFC1-88FE0937519B}">
  <ds:schemaRefs>
    <ds:schemaRef ds:uri="9b9b331a-5640-4f50-a010-6cc4266aa39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c12c9beb-9115-4dd4-b4b0-98592a7680e2"/>
    <ds:schemaRef ds:uri="http://purl.org/dc/terms/"/>
    <ds:schemaRef ds:uri="http://purl.org/dc/elements/1.1/"/>
  </ds:schemaRefs>
</ds:datastoreItem>
</file>

<file path=customXml/itemProps2.xml><?xml version="1.0" encoding="utf-8"?>
<ds:datastoreItem xmlns:ds="http://schemas.openxmlformats.org/officeDocument/2006/customXml" ds:itemID="{BBD27E95-2EB6-4414-B2A4-803E9FF48B70}">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A8C370-B335-4165-9C6D-E7A644953A2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213</TotalTime>
  <Words>324</Words>
  <Application>Microsoft Macintosh PowerPoint</Application>
  <PresentationFormat>Widescreen</PresentationFormat>
  <Paragraphs>26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Consolas</vt:lpstr>
      <vt:lpstr>Segoe UI</vt:lpstr>
      <vt:lpstr>Segoe UI Semibold</vt:lpstr>
      <vt:lpstr>Wingdings</vt:lpstr>
      <vt:lpstr>Light 16x9</vt:lpstr>
      <vt:lpstr>A day in the life of an IT Administrator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 Library</dc:title>
  <dc:creator>Louise Zhang</dc:creator>
  <cp:lastModifiedBy>Aaron Bode</cp:lastModifiedBy>
  <cp:revision>21</cp:revision>
  <dcterms:created xsi:type="dcterms:W3CDTF">2024-03-04T19:03:31Z</dcterms:created>
  <dcterms:modified xsi:type="dcterms:W3CDTF">2024-03-06T21:10:46Z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y fmtid="{D5CDD505-2E9C-101B-9397-08002B2CF9AE}" pid="4" name="MSIP_Label_f42aa342-8706-4288-bd11-ebb85995028c_Enabled">
    <vt:lpwstr>true</vt:lpwstr>
  </property>
  <property fmtid="{D5CDD505-2E9C-101B-9397-08002B2CF9AE}" pid="5" name="MSIP_Label_f42aa342-8706-4288-bd11-ebb85995028c_SetDate">
    <vt:lpwstr>2024-03-05T03:05:34Z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0e8eeee1-b050-4145-9af9-4ce2fd72efd7</vt:lpwstr>
  </property>
  <property fmtid="{D5CDD505-2E9C-101B-9397-08002B2CF9AE}" pid="10" name="MSIP_Label_f42aa342-8706-4288-bd11-ebb85995028c_ContentBits">
    <vt:lpwstr>0</vt:lpwstr>
  </property>
</Properties>
</file>