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powerpoint" TargetMode="External"/><Relationship Id="rId13" Type="http://schemas.openxmlformats.org/officeDocument/2006/relationships/image" Target="../media/image50.png"/><Relationship Id="rId3" Type="http://schemas.openxmlformats.org/officeDocument/2006/relationships/image" Target="../media/image43.sv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teams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5.svg"/><Relationship Id="rId10" Type="http://schemas.openxmlformats.org/officeDocument/2006/relationships/hyperlink" Target="https://support.microsoft.com/en-us/copilot-word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C51B-5F34-C631-4144-4E20732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day in the life of a HR Manager</a:t>
            </a:r>
          </a:p>
        </p:txBody>
      </p:sp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76FFEDC2-74DA-05CD-4FC8-0E3FCD4D892E}"/>
              </a:ext>
            </a:extLst>
          </p:cNvPr>
          <p:cNvSpPr>
            <a:spLocks/>
          </p:cNvSpPr>
          <p:nvPr/>
        </p:nvSpPr>
        <p:spPr bwMode="auto">
          <a:xfrm>
            <a:off x="-1" y="1257699"/>
            <a:ext cx="12192001" cy="5011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Freeform: Shape 2">
            <a:extLst>
              <a:ext uri="{FF2B5EF4-FFF2-40B4-BE49-F238E27FC236}">
                <a16:creationId xmlns:a16="http://schemas.microsoft.com/office/drawing/2014/main" id="{295BA9B8-D908-60D0-5CEC-95FB8E69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671436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D3132471-4539-9002-4196-154CFA7B0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5667988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this thread.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6419B5A6-3604-5B82-75AA-0B00D1BAF4B3}"/>
              </a:ext>
            </a:extLst>
          </p:cNvPr>
          <p:cNvSpPr/>
          <p:nvPr/>
        </p:nvSpPr>
        <p:spPr bwMode="auto">
          <a:xfrm>
            <a:off x="518791" y="3962701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18A95-03E7-1713-2C11-3B0499725A22}"/>
              </a:ext>
            </a:extLst>
          </p:cNvPr>
          <p:cNvSpPr txBox="1"/>
          <p:nvPr/>
        </p:nvSpPr>
        <p:spPr>
          <a:xfrm>
            <a:off x="518791" y="4415165"/>
            <a:ext cx="2453010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Omar has missed a few calls and emails. He commands Copilot to summarize the email threads and then uses the summaries to draft responses. 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B8C21726-A726-1118-88AB-77A47C727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5666206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Add a column that averages the </a:t>
            </a:r>
            <a:b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</a:b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other columns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for each month.</a:t>
            </a: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01CCA0B-6535-5FDF-9C6D-4A284919AD1A}"/>
              </a:ext>
            </a:extLst>
          </p:cNvPr>
          <p:cNvSpPr/>
          <p:nvPr/>
        </p:nvSpPr>
        <p:spPr bwMode="auto">
          <a:xfrm>
            <a:off x="7026870" y="396486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53758-4EA0-72DD-6431-DD3242A627CA}"/>
              </a:ext>
            </a:extLst>
          </p:cNvPr>
          <p:cNvSpPr txBox="1"/>
          <p:nvPr/>
        </p:nvSpPr>
        <p:spPr>
          <a:xfrm>
            <a:off x="7026869" y="4415165"/>
            <a:ext cx="274820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kern="0">
                <a:solidFill>
                  <a:srgbClr val="1A1A1A"/>
                </a:solidFill>
                <a:cs typeface="Segoe UI"/>
              </a:rPr>
              <a:t> 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Omar queries his HR system dashboard using plugins built in Copilot Studio better understand attrition trends.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1266C571-7909-5414-B77D-7DDB2154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3082111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What are some good follow up questions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to learn more about this person’s skills and experience?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1A39A-8B98-841D-BE00-3E598C1AEE60}"/>
              </a:ext>
            </a:extLst>
          </p:cNvPr>
          <p:cNvSpPr txBox="1"/>
          <p:nvPr/>
        </p:nvSpPr>
        <p:spPr>
          <a:xfrm>
            <a:off x="518789" y="1948229"/>
            <a:ext cx="2743907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Omar starts the day at home with an interview for a new teller candidate. He commands Copilot to suggest follow up questions and summarize the key points the candidate made. 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08923275-4EC6-9AAA-8014-CC8BBDE1414C}"/>
              </a:ext>
            </a:extLst>
          </p:cNvPr>
          <p:cNvSpPr/>
          <p:nvPr/>
        </p:nvSpPr>
        <p:spPr bwMode="auto">
          <a:xfrm>
            <a:off x="518791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51602D37-BC0F-A4D3-B5B2-214A04506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8" y="3082110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this thread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and include the key issues and suggestions for resolution along with who had the suggestions. 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AF98ED03-0AFE-9198-6116-8FC03EAB8F6F}"/>
              </a:ext>
            </a:extLst>
          </p:cNvPr>
          <p:cNvSpPr/>
          <p:nvPr/>
        </p:nvSpPr>
        <p:spPr bwMode="auto">
          <a:xfrm>
            <a:off x="377283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9:35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E5B146-164C-B33D-7613-45A23C7A5B11}"/>
              </a:ext>
            </a:extLst>
          </p:cNvPr>
          <p:cNvSpPr txBox="1"/>
          <p:nvPr/>
        </p:nvSpPr>
        <p:spPr>
          <a:xfrm>
            <a:off x="3754898" y="1948229"/>
            <a:ext cx="2907304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At the office Omar summarizes some chat threads that occurred overnight at a subsidiary and can quickly assess the situation and provide guidance to his team to address the issue.</a:t>
            </a:r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C7E79BAC-9662-C1A8-0759-191A95675AC8}"/>
              </a:ext>
            </a:extLst>
          </p:cNvPr>
          <p:cNvSpPr/>
          <p:nvPr/>
        </p:nvSpPr>
        <p:spPr bwMode="auto">
          <a:xfrm>
            <a:off x="702687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3CE4B0D7-D661-406A-42A9-207875D1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3082110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the </a:t>
            </a:r>
            <a:r>
              <a:rPr kumimoji="0" lang="en-US" sz="900" b="0" i="0" u="sng" strike="noStrike" kern="1200" cap="none" spc="0" normalizeH="0" baseline="0" noProof="0">
                <a:ln w="3175">
                  <a:noFill/>
                </a:ln>
                <a:solidFill>
                  <a:srgbClr val="0078D4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Contoso Compliance Handbook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 about four paragraphs for an executive and provide a list of key points.</a:t>
            </a:r>
            <a:endParaRPr lang="en-US" sz="900" b="1">
              <a:ln w="3175">
                <a:noFill/>
              </a:ln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0CAF8-AAC6-EAA0-95A6-9BD27D34BF69}"/>
              </a:ext>
            </a:extLst>
          </p:cNvPr>
          <p:cNvSpPr txBox="1"/>
          <p:nvPr/>
        </p:nvSpPr>
        <p:spPr>
          <a:xfrm>
            <a:off x="7026869" y="1948229"/>
            <a:ext cx="270551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Omar asks Copilot to create a summary of the organization’s new compliance handbook to ensure it has the key points. He then commands Copilot to fill in the missing sections.</a:t>
            </a:r>
          </a:p>
        </p:txBody>
      </p:sp>
      <p:sp>
        <p:nvSpPr>
          <p:cNvPr id="26" name="Rectangle: Rounded Corners 6">
            <a:extLst>
              <a:ext uri="{FF2B5EF4-FFF2-40B4-BE49-F238E27FC236}">
                <a16:creationId xmlns:a16="http://schemas.microsoft.com/office/drawing/2014/main" id="{1CAA95C6-CD91-F76D-02F6-961985D39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9" y="5662872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Add a slide about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potential HR initiatives.</a:t>
            </a:r>
          </a:p>
        </p:txBody>
      </p:sp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06D3FB52-3A12-ABB4-6C94-F323A11D601D}"/>
              </a:ext>
            </a:extLst>
          </p:cNvPr>
          <p:cNvSpPr/>
          <p:nvPr/>
        </p:nvSpPr>
        <p:spPr bwMode="auto">
          <a:xfrm>
            <a:off x="3772830" y="396529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631760-BF21-2A8E-75FB-73E77CA10C7A}"/>
              </a:ext>
            </a:extLst>
          </p:cNvPr>
          <p:cNvSpPr txBox="1"/>
          <p:nvPr/>
        </p:nvSpPr>
        <p:spPr>
          <a:xfrm>
            <a:off x="3643076" y="4415165"/>
            <a:ext cx="2545254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Omar commands Copilot to add a slide to his presentation that can be used to explain the team’s initiatives.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A2BFA4-F849-BDE9-26D8-BFF5BC14B32B}"/>
              </a:ext>
            </a:extLst>
          </p:cNvPr>
          <p:cNvSpPr>
            <a:spLocks/>
          </p:cNvSpPr>
          <p:nvPr/>
        </p:nvSpPr>
        <p:spPr bwMode="auto">
          <a:xfrm>
            <a:off x="956691" y="5187686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30395D-838C-B43E-187D-93219DF954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6137" y="5290906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17ECD44-9242-C148-68BD-6652B647E7A1}"/>
              </a:ext>
            </a:extLst>
          </p:cNvPr>
          <p:cNvGrpSpPr/>
          <p:nvPr/>
        </p:nvGrpSpPr>
        <p:grpSpPr>
          <a:xfrm>
            <a:off x="3415490" y="1594303"/>
            <a:ext cx="166152" cy="166152"/>
            <a:chOff x="5214995" y="-1168400"/>
            <a:chExt cx="431800" cy="4318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2517A6-10CD-9C00-35A7-2A373A18319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ectangle 89">
              <a:extLst>
                <a:ext uri="{FF2B5EF4-FFF2-40B4-BE49-F238E27FC236}">
                  <a16:creationId xmlns:a16="http://schemas.microsoft.com/office/drawing/2014/main" id="{16BC2D10-2AAA-5578-4E1F-68A2BBA0FE2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B7020D-79F8-9DE9-AD02-205FF6D3AAA2}"/>
              </a:ext>
            </a:extLst>
          </p:cNvPr>
          <p:cNvGrpSpPr/>
          <p:nvPr/>
        </p:nvGrpSpPr>
        <p:grpSpPr>
          <a:xfrm>
            <a:off x="6669529" y="1594303"/>
            <a:ext cx="166152" cy="166152"/>
            <a:chOff x="5214995" y="-1168400"/>
            <a:chExt cx="431800" cy="4318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51D26D7-8488-496A-A77B-32064525686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45" name="Rectangle 89">
              <a:extLst>
                <a:ext uri="{FF2B5EF4-FFF2-40B4-BE49-F238E27FC236}">
                  <a16:creationId xmlns:a16="http://schemas.microsoft.com/office/drawing/2014/main" id="{F7D8459B-AACB-C795-264A-4AC5BE7A569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E2D27F-BF12-D48D-39F9-F8436ED88FF3}"/>
              </a:ext>
            </a:extLst>
          </p:cNvPr>
          <p:cNvGrpSpPr/>
          <p:nvPr/>
        </p:nvGrpSpPr>
        <p:grpSpPr>
          <a:xfrm flipH="1">
            <a:off x="3415490" y="4049554"/>
            <a:ext cx="166152" cy="166152"/>
            <a:chOff x="5214995" y="-1168400"/>
            <a:chExt cx="431800" cy="4318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BFE964A-D517-C078-75E2-A5E856120F4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48" name="Rectangle 89">
              <a:extLst>
                <a:ext uri="{FF2B5EF4-FFF2-40B4-BE49-F238E27FC236}">
                  <a16:creationId xmlns:a16="http://schemas.microsoft.com/office/drawing/2014/main" id="{CF31FD07-C393-C37C-C2CC-9EE8C25B6A8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B4D307-EF46-1F61-7F15-640BB6037DDD}"/>
              </a:ext>
            </a:extLst>
          </p:cNvPr>
          <p:cNvGrpSpPr/>
          <p:nvPr/>
        </p:nvGrpSpPr>
        <p:grpSpPr>
          <a:xfrm flipH="1">
            <a:off x="6669529" y="4049554"/>
            <a:ext cx="166152" cy="166152"/>
            <a:chOff x="5214995" y="-1168400"/>
            <a:chExt cx="431800" cy="4318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79547BF-168F-2CF8-44EA-2786D26459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51" name="Rectangle 89">
              <a:extLst>
                <a:ext uri="{FF2B5EF4-FFF2-40B4-BE49-F238E27FC236}">
                  <a16:creationId xmlns:a16="http://schemas.microsoft.com/office/drawing/2014/main" id="{D7787A1F-CB18-A9F2-4FA8-4DA2C1F877F1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9902D3E-3D49-9560-555F-5258BAAD190A}"/>
              </a:ext>
            </a:extLst>
          </p:cNvPr>
          <p:cNvGrpSpPr/>
          <p:nvPr/>
        </p:nvGrpSpPr>
        <p:grpSpPr>
          <a:xfrm rot="5400000">
            <a:off x="9928103" y="2034721"/>
            <a:ext cx="166152" cy="166152"/>
            <a:chOff x="5214995" y="-1168400"/>
            <a:chExt cx="431800" cy="4318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B03A91-4E77-9F7B-A705-D9F97BE8E7F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54" name="Rectangle 89">
              <a:extLst>
                <a:ext uri="{FF2B5EF4-FFF2-40B4-BE49-F238E27FC236}">
                  <a16:creationId xmlns:a16="http://schemas.microsoft.com/office/drawing/2014/main" id="{9143CE6F-6167-6F32-BCA6-D1280F8AEB8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674F67D-63C5-CAC5-C039-B322F561DC27}"/>
              </a:ext>
            </a:extLst>
          </p:cNvPr>
          <p:cNvGrpSpPr/>
          <p:nvPr/>
        </p:nvGrpSpPr>
        <p:grpSpPr>
          <a:xfrm rot="5400000">
            <a:off x="9928103" y="3583008"/>
            <a:ext cx="166152" cy="166152"/>
            <a:chOff x="5214995" y="-1168400"/>
            <a:chExt cx="431800" cy="4318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C72176-C73B-6A66-C27A-31CE8E01681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57" name="Rectangle 89">
              <a:extLst>
                <a:ext uri="{FF2B5EF4-FFF2-40B4-BE49-F238E27FC236}">
                  <a16:creationId xmlns:a16="http://schemas.microsoft.com/office/drawing/2014/main" id="{E5E4665D-C7D1-972A-9D50-DB2F8C25F7C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36A750B-13D0-10DF-66C0-85E235A7B86B}"/>
              </a:ext>
            </a:extLst>
          </p:cNvPr>
          <p:cNvSpPr txBox="1"/>
          <p:nvPr/>
        </p:nvSpPr>
        <p:spPr>
          <a:xfrm>
            <a:off x="10529054" y="1925745"/>
            <a:ext cx="126179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Omar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leads HR for a </a:t>
            </a:r>
            <a:b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regional bank</a:t>
            </a: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B9018A7-ACD5-72A3-ECD0-C020901CF8F6}"/>
              </a:ext>
            </a:extLst>
          </p:cNvPr>
          <p:cNvSpPr>
            <a:spLocks/>
          </p:cNvSpPr>
          <p:nvPr/>
        </p:nvSpPr>
        <p:spPr bwMode="auto">
          <a:xfrm>
            <a:off x="4129977" y="5187686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42587B-540A-4F74-970C-E9D4212632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46561" y="5290906"/>
            <a:ext cx="168355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A5829433-97A5-DF0A-846D-0E434D6D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523497" y="2876989"/>
            <a:ext cx="274790" cy="27479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F0D7F41-95B9-6AB2-70B3-BC1E740AD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871" t="17900" r="17900" b="17900"/>
          <a:stretch/>
        </p:blipFill>
        <p:spPr>
          <a:xfrm>
            <a:off x="996705" y="5221951"/>
            <a:ext cx="316393" cy="3429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CF9871-CC89-1ACA-0617-E9BB44E1BF02}"/>
              </a:ext>
            </a:extLst>
          </p:cNvPr>
          <p:cNvSpPr>
            <a:spLocks/>
          </p:cNvSpPr>
          <p:nvPr/>
        </p:nvSpPr>
        <p:spPr bwMode="auto">
          <a:xfrm>
            <a:off x="956691" y="257946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746EC-C6A0-248B-1D54-BA768797DC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456137" y="2682687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9D773-19E5-4278-5B3F-9F4631F035BD}"/>
              </a:ext>
            </a:extLst>
          </p:cNvPr>
          <p:cNvSpPr>
            <a:spLocks/>
          </p:cNvSpPr>
          <p:nvPr/>
        </p:nvSpPr>
        <p:spPr bwMode="auto">
          <a:xfrm>
            <a:off x="7263836" y="516830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33" name="Picture 6" descr="Microsoft Teams Logo, symbol, meaning, history, PNG">
            <a:hlinkClick r:id="rId6"/>
            <a:extLst>
              <a:ext uri="{FF2B5EF4-FFF2-40B4-BE49-F238E27FC236}">
                <a16:creationId xmlns:a16="http://schemas.microsoft.com/office/drawing/2014/main" id="{1CCB8EFB-5579-06F5-9C61-4758C8252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1016863" y="2660575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D2AD5E3-09BD-56A1-FFC6-C2E4F1499C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80420" y="5194444"/>
            <a:ext cx="181392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Studio in Copilot for Microsoft 365 </a:t>
            </a:r>
          </a:p>
        </p:txBody>
      </p:sp>
      <p:pic>
        <p:nvPicPr>
          <p:cNvPr id="35" name="Picture 4" descr="Microsoft PowerPoint Logo - PNG and Vector - Logo Download">
            <a:hlinkClick r:id="rId8"/>
            <a:extLst>
              <a:ext uri="{FF2B5EF4-FFF2-40B4-BE49-F238E27FC236}">
                <a16:creationId xmlns:a16="http://schemas.microsoft.com/office/drawing/2014/main" id="{0622AEB5-D60B-84CB-DD26-CD9C3D63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351" y="5279720"/>
            <a:ext cx="247765" cy="2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64A3175A-D7A8-BD97-DC15-D25F5844150C}"/>
              </a:ext>
            </a:extLst>
          </p:cNvPr>
          <p:cNvSpPr>
            <a:spLocks/>
          </p:cNvSpPr>
          <p:nvPr/>
        </p:nvSpPr>
        <p:spPr bwMode="auto">
          <a:xfrm>
            <a:off x="4371404" y="257946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FE9D24-DBD0-D438-FF7D-1781CE47C3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70850" y="2682687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58" name="Picture 6" descr="Microsoft Teams Logo, symbol, meaning, history, PNG">
            <a:hlinkClick r:id="rId6"/>
            <a:extLst>
              <a:ext uri="{FF2B5EF4-FFF2-40B4-BE49-F238E27FC236}">
                <a16:creationId xmlns:a16="http://schemas.microsoft.com/office/drawing/2014/main" id="{A0F40B5A-35F6-FB9A-C9F8-75386F65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4431576" y="2660575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D6D6F0EF-BD00-CDEA-F7BB-FE5E1A501656}"/>
              </a:ext>
            </a:extLst>
          </p:cNvPr>
          <p:cNvSpPr>
            <a:spLocks/>
          </p:cNvSpPr>
          <p:nvPr/>
        </p:nvSpPr>
        <p:spPr bwMode="auto">
          <a:xfrm>
            <a:off x="7578948" y="257946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CBB6C4-0BCF-62C6-3775-D61F84F23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78394" y="2682687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pic>
        <p:nvPicPr>
          <p:cNvPr id="62" name="Picture 10" descr="Microsoft Word Logo - PNG and Vector - Logo Download">
            <a:hlinkClick r:id="rId10"/>
            <a:extLst>
              <a:ext uri="{FF2B5EF4-FFF2-40B4-BE49-F238E27FC236}">
                <a16:creationId xmlns:a16="http://schemas.microsoft.com/office/drawing/2014/main" id="{A6140CCC-F8CA-1EBE-74A8-FD42B43ED26E}"/>
              </a:ext>
            </a:extLst>
          </p:cNvPr>
          <p:cNvPicPr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923" y="2665894"/>
            <a:ext cx="238625" cy="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A blue and green rectangles&#10;&#10;Description automatically generated">
            <a:extLst>
              <a:ext uri="{FF2B5EF4-FFF2-40B4-BE49-F238E27FC236}">
                <a16:creationId xmlns:a16="http://schemas.microsoft.com/office/drawing/2014/main" id="{F8D77DBA-E9CF-7723-6849-9A88628BB2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728" y="5253601"/>
            <a:ext cx="168919" cy="248565"/>
          </a:xfrm>
          <a:prstGeom prst="rect">
            <a:avLst/>
          </a:prstGeom>
        </p:spPr>
      </p:pic>
      <p:pic>
        <p:nvPicPr>
          <p:cNvPr id="68" name="Picture 67" descr="A person looking away from the camera&#10;&#10;Description automatically generated">
            <a:extLst>
              <a:ext uri="{FF2B5EF4-FFF2-40B4-BE49-F238E27FC236}">
                <a16:creationId xmlns:a16="http://schemas.microsoft.com/office/drawing/2014/main" id="{C6798C63-C98F-8039-B7B2-D4A03A4ADBC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1"/>
          <a:stretch/>
        </p:blipFill>
        <p:spPr>
          <a:xfrm>
            <a:off x="9773539" y="2620135"/>
            <a:ext cx="2549309" cy="41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38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292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A day in the life of a HR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15</cp:revision>
  <dcterms:created xsi:type="dcterms:W3CDTF">2024-03-04T19:03:31Z</dcterms:created>
  <dcterms:modified xsi:type="dcterms:W3CDTF">2024-03-06T20:50:13Z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