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3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hyperlink" Target="https://support.microsoft.com/en-us/copilot-teams" TargetMode="External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hyperlink" Target="https://support.microsoft.com/en-us/copilot-excel" TargetMode="External"/><Relationship Id="rId5" Type="http://schemas.openxmlformats.org/officeDocument/2006/relationships/hyperlink" Target="https://support.microsoft.com/en-us/copilot-powerpoint" TargetMode="External"/><Relationship Id="rId10" Type="http://schemas.openxmlformats.org/officeDocument/2006/relationships/image" Target="../media/image46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A5274239-F84C-2BB0-D527-2EEF1080D0FE}"/>
              </a:ext>
            </a:extLst>
          </p:cNvPr>
          <p:cNvSpPr>
            <a:spLocks/>
          </p:cNvSpPr>
          <p:nvPr/>
        </p:nvSpPr>
        <p:spPr bwMode="auto">
          <a:xfrm>
            <a:off x="-1" y="1257699"/>
            <a:ext cx="12192001" cy="5143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9" name="Freeform: Shape 2">
            <a:extLst>
              <a:ext uri="{FF2B5EF4-FFF2-40B4-BE49-F238E27FC236}">
                <a16:creationId xmlns:a16="http://schemas.microsoft.com/office/drawing/2014/main" id="{26E4CB93-76AC-04B4-31AA-2D39E87C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671436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C20E1BBE-2AAD-552C-94F2-9CC3E998D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5667988"/>
            <a:ext cx="2705513" cy="60283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What is the impact of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doubling the IT integration budget on the revenue per month?</a:t>
            </a:r>
          </a:p>
        </p:txBody>
      </p:sp>
      <p:sp>
        <p:nvSpPr>
          <p:cNvPr id="61" name="Rectangle: Rounded Corners 4">
            <a:extLst>
              <a:ext uri="{FF2B5EF4-FFF2-40B4-BE49-F238E27FC236}">
                <a16:creationId xmlns:a16="http://schemas.microsoft.com/office/drawing/2014/main" id="{31F35EFE-E89E-91C1-5870-F1A3D559190E}"/>
              </a:ext>
            </a:extLst>
          </p:cNvPr>
          <p:cNvSpPr/>
          <p:nvPr/>
        </p:nvSpPr>
        <p:spPr bwMode="auto">
          <a:xfrm>
            <a:off x="518791" y="3962701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BE21DD-988B-7ED0-B4C2-EC219E2199A8}"/>
              </a:ext>
            </a:extLst>
          </p:cNvPr>
          <p:cNvSpPr txBox="1"/>
          <p:nvPr/>
        </p:nvSpPr>
        <p:spPr>
          <a:xfrm>
            <a:off x="518790" y="4415165"/>
            <a:ext cx="274820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Hillary heads back into Excel to update the acquisition numbers with the latest what-if scenarios and create some charts to go into the business planning presentation.</a:t>
            </a:r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F4097EAB-FA35-CAE7-FF16-21EF1C610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5666206"/>
            <a:ext cx="2705513" cy="60283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>
                <a:latin typeface="Segoe UI"/>
              </a:rPr>
              <a:t>Create a presentation from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[Word document link to Fabrikam acquisition overview.docx]</a:t>
            </a:r>
          </a:p>
        </p:txBody>
      </p:sp>
      <p:sp>
        <p:nvSpPr>
          <p:cNvPr id="69" name="Rectangle: Rounded Corners 7">
            <a:extLst>
              <a:ext uri="{FF2B5EF4-FFF2-40B4-BE49-F238E27FC236}">
                <a16:creationId xmlns:a16="http://schemas.microsoft.com/office/drawing/2014/main" id="{E775D70B-6E58-F989-4F9C-B28C64EE3FCD}"/>
              </a:ext>
            </a:extLst>
          </p:cNvPr>
          <p:cNvSpPr/>
          <p:nvPr/>
        </p:nvSpPr>
        <p:spPr bwMode="auto">
          <a:xfrm>
            <a:off x="7026870" y="396486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0D9317-2F5A-8DEC-F94E-DDC845BEAB53}"/>
              </a:ext>
            </a:extLst>
          </p:cNvPr>
          <p:cNvSpPr txBox="1"/>
          <p:nvPr/>
        </p:nvSpPr>
        <p:spPr>
          <a:xfrm>
            <a:off x="7026868" y="4415165"/>
            <a:ext cx="282996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After creating an overview of the acquisition in Word, she asks Copilot to turn the document into a presentation for the business development team.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13110A6-0B75-E4C8-DC75-14E162F2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3120583"/>
            <a:ext cx="2705513" cy="710249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Sort the data 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by product feature and then filter out the Priority 2 features.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295CBC-05B6-7361-7575-9D561FBFF392}"/>
              </a:ext>
            </a:extLst>
          </p:cNvPr>
          <p:cNvSpPr txBox="1"/>
          <p:nvPr/>
        </p:nvSpPr>
        <p:spPr>
          <a:xfrm>
            <a:off x="518789" y="1948229"/>
            <a:ext cx="2834955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Hillary begins her day in Excel looking at the latest COGS estimates for a new product. She uses Copilot to filter the data to get the view she wants. </a:t>
            </a:r>
          </a:p>
        </p:txBody>
      </p:sp>
      <p:sp>
        <p:nvSpPr>
          <p:cNvPr id="73" name="Rectangle: Rounded Corners 11">
            <a:extLst>
              <a:ext uri="{FF2B5EF4-FFF2-40B4-BE49-F238E27FC236}">
                <a16:creationId xmlns:a16="http://schemas.microsoft.com/office/drawing/2014/main" id="{3420D938-04DA-A9CE-09C7-2E9CD872CCE5}"/>
              </a:ext>
            </a:extLst>
          </p:cNvPr>
          <p:cNvSpPr/>
          <p:nvPr/>
        </p:nvSpPr>
        <p:spPr bwMode="auto">
          <a:xfrm>
            <a:off x="518791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4" name="Rectangle: Rounded Corners 6">
            <a:extLst>
              <a:ext uri="{FF2B5EF4-FFF2-40B4-BE49-F238E27FC236}">
                <a16:creationId xmlns:a16="http://schemas.microsoft.com/office/drawing/2014/main" id="{94DDA8AE-2DD3-1D42-6C8F-CD0392FD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8" y="3120583"/>
            <a:ext cx="2844911" cy="711547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the meeting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and be sure to list all he reporting requirements that were mentioned.</a:t>
            </a:r>
          </a:p>
        </p:txBody>
      </p:sp>
      <p:sp>
        <p:nvSpPr>
          <p:cNvPr id="75" name="Rectangle: Rounded Corners 13">
            <a:extLst>
              <a:ext uri="{FF2B5EF4-FFF2-40B4-BE49-F238E27FC236}">
                <a16:creationId xmlns:a16="http://schemas.microsoft.com/office/drawing/2014/main" id="{6568FE1F-C1BF-67C2-6219-1142ADDB3824}"/>
              </a:ext>
            </a:extLst>
          </p:cNvPr>
          <p:cNvSpPr/>
          <p:nvPr/>
        </p:nvSpPr>
        <p:spPr bwMode="auto">
          <a:xfrm>
            <a:off x="377283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0EA274-9360-4B95-2F22-4C96142E136B}"/>
              </a:ext>
            </a:extLst>
          </p:cNvPr>
          <p:cNvSpPr txBox="1"/>
          <p:nvPr/>
        </p:nvSpPr>
        <p:spPr>
          <a:xfrm>
            <a:off x="3754898" y="1948229"/>
            <a:ext cx="2567321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She later meets with her manager and IT to discuss reporting requirements updates from the sales organization. She asks Copilot to summarize the requirements.</a:t>
            </a:r>
          </a:p>
        </p:txBody>
      </p:sp>
      <p:sp>
        <p:nvSpPr>
          <p:cNvPr id="77" name="Rectangle: Rounded Corners 15">
            <a:extLst>
              <a:ext uri="{FF2B5EF4-FFF2-40B4-BE49-F238E27FC236}">
                <a16:creationId xmlns:a16="http://schemas.microsoft.com/office/drawing/2014/main" id="{8CE3DD9C-E52A-0034-3B22-5D517CAFDD8F}"/>
              </a:ext>
            </a:extLst>
          </p:cNvPr>
          <p:cNvSpPr/>
          <p:nvPr/>
        </p:nvSpPr>
        <p:spPr bwMode="auto">
          <a:xfrm>
            <a:off x="702687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8" name="Rectangle: Rounded Corners 6">
            <a:extLst>
              <a:ext uri="{FF2B5EF4-FFF2-40B4-BE49-F238E27FC236}">
                <a16:creationId xmlns:a16="http://schemas.microsoft.com/office/drawing/2014/main" id="{D4C2CEAA-1A01-E07C-4D29-151B46D3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3120583"/>
            <a:ext cx="2705513" cy="71025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the information in </a:t>
            </a:r>
            <a:r>
              <a:rPr kumimoji="0" lang="en-US" sz="900" b="0" i="0" u="sng" strike="noStrike" kern="1200" cap="none" spc="0" normalizeH="0" baseline="0" noProof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Fabrikam financial data, Fabrikam operations analysis, Fabrikam integration plan.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07B5ED-17CD-E3B2-2688-E24AE3C622A3}"/>
              </a:ext>
            </a:extLst>
          </p:cNvPr>
          <p:cNvSpPr txBox="1"/>
          <p:nvPr/>
        </p:nvSpPr>
        <p:spPr>
          <a:xfrm>
            <a:off x="7026869" y="1948229"/>
            <a:ext cx="270551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Hillary finally gets to her main project for the day and reviews the due diligence information on a potential acquisition target. She asks Copilot to create a summary.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4EE966C5-BA9F-001A-20B6-118166110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9" y="5662872"/>
            <a:ext cx="2844911" cy="602832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/>
                </a:solidFill>
                <a:latin typeface="Segoe UI"/>
              </a:rPr>
              <a:t>Summarize this thread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calling out where my name was mentioned and any action items for me.</a:t>
            </a:r>
          </a:p>
        </p:txBody>
      </p:sp>
      <p:sp>
        <p:nvSpPr>
          <p:cNvPr id="82" name="Rectangle: Rounded Corners 19">
            <a:extLst>
              <a:ext uri="{FF2B5EF4-FFF2-40B4-BE49-F238E27FC236}">
                <a16:creationId xmlns:a16="http://schemas.microsoft.com/office/drawing/2014/main" id="{670EE9B0-719D-F865-DFEE-BBDDC051B84E}"/>
              </a:ext>
            </a:extLst>
          </p:cNvPr>
          <p:cNvSpPr/>
          <p:nvPr/>
        </p:nvSpPr>
        <p:spPr bwMode="auto">
          <a:xfrm>
            <a:off x="3772830" y="396529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EC4411-2D45-9359-B9E0-E9274AC68893}"/>
              </a:ext>
            </a:extLst>
          </p:cNvPr>
          <p:cNvSpPr txBox="1"/>
          <p:nvPr/>
        </p:nvSpPr>
        <p:spPr>
          <a:xfrm>
            <a:off x="3643076" y="4415165"/>
            <a:ext cx="2908277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Hillary needs to catch up on a chat she started in the morning. She asks Copilot to summarize the thread.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63572D1-5BB5-5273-C038-B68A3A78476D}"/>
              </a:ext>
            </a:extLst>
          </p:cNvPr>
          <p:cNvGrpSpPr/>
          <p:nvPr/>
        </p:nvGrpSpPr>
        <p:grpSpPr>
          <a:xfrm>
            <a:off x="3415490" y="1594303"/>
            <a:ext cx="166152" cy="166152"/>
            <a:chOff x="5214995" y="-1168400"/>
            <a:chExt cx="431800" cy="4318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FAF827-2392-97FA-F924-99344DBAA31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6" name="Rectangle 89">
              <a:extLst>
                <a:ext uri="{FF2B5EF4-FFF2-40B4-BE49-F238E27FC236}">
                  <a16:creationId xmlns:a16="http://schemas.microsoft.com/office/drawing/2014/main" id="{66436E49-D44F-DAD4-4142-C7B2C6DE01D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6138D65-0C38-7892-4331-B2A6396E50F0}"/>
              </a:ext>
            </a:extLst>
          </p:cNvPr>
          <p:cNvGrpSpPr/>
          <p:nvPr/>
        </p:nvGrpSpPr>
        <p:grpSpPr>
          <a:xfrm>
            <a:off x="6669529" y="1594303"/>
            <a:ext cx="166152" cy="1661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B9B82A9-B9EE-E710-94AF-4D9A5FA1A48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EAC33CCD-BA5B-4645-6355-A7E3918373D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3AF39A-A876-7947-5602-CB035E15B735}"/>
              </a:ext>
            </a:extLst>
          </p:cNvPr>
          <p:cNvGrpSpPr/>
          <p:nvPr/>
        </p:nvGrpSpPr>
        <p:grpSpPr>
          <a:xfrm flipH="1">
            <a:off x="3415490" y="4049554"/>
            <a:ext cx="166152" cy="1661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047B81A-2F6E-FBB3-8818-B167643D99C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9C1712A5-3506-DFF6-B856-06003A899A6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20887B7-64F6-CBBA-96EE-FA97C295DDCC}"/>
              </a:ext>
            </a:extLst>
          </p:cNvPr>
          <p:cNvGrpSpPr/>
          <p:nvPr/>
        </p:nvGrpSpPr>
        <p:grpSpPr>
          <a:xfrm flipH="1">
            <a:off x="6669529" y="4049554"/>
            <a:ext cx="166152" cy="166152"/>
            <a:chOff x="5214995" y="-1168400"/>
            <a:chExt cx="431800" cy="4318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B739FF8-6069-1139-D6A3-464CBAB1FED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580DFD82-C42B-9C7D-6E3C-1D9C86C03F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2A763B-4D20-4C13-10FA-E9AFEA20D3A9}"/>
              </a:ext>
            </a:extLst>
          </p:cNvPr>
          <p:cNvGrpSpPr/>
          <p:nvPr/>
        </p:nvGrpSpPr>
        <p:grpSpPr>
          <a:xfrm rot="5400000">
            <a:off x="9928103" y="2034721"/>
            <a:ext cx="166152" cy="166152"/>
            <a:chOff x="5214995" y="-1168400"/>
            <a:chExt cx="431800" cy="4318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D5C5384-571D-2B13-FA74-C4199FDC6E3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5F73A6C3-8595-40A2-19A1-438667AFFFC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5E2A8D-222E-1032-BB91-A70D6757CAA2}"/>
              </a:ext>
            </a:extLst>
          </p:cNvPr>
          <p:cNvGrpSpPr/>
          <p:nvPr/>
        </p:nvGrpSpPr>
        <p:grpSpPr>
          <a:xfrm rot="5400000">
            <a:off x="9928103" y="3583008"/>
            <a:ext cx="166152" cy="166152"/>
            <a:chOff x="5214995" y="-1168400"/>
            <a:chExt cx="431800" cy="43180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43AB75B-A894-5A9B-2A4F-15E0B8E47B2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1" name="Rectangle 89">
              <a:extLst>
                <a:ext uri="{FF2B5EF4-FFF2-40B4-BE49-F238E27FC236}">
                  <a16:creationId xmlns:a16="http://schemas.microsoft.com/office/drawing/2014/main" id="{455A86A0-B0C7-A611-EC9D-6FC2D317EDD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DD15F121-B230-9E4F-E0B0-A119A03455DA}"/>
              </a:ext>
            </a:extLst>
          </p:cNvPr>
          <p:cNvSpPr>
            <a:spLocks/>
          </p:cNvSpPr>
          <p:nvPr/>
        </p:nvSpPr>
        <p:spPr bwMode="auto">
          <a:xfrm>
            <a:off x="4226140" y="519442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012B13-87A5-253F-152B-240F601088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9325" y="5300121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112" name="Picture 6" descr="Microsoft Teams Logo, symbol, meaning, history, PNG">
            <a:hlinkClick r:id="rId3"/>
            <a:extLst>
              <a:ext uri="{FF2B5EF4-FFF2-40B4-BE49-F238E27FC236}">
                <a16:creationId xmlns:a16="http://schemas.microsoft.com/office/drawing/2014/main" id="{CAF6671A-B0CE-6AB6-FA2A-313C0FF9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4292477" y="5276674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val 112">
            <a:extLst>
              <a:ext uri="{FF2B5EF4-FFF2-40B4-BE49-F238E27FC236}">
                <a16:creationId xmlns:a16="http://schemas.microsoft.com/office/drawing/2014/main" id="{545C7197-7C11-0CBB-9CC0-D4DB6FB46C0D}"/>
              </a:ext>
            </a:extLst>
          </p:cNvPr>
          <p:cNvSpPr>
            <a:spLocks/>
          </p:cNvSpPr>
          <p:nvPr/>
        </p:nvSpPr>
        <p:spPr bwMode="auto">
          <a:xfrm>
            <a:off x="7814871" y="2603886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E4AB2C-5752-3888-1C0C-03EB759B5C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26773" y="5319023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2877461-F25A-8202-93C6-549E7447C311}"/>
              </a:ext>
            </a:extLst>
          </p:cNvPr>
          <p:cNvGrpSpPr/>
          <p:nvPr/>
        </p:nvGrpSpPr>
        <p:grpSpPr>
          <a:xfrm>
            <a:off x="7421814" y="5200551"/>
            <a:ext cx="411480" cy="411480"/>
            <a:chOff x="4991560" y="4920761"/>
            <a:chExt cx="411480" cy="41148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0DD88BD-6503-CA60-E8D7-3F857A236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60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117" name="Picture 4" descr="Microsoft PowerPoint Logo - PNG and Vector - Logo Download">
              <a:hlinkClick r:id="rId5"/>
              <a:extLst>
                <a:ext uri="{FF2B5EF4-FFF2-40B4-BE49-F238E27FC236}">
                  <a16:creationId xmlns:a16="http://schemas.microsoft.com/office/drawing/2014/main" id="{39BA9BD0-FC3E-573D-F061-8BB7F012B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11" y="4998645"/>
              <a:ext cx="285779" cy="26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8" name="Picture 117" descr="Zip Co logo SVG free download, id: 101874 - Brandlogos.net">
            <a:hlinkClick r:id="rId7"/>
            <a:extLst>
              <a:ext uri="{FF2B5EF4-FFF2-40B4-BE49-F238E27FC236}">
                <a16:creationId xmlns:a16="http://schemas.microsoft.com/office/drawing/2014/main" id="{AE4B6204-DF89-D168-1A47-004755D4B8A0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806" y="2692561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4F2AB8BE-DA14-CA3A-1BB0-D45CD6CC87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31456" y="2717293"/>
            <a:ext cx="74972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5C51B-5F34-C631-4144-4E20732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day in the life of a Financial Analyst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6A750B-13D0-10DF-66C0-85E235A7B86B}"/>
              </a:ext>
            </a:extLst>
          </p:cNvPr>
          <p:cNvSpPr txBox="1"/>
          <p:nvPr/>
        </p:nvSpPr>
        <p:spPr>
          <a:xfrm>
            <a:off x="10205985" y="1925745"/>
            <a:ext cx="15848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Hillary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 Financial Analyst at Contoso</a:t>
            </a: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A5829433-97A5-DF0A-846D-0E434D6DB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523497" y="3154210"/>
            <a:ext cx="274790" cy="2747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E77107A-8734-93EB-6AFB-AB22F21EB46D}"/>
              </a:ext>
            </a:extLst>
          </p:cNvPr>
          <p:cNvSpPr>
            <a:spLocks/>
          </p:cNvSpPr>
          <p:nvPr/>
        </p:nvSpPr>
        <p:spPr bwMode="auto">
          <a:xfrm>
            <a:off x="4226140" y="260616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F6726-FED4-D8AB-BA67-72D2CBE67A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9325" y="2711854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6" name="Picture 6" descr="Microsoft Teams Logo, symbol, meaning, history, PNG">
            <a:hlinkClick r:id="rId3"/>
            <a:extLst>
              <a:ext uri="{FF2B5EF4-FFF2-40B4-BE49-F238E27FC236}">
                <a16:creationId xmlns:a16="http://schemas.microsoft.com/office/drawing/2014/main" id="{EC09BC59-FDE6-E61D-DE6B-7E84C338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4292477" y="2688407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AB0B24D-0A46-8D9D-2FDA-1550EB6B93AD}"/>
              </a:ext>
            </a:extLst>
          </p:cNvPr>
          <p:cNvSpPr>
            <a:spLocks/>
          </p:cNvSpPr>
          <p:nvPr/>
        </p:nvSpPr>
        <p:spPr bwMode="auto">
          <a:xfrm>
            <a:off x="1031827" y="26156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15DDB-1C82-A90A-8342-826D357507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48007" y="2721382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pic>
        <p:nvPicPr>
          <p:cNvPr id="10" name="Picture 8" descr="Microsoft Excel Logo - PNG and Vector - Logo Download">
            <a:hlinkClick r:id="rId11"/>
            <a:extLst>
              <a:ext uri="{FF2B5EF4-FFF2-40B4-BE49-F238E27FC236}">
                <a16:creationId xmlns:a16="http://schemas.microsoft.com/office/drawing/2014/main" id="{C991CC6C-E2A3-0924-DA34-50AF0B11DF50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1083039" y="2690304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5CB6DFB-99A7-D43A-E16C-93FC1359B107}"/>
              </a:ext>
            </a:extLst>
          </p:cNvPr>
          <p:cNvSpPr>
            <a:spLocks/>
          </p:cNvSpPr>
          <p:nvPr/>
        </p:nvSpPr>
        <p:spPr bwMode="auto">
          <a:xfrm>
            <a:off x="1031827" y="518886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1CEA6-1956-EDCB-E906-C874647A96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48007" y="5294562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pic>
        <p:nvPicPr>
          <p:cNvPr id="13" name="Picture 8" descr="Microsoft Excel Logo - PNG and Vector - Logo Download">
            <a:hlinkClick r:id="rId11"/>
            <a:extLst>
              <a:ext uri="{FF2B5EF4-FFF2-40B4-BE49-F238E27FC236}">
                <a16:creationId xmlns:a16="http://schemas.microsoft.com/office/drawing/2014/main" id="{B60AA8B7-8558-0973-B584-D5C7D7C8519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1083039" y="5263484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erson holding a computer&#10;&#10;Description automatically generated">
            <a:extLst>
              <a:ext uri="{FF2B5EF4-FFF2-40B4-BE49-F238E27FC236}">
                <a16:creationId xmlns:a16="http://schemas.microsoft.com/office/drawing/2014/main" id="{5FE4EF7F-6BA2-D420-BF2F-DB0F202325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0571" y="2961891"/>
            <a:ext cx="2645730" cy="38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0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303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A day in the life of a Financial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22</cp:revision>
  <dcterms:created xsi:type="dcterms:W3CDTF">2024-03-04T19:03:31Z</dcterms:created>
  <dcterms:modified xsi:type="dcterms:W3CDTF">2024-03-06T20:56:20Z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