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748342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13" Type="http://schemas.openxmlformats.org/officeDocument/2006/relationships/image" Target="../media/image49.png"/><Relationship Id="rId3" Type="http://schemas.openxmlformats.org/officeDocument/2006/relationships/image" Target="../media/image43.svg"/><Relationship Id="rId7" Type="http://schemas.openxmlformats.org/officeDocument/2006/relationships/image" Target="../media/image46.png"/><Relationship Id="rId12" Type="http://schemas.openxmlformats.org/officeDocument/2006/relationships/hyperlink" Target="https://support.microsoft.com/en-us/copilot-excel" TargetMode="External"/><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hyperlink" Target="https://support.microsoft.com/en-us/copilot-teams" TargetMode="External"/><Relationship Id="rId11" Type="http://schemas.openxmlformats.org/officeDocument/2006/relationships/image" Target="../media/image48.png"/><Relationship Id="rId5" Type="http://schemas.openxmlformats.org/officeDocument/2006/relationships/image" Target="../media/image45.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an Account Manager</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Summarize this chat </a:t>
            </a:r>
            <a:r>
              <a:rPr lang="en-US" sz="900" kern="0">
                <a:solidFill>
                  <a:srgbClr val="1A1A1A"/>
                </a:solidFill>
                <a:latin typeface="Segoe UI"/>
              </a:rPr>
              <a:t>and make sure to include the key points and who made them.</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0"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has missed a few chats during the day. She sees that her team has been discussing a new product launch and commands Copilot to summarize the conversation to quickly catch up.</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Add a slide </a:t>
            </a:r>
            <a:r>
              <a:rPr lang="en-US" sz="900" kern="0">
                <a:solidFill>
                  <a:srgbClr val="1A1A1A"/>
                </a:solidFill>
                <a:latin typeface="Segoe UI"/>
              </a:rPr>
              <a:t>based on [copy in annual report summary].</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8" y="4415165"/>
            <a:ext cx="282996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puts the final touches on the pitch presentation by adding a slide based on the summary of the annual report she had Copilot draft.</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120583"/>
            <a:ext cx="2705513" cy="710249"/>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a:t>
            </a:r>
            <a:r>
              <a:rPr lang="en-US" sz="900" kern="0">
                <a:solidFill>
                  <a:srgbClr val="1A1A1A"/>
                </a:solidFill>
                <a:latin typeface="Segoe UI"/>
              </a:rPr>
              <a:t>all the emails and Teams chats </a:t>
            </a:r>
            <a:br>
              <a:rPr lang="en-US" sz="900" kern="0">
                <a:solidFill>
                  <a:srgbClr val="1A1A1A"/>
                </a:solidFill>
                <a:latin typeface="Segoe UI"/>
              </a:rPr>
            </a:br>
            <a:r>
              <a:rPr lang="en-US" sz="900" kern="0">
                <a:solidFill>
                  <a:srgbClr val="1A1A1A"/>
                </a:solidFill>
                <a:latin typeface="Segoe UI"/>
              </a:rPr>
              <a:t>in the past month from Contoso highlighting </a:t>
            </a:r>
            <a:br>
              <a:rPr lang="en-US" sz="900" kern="0">
                <a:solidFill>
                  <a:srgbClr val="1A1A1A"/>
                </a:solidFill>
                <a:latin typeface="Segoe UI"/>
              </a:rPr>
            </a:br>
            <a:r>
              <a:rPr lang="en-US" sz="900" kern="0">
                <a:solidFill>
                  <a:srgbClr val="1A1A1A"/>
                </a:solidFill>
                <a:latin typeface="Segoe UI"/>
              </a:rPr>
              <a:t>the primary asks and open items.</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05513"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Cassandra needs to prepare for her big pitch to Contoso so she summarizes the emails and chats from her main client.</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120583"/>
            <a:ext cx="2844911" cy="71154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Draft an email </a:t>
            </a:r>
            <a:r>
              <a:rPr lang="en-US" sz="900" kern="0">
                <a:solidFill>
                  <a:srgbClr val="1A1A1A"/>
                </a:solidFill>
                <a:latin typeface="Segoe UI"/>
              </a:rPr>
              <a:t>to confirm the meeting this afternoon. Highlight how excited we are to present the latest product updates and new pricing. Use a formal tone and keep the email concise.</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8:15</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567321"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commands Copilot to create </a:t>
            </a:r>
          </a:p>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 message to confirm the meeting.</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120583"/>
            <a:ext cx="2705513" cy="71025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Show all data insights.</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received the latest financial numbers from her business planning lead. She uses Copilot to create some amazing charts to showcase the value of the offer.</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What questions were asked </a:t>
            </a:r>
            <a:r>
              <a:rPr lang="en-US" sz="900" kern="0">
                <a:solidFill>
                  <a:srgbClr val="1A1A1A"/>
                </a:solidFill>
                <a:latin typeface="Segoe UI"/>
              </a:rPr>
              <a:t>during the meeting that have not been answered?</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908277"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It's time for the pitch. Cassandra can focus on her presentation knowing Copilot is taking notes. She commands Copilot to list the questions asked so she can be sure everything gets answered during the call.</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9954357" y="1925745"/>
            <a:ext cx="1836489"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Cassandra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sales lead </a:t>
            </a:r>
            <a:b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3852"/>
            <a:ext cx="274790" cy="274790"/>
          </a:xfrm>
          <a:prstGeom prst="rect">
            <a:avLst/>
          </a:prstGeom>
        </p:spPr>
      </p:pic>
      <p:sp>
        <p:nvSpPr>
          <p:cNvPr id="32" name="Oval 31">
            <a:extLst>
              <a:ext uri="{FF2B5EF4-FFF2-40B4-BE49-F238E27FC236}">
                <a16:creationId xmlns:a16="http://schemas.microsoft.com/office/drawing/2014/main" id="{CD15CCBE-2D15-4F79-0C52-10F8E2EDDAF5}"/>
              </a:ext>
            </a:extLst>
          </p:cNvPr>
          <p:cNvSpPr>
            <a:spLocks/>
          </p:cNvSpPr>
          <p:nvPr/>
        </p:nvSpPr>
        <p:spPr bwMode="auto">
          <a:xfrm>
            <a:off x="427851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EF99124F-31AB-5590-5E57-EC71B058FB69}"/>
              </a:ext>
              <a:ext uri="{C183D7F6-B498-43B3-948B-1728B52AA6E4}">
                <adec:decorative xmlns:adec="http://schemas.microsoft.com/office/drawing/2017/decorative" val="0"/>
              </a:ext>
            </a:extLst>
          </p:cNvPr>
          <p:cNvSpPr txBox="1"/>
          <p:nvPr/>
        </p:nvSpPr>
        <p:spPr>
          <a:xfrm>
            <a:off x="4854777"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77" name="Graphic 76">
            <a:extLst>
              <a:ext uri="{FF2B5EF4-FFF2-40B4-BE49-F238E27FC236}">
                <a16:creationId xmlns:a16="http://schemas.microsoft.com/office/drawing/2014/main" id="{756BC2AC-65A0-DD4C-55AD-E00CB801493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4315125" y="2647595"/>
            <a:ext cx="316393" cy="342949"/>
          </a:xfrm>
          <a:prstGeom prst="rect">
            <a:avLst/>
          </a:prstGeom>
        </p:spPr>
      </p:pic>
      <p:sp>
        <p:nvSpPr>
          <p:cNvPr id="81" name="Oval 80">
            <a:extLst>
              <a:ext uri="{FF2B5EF4-FFF2-40B4-BE49-F238E27FC236}">
                <a16:creationId xmlns:a16="http://schemas.microsoft.com/office/drawing/2014/main" id="{B685A263-2B0F-74B2-D196-23AD37AD85DB}"/>
              </a:ext>
            </a:extLst>
          </p:cNvPr>
          <p:cNvSpPr>
            <a:spLocks/>
          </p:cNvSpPr>
          <p:nvPr/>
        </p:nvSpPr>
        <p:spPr bwMode="auto">
          <a:xfrm>
            <a:off x="759329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2" name="TextBox 81">
            <a:extLst>
              <a:ext uri="{FF2B5EF4-FFF2-40B4-BE49-F238E27FC236}">
                <a16:creationId xmlns:a16="http://schemas.microsoft.com/office/drawing/2014/main" id="{D376B130-1B80-57CB-06FC-C363EE206A94}"/>
              </a:ext>
              <a:ext uri="{C183D7F6-B498-43B3-948B-1728B52AA6E4}">
                <adec:decorative xmlns:adec="http://schemas.microsoft.com/office/drawing/2017/decorative" val="0"/>
              </a:ext>
            </a:extLst>
          </p:cNvPr>
          <p:cNvSpPr txBox="1"/>
          <p:nvPr/>
        </p:nvSpPr>
        <p:spPr>
          <a:xfrm>
            <a:off x="8109476"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sp>
        <p:nvSpPr>
          <p:cNvPr id="88" name="Oval 87">
            <a:extLst>
              <a:ext uri="{FF2B5EF4-FFF2-40B4-BE49-F238E27FC236}">
                <a16:creationId xmlns:a16="http://schemas.microsoft.com/office/drawing/2014/main" id="{F424ADF4-AC95-FAFA-0D1D-D76726DA5EEC}"/>
              </a:ext>
            </a:extLst>
          </p:cNvPr>
          <p:cNvSpPr>
            <a:spLocks/>
          </p:cNvSpPr>
          <p:nvPr/>
        </p:nvSpPr>
        <p:spPr bwMode="auto">
          <a:xfrm>
            <a:off x="925727"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0" name="TextBox 89">
            <a:extLst>
              <a:ext uri="{FF2B5EF4-FFF2-40B4-BE49-F238E27FC236}">
                <a16:creationId xmlns:a16="http://schemas.microsoft.com/office/drawing/2014/main" id="{C3A2280F-095F-023E-1B0A-198BC2DFE3DC}"/>
              </a:ext>
              <a:ext uri="{C183D7F6-B498-43B3-948B-1728B52AA6E4}">
                <adec:decorative xmlns:adec="http://schemas.microsoft.com/office/drawing/2017/decorative" val="0"/>
              </a:ext>
            </a:extLst>
          </p:cNvPr>
          <p:cNvSpPr txBox="1"/>
          <p:nvPr/>
        </p:nvSpPr>
        <p:spPr>
          <a:xfrm>
            <a:off x="1488912"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93" name="Picture 6" descr="Microsoft Teams Logo, symbol, meaning, history, PNG">
            <a:hlinkClick r:id="rId6"/>
            <a:extLst>
              <a:ext uri="{FF2B5EF4-FFF2-40B4-BE49-F238E27FC236}">
                <a16:creationId xmlns:a16="http://schemas.microsoft.com/office/drawing/2014/main" id="{DCE11EEB-D0B1-1C5B-5D70-B05628C125C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992064"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E057FB08-3E30-48D2-A70F-3BBEB8052366}"/>
              </a:ext>
            </a:extLst>
          </p:cNvPr>
          <p:cNvSpPr>
            <a:spLocks/>
          </p:cNvSpPr>
          <p:nvPr/>
        </p:nvSpPr>
        <p:spPr bwMode="auto">
          <a:xfrm>
            <a:off x="4226140"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 name="TextBox 7">
            <a:extLst>
              <a:ext uri="{FF2B5EF4-FFF2-40B4-BE49-F238E27FC236}">
                <a16:creationId xmlns:a16="http://schemas.microsoft.com/office/drawing/2014/main" id="{85E78924-847A-23BE-9276-020A9E816605}"/>
              </a:ext>
              <a:ext uri="{C183D7F6-B498-43B3-948B-1728B52AA6E4}">
                <adec:decorative xmlns:adec="http://schemas.microsoft.com/office/drawing/2017/decorative" val="0"/>
              </a:ext>
            </a:extLst>
          </p:cNvPr>
          <p:cNvSpPr txBox="1"/>
          <p:nvPr/>
        </p:nvSpPr>
        <p:spPr>
          <a:xfrm>
            <a:off x="4789325"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9" name="Picture 6" descr="Microsoft Teams Logo, symbol, meaning, history, PNG">
            <a:hlinkClick r:id="rId6"/>
            <a:extLst>
              <a:ext uri="{FF2B5EF4-FFF2-40B4-BE49-F238E27FC236}">
                <a16:creationId xmlns:a16="http://schemas.microsoft.com/office/drawing/2014/main" id="{0EE4083D-A156-EB23-B914-0C9973D5CD4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4292477"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E4CAE3C6-C549-0C88-D800-0BD734B9376C}"/>
              </a:ext>
            </a:extLst>
          </p:cNvPr>
          <p:cNvSpPr>
            <a:spLocks/>
          </p:cNvSpPr>
          <p:nvPr/>
        </p:nvSpPr>
        <p:spPr bwMode="auto">
          <a:xfrm>
            <a:off x="1294621" y="26038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0" name="TextBox 29">
            <a:extLst>
              <a:ext uri="{FF2B5EF4-FFF2-40B4-BE49-F238E27FC236}">
                <a16:creationId xmlns:a16="http://schemas.microsoft.com/office/drawing/2014/main" id="{8988504E-0818-AECF-A1E9-7D5FF566234C}"/>
              </a:ext>
              <a:ext uri="{C183D7F6-B498-43B3-948B-1728B52AA6E4}">
                <adec:decorative xmlns:adec="http://schemas.microsoft.com/office/drawing/2017/decorative" val="0"/>
              </a:ext>
            </a:extLst>
          </p:cNvPr>
          <p:cNvSpPr txBox="1"/>
          <p:nvPr/>
        </p:nvSpPr>
        <p:spPr>
          <a:xfrm>
            <a:off x="7926773" y="531902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31" name="Group 30">
            <a:extLst>
              <a:ext uri="{FF2B5EF4-FFF2-40B4-BE49-F238E27FC236}">
                <a16:creationId xmlns:a16="http://schemas.microsoft.com/office/drawing/2014/main" id="{60AEBDC2-EF73-3A32-A31F-2FB41B51EFE6}"/>
              </a:ext>
            </a:extLst>
          </p:cNvPr>
          <p:cNvGrpSpPr/>
          <p:nvPr/>
        </p:nvGrpSpPr>
        <p:grpSpPr>
          <a:xfrm>
            <a:off x="7421814" y="5200551"/>
            <a:ext cx="411480" cy="411480"/>
            <a:chOff x="4991560" y="4920761"/>
            <a:chExt cx="411480" cy="411480"/>
          </a:xfrm>
        </p:grpSpPr>
        <p:sp>
          <p:nvSpPr>
            <p:cNvPr id="35" name="Oval 34">
              <a:extLst>
                <a:ext uri="{FF2B5EF4-FFF2-40B4-BE49-F238E27FC236}">
                  <a16:creationId xmlns:a16="http://schemas.microsoft.com/office/drawing/2014/main" id="{F694128E-4270-8F2C-D45D-C81195731EBC}"/>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6" name="Picture 4" descr="Microsoft PowerPoint Logo - PNG and Vector - Logo Download">
              <a:hlinkClick r:id="rId8"/>
              <a:extLst>
                <a:ext uri="{FF2B5EF4-FFF2-40B4-BE49-F238E27FC236}">
                  <a16:creationId xmlns:a16="http://schemas.microsoft.com/office/drawing/2014/main" id="{9B946953-1479-CC75-E034-A7D045D6137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descr="Zip Co logo SVG free download, id: 101874 - Brandlogos.net">
            <a:hlinkClick r:id="rId10"/>
            <a:extLst>
              <a:ext uri="{FF2B5EF4-FFF2-40B4-BE49-F238E27FC236}">
                <a16:creationId xmlns:a16="http://schemas.microsoft.com/office/drawing/2014/main" id="{36CB4D64-2436-9CD5-42DF-B950312BEF7E}"/>
              </a:ext>
            </a:extLst>
          </p:cNvPr>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71556" y="269256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D95907D-F455-4247-3CC8-F542DFB3C5EF}"/>
              </a:ext>
              <a:ext uri="{C183D7F6-B498-43B3-948B-1728B52AA6E4}">
                <adec:decorative xmlns:adec="http://schemas.microsoft.com/office/drawing/2017/decorative" val="0"/>
              </a:ext>
            </a:extLst>
          </p:cNvPr>
          <p:cNvSpPr txBox="1"/>
          <p:nvPr/>
        </p:nvSpPr>
        <p:spPr>
          <a:xfrm>
            <a:off x="1811205" y="271729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39" name="Picture 8" descr="Microsoft Excel Logo - PNG and Vector - Logo Download">
            <a:hlinkClick r:id="rId12"/>
            <a:extLst>
              <a:ext uri="{FF2B5EF4-FFF2-40B4-BE49-F238E27FC236}">
                <a16:creationId xmlns:a16="http://schemas.microsoft.com/office/drawing/2014/main" id="{45B475FF-458F-BFBA-AAC7-0FEEECBA4E64}"/>
              </a:ext>
            </a:extLst>
          </p:cNvPr>
          <p:cNvPicPr>
            <a:picLocks noChangeArrowheads="1"/>
          </p:cNvPicPr>
          <p:nvPr/>
        </p:nvPicPr>
        <p:blipFill rotWithShape="1">
          <a:blip r:embed="rId13" cstate="email">
            <a:extLst>
              <a:ext uri="{28A0092B-C50C-407E-A947-70E740481C1C}">
                <a14:useLocalDpi xmlns:a14="http://schemas.microsoft.com/office/drawing/2010/main"/>
              </a:ext>
            </a:extLst>
          </a:blip>
          <a:srcRect l="17073" t="17073" r="17073" b="17073"/>
          <a:stretch/>
        </p:blipFill>
        <p:spPr bwMode="auto">
          <a:xfrm>
            <a:off x="7644508" y="2690304"/>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A person holding a tablet&#10;&#10;Description automatically generated">
            <a:extLst>
              <a:ext uri="{FF2B5EF4-FFF2-40B4-BE49-F238E27FC236}">
                <a16:creationId xmlns:a16="http://schemas.microsoft.com/office/drawing/2014/main" id="{A9481796-62E0-F10C-1125-54809BCD9E28}"/>
              </a:ext>
            </a:extLst>
          </p:cNvPr>
          <p:cNvPicPr>
            <a:picLocks noChangeAspect="1"/>
          </p:cNvPicPr>
          <p:nvPr/>
        </p:nvPicPr>
        <p:blipFill>
          <a:blip r:embed="rId14"/>
          <a:stretch>
            <a:fillRect/>
          </a:stretch>
        </p:blipFill>
        <p:spPr>
          <a:xfrm>
            <a:off x="9745645" y="3248501"/>
            <a:ext cx="2446355" cy="3609499"/>
          </a:xfrm>
          <a:prstGeom prst="rect">
            <a:avLst/>
          </a:prstGeom>
        </p:spPr>
      </p:pic>
    </p:spTree>
    <p:extLst>
      <p:ext uri="{BB962C8B-B14F-4D97-AF65-F5344CB8AC3E}">
        <p14:creationId xmlns:p14="http://schemas.microsoft.com/office/powerpoint/2010/main" val="2757938805"/>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206</TotalTime>
  <Words>310</Words>
  <Application>Microsoft Macintosh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Consolas</vt:lpstr>
      <vt:lpstr>Segoe UI</vt:lpstr>
      <vt:lpstr>Segoe UI Semibold</vt:lpstr>
      <vt:lpstr>Wingdings</vt:lpstr>
      <vt:lpstr>Light 16x9</vt:lpstr>
      <vt:lpstr>A day in the life of an Account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17</cp:revision>
  <dcterms:created xsi:type="dcterms:W3CDTF">2024-03-04T19:03:31Z</dcterms:created>
  <dcterms:modified xsi:type="dcterms:W3CDTF">2024-03-06T20:53:35Z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