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4"/>
    <p:sldMasterId id="2147483788" r:id="rId5"/>
    <p:sldMasterId id="2147483800" r:id="rId6"/>
  </p:sldMasterIdLst>
  <p:notesMasterIdLst>
    <p:notesMasterId r:id="rId29"/>
  </p:notesMasterIdLst>
  <p:handoutMasterIdLst>
    <p:handoutMasterId r:id="rId30"/>
  </p:handoutMasterIdLst>
  <p:sldIdLst>
    <p:sldId id="2147483617" r:id="rId7"/>
    <p:sldId id="271" r:id="rId8"/>
    <p:sldId id="1832" r:id="rId9"/>
    <p:sldId id="258" r:id="rId10"/>
    <p:sldId id="257" r:id="rId11"/>
    <p:sldId id="256" r:id="rId12"/>
    <p:sldId id="260" r:id="rId13"/>
    <p:sldId id="2147483647" r:id="rId14"/>
    <p:sldId id="261" r:id="rId15"/>
    <p:sldId id="259" r:id="rId16"/>
    <p:sldId id="262" r:id="rId17"/>
    <p:sldId id="2147482595" r:id="rId18"/>
    <p:sldId id="2147482594" r:id="rId19"/>
    <p:sldId id="2147482570" r:id="rId20"/>
    <p:sldId id="2147482571" r:id="rId21"/>
    <p:sldId id="2147482572" r:id="rId22"/>
    <p:sldId id="2147482573" r:id="rId23"/>
    <p:sldId id="2147483462" r:id="rId24"/>
    <p:sldId id="2147482591" r:id="rId25"/>
    <p:sldId id="274" r:id="rId26"/>
    <p:sldId id="269" r:id="rId27"/>
    <p:sldId id="214746866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D1A91A4A-6152-024C-82AF-EE2FE3BDDB78}">
          <p14:sldIdLst>
            <p14:sldId id="2147483617"/>
            <p14:sldId id="271"/>
            <p14:sldId id="1832"/>
            <p14:sldId id="258"/>
          </p14:sldIdLst>
        </p14:section>
        <p14:section name="Annoucements" id="{1FDD49B1-C167-2347-B910-7E7FFC061AF0}">
          <p14:sldIdLst>
            <p14:sldId id="257"/>
            <p14:sldId id="256"/>
            <p14:sldId id="260"/>
          </p14:sldIdLst>
        </p14:section>
        <p14:section name="Top M365 Updates" id="{CAF0A9D5-7B7C-C544-ABC2-E105B56F3F60}">
          <p14:sldIdLst>
            <p14:sldId id="2147483647"/>
            <p14:sldId id="261"/>
            <p14:sldId id="259"/>
          </p14:sldIdLst>
        </p14:section>
        <p14:section name="OneDrive on Mobile" id="{5F15772A-0F38-A74E-86B5-C5AAB25BDA40}">
          <p14:sldIdLst>
            <p14:sldId id="262"/>
            <p14:sldId id="2147482595"/>
            <p14:sldId id="2147482594"/>
            <p14:sldId id="2147482570"/>
            <p14:sldId id="2147482571"/>
            <p14:sldId id="2147482572"/>
            <p14:sldId id="2147482573"/>
            <p14:sldId id="2147483462"/>
            <p14:sldId id="2147482591"/>
          </p14:sldIdLst>
        </p14:section>
        <p14:section name="Closing" id="{BFED306F-4751-1D48-9BF7-99B51C14BCFC}">
          <p14:sldIdLst>
            <p14:sldId id="274"/>
            <p14:sldId id="269"/>
            <p14:sldId id="214746866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B00C4E-EBE6-31C4-AF23-838DF2FCA70A}" name="Stephanie Mylenski" initials="" userId="S::stephmy@microsoft.com::8445b86e-5df3-4594-897c-dcd99eaa685a" providerId="AD"/>
  <p188:author id="{B160804E-8B26-8F91-01E1-0AEC9BB03DB6}" name="Samantha Bahrini" initials="SB" userId="S::sbahrini@microsoft.com::e52d6f52-1c30-4bcb-9446-2cb7f95feb10" providerId="AD"/>
  <p188:author id="{C3C67C5D-C3C8-1526-ED84-BA11E4E61432}" name="Anubhav Nigam" initials="AN" userId="S::anubhavnigam@microsoft.com::506d5b60-2703-41fa-a6c6-6d68111b919e" providerId="AD"/>
  <p188:author id="{4D2FE95D-2A2C-A128-528B-78C1FB5757E7}" name="Ian Curry" initials="IC" userId="S::iacurr@microsoft.com::694ba428-2c43-4ab5-83a5-f9acead40983" providerId="AD"/>
  <p188:author id="{2599D662-58F1-05D4-B897-7B596CC238E7}" name="Anirudh Bajaj" initials="AB" userId="S::anirudhbajaj@microsoft.com::b8d2d9f0-3b31-4c1f-9aa9-d458d04bbb25" providerId="AD"/>
  <p188:author id="{2FD50A6B-7CFA-A7E6-A311-378D77225E49}" name="Jenny Huang" initials="" userId="S::huihua@microsoft.com::6ca46092-eb7c-4657-91ad-69aa66f0a751" providerId="AD"/>
  <p188:author id="{D54A7C9F-C8C9-5BE0-2454-FA7625AC7F65}" name="Eleanor Huynh" initials="EH" userId="S::eleanl@microsoft.com::b23fb453-8fda-4e66-b867-7cdd5b8d96af" providerId="AD"/>
  <p188:author id="{CB7B68A1-4208-96B1-9DF4-C573EB67B07D}" name="Jessie Hwang (MCAG)" initials="JH" userId="S::jhwang@microsoft.com::85f2306c-fd56-49d2-8dff-e96751c6f345" providerId="AD"/>
  <p188:author id="{E83F93BC-74D2-8BDB-A0A2-966C627F4781}" name="Lisa Miao" initials="LM" userId="S::lisamiao@microsoft.com::3f3b77ee-543a-44d5-9208-ac4353976f6b" providerId="AD"/>
  <p188:author id="{53234BD4-D091-3C95-E327-FADD2698ECD9}" name="Keri Moran" initials="KM" userId="S::kmoran@microsoft.com::28c8273a-9e0b-4665-a8a4-57c038a6ac4e" providerId="AD"/>
  <p188:author id="{255895D7-4A26-6B8B-2B74-5CE38528950C}" name="Khaleel Amarshi" initials="KA" userId="S::kamarshi@microsoft.com::70941b6e-c8f0-4fa7-879e-4866e9f8f35f" providerId="AD"/>
  <p188:author id="{1E1F87E4-3D70-F552-6ED6-9B0E81DF6E5B}" name="Lyndsey Gill" initials="LG" userId="S::lygill@microsoft.com::ce262cb6-e31d-462d-b1aa-9217add2709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20202"/>
    <a:srgbClr val="4894FE"/>
    <a:srgbClr val="8661C5"/>
    <a:srgbClr val="070707"/>
    <a:srgbClr val="7D6A9C"/>
    <a:srgbClr val="000000"/>
    <a:srgbClr val="0A1F62"/>
    <a:srgbClr val="143DC2"/>
    <a:srgbClr val="456BEB"/>
    <a:srgbClr val="5D2E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3" autoAdjust="0"/>
    <p:restoredTop sz="80382" autoAdjust="0"/>
  </p:normalViewPr>
  <p:slideViewPr>
    <p:cSldViewPr snapToGrid="0">
      <p:cViewPr varScale="1">
        <p:scale>
          <a:sx n="122" d="100"/>
          <a:sy n="122" d="100"/>
        </p:scale>
        <p:origin x="1684" y="84"/>
      </p:cViewPr>
      <p:guideLst/>
    </p:cSldViewPr>
  </p:slideViewPr>
  <p:outlineViewPr>
    <p:cViewPr>
      <p:scale>
        <a:sx n="33" d="100"/>
        <a:sy n="33" d="100"/>
      </p:scale>
      <p:origin x="0" y="-48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handoutMaster" Target="handoutMasters/handoutMaster1.xml"/><Relationship Id="rId35" Type="http://schemas.microsoft.com/office/2018/10/relationships/authors" Target="authors.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293BF7E-1B66-D2E4-3F75-B77981E2781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5864160-447E-8B23-FAF1-143234C4B6E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DF40E5-F977-41CE-ADA6-8BD758F4DEB9}" type="datetimeFigureOut">
              <a:rPr lang="en-US" smtClean="0"/>
              <a:t>10/9/2026</a:t>
            </a:fld>
            <a:endParaRPr lang="en-US"/>
          </a:p>
        </p:txBody>
      </p:sp>
      <p:sp>
        <p:nvSpPr>
          <p:cNvPr id="4" name="Footer Placeholder 3">
            <a:extLst>
              <a:ext uri="{FF2B5EF4-FFF2-40B4-BE49-F238E27FC236}">
                <a16:creationId xmlns:a16="http://schemas.microsoft.com/office/drawing/2014/main" id="{6353D69E-CDDE-DAFE-FC15-1F05CA36F48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FAAB370-928F-2029-9A3C-74BFCD6C923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F6E2957-E4DB-491D-AA74-680BB4F7E3B8}" type="slidenum">
              <a:rPr lang="en-US" smtClean="0"/>
              <a:t>‹#›</a:t>
            </a:fld>
            <a:endParaRPr lang="en-US"/>
          </a:p>
        </p:txBody>
      </p:sp>
    </p:spTree>
    <p:extLst>
      <p:ext uri="{BB962C8B-B14F-4D97-AF65-F5344CB8AC3E}">
        <p14:creationId xmlns:p14="http://schemas.microsoft.com/office/powerpoint/2010/main" val="11932066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C870EE-8605-274F-A1A9-249B48BB5AAF}" type="datetimeFigureOut">
              <a:rPr lang="en-US" smtClean="0"/>
              <a:t>10/9/2026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FF2B83-C257-6D48-ACB0-E01B87F17365}" type="slidenum">
              <a:rPr lang="en-US" smtClean="0"/>
              <a:t>‹#›</a:t>
            </a:fld>
            <a:endParaRPr lang="en-US"/>
          </a:p>
        </p:txBody>
      </p:sp>
    </p:spTree>
    <p:extLst>
      <p:ext uri="{BB962C8B-B14F-4D97-AF65-F5344CB8AC3E}">
        <p14:creationId xmlns:p14="http://schemas.microsoft.com/office/powerpoint/2010/main" val="290824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upport.microsoft.com/en-US/powerpoint/copilot/copilot-in-powerpoint-skill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19CC4-B59A-4BEC-8A1A-A0C6EB2B8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5248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10/9/2026 1:04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208193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prstClr val="black"/>
                </a:solidFill>
                <a:effectLst/>
                <a:uLnTx/>
                <a:uFillTx/>
                <a:latin typeface="Aptos" panose="02110004020202020204"/>
                <a:ea typeface="+mn-ea"/>
                <a:cs typeface="+mn-cs"/>
              </a:rPr>
              <a:t>Champion call talking points — Champion Stories sign-up (M365 Copilot adoption):
The ask: We want to feature YOUR real experience driving M365 Copilot adoption. Sign up and our studio team films and fully edits a short story — you don't need any production skills.
What you get:
- Studio-produced: our team handles filming and editing end to end.
- Featured by Microsoft: your story is published across Microsoft Social, Web and Blogs as an adoption best practice.
- Yours to keep: you can post the polished, edited video on your own networks (e.g. LinkedIn) and add it to your professional portfolio.
- Community impact: help peers everywhere see what great Copilot adoption looks like.
OWNER TO DO before presenting: replace 'link in the chat' with the actual sign-up form URL and/or drop a QR code on the slide. Add the submission deadline if there is one.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E1CA2-D1BC-408A-8C22-19A8A4637FC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8945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051EA-75AA-E312-E58C-61A0BEE30F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6EB97E-34C7-CA2E-5BC2-E73F3D6DF3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65CECC-466F-334D-D877-B6090F76C5EC}"/>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Build reusable personal Skills </a:t>
            </a:r>
          </a:p>
          <a:p>
            <a:r>
              <a:rPr lang="en-US" sz="1200" b="0" i="0" kern="1200" dirty="0">
                <a:solidFill>
                  <a:schemeClr val="tx1"/>
                </a:solidFill>
                <a:effectLst/>
                <a:latin typeface="+mn-lt"/>
                <a:ea typeface="+mn-ea"/>
                <a:cs typeface="+mn-cs"/>
              </a:rPr>
              <a:t>If users need flexibility beyond a prebuilt skills, they can also create personal skills for custom workflows such as improving a story, applying a preferred review framework, or creating follow-up material. Instead of rewriting and refining the same prompt every time, the workflow becomes a reusable skill that can be uploaded, accessed and managed directly within Copilot in PowerPoint so it’s ready the next time you need it.</a:t>
            </a:r>
          </a:p>
          <a:p>
            <a:r>
              <a:rPr lang="en-US" sz="1200" b="1" i="0" kern="1200" dirty="0">
                <a:solidFill>
                  <a:schemeClr val="tx1"/>
                </a:solidFill>
                <a:effectLst/>
                <a:latin typeface="+mn-lt"/>
                <a:ea typeface="+mn-ea"/>
                <a:cs typeface="+mn-cs"/>
              </a:rPr>
              <a:t>How to try it </a:t>
            </a:r>
          </a:p>
          <a:p>
            <a:r>
              <a:rPr lang="en-US" sz="1200" b="0" i="0" kern="1200" dirty="0">
                <a:solidFill>
                  <a:schemeClr val="tx1"/>
                </a:solidFill>
                <a:effectLst/>
                <a:latin typeface="+mn-lt"/>
                <a:ea typeface="+mn-ea"/>
                <a:cs typeface="+mn-cs"/>
              </a:rPr>
              <a:t>Open the Copilot chat pane in PowerPoint and choose a prebuilt Skill for a common task, or create a Custom Skill for a workflow you want to reuse. You can keep favorite Skills turned on and switch off the ones you use less often. Learn how to upload you own custom skill </a:t>
            </a:r>
            <a:r>
              <a:rPr lang="en-US" sz="1200" b="0" i="0" kern="1200" dirty="0">
                <a:solidFill>
                  <a:schemeClr val="tx1"/>
                </a:solidFill>
                <a:effectLst/>
                <a:latin typeface="+mn-lt"/>
                <a:ea typeface="+mn-ea"/>
                <a:cs typeface="+mn-cs"/>
                <a:hlinkClick r:id="rId3"/>
              </a:rPr>
              <a:t>here</a:t>
            </a:r>
            <a:endParaRPr lang="en-US" sz="1200" b="0" i="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DDE8145-5785-B096-8EBA-1369B51D9E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E1CA2-D1BC-408A-8C22-19A8A4637FC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00387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C3982-A06D-E75E-B29C-49A9F0FBF7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7E99A5-6BD8-9210-F28A-DD094F030E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9C9DBD-A927-2156-CF16-0159504B7F57}"/>
              </a:ext>
            </a:extLst>
          </p:cNvPr>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Previously, authors described both the content they wanted to change and where it was located on the page. With on-canvas selection, location becomes part of the context automatically. Simply select a web part or section and describe the outcome you want. The selected item appears in the Copilot experience, giving the request clear context.</a:t>
            </a:r>
            <a:endParaRPr lang="en-US" dirty="0"/>
          </a:p>
        </p:txBody>
      </p:sp>
      <p:sp>
        <p:nvSpPr>
          <p:cNvPr id="4" name="Slide Number Placeholder 3">
            <a:extLst>
              <a:ext uri="{FF2B5EF4-FFF2-40B4-BE49-F238E27FC236}">
                <a16:creationId xmlns:a16="http://schemas.microsoft.com/office/drawing/2014/main" id="{DE7B9989-ACDC-CDED-1D08-462288CB1E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E1CA2-D1BC-408A-8C22-19A8A4637FC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33370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2A35C-B771-85A4-8FE5-4206BB3AA1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6020D2-9976-745E-76FC-565426B656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3AED09-CC9A-D090-E027-8C0CC6C85719}"/>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Add the Meeting Recaps app</a:t>
            </a:r>
          </a:p>
          <a:p>
            <a:r>
              <a:rPr lang="en-US" sz="1200" b="0" i="0" kern="1200" dirty="0">
                <a:solidFill>
                  <a:schemeClr val="tx1"/>
                </a:solidFill>
                <a:effectLst/>
                <a:latin typeface="+mn-lt"/>
                <a:ea typeface="+mn-ea"/>
                <a:cs typeface="+mn-cs"/>
              </a:rPr>
              <a:t>Add the app to Teams so your recaps are always available.</a:t>
            </a:r>
          </a:p>
          <a:p>
            <a:pPr lvl="0"/>
            <a:r>
              <a:rPr lang="en-US" sz="1200" b="0" i="0" kern="1200" dirty="0">
                <a:solidFill>
                  <a:schemeClr val="tx1"/>
                </a:solidFill>
                <a:effectLst/>
                <a:latin typeface="+mn-lt"/>
                <a:ea typeface="+mn-ea"/>
                <a:cs typeface="+mn-cs"/>
              </a:rPr>
              <a:t>Select </a:t>
            </a:r>
            <a:r>
              <a:rPr lang="en-US" sz="1200" b="1" i="0" kern="1200" dirty="0">
                <a:solidFill>
                  <a:schemeClr val="tx1"/>
                </a:solidFill>
                <a:effectLst/>
                <a:latin typeface="+mn-lt"/>
                <a:ea typeface="+mn-ea"/>
                <a:cs typeface="+mn-cs"/>
              </a:rPr>
              <a:t>View more apps</a:t>
            </a:r>
            <a:r>
              <a:rPr lang="en-US" sz="1200" b="0" i="0" kern="1200" dirty="0">
                <a:solidFill>
                  <a:schemeClr val="tx1"/>
                </a:solidFill>
                <a:effectLst/>
                <a:latin typeface="+mn-lt"/>
                <a:ea typeface="+mn-ea"/>
                <a:cs typeface="+mn-cs"/>
              </a:rPr>
              <a:t>  on the left side of Teams.</a:t>
            </a:r>
          </a:p>
          <a:p>
            <a:pPr lvl="0"/>
            <a:r>
              <a:rPr lang="en-US" sz="1200" b="0" i="0" kern="1200" dirty="0">
                <a:solidFill>
                  <a:schemeClr val="tx1"/>
                </a:solidFill>
                <a:effectLst/>
                <a:latin typeface="+mn-lt"/>
                <a:ea typeface="+mn-ea"/>
                <a:cs typeface="+mn-cs"/>
              </a:rPr>
              <a:t>Search "Meeting recaps".</a:t>
            </a:r>
          </a:p>
          <a:p>
            <a:pPr lvl="0"/>
            <a:r>
              <a:rPr lang="en-US" sz="1200" b="0" i="0" kern="1200" dirty="0">
                <a:solidFill>
                  <a:schemeClr val="tx1"/>
                </a:solidFill>
                <a:effectLst/>
                <a:latin typeface="+mn-lt"/>
                <a:ea typeface="+mn-ea"/>
                <a:cs typeface="+mn-cs"/>
              </a:rPr>
              <a:t>Select </a:t>
            </a:r>
            <a:r>
              <a:rPr lang="en-US" sz="1200" b="1" i="0" kern="1200" dirty="0">
                <a:solidFill>
                  <a:schemeClr val="tx1"/>
                </a:solidFill>
                <a:effectLst/>
                <a:latin typeface="+mn-lt"/>
                <a:ea typeface="+mn-ea"/>
                <a:cs typeface="+mn-cs"/>
              </a:rPr>
              <a:t>Meeting recaps</a:t>
            </a:r>
            <a:r>
              <a:rPr lang="en-US" sz="1200" b="0" i="0" kern="1200" dirty="0">
                <a:solidFill>
                  <a:schemeClr val="tx1"/>
                </a:solidFill>
                <a:effectLst/>
                <a:latin typeface="+mn-lt"/>
                <a:ea typeface="+mn-ea"/>
                <a:cs typeface="+mn-cs"/>
              </a:rPr>
              <a:t>  in the search results.</a:t>
            </a:r>
          </a:p>
        </p:txBody>
      </p:sp>
      <p:sp>
        <p:nvSpPr>
          <p:cNvPr id="4" name="Slide Number Placeholder 3">
            <a:extLst>
              <a:ext uri="{FF2B5EF4-FFF2-40B4-BE49-F238E27FC236}">
                <a16:creationId xmlns:a16="http://schemas.microsoft.com/office/drawing/2014/main" id="{2780D123-8DDC-7E82-FB56-6203A7299C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E1CA2-D1BC-408A-8C22-19A8A4637FC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018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E8214-2980-BA0B-3032-627761F56D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FD9A5B-DA7D-E1FF-0E9A-C93B747D57A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43E9CA5-E1FF-A3C9-E414-9E11D3D7FB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4873BA-114D-EBCF-D7AB-DB526A1886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FF2B83-C257-6D48-ACB0-E01B87F173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3350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FEF96-EEBF-281B-E0A1-C238F1D202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867C50-60BF-FD55-2766-BF736CBB38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6F911B-CF23-C377-DF3A-595FA8591873}"/>
              </a:ext>
            </a:extLst>
          </p:cNvPr>
          <p:cNvSpPr>
            <a:spLocks noGrp="1"/>
          </p:cNvSpPr>
          <p:nvPr>
            <p:ph type="body" idx="1"/>
          </p:nvPr>
        </p:nvSpPr>
        <p:spPr/>
        <p:txBody>
          <a:bodyPr/>
          <a:lstStyle/>
          <a:p>
            <a:r>
              <a:rPr lang="en-US" sz="1200" kern="1200">
                <a:solidFill>
                  <a:schemeClr val="tx1"/>
                </a:solidFill>
                <a:effectLst/>
                <a:latin typeface="+mn-lt"/>
                <a:ea typeface="+mn-ea"/>
                <a:cs typeface="+mn-cs"/>
              </a:rPr>
              <a:t>So here’s the thing — iPad or tablet has not been our strongest platform. If you line up the OneDrive experience across web, sync, and mobile, iPad has been the one lagging behind on browsing, organization, search... basically the file management fundamentals.</a:t>
            </a:r>
          </a:p>
          <a:p>
            <a:r>
              <a:rPr lang="en-US" sz="1200" kern="1200">
                <a:solidFill>
                  <a:schemeClr val="tx1"/>
                </a:solidFill>
                <a:effectLst/>
                <a:latin typeface="+mn-lt"/>
                <a:ea typeface="+mn-ea"/>
                <a:cs typeface="+mn-cs"/>
              </a:rPr>
              <a:t>So why iPad, why now?</a:t>
            </a:r>
          </a:p>
          <a:p>
            <a:r>
              <a:rPr lang="en-US" sz="1200" kern="1200">
                <a:solidFill>
                  <a:schemeClr val="tx1"/>
                </a:solidFill>
                <a:effectLst/>
                <a:latin typeface="+mn-lt"/>
                <a:ea typeface="+mn-ea"/>
                <a:cs typeface="+mn-cs"/>
              </a:rPr>
              <a:t>The answer is that more and more users are turning to iPad for their work. iPad is where your busiest users on the go live. Think about who’s iPad-first in your org — it’s usually two groups:</a:t>
            </a:r>
          </a:p>
          <a:p>
            <a:pPr lvl="0"/>
            <a:r>
              <a:rPr lang="en-US" sz="1200" b="1" kern="1200">
                <a:solidFill>
                  <a:schemeClr val="tx1"/>
                </a:solidFill>
                <a:effectLst/>
                <a:latin typeface="+mn-lt"/>
                <a:ea typeface="+mn-ea"/>
                <a:cs typeface="+mn-cs"/>
              </a:rPr>
              <a:t>Your frontline and field teams.</a:t>
            </a:r>
            <a:r>
              <a:rPr lang="en-US" sz="1200" kern="1200">
                <a:solidFill>
                  <a:schemeClr val="tx1"/>
                </a:solidFill>
                <a:effectLst/>
                <a:latin typeface="+mn-lt"/>
                <a:ea typeface="+mn-ea"/>
                <a:cs typeface="+mn-cs"/>
              </a:rPr>
              <a:t> Signing contracts, checking on the status of a purchase order, or reviewing a specs document, these are the users that make iPad their primary device.</a:t>
            </a:r>
          </a:p>
          <a:p>
            <a:pPr lvl="0"/>
            <a:r>
              <a:rPr lang="en-US" sz="1200" b="1" kern="1200">
                <a:solidFill>
                  <a:schemeClr val="tx1"/>
                </a:solidFill>
                <a:effectLst/>
                <a:latin typeface="+mn-lt"/>
                <a:ea typeface="+mn-ea"/>
                <a:cs typeface="+mn-cs"/>
              </a:rPr>
              <a:t>Your senior leaders.</a:t>
            </a:r>
            <a:r>
              <a:rPr lang="en-US" sz="1200" kern="1200">
                <a:solidFill>
                  <a:schemeClr val="tx1"/>
                </a:solidFill>
                <a:effectLst/>
                <a:latin typeface="+mn-lt"/>
                <a:ea typeface="+mn-ea"/>
                <a:cs typeface="+mn-cs"/>
              </a:rPr>
              <a:t> The execs who review board decks on a plane, mark up proposals between meetings, sign off on budgets from the back of a car. For them, iPad </a:t>
            </a:r>
            <a:r>
              <a:rPr lang="en-US" sz="1200" i="1" kern="1200">
                <a:solidFill>
                  <a:schemeClr val="tx1"/>
                </a:solidFill>
                <a:effectLst/>
                <a:latin typeface="+mn-lt"/>
                <a:ea typeface="+mn-ea"/>
                <a:cs typeface="+mn-cs"/>
              </a:rPr>
              <a:t>is</a:t>
            </a:r>
            <a:r>
              <a:rPr lang="en-US" sz="1200" kern="1200">
                <a:solidFill>
                  <a:schemeClr val="tx1"/>
                </a:solidFill>
                <a:effectLst/>
                <a:latin typeface="+mn-lt"/>
                <a:ea typeface="+mn-ea"/>
                <a:cs typeface="+mn-cs"/>
              </a:rPr>
              <a:t> the work device — the laptop stays closed.</a:t>
            </a:r>
          </a:p>
          <a:p>
            <a:r>
              <a:rPr lang="en-US" sz="1200" kern="1200">
                <a:solidFill>
                  <a:schemeClr val="tx1"/>
                </a:solidFill>
                <a:effectLst/>
                <a:latin typeface="+mn-lt"/>
                <a:ea typeface="+mn-ea"/>
                <a:cs typeface="+mn-cs"/>
              </a:rPr>
              <a:t>And beyond those two, there’s the hybrid worker reaching for iPad as the lean-back device — on the couch, on a flight, between meetings. It’s where people read, review, and decide.</a:t>
            </a:r>
          </a:p>
        </p:txBody>
      </p:sp>
      <p:sp>
        <p:nvSpPr>
          <p:cNvPr id="4" name="Slide Number Placeholder 3">
            <a:extLst>
              <a:ext uri="{FF2B5EF4-FFF2-40B4-BE49-F238E27FC236}">
                <a16:creationId xmlns:a16="http://schemas.microsoft.com/office/drawing/2014/main" id="{B56D4B42-FCF2-47E9-1C19-438A8D36AD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05480-3B55-4A78-9456-96CE24CDE7A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7432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Here’s what I want you to take away from today. We’re not just copying features over from web, our mobile strategy is two-fold.                                                                                                                                                                                                                              </a:t>
            </a:r>
          </a:p>
          <a:p>
            <a:pPr lvl="0"/>
            <a:r>
              <a:rPr lang="en-US" sz="1200" kern="1200">
                <a:solidFill>
                  <a:schemeClr val="tx1"/>
                </a:solidFill>
                <a:effectLst/>
                <a:latin typeface="+mn-lt"/>
                <a:ea typeface="+mn-ea"/>
                <a:cs typeface="+mn-cs"/>
              </a:rPr>
              <a:t>Close the parity gap. The foundational file management capabilities you rely on across web and sync should just work on iPad. Browsing, search, permissions, library discovery — if you can do it on OneDrive.com, you should be able to do it on your tablet. But do it in a mobile-friendly way.</a:t>
            </a:r>
          </a:p>
          <a:p>
            <a:pPr lvl="0"/>
            <a:r>
              <a:rPr lang="en-US" sz="1200" kern="1200">
                <a:solidFill>
                  <a:schemeClr val="tx1"/>
                </a:solidFill>
                <a:effectLst/>
                <a:latin typeface="+mn-lt"/>
                <a:ea typeface="+mn-ea"/>
                <a:cs typeface="+mn-cs"/>
              </a:rPr>
              <a:t>Lean into what mobile does best. Web or desktop will always be the better place to author a 40-slide deck. But mobile is uniquely positioned for *productivity on the go*. </a:t>
            </a:r>
            <a:r>
              <a:rPr lang="en-US" sz="1200" b="1" kern="1200">
                <a:solidFill>
                  <a:schemeClr val="tx1"/>
                </a:solidFill>
                <a:effectLst/>
                <a:latin typeface="+mn-lt"/>
                <a:ea typeface="+mn-ea"/>
                <a:cs typeface="+mn-cs"/>
              </a:rPr>
              <a:t>Audio playback</a:t>
            </a:r>
            <a:r>
              <a:rPr lang="en-US" sz="1200" kern="1200">
                <a:solidFill>
                  <a:schemeClr val="tx1"/>
                </a:solidFill>
                <a:effectLst/>
                <a:latin typeface="+mn-lt"/>
                <a:ea typeface="+mn-ea"/>
                <a:cs typeface="+mn-cs"/>
              </a:rPr>
              <a:t> so you can listen to a document on your commute. </a:t>
            </a:r>
            <a:r>
              <a:rPr lang="en-US" sz="1200" b="1" kern="1200">
                <a:solidFill>
                  <a:schemeClr val="tx1"/>
                </a:solidFill>
                <a:effectLst/>
                <a:latin typeface="+mn-lt"/>
                <a:ea typeface="+mn-ea"/>
                <a:cs typeface="+mn-cs"/>
              </a:rPr>
              <a:t>Offline access</a:t>
            </a:r>
            <a:r>
              <a:rPr lang="en-US" sz="1200" kern="1200">
                <a:solidFill>
                  <a:schemeClr val="tx1"/>
                </a:solidFill>
                <a:effectLst/>
                <a:latin typeface="+mn-lt"/>
                <a:ea typeface="+mn-ea"/>
                <a:cs typeface="+mn-cs"/>
              </a:rPr>
              <a:t> so you can actually work on that flight without Wi-Fi. </a:t>
            </a:r>
            <a:r>
              <a:rPr lang="en-US" sz="1200" b="1" kern="1200">
                <a:solidFill>
                  <a:schemeClr val="tx1"/>
                </a:solidFill>
                <a:effectLst/>
                <a:latin typeface="+mn-lt"/>
                <a:ea typeface="+mn-ea"/>
                <a:cs typeface="+mn-cs"/>
              </a:rPr>
              <a:t>Mobile-native previews</a:t>
            </a:r>
            <a:r>
              <a:rPr lang="en-US" sz="1200" kern="1200">
                <a:solidFill>
                  <a:schemeClr val="tx1"/>
                </a:solidFill>
                <a:effectLst/>
                <a:latin typeface="+mn-lt"/>
                <a:ea typeface="+mn-ea"/>
                <a:cs typeface="+mn-cs"/>
              </a:rPr>
              <a:t> that let you review confidential files easily when your CEO sends you that after hours "quick question".</a:t>
            </a:r>
          </a:p>
          <a:p>
            <a:r>
              <a:rPr lang="en-US" sz="1200" kern="1200">
                <a:solidFill>
                  <a:schemeClr val="tx1"/>
                </a:solidFill>
                <a:effectLst/>
                <a:latin typeface="+mn-lt"/>
                <a:ea typeface="+mn-ea"/>
                <a:cs typeface="+mn-cs"/>
              </a:rPr>
              <a:t>We’ve already started down this strategy, and I’m excited to show you all the goodness we have already shipped and will ship soon.</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05480-3B55-4A78-9456-96CE24CDE7A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93557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B7EC4-0697-3621-962D-C8D34BC3D1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A947BB-54C5-045C-6299-84AD8B0721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47665-90AE-0F52-E3EA-3E48698EB408}"/>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This is a summary of all of the features we have launched or are launching soon for commercial OneDrive. You’ll notice that I didn’t have time to demo all of the features on this list but if you have any questions about these after the call, please feel free to reach out.</a:t>
            </a:r>
            <a:endParaRPr lang="en-US" dirty="0"/>
          </a:p>
        </p:txBody>
      </p:sp>
      <p:sp>
        <p:nvSpPr>
          <p:cNvPr id="4" name="Slide Number Placeholder 3">
            <a:extLst>
              <a:ext uri="{FF2B5EF4-FFF2-40B4-BE49-F238E27FC236}">
                <a16:creationId xmlns:a16="http://schemas.microsoft.com/office/drawing/2014/main" id="{A3A4A91E-F69D-F350-245E-BE9A9DE3E7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05480-3B55-4A78-9456-96CE24CDE7A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467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Before I open it up for questions, three quick tips I’d love every person in this room to walk out with — simple things that unlock the best of OneDrive on iPad and mobile.</a:t>
            </a:r>
          </a:p>
          <a:p>
            <a:r>
              <a:rPr lang="en-US" sz="1200" b="1" kern="1200" dirty="0">
                <a:solidFill>
                  <a:schemeClr val="tx1"/>
                </a:solidFill>
                <a:effectLst/>
                <a:latin typeface="+mn-lt"/>
                <a:ea typeface="+mn-ea"/>
                <a:cs typeface="+mn-cs"/>
              </a:rPr>
              <a:t>Tip 1: Enable background app refresh and preview office documents in your OS and OneDrive app settings</a:t>
            </a:r>
          </a:p>
          <a:p>
            <a:r>
              <a:rPr lang="en-US" sz="1200" kern="1200" dirty="0">
                <a:solidFill>
                  <a:schemeClr val="tx1"/>
                </a:solidFill>
                <a:effectLst/>
                <a:latin typeface="+mn-lt"/>
                <a:ea typeface="+mn-ea"/>
                <a:cs typeface="+mn-cs"/>
              </a:rPr>
              <a:t>To ensure your OneDrive app works seamlessly, make sure </a:t>
            </a:r>
            <a:r>
              <a:rPr lang="en-US" sz="1200" b="1" kern="1200" dirty="0">
                <a:solidFill>
                  <a:schemeClr val="tx1"/>
                </a:solidFill>
                <a:effectLst/>
                <a:latin typeface="+mn-lt"/>
                <a:ea typeface="+mn-ea"/>
                <a:cs typeface="+mn-cs"/>
              </a:rPr>
              <a:t>background app refresh</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preview office documents </a:t>
            </a:r>
            <a:r>
              <a:rPr lang="en-US" sz="1200" kern="1200" dirty="0">
                <a:solidFill>
                  <a:schemeClr val="tx1"/>
                </a:solidFill>
                <a:effectLst/>
                <a:latin typeface="+mn-lt"/>
                <a:ea typeface="+mn-ea"/>
                <a:cs typeface="+mn-cs"/>
              </a:rPr>
              <a:t>are turned on in your OS and OneDrive app settings. This is the single biggest lever on whether OneDrive mobile feels fast. With them off, the app cold-fetches every time you open it. With them on, your files are waiting for you the moment you tap in.</a:t>
            </a:r>
          </a:p>
          <a:p>
            <a:r>
              <a:rPr lang="en-US" sz="1200" b="1" kern="1200" dirty="0">
                <a:solidFill>
                  <a:schemeClr val="tx1"/>
                </a:solidFill>
                <a:effectLst/>
                <a:latin typeface="+mn-lt"/>
                <a:ea typeface="+mn-ea"/>
                <a:cs typeface="+mn-cs"/>
              </a:rPr>
              <a:t>Tip 2: Mark critical folders as offline before you travel</a:t>
            </a:r>
          </a:p>
          <a:p>
            <a:r>
              <a:rPr lang="en-US" sz="1200" kern="1200" dirty="0">
                <a:solidFill>
                  <a:schemeClr val="tx1"/>
                </a:solidFill>
                <a:effectLst/>
                <a:latin typeface="+mn-lt"/>
                <a:ea typeface="+mn-ea"/>
                <a:cs typeface="+mn-cs"/>
              </a:rPr>
              <a:t>Before your next conference trip or flight, open the folder you’ll need and tap </a:t>
            </a:r>
            <a:r>
              <a:rPr lang="en-US" sz="1200" b="1" kern="1200" dirty="0">
                <a:solidFill>
                  <a:schemeClr val="tx1"/>
                </a:solidFill>
                <a:effectLst/>
                <a:latin typeface="+mn-lt"/>
                <a:ea typeface="+mn-ea"/>
                <a:cs typeface="+mn-cs"/>
              </a:rPr>
              <a:t>Make available offline</a:t>
            </a:r>
            <a:r>
              <a:rPr lang="en-US" sz="1200" kern="1200" dirty="0">
                <a:solidFill>
                  <a:schemeClr val="tx1"/>
                </a:solidFill>
                <a:effectLst/>
                <a:latin typeface="+mn-lt"/>
                <a:ea typeface="+mn-ea"/>
                <a:cs typeface="+mn-cs"/>
              </a:rPr>
              <a:t>. Now that entire folder is made available offline. You never need to mark each file as offline individually. Combined with offline search, this means you can still find and open what you need at 35,000 feet — no Wi-Fi required. A minute of prep on the ground saves an hour of frustration in the air.</a:t>
            </a:r>
          </a:p>
          <a:p>
            <a:r>
              <a:rPr lang="en-US" sz="1200" b="1" kern="1200" dirty="0">
                <a:solidFill>
                  <a:schemeClr val="tx1"/>
                </a:solidFill>
                <a:effectLst/>
                <a:latin typeface="+mn-lt"/>
                <a:ea typeface="+mn-ea"/>
                <a:cs typeface="+mn-cs"/>
              </a:rPr>
              <a:t>Tip 3: Use Scan for old school paper documents</a:t>
            </a:r>
          </a:p>
          <a:p>
            <a:r>
              <a:rPr lang="en-US" sz="1200" kern="1200" dirty="0">
                <a:solidFill>
                  <a:schemeClr val="tx1"/>
                </a:solidFill>
                <a:effectLst/>
                <a:latin typeface="+mn-lt"/>
                <a:ea typeface="+mn-ea"/>
                <a:cs typeface="+mn-cs"/>
              </a:rPr>
              <a:t>The built-in </a:t>
            </a:r>
            <a:r>
              <a:rPr lang="en-US" sz="1200" b="1" kern="1200" dirty="0">
                <a:solidFill>
                  <a:schemeClr val="tx1"/>
                </a:solidFill>
                <a:effectLst/>
                <a:latin typeface="+mn-lt"/>
                <a:ea typeface="+mn-ea"/>
                <a:cs typeface="+mn-cs"/>
              </a:rPr>
              <a:t>Scan</a:t>
            </a:r>
            <a:r>
              <a:rPr lang="en-US" sz="1200" kern="1200" dirty="0">
                <a:solidFill>
                  <a:schemeClr val="tx1"/>
                </a:solidFill>
                <a:effectLst/>
                <a:latin typeface="+mn-lt"/>
                <a:ea typeface="+mn-ea"/>
                <a:cs typeface="+mn-cs"/>
              </a:rPr>
              <a:t> tool auto-crops, corrects prospective documents, and saves it as a searchable PDF. Then, use our handy PDF markup editor to sign, correct, or add your personal flair. All your changes get saved to OneDrive for you to share with a collaborator, or polish it on your laptop when you’re back at your desk.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05480-3B55-4A78-9456-96CE24CDE7A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32030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E1CA2-D1BC-408A-8C22-19A8A4637FC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627126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Globe image blank">
    <p:spTree>
      <p:nvGrpSpPr>
        <p:cNvPr id="1" name=""/>
        <p:cNvGrpSpPr/>
        <p:nvPr/>
      </p:nvGrpSpPr>
      <p:grpSpPr>
        <a:xfrm>
          <a:off x="0" y="0"/>
          <a:ext cx="0" cy="0"/>
          <a:chOff x="0" y="0"/>
          <a:chExt cx="0" cy="0"/>
        </a:xfrm>
      </p:grpSpPr>
      <p:pic>
        <p:nvPicPr>
          <p:cNvPr id="4" name="Picture 3" descr="A blue and white dotted sphere&#10;&#10;AI-generated content may be incorrect.">
            <a:extLst>
              <a:ext uri="{FF2B5EF4-FFF2-40B4-BE49-F238E27FC236}">
                <a16:creationId xmlns:a16="http://schemas.microsoft.com/office/drawing/2014/main" id="{21576F44-F706-ABD3-7F23-9BD4917D61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785"/>
            <a:ext cx="12195175" cy="6856215"/>
          </a:xfrm>
          <a:prstGeom prst="rect">
            <a:avLst/>
          </a:prstGeom>
        </p:spPr>
      </p:pic>
    </p:spTree>
    <p:extLst>
      <p:ext uri="{BB962C8B-B14F-4D97-AF65-F5344CB8AC3E}">
        <p14:creationId xmlns:p14="http://schemas.microsoft.com/office/powerpoint/2010/main" val="400075518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page globe">
    <p:spTree>
      <p:nvGrpSpPr>
        <p:cNvPr id="1" name=""/>
        <p:cNvGrpSpPr/>
        <p:nvPr/>
      </p:nvGrpSpPr>
      <p:grpSpPr>
        <a:xfrm>
          <a:off x="0" y="0"/>
          <a:ext cx="0" cy="0"/>
          <a:chOff x="0" y="0"/>
          <a:chExt cx="0" cy="0"/>
        </a:xfrm>
      </p:grpSpPr>
      <p:pic>
        <p:nvPicPr>
          <p:cNvPr id="4" name="Picture 3" descr="A blue and white dotted sphere&#10;&#10;AI-generated content may be incorrect.">
            <a:extLst>
              <a:ext uri="{FF2B5EF4-FFF2-40B4-BE49-F238E27FC236}">
                <a16:creationId xmlns:a16="http://schemas.microsoft.com/office/drawing/2014/main" id="{21576F44-F706-ABD3-7F23-9BD4917D61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785"/>
            <a:ext cx="12195175" cy="6856215"/>
          </a:xfrm>
          <a:prstGeom prst="rect">
            <a:avLst/>
          </a:prstGeom>
        </p:spPr>
      </p:pic>
      <p:sp>
        <p:nvSpPr>
          <p:cNvPr id="2" name="Title 1">
            <a:extLst>
              <a:ext uri="{FF2B5EF4-FFF2-40B4-BE49-F238E27FC236}">
                <a16:creationId xmlns:a16="http://schemas.microsoft.com/office/drawing/2014/main" id="{5F71EE51-88F6-DC73-648B-32E41CE966DF}"/>
              </a:ext>
            </a:extLst>
          </p:cNvPr>
          <p:cNvSpPr>
            <a:spLocks noGrp="1"/>
          </p:cNvSpPr>
          <p:nvPr>
            <p:ph type="title" hasCustomPrompt="1"/>
          </p:nvPr>
        </p:nvSpPr>
        <p:spPr>
          <a:xfrm>
            <a:off x="584200" y="2425780"/>
            <a:ext cx="5083629" cy="1107996"/>
          </a:xfrm>
          <a:noFill/>
        </p:spPr>
        <p:txBody>
          <a:bodyPr wrap="square" lIns="0" tIns="0" rIns="0" bIns="0" anchor="b" anchorCtr="0">
            <a:spAutoFit/>
          </a:bodyPr>
          <a:lstStyle>
            <a:lvl1pPr>
              <a:defRPr sz="3600" spc="-50" baseline="0">
                <a:solidFill>
                  <a:schemeClr val="bg1"/>
                </a:solidFill>
                <a:latin typeface="+mj-lt"/>
                <a:cs typeface="Segoe UI" panose="020B0502040204020203" pitchFamily="34" charset="0"/>
              </a:defRPr>
            </a:lvl1pPr>
          </a:lstStyle>
          <a:p>
            <a:r>
              <a:rPr lang="en-US"/>
              <a:t>Event name or presentation title </a:t>
            </a:r>
          </a:p>
        </p:txBody>
      </p:sp>
      <p:sp>
        <p:nvSpPr>
          <p:cNvPr id="3" name="Text Placeholder 4">
            <a:extLst>
              <a:ext uri="{FF2B5EF4-FFF2-40B4-BE49-F238E27FC236}">
                <a16:creationId xmlns:a16="http://schemas.microsoft.com/office/drawing/2014/main" id="{0719055E-065D-C0EF-955B-139D7FB05166}"/>
              </a:ext>
            </a:extLst>
          </p:cNvPr>
          <p:cNvSpPr>
            <a:spLocks noGrp="1"/>
          </p:cNvSpPr>
          <p:nvPr>
            <p:ph type="body" sz="quarter" idx="12" hasCustomPrompt="1"/>
          </p:nvPr>
        </p:nvSpPr>
        <p:spPr>
          <a:xfrm>
            <a:off x="584200" y="3962400"/>
            <a:ext cx="5084064" cy="246221"/>
          </a:xfrm>
          <a:noFill/>
        </p:spPr>
        <p:txBody>
          <a:bodyPr wrap="square" lIns="0" tIns="0" rIns="0" bIns="0">
            <a:spAutoFit/>
          </a:bodyPr>
          <a:lstStyle>
            <a:lvl1pPr marL="0" indent="0">
              <a:spcBef>
                <a:spcPts val="0"/>
              </a:spcBef>
              <a:buNone/>
              <a:defRPr sz="1600" spc="0" baseline="0">
                <a:solidFill>
                  <a:schemeClr val="bg1"/>
                </a:solidFill>
                <a:latin typeface="+mn-lt"/>
                <a:cs typeface="Segoe UI" panose="020B0502040204020203" pitchFamily="34" charset="0"/>
              </a:defRPr>
            </a:lvl1pPr>
          </a:lstStyle>
          <a:p>
            <a:pPr lvl="0"/>
            <a:r>
              <a:rPr lang="en-US"/>
              <a:t>Speaker name or subtitle text</a:t>
            </a:r>
          </a:p>
        </p:txBody>
      </p:sp>
      <p:pic>
        <p:nvPicPr>
          <p:cNvPr id="5" name="MS logo gray - EMF">
            <a:extLst>
              <a:ext uri="{FF2B5EF4-FFF2-40B4-BE49-F238E27FC236}">
                <a16:creationId xmlns:a16="http://schemas.microsoft.com/office/drawing/2014/main" id="{AA6C8A78-9C9C-247B-7E04-A335483033E2}"/>
              </a:ext>
            </a:extLst>
          </p:cNvPr>
          <p:cNvPicPr>
            <a:picLocks noChangeAspect="1"/>
          </p:cNvPicPr>
          <p:nvPr userDrawn="1"/>
        </p:nvPicPr>
        <p:blipFill>
          <a:blip r:embed="rId3"/>
          <a:stretch>
            <a:fillRect/>
          </a:stretch>
        </p:blipFill>
        <p:spPr bwMode="black">
          <a:xfrm>
            <a:off x="283297" y="281709"/>
            <a:ext cx="2440148" cy="902854"/>
          </a:xfrm>
          <a:prstGeom prst="rect">
            <a:avLst/>
          </a:prstGeom>
        </p:spPr>
      </p:pic>
    </p:spTree>
    <p:extLst>
      <p:ext uri="{BB962C8B-B14F-4D97-AF65-F5344CB8AC3E}">
        <p14:creationId xmlns:p14="http://schemas.microsoft.com/office/powerpoint/2010/main" val="20428324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NB_Title and Content">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sz="quarter" idx="10"/>
          </p:nvPr>
        </p:nvSpPr>
        <p:spPr>
          <a:xfrm>
            <a:off x="500979" y="1435497"/>
            <a:ext cx="11101741"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30410295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NB_Title, content and resource banner">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ounded Rectangle 6">
            <a:extLst>
              <a:ext uri="{FF2B5EF4-FFF2-40B4-BE49-F238E27FC236}">
                <a16:creationId xmlns:a16="http://schemas.microsoft.com/office/drawing/2014/main" id="{F1F6ECD6-0872-3D76-0A88-B53820253296}"/>
              </a:ext>
            </a:extLst>
          </p:cNvPr>
          <p:cNvSpPr/>
          <p:nvPr userDrawn="1"/>
        </p:nvSpPr>
        <p:spPr>
          <a:xfrm>
            <a:off x="0" y="5849078"/>
            <a:ext cx="5165521" cy="1011104"/>
          </a:xfrm>
          <a:prstGeom prst="roundRect">
            <a:avLst>
              <a:gd name="adj" fmla="val 0"/>
            </a:avLst>
          </a:prstGeom>
          <a:solidFill>
            <a:srgbClr val="F250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730947EA-688D-4587-5AD1-B1F0D2D2954E}"/>
              </a:ext>
            </a:extLst>
          </p:cNvPr>
          <p:cNvSpPr>
            <a:spLocks noGrp="1"/>
          </p:cNvSpPr>
          <p:nvPr>
            <p:ph type="body" sz="quarter" idx="12" hasCustomPrompt="1"/>
          </p:nvPr>
        </p:nvSpPr>
        <p:spPr>
          <a:xfrm>
            <a:off x="278321" y="6199848"/>
            <a:ext cx="4073525" cy="309563"/>
          </a:xfrm>
        </p:spPr>
        <p:txBody>
          <a:bodyPr/>
          <a:lstStyle>
            <a:lvl1pPr marL="0" indent="0">
              <a:buNone/>
              <a:defRPr>
                <a:solidFill>
                  <a:schemeClr val="bg1"/>
                </a:solidFill>
              </a:defRPr>
            </a:lvl1pPr>
          </a:lstStyle>
          <a:p>
            <a:pPr lvl="0"/>
            <a:r>
              <a:rPr lang="en-US"/>
              <a:t>Click to add key resource link</a:t>
            </a:r>
          </a:p>
        </p:txBody>
      </p:sp>
    </p:spTree>
    <p:extLst>
      <p:ext uri="{BB962C8B-B14F-4D97-AF65-F5344CB8AC3E}">
        <p14:creationId xmlns:p14="http://schemas.microsoft.com/office/powerpoint/2010/main" val="60968670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NB_Title, content and CTA banner">
    <p:bg>
      <p:bgPr>
        <a:solidFill>
          <a:schemeClr val="bg1"/>
        </a:solidFill>
        <a:effectLst/>
      </p:bgPr>
    </p:bg>
    <p:spTree>
      <p:nvGrpSpPr>
        <p:cNvPr id="1" name=""/>
        <p:cNvGrpSpPr/>
        <p:nvPr/>
      </p:nvGrpSpPr>
      <p:grpSpPr>
        <a:xfrm>
          <a:off x="0" y="0"/>
          <a:ext cx="0" cy="0"/>
          <a:chOff x="0" y="0"/>
          <a:chExt cx="0" cy="0"/>
        </a:xfrm>
      </p:grpSpPr>
      <p:sp>
        <p:nvSpPr>
          <p:cNvPr id="4" name="Rounded Rectangle 13">
            <a:extLst>
              <a:ext uri="{FF2B5EF4-FFF2-40B4-BE49-F238E27FC236}">
                <a16:creationId xmlns:a16="http://schemas.microsoft.com/office/drawing/2014/main" id="{B9A8FAF4-9538-CE3F-A80C-4B8F0DA97450}"/>
              </a:ext>
            </a:extLst>
          </p:cNvPr>
          <p:cNvSpPr/>
          <p:nvPr userDrawn="1"/>
        </p:nvSpPr>
        <p:spPr>
          <a:xfrm>
            <a:off x="0" y="5975205"/>
            <a:ext cx="12192001" cy="882795"/>
          </a:xfrm>
          <a:prstGeom prst="roundRect">
            <a:avLst>
              <a:gd name="adj" fmla="val 0"/>
            </a:avLst>
          </a:prstGeom>
          <a:solidFill>
            <a:srgbClr val="F250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sz="quarter" idx="10"/>
          </p:nvPr>
        </p:nvSpPr>
        <p:spPr>
          <a:xfrm>
            <a:off x="500979" y="1435497"/>
            <a:ext cx="11101741"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EC347A5A-7E19-D1B8-57F0-09B20F84001F}"/>
              </a:ext>
            </a:extLst>
          </p:cNvPr>
          <p:cNvSpPr>
            <a:spLocks noGrp="1"/>
          </p:cNvSpPr>
          <p:nvPr>
            <p:ph type="body" sz="quarter" idx="12" hasCustomPrompt="1"/>
          </p:nvPr>
        </p:nvSpPr>
        <p:spPr>
          <a:xfrm>
            <a:off x="584200" y="6263367"/>
            <a:ext cx="11018520" cy="309563"/>
          </a:xfrm>
        </p:spPr>
        <p:txBody>
          <a:bodyPr/>
          <a:lstStyle>
            <a:lvl1pPr marL="0" indent="0" algn="ctr">
              <a:buNone/>
              <a:defRPr>
                <a:solidFill>
                  <a:schemeClr val="bg1"/>
                </a:solidFill>
              </a:defRPr>
            </a:lvl1pPr>
          </a:lstStyle>
          <a:p>
            <a:pPr lvl="0"/>
            <a:r>
              <a:rPr lang="en-US"/>
              <a:t>Click to add key resource link</a:t>
            </a:r>
          </a:p>
        </p:txBody>
      </p:sp>
    </p:spTree>
    <p:extLst>
      <p:ext uri="{BB962C8B-B14F-4D97-AF65-F5344CB8AC3E}">
        <p14:creationId xmlns:p14="http://schemas.microsoft.com/office/powerpoint/2010/main" val="192875232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NB_Updates">
    <p:bg>
      <p:bgPr>
        <a:solidFill>
          <a:schemeClr val="bg1"/>
        </a:solidFill>
        <a:effectLst/>
      </p:bgPr>
    </p:bg>
    <p:spTree>
      <p:nvGrpSpPr>
        <p:cNvPr id="1" name=""/>
        <p:cNvGrpSpPr/>
        <p:nvPr/>
      </p:nvGrpSpPr>
      <p:grpSpPr>
        <a:xfrm>
          <a:off x="0" y="0"/>
          <a:ext cx="0" cy="0"/>
          <a:chOff x="0" y="0"/>
          <a:chExt cx="0" cy="0"/>
        </a:xfrm>
      </p:grpSpPr>
      <p:sp>
        <p:nvSpPr>
          <p:cNvPr id="6" name="Rounded Rectangle 4">
            <a:extLst>
              <a:ext uri="{FF2B5EF4-FFF2-40B4-BE49-F238E27FC236}">
                <a16:creationId xmlns:a16="http://schemas.microsoft.com/office/drawing/2014/main" id="{6A1507C7-C542-E81C-EF4A-218C3711D00D}"/>
              </a:ext>
            </a:extLst>
          </p:cNvPr>
          <p:cNvSpPr/>
          <p:nvPr userDrawn="1"/>
        </p:nvSpPr>
        <p:spPr>
          <a:xfrm>
            <a:off x="8928100" y="1151393"/>
            <a:ext cx="3263900" cy="5706606"/>
          </a:xfrm>
          <a:prstGeom prst="round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
        <p:nvSpPr>
          <p:cNvPr id="10" name="Rounded Rectangle 1">
            <a:extLst>
              <a:ext uri="{FF2B5EF4-FFF2-40B4-BE49-F238E27FC236}">
                <a16:creationId xmlns:a16="http://schemas.microsoft.com/office/drawing/2014/main" id="{A3FE6813-A34B-408D-5E57-9D178EE76FD8}"/>
              </a:ext>
            </a:extLst>
          </p:cNvPr>
          <p:cNvSpPr/>
          <p:nvPr userDrawn="1"/>
        </p:nvSpPr>
        <p:spPr>
          <a:xfrm>
            <a:off x="0" y="1173570"/>
            <a:ext cx="4152900" cy="468061"/>
          </a:xfrm>
          <a:prstGeom prst="roundRect">
            <a:avLst>
              <a:gd name="adj" fmla="val 0"/>
            </a:avLst>
          </a:prstGeom>
          <a:solidFill>
            <a:srgbClr val="F250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Picture Placeholder 16">
            <a:extLst>
              <a:ext uri="{FF2B5EF4-FFF2-40B4-BE49-F238E27FC236}">
                <a16:creationId xmlns:a16="http://schemas.microsoft.com/office/drawing/2014/main" id="{05AA3CE7-CCC3-9EBF-4083-17CD49870263}"/>
              </a:ext>
            </a:extLst>
          </p:cNvPr>
          <p:cNvSpPr>
            <a:spLocks noGrp="1"/>
          </p:cNvSpPr>
          <p:nvPr>
            <p:ph type="pic" sz="quarter" idx="11" hasCustomPrompt="1"/>
          </p:nvPr>
        </p:nvSpPr>
        <p:spPr>
          <a:xfrm>
            <a:off x="5650395" y="2239963"/>
            <a:ext cx="6262206" cy="3246437"/>
          </a:xfrm>
          <a:prstGeom prst="roundRect">
            <a:avLst>
              <a:gd name="adj" fmla="val 4622"/>
            </a:avLst>
          </a:prstGeom>
          <a:solidFill>
            <a:schemeClr val="bg2"/>
          </a:solidFill>
        </p:spPr>
        <p:txBody>
          <a:bodyPr anchor="ctr">
            <a:noAutofit/>
          </a:bodyPr>
          <a:lstStyle>
            <a:lvl1pPr marL="0" indent="0" algn="ctr">
              <a:buNone/>
              <a:defRPr/>
            </a:lvl1pPr>
          </a:lstStyle>
          <a:p>
            <a:r>
              <a:rPr lang="en-US"/>
              <a:t>Click to insert picture</a:t>
            </a:r>
          </a:p>
        </p:txBody>
      </p:sp>
      <p:sp>
        <p:nvSpPr>
          <p:cNvPr id="19" name="Text Placeholder 18">
            <a:extLst>
              <a:ext uri="{FF2B5EF4-FFF2-40B4-BE49-F238E27FC236}">
                <a16:creationId xmlns:a16="http://schemas.microsoft.com/office/drawing/2014/main" id="{6E0B161C-8EF0-F07D-6565-5AC5DAF93DB4}"/>
              </a:ext>
            </a:extLst>
          </p:cNvPr>
          <p:cNvSpPr>
            <a:spLocks noGrp="1"/>
          </p:cNvSpPr>
          <p:nvPr>
            <p:ph type="body" sz="quarter" idx="12"/>
          </p:nvPr>
        </p:nvSpPr>
        <p:spPr>
          <a:xfrm>
            <a:off x="461963" y="1257671"/>
            <a:ext cx="3617912" cy="307777"/>
          </a:xfrm>
        </p:spPr>
        <p:txBody>
          <a:bodyPr/>
          <a:lstStyle>
            <a:lvl1pPr marL="0" indent="0">
              <a:buNone/>
              <a:defRPr>
                <a:solidFill>
                  <a:schemeClr val="bg1"/>
                </a:solidFill>
                <a:latin typeface="+mj-lt"/>
              </a:defRPr>
            </a:lvl1pPr>
            <a:lvl2pPr marL="228600" indent="0">
              <a:buNone/>
              <a:defRPr/>
            </a:lvl2pPr>
          </a:lstStyle>
          <a:p>
            <a:pPr lvl="0"/>
            <a:r>
              <a:rPr lang="en-US"/>
              <a:t>Click to edit Master text styles</a:t>
            </a:r>
          </a:p>
        </p:txBody>
      </p:sp>
      <p:sp>
        <p:nvSpPr>
          <p:cNvPr id="21" name="Text Placeholder 20">
            <a:extLst>
              <a:ext uri="{FF2B5EF4-FFF2-40B4-BE49-F238E27FC236}">
                <a16:creationId xmlns:a16="http://schemas.microsoft.com/office/drawing/2014/main" id="{0E79AF9F-FE77-CCB9-F3E4-8905E3B043A1}"/>
              </a:ext>
            </a:extLst>
          </p:cNvPr>
          <p:cNvSpPr>
            <a:spLocks noGrp="1"/>
          </p:cNvSpPr>
          <p:nvPr>
            <p:ph type="body" sz="quarter" idx="13" hasCustomPrompt="1"/>
          </p:nvPr>
        </p:nvSpPr>
        <p:spPr>
          <a:xfrm>
            <a:off x="461963" y="2239963"/>
            <a:ext cx="5049837" cy="2860270"/>
          </a:xfrm>
        </p:spPr>
        <p:txBody>
          <a:bodyPr/>
          <a:lstStyle>
            <a:lvl1pPr marL="0" indent="0">
              <a:buNone/>
              <a:defRPr sz="1600"/>
            </a:lvl1pPr>
          </a:lstStyle>
          <a:p>
            <a:pPr marL="0" indent="0">
              <a:lnSpc>
                <a:spcPct val="90000"/>
              </a:lnSpc>
              <a:spcBef>
                <a:spcPts val="1000"/>
              </a:spcBef>
              <a:buNone/>
            </a:pPr>
            <a:r>
              <a:rPr lang="en-US" sz="2800">
                <a:latin typeface="+mj-lt"/>
                <a:cs typeface="Segoe UI Semibold" panose="020B0502040204020203" pitchFamily="34" charset="0"/>
              </a:rPr>
              <a:t>Lorem ipsum dolor sit </a:t>
            </a:r>
            <a:r>
              <a:rPr lang="en-US" sz="2800" err="1">
                <a:latin typeface="+mj-lt"/>
                <a:cs typeface="Segoe UI Semibold" panose="020B0502040204020203" pitchFamily="34" charset="0"/>
              </a:rPr>
              <a:t>amet</a:t>
            </a:r>
            <a:endParaRPr lang="en-US" sz="2000">
              <a:latin typeface="+mj-lt"/>
              <a:cs typeface="Segoe UI" panose="020B0502040204020203" pitchFamily="34" charset="0"/>
            </a:endParaRPr>
          </a:p>
          <a:p>
            <a:pPr marL="0" indent="0">
              <a:lnSpc>
                <a:spcPct val="90000"/>
              </a:lnSpc>
              <a:spcBef>
                <a:spcPts val="1000"/>
              </a:spcBef>
              <a:buNone/>
            </a:pPr>
            <a:r>
              <a:rPr lang="en-US" sz="2000">
                <a:solidFill>
                  <a:srgbClr val="000000"/>
                </a:solidFill>
                <a:effectLst/>
                <a:highlight>
                  <a:srgbClr val="FFFFFF"/>
                </a:highlight>
                <a:latin typeface="Segoe UI" panose="020B0502040204020203" pitchFamily="34" charset="0"/>
                <a:cs typeface="Segoe UI" panose="020B0502040204020203" pitchFamily="34" charset="0"/>
              </a:rPr>
              <a:t>Vestibulum cursus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quam</a:t>
            </a:r>
            <a:r>
              <a:rPr lang="en-US" sz="2000">
                <a:solidFill>
                  <a:srgbClr val="000000"/>
                </a:solidFill>
                <a:effectLst/>
                <a:highlight>
                  <a:srgbClr val="FFFFFF"/>
                </a:highlight>
                <a:latin typeface="Segoe UI" panose="020B0502040204020203" pitchFamily="34" charset="0"/>
                <a:cs typeface="Segoe UI" panose="020B0502040204020203" pitchFamily="34" charset="0"/>
              </a:rPr>
              <a:t>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rutrum</a:t>
            </a:r>
            <a:r>
              <a:rPr lang="en-US" sz="2000">
                <a:solidFill>
                  <a:srgbClr val="000000"/>
                </a:solidFill>
                <a:effectLst/>
                <a:highlight>
                  <a:srgbClr val="FFFFFF"/>
                </a:highlight>
                <a:latin typeface="Segoe UI" panose="020B0502040204020203" pitchFamily="34" charset="0"/>
                <a:cs typeface="Segoe UI" panose="020B0502040204020203" pitchFamily="34" charset="0"/>
              </a:rPr>
              <a:t>,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Vivamus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finibus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arcu</a:t>
            </a:r>
            <a:r>
              <a:rPr lang="en-US" sz="2000">
                <a:solidFill>
                  <a:srgbClr val="000000"/>
                </a:solidFill>
                <a:effectLst/>
                <a:highlight>
                  <a:srgbClr val="FFFFFF"/>
                </a:highlight>
                <a:latin typeface="Segoe UI" panose="020B0502040204020203" pitchFamily="34" charset="0"/>
                <a:cs typeface="Segoe UI" panose="020B0502040204020203" pitchFamily="34" charset="0"/>
              </a:rPr>
              <a:t> vel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tellus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varius</a:t>
            </a:r>
            <a:r>
              <a:rPr lang="en-US" sz="2000">
                <a:solidFill>
                  <a:srgbClr val="000000"/>
                </a:solidFill>
                <a:effectLst/>
                <a:highlight>
                  <a:srgbClr val="FFFFFF"/>
                </a:highlight>
                <a:latin typeface="Segoe UI" panose="020B0502040204020203" pitchFamily="34" charset="0"/>
                <a:cs typeface="Segoe UI" panose="020B0502040204020203" pitchFamily="34" charset="0"/>
              </a:rPr>
              <a:t>, nec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massa</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condimentum</a:t>
            </a:r>
            <a:r>
              <a:rPr lang="en-US" sz="2000">
                <a:solidFill>
                  <a:srgbClr val="000000"/>
                </a:solidFill>
                <a:effectLst/>
                <a:highlight>
                  <a:srgbClr val="FFFFFF"/>
                </a:highlight>
                <a:latin typeface="Segoe UI" panose="020B0502040204020203" pitchFamily="34" charset="0"/>
                <a:cs typeface="Segoe UI" panose="020B0502040204020203" pitchFamily="34" charset="0"/>
              </a:rPr>
              <a:t>. Lorem ipsum dolor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consectetur</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adipiscing</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elit</a:t>
            </a:r>
            <a:r>
              <a:rPr lang="en-US" sz="2000">
                <a:solidFill>
                  <a:srgbClr val="000000"/>
                </a:solidFill>
                <a:effectLst/>
                <a:highlight>
                  <a:srgbClr val="FFFFFF"/>
                </a:highlight>
                <a:latin typeface="Segoe UI" panose="020B0502040204020203" pitchFamily="34" charset="0"/>
                <a:cs typeface="Segoe UI" panose="020B0502040204020203" pitchFamily="34" charset="0"/>
              </a:rPr>
              <a:t>. Vestibulum fermentum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imperdiet</a:t>
            </a:r>
            <a:r>
              <a:rPr lang="en-US" sz="2000">
                <a:solidFill>
                  <a:srgbClr val="000000"/>
                </a:solidFill>
                <a:effectLst/>
                <a:highlight>
                  <a:srgbClr val="FFFFFF"/>
                </a:highlight>
                <a:latin typeface="Segoe UI" panose="020B0502040204020203" pitchFamily="34" charset="0"/>
                <a:cs typeface="Segoe UI" panose="020B0502040204020203" pitchFamily="34" charset="0"/>
              </a:rPr>
              <a:t> ex, nec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consequat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tempus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Phasellus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lobortis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p>
          <a:p>
            <a:pPr marL="0" indent="0">
              <a:lnSpc>
                <a:spcPct val="90000"/>
              </a:lnSpc>
              <a:spcBef>
                <a:spcPts val="1000"/>
              </a:spcBef>
              <a:buNone/>
            </a:pPr>
            <a:r>
              <a:rPr lang="en-US" sz="2000">
                <a:highlight>
                  <a:srgbClr val="FFFFFF"/>
                </a:highlight>
                <a:latin typeface="Segoe UI" panose="020B0502040204020203" pitchFamily="34" charset="0"/>
                <a:cs typeface="Segoe UI" panose="020B0502040204020203" pitchFamily="34" charset="0"/>
              </a:rPr>
              <a:t>Learn more at aka.ms/community.</a:t>
            </a:r>
            <a:endParaRPr lang="en-US" sz="20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3616669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mp; Non-bulleted text">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98764"/>
            <a:ext cx="11018520" cy="553998"/>
          </a:xfrm>
        </p:spPr>
        <p:txBody>
          <a:bodyPr/>
          <a:lstStyle>
            <a:lvl1pPr>
              <a:defRPr sz="3600">
                <a:solidFill>
                  <a:srgbClr val="000000"/>
                </a:solidFill>
              </a:defRPr>
            </a:lvl1pPr>
          </a:lstStyle>
          <a:p>
            <a:r>
              <a:rPr lang="en-US"/>
              <a:t>Click to edit Master title style</a:t>
            </a:r>
          </a:p>
        </p:txBody>
      </p:sp>
      <p:sp>
        <p:nvSpPr>
          <p:cNvPr id="4" name="Text Placeholder 3"/>
          <p:cNvSpPr>
            <a:spLocks noGrp="1"/>
          </p:cNvSpPr>
          <p:nvPr>
            <p:ph type="body" sz="quarter" idx="10"/>
          </p:nvPr>
        </p:nvSpPr>
        <p:spPr>
          <a:xfrm>
            <a:off x="586390" y="1434370"/>
            <a:ext cx="11018520" cy="1083374"/>
          </a:xfrm>
        </p:spPr>
        <p:txBody>
          <a:bodyPr wrap="square">
            <a:spAutoFit/>
          </a:bodyPr>
          <a:lstStyle>
            <a:lvl1pPr marL="0" indent="0">
              <a:buNone/>
              <a:defRPr sz="2000" b="0" i="0">
                <a:solidFill>
                  <a:srgbClr val="000000"/>
                </a:solidFill>
                <a:latin typeface="+mn-lt"/>
                <a:cs typeface="Segoe UI" panose="020B0502040204020203" pitchFamily="34" charset="0"/>
              </a:defRPr>
            </a:lvl1pPr>
            <a:lvl2pPr marL="228600" indent="0">
              <a:buNone/>
              <a:defRPr sz="1600">
                <a:solidFill>
                  <a:srgbClr val="000000"/>
                </a:solidFill>
              </a:defRPr>
            </a:lvl2pPr>
            <a:lvl3pPr marL="457200" indent="0">
              <a:buNone/>
              <a:defRPr sz="1400">
                <a:solidFill>
                  <a:srgbClr val="000000"/>
                </a:solidFill>
              </a:defRPr>
            </a:lvl3pPr>
            <a:lvl4pPr marL="685800" indent="0">
              <a:buNone/>
              <a:defRPr sz="1200">
                <a:solidFill>
                  <a:srgbClr val="000000"/>
                </a:solidFill>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Footer Placeholder 10">
            <a:extLst>
              <a:ext uri="{FF2B5EF4-FFF2-40B4-BE49-F238E27FC236}">
                <a16:creationId xmlns:a16="http://schemas.microsoft.com/office/drawing/2014/main" id="{37A1A54A-CF38-9947-A8FB-BBD41DE025C0}"/>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312315171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509155"/>
            <a:ext cx="11018520" cy="553998"/>
          </a:xfrm>
        </p:spPr>
        <p:txBody>
          <a:bodyPr/>
          <a:lstStyle>
            <a:lvl1pPr>
              <a:defRPr sz="36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402465401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98764"/>
            <a:ext cx="11018520" cy="553998"/>
          </a:xfrm>
        </p:spPr>
        <p:txBody>
          <a:bodyPr/>
          <a:lstStyle>
            <a:lvl1pPr>
              <a:defRPr sz="3600">
                <a:solidFill>
                  <a:srgbClr val="000000"/>
                </a:solidFill>
              </a:defRPr>
            </a:lvl1pPr>
          </a:lstStyle>
          <a:p>
            <a:r>
              <a:rPr lang="en-US"/>
              <a:t>Click to edit Master title style</a:t>
            </a:r>
          </a:p>
        </p:txBody>
      </p:sp>
      <p:sp>
        <p:nvSpPr>
          <p:cNvPr id="4" name="Text Placeholder 3"/>
          <p:cNvSpPr>
            <a:spLocks noGrp="1"/>
          </p:cNvSpPr>
          <p:nvPr>
            <p:ph type="body" sz="quarter" idx="10"/>
          </p:nvPr>
        </p:nvSpPr>
        <p:spPr>
          <a:xfrm>
            <a:off x="584200" y="1435100"/>
            <a:ext cx="5212080" cy="1268039"/>
          </a:xfrm>
        </p:spPr>
        <p:txBody>
          <a:bodyPr wrap="square">
            <a:spAutoFit/>
          </a:bodyPr>
          <a:lstStyle>
            <a:lvl1pPr marL="0" indent="0">
              <a:spcBef>
                <a:spcPts val="1224"/>
              </a:spcBef>
              <a:buClr>
                <a:schemeClr val="tx1"/>
              </a:buClr>
              <a:buFont typeface="Wingdings" panose="05000000000000000000" pitchFamily="2" charset="2"/>
              <a:buNone/>
              <a:defRPr sz="2000" b="0">
                <a:solidFill>
                  <a:srgbClr val="000000"/>
                </a:solidFill>
                <a:latin typeface="+mn-lt"/>
                <a:cs typeface="Segoe UI Semilight" panose="020B0402040204020203" pitchFamily="34" charset="0"/>
              </a:defRPr>
            </a:lvl1pPr>
            <a:lvl2pPr marL="255588" indent="0">
              <a:buFont typeface="Wingdings" panose="05000000000000000000" pitchFamily="2" charset="2"/>
              <a:buNone/>
              <a:defRPr sz="1600" b="0">
                <a:solidFill>
                  <a:srgbClr val="000000"/>
                </a:solidFill>
              </a:defRPr>
            </a:lvl2pPr>
            <a:lvl3pPr marL="450850" indent="0">
              <a:buFont typeface="Wingdings" panose="05000000000000000000" pitchFamily="2" charset="2"/>
              <a:buNone/>
              <a:tabLst/>
              <a:defRPr sz="1400" b="0">
                <a:solidFill>
                  <a:srgbClr val="000000"/>
                </a:solidFill>
              </a:defRPr>
            </a:lvl3pPr>
            <a:lvl4pPr marL="652462" indent="0">
              <a:buFont typeface="Wingdings" panose="05000000000000000000" pitchFamily="2" charset="2"/>
              <a:buNone/>
              <a:defRPr sz="1200" b="0">
                <a:solidFill>
                  <a:srgbClr val="000000"/>
                </a:solidFill>
              </a:defRPr>
            </a:lvl4pPr>
            <a:lvl5pPr marL="854075" indent="0">
              <a:buFont typeface="Wingdings" panose="05000000000000000000" pitchFamily="2" charset="2"/>
              <a:buNone/>
              <a:tabLst/>
              <a:defRPr sz="1000" b="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268039"/>
          </a:xfrm>
        </p:spPr>
        <p:txBody>
          <a:bodyPr wrap="square">
            <a:spAutoFit/>
          </a:bodyPr>
          <a:lstStyle>
            <a:lvl1pPr marL="0" indent="0">
              <a:spcBef>
                <a:spcPts val="1224"/>
              </a:spcBef>
              <a:buClr>
                <a:schemeClr val="tx1"/>
              </a:buClr>
              <a:buFont typeface="Wingdings" panose="05000000000000000000" pitchFamily="2" charset="2"/>
              <a:buNone/>
              <a:defRPr sz="2000" b="0">
                <a:solidFill>
                  <a:srgbClr val="000000"/>
                </a:solidFill>
                <a:latin typeface="+mn-lt"/>
                <a:cs typeface="Segoe UI Semilight" panose="020B0402040204020203" pitchFamily="34" charset="0"/>
              </a:defRPr>
            </a:lvl1pPr>
            <a:lvl2pPr marL="255588" indent="0">
              <a:buFont typeface="Wingdings" panose="05000000000000000000" pitchFamily="2" charset="2"/>
              <a:buNone/>
              <a:defRPr sz="1600" b="0">
                <a:solidFill>
                  <a:srgbClr val="000000"/>
                </a:solidFill>
              </a:defRPr>
            </a:lvl2pPr>
            <a:lvl3pPr marL="450850" indent="0">
              <a:buFont typeface="Wingdings" panose="05000000000000000000" pitchFamily="2" charset="2"/>
              <a:buNone/>
              <a:tabLst/>
              <a:defRPr sz="1400" b="0">
                <a:solidFill>
                  <a:srgbClr val="000000"/>
                </a:solidFill>
              </a:defRPr>
            </a:lvl3pPr>
            <a:lvl4pPr marL="652462" indent="0">
              <a:buFont typeface="Wingdings" panose="05000000000000000000" pitchFamily="2" charset="2"/>
              <a:buNone/>
              <a:defRPr sz="1200" b="0">
                <a:solidFill>
                  <a:srgbClr val="000000"/>
                </a:solidFill>
              </a:defRPr>
            </a:lvl4pPr>
            <a:lvl5pPr marL="854075" indent="0">
              <a:buFont typeface="Wingdings" panose="05000000000000000000" pitchFamily="2" charset="2"/>
              <a:buNone/>
              <a:tabLst/>
              <a:defRPr sz="1000" b="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10">
            <a:extLst>
              <a:ext uri="{FF2B5EF4-FFF2-40B4-BE49-F238E27FC236}">
                <a16:creationId xmlns:a16="http://schemas.microsoft.com/office/drawing/2014/main" id="{22BDE9B7-BF0F-DF45-BCD0-D6165D547D13}"/>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98799840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a:xfrm>
            <a:off x="588263" y="497541"/>
            <a:ext cx="11018520" cy="553998"/>
          </a:xfrm>
        </p:spPr>
        <p:txBody>
          <a:bodyPr/>
          <a:lstStyle>
            <a:lvl1pPr>
              <a:defRPr sz="3600">
                <a:solidFill>
                  <a:srgbClr val="000000"/>
                </a:solidFill>
              </a:defRPr>
            </a:lvl1pPr>
          </a:lstStyle>
          <a:p>
            <a:r>
              <a:rPr lang="en-US"/>
              <a:t>Click to edit Master title style</a:t>
            </a:r>
          </a:p>
        </p:txBody>
      </p:sp>
      <p:sp>
        <p:nvSpPr>
          <p:cNvPr id="4" name="Text Placeholder 3"/>
          <p:cNvSpPr>
            <a:spLocks noGrp="1"/>
          </p:cNvSpPr>
          <p:nvPr>
            <p:ph type="body" sz="quarter" idx="10"/>
          </p:nvPr>
        </p:nvSpPr>
        <p:spPr>
          <a:xfrm>
            <a:off x="584200" y="1437481"/>
            <a:ext cx="5212080" cy="1268039"/>
          </a:xfrm>
        </p:spPr>
        <p:txBody>
          <a:bodyPr wrap="square">
            <a:spAutoFit/>
          </a:bodyPr>
          <a:lstStyle>
            <a:lvl1pPr marL="231775" indent="-231775">
              <a:spcBef>
                <a:spcPts val="1224"/>
              </a:spcBef>
              <a:buClr>
                <a:schemeClr val="tx1"/>
              </a:buClr>
              <a:buFont typeface="Wingdings" panose="05000000000000000000" pitchFamily="2" charset="2"/>
              <a:buChar char=""/>
              <a:defRPr sz="2000" b="0">
                <a:solidFill>
                  <a:srgbClr val="000000"/>
                </a:solidFill>
                <a:latin typeface="+mn-lt"/>
                <a:cs typeface="Segoe UI Semilight" panose="020B0402040204020203" pitchFamily="34" charset="0"/>
              </a:defRPr>
            </a:lvl1pPr>
            <a:lvl2pPr marL="427038" indent="-171450">
              <a:buFont typeface="Wingdings" panose="05000000000000000000" pitchFamily="2" charset="2"/>
              <a:buChar char=""/>
              <a:defRPr sz="1600" b="0">
                <a:solidFill>
                  <a:srgbClr val="000000"/>
                </a:solidFill>
              </a:defRPr>
            </a:lvl2pPr>
            <a:lvl3pPr marL="639763" indent="-188913">
              <a:buFont typeface="Wingdings" panose="05000000000000000000" pitchFamily="2" charset="2"/>
              <a:buChar char=""/>
              <a:tabLst/>
              <a:defRPr sz="1400" b="0">
                <a:solidFill>
                  <a:srgbClr val="000000"/>
                </a:solidFill>
              </a:defRPr>
            </a:lvl3pPr>
            <a:lvl4pPr marL="828675" indent="-176213">
              <a:buFont typeface="Wingdings" panose="05000000000000000000" pitchFamily="2" charset="2"/>
              <a:buChar char=""/>
              <a:defRPr sz="1200" b="0">
                <a:solidFill>
                  <a:srgbClr val="000000"/>
                </a:solidFill>
              </a:defRPr>
            </a:lvl4pPr>
            <a:lvl5pPr marL="1023938" indent="-169863">
              <a:buFont typeface="Wingdings" panose="05000000000000000000" pitchFamily="2" charset="2"/>
              <a:buChar char=""/>
              <a:tabLst/>
              <a:defRPr sz="1000" b="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1EF8841F-D2F8-0646-B645-839893A70343}"/>
              </a:ext>
            </a:extLst>
          </p:cNvPr>
          <p:cNvSpPr>
            <a:spLocks noGrp="1"/>
          </p:cNvSpPr>
          <p:nvPr>
            <p:ph type="body" sz="quarter" idx="12"/>
          </p:nvPr>
        </p:nvSpPr>
        <p:spPr>
          <a:xfrm>
            <a:off x="6392849" y="1437481"/>
            <a:ext cx="5212080" cy="1268039"/>
          </a:xfrm>
        </p:spPr>
        <p:txBody>
          <a:bodyPr wrap="square">
            <a:spAutoFit/>
          </a:bodyPr>
          <a:lstStyle>
            <a:lvl1pPr marL="231775" indent="-231775">
              <a:spcBef>
                <a:spcPts val="1224"/>
              </a:spcBef>
              <a:buClr>
                <a:schemeClr val="tx1"/>
              </a:buClr>
              <a:buFont typeface="Wingdings" panose="05000000000000000000" pitchFamily="2" charset="2"/>
              <a:buChar char=""/>
              <a:defRPr sz="2000" b="0">
                <a:solidFill>
                  <a:srgbClr val="000000"/>
                </a:solidFill>
                <a:latin typeface="+mn-lt"/>
                <a:cs typeface="Segoe UI Semilight" panose="020B0402040204020203" pitchFamily="34" charset="0"/>
              </a:defRPr>
            </a:lvl1pPr>
            <a:lvl2pPr marL="427038" indent="-171450">
              <a:buFont typeface="Wingdings" panose="05000000000000000000" pitchFamily="2" charset="2"/>
              <a:buChar char=""/>
              <a:defRPr sz="1600" b="0">
                <a:solidFill>
                  <a:srgbClr val="000000"/>
                </a:solidFill>
              </a:defRPr>
            </a:lvl2pPr>
            <a:lvl3pPr marL="639763" indent="-188913">
              <a:buFont typeface="Wingdings" panose="05000000000000000000" pitchFamily="2" charset="2"/>
              <a:buChar char=""/>
              <a:tabLst/>
              <a:defRPr sz="1400" b="0">
                <a:solidFill>
                  <a:srgbClr val="000000"/>
                </a:solidFill>
              </a:defRPr>
            </a:lvl3pPr>
            <a:lvl4pPr marL="828675" indent="-176213">
              <a:buFont typeface="Wingdings" panose="05000000000000000000" pitchFamily="2" charset="2"/>
              <a:buChar char=""/>
              <a:defRPr sz="1200" b="0">
                <a:solidFill>
                  <a:srgbClr val="000000"/>
                </a:solidFill>
              </a:defRPr>
            </a:lvl4pPr>
            <a:lvl5pPr marL="1023938" indent="-169863">
              <a:buFont typeface="Wingdings" panose="05000000000000000000" pitchFamily="2" charset="2"/>
              <a:buChar char=""/>
              <a:tabLst/>
              <a:defRPr sz="1000" b="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10">
            <a:extLst>
              <a:ext uri="{FF2B5EF4-FFF2-40B4-BE49-F238E27FC236}">
                <a16:creationId xmlns:a16="http://schemas.microsoft.com/office/drawing/2014/main" id="{9EF2168D-ABC8-AA43-9EDB-A155583EFD61}"/>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319189805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a:xfrm>
            <a:off x="588263" y="497541"/>
            <a:ext cx="11018520" cy="553998"/>
          </a:xfrm>
        </p:spPr>
        <p:txBody>
          <a:bodyPr/>
          <a:lstStyle>
            <a:lvl1pPr>
              <a:defRPr sz="3600">
                <a:solidFill>
                  <a:srgbClr val="000000"/>
                </a:solidFill>
              </a:defRPr>
            </a:lvl1pPr>
          </a:lstStyle>
          <a:p>
            <a:r>
              <a:rPr lang="en-US"/>
              <a:t>Click to edit Master title style</a:t>
            </a:r>
          </a:p>
        </p:txBody>
      </p:sp>
      <p:sp>
        <p:nvSpPr>
          <p:cNvPr id="3" name="Footer Placeholder 10">
            <a:extLst>
              <a:ext uri="{FF2B5EF4-FFF2-40B4-BE49-F238E27FC236}">
                <a16:creationId xmlns:a16="http://schemas.microsoft.com/office/drawing/2014/main" id="{9438946C-117E-D444-B499-2F521D38BF54}"/>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900446412"/>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8263" y="497541"/>
            <a:ext cx="11018520" cy="553998"/>
          </a:xfrm>
        </p:spPr>
        <p:txBody>
          <a:bodyPr/>
          <a:lstStyle>
            <a:lvl1pPr>
              <a:defRPr sz="3600">
                <a:solidFill>
                  <a:srgbClr val="000000"/>
                </a:solidFill>
              </a:defRPr>
            </a:lvl1pPr>
          </a:lstStyle>
          <a:p>
            <a:r>
              <a:rPr lang="en-US"/>
              <a:t>Click to edit Master title style</a:t>
            </a:r>
          </a:p>
        </p:txBody>
      </p:sp>
      <p:sp>
        <p:nvSpPr>
          <p:cNvPr id="4" name="Footer Placeholder 10">
            <a:extLst>
              <a:ext uri="{FF2B5EF4-FFF2-40B4-BE49-F238E27FC236}">
                <a16:creationId xmlns:a16="http://schemas.microsoft.com/office/drawing/2014/main" id="{59A66667-56DD-0944-88F2-9EEF75B94EAF}"/>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172072913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mall title - half page">
    <p:bg>
      <p:bgPr>
        <a:solidFill>
          <a:schemeClr val="bg1">
            <a:lumMod val="95000"/>
          </a:schemeClr>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84094"/>
            <a:ext cx="5508419" cy="372410"/>
          </a:xfrm>
        </p:spPr>
        <p:txBody>
          <a:bodyPr tIns="64008"/>
          <a:lstStyle>
            <a:lvl1pPr>
              <a:defRPr sz="2000" spc="0">
                <a:solidFill>
                  <a:srgbClr val="000000"/>
                </a:solidFill>
                <a:latin typeface="+mj-lt"/>
                <a:cs typeface="Segoe UI" panose="020B0502040204020203" pitchFamily="34" charset="0"/>
              </a:defRPr>
            </a:lvl1pPr>
          </a:lstStyle>
          <a:p>
            <a:r>
              <a:rPr lang="en-US"/>
              <a:t>Click to edit Master title style</a:t>
            </a:r>
          </a:p>
        </p:txBody>
      </p:sp>
      <p:sp>
        <p:nvSpPr>
          <p:cNvPr id="3" name="Footer Placeholder 10">
            <a:extLst>
              <a:ext uri="{FF2B5EF4-FFF2-40B4-BE49-F238E27FC236}">
                <a16:creationId xmlns:a16="http://schemas.microsoft.com/office/drawing/2014/main" id="{04552FE7-359D-6544-B2BC-512289B79DFF}"/>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414599436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Updates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4009" y="1287364"/>
            <a:ext cx="4201714" cy="620349"/>
          </a:xfrm>
        </p:spPr>
        <p:txBody>
          <a:bodyPr wrap="square" rIns="0" anchor="t">
            <a:noAutofit/>
          </a:bodyPr>
          <a:lstStyle>
            <a:lvl1pPr>
              <a:lnSpc>
                <a:spcPct val="100000"/>
              </a:lnSpc>
              <a:defRPr sz="2000" b="0" spc="-49" baseline="0">
                <a:solidFill>
                  <a:srgbClr val="000000"/>
                </a:solidFill>
                <a:latin typeface="+mj-lt"/>
                <a:cs typeface="Segoe UI Semilight" panose="020B0402040204020203" pitchFamily="34" charset="0"/>
              </a:defRPr>
            </a:lvl1pPr>
          </a:lstStyle>
          <a:p>
            <a:r>
              <a:rPr lang="en-US"/>
              <a:t>Title format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hasCustomPrompt="1"/>
          </p:nvPr>
        </p:nvSpPr>
        <p:spPr>
          <a:xfrm>
            <a:off x="384009" y="2067179"/>
            <a:ext cx="4201714" cy="3289256"/>
          </a:xfrm>
        </p:spPr>
        <p:txBody>
          <a:bodyPr>
            <a:noAutofit/>
          </a:bodyPr>
          <a:lstStyle>
            <a:lvl1pPr marL="0" indent="0">
              <a:buNone/>
              <a:defRPr sz="1400">
                <a:solidFill>
                  <a:srgbClr val="000000"/>
                </a:solidFill>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Edit Master text styles</a:t>
            </a:r>
          </a:p>
        </p:txBody>
      </p:sp>
      <p:sp>
        <p:nvSpPr>
          <p:cNvPr id="6" name="Rectangle 5">
            <a:extLst>
              <a:ext uri="{FF2B5EF4-FFF2-40B4-BE49-F238E27FC236}">
                <a16:creationId xmlns:a16="http://schemas.microsoft.com/office/drawing/2014/main" id="{10B7B646-5077-24A0-1EC0-D8D72CAF7AA6}"/>
              </a:ext>
              <a:ext uri="{C183D7F6-B498-43B3-948B-1728B52AA6E4}">
                <adec:decorative xmlns:adec="http://schemas.microsoft.com/office/drawing/2017/decorative" val="1"/>
              </a:ext>
            </a:extLst>
          </p:cNvPr>
          <p:cNvSpPr/>
          <p:nvPr userDrawn="1"/>
        </p:nvSpPr>
        <p:spPr>
          <a:xfrm>
            <a:off x="5263616" y="0"/>
            <a:ext cx="6928384" cy="6858000"/>
          </a:xfrm>
          <a:prstGeom prst="rect">
            <a:avLst/>
          </a:prstGeom>
          <a:solidFill>
            <a:srgbClr val="001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8F2A55A-54F2-9F08-283C-F966780DD624}"/>
              </a:ext>
              <a:ext uri="{C183D7F6-B498-43B3-948B-1728B52AA6E4}">
                <adec:decorative xmlns:adec="http://schemas.microsoft.com/office/drawing/2017/decorative" val="1"/>
              </a:ext>
            </a:extLst>
          </p:cNvPr>
          <p:cNvSpPr/>
          <p:nvPr userDrawn="1"/>
        </p:nvSpPr>
        <p:spPr>
          <a:xfrm>
            <a:off x="384009" y="500873"/>
            <a:ext cx="45719" cy="473920"/>
          </a:xfrm>
          <a:prstGeom prst="rect">
            <a:avLst/>
          </a:prstGeom>
          <a:solidFill>
            <a:srgbClr val="001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B8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073069"/>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 &amp; Non-bulleted text">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05D753A-2494-D76F-9BFE-BBE32685DD66}"/>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1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98764"/>
            <a:ext cx="11018520" cy="553998"/>
          </a:xfrm>
        </p:spPr>
        <p:txBody>
          <a:bodyPr/>
          <a:lstStyle>
            <a:lvl1pPr>
              <a:defRPr sz="3600">
                <a:solidFill>
                  <a:schemeClr val="bg1"/>
                </a:solidFill>
              </a:defRPr>
            </a:lvl1pPr>
          </a:lstStyle>
          <a:p>
            <a:r>
              <a:rPr lang="en-US"/>
              <a:t>Click to edit Master title style</a:t>
            </a:r>
          </a:p>
        </p:txBody>
      </p:sp>
      <p:sp>
        <p:nvSpPr>
          <p:cNvPr id="4" name="Text Placeholder 3"/>
          <p:cNvSpPr>
            <a:spLocks noGrp="1"/>
          </p:cNvSpPr>
          <p:nvPr>
            <p:ph type="body" sz="quarter" idx="10"/>
          </p:nvPr>
        </p:nvSpPr>
        <p:spPr>
          <a:xfrm>
            <a:off x="586390" y="1434370"/>
            <a:ext cx="11018520" cy="1083374"/>
          </a:xfrm>
        </p:spPr>
        <p:txBody>
          <a:bodyPr wrap="square">
            <a:spAutoFit/>
          </a:bodyPr>
          <a:lstStyle>
            <a:lvl1pPr marL="0" indent="0">
              <a:buNone/>
              <a:defRPr sz="2000" b="0" i="0">
                <a:solidFill>
                  <a:schemeClr val="bg1"/>
                </a:solidFill>
                <a:latin typeface="+mn-lt"/>
                <a:cs typeface="Segoe UI" panose="020B0502040204020203" pitchFamily="34" charset="0"/>
              </a:defRPr>
            </a:lvl1pPr>
            <a:lvl2pPr marL="228600" indent="0">
              <a:buNone/>
              <a:defRPr sz="1600">
                <a:solidFill>
                  <a:schemeClr val="bg1"/>
                </a:solidFill>
              </a:defRPr>
            </a:lvl2pPr>
            <a:lvl3pPr marL="457200" indent="0">
              <a:buNone/>
              <a:defRPr sz="1400">
                <a:solidFill>
                  <a:schemeClr val="bg1"/>
                </a:solidFill>
              </a:defRPr>
            </a:lvl3pPr>
            <a:lvl4pPr marL="685800" indent="0">
              <a:buNone/>
              <a:defRPr sz="1200">
                <a:solidFill>
                  <a:schemeClr val="bg1"/>
                </a:solidFill>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72568826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 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271872"/>
            <a:ext cx="4161981" cy="861774"/>
          </a:xfrm>
        </p:spPr>
        <p:txBody>
          <a:bodyPr wrap="square" rIns="0" anchor="b">
            <a:spAutoFit/>
          </a:bodyPr>
          <a:lstStyle>
            <a:lvl1pPr>
              <a:lnSpc>
                <a:spcPct val="100000"/>
              </a:lnSpc>
              <a:defRPr sz="2800" b="0" spc="-49" baseline="0">
                <a:solidFill>
                  <a:srgbClr val="000000"/>
                </a:solidFill>
                <a:latin typeface="+mj-lt"/>
                <a:cs typeface="Segoe UI Semilight" panose="020B0402040204020203" pitchFamily="34" charset="0"/>
              </a:defRPr>
            </a:lvl1pPr>
          </a:lstStyle>
          <a:p>
            <a:r>
              <a:rPr lang="en-US"/>
              <a:t>Title format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1"/>
            <a:ext cx="4162425" cy="246221"/>
          </a:xfrm>
        </p:spPr>
        <p:txBody>
          <a:bodyPr/>
          <a:lstStyle>
            <a:lvl1pPr marL="0" indent="0">
              <a:buNone/>
              <a:defRPr sz="1600">
                <a:solidFill>
                  <a:srgbClr val="000000"/>
                </a:solidFill>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Edit Master text styles</a:t>
            </a:r>
          </a:p>
        </p:txBody>
      </p:sp>
      <p:sp>
        <p:nvSpPr>
          <p:cNvPr id="5" name="Picture Placeholder">
            <a:extLst>
              <a:ext uri="{FF2B5EF4-FFF2-40B4-BE49-F238E27FC236}">
                <a16:creationId xmlns:a16="http://schemas.microsoft.com/office/drawing/2014/main" id="{6178F5D2-7CA2-4202-8FD2-95D8F7A2E98D}"/>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201118724"/>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025" y="2998113"/>
            <a:ext cx="4161981" cy="861774"/>
          </a:xfrm>
        </p:spPr>
        <p:txBody>
          <a:bodyPr wrap="square" rIns="0" anchor="ctr" anchorCtr="0">
            <a:spAutoFit/>
          </a:bodyPr>
          <a:lstStyle>
            <a:lvl1pPr>
              <a:lnSpc>
                <a:spcPct val="100000"/>
              </a:lnSpc>
              <a:defRPr sz="2800" b="0" spc="-49" baseline="0">
                <a:solidFill>
                  <a:srgbClr val="000000"/>
                </a:solidFill>
                <a:latin typeface="+mj-lt"/>
                <a:cs typeface="Segoe UI Semilight" panose="020B0402040204020203" pitchFamily="34" charset="0"/>
              </a:defRPr>
            </a:lvl1pPr>
          </a:lstStyle>
          <a:p>
            <a:r>
              <a:rPr lang="en-US"/>
              <a:t>Square photo layout with Title  </a:t>
            </a:r>
          </a:p>
        </p:txBody>
      </p:sp>
      <p:sp>
        <p:nvSpPr>
          <p:cNvPr id="4" name="Picture Placeholder">
            <a:extLst>
              <a:ext uri="{FF2B5EF4-FFF2-40B4-BE49-F238E27FC236}">
                <a16:creationId xmlns:a16="http://schemas.microsoft.com/office/drawing/2014/main" id="{3956AAB8-C2DF-40F3-A72B-0FA6F47702E6}"/>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64975518"/>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quare Photo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81637"/>
            <a:ext cx="4160520" cy="615553"/>
          </a:xfrm>
        </p:spPr>
        <p:txBody>
          <a:bodyPr wrap="square" anchor="t">
            <a:spAutoFit/>
          </a:bodyPr>
          <a:lstStyle>
            <a:lvl1pPr>
              <a:lnSpc>
                <a:spcPct val="100000"/>
              </a:lnSpc>
              <a:defRPr sz="2000" b="0" spc="0"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Square photo layout with smaller text</a:t>
            </a:r>
          </a:p>
        </p:txBody>
      </p:sp>
      <p:sp>
        <p:nvSpPr>
          <p:cNvPr id="4" name="Picture Placeholder">
            <a:extLst>
              <a:ext uri="{FF2B5EF4-FFF2-40B4-BE49-F238E27FC236}">
                <a16:creationId xmlns:a16="http://schemas.microsoft.com/office/drawing/2014/main" id="{18102CFD-D7DD-461F-B675-FAE01404E555}"/>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98349399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emo slide">
    <p:bg>
      <p:bgPr>
        <a:solidFill>
          <a:srgbClr val="1A1A1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300490923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em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004873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Video slide">
    <p:bg>
      <p:bgPr>
        <a:solidFill>
          <a:srgbClr val="1A1A1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spTree>
    <p:extLst>
      <p:ext uri="{BB962C8B-B14F-4D97-AF65-F5344CB8AC3E}">
        <p14:creationId xmlns:p14="http://schemas.microsoft.com/office/powerpoint/2010/main" val="36512775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Vide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spTree>
    <p:extLst>
      <p:ext uri="{BB962C8B-B14F-4D97-AF65-F5344CB8AC3E}">
        <p14:creationId xmlns:p14="http://schemas.microsoft.com/office/powerpoint/2010/main" val="425723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rgbClr val="1A1A1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6301232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ection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000000"/>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26166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80503004"/>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Blank 2">
    <p:bg>
      <p:bgPr>
        <a:solidFill>
          <a:srgbClr val="1A1A1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435770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1272">
          <p15:clr>
            <a:srgbClr val="5ACBF0"/>
          </p15:clr>
        </p15:guide>
        <p15:guide id="3" orient="horz" pos="288">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a:xfrm>
            <a:off x="588263" y="497541"/>
            <a:ext cx="11018520" cy="430887"/>
          </a:xfrm>
        </p:spPr>
        <p:txBody>
          <a:bodyPr/>
          <a:lstStyle>
            <a:lvl1pPr>
              <a:defRPr sz="2800"/>
            </a:lvl1pPr>
          </a:lstStyle>
          <a:p>
            <a:r>
              <a:rPr lang="en-US"/>
              <a:t>Software code slide</a:t>
            </a:r>
          </a:p>
        </p:txBody>
      </p:sp>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CD7C51EB-D279-154E-8F43-40608F83D105}"/>
              </a:ext>
            </a:extLst>
          </p:cNvPr>
          <p:cNvSpPr>
            <a:spLocks noGrp="1"/>
          </p:cNvSpPr>
          <p:nvPr>
            <p:ph type="ftr" sz="quarter" idx="3"/>
          </p:nvPr>
        </p:nvSpPr>
        <p:spPr>
          <a:xfrm>
            <a:off x="584201" y="6456459"/>
            <a:ext cx="11025188" cy="107854"/>
          </a:xfrm>
          <a:prstGeom prst="rect">
            <a:avLst/>
          </a:prstGeom>
        </p:spPr>
        <p:txBody>
          <a:bodyPr/>
          <a:lstStyle>
            <a:lvl1pPr>
              <a:defRPr sz="800">
                <a:solidFill>
                  <a:schemeClr val="bg2">
                    <a:lumMod val="50000"/>
                  </a:schemeClr>
                </a:solidFill>
              </a:defRPr>
            </a:lvl1pPr>
          </a:lstStyle>
          <a:p>
            <a:r>
              <a:rPr lang="en-US"/>
              <a:t>© Microsoft Corporation                                                                                  					   	    	                                     Microsoft 365 </a:t>
            </a:r>
          </a:p>
        </p:txBody>
      </p:sp>
    </p:spTree>
    <p:extLst>
      <p:ext uri="{BB962C8B-B14F-4D97-AF65-F5344CB8AC3E}">
        <p14:creationId xmlns:p14="http://schemas.microsoft.com/office/powerpoint/2010/main" val="60455311"/>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a:xfrm>
            <a:off x="588263" y="510988"/>
            <a:ext cx="11018520" cy="430887"/>
          </a:xfrm>
        </p:spPr>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85044309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losing logo slide">
    <p:bg>
      <p:bgPr>
        <a:solidFill>
          <a:srgbClr val="1A1A1A"/>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4" name="MS logo gray - EMF">
            <a:extLst>
              <a:ext uri="{FF2B5EF4-FFF2-40B4-BE49-F238E27FC236}">
                <a16:creationId xmlns:a16="http://schemas.microsoft.com/office/drawing/2014/main" id="{2EEC6248-87BC-4D4D-98C3-91E1890DDA17}"/>
              </a:ext>
            </a:extLst>
          </p:cNvPr>
          <p:cNvPicPr>
            <a:picLocks noChangeAspect="1"/>
          </p:cNvPicPr>
          <p:nvPr userDrawn="1"/>
        </p:nvPicPr>
        <p:blipFill>
          <a:blip r:embed="rId2"/>
          <a:stretch>
            <a:fillRect/>
          </a:stretch>
        </p:blipFill>
        <p:spPr bwMode="black">
          <a:xfrm>
            <a:off x="283297" y="281709"/>
            <a:ext cx="2440148" cy="902854"/>
          </a:xfrm>
          <a:prstGeom prst="rect">
            <a:avLst/>
          </a:prstGeom>
        </p:spPr>
      </p:pic>
    </p:spTree>
    <p:extLst>
      <p:ext uri="{BB962C8B-B14F-4D97-AF65-F5344CB8AC3E}">
        <p14:creationId xmlns:p14="http://schemas.microsoft.com/office/powerpoint/2010/main" val="383686375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2_Title Slide">
    <p:bg>
      <p:bgPr>
        <a:solidFill>
          <a:srgbClr val="001B2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25646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584200" y="1599722"/>
            <a:ext cx="3490176" cy="3099393"/>
          </a:xfrm>
          <a:blipFill>
            <a:blip r:embed="rId2"/>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 name="Title 1"/>
          <p:cNvSpPr>
            <a:spLocks noGrp="1"/>
          </p:cNvSpPr>
          <p:nvPr>
            <p:ph type="title" hasCustomPrompt="1"/>
          </p:nvPr>
        </p:nvSpPr>
        <p:spPr>
          <a:xfrm>
            <a:off x="584200" y="545447"/>
            <a:ext cx="11306469" cy="403137"/>
          </a:xfrm>
        </p:spPr>
        <p:txBody>
          <a:bodyPr wrap="square" lIns="0" tIns="0" rIns="0" bIns="0">
            <a:spAutoFit/>
          </a:bodyPr>
          <a:lstStyle>
            <a:lvl1pPr>
              <a:lnSpc>
                <a:spcPts val="3137"/>
              </a:lnSpc>
              <a:defRPr sz="2800">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584200" y="4927922"/>
            <a:ext cx="3490176" cy="1186064"/>
          </a:xfrm>
        </p:spPr>
        <p:txBody>
          <a:bodyPr lIns="0" tIns="0" rIns="0" bIns="0"/>
          <a:lstStyle>
            <a:lvl1pPr marL="0" indent="0">
              <a:lnSpc>
                <a:spcPts val="1765"/>
              </a:lnSpc>
              <a:spcBef>
                <a:spcPts val="1176"/>
              </a:spcBef>
              <a:buNone/>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465305"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3151" y="1599722"/>
            <a:ext cx="3618381" cy="3099393"/>
          </a:xfrm>
          <a:blipFill>
            <a:blip r:embed="rId3"/>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465305" cy="3099394"/>
          </a:xfrm>
          <a:blipFill>
            <a:blip r:embed="rId4"/>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1" name="Footer Placeholder 14">
            <a:extLst>
              <a:ext uri="{FF2B5EF4-FFF2-40B4-BE49-F238E27FC236}">
                <a16:creationId xmlns:a16="http://schemas.microsoft.com/office/drawing/2014/main" id="{AE158E7B-0220-41AE-9E99-77C3807358B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rgbClr val="000000"/>
                </a:solidFill>
              </a:defRPr>
            </a:lvl1pPr>
          </a:lstStyle>
          <a:p>
            <a:r>
              <a:rPr lang="en-US"/>
              <a:t>© Microsoft Corporation                                                                                  								                      Microsoft 365 </a:t>
            </a:r>
          </a:p>
        </p:txBody>
      </p:sp>
    </p:spTree>
    <p:extLst>
      <p:ext uri="{BB962C8B-B14F-4D97-AF65-F5344CB8AC3E}">
        <p14:creationId xmlns:p14="http://schemas.microsoft.com/office/powerpoint/2010/main" val="325678143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49772303"/>
      </p:ext>
    </p:extLst>
  </p:cSld>
  <p:clrMapOvr>
    <a:masterClrMapping/>
  </p:clrMapOvr>
  <p:transition>
    <p:fade/>
  </p:transition>
  <p:hf sldNum="0" hdr="0" ftr="0" dt="0"/>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1_Blank_with Head">
    <p:spTree>
      <p:nvGrpSpPr>
        <p:cNvPr id="1" name=""/>
        <p:cNvGrpSpPr/>
        <p:nvPr/>
      </p:nvGrpSpPr>
      <p:grpSpPr>
        <a:xfrm>
          <a:off x="0" y="0"/>
          <a:ext cx="0" cy="0"/>
          <a:chOff x="0" y="0"/>
          <a:chExt cx="0" cy="0"/>
        </a:xfrm>
      </p:grpSpPr>
      <p:pic>
        <p:nvPicPr>
          <p:cNvPr id="3" name="Picture 2" descr="A blue and white background&#10;&#10;Description automatically generated">
            <a:extLst>
              <a:ext uri="{FF2B5EF4-FFF2-40B4-BE49-F238E27FC236}">
                <a16:creationId xmlns:a16="http://schemas.microsoft.com/office/drawing/2014/main" id="{594F2FE5-E83C-FD34-6F42-2F895F0DD4B6}"/>
              </a:ext>
            </a:extLst>
          </p:cNvPr>
          <p:cNvPicPr>
            <a:picLocks noChangeAspect="1"/>
          </p:cNvPicPr>
          <p:nvPr userDrawn="1"/>
        </p:nvPicPr>
        <p:blipFill>
          <a:blip r:embed="rId2"/>
          <a:stretch>
            <a:fillRect/>
          </a:stretch>
        </p:blipFill>
        <p:spPr>
          <a:xfrm rot="10800000" flipH="1">
            <a:off x="0" y="0"/>
            <a:ext cx="12192000" cy="6858000"/>
          </a:xfrm>
          <a:prstGeom prst="rect">
            <a:avLst/>
          </a:prstGeom>
        </p:spPr>
      </p:pic>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4024302090"/>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1_CNB_Title, content and resource banner">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
          <p:cNvSpPr>
            <a:spLocks noGrp="1"/>
          </p:cNvSpPr>
          <p:nvPr>
            <p:ph type="body" sz="quarter" idx="10" hasCustomPrompt="1"/>
          </p:nvPr>
        </p:nvSpPr>
        <p:spPr>
          <a:xfrm>
            <a:off x="584200" y="1435497"/>
            <a:ext cx="11018520" cy="1268039"/>
          </a:xfrm>
        </p:spPr>
        <p:txBody>
          <a:bodyPr/>
          <a:lstStyle>
            <a:lvl1pPr>
              <a:defRPr sz="2000">
                <a:solidFill>
                  <a:srgbClr val="000000"/>
                </a:solidFill>
                <a:latin typeface="Segoe UI" panose="020B0502040204020203" pitchFamily="34" charset="0"/>
                <a:cs typeface="Segoe UI" panose="020B0502040204020203" pitchFamily="34" charset="0"/>
              </a:defRPr>
            </a:lvl1pPr>
            <a:lvl2pPr>
              <a:defRPr sz="1600">
                <a:solidFill>
                  <a:srgbClr val="000000"/>
                </a:solidFill>
                <a:latin typeface="Segoe UI" panose="020B0502040204020203" pitchFamily="34" charset="0"/>
                <a:cs typeface="Segoe UI" panose="020B0502040204020203" pitchFamily="34" charset="0"/>
              </a:defRPr>
            </a:lvl2pPr>
            <a:lvl3pPr>
              <a:defRPr sz="1400">
                <a:solidFill>
                  <a:srgbClr val="000000"/>
                </a:solidFill>
                <a:latin typeface="Segoe UI" panose="020B0502040204020203" pitchFamily="34" charset="0"/>
                <a:cs typeface="Segoe UI" panose="020B0502040204020203" pitchFamily="34" charset="0"/>
              </a:defRPr>
            </a:lvl3pPr>
            <a:lvl4pPr>
              <a:defRPr sz="1200">
                <a:solidFill>
                  <a:srgbClr val="000000"/>
                </a:solidFill>
                <a:latin typeface="Segoe UI" panose="020B0502040204020203" pitchFamily="34" charset="0"/>
                <a:cs typeface="Segoe UI" panose="020B0502040204020203" pitchFamily="34" charset="0"/>
              </a:defRPr>
            </a:lvl4pPr>
            <a:lvl5pPr>
              <a:defRPr sz="1000">
                <a:solidFill>
                  <a:srgbClr val="000000"/>
                </a:solidFill>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ounded Rectangle 6">
            <a:extLst>
              <a:ext uri="{FF2B5EF4-FFF2-40B4-BE49-F238E27FC236}">
                <a16:creationId xmlns:a16="http://schemas.microsoft.com/office/drawing/2014/main" id="{F1F6ECD6-0872-3D76-0A88-B53820253296}"/>
              </a:ext>
            </a:extLst>
          </p:cNvPr>
          <p:cNvSpPr/>
          <p:nvPr userDrawn="1"/>
        </p:nvSpPr>
        <p:spPr>
          <a:xfrm>
            <a:off x="0" y="5849078"/>
            <a:ext cx="5165521" cy="1011104"/>
          </a:xfrm>
          <a:prstGeom prst="roundRect">
            <a:avLst>
              <a:gd name="adj" fmla="val 0"/>
            </a:avLst>
          </a:prstGeom>
          <a:solidFill>
            <a:srgbClr val="F250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730947EA-688D-4587-5AD1-B1F0D2D2954E}"/>
              </a:ext>
            </a:extLst>
          </p:cNvPr>
          <p:cNvSpPr>
            <a:spLocks noGrp="1"/>
          </p:cNvSpPr>
          <p:nvPr>
            <p:ph type="body" sz="quarter" idx="12" hasCustomPrompt="1"/>
          </p:nvPr>
        </p:nvSpPr>
        <p:spPr>
          <a:xfrm>
            <a:off x="278321" y="6199848"/>
            <a:ext cx="4073525" cy="309563"/>
          </a:xfrm>
        </p:spPr>
        <p:txBody>
          <a:bodyPr/>
          <a:lstStyle>
            <a:lvl1pPr marL="0" indent="0">
              <a:buNone/>
              <a:defRPr sz="2000">
                <a:solidFill>
                  <a:schemeClr val="bg1"/>
                </a:solidFill>
                <a:latin typeface="Segoe UI" panose="020B0502040204020203" pitchFamily="34" charset="0"/>
                <a:cs typeface="Segoe UI" panose="020B0502040204020203" pitchFamily="34" charset="0"/>
              </a:defRPr>
            </a:lvl1pPr>
          </a:lstStyle>
          <a:p>
            <a:pPr lvl="0"/>
            <a:r>
              <a:rPr lang="en-US"/>
              <a:t>Click to add key resource link</a:t>
            </a:r>
          </a:p>
        </p:txBody>
      </p:sp>
    </p:spTree>
    <p:extLst>
      <p:ext uri="{BB962C8B-B14F-4D97-AF65-F5344CB8AC3E}">
        <p14:creationId xmlns:p14="http://schemas.microsoft.com/office/powerpoint/2010/main" val="393331666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1_CNB_Updates">
    <p:bg>
      <p:bgPr>
        <a:solidFill>
          <a:schemeClr val="bg1"/>
        </a:solidFill>
        <a:effectLst/>
      </p:bgPr>
    </p:bg>
    <p:spTree>
      <p:nvGrpSpPr>
        <p:cNvPr id="1" name=""/>
        <p:cNvGrpSpPr/>
        <p:nvPr/>
      </p:nvGrpSpPr>
      <p:grpSpPr>
        <a:xfrm>
          <a:off x="0" y="0"/>
          <a:ext cx="0" cy="0"/>
          <a:chOff x="0" y="0"/>
          <a:chExt cx="0" cy="0"/>
        </a:xfrm>
      </p:grpSpPr>
      <p:sp>
        <p:nvSpPr>
          <p:cNvPr id="6" name="Rounded Rectangle 4">
            <a:extLst>
              <a:ext uri="{FF2B5EF4-FFF2-40B4-BE49-F238E27FC236}">
                <a16:creationId xmlns:a16="http://schemas.microsoft.com/office/drawing/2014/main" id="{6A1507C7-C542-E81C-EF4A-218C3711D00D}"/>
              </a:ext>
            </a:extLst>
          </p:cNvPr>
          <p:cNvSpPr/>
          <p:nvPr userDrawn="1"/>
        </p:nvSpPr>
        <p:spPr>
          <a:xfrm>
            <a:off x="8928100" y="1151393"/>
            <a:ext cx="3263900" cy="5706606"/>
          </a:xfrm>
          <a:prstGeom prst="round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
        <p:nvSpPr>
          <p:cNvPr id="10" name="Rounded Rectangle 1">
            <a:extLst>
              <a:ext uri="{FF2B5EF4-FFF2-40B4-BE49-F238E27FC236}">
                <a16:creationId xmlns:a16="http://schemas.microsoft.com/office/drawing/2014/main" id="{A3FE6813-A34B-408D-5E57-9D178EE76FD8}"/>
              </a:ext>
            </a:extLst>
          </p:cNvPr>
          <p:cNvSpPr/>
          <p:nvPr userDrawn="1"/>
        </p:nvSpPr>
        <p:spPr>
          <a:xfrm>
            <a:off x="0" y="1173570"/>
            <a:ext cx="4152900" cy="468061"/>
          </a:xfrm>
          <a:prstGeom prst="roundRect">
            <a:avLst>
              <a:gd name="adj" fmla="val 0"/>
            </a:avLst>
          </a:prstGeom>
          <a:solidFill>
            <a:srgbClr val="F250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Picture Placeholder 16">
            <a:extLst>
              <a:ext uri="{FF2B5EF4-FFF2-40B4-BE49-F238E27FC236}">
                <a16:creationId xmlns:a16="http://schemas.microsoft.com/office/drawing/2014/main" id="{05AA3CE7-CCC3-9EBF-4083-17CD49870263}"/>
              </a:ext>
            </a:extLst>
          </p:cNvPr>
          <p:cNvSpPr>
            <a:spLocks noGrp="1"/>
          </p:cNvSpPr>
          <p:nvPr>
            <p:ph type="pic" sz="quarter" idx="11" hasCustomPrompt="1"/>
          </p:nvPr>
        </p:nvSpPr>
        <p:spPr>
          <a:xfrm>
            <a:off x="5650395" y="2239963"/>
            <a:ext cx="6262206" cy="3246437"/>
          </a:xfrm>
          <a:prstGeom prst="roundRect">
            <a:avLst>
              <a:gd name="adj" fmla="val 4622"/>
            </a:avLst>
          </a:prstGeom>
          <a:solidFill>
            <a:schemeClr val="bg2"/>
          </a:solidFill>
        </p:spPr>
        <p:txBody>
          <a:bodyPr anchor="ctr">
            <a:noAutofit/>
          </a:bodyPr>
          <a:lstStyle>
            <a:lvl1pPr marL="0" indent="0" algn="ctr">
              <a:buNone/>
              <a:defRPr/>
            </a:lvl1pPr>
          </a:lstStyle>
          <a:p>
            <a:r>
              <a:rPr lang="en-US"/>
              <a:t>Click to insert picture</a:t>
            </a:r>
          </a:p>
        </p:txBody>
      </p:sp>
      <p:sp>
        <p:nvSpPr>
          <p:cNvPr id="19" name="Text Placeholder 18">
            <a:extLst>
              <a:ext uri="{FF2B5EF4-FFF2-40B4-BE49-F238E27FC236}">
                <a16:creationId xmlns:a16="http://schemas.microsoft.com/office/drawing/2014/main" id="{6E0B161C-8EF0-F07D-6565-5AC5DAF93DB4}"/>
              </a:ext>
            </a:extLst>
          </p:cNvPr>
          <p:cNvSpPr>
            <a:spLocks noGrp="1"/>
          </p:cNvSpPr>
          <p:nvPr>
            <p:ph type="body" sz="quarter" idx="12"/>
          </p:nvPr>
        </p:nvSpPr>
        <p:spPr>
          <a:xfrm>
            <a:off x="461963" y="1257671"/>
            <a:ext cx="3617912" cy="307777"/>
          </a:xfrm>
        </p:spPr>
        <p:txBody>
          <a:bodyPr/>
          <a:lstStyle>
            <a:lvl1pPr marL="0" indent="0">
              <a:lnSpc>
                <a:spcPct val="90000"/>
              </a:lnSpc>
              <a:spcBef>
                <a:spcPts val="1000"/>
              </a:spcBef>
              <a:buNone/>
              <a:defRPr sz="2400">
                <a:solidFill>
                  <a:schemeClr val="bg1"/>
                </a:solidFill>
                <a:latin typeface="Segoe UI Semibold" panose="020B0702040204020203" pitchFamily="34" charset="0"/>
                <a:cs typeface="Segoe UI Semibold" panose="020B0702040204020203" pitchFamily="34" charset="0"/>
              </a:defRPr>
            </a:lvl1pPr>
            <a:lvl2pPr marL="228600" indent="0">
              <a:buNone/>
              <a:defRPr/>
            </a:lvl2pPr>
          </a:lstStyle>
          <a:p>
            <a:pPr lvl="0"/>
            <a:r>
              <a:rPr lang="en-US"/>
              <a:t>Click to edit Master</a:t>
            </a:r>
          </a:p>
        </p:txBody>
      </p:sp>
      <p:sp>
        <p:nvSpPr>
          <p:cNvPr id="21" name="Text Placeholder 20">
            <a:extLst>
              <a:ext uri="{FF2B5EF4-FFF2-40B4-BE49-F238E27FC236}">
                <a16:creationId xmlns:a16="http://schemas.microsoft.com/office/drawing/2014/main" id="{0E79AF9F-FE77-CCB9-F3E4-8905E3B043A1}"/>
              </a:ext>
            </a:extLst>
          </p:cNvPr>
          <p:cNvSpPr>
            <a:spLocks noGrp="1"/>
          </p:cNvSpPr>
          <p:nvPr>
            <p:ph type="body" sz="quarter" idx="13" hasCustomPrompt="1"/>
          </p:nvPr>
        </p:nvSpPr>
        <p:spPr>
          <a:xfrm>
            <a:off x="461963" y="2239963"/>
            <a:ext cx="5049837" cy="2860270"/>
          </a:xfrm>
        </p:spPr>
        <p:txBody>
          <a:bodyPr/>
          <a:lstStyle>
            <a:lvl1pPr marL="0" indent="0">
              <a:buNone/>
              <a:defRPr sz="1800"/>
            </a:lvl1pPr>
          </a:lstStyle>
          <a:p>
            <a:pPr marL="0" indent="0">
              <a:lnSpc>
                <a:spcPct val="90000"/>
              </a:lnSpc>
              <a:spcBef>
                <a:spcPts val="1000"/>
              </a:spcBef>
              <a:buNone/>
            </a:pPr>
            <a:r>
              <a:rPr lang="en-US" sz="2800">
                <a:latin typeface="+mj-lt"/>
                <a:cs typeface="Segoe UI Semibold" panose="020B0502040204020203" pitchFamily="34" charset="0"/>
              </a:rPr>
              <a:t>Lorem ipsum dolor sit </a:t>
            </a:r>
            <a:r>
              <a:rPr lang="en-US" sz="2800" err="1">
                <a:latin typeface="+mj-lt"/>
                <a:cs typeface="Segoe UI Semibold" panose="020B0502040204020203" pitchFamily="34" charset="0"/>
              </a:rPr>
              <a:t>amet</a:t>
            </a:r>
            <a:endParaRPr lang="en-US" sz="2000">
              <a:latin typeface="+mj-lt"/>
              <a:cs typeface="Segoe UI" panose="020B0502040204020203" pitchFamily="34" charset="0"/>
            </a:endParaRPr>
          </a:p>
          <a:p>
            <a:pPr marL="0" indent="0">
              <a:lnSpc>
                <a:spcPct val="90000"/>
              </a:lnSpc>
              <a:spcBef>
                <a:spcPts val="1000"/>
              </a:spcBef>
              <a:buNone/>
            </a:pPr>
            <a:r>
              <a:rPr lang="en-US" sz="2000">
                <a:solidFill>
                  <a:srgbClr val="000000"/>
                </a:solidFill>
                <a:effectLst/>
                <a:highlight>
                  <a:srgbClr val="FFFFFF"/>
                </a:highlight>
                <a:latin typeface="Segoe UI" panose="020B0502040204020203" pitchFamily="34" charset="0"/>
                <a:cs typeface="Segoe UI" panose="020B0502040204020203" pitchFamily="34" charset="0"/>
              </a:rPr>
              <a:t>Vestibulum cursus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quam</a:t>
            </a:r>
            <a:r>
              <a:rPr lang="en-US" sz="2000">
                <a:solidFill>
                  <a:srgbClr val="000000"/>
                </a:solidFill>
                <a:effectLst/>
                <a:highlight>
                  <a:srgbClr val="FFFFFF"/>
                </a:highlight>
                <a:latin typeface="Segoe UI" panose="020B0502040204020203" pitchFamily="34" charset="0"/>
                <a:cs typeface="Segoe UI" panose="020B0502040204020203" pitchFamily="34" charset="0"/>
              </a:rPr>
              <a:t>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rutrum</a:t>
            </a:r>
            <a:r>
              <a:rPr lang="en-US" sz="2000">
                <a:solidFill>
                  <a:srgbClr val="000000"/>
                </a:solidFill>
                <a:effectLst/>
                <a:highlight>
                  <a:srgbClr val="FFFFFF"/>
                </a:highlight>
                <a:latin typeface="Segoe UI" panose="020B0502040204020203" pitchFamily="34" charset="0"/>
                <a:cs typeface="Segoe UI" panose="020B0502040204020203" pitchFamily="34" charset="0"/>
              </a:rPr>
              <a:t>,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Vivamus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finibus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arcu</a:t>
            </a:r>
            <a:r>
              <a:rPr lang="en-US" sz="2000">
                <a:solidFill>
                  <a:srgbClr val="000000"/>
                </a:solidFill>
                <a:effectLst/>
                <a:highlight>
                  <a:srgbClr val="FFFFFF"/>
                </a:highlight>
                <a:latin typeface="Segoe UI" panose="020B0502040204020203" pitchFamily="34" charset="0"/>
                <a:cs typeface="Segoe UI" panose="020B0502040204020203" pitchFamily="34" charset="0"/>
              </a:rPr>
              <a:t> vel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tellus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varius</a:t>
            </a:r>
            <a:r>
              <a:rPr lang="en-US" sz="2000">
                <a:solidFill>
                  <a:srgbClr val="000000"/>
                </a:solidFill>
                <a:effectLst/>
                <a:highlight>
                  <a:srgbClr val="FFFFFF"/>
                </a:highlight>
                <a:latin typeface="Segoe UI" panose="020B0502040204020203" pitchFamily="34" charset="0"/>
                <a:cs typeface="Segoe UI" panose="020B0502040204020203" pitchFamily="34" charset="0"/>
              </a:rPr>
              <a:t>, nec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massa</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condimentum</a:t>
            </a:r>
            <a:r>
              <a:rPr lang="en-US" sz="2000">
                <a:solidFill>
                  <a:srgbClr val="000000"/>
                </a:solidFill>
                <a:effectLst/>
                <a:highlight>
                  <a:srgbClr val="FFFFFF"/>
                </a:highlight>
                <a:latin typeface="Segoe UI" panose="020B0502040204020203" pitchFamily="34" charset="0"/>
                <a:cs typeface="Segoe UI" panose="020B0502040204020203" pitchFamily="34" charset="0"/>
              </a:rPr>
              <a:t>. Lorem ipsum dolor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consectetur</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adipiscing</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elit</a:t>
            </a:r>
            <a:r>
              <a:rPr lang="en-US" sz="2000">
                <a:solidFill>
                  <a:srgbClr val="000000"/>
                </a:solidFill>
                <a:effectLst/>
                <a:highlight>
                  <a:srgbClr val="FFFFFF"/>
                </a:highlight>
                <a:latin typeface="Segoe UI" panose="020B0502040204020203" pitchFamily="34" charset="0"/>
                <a:cs typeface="Segoe UI" panose="020B0502040204020203" pitchFamily="34" charset="0"/>
              </a:rPr>
              <a:t>. Vestibulum fermentum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imperdiet</a:t>
            </a:r>
            <a:r>
              <a:rPr lang="en-US" sz="2000">
                <a:solidFill>
                  <a:srgbClr val="000000"/>
                </a:solidFill>
                <a:effectLst/>
                <a:highlight>
                  <a:srgbClr val="FFFFFF"/>
                </a:highlight>
                <a:latin typeface="Segoe UI" panose="020B0502040204020203" pitchFamily="34" charset="0"/>
                <a:cs typeface="Segoe UI" panose="020B0502040204020203" pitchFamily="34" charset="0"/>
              </a:rPr>
              <a:t> ex, nec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consequat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tempus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Phasellus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lobortis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p>
          <a:p>
            <a:pPr marL="0" indent="0">
              <a:lnSpc>
                <a:spcPct val="90000"/>
              </a:lnSpc>
              <a:spcBef>
                <a:spcPts val="1000"/>
              </a:spcBef>
              <a:buNone/>
            </a:pPr>
            <a:r>
              <a:rPr lang="en-US" sz="2000">
                <a:highlight>
                  <a:srgbClr val="FFFFFF"/>
                </a:highlight>
                <a:latin typeface="Segoe UI" panose="020B0502040204020203" pitchFamily="34" charset="0"/>
                <a:cs typeface="Segoe UI" panose="020B0502040204020203" pitchFamily="34" charset="0"/>
              </a:rPr>
              <a:t>Learn more at aka.ms/community.</a:t>
            </a:r>
            <a:endParaRPr lang="en-US" sz="20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3900400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1_CNB_Title, content and CTA banner">
    <p:bg>
      <p:bgPr>
        <a:solidFill>
          <a:schemeClr val="bg1"/>
        </a:solidFill>
        <a:effectLst/>
      </p:bgPr>
    </p:bg>
    <p:spTree>
      <p:nvGrpSpPr>
        <p:cNvPr id="1" name=""/>
        <p:cNvGrpSpPr/>
        <p:nvPr/>
      </p:nvGrpSpPr>
      <p:grpSpPr>
        <a:xfrm>
          <a:off x="0" y="0"/>
          <a:ext cx="0" cy="0"/>
          <a:chOff x="0" y="0"/>
          <a:chExt cx="0" cy="0"/>
        </a:xfrm>
      </p:grpSpPr>
      <p:sp>
        <p:nvSpPr>
          <p:cNvPr id="4" name="Rounded Rectangle 13">
            <a:extLst>
              <a:ext uri="{FF2B5EF4-FFF2-40B4-BE49-F238E27FC236}">
                <a16:creationId xmlns:a16="http://schemas.microsoft.com/office/drawing/2014/main" id="{B9A8FAF4-9538-CE3F-A80C-4B8F0DA97450}"/>
              </a:ext>
            </a:extLst>
          </p:cNvPr>
          <p:cNvSpPr/>
          <p:nvPr userDrawn="1"/>
        </p:nvSpPr>
        <p:spPr>
          <a:xfrm>
            <a:off x="0" y="5975205"/>
            <a:ext cx="12192001" cy="882795"/>
          </a:xfrm>
          <a:prstGeom prst="roundRect">
            <a:avLst>
              <a:gd name="adj" fmla="val 0"/>
            </a:avLst>
          </a:prstGeom>
          <a:solidFill>
            <a:srgbClr val="F250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
          <p:cNvSpPr>
            <a:spLocks noGrp="1"/>
          </p:cNvSpPr>
          <p:nvPr>
            <p:ph type="body" sz="quarter" idx="10" hasCustomPrompt="1"/>
          </p:nvPr>
        </p:nvSpPr>
        <p:spPr>
          <a:xfrm>
            <a:off x="500979" y="1435497"/>
            <a:ext cx="11101741" cy="1268039"/>
          </a:xfrm>
        </p:spPr>
        <p:txBody>
          <a:bodyPr/>
          <a:lstStyle>
            <a:lvl1pPr>
              <a:defRPr sz="2000">
                <a:solidFill>
                  <a:srgbClr val="000000"/>
                </a:solidFill>
                <a:latin typeface="Segoe UI" panose="020B0502040204020203" pitchFamily="34" charset="0"/>
                <a:cs typeface="Segoe UI" panose="020B0502040204020203" pitchFamily="34" charset="0"/>
              </a:defRPr>
            </a:lvl1pPr>
            <a:lvl2pPr>
              <a:defRPr sz="1600">
                <a:solidFill>
                  <a:srgbClr val="000000"/>
                </a:solidFill>
                <a:latin typeface="Segoe UI" panose="020B0502040204020203" pitchFamily="34" charset="0"/>
                <a:cs typeface="Segoe UI" panose="020B0502040204020203" pitchFamily="34" charset="0"/>
              </a:defRPr>
            </a:lvl2pPr>
            <a:lvl3pPr>
              <a:defRPr sz="1400">
                <a:solidFill>
                  <a:srgbClr val="000000"/>
                </a:solidFill>
                <a:latin typeface="Segoe UI" panose="020B0502040204020203" pitchFamily="34" charset="0"/>
                <a:cs typeface="Segoe UI" panose="020B0502040204020203" pitchFamily="34" charset="0"/>
              </a:defRPr>
            </a:lvl3pPr>
            <a:lvl4pPr>
              <a:defRPr sz="1200">
                <a:solidFill>
                  <a:srgbClr val="000000"/>
                </a:solidFill>
                <a:latin typeface="Segoe UI" panose="020B0502040204020203" pitchFamily="34" charset="0"/>
                <a:cs typeface="Segoe UI" panose="020B0502040204020203" pitchFamily="34" charset="0"/>
              </a:defRPr>
            </a:lvl4pPr>
            <a:lvl5pPr>
              <a:defRPr sz="1000">
                <a:solidFill>
                  <a:srgbClr val="000000"/>
                </a:solidFill>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EC347A5A-7E19-D1B8-57F0-09B20F84001F}"/>
              </a:ext>
            </a:extLst>
          </p:cNvPr>
          <p:cNvSpPr>
            <a:spLocks noGrp="1"/>
          </p:cNvSpPr>
          <p:nvPr>
            <p:ph type="body" sz="quarter" idx="12" hasCustomPrompt="1"/>
          </p:nvPr>
        </p:nvSpPr>
        <p:spPr>
          <a:xfrm>
            <a:off x="584200" y="6263367"/>
            <a:ext cx="11018520" cy="309563"/>
          </a:xfrm>
        </p:spPr>
        <p:txBody>
          <a:bodyPr/>
          <a:lstStyle>
            <a:lvl1pPr marL="0" indent="0" algn="ctr">
              <a:buNone/>
              <a:defRPr sz="2000">
                <a:solidFill>
                  <a:schemeClr val="bg1"/>
                </a:solidFill>
                <a:latin typeface="Segoe UI" panose="020B0502040204020203" pitchFamily="34" charset="0"/>
                <a:cs typeface="Segoe UI" panose="020B0502040204020203" pitchFamily="34" charset="0"/>
              </a:defRPr>
            </a:lvl1pPr>
          </a:lstStyle>
          <a:p>
            <a:pPr lvl="0"/>
            <a:r>
              <a:rPr lang="en-US"/>
              <a:t>Click to add key resource link</a:t>
            </a:r>
          </a:p>
        </p:txBody>
      </p:sp>
    </p:spTree>
    <p:extLst>
      <p:ext uri="{BB962C8B-B14F-4D97-AF65-F5344CB8AC3E}">
        <p14:creationId xmlns:p14="http://schemas.microsoft.com/office/powerpoint/2010/main" val="237653089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122790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434992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251422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273159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269278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894448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188125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73243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454591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448926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55270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obj">
  <p:cSld name="Title and Content - 2">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4C44EF48-B61D-A704-EA3C-00045FFB991D}"/>
              </a:ext>
            </a:extLst>
          </p:cNvPr>
          <p:cNvSpPr/>
          <p:nvPr userDrawn="1"/>
        </p:nvSpPr>
        <p:spPr>
          <a:xfrm>
            <a:off x="322521" y="283028"/>
            <a:ext cx="11546958" cy="6291943"/>
          </a:xfrm>
          <a:prstGeom prst="roundRect">
            <a:avLst>
              <a:gd name="adj" fmla="val 3511"/>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6416CC-F10D-8591-BB64-0F308D5F85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1B207D-4F51-0831-AE0C-E30A11AE00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82435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Full page">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143208B3-217E-A316-BD41-000CF45068A3}"/>
              </a:ext>
            </a:extLst>
          </p:cNvPr>
          <p:cNvSpPr/>
          <p:nvPr userDrawn="1"/>
        </p:nvSpPr>
        <p:spPr>
          <a:xfrm>
            <a:off x="322521" y="283028"/>
            <a:ext cx="11546958" cy="6291943"/>
          </a:xfrm>
          <a:prstGeom prst="roundRect">
            <a:avLst>
              <a:gd name="adj" fmla="val 3511"/>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11945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Full rainbow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8835595"/>
      </p:ext>
    </p:extLst>
  </p:cSld>
  <p:clrMapOvr>
    <a:masterClrMapping/>
  </p:clrMapOvr>
  <p:transition>
    <p:fade/>
  </p:transition>
  <p:hf sldNum="0"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2.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slideLayout" Target="../slideLayouts/slideLayout49.xml"/><Relationship Id="rId1" Type="http://schemas.openxmlformats.org/officeDocument/2006/relationships/slideLayout" Target="../slideLayouts/slideLayout48.xml"/><Relationship Id="rId5" Type="http://schemas.openxmlformats.org/officeDocument/2006/relationships/image" Target="../media/image10.sv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74816" y="510988"/>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26803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38"/>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53926731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 id="2147483711" r:id="rId29"/>
    <p:sldLayoutId id="2147483712" r:id="rId30"/>
    <p:sldLayoutId id="2147483713" r:id="rId31"/>
    <p:sldLayoutId id="2147483714" r:id="rId32"/>
    <p:sldLayoutId id="2147483717" r:id="rId33"/>
    <p:sldLayoutId id="2147483673" r:id="rId34"/>
    <p:sldLayoutId id="2147483674" r:id="rId35"/>
    <p:sldLayoutId id="2147483680" r:id="rId36"/>
  </p:sldLayoutIdLst>
  <p:transition>
    <p:fade/>
  </p:transition>
  <p:hf sldNum="0"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rgbClr val="000000"/>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rgbClr val="000000"/>
          </a:soli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rgbClr val="000000"/>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rgbClr val="000000"/>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57382345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2000">
              <a:srgbClr val="0179D4"/>
            </a:gs>
            <a:gs pos="32000">
              <a:srgbClr val="2CB6FF"/>
            </a:gs>
            <a:gs pos="44000">
              <a:srgbClr val="2DB6FF"/>
            </a:gs>
            <a:gs pos="81000">
              <a:srgbClr val="D962FA"/>
            </a:gs>
            <a:gs pos="96000">
              <a:srgbClr val="F69991"/>
            </a:gs>
          </a:gsLst>
          <a:lin ang="3600000" scaled="0"/>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1779380-DB64-E27C-EF2B-4D639D0DD6E5}"/>
              </a:ext>
            </a:extLst>
          </p:cNvPr>
          <p:cNvSpPr/>
          <p:nvPr userDrawn="1"/>
        </p:nvSpPr>
        <p:spPr>
          <a:xfrm>
            <a:off x="0" y="0"/>
            <a:ext cx="12253119" cy="685800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A1502A43-35BF-C9C6-7D79-A62726DAF0E1}"/>
              </a:ext>
            </a:extLst>
          </p:cNvPr>
          <p:cNvSpPr>
            <a:spLocks noGrp="1"/>
          </p:cNvSpPr>
          <p:nvPr>
            <p:ph type="title"/>
          </p:nvPr>
        </p:nvSpPr>
        <p:spPr>
          <a:xfrm>
            <a:off x="659219" y="365126"/>
            <a:ext cx="11025680" cy="10720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91B4E4-1133-B3EF-552E-8A42ED9C69D6}"/>
              </a:ext>
            </a:extLst>
          </p:cNvPr>
          <p:cNvSpPr>
            <a:spLocks noGrp="1"/>
          </p:cNvSpPr>
          <p:nvPr>
            <p:ph type="body" idx="1"/>
          </p:nvPr>
        </p:nvSpPr>
        <p:spPr>
          <a:xfrm>
            <a:off x="659217" y="1519296"/>
            <a:ext cx="11025681" cy="465766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Graphic 7">
            <a:extLst>
              <a:ext uri="{FF2B5EF4-FFF2-40B4-BE49-F238E27FC236}">
                <a16:creationId xmlns:a16="http://schemas.microsoft.com/office/drawing/2014/main" id="{81362433-F7BA-721F-BF73-B10705AF3615}"/>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2962697746"/>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Lst>
  <p:txStyles>
    <p:titleStyle>
      <a:lvl1pPr algn="ctr" defTabSz="914400" rtl="0" eaLnBrk="1" latinLnBrk="0" hangingPunct="1">
        <a:lnSpc>
          <a:spcPct val="90000"/>
        </a:lnSpc>
        <a:spcBef>
          <a:spcPct val="0"/>
        </a:spcBef>
        <a:buNone/>
        <a:defRPr sz="4200" b="1" kern="1200">
          <a:solidFill>
            <a:srgbClr val="091F2C"/>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91F2C"/>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91F2C"/>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91F2C"/>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91F2C"/>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91F2C"/>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12.emf"/></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5.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hyperlink" Target="https://aka.ms/CodeofConduct"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aka.ms/becomeachampion" TargetMode="External"/><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aka.ms/OneDriveEvent" TargetMode="External"/><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aka.ms/Championstory" TargetMode="External"/><Relationship Id="rId2" Type="http://schemas.openxmlformats.org/officeDocument/2006/relationships/notesSlide" Target="../notesSlides/notesSlide3.xml"/><Relationship Id="rId1" Type="http://schemas.openxmlformats.org/officeDocument/2006/relationships/slideLayout" Target="../slideLayouts/slideLayout43.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hyperlink" Target="https://adoption.microsoft.com/microsoft-security/intune/" TargetMode="External"/><Relationship Id="rId3" Type="http://schemas.openxmlformats.org/officeDocument/2006/relationships/hyperlink" Target="https://adoption.microsoft.com/microsoft-teams/frontline-workers/deployment-playbook/" TargetMode="External"/><Relationship Id="rId7" Type="http://schemas.openxmlformats.org/officeDocument/2006/relationships/hyperlink" Target="https://adoption.microsoft.com/become-a-champion/" TargetMode="External"/><Relationship Id="rId12"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hyperlink" Target="https://adoption.microsoft.com/digital-accelerator/" TargetMode="External"/><Relationship Id="rId11" Type="http://schemas.openxmlformats.org/officeDocument/2006/relationships/hyperlink" Target="https://adoption.microsoft.com/release-notes/" TargetMode="External"/><Relationship Id="rId5" Type="http://schemas.openxmlformats.org/officeDocument/2006/relationships/hyperlink" Target="https://adoption.microsoft.com/comms-camp/" TargetMode="External"/><Relationship Id="rId10" Type="http://schemas.openxmlformats.org/officeDocument/2006/relationships/hyperlink" Target="https://adoption.microsoft.com/ai-agents/transformation-stories/" TargetMode="External"/><Relationship Id="rId4" Type="http://schemas.openxmlformats.org/officeDocument/2006/relationships/hyperlink" Target="https://adoption.microsoft.com/microsoft-teams/teams-platform" TargetMode="External"/><Relationship Id="rId9" Type="http://schemas.openxmlformats.org/officeDocument/2006/relationships/hyperlink" Target="https://adoption.microsoft.com/onedrive/customer-office-hours/"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techcommunity.microsoft.com/blog/microsoft-copilot-blog/brand-kit-and-skills-in-copilot-in-powerpoint/4554932"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3" Type="http://schemas.openxmlformats.org/officeDocument/2006/relationships/hyperlink" Target="https://techcommunity.microsoft.com/blog/spblog/sharepoint-ai-page-authoring-select-describe-and-refine/4553193"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hyperlink" Target="https://techcommunity.microsoft.com/blog/microsoftteamsblog/what&#8217;s-new-in-microsoft-teams--july-2026/4542510"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8.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9.xml"/></Relationships>
</file>

<file path=ppt/slides/_rels/slide19.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12.xml"/><Relationship Id="rId1" Type="http://schemas.openxmlformats.org/officeDocument/2006/relationships/slideLayout" Target="../slideLayouts/slideLayout48.xml"/><Relationship Id="rId5" Type="http://schemas.openxmlformats.org/officeDocument/2006/relationships/image" Target="../media/image33.svg"/><Relationship Id="rId4" Type="http://schemas.openxmlformats.org/officeDocument/2006/relationships/image" Target="../media/image32.svg"/></Relationships>
</file>

<file path=ppt/slides/_rels/slide20.xml.rels><?xml version="1.0" encoding="UTF-8" standalone="yes"?>
<Relationships xmlns="http://schemas.openxmlformats.org/package/2006/relationships"><Relationship Id="rId8" Type="http://schemas.openxmlformats.org/officeDocument/2006/relationships/hyperlink" Target="https://www.communitydays.org/event/2026-11-30/espc26" TargetMode="External"/><Relationship Id="rId3" Type="http://schemas.openxmlformats.org/officeDocument/2006/relationships/hyperlink" Target="https://www.communitydays.org/event/2026-09-25/microsoft-365-ottawa-2026" TargetMode="External"/><Relationship Id="rId7" Type="http://schemas.openxmlformats.org/officeDocument/2006/relationships/hyperlink" Target="https://ignite.microsoft.com/home"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hyperlink" Target="https://www.communitydays.org/event/2026-11-02/techcon-365-dallas" TargetMode="External"/><Relationship Id="rId5" Type="http://schemas.openxmlformats.org/officeDocument/2006/relationships/hyperlink" Target="https://www.communitydays.org/event/2026-10-07/m365-community-days-montreal-hash3-2026-microsoft-365-copilot" TargetMode="External"/><Relationship Id="rId10" Type="http://schemas.openxmlformats.org/officeDocument/2006/relationships/hyperlink" Target="https://nam06.safelinks.protection.outlook.com/?url=https%3A%2F%2Fpilotl.ink%2Fr%3Fi%3Dmicrosoft%26e%3Dabrlkrudjdxkod64s4agay7znlbcf3jdp27qmbi2ix6qxcms73xnn6qiwb7otghwyo24ttvgaaqgfijypvpfqv5msksnji5zbkngsndrxawblkwz&amp;data=05%7C01%7Ctifflee%40microsoft.com%7Cd2ce86c823804e44c8ef08db16d37e44%7C72f988bf86f141af91ab2d7cd011db47%7C1%7C0%7C638128870895394100%7CUnknown%7CTWFpbGZsb3d8eyJWIjoiMC4wLjAwMDAiLCJQIjoiV2luMzIiLCJBTiI6Ik1haWwiLCJXVCI6Mn0%3D%7C1000%7C%7C%7C&amp;sdata=ioNKaa6P2XENQSj7IQmpdQ%2F2bIAv2xWMRrUxCfzAwQw%3D&amp;reserved=0" TargetMode="External"/><Relationship Id="rId4" Type="http://schemas.openxmlformats.org/officeDocument/2006/relationships/hyperlink" Target="https://www.communitydays.org/event/2026-09-28/european-microsoft-fabric-plus-sql-community-conference-2026" TargetMode="External"/><Relationship Id="rId9" Type="http://schemas.openxmlformats.org/officeDocument/2006/relationships/hyperlink" Target="https://www.microsoft.com/event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hyperlink" Target="https://techcommunity.microsoft.com/category/drivingadoption/events/drivingadoptionevents" TargetMode="External"/><Relationship Id="rId1" Type="http://schemas.openxmlformats.org/officeDocument/2006/relationships/slideLayout" Target="../slideLayouts/slideLayout5.xml"/><Relationship Id="rId4" Type="http://schemas.openxmlformats.org/officeDocument/2006/relationships/hyperlink" Target="https://aka.ms/Microsoft365ChampionCallFeedback"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aka.ms/M365Champions" TargetMode="External"/><Relationship Id="rId3" Type="http://schemas.openxmlformats.org/officeDocument/2006/relationships/image" Target="../media/image35.png"/><Relationship Id="rId7" Type="http://schemas.openxmlformats.org/officeDocument/2006/relationships/hyperlink" Target="https://aka.ms/DrivingAdoption" TargetMode="External"/><Relationship Id="rId2" Type="http://schemas.openxmlformats.org/officeDocument/2006/relationships/image" Target="../media/image4.png"/><Relationship Id="rId1" Type="http://schemas.openxmlformats.org/officeDocument/2006/relationships/slideLayout" Target="../slideLayouts/slideLayout9.xml"/><Relationship Id="rId6" Type="http://schemas.openxmlformats.org/officeDocument/2006/relationships/hyperlink" Target="https://aka.ms/Microsoft365ChampionCallFeedback" TargetMode="External"/><Relationship Id="rId5" Type="http://schemas.openxmlformats.org/officeDocument/2006/relationships/image" Target="../media/image37.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he office Clippy, who is a paperclip. Placeholder noting that this call will begin soon">
            <a:extLst>
              <a:ext uri="{FF2B5EF4-FFF2-40B4-BE49-F238E27FC236}">
                <a16:creationId xmlns:a16="http://schemas.microsoft.com/office/drawing/2014/main" id="{8BFD10E6-CE17-E334-FA68-A1FC0E66CCC7}"/>
              </a:ext>
            </a:extLst>
          </p:cNvPr>
          <p:cNvPicPr>
            <a:picLocks noChangeAspect="1"/>
          </p:cNvPicPr>
          <p:nvPr/>
        </p:nvPicPr>
        <p:blipFill>
          <a:blip r:embed="rId3"/>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968FDA68-FEF8-4011-B3B8-E10F940DA2A8}"/>
              </a:ext>
              <a:ext uri="{C183D7F6-B498-43B3-948B-1728B52AA6E4}">
                <adec:decorative xmlns:adec="http://schemas.microsoft.com/office/drawing/2017/decorative" val="1"/>
              </a:ext>
            </a:extLst>
          </p:cNvPr>
          <p:cNvSpPr/>
          <p:nvPr/>
        </p:nvSpPr>
        <p:spPr bwMode="auto">
          <a:xfrm>
            <a:off x="0" y="0"/>
            <a:ext cx="7482468" cy="6858000"/>
          </a:xfrm>
          <a:prstGeom prst="rect">
            <a:avLst/>
          </a:prstGeom>
          <a:solidFill>
            <a:schemeClr val="tx1">
              <a:alpha val="69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Calibri" panose="020F0502020204030204"/>
              <a:ea typeface="Segoe UI" pitchFamily="34" charset="0"/>
              <a:cs typeface="Segoe UI" pitchFamily="34" charset="0"/>
            </a:endParaRPr>
          </a:p>
        </p:txBody>
      </p:sp>
      <p:sp>
        <p:nvSpPr>
          <p:cNvPr id="4" name="Title 3">
            <a:extLst>
              <a:ext uri="{FF2B5EF4-FFF2-40B4-BE49-F238E27FC236}">
                <a16:creationId xmlns:a16="http://schemas.microsoft.com/office/drawing/2014/main" id="{87BFCA2E-5A85-481E-AE14-689A40049DFA}"/>
              </a:ext>
            </a:extLst>
          </p:cNvPr>
          <p:cNvSpPr>
            <a:spLocks noGrp="1"/>
          </p:cNvSpPr>
          <p:nvPr>
            <p:ph type="title" idx="4294967295"/>
          </p:nvPr>
        </p:nvSpPr>
        <p:spPr>
          <a:xfrm>
            <a:off x="576775" y="760413"/>
            <a:ext cx="7229475" cy="1116012"/>
          </a:xfrm>
        </p:spPr>
        <p:txBody>
          <a:bodyPr lIns="91440">
            <a:noAutofit/>
          </a:bodyPr>
          <a:lstStyle/>
          <a:p>
            <a:r>
              <a:rPr lang="en-US" sz="3600" dirty="0">
                <a:solidFill>
                  <a:schemeClr val="bg1"/>
                </a:solidFill>
                <a:latin typeface="Segoe UI Semibold" panose="020B0702040204020203" pitchFamily="34" charset="0"/>
                <a:cs typeface="Segoe UI Semibold" panose="020B0702040204020203" pitchFamily="34" charset="0"/>
              </a:rPr>
              <a:t>We will begin the call at five minutes past the hour.</a:t>
            </a:r>
          </a:p>
        </p:txBody>
      </p:sp>
      <p:sp>
        <p:nvSpPr>
          <p:cNvPr id="5" name="Text Placeholder 4">
            <a:extLst>
              <a:ext uri="{FF2B5EF4-FFF2-40B4-BE49-F238E27FC236}">
                <a16:creationId xmlns:a16="http://schemas.microsoft.com/office/drawing/2014/main" id="{D5087D83-A467-4E43-A8CF-BB7A204A1E2F}"/>
              </a:ext>
            </a:extLst>
          </p:cNvPr>
          <p:cNvSpPr>
            <a:spLocks noGrp="1"/>
          </p:cNvSpPr>
          <p:nvPr>
            <p:ph type="body" sz="quarter" idx="4294967295"/>
          </p:nvPr>
        </p:nvSpPr>
        <p:spPr>
          <a:xfrm>
            <a:off x="576775" y="2384425"/>
            <a:ext cx="7229475" cy="677108"/>
          </a:xfrm>
        </p:spPr>
        <p:txBody>
          <a:bodyPr vert="horz" wrap="square" lIns="91440" tIns="0" rIns="0" bIns="0" rtlCol="0" anchor="t">
            <a:spAutoFit/>
          </a:bodyPr>
          <a:lstStyle/>
          <a:p>
            <a:pPr marL="0" indent="0">
              <a:buNone/>
            </a:pPr>
            <a:r>
              <a:rPr lang="en-US" dirty="0">
                <a:solidFill>
                  <a:schemeClr val="bg1"/>
                </a:solidFill>
                <a:latin typeface="Segoe UI"/>
                <a:cs typeface="Segoe UI"/>
              </a:rPr>
              <a:t>Microsoft 365 Champion Community Call</a:t>
            </a:r>
          </a:p>
          <a:p>
            <a:pPr marL="0" indent="0">
              <a:buNone/>
            </a:pPr>
            <a:r>
              <a:rPr lang="en-US" dirty="0">
                <a:solidFill>
                  <a:schemeClr val="bg1"/>
                </a:solidFill>
                <a:latin typeface="Segoe UI"/>
                <a:cs typeface="Segoe UI"/>
              </a:rPr>
              <a:t>September 2026</a:t>
            </a:r>
          </a:p>
        </p:txBody>
      </p:sp>
      <p:pic>
        <p:nvPicPr>
          <p:cNvPr id="12" name="MS logo white - EMF" descr="Microsoft logo white text version">
            <a:extLst>
              <a:ext uri="{FF2B5EF4-FFF2-40B4-BE49-F238E27FC236}">
                <a16:creationId xmlns:a16="http://schemas.microsoft.com/office/drawing/2014/main" id="{47A78A17-1889-40AC-A2A1-6C7086AB9F72}"/>
              </a:ext>
            </a:extLst>
          </p:cNvPr>
          <p:cNvPicPr>
            <a:picLocks noChangeAspect="1"/>
          </p:cNvPicPr>
          <p:nvPr/>
        </p:nvPicPr>
        <p:blipFill rotWithShape="1">
          <a:blip r:embed="rId4"/>
          <a:srcRect r="78155"/>
          <a:stretch/>
        </p:blipFill>
        <p:spPr bwMode="black">
          <a:xfrm>
            <a:off x="634701" y="4864052"/>
            <a:ext cx="298450" cy="292608"/>
          </a:xfrm>
          <a:prstGeom prst="rect">
            <a:avLst/>
          </a:prstGeom>
        </p:spPr>
      </p:pic>
      <p:sp>
        <p:nvSpPr>
          <p:cNvPr id="8" name="TextBox 7">
            <a:extLst>
              <a:ext uri="{FF2B5EF4-FFF2-40B4-BE49-F238E27FC236}">
                <a16:creationId xmlns:a16="http://schemas.microsoft.com/office/drawing/2014/main" id="{3A3BBA6A-F47B-4C17-B8F7-86729DDA4E6C}"/>
              </a:ext>
            </a:extLst>
          </p:cNvPr>
          <p:cNvSpPr txBox="1"/>
          <p:nvPr/>
        </p:nvSpPr>
        <p:spPr>
          <a:xfrm>
            <a:off x="827188" y="4748745"/>
            <a:ext cx="6366235" cy="523222"/>
          </a:xfrm>
          <a:prstGeom prst="rect">
            <a:avLst/>
          </a:prstGeom>
          <a:noFill/>
        </p:spPr>
        <p:txBody>
          <a:bodyPr wrap="square" lIns="91440" tIns="45721" rIns="91440" bIns="45721" rtlCol="0" anchor="t">
            <a:spAutoFit/>
          </a:bodyPr>
          <a:lstStyle/>
          <a:p>
            <a:pPr marL="0" marR="0" lvl="0" indent="0" algn="r" defTabSz="914411"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Segoe UI Semibold"/>
                <a:ea typeface="+mn-ea"/>
                <a:cs typeface="Segoe UI Semibold"/>
              </a:rPr>
              <a:t>Microsoft 365 Champion Community </a:t>
            </a:r>
            <a:endParaRPr kumimoji="0" lang="en-US" sz="2800" b="0" i="0" u="none" strike="noStrike" kern="1200" cap="none" spc="0" normalizeH="0" baseline="0" noProof="0">
              <a:ln>
                <a:noFill/>
              </a:ln>
              <a:solidFill>
                <a:srgbClr val="FFFFFF"/>
              </a:solidFill>
              <a:effectLst/>
              <a:uLnTx/>
              <a:uFillTx/>
              <a:latin typeface="Segoe UI Semibold" panose="020B0702040204020203" pitchFamily="34" charset="0"/>
              <a:ea typeface="+mn-ea"/>
              <a:cs typeface="Segoe UI Semibold" panose="020B0702040204020203" pitchFamily="34" charset="0"/>
            </a:endParaRPr>
          </a:p>
        </p:txBody>
      </p:sp>
      <p:sp>
        <p:nvSpPr>
          <p:cNvPr id="10" name="TextBox 9">
            <a:extLst>
              <a:ext uri="{FF2B5EF4-FFF2-40B4-BE49-F238E27FC236}">
                <a16:creationId xmlns:a16="http://schemas.microsoft.com/office/drawing/2014/main" id="{2932D574-8E5C-4D28-BAC7-E4F500C9FB78}"/>
              </a:ext>
            </a:extLst>
          </p:cNvPr>
          <p:cNvSpPr txBox="1"/>
          <p:nvPr/>
        </p:nvSpPr>
        <p:spPr>
          <a:xfrm>
            <a:off x="860641" y="5306599"/>
            <a:ext cx="4742350" cy="369462"/>
          </a:xfrm>
          <a:prstGeom prst="rect">
            <a:avLst/>
          </a:prstGeom>
          <a:noFill/>
        </p:spPr>
        <p:txBody>
          <a:bodyPr wrap="square" lIns="91440" tIns="45721" rIns="91440" bIns="45721" rtlCol="0" anchor="t">
            <a:spAutoFit/>
          </a:bodyPr>
          <a:lstStyle/>
          <a:p>
            <a:pPr marL="0" marR="0" lvl="0" indent="0" algn="r" defTabSz="914411" rtl="0" eaLnBrk="1" fontAlgn="auto" latinLnBrk="0" hangingPunct="1">
              <a:lnSpc>
                <a:spcPct val="100000"/>
              </a:lnSpc>
              <a:spcBef>
                <a:spcPts val="0"/>
              </a:spcBef>
              <a:spcAft>
                <a:spcPts val="0"/>
              </a:spcAft>
              <a:buClrTx/>
              <a:buSzTx/>
              <a:buFontTx/>
              <a:buNone/>
              <a:tabLst/>
              <a:defRPr/>
            </a:pPr>
            <a:r>
              <a:rPr kumimoji="0" lang="en-US" sz="1801" b="0" i="0" u="none" strike="noStrike" kern="1200" cap="none" spc="0" normalizeH="0" baseline="0" noProof="0">
                <a:ln>
                  <a:noFill/>
                </a:ln>
                <a:solidFill>
                  <a:srgbClr val="E6E6E6"/>
                </a:solidFill>
                <a:effectLst/>
                <a:uLnTx/>
                <a:uFillTx/>
                <a:latin typeface="Segoe UI Light"/>
                <a:ea typeface="+mn-ea"/>
                <a:cs typeface="Segoe UI Light"/>
              </a:rPr>
              <a:t>Learn more. Do more. Achieve more, together.</a:t>
            </a:r>
          </a:p>
        </p:txBody>
      </p:sp>
    </p:spTree>
    <p:extLst>
      <p:ext uri="{BB962C8B-B14F-4D97-AF65-F5344CB8AC3E}">
        <p14:creationId xmlns:p14="http://schemas.microsoft.com/office/powerpoint/2010/main" val="244978133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5BF01188-9D10-E577-7ACE-7FA45ED2B967}"/>
              </a:ext>
            </a:extLst>
          </p:cNvPr>
          <p:cNvSpPr txBox="1">
            <a:spLocks noGrp="1"/>
          </p:cNvSpPr>
          <p:nvPr>
            <p:ph type="title" idx="4294967295"/>
          </p:nvPr>
        </p:nvSpPr>
        <p:spPr>
          <a:xfrm>
            <a:off x="580454" y="1962677"/>
            <a:ext cx="10280586"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schemeClr val="bg1"/>
                </a:solidFill>
                <a:effectLst/>
                <a:uLnTx/>
                <a:uFillTx/>
                <a:latin typeface="Segoe UI Semibold"/>
                <a:ea typeface="+mn-ea"/>
                <a:cs typeface="+mn-cs"/>
              </a:rPr>
              <a:t>Microsoft 365 Champion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schemeClr val="bg1"/>
                </a:solidFill>
                <a:effectLst/>
                <a:uLnTx/>
                <a:uFillTx/>
                <a:latin typeface="Segoe UI Semibold"/>
                <a:ea typeface="+mn-ea"/>
                <a:cs typeface="+mn-cs"/>
              </a:rPr>
              <a:t>community call</a:t>
            </a:r>
            <a:endParaRPr kumimoji="0" lang="en-US" sz="5400" b="0" i="0" u="none" strike="noStrike" kern="1200" cap="none" spc="600" normalizeH="0" baseline="0" noProof="0">
              <a:ln>
                <a:noFill/>
              </a:ln>
              <a:solidFill>
                <a:schemeClr val="bg1"/>
              </a:solidFill>
              <a:effectLst/>
              <a:uLnTx/>
              <a:uFillTx/>
              <a:latin typeface="Segoe UI"/>
              <a:ea typeface="+mn-ea"/>
              <a:cs typeface="+mn-cs"/>
            </a:endParaRPr>
          </a:p>
        </p:txBody>
      </p:sp>
      <p:pic>
        <p:nvPicPr>
          <p:cNvPr id="3" name="Picture 2" descr="Microsoft logo.  ">
            <a:extLst>
              <a:ext uri="{FF2B5EF4-FFF2-40B4-BE49-F238E27FC236}">
                <a16:creationId xmlns:a16="http://schemas.microsoft.com/office/drawing/2014/main" id="{2B642A22-4480-082A-9378-0F215FE14CA2}"/>
              </a:ext>
            </a:extLst>
          </p:cNvPr>
          <p:cNvPicPr>
            <a:picLocks noChangeAspect="1"/>
          </p:cNvPicPr>
          <p:nvPr/>
        </p:nvPicPr>
        <p:blipFill>
          <a:blip r:embed="rId3"/>
          <a:stretch>
            <a:fillRect/>
          </a:stretch>
        </p:blipFill>
        <p:spPr>
          <a:xfrm>
            <a:off x="199172" y="35331"/>
            <a:ext cx="3084379" cy="1383174"/>
          </a:xfrm>
          <a:prstGeom prst="rect">
            <a:avLst/>
          </a:prstGeom>
        </p:spPr>
      </p:pic>
      <p:sp>
        <p:nvSpPr>
          <p:cNvPr id="6" name="Rounded Rectangle 5">
            <a:extLst>
              <a:ext uri="{FF2B5EF4-FFF2-40B4-BE49-F238E27FC236}">
                <a16:creationId xmlns:a16="http://schemas.microsoft.com/office/drawing/2014/main" id="{68DFF712-BC22-753B-6F70-A24F0DD436B3}"/>
              </a:ext>
              <a:ext uri="{C183D7F6-B498-43B3-948B-1728B52AA6E4}">
                <adec:decorative xmlns:adec="http://schemas.microsoft.com/office/drawing/2017/decorative" val="1"/>
              </a:ext>
            </a:extLst>
          </p:cNvPr>
          <p:cNvSpPr/>
          <p:nvPr/>
        </p:nvSpPr>
        <p:spPr>
          <a:xfrm>
            <a:off x="580454" y="4445841"/>
            <a:ext cx="4146291" cy="936122"/>
          </a:xfrm>
          <a:prstGeom prst="roundRect">
            <a:avLst>
              <a:gd name="adj" fmla="val 50000"/>
            </a:avLst>
          </a:prstGeom>
          <a:solidFill>
            <a:srgbClr val="F250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pic>
        <p:nvPicPr>
          <p:cNvPr id="8" name="Picture 7">
            <a:extLst>
              <a:ext uri="{FF2B5EF4-FFF2-40B4-BE49-F238E27FC236}">
                <a16:creationId xmlns:a16="http://schemas.microsoft.com/office/drawing/2014/main" id="{82A169C0-D3C4-0142-D4AA-829F6FB28FB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77003" y="4663475"/>
            <a:ext cx="532553" cy="500853"/>
          </a:xfrm>
          <a:prstGeom prst="rect">
            <a:avLst/>
          </a:prstGeom>
        </p:spPr>
      </p:pic>
      <p:sp>
        <p:nvSpPr>
          <p:cNvPr id="12" name="TextBox 11">
            <a:extLst>
              <a:ext uri="{FF2B5EF4-FFF2-40B4-BE49-F238E27FC236}">
                <a16:creationId xmlns:a16="http://schemas.microsoft.com/office/drawing/2014/main" id="{ED8A1AB5-2D60-3569-1D67-9F967F1BC395}"/>
              </a:ext>
            </a:extLst>
          </p:cNvPr>
          <p:cNvSpPr txBox="1"/>
          <p:nvPr/>
        </p:nvSpPr>
        <p:spPr>
          <a:xfrm>
            <a:off x="1530383" y="4652291"/>
            <a:ext cx="2943144" cy="52322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Segoe UI Semibold"/>
                <a:ea typeface="+mn-ea"/>
                <a:cs typeface="Segoe UI Semibold"/>
              </a:rPr>
              <a:t>September 2026</a:t>
            </a:r>
          </a:p>
        </p:txBody>
      </p:sp>
    </p:spTree>
    <p:extLst>
      <p:ext uri="{BB962C8B-B14F-4D97-AF65-F5344CB8AC3E}">
        <p14:creationId xmlns:p14="http://schemas.microsoft.com/office/powerpoint/2010/main" val="378504517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F717EB-919B-444A-AAD2-EF277D780854}"/>
              </a:ext>
            </a:extLst>
          </p:cNvPr>
          <p:cNvSpPr>
            <a:spLocks noGrp="1"/>
          </p:cNvSpPr>
          <p:nvPr>
            <p:ph type="title"/>
          </p:nvPr>
        </p:nvSpPr>
        <p:spPr/>
        <p:txBody>
          <a:bodyPr/>
          <a:lstStyle/>
          <a:p>
            <a:pPr>
              <a:lnSpc>
                <a:spcPct val="76437"/>
              </a:lnSpc>
            </a:pPr>
            <a:r>
              <a:rPr lang="en-US" sz="3600">
                <a:latin typeface="Segoe UI Semibold" panose="020B0702040204020203" pitchFamily="34" charset="0"/>
                <a:cs typeface="Segoe UI Semibold" panose="020B0702040204020203" pitchFamily="34" charset="0"/>
              </a:rPr>
              <a:t>Digital Event Code of Conduct</a:t>
            </a:r>
            <a:endParaRPr lang="en-US"/>
          </a:p>
        </p:txBody>
      </p:sp>
      <p:sp>
        <p:nvSpPr>
          <p:cNvPr id="5" name="Text Placeholder 4">
            <a:extLst>
              <a:ext uri="{FF2B5EF4-FFF2-40B4-BE49-F238E27FC236}">
                <a16:creationId xmlns:a16="http://schemas.microsoft.com/office/drawing/2014/main" id="{91CBCD24-BE5B-F882-1502-8F6DE177C49F}"/>
              </a:ext>
            </a:extLst>
          </p:cNvPr>
          <p:cNvSpPr>
            <a:spLocks noGrp="1"/>
          </p:cNvSpPr>
          <p:nvPr>
            <p:ph type="body" sz="quarter" idx="10"/>
          </p:nvPr>
        </p:nvSpPr>
        <p:spPr>
          <a:xfrm>
            <a:off x="584200" y="1307393"/>
            <a:ext cx="11018520" cy="923330"/>
          </a:xfrm>
        </p:spPr>
        <p:txBody>
          <a:bodyPr/>
          <a:lstStyle/>
          <a:p>
            <a:pPr marL="0" indent="0">
              <a:buNone/>
            </a:pPr>
            <a:r>
              <a:rPr kumimoji="0" lang="en-US" sz="20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Microsoft’s mission is to </a:t>
            </a:r>
            <a:r>
              <a:rPr kumimoji="0" lang="en-US" sz="2000" b="1"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empower every person and every organization on the planet to achieve more</a:t>
            </a:r>
            <a:r>
              <a:rPr kumimoji="0" lang="en-US" sz="20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 This includes all Microsoft events and gatherings, including on digital platforms, where we seek to create a respectful, friendly, fun and inclusive experience for all participants.​</a:t>
            </a:r>
          </a:p>
        </p:txBody>
      </p:sp>
      <p:pic>
        <p:nvPicPr>
          <p:cNvPr id="4" name="Picture 3" descr="Isometric view of cell phone with interactive motion.">
            <a:extLst>
              <a:ext uri="{FF2B5EF4-FFF2-40B4-BE49-F238E27FC236}">
                <a16:creationId xmlns:a16="http://schemas.microsoft.com/office/drawing/2014/main" id="{F9231EB6-B472-BC4E-AFE4-112756FCA546}"/>
              </a:ext>
            </a:extLst>
          </p:cNvPr>
          <p:cNvPicPr>
            <a:picLocks noChangeAspect="1"/>
          </p:cNvPicPr>
          <p:nvPr/>
        </p:nvPicPr>
        <p:blipFill>
          <a:blip r:embed="rId3"/>
          <a:stretch>
            <a:fillRect/>
          </a:stretch>
        </p:blipFill>
        <p:spPr>
          <a:xfrm>
            <a:off x="8813" y="2734366"/>
            <a:ext cx="4114800" cy="4114800"/>
          </a:xfrm>
          <a:prstGeom prst="rect">
            <a:avLst/>
          </a:prstGeom>
        </p:spPr>
      </p:pic>
      <p:sp>
        <p:nvSpPr>
          <p:cNvPr id="34" name="Text Placeholder 4">
            <a:extLst>
              <a:ext uri="{FF2B5EF4-FFF2-40B4-BE49-F238E27FC236}">
                <a16:creationId xmlns:a16="http://schemas.microsoft.com/office/drawing/2014/main" id="{07B63777-E386-E246-A843-0DCE57C79838}"/>
              </a:ext>
            </a:extLst>
          </p:cNvPr>
          <p:cNvSpPr txBox="1">
            <a:spLocks/>
          </p:cNvSpPr>
          <p:nvPr/>
        </p:nvSpPr>
        <p:spPr>
          <a:xfrm>
            <a:off x="4608631" y="2526748"/>
            <a:ext cx="7100126" cy="3891722"/>
          </a:xfrm>
          <a:prstGeom prst="rect">
            <a:avLst/>
          </a:prstGeom>
        </p:spPr>
        <p:txBody>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bg2">
                    <a:lumMod val="25000"/>
                  </a:schemeClr>
                </a:soli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bg2">
                    <a:lumMod val="25000"/>
                  </a:schemeClr>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bg2">
                    <a:lumMod val="25000"/>
                  </a:schemeClr>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chemeClr val="bg2">
                    <a:lumMod val="25000"/>
                  </a:schemeClr>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chemeClr val="bg2">
                    <a:lumMod val="2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algn="l" defTabSz="932742" rtl="0" eaLnBrk="1" fontAlgn="auto" latinLnBrk="0" hangingPunct="1">
              <a:lnSpc>
                <a:spcPct val="90000"/>
              </a:lnSpc>
              <a:spcBef>
                <a:spcPts val="1000"/>
              </a:spcBef>
              <a:spcAft>
                <a:spcPts val="0"/>
              </a:spcAft>
              <a:buClrTx/>
              <a:buSzPct val="90000"/>
              <a:buFont typeface="Wingdings" panose="05000000000000000000" pitchFamily="2" charset="2"/>
              <a:buChar char="Ø"/>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We expect all digital event participants to uphold the principles of this Code of Conduct, which covers the main digital event and all related activities. We do not tolerate disruptive or disrespectful behavior, messages, images, or interactions by any party participant, in any form, at any aspect of the program including business and social activities, regardless of location.​</a:t>
            </a:r>
          </a:p>
          <a:p>
            <a:pPr marL="228600" marR="0" lvl="0" indent="-228600" algn="l" defTabSz="932742" rtl="0" eaLnBrk="1" fontAlgn="auto" latinLnBrk="0" hangingPunct="1">
              <a:lnSpc>
                <a:spcPct val="90000"/>
              </a:lnSpc>
              <a:spcBef>
                <a:spcPts val="1000"/>
              </a:spcBef>
              <a:spcAft>
                <a:spcPts val="0"/>
              </a:spcAft>
              <a:buClrTx/>
              <a:buSzPct val="90000"/>
              <a:buFont typeface="Wingdings" panose="05000000000000000000" pitchFamily="2" charset="2"/>
              <a:buChar char="Ø"/>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Microsoft will not tolerate harassment or discrimination based on age, ancestry, color, gender identity or expression, national origin, physical or mental disability, religion, sexual orientation, or any other characteristic protected by applicable local laws, regulations, and ordinances.​ </a:t>
            </a:r>
          </a:p>
          <a:p>
            <a:pPr marL="0" marR="0" lvl="0" indent="0" algn="l" defTabSz="932742" rtl="0" eaLnBrk="1" fontAlgn="auto" latinLnBrk="0" hangingPunct="1">
              <a:lnSpc>
                <a:spcPct val="90000"/>
              </a:lnSpc>
              <a:spcBef>
                <a:spcPts val="1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We encourage everyone to assist in creating a welcoming and safe environment.</a:t>
            </a:r>
          </a:p>
          <a:p>
            <a:pPr marL="0" marR="0" lvl="0" indent="0" algn="l" defTabSz="932742" rtl="0" eaLnBrk="1" fontAlgn="auto" latinLnBrk="0" hangingPunct="1">
              <a:lnSpc>
                <a:spcPct val="90000"/>
              </a:lnSpc>
              <a:spcBef>
                <a:spcPts val="1000"/>
              </a:spcBef>
              <a:spcAft>
                <a:spcPts val="0"/>
              </a:spcAft>
              <a:buClrTx/>
              <a:buSzPct val="90000"/>
              <a:buFont typeface="Wingdings" panose="05000000000000000000" pitchFamily="2" charset="2"/>
              <a:buNone/>
              <a:tabLst/>
              <a:defRPr/>
            </a:pPr>
            <a:endPar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endParaRPr>
          </a:p>
          <a:p>
            <a:pPr marL="0" marR="0" lvl="0" indent="0" algn="l" defTabSz="932742" rtl="0" eaLnBrk="1" fontAlgn="auto" latinLnBrk="0" hangingPunct="1">
              <a:lnSpc>
                <a:spcPct val="90000"/>
              </a:lnSpc>
              <a:spcBef>
                <a:spcPts val="1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For more info, visit </a:t>
            </a: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hlinkClick r:id="rId4"/>
              </a:rPr>
              <a:t>aka.ms/CodeofConduct</a:t>
            </a: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a:t>
            </a:r>
          </a:p>
        </p:txBody>
      </p:sp>
    </p:spTree>
    <p:extLst>
      <p:ext uri="{BB962C8B-B14F-4D97-AF65-F5344CB8AC3E}">
        <p14:creationId xmlns:p14="http://schemas.microsoft.com/office/powerpoint/2010/main" val="131465576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BB1EB30-1C90-35C4-697C-30A9CFA33A14}"/>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8228" r="35102" b="17398"/>
          <a:stretch/>
        </p:blipFill>
        <p:spPr>
          <a:xfrm>
            <a:off x="6717013" y="1152130"/>
            <a:ext cx="5474988" cy="5705870"/>
          </a:xfrm>
          <a:prstGeom prst="rect">
            <a:avLst/>
          </a:prstGeom>
        </p:spPr>
      </p:pic>
      <p:sp>
        <p:nvSpPr>
          <p:cNvPr id="13" name="Title 3">
            <a:extLst>
              <a:ext uri="{FF2B5EF4-FFF2-40B4-BE49-F238E27FC236}">
                <a16:creationId xmlns:a16="http://schemas.microsoft.com/office/drawing/2014/main" id="{73D89FBF-C512-0478-6BD8-6F6B1BC1DA4B}"/>
              </a:ext>
            </a:extLst>
          </p:cNvPr>
          <p:cNvSpPr>
            <a:spLocks noGrp="1"/>
          </p:cNvSpPr>
          <p:nvPr>
            <p:ph type="title"/>
          </p:nvPr>
        </p:nvSpPr>
        <p:spPr/>
        <p:txBody>
          <a:bodyPr>
            <a:normAutofit/>
          </a:bodyPr>
          <a:lstStyle/>
          <a:p>
            <a:r>
              <a:rPr lang="en-US" sz="3600">
                <a:solidFill>
                  <a:schemeClr val="bg1"/>
                </a:solidFill>
              </a:rPr>
              <a:t>Agenda</a:t>
            </a:r>
          </a:p>
        </p:txBody>
      </p:sp>
      <p:sp>
        <p:nvSpPr>
          <p:cNvPr id="3" name="Text Placeholder 2">
            <a:extLst>
              <a:ext uri="{FF2B5EF4-FFF2-40B4-BE49-F238E27FC236}">
                <a16:creationId xmlns:a16="http://schemas.microsoft.com/office/drawing/2014/main" id="{5A3FEB64-8B46-FB3A-A8AA-87EC94F59EAA}"/>
              </a:ext>
            </a:extLst>
          </p:cNvPr>
          <p:cNvSpPr>
            <a:spLocks noGrp="1"/>
          </p:cNvSpPr>
          <p:nvPr>
            <p:ph type="body" sz="quarter" idx="10"/>
          </p:nvPr>
        </p:nvSpPr>
        <p:spPr>
          <a:xfrm>
            <a:off x="584200" y="1435497"/>
            <a:ext cx="5854700" cy="1253677"/>
          </a:xfrm>
        </p:spPr>
        <p:txBody>
          <a:bodyPr vert="horz" wrap="square" lIns="0" tIns="0" rIns="0" bIns="0" rtlCol="0" anchor="t">
            <a:spAutoFit/>
          </a:bodyPr>
          <a:lstStyle/>
          <a:p>
            <a:pPr>
              <a:lnSpc>
                <a:spcPct val="90000"/>
              </a:lnSpc>
              <a:spcBef>
                <a:spcPts val="1000"/>
              </a:spcBef>
              <a:buFont typeface="Arial" panose="020B0604020202020204" pitchFamily="34" charset="0"/>
              <a:buChar char="•"/>
            </a:pPr>
            <a:r>
              <a:rPr lang="en-US" sz="2400" spc="-50" dirty="0">
                <a:ln w="3175">
                  <a:noFill/>
                </a:ln>
                <a:solidFill>
                  <a:schemeClr val="tx1"/>
                </a:solidFill>
                <a:latin typeface="Segoe UI Semibold" panose="020B0702040204020203" pitchFamily="34" charset="0"/>
                <a:cs typeface="Segoe UI Semibold" panose="020B0702040204020203" pitchFamily="34" charset="0"/>
              </a:rPr>
              <a:t>Announcements</a:t>
            </a:r>
          </a:p>
          <a:p>
            <a:pPr>
              <a:lnSpc>
                <a:spcPct val="90000"/>
              </a:lnSpc>
              <a:spcBef>
                <a:spcPts val="1000"/>
              </a:spcBef>
              <a:buFont typeface="Arial" panose="020B0604020202020204" pitchFamily="34" charset="0"/>
              <a:buChar char="•"/>
            </a:pPr>
            <a:r>
              <a:rPr lang="en-US" sz="2400" spc="-50" dirty="0">
                <a:ln w="3175">
                  <a:noFill/>
                </a:ln>
                <a:solidFill>
                  <a:schemeClr val="tx1"/>
                </a:solidFill>
                <a:latin typeface="Segoe UI Semibold" panose="020B0702040204020203" pitchFamily="34" charset="0"/>
                <a:cs typeface="Segoe UI Semibold" panose="020B0702040204020203" pitchFamily="34" charset="0"/>
              </a:rPr>
              <a:t>OneDrive on </a:t>
            </a:r>
            <a:r>
              <a:rPr lang="en-US" sz="2400" spc="-50">
                <a:ln w="3175">
                  <a:noFill/>
                </a:ln>
                <a:solidFill>
                  <a:schemeClr val="tx1"/>
                </a:solidFill>
                <a:latin typeface="Segoe UI Semibold" panose="020B0702040204020203" pitchFamily="34" charset="0"/>
                <a:cs typeface="Segoe UI Semibold" panose="020B0702040204020203" pitchFamily="34" charset="0"/>
              </a:rPr>
              <a:t>mobile experience</a:t>
            </a:r>
            <a:endParaRPr lang="en-US" sz="2400" spc="-50" dirty="0">
              <a:ln w="3175">
                <a:noFill/>
              </a:ln>
              <a:solidFill>
                <a:schemeClr val="tx1"/>
              </a:solidFill>
              <a:latin typeface="Segoe UI Semibold" panose="020B0702040204020203" pitchFamily="34" charset="0"/>
              <a:cs typeface="Segoe UI Semibold" panose="020B0702040204020203" pitchFamily="34" charset="0"/>
            </a:endParaRPr>
          </a:p>
          <a:p>
            <a:pPr>
              <a:lnSpc>
                <a:spcPct val="90000"/>
              </a:lnSpc>
              <a:spcBef>
                <a:spcPts val="1000"/>
              </a:spcBef>
              <a:buFont typeface="Arial" panose="020B0604020202020204" pitchFamily="34" charset="0"/>
              <a:buChar char="•"/>
            </a:pPr>
            <a:r>
              <a:rPr lang="en-US" sz="2400" spc="-50" dirty="0">
                <a:ln w="3175">
                  <a:noFill/>
                </a:ln>
                <a:solidFill>
                  <a:schemeClr val="tx1"/>
                </a:solidFill>
                <a:latin typeface="Segoe UI Semibold" panose="020B0702040204020203" pitchFamily="34" charset="0"/>
                <a:cs typeface="Segoe UI Semibold" panose="020B0702040204020203" pitchFamily="34" charset="0"/>
              </a:rPr>
              <a:t>Open discussion forum</a:t>
            </a:r>
            <a:endParaRPr lang="en-US" spc="-50" dirty="0">
              <a:ln w="3175">
                <a:noFill/>
              </a:ln>
              <a:solidFill>
                <a:schemeClr val="tx1"/>
              </a:solidFill>
              <a:latin typeface="Segoe UI Semibold" panose="020B0702040204020203" pitchFamily="34" charset="0"/>
              <a:cs typeface="Segoe UI Semibold" panose="020B0702040204020203" pitchFamily="34" charset="0"/>
            </a:endParaRPr>
          </a:p>
        </p:txBody>
      </p:sp>
      <p:sp>
        <p:nvSpPr>
          <p:cNvPr id="6" name="TextBox 5">
            <a:extLst>
              <a:ext uri="{FF2B5EF4-FFF2-40B4-BE49-F238E27FC236}">
                <a16:creationId xmlns:a16="http://schemas.microsoft.com/office/drawing/2014/main" id="{193137C5-429F-54E6-0C72-056DB3FF5F8B}"/>
              </a:ext>
            </a:extLst>
          </p:cNvPr>
          <p:cNvSpPr txBox="1"/>
          <p:nvPr/>
        </p:nvSpPr>
        <p:spPr>
          <a:xfrm>
            <a:off x="292608" y="6041059"/>
            <a:ext cx="447598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Segoe UI Semibold"/>
                <a:ea typeface="+mn-ea"/>
                <a:cs typeface="Segoe UI Semibold"/>
              </a:rPr>
              <a:t>Become a Champion today!</a:t>
            </a:r>
            <a:endParaRPr kumimoji="0" lang="en-US" sz="1800" b="1"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mn-ea"/>
                <a:cs typeface="Segoe UI"/>
                <a:hlinkClick r:id="rId3">
                  <a:extLst>
                    <a:ext uri="{A12FA001-AC4F-418D-AE19-62706E023703}">
                      <ahyp:hlinkClr xmlns:ahyp="http://schemas.microsoft.com/office/drawing/2018/hyperlinkcolor" val="tx"/>
                    </a:ext>
                  </a:extLst>
                </a:hlinkClick>
              </a:rPr>
              <a:t>https://aka.ms/BecomeaChampion</a:t>
            </a: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06300477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8AB47-3D13-061A-6A9F-58760E7FF28B}"/>
            </a:ext>
          </a:extLst>
        </p:cNvPr>
        <p:cNvGrpSpPr/>
        <p:nvPr/>
      </p:nvGrpSpPr>
      <p:grpSpPr>
        <a:xfrm>
          <a:off x="0" y="0"/>
          <a:ext cx="0" cy="0"/>
          <a:chOff x="0" y="0"/>
          <a:chExt cx="0" cy="0"/>
        </a:xfrm>
      </p:grpSpPr>
      <p:sp>
        <p:nvSpPr>
          <p:cNvPr id="13" name="Title 3">
            <a:extLst>
              <a:ext uri="{FF2B5EF4-FFF2-40B4-BE49-F238E27FC236}">
                <a16:creationId xmlns:a16="http://schemas.microsoft.com/office/drawing/2014/main" id="{72B0A90B-27AC-4B53-6A9E-2DCDFDC525C1}"/>
              </a:ext>
            </a:extLst>
          </p:cNvPr>
          <p:cNvSpPr>
            <a:spLocks noGrp="1"/>
          </p:cNvSpPr>
          <p:nvPr>
            <p:ph type="title"/>
          </p:nvPr>
        </p:nvSpPr>
        <p:spPr/>
        <p:txBody>
          <a:bodyPr>
            <a:normAutofit/>
          </a:bodyPr>
          <a:lstStyle/>
          <a:p>
            <a:r>
              <a:rPr lang="en-US" sz="3600" dirty="0">
                <a:solidFill>
                  <a:schemeClr val="bg1"/>
                </a:solidFill>
                <a:latin typeface="Segoe UI Semibold" panose="020B0702040204020203" pitchFamily="34" charset="0"/>
                <a:cs typeface="Segoe UI Semibold" panose="020B0702040204020203" pitchFamily="34" charset="0"/>
              </a:rPr>
              <a:t>Community announcements</a:t>
            </a:r>
          </a:p>
        </p:txBody>
      </p:sp>
      <p:pic>
        <p:nvPicPr>
          <p:cNvPr id="5" name="Picture Placeholder 4">
            <a:extLst>
              <a:ext uri="{FF2B5EF4-FFF2-40B4-BE49-F238E27FC236}">
                <a16:creationId xmlns:a16="http://schemas.microsoft.com/office/drawing/2014/main" id="{A68DC7C6-5134-619A-E93A-1280946771EF}"/>
              </a:ext>
              <a:ext uri="{C183D7F6-B498-43B3-948B-1728B52AA6E4}">
                <adec:decorative xmlns:adec="http://schemas.microsoft.com/office/drawing/2017/decorative" val="1"/>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5400" r="15400"/>
          <a:stretch/>
        </p:blipFill>
        <p:spPr>
          <a:xfrm>
            <a:off x="5650395" y="2085278"/>
            <a:ext cx="6262206" cy="3534937"/>
          </a:xfrm>
        </p:spPr>
      </p:pic>
      <p:sp>
        <p:nvSpPr>
          <p:cNvPr id="3" name="Text Placeholder 2">
            <a:extLst>
              <a:ext uri="{FF2B5EF4-FFF2-40B4-BE49-F238E27FC236}">
                <a16:creationId xmlns:a16="http://schemas.microsoft.com/office/drawing/2014/main" id="{50C21474-5C3A-756A-5AA6-26BFF074B308}"/>
              </a:ext>
            </a:extLst>
          </p:cNvPr>
          <p:cNvSpPr>
            <a:spLocks noGrp="1"/>
          </p:cNvSpPr>
          <p:nvPr>
            <p:ph type="body" sz="quarter" idx="12"/>
          </p:nvPr>
        </p:nvSpPr>
        <p:spPr>
          <a:xfrm>
            <a:off x="500979" y="2172768"/>
            <a:ext cx="4963805" cy="4400162"/>
          </a:xfrm>
        </p:spPr>
        <p:txBody>
          <a:bodyPr vert="horz" wrap="square" lIns="0" tIns="0" rIns="0" bIns="0" rtlCol="0" anchor="t">
            <a:noAutofit/>
          </a:bodyPr>
          <a:lstStyle/>
          <a:p>
            <a:pPr marL="0" indent="0" algn="l">
              <a:lnSpc>
                <a:spcPct val="90000"/>
              </a:lnSpc>
              <a:spcBef>
                <a:spcPts val="1000"/>
              </a:spcBef>
              <a:buNone/>
            </a:pPr>
            <a:r>
              <a:rPr lang="en-US" sz="2000" i="0" dirty="0">
                <a:solidFill>
                  <a:srgbClr val="333333"/>
                </a:solidFill>
                <a:effectLst/>
                <a:latin typeface="Segoe UI Semibold" panose="020B0702040204020203" pitchFamily="34" charset="0"/>
                <a:cs typeface="Segoe UI Semibold" panose="020B0702040204020203" pitchFamily="34" charset="0"/>
              </a:rPr>
              <a:t>OneDrive + Copilot digital event</a:t>
            </a:r>
          </a:p>
          <a:p>
            <a:pPr>
              <a:lnSpc>
                <a:spcPct val="90000"/>
              </a:lnSpc>
              <a:spcBef>
                <a:spcPts val="1000"/>
              </a:spcBef>
            </a:pPr>
            <a:r>
              <a:rPr lang="en-US" sz="1400" dirty="0">
                <a:solidFill>
                  <a:schemeClr val="tx1"/>
                </a:solidFill>
                <a:latin typeface="+mn-lt"/>
              </a:rPr>
              <a:t>Your files are more than documents. They’re the ideas, projects, and moments that move work and life forward. Discover how OneDrive is evolving for the AI era, helping you move from files to outcomes with intelligence built into the experiences you use every day. Join us on October 20th at 9:00 AM PT for the free digital event where OneDrive and Microsoft Copilot come together to change how you work with your files. </a:t>
            </a:r>
            <a:endParaRPr lang="en-US" sz="1400">
              <a:solidFill>
                <a:schemeClr val="tx1"/>
              </a:solidFill>
              <a:latin typeface="+mn-lt"/>
            </a:endParaRPr>
          </a:p>
          <a:p>
            <a:pPr>
              <a:lnSpc>
                <a:spcPct val="90000"/>
              </a:lnSpc>
              <a:spcBef>
                <a:spcPts val="1000"/>
              </a:spcBef>
            </a:pPr>
            <a:r>
              <a:rPr lang="en-US" sz="1400" dirty="0">
                <a:solidFill>
                  <a:schemeClr val="tx1"/>
                </a:solidFill>
                <a:latin typeface="+mn-lt"/>
              </a:rPr>
              <a:t>Join us on October </a:t>
            </a:r>
            <a:r>
              <a:rPr lang="en-US" sz="1400">
                <a:solidFill>
                  <a:schemeClr val="tx1"/>
                </a:solidFill>
                <a:latin typeface="+mn-lt"/>
              </a:rPr>
              <a:t>20, 2026, </a:t>
            </a:r>
            <a:r>
              <a:rPr lang="en-US" sz="1400" dirty="0">
                <a:solidFill>
                  <a:schemeClr val="tx1"/>
                </a:solidFill>
                <a:latin typeface="+mn-lt"/>
              </a:rPr>
              <a:t>at 9:00 AM PT for the free digital event where OneDrive and Microsoft Copilot come together to change how you work with your files at </a:t>
            </a:r>
            <a:r>
              <a:rPr lang="en-US" sz="1400" u="sng" dirty="0">
                <a:latin typeface="+mn-lt"/>
                <a:hlinkClick r:id="rId3"/>
              </a:rPr>
              <a:t>aka.ms/</a:t>
            </a:r>
            <a:r>
              <a:rPr lang="en-US" sz="1400" u="sng" err="1">
                <a:latin typeface="+mn-lt"/>
                <a:hlinkClick r:id="rId3"/>
              </a:rPr>
              <a:t>OneDriveEvent</a:t>
            </a:r>
            <a:r>
              <a:rPr lang="en-US" sz="1400">
                <a:solidFill>
                  <a:schemeClr val="tx1"/>
                </a:solidFill>
                <a:latin typeface="+mn-lt"/>
              </a:rPr>
              <a:t>.</a:t>
            </a:r>
            <a:endParaRPr lang="en-US" sz="1400" b="0" i="0">
              <a:solidFill>
                <a:schemeClr val="tx1"/>
              </a:solidFill>
              <a:effectLst/>
              <a:latin typeface="+mn-lt"/>
              <a:cs typeface="Segoe UI" panose="020B0502040204020203" pitchFamily="34" charset="0"/>
            </a:endParaRPr>
          </a:p>
        </p:txBody>
      </p:sp>
      <p:sp>
        <p:nvSpPr>
          <p:cNvPr id="6" name="TextBox 5">
            <a:extLst>
              <a:ext uri="{FF2B5EF4-FFF2-40B4-BE49-F238E27FC236}">
                <a16:creationId xmlns:a16="http://schemas.microsoft.com/office/drawing/2014/main" id="{DC38558A-3537-D24F-E233-FB423DDE7C66}"/>
              </a:ext>
            </a:extLst>
          </p:cNvPr>
          <p:cNvSpPr txBox="1"/>
          <p:nvPr/>
        </p:nvSpPr>
        <p:spPr>
          <a:xfrm>
            <a:off x="500979" y="1265269"/>
            <a:ext cx="3462945" cy="276999"/>
          </a:xfrm>
          <a:prstGeom prst="rect">
            <a:avLst/>
          </a:prstGeom>
        </p:spPr>
        <p:txBody>
          <a:bodyPr vert="horz" wrap="square" lIns="0" tIns="0" rIns="0" bIns="0" rtlCol="0" anchor="t">
            <a:spAutoFit/>
          </a:bodyPr>
          <a:lstStyle>
            <a:lvl1pPr defTabSz="932742">
              <a:lnSpc>
                <a:spcPct val="100000"/>
              </a:lnSpc>
              <a:spcBef>
                <a:spcPct val="0"/>
              </a:spcBef>
              <a:buNone/>
              <a:defRPr lang="en-US" sz="3600" b="0" cap="none" spc="-50" baseline="0">
                <a:ln w="3175">
                  <a:noFill/>
                </a:ln>
                <a:solidFill>
                  <a:schemeClr val="bg1"/>
                </a:solidFill>
                <a:effectLst/>
                <a:latin typeface="+mj-lt"/>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sz="1800" dirty="0">
                <a:solidFill>
                  <a:srgbClr val="FFFFFF"/>
                </a:solidFill>
                <a:latin typeface="Segoe UI Semibold"/>
              </a:rPr>
              <a:t>Events</a:t>
            </a:r>
            <a:endParaRPr kumimoji="0" lang="en-US" sz="1800" b="0" i="0" u="none" strike="noStrike" kern="1200" cap="none" spc="-50" normalizeH="0" baseline="0" noProof="0" dirty="0">
              <a:ln w="3175">
                <a:noFill/>
              </a:ln>
              <a:solidFill>
                <a:srgbClr val="FFFFFF"/>
              </a:solidFill>
              <a:effectLst/>
              <a:uLnTx/>
              <a:uFillTx/>
              <a:latin typeface="Segoe UI Semibold"/>
              <a:ea typeface="+mn-ea"/>
              <a:cs typeface="Segoe UI" pitchFamily="34" charset="0"/>
            </a:endParaRPr>
          </a:p>
        </p:txBody>
      </p:sp>
    </p:spTree>
    <p:extLst>
      <p:ext uri="{BB962C8B-B14F-4D97-AF65-F5344CB8AC3E}">
        <p14:creationId xmlns:p14="http://schemas.microsoft.com/office/powerpoint/2010/main" val="37329352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hape">
            <a:extLst>
              <a:ext uri="{C183D7F6-B498-43B3-948B-1728B52AA6E4}">
                <adec:decorative xmlns:adec="http://schemas.microsoft.com/office/drawing/2017/decorative" val="1"/>
              </a:ext>
            </a:extLst>
          </p:cNvPr>
          <p:cNvSpPr/>
          <p:nvPr/>
        </p:nvSpPr>
        <p:spPr>
          <a:xfrm>
            <a:off x="6221000" y="2860000"/>
            <a:ext cx="2631900" cy="2320000"/>
          </a:xfrm>
          <a:prstGeom prst="roundRect">
            <a:avLst/>
          </a:prstGeom>
          <a:solidFill>
            <a:srgbClr val="F4F2F4"/>
          </a:solidFill>
          <a:ln w="9525">
            <a:solidFill>
              <a:srgbClr val="E2E0E2"/>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effectLst/>
              <a:uLnTx/>
              <a:uFillTx/>
              <a:latin typeface="Calibri"/>
              <a:ea typeface="+mn-ea"/>
              <a:cs typeface="+mn-cs"/>
            </a:endParaRPr>
          </a:p>
        </p:txBody>
      </p:sp>
      <p:sp>
        <p:nvSpPr>
          <p:cNvPr id="9" name="TextBox"/>
          <p:cNvSpPr txBox="1">
            <a:spLocks noGrp="1"/>
          </p:cNvSpPr>
          <p:nvPr>
            <p:ph type="title" idx="4294967295"/>
          </p:nvPr>
        </p:nvSpPr>
        <p:spPr>
          <a:xfrm>
            <a:off x="457200" y="1080000"/>
            <a:ext cx="11277600" cy="780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081F2B"/>
                </a:solidFill>
                <a:effectLst/>
                <a:uLnTx/>
                <a:uFillTx/>
                <a:latin typeface="Segoe Sans Display"/>
                <a:ea typeface="+mn-ea"/>
                <a:cs typeface="+mn-cs"/>
              </a:rPr>
              <a:t>Star in a Champion story</a:t>
            </a:r>
          </a:p>
        </p:txBody>
      </p:sp>
      <p:sp>
        <p:nvSpPr>
          <p:cNvPr id="8" name="TextBox"/>
          <p:cNvSpPr txBox="1"/>
          <p:nvPr/>
        </p:nvSpPr>
        <p:spPr>
          <a:xfrm>
            <a:off x="457200" y="760000"/>
            <a:ext cx="9500000" cy="28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A2AE"/>
                </a:solidFill>
                <a:effectLst/>
                <a:uLnTx/>
                <a:uFillTx/>
                <a:latin typeface="Segoe Sans Display"/>
                <a:ea typeface="+mn-ea"/>
                <a:cs typeface="+mn-cs"/>
              </a:rPr>
              <a:t>Microsoft 365 Copilot Adoption </a:t>
            </a:r>
            <a:r>
              <a:rPr kumimoji="0" sz="1400" b="1" i="0" u="none" strike="noStrike" kern="1200" cap="none" spc="0" normalizeH="0" baseline="0" noProof="0">
                <a:ln>
                  <a:noFill/>
                </a:ln>
                <a:solidFill>
                  <a:srgbClr val="00A2AE"/>
                </a:solidFill>
                <a:effectLst/>
                <a:uLnTx/>
                <a:uFillTx/>
                <a:latin typeface="Segoe Sans Display"/>
                <a:ea typeface="+mn-ea"/>
                <a:cs typeface="+mn-cs"/>
              </a:rPr>
              <a:t>·</a:t>
            </a:r>
            <a:r>
              <a:rPr kumimoji="0" lang="en-US" sz="1400" b="1" i="0" u="none" strike="noStrike" kern="1200" cap="none" spc="0" normalizeH="0" baseline="0" noProof="0">
                <a:ln>
                  <a:noFill/>
                </a:ln>
                <a:solidFill>
                  <a:srgbClr val="00A2AE"/>
                </a:solidFill>
                <a:effectLst/>
                <a:uLnTx/>
                <a:uFillTx/>
                <a:latin typeface="Segoe Sans Display"/>
                <a:ea typeface="+mn-ea"/>
                <a:cs typeface="+mn-cs"/>
              </a:rPr>
              <a:t> </a:t>
            </a:r>
            <a:r>
              <a:rPr kumimoji="0" sz="1400" b="1" i="0" u="none" strike="noStrike" kern="1200" cap="none" spc="0" normalizeH="0" baseline="0" noProof="0">
                <a:ln>
                  <a:noFill/>
                </a:ln>
                <a:solidFill>
                  <a:srgbClr val="00A2AE"/>
                </a:solidFill>
                <a:effectLst/>
                <a:uLnTx/>
                <a:uFillTx/>
                <a:latin typeface="Segoe Sans Display"/>
                <a:ea typeface="+mn-ea"/>
                <a:cs typeface="+mn-cs"/>
              </a:rPr>
              <a:t>CHAMPION STORIES</a:t>
            </a:r>
          </a:p>
        </p:txBody>
      </p:sp>
      <p:sp>
        <p:nvSpPr>
          <p:cNvPr id="10" name="TextBox"/>
          <p:cNvSpPr txBox="1"/>
          <p:nvPr/>
        </p:nvSpPr>
        <p:spPr>
          <a:xfrm>
            <a:off x="457200" y="1900000"/>
            <a:ext cx="10800000" cy="840000"/>
          </a:xfrm>
          <a:prstGeom prst="rect">
            <a:avLst/>
          </a:prstGeom>
        </p:spPr>
        <p:txBody>
          <a:bodyPr/>
          <a:lstStyle/>
          <a:p>
            <a:pPr marL="0" marR="0" lvl="0" indent="0" algn="l" defTabSz="457200" rtl="0" eaLnBrk="1" fontAlgn="auto" latinLnBrk="0" hangingPunct="1">
              <a:lnSpc>
                <a:spcPct val="112000"/>
              </a:lnSpc>
              <a:spcBef>
                <a:spcPts val="0"/>
              </a:spcBef>
              <a:spcAft>
                <a:spcPts val="0"/>
              </a:spcAft>
              <a:buClrTx/>
              <a:buSzTx/>
              <a:buFontTx/>
              <a:buNone/>
              <a:tabLst/>
              <a:defRPr/>
            </a:pPr>
            <a:r>
              <a:rPr kumimoji="0" sz="1800" b="0" i="0" u="none" strike="noStrike" kern="1200" cap="none" spc="0" normalizeH="0" baseline="0" noProof="0">
                <a:ln>
                  <a:noFill/>
                </a:ln>
                <a:solidFill>
                  <a:srgbClr val="3C3C3C"/>
                </a:solidFill>
                <a:effectLst/>
                <a:uLnTx/>
                <a:uFillTx/>
                <a:latin typeface="Segoe Sans Display Semilight"/>
                <a:ea typeface="+mn-ea"/>
                <a:cs typeface="+mn-cs"/>
              </a:rPr>
              <a:t>Sign up to get your </a:t>
            </a:r>
            <a:r>
              <a:rPr kumimoji="0" lang="en-US" sz="1800" b="0" i="0" u="none" strike="noStrike" kern="1200" cap="none" spc="0" normalizeH="0" baseline="0" noProof="0">
                <a:ln>
                  <a:noFill/>
                </a:ln>
                <a:solidFill>
                  <a:srgbClr val="3C3C3C"/>
                </a:solidFill>
                <a:effectLst/>
                <a:uLnTx/>
                <a:uFillTx/>
                <a:latin typeface="Segoe Sans Display Semilight"/>
                <a:ea typeface="+mn-ea"/>
                <a:cs typeface="+mn-cs"/>
              </a:rPr>
              <a:t>experience driving</a:t>
            </a:r>
            <a:r>
              <a:rPr kumimoji="0" sz="1800" b="0" i="0" u="none" strike="noStrike" kern="1200" cap="none" spc="0" normalizeH="0" baseline="0" noProof="0">
                <a:ln>
                  <a:noFill/>
                </a:ln>
                <a:solidFill>
                  <a:srgbClr val="3C3C3C"/>
                </a:solidFill>
                <a:effectLst/>
                <a:uLnTx/>
                <a:uFillTx/>
                <a:latin typeface="Segoe Sans Display Semilight"/>
                <a:ea typeface="+mn-ea"/>
                <a:cs typeface="+mn-cs"/>
              </a:rPr>
              <a:t> </a:t>
            </a:r>
            <a:r>
              <a:rPr kumimoji="0" lang="en-US" sz="1800" b="0" i="0" u="none" strike="noStrike" kern="1200" cap="none" spc="0" normalizeH="0" baseline="0" noProof="0">
                <a:ln>
                  <a:noFill/>
                </a:ln>
                <a:solidFill>
                  <a:srgbClr val="3C3C3C"/>
                </a:solidFill>
                <a:effectLst/>
                <a:uLnTx/>
                <a:uFillTx/>
                <a:latin typeface="Segoe Sans Display Semilight"/>
                <a:ea typeface="+mn-ea"/>
                <a:cs typeface="+mn-cs"/>
              </a:rPr>
              <a:t>Microsoft 365 </a:t>
            </a:r>
            <a:r>
              <a:rPr kumimoji="0" sz="1800" b="0" i="0" u="none" strike="noStrike" kern="1200" cap="none" spc="0" normalizeH="0" baseline="0" noProof="0">
                <a:ln>
                  <a:noFill/>
                </a:ln>
                <a:solidFill>
                  <a:srgbClr val="3C3C3C"/>
                </a:solidFill>
                <a:effectLst/>
                <a:uLnTx/>
                <a:uFillTx/>
                <a:latin typeface="Segoe Sans Display Semilight"/>
                <a:ea typeface="+mn-ea"/>
                <a:cs typeface="+mn-cs"/>
              </a:rPr>
              <a:t>Copilot adoption professionally filmed and edited by our studio team</a:t>
            </a:r>
            <a:r>
              <a:rPr kumimoji="0" lang="en-US" sz="1800" b="0" i="0" u="none" strike="noStrike" kern="1200" cap="none" spc="0" normalizeH="0" baseline="0" noProof="0">
                <a:ln>
                  <a:noFill/>
                </a:ln>
                <a:solidFill>
                  <a:srgbClr val="3C3C3C"/>
                </a:solidFill>
                <a:effectLst/>
                <a:uLnTx/>
                <a:uFillTx/>
                <a:latin typeface="Segoe Sans Display Semilight"/>
                <a:ea typeface="+mn-ea"/>
                <a:cs typeface="+mn-cs"/>
              </a:rPr>
              <a:t> – </a:t>
            </a:r>
            <a:r>
              <a:rPr kumimoji="0" sz="1800" b="0" i="0" u="none" strike="noStrike" kern="1200" cap="none" spc="0" normalizeH="0" baseline="0" noProof="0">
                <a:ln>
                  <a:noFill/>
                </a:ln>
                <a:solidFill>
                  <a:srgbClr val="3C3C3C"/>
                </a:solidFill>
                <a:effectLst/>
                <a:uLnTx/>
                <a:uFillTx/>
                <a:latin typeface="Segoe Sans Display Semilight"/>
                <a:ea typeface="+mn-ea"/>
                <a:cs typeface="+mn-cs"/>
              </a:rPr>
              <a:t>a</a:t>
            </a:r>
            <a:r>
              <a:rPr kumimoji="0" lang="en-US" sz="1800" b="0" i="0" u="none" strike="noStrike" kern="1200" cap="none" spc="0" normalizeH="0" baseline="0" noProof="0">
                <a:ln>
                  <a:noFill/>
                </a:ln>
                <a:solidFill>
                  <a:srgbClr val="3C3C3C"/>
                </a:solidFill>
                <a:effectLst/>
                <a:uLnTx/>
                <a:uFillTx/>
                <a:latin typeface="Segoe Sans Display Semilight"/>
                <a:ea typeface="+mn-ea"/>
                <a:cs typeface="+mn-cs"/>
              </a:rPr>
              <a:t> </a:t>
            </a:r>
            <a:r>
              <a:rPr kumimoji="0" sz="1800" b="0" i="0" u="none" strike="noStrike" kern="1200" cap="none" spc="0" normalizeH="0" baseline="0" noProof="0">
                <a:ln>
                  <a:noFill/>
                </a:ln>
                <a:solidFill>
                  <a:srgbClr val="3C3C3C"/>
                </a:solidFill>
                <a:effectLst/>
                <a:uLnTx/>
                <a:uFillTx/>
                <a:latin typeface="Segoe Sans Display Semilight"/>
                <a:ea typeface="+mn-ea"/>
                <a:cs typeface="+mn-cs"/>
              </a:rPr>
              <a:t>story worth sharing far beyond this call.</a:t>
            </a:r>
          </a:p>
        </p:txBody>
      </p:sp>
      <p:sp>
        <p:nvSpPr>
          <p:cNvPr id="11" name="Shape">
            <a:extLst>
              <a:ext uri="{C183D7F6-B498-43B3-948B-1728B52AA6E4}">
                <adec:decorative xmlns:adec="http://schemas.microsoft.com/office/drawing/2017/decorative" val="1"/>
              </a:ext>
            </a:extLst>
          </p:cNvPr>
          <p:cNvSpPr/>
          <p:nvPr/>
        </p:nvSpPr>
        <p:spPr>
          <a:xfrm>
            <a:off x="457200" y="2860000"/>
            <a:ext cx="2631900" cy="2320000"/>
          </a:xfrm>
          <a:prstGeom prst="roundRect">
            <a:avLst/>
          </a:prstGeom>
          <a:solidFill>
            <a:srgbClr val="F4F2F4"/>
          </a:solidFill>
          <a:ln w="9525">
            <a:solidFill>
              <a:srgbClr val="E2E0E2"/>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Group 1">
            <a:extLst>
              <a:ext uri="{FF2B5EF4-FFF2-40B4-BE49-F238E27FC236}">
                <a16:creationId xmlns:a16="http://schemas.microsoft.com/office/drawing/2014/main" id="{E23CB41E-A473-F97A-F9CF-E54A8D3A374B}"/>
              </a:ext>
              <a:ext uri="{C183D7F6-B498-43B3-948B-1728B52AA6E4}">
                <adec:decorative xmlns:adec="http://schemas.microsoft.com/office/drawing/2017/decorative" val="1"/>
              </a:ext>
            </a:extLst>
          </p:cNvPr>
          <p:cNvGrpSpPr/>
          <p:nvPr/>
        </p:nvGrpSpPr>
        <p:grpSpPr>
          <a:xfrm>
            <a:off x="457200" y="3060000"/>
            <a:ext cx="2631900" cy="560000"/>
            <a:chOff x="457200" y="3060000"/>
            <a:chExt cx="2631900" cy="560000"/>
          </a:xfrm>
        </p:grpSpPr>
        <p:sp>
          <p:nvSpPr>
            <p:cNvPr id="12" name="Shape"/>
            <p:cNvSpPr/>
            <p:nvPr/>
          </p:nvSpPr>
          <p:spPr>
            <a:xfrm>
              <a:off x="1493150" y="3060000"/>
              <a:ext cx="560000" cy="560000"/>
            </a:xfrm>
            <a:prstGeom prst="ellipse">
              <a:avLst/>
            </a:prstGeom>
            <a:solidFill>
              <a:srgbClr val="0194EC"/>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p:cNvSpPr txBox="1"/>
            <p:nvPr/>
          </p:nvSpPr>
          <p:spPr>
            <a:xfrm>
              <a:off x="457200" y="3060000"/>
              <a:ext cx="2631900" cy="560000"/>
            </a:xfrm>
            <a:prstGeom prst="rect">
              <a:avLst/>
            </a:prstGeom>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a:ln>
                    <a:noFill/>
                  </a:ln>
                  <a:solidFill>
                    <a:srgbClr val="FFFFFF"/>
                  </a:solidFill>
                  <a:effectLst/>
                  <a:uLnTx/>
                  <a:uFillTx/>
                  <a:latin typeface="Calibri"/>
                  <a:ea typeface="+mn-ea"/>
                  <a:cs typeface="+mn-cs"/>
                </a:rPr>
                <a:t> </a:t>
              </a:r>
              <a:r>
                <a:rPr kumimoji="0" sz="2600" b="0" i="0" u="none" strike="noStrike" kern="1200" cap="none" spc="0" normalizeH="0" baseline="0" noProof="0">
                  <a:ln>
                    <a:noFill/>
                  </a:ln>
                  <a:solidFill>
                    <a:srgbClr val="FFFFFF"/>
                  </a:solidFill>
                  <a:effectLst/>
                  <a:uLnTx/>
                  <a:uFillTx/>
                  <a:latin typeface="Calibri"/>
                  <a:ea typeface="+mn-ea"/>
                  <a:cs typeface="+mn-cs"/>
                </a:rPr>
                <a:t>▶</a:t>
              </a:r>
            </a:p>
          </p:txBody>
        </p:sp>
      </p:grpSp>
      <p:sp>
        <p:nvSpPr>
          <p:cNvPr id="14" name="TextBox"/>
          <p:cNvSpPr txBox="1"/>
          <p:nvPr/>
        </p:nvSpPr>
        <p:spPr>
          <a:xfrm>
            <a:off x="517200" y="3690000"/>
            <a:ext cx="2511900" cy="520000"/>
          </a:xfrm>
          <a:prstGeom prst="rect">
            <a:avLst/>
          </a:prstGeom>
        </p:spPr>
        <p:txBody>
          <a:bodyPr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81F2B"/>
                </a:solidFill>
                <a:effectLst/>
                <a:uLnTx/>
                <a:uFillTx/>
                <a:latin typeface="Segoe Sans Display"/>
                <a:ea typeface="+mn-ea"/>
                <a:cs typeface="+mn-cs"/>
              </a:rPr>
              <a:t>Studio-produced</a:t>
            </a:r>
          </a:p>
        </p:txBody>
      </p:sp>
      <p:sp>
        <p:nvSpPr>
          <p:cNvPr id="15" name="TextBox"/>
          <p:cNvSpPr txBox="1"/>
          <p:nvPr/>
        </p:nvSpPr>
        <p:spPr>
          <a:xfrm>
            <a:off x="547200" y="4260000"/>
            <a:ext cx="2451900" cy="840000"/>
          </a:xfrm>
          <a:prstGeom prst="rect">
            <a:avLst/>
          </a:prstGeom>
        </p:spPr>
        <p:txBody>
          <a:bodyPr anchor="t"/>
          <a:lstStyle/>
          <a:p>
            <a:pPr marL="0" marR="0" lvl="0" indent="0" algn="ctr" defTabSz="457200" rtl="0" eaLnBrk="1" fontAlgn="auto" latinLnBrk="0" hangingPunct="1">
              <a:lnSpc>
                <a:spcPct val="106000"/>
              </a:lnSpc>
              <a:spcBef>
                <a:spcPts val="0"/>
              </a:spcBef>
              <a:spcAft>
                <a:spcPts val="0"/>
              </a:spcAft>
              <a:buClrTx/>
              <a:buSzTx/>
              <a:buFontTx/>
              <a:buNone/>
              <a:tabLst/>
              <a:defRPr/>
            </a:pPr>
            <a:r>
              <a:rPr kumimoji="0" sz="1400" b="0" i="0" u="none" strike="noStrike" kern="1200" cap="none" spc="0" normalizeH="0" baseline="0" noProof="0">
                <a:ln>
                  <a:noFill/>
                </a:ln>
                <a:solidFill>
                  <a:srgbClr val="3C3C3C"/>
                </a:solidFill>
                <a:effectLst/>
                <a:uLnTx/>
                <a:uFillTx/>
                <a:latin typeface="Segoe Sans Display Semilight"/>
                <a:ea typeface="+mn-ea"/>
                <a:cs typeface="+mn-cs"/>
              </a:rPr>
              <a:t>We film and edit it all</a:t>
            </a:r>
            <a:r>
              <a:rPr kumimoji="0" lang="en-US" sz="1400" b="0" i="0" u="none" strike="noStrike" kern="1200" cap="none" spc="0" normalizeH="0" baseline="0" noProof="0">
                <a:ln>
                  <a:noFill/>
                </a:ln>
                <a:solidFill>
                  <a:srgbClr val="3C3C3C"/>
                </a:solidFill>
                <a:effectLst/>
                <a:uLnTx/>
                <a:uFillTx/>
                <a:latin typeface="Segoe Sans Display Semilight"/>
                <a:ea typeface="+mn-ea"/>
                <a:cs typeface="+mn-cs"/>
              </a:rPr>
              <a:t> – </a:t>
            </a:r>
            <a:r>
              <a:rPr kumimoji="0" sz="1400" b="0" i="0" u="none" strike="noStrike" kern="1200" cap="none" spc="0" normalizeH="0" baseline="0" noProof="0">
                <a:ln>
                  <a:noFill/>
                </a:ln>
                <a:solidFill>
                  <a:srgbClr val="3C3C3C"/>
                </a:solidFill>
                <a:effectLst/>
                <a:uLnTx/>
                <a:uFillTx/>
                <a:latin typeface="Segoe Sans Display Semilight"/>
                <a:ea typeface="+mn-ea"/>
                <a:cs typeface="+mn-cs"/>
              </a:rPr>
              <a:t>you share your story.</a:t>
            </a:r>
          </a:p>
        </p:txBody>
      </p:sp>
      <p:sp>
        <p:nvSpPr>
          <p:cNvPr id="16" name="Shape">
            <a:extLst>
              <a:ext uri="{C183D7F6-B498-43B3-948B-1728B52AA6E4}">
                <adec:decorative xmlns:adec="http://schemas.microsoft.com/office/drawing/2017/decorative" val="1"/>
              </a:ext>
            </a:extLst>
          </p:cNvPr>
          <p:cNvSpPr/>
          <p:nvPr/>
        </p:nvSpPr>
        <p:spPr>
          <a:xfrm>
            <a:off x="3339100" y="2860000"/>
            <a:ext cx="2631900" cy="2320000"/>
          </a:xfrm>
          <a:prstGeom prst="roundRect">
            <a:avLst/>
          </a:prstGeom>
          <a:solidFill>
            <a:srgbClr val="F4F2F4"/>
          </a:solidFill>
          <a:ln w="9525">
            <a:solidFill>
              <a:srgbClr val="E2E0E2"/>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2">
            <a:extLst>
              <a:ext uri="{FF2B5EF4-FFF2-40B4-BE49-F238E27FC236}">
                <a16:creationId xmlns:a16="http://schemas.microsoft.com/office/drawing/2014/main" id="{D39F4850-E7CE-578F-A590-68DE162E7B52}"/>
              </a:ext>
              <a:ext uri="{C183D7F6-B498-43B3-948B-1728B52AA6E4}">
                <adec:decorative xmlns:adec="http://schemas.microsoft.com/office/drawing/2017/decorative" val="1"/>
              </a:ext>
            </a:extLst>
          </p:cNvPr>
          <p:cNvGrpSpPr/>
          <p:nvPr/>
        </p:nvGrpSpPr>
        <p:grpSpPr>
          <a:xfrm>
            <a:off x="3339100" y="3060000"/>
            <a:ext cx="2631900" cy="560000"/>
            <a:chOff x="3339100" y="3060000"/>
            <a:chExt cx="2631900" cy="560000"/>
          </a:xfrm>
        </p:grpSpPr>
        <p:sp>
          <p:nvSpPr>
            <p:cNvPr id="17" name="Shape"/>
            <p:cNvSpPr/>
            <p:nvPr/>
          </p:nvSpPr>
          <p:spPr>
            <a:xfrm>
              <a:off x="4375050" y="3060000"/>
              <a:ext cx="560000" cy="560000"/>
            </a:xfrm>
            <a:prstGeom prst="ellipse">
              <a:avLst/>
            </a:prstGeom>
            <a:solidFill>
              <a:srgbClr val="00A2AE"/>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p:cNvSpPr txBox="1"/>
            <p:nvPr/>
          </p:nvSpPr>
          <p:spPr>
            <a:xfrm>
              <a:off x="3339100" y="3060000"/>
              <a:ext cx="2631900" cy="560000"/>
            </a:xfrm>
            <a:prstGeom prst="rect">
              <a:avLst/>
            </a:prstGeom>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0" i="0" u="none" strike="noStrike" kern="1200" cap="none" spc="0" normalizeH="0" baseline="0" noProof="0">
                  <a:ln>
                    <a:noFill/>
                  </a:ln>
                  <a:solidFill>
                    <a:srgbClr val="FFFFFF"/>
                  </a:solidFill>
                  <a:effectLst/>
                  <a:uLnTx/>
                  <a:uFillTx/>
                  <a:latin typeface="Calibri"/>
                  <a:ea typeface="+mn-ea"/>
                  <a:cs typeface="+mn-cs"/>
                </a:rPr>
                <a:t>★</a:t>
              </a:r>
            </a:p>
          </p:txBody>
        </p:sp>
      </p:grpSp>
      <p:sp>
        <p:nvSpPr>
          <p:cNvPr id="19" name="TextBox"/>
          <p:cNvSpPr txBox="1"/>
          <p:nvPr/>
        </p:nvSpPr>
        <p:spPr>
          <a:xfrm>
            <a:off x="3399100" y="3690000"/>
            <a:ext cx="2511900" cy="520000"/>
          </a:xfrm>
          <a:prstGeom prst="rect">
            <a:avLst/>
          </a:prstGeom>
        </p:spPr>
        <p:txBody>
          <a:bodyPr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81F2B"/>
                </a:solidFill>
                <a:effectLst/>
                <a:uLnTx/>
                <a:uFillTx/>
                <a:latin typeface="Segoe Sans Display"/>
                <a:ea typeface="+mn-ea"/>
                <a:cs typeface="+mn-cs"/>
              </a:rPr>
              <a:t>Featured by Microsoft</a:t>
            </a:r>
          </a:p>
        </p:txBody>
      </p:sp>
      <p:sp>
        <p:nvSpPr>
          <p:cNvPr id="20" name="TextBox"/>
          <p:cNvSpPr txBox="1"/>
          <p:nvPr/>
        </p:nvSpPr>
        <p:spPr>
          <a:xfrm>
            <a:off x="3429100" y="4260000"/>
            <a:ext cx="2451900" cy="840000"/>
          </a:xfrm>
          <a:prstGeom prst="rect">
            <a:avLst/>
          </a:prstGeom>
        </p:spPr>
        <p:txBody>
          <a:bodyPr anchor="t"/>
          <a:lstStyle/>
          <a:p>
            <a:pPr marL="0" marR="0" lvl="0" indent="0" algn="ctr" defTabSz="457200" rtl="0" eaLnBrk="1" fontAlgn="auto" latinLnBrk="0" hangingPunct="1">
              <a:lnSpc>
                <a:spcPct val="106000"/>
              </a:lnSpc>
              <a:spcBef>
                <a:spcPts val="0"/>
              </a:spcBef>
              <a:spcAft>
                <a:spcPts val="0"/>
              </a:spcAft>
              <a:buClrTx/>
              <a:buSzTx/>
              <a:buFontTx/>
              <a:buNone/>
              <a:tabLst/>
              <a:defRPr/>
            </a:pPr>
            <a:r>
              <a:rPr kumimoji="0" sz="1400" b="0" i="0" u="none" strike="noStrike" kern="1200" cap="none" spc="0" normalizeH="0" baseline="0" noProof="0">
                <a:ln>
                  <a:noFill/>
                </a:ln>
                <a:solidFill>
                  <a:srgbClr val="3C3C3C"/>
                </a:solidFill>
                <a:effectLst/>
                <a:uLnTx/>
                <a:uFillTx/>
                <a:latin typeface="Segoe Sans Display Semilight"/>
                <a:ea typeface="+mn-ea"/>
                <a:cs typeface="+mn-cs"/>
              </a:rPr>
              <a:t>Published on Microsoft </a:t>
            </a:r>
            <a:r>
              <a:rPr kumimoji="0" lang="en-US" sz="1400" b="0" i="0" u="none" strike="noStrike" kern="1200" cap="none" spc="0" normalizeH="0" baseline="0" noProof="0">
                <a:ln>
                  <a:noFill/>
                </a:ln>
                <a:solidFill>
                  <a:srgbClr val="3C3C3C"/>
                </a:solidFill>
                <a:effectLst/>
                <a:uLnTx/>
                <a:uFillTx/>
                <a:latin typeface="Segoe Sans Display Semilight"/>
                <a:ea typeface="+mn-ea"/>
                <a:cs typeface="+mn-cs"/>
              </a:rPr>
              <a:t>socials</a:t>
            </a:r>
            <a:r>
              <a:rPr kumimoji="0" sz="1400" b="0" i="0" u="none" strike="noStrike" kern="1200" cap="none" spc="0" normalizeH="0" baseline="0" noProof="0">
                <a:ln>
                  <a:noFill/>
                </a:ln>
                <a:solidFill>
                  <a:srgbClr val="3C3C3C"/>
                </a:solidFill>
                <a:effectLst/>
                <a:uLnTx/>
                <a:uFillTx/>
                <a:latin typeface="Segoe Sans Display Semilight"/>
                <a:ea typeface="+mn-ea"/>
                <a:cs typeface="+mn-cs"/>
              </a:rPr>
              <a:t>, </a:t>
            </a:r>
            <a:r>
              <a:rPr kumimoji="0" lang="en-US" sz="1400" b="0" i="0" u="none" strike="noStrike" kern="1200" cap="none" spc="0" normalizeH="0" baseline="0" noProof="0">
                <a:ln>
                  <a:noFill/>
                </a:ln>
                <a:solidFill>
                  <a:srgbClr val="3C3C3C"/>
                </a:solidFill>
                <a:effectLst/>
                <a:uLnTx/>
                <a:uFillTx/>
                <a:latin typeface="Segoe Sans Display Semilight"/>
                <a:ea typeface="+mn-ea"/>
                <a:cs typeface="+mn-cs"/>
              </a:rPr>
              <a:t>web </a:t>
            </a:r>
            <a:r>
              <a:rPr kumimoji="0" sz="1400" b="0" i="0" u="none" strike="noStrike" kern="1200" cap="none" spc="0" normalizeH="0" baseline="0" noProof="0">
                <a:ln>
                  <a:noFill/>
                </a:ln>
                <a:solidFill>
                  <a:srgbClr val="3C3C3C"/>
                </a:solidFill>
                <a:effectLst/>
                <a:uLnTx/>
                <a:uFillTx/>
                <a:latin typeface="Segoe Sans Display Semilight"/>
                <a:ea typeface="+mn-ea"/>
                <a:cs typeface="+mn-cs"/>
              </a:rPr>
              <a:t>and </a:t>
            </a:r>
            <a:r>
              <a:rPr kumimoji="0" lang="en-US" sz="1400" b="0" i="0" u="none" strike="noStrike" kern="1200" cap="none" spc="0" normalizeH="0" baseline="0" noProof="0">
                <a:ln>
                  <a:noFill/>
                </a:ln>
                <a:solidFill>
                  <a:srgbClr val="3C3C3C"/>
                </a:solidFill>
                <a:effectLst/>
                <a:uLnTx/>
                <a:uFillTx/>
                <a:latin typeface="Segoe Sans Display Semilight"/>
                <a:ea typeface="+mn-ea"/>
                <a:cs typeface="+mn-cs"/>
              </a:rPr>
              <a:t>blogs</a:t>
            </a:r>
            <a:r>
              <a:rPr kumimoji="0" sz="1400" b="0" i="0" u="none" strike="noStrike" kern="1200" cap="none" spc="0" normalizeH="0" baseline="0" noProof="0">
                <a:ln>
                  <a:noFill/>
                </a:ln>
                <a:solidFill>
                  <a:srgbClr val="3C3C3C"/>
                </a:solidFill>
                <a:effectLst/>
                <a:uLnTx/>
                <a:uFillTx/>
                <a:latin typeface="Segoe Sans Display Semilight"/>
                <a:ea typeface="+mn-ea"/>
                <a:cs typeface="+mn-cs"/>
              </a:rPr>
              <a:t> as a best practice.</a:t>
            </a:r>
          </a:p>
        </p:txBody>
      </p:sp>
      <p:grpSp>
        <p:nvGrpSpPr>
          <p:cNvPr id="4" name="Group 3">
            <a:extLst>
              <a:ext uri="{FF2B5EF4-FFF2-40B4-BE49-F238E27FC236}">
                <a16:creationId xmlns:a16="http://schemas.microsoft.com/office/drawing/2014/main" id="{C17CA6A5-DD38-7989-C5C6-F17FA5344F0E}"/>
              </a:ext>
              <a:ext uri="{C183D7F6-B498-43B3-948B-1728B52AA6E4}">
                <adec:decorative xmlns:adec="http://schemas.microsoft.com/office/drawing/2017/decorative" val="1"/>
              </a:ext>
            </a:extLst>
          </p:cNvPr>
          <p:cNvGrpSpPr/>
          <p:nvPr/>
        </p:nvGrpSpPr>
        <p:grpSpPr>
          <a:xfrm>
            <a:off x="6221000" y="3060000"/>
            <a:ext cx="2631900" cy="560000"/>
            <a:chOff x="6221000" y="3060000"/>
            <a:chExt cx="2631900" cy="560000"/>
          </a:xfrm>
        </p:grpSpPr>
        <p:sp>
          <p:nvSpPr>
            <p:cNvPr id="22" name="Shape">
              <a:extLst>
                <a:ext uri="{C183D7F6-B498-43B3-948B-1728B52AA6E4}">
                  <adec:decorative xmlns:adec="http://schemas.microsoft.com/office/drawing/2017/decorative" val="1"/>
                </a:ext>
              </a:extLst>
            </p:cNvPr>
            <p:cNvSpPr/>
            <p:nvPr/>
          </p:nvSpPr>
          <p:spPr>
            <a:xfrm>
              <a:off x="7256950" y="3060000"/>
              <a:ext cx="560000" cy="560000"/>
            </a:xfrm>
            <a:prstGeom prst="ellipse">
              <a:avLst/>
            </a:prstGeom>
            <a:solidFill>
              <a:srgbClr val="70BC30"/>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a:extLst>
                <a:ext uri="{C183D7F6-B498-43B3-948B-1728B52AA6E4}">
                  <adec:decorative xmlns:adec="http://schemas.microsoft.com/office/drawing/2017/decorative" val="1"/>
                </a:ext>
              </a:extLst>
            </p:cNvPr>
            <p:cNvSpPr txBox="1"/>
            <p:nvPr/>
          </p:nvSpPr>
          <p:spPr>
            <a:xfrm>
              <a:off x="6221000" y="3060000"/>
              <a:ext cx="2631900" cy="560000"/>
            </a:xfrm>
            <a:prstGeom prst="rect">
              <a:avLst/>
            </a:prstGeom>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0" i="0" u="none" strike="noStrike" kern="1200" cap="none" spc="0" normalizeH="0" baseline="0" noProof="0">
                  <a:ln>
                    <a:noFill/>
                  </a:ln>
                  <a:solidFill>
                    <a:srgbClr val="FFFFFF"/>
                  </a:solidFill>
                  <a:effectLst/>
                  <a:uLnTx/>
                  <a:uFillTx/>
                  <a:latin typeface="Calibri"/>
                  <a:ea typeface="+mn-ea"/>
                  <a:cs typeface="+mn-cs"/>
                </a:rPr>
                <a:t>▲</a:t>
              </a:r>
            </a:p>
          </p:txBody>
        </p:sp>
      </p:grpSp>
      <p:sp>
        <p:nvSpPr>
          <p:cNvPr id="24" name="TextBox"/>
          <p:cNvSpPr txBox="1"/>
          <p:nvPr/>
        </p:nvSpPr>
        <p:spPr>
          <a:xfrm>
            <a:off x="6281000" y="3690000"/>
            <a:ext cx="2511900" cy="520000"/>
          </a:xfrm>
          <a:prstGeom prst="rect">
            <a:avLst/>
          </a:prstGeom>
        </p:spPr>
        <p:txBody>
          <a:bodyPr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81F2B"/>
                </a:solidFill>
                <a:effectLst/>
                <a:uLnTx/>
                <a:uFillTx/>
                <a:latin typeface="Segoe Sans Display"/>
                <a:ea typeface="+mn-ea"/>
                <a:cs typeface="+mn-cs"/>
              </a:rPr>
              <a:t>Grow your brand</a:t>
            </a:r>
          </a:p>
        </p:txBody>
      </p:sp>
      <p:sp>
        <p:nvSpPr>
          <p:cNvPr id="25" name="TextBox"/>
          <p:cNvSpPr txBox="1"/>
          <p:nvPr/>
        </p:nvSpPr>
        <p:spPr>
          <a:xfrm>
            <a:off x="6311000" y="4260000"/>
            <a:ext cx="2451900" cy="840000"/>
          </a:xfrm>
          <a:prstGeom prst="rect">
            <a:avLst/>
          </a:prstGeom>
        </p:spPr>
        <p:txBody>
          <a:bodyPr anchor="t"/>
          <a:lstStyle/>
          <a:p>
            <a:pPr marL="0" marR="0" lvl="0" indent="0" algn="ctr" defTabSz="457200" rtl="0" eaLnBrk="1" fontAlgn="auto" latinLnBrk="0" hangingPunct="1">
              <a:lnSpc>
                <a:spcPct val="106000"/>
              </a:lnSpc>
              <a:spcBef>
                <a:spcPts val="0"/>
              </a:spcBef>
              <a:spcAft>
                <a:spcPts val="0"/>
              </a:spcAft>
              <a:buClrTx/>
              <a:buSzTx/>
              <a:buFontTx/>
              <a:buNone/>
              <a:tabLst/>
              <a:defRPr/>
            </a:pPr>
            <a:r>
              <a:rPr kumimoji="0" sz="1400" b="0" i="0" u="none" strike="noStrike" kern="1200" cap="none" spc="0" normalizeH="0" baseline="0" noProof="0">
                <a:ln>
                  <a:noFill/>
                </a:ln>
                <a:solidFill>
                  <a:srgbClr val="3C3C3C"/>
                </a:solidFill>
                <a:effectLst/>
                <a:uLnTx/>
                <a:uFillTx/>
                <a:latin typeface="Segoe Sans Display Semilight"/>
                <a:ea typeface="+mn-ea"/>
                <a:cs typeface="+mn-cs"/>
              </a:rPr>
              <a:t>Keep the polished video for your own network and portfolio.</a:t>
            </a:r>
          </a:p>
        </p:txBody>
      </p:sp>
      <p:sp>
        <p:nvSpPr>
          <p:cNvPr id="26" name="Shape">
            <a:extLst>
              <a:ext uri="{C183D7F6-B498-43B3-948B-1728B52AA6E4}">
                <adec:decorative xmlns:adec="http://schemas.microsoft.com/office/drawing/2017/decorative" val="1"/>
              </a:ext>
            </a:extLst>
          </p:cNvPr>
          <p:cNvSpPr/>
          <p:nvPr/>
        </p:nvSpPr>
        <p:spPr>
          <a:xfrm>
            <a:off x="9102900" y="2860000"/>
            <a:ext cx="2631900" cy="2320000"/>
          </a:xfrm>
          <a:prstGeom prst="roundRect">
            <a:avLst/>
          </a:prstGeom>
          <a:solidFill>
            <a:srgbClr val="F4F2F4"/>
          </a:solidFill>
          <a:ln w="9525">
            <a:solidFill>
              <a:srgbClr val="E2E0E2"/>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4">
            <a:extLst>
              <a:ext uri="{FF2B5EF4-FFF2-40B4-BE49-F238E27FC236}">
                <a16:creationId xmlns:a16="http://schemas.microsoft.com/office/drawing/2014/main" id="{DA6BE187-46C5-3780-247A-D42F82FA11DD}"/>
              </a:ext>
              <a:ext uri="{C183D7F6-B498-43B3-948B-1728B52AA6E4}">
                <adec:decorative xmlns:adec="http://schemas.microsoft.com/office/drawing/2017/decorative" val="1"/>
              </a:ext>
            </a:extLst>
          </p:cNvPr>
          <p:cNvGrpSpPr/>
          <p:nvPr/>
        </p:nvGrpSpPr>
        <p:grpSpPr>
          <a:xfrm>
            <a:off x="9102900" y="3060000"/>
            <a:ext cx="2631900" cy="560000"/>
            <a:chOff x="9102900" y="3060000"/>
            <a:chExt cx="2631900" cy="560000"/>
          </a:xfrm>
        </p:grpSpPr>
        <p:sp>
          <p:nvSpPr>
            <p:cNvPr id="27" name="Shape"/>
            <p:cNvSpPr/>
            <p:nvPr/>
          </p:nvSpPr>
          <p:spPr>
            <a:xfrm>
              <a:off x="10138850" y="3060000"/>
              <a:ext cx="560000" cy="560000"/>
            </a:xfrm>
            <a:prstGeom prst="ellipse">
              <a:avLst/>
            </a:prstGeom>
            <a:solidFill>
              <a:srgbClr val="FBC643"/>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p:cNvSpPr txBox="1"/>
            <p:nvPr/>
          </p:nvSpPr>
          <p:spPr>
            <a:xfrm>
              <a:off x="9102900" y="3060000"/>
              <a:ext cx="2631900" cy="560000"/>
            </a:xfrm>
            <a:prstGeom prst="rect">
              <a:avLst/>
            </a:prstGeom>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a:ln>
                    <a:noFill/>
                  </a:ln>
                  <a:solidFill>
                    <a:srgbClr val="081F2B"/>
                  </a:solidFill>
                  <a:effectLst/>
                  <a:uLnTx/>
                  <a:uFillTx/>
                  <a:latin typeface="Calibri"/>
                  <a:ea typeface="+mn-ea"/>
                  <a:cs typeface="+mn-cs"/>
                </a:rPr>
                <a:t>♥</a:t>
              </a:r>
            </a:p>
          </p:txBody>
        </p:sp>
      </p:grpSp>
      <p:sp>
        <p:nvSpPr>
          <p:cNvPr id="29" name="TextBox"/>
          <p:cNvSpPr txBox="1"/>
          <p:nvPr/>
        </p:nvSpPr>
        <p:spPr>
          <a:xfrm>
            <a:off x="9162900" y="3690000"/>
            <a:ext cx="2511900" cy="520000"/>
          </a:xfrm>
          <a:prstGeom prst="rect">
            <a:avLst/>
          </a:prstGeom>
        </p:spPr>
        <p:txBody>
          <a:bodyPr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81F2B"/>
                </a:solidFill>
                <a:effectLst/>
                <a:uLnTx/>
                <a:uFillTx/>
                <a:latin typeface="Segoe Sans Display"/>
                <a:ea typeface="+mn-ea"/>
                <a:cs typeface="+mn-cs"/>
              </a:rPr>
              <a:t>Inspire your peers</a:t>
            </a:r>
          </a:p>
        </p:txBody>
      </p:sp>
      <p:sp>
        <p:nvSpPr>
          <p:cNvPr id="30" name="TextBox"/>
          <p:cNvSpPr txBox="1"/>
          <p:nvPr/>
        </p:nvSpPr>
        <p:spPr>
          <a:xfrm>
            <a:off x="9192900" y="4260000"/>
            <a:ext cx="2451900" cy="840000"/>
          </a:xfrm>
          <a:prstGeom prst="rect">
            <a:avLst/>
          </a:prstGeom>
        </p:spPr>
        <p:txBody>
          <a:bodyPr anchor="t"/>
          <a:lstStyle/>
          <a:p>
            <a:pPr marL="0" marR="0" lvl="0" indent="0" algn="ctr" defTabSz="457200" rtl="0" eaLnBrk="1" fontAlgn="auto" latinLnBrk="0" hangingPunct="1">
              <a:lnSpc>
                <a:spcPct val="106000"/>
              </a:lnSpc>
              <a:spcBef>
                <a:spcPts val="0"/>
              </a:spcBef>
              <a:spcAft>
                <a:spcPts val="0"/>
              </a:spcAft>
              <a:buClrTx/>
              <a:buSzTx/>
              <a:buFontTx/>
              <a:buNone/>
              <a:tabLst/>
              <a:defRPr/>
            </a:pPr>
            <a:r>
              <a:rPr kumimoji="0" sz="1400" b="0" i="0" u="none" strike="noStrike" kern="1200" cap="none" spc="0" normalizeH="0" baseline="0" noProof="0">
                <a:ln>
                  <a:noFill/>
                </a:ln>
                <a:solidFill>
                  <a:srgbClr val="3C3C3C"/>
                </a:solidFill>
                <a:effectLst/>
                <a:uLnTx/>
                <a:uFillTx/>
                <a:latin typeface="Segoe Sans Display Semilight"/>
                <a:ea typeface="+mn-ea"/>
                <a:cs typeface="+mn-cs"/>
              </a:rPr>
              <a:t>Show peers what great Copilot adoption really looks like.</a:t>
            </a:r>
          </a:p>
        </p:txBody>
      </p:sp>
      <p:sp>
        <p:nvSpPr>
          <p:cNvPr id="31" name="Shape"/>
          <p:cNvSpPr/>
          <p:nvPr/>
        </p:nvSpPr>
        <p:spPr>
          <a:xfrm>
            <a:off x="3396000" y="5340000"/>
            <a:ext cx="5400000" cy="560000"/>
          </a:xfrm>
          <a:prstGeom prst="roundRect">
            <a:avLst/>
          </a:prstGeom>
          <a:solidFill>
            <a:srgbClr val="FA686B"/>
          </a:solidFill>
          <a:ln>
            <a:noFill/>
          </a:ln>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chemeClr val="tx2"/>
                </a:solidFill>
                <a:effectLst/>
                <a:uLnTx/>
                <a:uFillTx/>
                <a:latin typeface="Segoe Sans Display"/>
                <a:ea typeface="+mn-ea"/>
                <a:cs typeface="+mn-cs"/>
                <a:hlinkClick r:id="rId3">
                  <a:extLst>
                    <a:ext uri="{A12FA001-AC4F-418D-AE19-62706E023703}">
                      <ahyp:hlinkClr xmlns:ahyp="http://schemas.microsoft.com/office/drawing/2018/hyperlinkcolor" val="tx"/>
                    </a:ext>
                  </a:extLst>
                </a:hlinkClick>
              </a:rPr>
              <a:t>Sign up for a Champion Story</a:t>
            </a:r>
            <a:r>
              <a:rPr kumimoji="0" lang="en-US" sz="2000" b="1" i="0" u="none" strike="noStrike" kern="1200" cap="none" spc="0" normalizeH="0" baseline="0" noProof="0">
                <a:ln>
                  <a:noFill/>
                </a:ln>
                <a:solidFill>
                  <a:schemeClr val="tx2"/>
                </a:solidFill>
                <a:effectLst/>
                <a:uLnTx/>
                <a:uFillTx/>
                <a:latin typeface="Segoe Sans Display"/>
                <a:ea typeface="+mn-ea"/>
                <a:cs typeface="+mn-cs"/>
              </a:rPr>
              <a:t> </a:t>
            </a:r>
            <a:r>
              <a:rPr kumimoji="0" sz="2000" b="1" i="0" u="none" strike="noStrike" kern="1200" cap="none" spc="0" normalizeH="0" baseline="0" noProof="0">
                <a:ln>
                  <a:noFill/>
                </a:ln>
                <a:solidFill>
                  <a:schemeClr val="tx2"/>
                </a:solidFill>
                <a:effectLst/>
                <a:uLnTx/>
                <a:uFillTx/>
                <a:latin typeface="Segoe Sans Display"/>
                <a:ea typeface="+mn-ea"/>
                <a:cs typeface="+mn-cs"/>
              </a:rPr>
              <a:t>→</a:t>
            </a:r>
          </a:p>
        </p:txBody>
      </p:sp>
      <p:pic>
        <p:nvPicPr>
          <p:cNvPr id="33" name="Picture 32">
            <a:extLst>
              <a:ext uri="{FF2B5EF4-FFF2-40B4-BE49-F238E27FC236}">
                <a16:creationId xmlns:a16="http://schemas.microsoft.com/office/drawing/2014/main" id="{133641B7-4963-ACE3-97F4-EAA018181D7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1830" y="79410"/>
            <a:ext cx="1852480" cy="83029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703C4-E06E-E18F-0D69-B498185DDCCE}"/>
              </a:ext>
            </a:extLst>
          </p:cNvPr>
          <p:cNvSpPr>
            <a:spLocks noGrp="1"/>
          </p:cNvSpPr>
          <p:nvPr>
            <p:ph type="title"/>
          </p:nvPr>
        </p:nvSpPr>
        <p:spPr/>
        <p:txBody>
          <a:bodyPr>
            <a:normAutofit/>
          </a:bodyPr>
          <a:lstStyle/>
          <a:p>
            <a:r>
              <a:rPr lang="en-US">
                <a:latin typeface="Segoe UI Semibold" panose="020B0702040204020203" pitchFamily="34" charset="0"/>
                <a:cs typeface="Segoe UI Semibold" panose="020B0702040204020203" pitchFamily="34" charset="0"/>
              </a:rPr>
              <a:t>adoption.microsoft.com</a:t>
            </a:r>
          </a:p>
        </p:txBody>
      </p:sp>
      <p:sp>
        <p:nvSpPr>
          <p:cNvPr id="4" name="Text Placeholder 3">
            <a:extLst>
              <a:ext uri="{FF2B5EF4-FFF2-40B4-BE49-F238E27FC236}">
                <a16:creationId xmlns:a16="http://schemas.microsoft.com/office/drawing/2014/main" id="{C0BC375E-9CF0-2D88-AA91-4D89A729F84C}"/>
              </a:ext>
            </a:extLst>
          </p:cNvPr>
          <p:cNvSpPr>
            <a:spLocks noGrp="1"/>
          </p:cNvSpPr>
          <p:nvPr>
            <p:ph type="body" sz="quarter" idx="12"/>
          </p:nvPr>
        </p:nvSpPr>
        <p:spPr/>
        <p:txBody>
          <a:bodyPr>
            <a:normAutofit/>
          </a:bodyPr>
          <a:lstStyle/>
          <a:p>
            <a:r>
              <a:rPr lang="en-US">
                <a:latin typeface="Segoe UI Semibold" panose="020B0702040204020203" pitchFamily="34" charset="0"/>
                <a:cs typeface="Segoe UI Semibold" panose="020B0702040204020203" pitchFamily="34" charset="0"/>
              </a:rPr>
              <a:t>Update highlights</a:t>
            </a:r>
          </a:p>
        </p:txBody>
      </p:sp>
      <p:sp>
        <p:nvSpPr>
          <p:cNvPr id="5" name="Text Placeholder 4">
            <a:extLst>
              <a:ext uri="{FF2B5EF4-FFF2-40B4-BE49-F238E27FC236}">
                <a16:creationId xmlns:a16="http://schemas.microsoft.com/office/drawing/2014/main" id="{EC19C13A-F09A-C549-8D62-BD4303A0E0AB}"/>
              </a:ext>
            </a:extLst>
          </p:cNvPr>
          <p:cNvSpPr>
            <a:spLocks noGrp="1"/>
          </p:cNvSpPr>
          <p:nvPr>
            <p:ph type="body" sz="quarter" idx="13"/>
          </p:nvPr>
        </p:nvSpPr>
        <p:spPr>
          <a:xfrm>
            <a:off x="556064" y="2036804"/>
            <a:ext cx="4930336" cy="4322209"/>
          </a:xfrm>
        </p:spPr>
        <p:txBody>
          <a:bodyPr vert="horz" wrap="square" lIns="0" tIns="0" rIns="0" bIns="0" rtlCol="0" anchor="t">
            <a:spAutoFit/>
          </a:bodyPr>
          <a:lstStyle/>
          <a:p>
            <a:pPr marL="285750" lvl="0" indent="-285750">
              <a:lnSpc>
                <a:spcPct val="90000"/>
              </a:lnSpc>
              <a:spcBef>
                <a:spcPts val="1000"/>
              </a:spcBef>
              <a:buFont typeface="Arial" panose="020B0604020202020204" pitchFamily="34" charset="0"/>
              <a:buChar char="•"/>
            </a:pPr>
            <a:r>
              <a:rPr lang="en-US" dirty="0"/>
              <a:t>New </a:t>
            </a:r>
            <a:r>
              <a:rPr lang="en-US" u="sng" dirty="0">
                <a:hlinkClick r:id="rId3"/>
              </a:rPr>
              <a:t>Teams and Viva Engage for Frontline Workers deployment guide</a:t>
            </a:r>
            <a:endParaRPr lang="en-US"/>
          </a:p>
          <a:p>
            <a:pPr marL="285750" lvl="0" indent="-285750">
              <a:lnSpc>
                <a:spcPct val="90000"/>
              </a:lnSpc>
              <a:spcBef>
                <a:spcPts val="1000"/>
              </a:spcBef>
              <a:buFont typeface="Arial" panose="020B0604020202020204" pitchFamily="34" charset="0"/>
              <a:buChar char="•"/>
            </a:pPr>
            <a:r>
              <a:rPr lang="en-US" dirty="0"/>
              <a:t>New </a:t>
            </a:r>
            <a:r>
              <a:rPr lang="en-US" u="sng" dirty="0">
                <a:hlinkClick r:id="rId4"/>
              </a:rPr>
              <a:t>Teams Platform</a:t>
            </a:r>
            <a:r>
              <a:rPr lang="en-US" dirty="0"/>
              <a:t> page</a:t>
            </a:r>
            <a:endParaRPr lang="en-US"/>
          </a:p>
          <a:p>
            <a:pPr marL="285750" lvl="0" indent="-285750">
              <a:lnSpc>
                <a:spcPct val="90000"/>
              </a:lnSpc>
              <a:spcBef>
                <a:spcPts val="1000"/>
              </a:spcBef>
              <a:buFont typeface="Arial" panose="020B0604020202020204" pitchFamily="34" charset="0"/>
              <a:buChar char="•"/>
            </a:pPr>
            <a:r>
              <a:rPr lang="en-US" dirty="0"/>
              <a:t>New </a:t>
            </a:r>
            <a:r>
              <a:rPr lang="en-US" u="sng" dirty="0">
                <a:hlinkClick r:id="rId5"/>
              </a:rPr>
              <a:t>Comms Camp</a:t>
            </a:r>
            <a:r>
              <a:rPr lang="en-US" dirty="0"/>
              <a:t>: a hands-on workshop for corporate communications teams and their IT partners</a:t>
            </a:r>
            <a:endParaRPr lang="en-US"/>
          </a:p>
          <a:p>
            <a:pPr marL="285750" lvl="0" indent="-285750">
              <a:lnSpc>
                <a:spcPct val="90000"/>
              </a:lnSpc>
              <a:spcBef>
                <a:spcPts val="1000"/>
              </a:spcBef>
              <a:buFont typeface="Arial" panose="020B0604020202020204" pitchFamily="34" charset="0"/>
              <a:buChar char="•"/>
            </a:pPr>
            <a:r>
              <a:rPr lang="en-US" dirty="0"/>
              <a:t>New </a:t>
            </a:r>
            <a:r>
              <a:rPr lang="en-US" u="sng" dirty="0">
                <a:hlinkClick r:id="rId6"/>
              </a:rPr>
              <a:t>Digital Accelerator</a:t>
            </a:r>
            <a:r>
              <a:rPr lang="en-US" dirty="0"/>
              <a:t>: live, Microsoft-led skilling cohorts for Unified customers</a:t>
            </a:r>
            <a:endParaRPr lang="en-US"/>
          </a:p>
          <a:p>
            <a:pPr marL="285750" lvl="0" indent="-285750">
              <a:lnSpc>
                <a:spcPct val="90000"/>
              </a:lnSpc>
              <a:spcBef>
                <a:spcPts val="1000"/>
              </a:spcBef>
              <a:buFont typeface="Arial" panose="020B0604020202020204" pitchFamily="34" charset="0"/>
              <a:buChar char="•"/>
            </a:pPr>
            <a:r>
              <a:rPr lang="en-US" dirty="0"/>
              <a:t>Update to the </a:t>
            </a:r>
            <a:r>
              <a:rPr lang="en-US" i="1" u="sng" dirty="0">
                <a:hlinkClick r:id="rId7"/>
              </a:rPr>
              <a:t>Build your own Champion community</a:t>
            </a:r>
            <a:r>
              <a:rPr lang="en-US" dirty="0"/>
              <a:t> guide</a:t>
            </a:r>
            <a:endParaRPr lang="en-US"/>
          </a:p>
          <a:p>
            <a:pPr marL="285750" lvl="0" indent="-285750">
              <a:lnSpc>
                <a:spcPct val="90000"/>
              </a:lnSpc>
              <a:spcBef>
                <a:spcPts val="1000"/>
              </a:spcBef>
              <a:buFont typeface="Arial" panose="020B0604020202020204" pitchFamily="34" charset="0"/>
              <a:buChar char="•"/>
            </a:pPr>
            <a:r>
              <a:rPr lang="en-US" dirty="0"/>
              <a:t>Added role-based resources to the </a:t>
            </a:r>
            <a:r>
              <a:rPr lang="en-US" u="sng" dirty="0">
                <a:hlinkClick r:id="rId8"/>
              </a:rPr>
              <a:t>Intune</a:t>
            </a:r>
            <a:r>
              <a:rPr lang="en-US" dirty="0"/>
              <a:t> page</a:t>
            </a:r>
            <a:endParaRPr lang="en-US"/>
          </a:p>
          <a:p>
            <a:pPr marL="285750" lvl="0" indent="-285750">
              <a:lnSpc>
                <a:spcPct val="90000"/>
              </a:lnSpc>
              <a:spcBef>
                <a:spcPts val="1000"/>
              </a:spcBef>
              <a:buFont typeface="Arial" panose="020B0604020202020204" pitchFamily="34" charset="0"/>
              <a:buChar char="•"/>
            </a:pPr>
            <a:r>
              <a:rPr lang="en-US" dirty="0"/>
              <a:t>New sessions added to </a:t>
            </a:r>
            <a:r>
              <a:rPr lang="en-US" u="sng" dirty="0">
                <a:hlinkClick r:id="rId9"/>
              </a:rPr>
              <a:t>OneDrive Customer Office Hours</a:t>
            </a:r>
            <a:endParaRPr lang="en-US"/>
          </a:p>
          <a:p>
            <a:pPr marL="285750" lvl="0" indent="-285750">
              <a:lnSpc>
                <a:spcPct val="90000"/>
              </a:lnSpc>
              <a:spcBef>
                <a:spcPts val="1000"/>
              </a:spcBef>
              <a:buFont typeface="Arial" panose="020B0604020202020204" pitchFamily="34" charset="0"/>
              <a:buChar char="•"/>
            </a:pPr>
            <a:r>
              <a:rPr lang="en-US" dirty="0"/>
              <a:t>New stories added to </a:t>
            </a:r>
            <a:r>
              <a:rPr lang="en-US" u="sng" dirty="0">
                <a:hlinkClick r:id="rId10"/>
              </a:rPr>
              <a:t>Agent transformation stories</a:t>
            </a:r>
            <a:endParaRPr lang="en-US"/>
          </a:p>
          <a:p>
            <a:pPr>
              <a:lnSpc>
                <a:spcPct val="90000"/>
              </a:lnSpc>
              <a:spcBef>
                <a:spcPts val="1000"/>
              </a:spcBef>
            </a:pPr>
            <a:r>
              <a:rPr lang="en-US" sz="1400" dirty="0">
                <a:latin typeface="Segoe UI" panose="020B0502040204020203" pitchFamily="34" charset="0"/>
                <a:cs typeface="Segoe UI" panose="020B0502040204020203" pitchFamily="34" charset="0"/>
              </a:rPr>
              <a:t>Read or subscribe to our </a:t>
            </a:r>
            <a:r>
              <a:rPr lang="en-US" sz="1400" u="sng" dirty="0">
                <a:latin typeface="Segoe UI" panose="020B0502040204020203" pitchFamily="34" charset="0"/>
                <a:cs typeface="Segoe UI" panose="020B0502040204020203" pitchFamily="34" charset="0"/>
                <a:hlinkClick r:id="rId11"/>
              </a:rPr>
              <a:t>release notes</a:t>
            </a:r>
            <a:r>
              <a:rPr lang="en-US" sz="1400" dirty="0">
                <a:latin typeface="Segoe UI" panose="020B0502040204020203" pitchFamily="34" charset="0"/>
                <a:cs typeface="Segoe UI" panose="020B0502040204020203" pitchFamily="34" charset="0"/>
              </a:rPr>
              <a:t> for more updates.</a:t>
            </a:r>
          </a:p>
        </p:txBody>
      </p:sp>
      <p:pic>
        <p:nvPicPr>
          <p:cNvPr id="7" name="Picture 6">
            <a:extLst>
              <a:ext uri="{FF2B5EF4-FFF2-40B4-BE49-F238E27FC236}">
                <a16:creationId xmlns:a16="http://schemas.microsoft.com/office/drawing/2014/main" id="{169CD36D-33CF-977D-F019-9920100E0DFF}"/>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5666205" y="2036804"/>
            <a:ext cx="6191767" cy="4101612"/>
          </a:xfrm>
          <a:prstGeom prst="roundRect">
            <a:avLst>
              <a:gd name="adj" fmla="val 2841"/>
            </a:avLst>
          </a:prstGeom>
        </p:spPr>
      </p:pic>
    </p:spTree>
    <p:extLst>
      <p:ext uri="{BB962C8B-B14F-4D97-AF65-F5344CB8AC3E}">
        <p14:creationId xmlns:p14="http://schemas.microsoft.com/office/powerpoint/2010/main" val="132513313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FE458-DBB9-E34A-E2FA-607072C658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3167A8-0CD5-D68D-1B11-62AEC7103916}"/>
              </a:ext>
            </a:extLst>
          </p:cNvPr>
          <p:cNvSpPr>
            <a:spLocks noGrp="1"/>
          </p:cNvSpPr>
          <p:nvPr>
            <p:ph type="title"/>
          </p:nvPr>
        </p:nvSpPr>
        <p:spPr/>
        <p:txBody>
          <a:bodyPr/>
          <a:lstStyle/>
          <a:p>
            <a:r>
              <a:rPr lang="en-US"/>
              <a:t>Top Microsoft 365 updates</a:t>
            </a:r>
          </a:p>
        </p:txBody>
      </p:sp>
      <p:sp>
        <p:nvSpPr>
          <p:cNvPr id="4" name="Text Placeholder 3">
            <a:extLst>
              <a:ext uri="{FF2B5EF4-FFF2-40B4-BE49-F238E27FC236}">
                <a16:creationId xmlns:a16="http://schemas.microsoft.com/office/drawing/2014/main" id="{C7E76329-CE85-7D63-C3B0-BC1605ECDE76}"/>
              </a:ext>
            </a:extLst>
          </p:cNvPr>
          <p:cNvSpPr>
            <a:spLocks noGrp="1"/>
          </p:cNvSpPr>
          <p:nvPr>
            <p:ph type="body" sz="quarter" idx="12"/>
          </p:nvPr>
        </p:nvSpPr>
        <p:spPr/>
        <p:txBody>
          <a:bodyPr/>
          <a:lstStyle/>
          <a:p>
            <a:r>
              <a:rPr lang="en-US"/>
              <a:t>Microsoft Copilot</a:t>
            </a:r>
          </a:p>
        </p:txBody>
      </p:sp>
      <p:sp>
        <p:nvSpPr>
          <p:cNvPr id="5" name="Text Placeholder 4">
            <a:extLst>
              <a:ext uri="{FF2B5EF4-FFF2-40B4-BE49-F238E27FC236}">
                <a16:creationId xmlns:a16="http://schemas.microsoft.com/office/drawing/2014/main" id="{5B3B29DD-BE18-B97F-98E3-283FA0509E33}"/>
              </a:ext>
            </a:extLst>
          </p:cNvPr>
          <p:cNvSpPr>
            <a:spLocks noGrp="1"/>
          </p:cNvSpPr>
          <p:nvPr>
            <p:ph type="body" sz="quarter" idx="13"/>
          </p:nvPr>
        </p:nvSpPr>
        <p:spPr>
          <a:xfrm>
            <a:off x="523241" y="1957695"/>
            <a:ext cx="5400162" cy="4405309"/>
          </a:xfrm>
        </p:spPr>
        <p:txBody>
          <a:bodyPr/>
          <a:lstStyle/>
          <a:p>
            <a:pPr>
              <a:lnSpc>
                <a:spcPct val="90000"/>
              </a:lnSpc>
              <a:spcBef>
                <a:spcPts val="1000"/>
              </a:spcBef>
            </a:pPr>
            <a:r>
              <a:rPr lang="en-US" sz="2000" b="1" dirty="0">
                <a:latin typeface="+mj-lt"/>
              </a:rPr>
              <a:t>Brand Kit and Skills in Copilot in PowerPoint</a:t>
            </a:r>
            <a:endParaRPr lang="en-US" sz="2000" b="1">
              <a:latin typeface="+mj-lt"/>
            </a:endParaRPr>
          </a:p>
          <a:p>
            <a:pPr>
              <a:lnSpc>
                <a:spcPct val="90000"/>
              </a:lnSpc>
              <a:spcBef>
                <a:spcPts val="1000"/>
              </a:spcBef>
            </a:pPr>
            <a:r>
              <a:rPr lang="en-US" sz="1400" dirty="0"/>
              <a:t>Brand Kit helps presentations to start with the appropriate look from your organization, while Skills make familiar workflows repeatable, so you can spend your time shaping the message. </a:t>
            </a:r>
            <a:endParaRPr lang="en-US" sz="1400"/>
          </a:p>
          <a:p>
            <a:pPr>
              <a:lnSpc>
                <a:spcPct val="90000"/>
              </a:lnSpc>
              <a:spcBef>
                <a:spcPts val="1000"/>
              </a:spcBef>
            </a:pPr>
            <a:r>
              <a:rPr lang="en-US" sz="1400" b="1" dirty="0"/>
              <a:t>How to try it:</a:t>
            </a:r>
            <a:endParaRPr lang="en-US" sz="1400" b="1"/>
          </a:p>
          <a:p>
            <a:pPr>
              <a:lnSpc>
                <a:spcPct val="90000"/>
              </a:lnSpc>
              <a:spcBef>
                <a:spcPts val="1000"/>
              </a:spcBef>
            </a:pPr>
            <a:r>
              <a:rPr lang="en-US" sz="1400" dirty="0"/>
              <a:t>When you create a presentation in PowerPoint, select an available Brand Kit and describe the presentation you want Copilot to create. You can also ask Copilot to use approved assets by your organization or bring an existing slide into alignment with the selected brand guidance. </a:t>
            </a:r>
            <a:endParaRPr lang="en-US" sz="1400"/>
          </a:p>
          <a:p>
            <a:pPr>
              <a:lnSpc>
                <a:spcPct val="90000"/>
              </a:lnSpc>
              <a:spcBef>
                <a:spcPts val="1000"/>
              </a:spcBef>
            </a:pPr>
            <a:r>
              <a:rPr lang="en-US" sz="1400" b="1"/>
              <a:t>Prompts to try after selecting Brand Kit: </a:t>
            </a:r>
          </a:p>
          <a:p>
            <a:pPr marL="285750" lvl="0" indent="-285750">
              <a:lnSpc>
                <a:spcPct val="90000"/>
              </a:lnSpc>
              <a:spcBef>
                <a:spcPts val="1000"/>
              </a:spcBef>
              <a:buFont typeface="Arial" panose="020B0604020202020204" pitchFamily="34" charset="0"/>
              <a:buChar char="•"/>
            </a:pPr>
            <a:r>
              <a:rPr lang="en-US" sz="1400" i="1" dirty="0"/>
              <a:t>Create a 10-slide deck for my marketing team based on our latest campaign </a:t>
            </a:r>
            <a:endParaRPr lang="en-US" sz="1400"/>
          </a:p>
          <a:p>
            <a:pPr marL="285750" lvl="0" indent="-285750">
              <a:lnSpc>
                <a:spcPct val="90000"/>
              </a:lnSpc>
              <a:spcBef>
                <a:spcPts val="1000"/>
              </a:spcBef>
              <a:buFont typeface="Arial" panose="020B0604020202020204" pitchFamily="34" charset="0"/>
              <a:buChar char="•"/>
            </a:pPr>
            <a:r>
              <a:rPr lang="en-US" sz="1400" i="1" dirty="0"/>
              <a:t>Add an executive summary slide to this deck based on my last monthly business review</a:t>
            </a:r>
            <a:endParaRPr lang="en-US" sz="1400"/>
          </a:p>
          <a:p>
            <a:pPr marL="285750" lvl="0" indent="-285750">
              <a:lnSpc>
                <a:spcPct val="90000"/>
              </a:lnSpc>
              <a:spcBef>
                <a:spcPts val="1000"/>
              </a:spcBef>
              <a:buFont typeface="Arial" panose="020B0604020202020204" pitchFamily="34" charset="0"/>
              <a:buChar char="•"/>
            </a:pPr>
            <a:r>
              <a:rPr lang="en-US" sz="1400" i="1" dirty="0"/>
              <a:t>Add an image for this product from my Brand Kit</a:t>
            </a:r>
            <a:endParaRPr lang="en-US" sz="1400" i="1"/>
          </a:p>
          <a:p>
            <a:pPr lvl="0">
              <a:lnSpc>
                <a:spcPct val="90000"/>
              </a:lnSpc>
              <a:spcBef>
                <a:spcPts val="1000"/>
              </a:spcBef>
            </a:pPr>
            <a:r>
              <a:rPr lang="en-US" sz="1400" dirty="0"/>
              <a:t>Click </a:t>
            </a:r>
            <a:r>
              <a:rPr lang="en-US" sz="1400" dirty="0">
                <a:hlinkClick r:id="rId3"/>
              </a:rPr>
              <a:t>here</a:t>
            </a:r>
            <a:r>
              <a:rPr lang="en-US" sz="1400" dirty="0"/>
              <a:t> to learn more!</a:t>
            </a:r>
            <a:endParaRPr lang="en-US"/>
          </a:p>
        </p:txBody>
      </p:sp>
      <p:pic>
        <p:nvPicPr>
          <p:cNvPr id="6" name="Picture 2">
            <a:extLst>
              <a:ext uri="{FF2B5EF4-FFF2-40B4-BE49-F238E27FC236}">
                <a16:creationId xmlns:a16="http://schemas.microsoft.com/office/drawing/2014/main" id="{F235213F-6130-F003-A161-91F2B4CDB634}"/>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5723" b="25723"/>
          <a:stretch/>
        </p:blipFill>
        <p:spPr bwMode="auto">
          <a:xfrm>
            <a:off x="6268598" y="2119944"/>
            <a:ext cx="5400162" cy="3129824"/>
          </a:xfrm>
          <a:prstGeom prst="roundRect">
            <a:avLst>
              <a:gd name="adj" fmla="val 2971"/>
            </a:avLst>
          </a:prstGeom>
          <a:solidFill>
            <a:schemeClr val="bg2"/>
          </a:solidFill>
        </p:spPr>
      </p:pic>
    </p:spTree>
    <p:extLst>
      <p:ext uri="{BB962C8B-B14F-4D97-AF65-F5344CB8AC3E}">
        <p14:creationId xmlns:p14="http://schemas.microsoft.com/office/powerpoint/2010/main" val="154810588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6EEA2-2552-9437-1B13-786FA8ED9A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6656F-10E9-A602-32AA-2578FB904418}"/>
              </a:ext>
            </a:extLst>
          </p:cNvPr>
          <p:cNvSpPr>
            <a:spLocks noGrp="1"/>
          </p:cNvSpPr>
          <p:nvPr>
            <p:ph type="title"/>
          </p:nvPr>
        </p:nvSpPr>
        <p:spPr/>
        <p:txBody>
          <a:bodyPr/>
          <a:lstStyle/>
          <a:p>
            <a:r>
              <a:rPr lang="en-US" dirty="0"/>
              <a:t>Top Microsoft 365 updates</a:t>
            </a:r>
          </a:p>
        </p:txBody>
      </p:sp>
      <p:sp>
        <p:nvSpPr>
          <p:cNvPr id="4" name="Text Placeholder 3">
            <a:extLst>
              <a:ext uri="{FF2B5EF4-FFF2-40B4-BE49-F238E27FC236}">
                <a16:creationId xmlns:a16="http://schemas.microsoft.com/office/drawing/2014/main" id="{874EFE48-9E97-B480-4A94-0F788DDF1394}"/>
              </a:ext>
            </a:extLst>
          </p:cNvPr>
          <p:cNvSpPr>
            <a:spLocks noGrp="1"/>
          </p:cNvSpPr>
          <p:nvPr>
            <p:ph type="body" sz="quarter" idx="12"/>
          </p:nvPr>
        </p:nvSpPr>
        <p:spPr/>
        <p:txBody>
          <a:bodyPr/>
          <a:lstStyle/>
          <a:p>
            <a:r>
              <a:rPr lang="en-US" dirty="0"/>
              <a:t>Microsoft SharePoint</a:t>
            </a:r>
          </a:p>
        </p:txBody>
      </p:sp>
      <p:sp>
        <p:nvSpPr>
          <p:cNvPr id="5" name="Text Placeholder 4">
            <a:extLst>
              <a:ext uri="{FF2B5EF4-FFF2-40B4-BE49-F238E27FC236}">
                <a16:creationId xmlns:a16="http://schemas.microsoft.com/office/drawing/2014/main" id="{F22F0FC5-34E9-1B85-C440-861DF598CE74}"/>
              </a:ext>
            </a:extLst>
          </p:cNvPr>
          <p:cNvSpPr>
            <a:spLocks noGrp="1"/>
          </p:cNvSpPr>
          <p:nvPr>
            <p:ph type="body" sz="quarter" idx="13"/>
          </p:nvPr>
        </p:nvSpPr>
        <p:spPr>
          <a:xfrm>
            <a:off x="523241" y="1957695"/>
            <a:ext cx="5400162" cy="4747966"/>
          </a:xfrm>
        </p:spPr>
        <p:txBody>
          <a:bodyPr/>
          <a:lstStyle/>
          <a:p>
            <a:pPr>
              <a:lnSpc>
                <a:spcPct val="90000"/>
              </a:lnSpc>
              <a:spcBef>
                <a:spcPts val="1000"/>
              </a:spcBef>
            </a:pPr>
            <a:r>
              <a:rPr lang="en-US" sz="2000" b="1" dirty="0">
                <a:latin typeface="Segoe UI Semibold" panose="020B0702040204020203" pitchFamily="34" charset="0"/>
                <a:cs typeface="Segoe UI Semibold" panose="020B0702040204020203" pitchFamily="34" charset="0"/>
              </a:rPr>
              <a:t>SharePoint AI page authoring: Select, describe, and refine</a:t>
            </a:r>
            <a:endParaRPr lang="en-US" sz="2000" b="1">
              <a:latin typeface="Segoe UI Semibold" panose="020B0702040204020203" pitchFamily="34" charset="0"/>
              <a:cs typeface="Segoe UI Semibold" panose="020B0702040204020203" pitchFamily="34" charset="0"/>
            </a:endParaRPr>
          </a:p>
          <a:p>
            <a:pPr>
              <a:lnSpc>
                <a:spcPct val="90000"/>
              </a:lnSpc>
              <a:spcBef>
                <a:spcPts val="1000"/>
              </a:spcBef>
            </a:pPr>
            <a:r>
              <a:rPr lang="en-US" sz="1400" dirty="0"/>
              <a:t>Creating and refining SharePoint pages is becoming more intuitive. Instead of describing where content lives on the page, authors can now simply select a section or web part and tell Copilot what they want to change.</a:t>
            </a:r>
            <a:endParaRPr lang="en-US" sz="1400"/>
          </a:p>
          <a:p>
            <a:pPr marL="285750" lvl="0" indent="-285750">
              <a:lnSpc>
                <a:spcPct val="90000"/>
              </a:lnSpc>
              <a:spcBef>
                <a:spcPts val="1000"/>
              </a:spcBef>
              <a:buFont typeface="Arial" panose="020B0604020202020204" pitchFamily="34" charset="0"/>
              <a:buChar char="•"/>
            </a:pPr>
            <a:r>
              <a:rPr lang="en-US" sz="1400" b="1" dirty="0"/>
              <a:t>Make focused edits.</a:t>
            </a:r>
            <a:r>
              <a:rPr lang="en-US" sz="1400" dirty="0"/>
              <a:t> Select an image or another page element and ask Copilot to move or update it.</a:t>
            </a:r>
            <a:endParaRPr lang="en-US" sz="1400"/>
          </a:p>
          <a:p>
            <a:pPr marL="285750" lvl="0" indent="-285750">
              <a:lnSpc>
                <a:spcPct val="90000"/>
              </a:lnSpc>
              <a:spcBef>
                <a:spcPts val="1000"/>
              </a:spcBef>
              <a:buFont typeface="Arial" panose="020B0604020202020204" pitchFamily="34" charset="0"/>
              <a:buChar char="•"/>
            </a:pPr>
            <a:r>
              <a:rPr lang="en-US" sz="1400" b="1" dirty="0"/>
              <a:t>Restructure a section.</a:t>
            </a:r>
            <a:r>
              <a:rPr lang="en-US" sz="1400" dirty="0"/>
              <a:t> Select the section and ask for a different column layout; Copilot can work across the components inside it.</a:t>
            </a:r>
            <a:endParaRPr lang="en-US" sz="1400"/>
          </a:p>
          <a:p>
            <a:pPr marL="285750" lvl="0" indent="-285750">
              <a:lnSpc>
                <a:spcPct val="90000"/>
              </a:lnSpc>
              <a:spcBef>
                <a:spcPts val="1000"/>
              </a:spcBef>
              <a:buFont typeface="Arial" panose="020B0604020202020204" pitchFamily="34" charset="0"/>
              <a:buChar char="•"/>
            </a:pPr>
            <a:r>
              <a:rPr lang="en-US" sz="1400" b="1" dirty="0"/>
              <a:t>Apply broader updates.</a:t>
            </a:r>
            <a:r>
              <a:rPr lang="en-US" sz="1400" dirty="0"/>
              <a:t> Ask Copilot to update repeated content across a page, for example, changing a product or brand name in text and supported web-part content.</a:t>
            </a:r>
            <a:endParaRPr lang="en-US" sz="1400"/>
          </a:p>
          <a:p>
            <a:pPr marL="285750" lvl="0" indent="-285750">
              <a:lnSpc>
                <a:spcPct val="90000"/>
              </a:lnSpc>
              <a:spcBef>
                <a:spcPts val="1000"/>
              </a:spcBef>
              <a:buFont typeface="Arial" panose="020B0604020202020204" pitchFamily="34" charset="0"/>
              <a:buChar char="•"/>
            </a:pPr>
            <a:r>
              <a:rPr lang="en-US" sz="1400" b="1" dirty="0"/>
              <a:t>Review the result.</a:t>
            </a:r>
            <a:r>
              <a:rPr lang="en-US" sz="1400" dirty="0"/>
              <a:t> Updated areas are visually indicated on the canvas so you can inspect the changes before publishing.</a:t>
            </a:r>
            <a:endParaRPr lang="en-US" sz="1400"/>
          </a:p>
          <a:p>
            <a:pPr lvl="0">
              <a:lnSpc>
                <a:spcPct val="90000"/>
              </a:lnSpc>
              <a:spcBef>
                <a:spcPts val="1000"/>
              </a:spcBef>
            </a:pPr>
            <a:r>
              <a:rPr lang="en-US" sz="1400" dirty="0"/>
              <a:t>The feature is rolling out gradually. Availability may vary by tenant and release ring. Organizations must have Copilot in SharePoint enabled, and authors need permission to edit pages. </a:t>
            </a:r>
            <a:endParaRPr lang="en-US" sz="1400"/>
          </a:p>
          <a:p>
            <a:pPr>
              <a:lnSpc>
                <a:spcPct val="90000"/>
              </a:lnSpc>
              <a:spcBef>
                <a:spcPts val="1000"/>
              </a:spcBef>
            </a:pPr>
            <a:r>
              <a:rPr lang="en-US" sz="1400" dirty="0"/>
              <a:t>Click </a:t>
            </a:r>
            <a:r>
              <a:rPr lang="en-US" sz="1400" dirty="0">
                <a:hlinkClick r:id="rId3"/>
              </a:rPr>
              <a:t>here</a:t>
            </a:r>
            <a:r>
              <a:rPr lang="en-US" sz="1400" dirty="0"/>
              <a:t> to learn more!</a:t>
            </a:r>
            <a:endParaRPr lang="en-US" sz="1400">
              <a:cs typeface="Segoe UI"/>
            </a:endParaRPr>
          </a:p>
        </p:txBody>
      </p:sp>
      <p:pic>
        <p:nvPicPr>
          <p:cNvPr id="6" name="Picture 2">
            <a:extLst>
              <a:ext uri="{FF2B5EF4-FFF2-40B4-BE49-F238E27FC236}">
                <a16:creationId xmlns:a16="http://schemas.microsoft.com/office/drawing/2014/main" id="{A92CCE48-948C-70F9-84F7-A5E7A3E16924}"/>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t="1716" b="1716"/>
          <a:stretch/>
        </p:blipFill>
        <p:spPr bwMode="auto">
          <a:xfrm>
            <a:off x="6268598" y="2119944"/>
            <a:ext cx="5400162" cy="3129824"/>
          </a:xfrm>
          <a:prstGeom prst="roundRect">
            <a:avLst>
              <a:gd name="adj" fmla="val 2971"/>
            </a:avLst>
          </a:prstGeom>
          <a:solidFill>
            <a:schemeClr val="bg2"/>
          </a:solidFill>
        </p:spPr>
      </p:pic>
    </p:spTree>
    <p:extLst>
      <p:ext uri="{BB962C8B-B14F-4D97-AF65-F5344CB8AC3E}">
        <p14:creationId xmlns:p14="http://schemas.microsoft.com/office/powerpoint/2010/main" val="115225731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E98B2-01D5-2A83-F7F2-8FBB41515C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E94E0D-4A7E-30C0-7C33-B23CC60E6DF6}"/>
              </a:ext>
            </a:extLst>
          </p:cNvPr>
          <p:cNvSpPr>
            <a:spLocks noGrp="1"/>
          </p:cNvSpPr>
          <p:nvPr>
            <p:ph type="title"/>
          </p:nvPr>
        </p:nvSpPr>
        <p:spPr/>
        <p:txBody>
          <a:bodyPr/>
          <a:lstStyle/>
          <a:p>
            <a:r>
              <a:rPr lang="en-US" dirty="0"/>
              <a:t>Top Microsoft 365 updates</a:t>
            </a:r>
          </a:p>
        </p:txBody>
      </p:sp>
      <p:sp>
        <p:nvSpPr>
          <p:cNvPr id="4" name="Text Placeholder 3">
            <a:extLst>
              <a:ext uri="{FF2B5EF4-FFF2-40B4-BE49-F238E27FC236}">
                <a16:creationId xmlns:a16="http://schemas.microsoft.com/office/drawing/2014/main" id="{C3288984-33D0-39CD-CD7A-91454CE667D6}"/>
              </a:ext>
            </a:extLst>
          </p:cNvPr>
          <p:cNvSpPr>
            <a:spLocks noGrp="1"/>
          </p:cNvSpPr>
          <p:nvPr>
            <p:ph type="body" sz="quarter" idx="12"/>
          </p:nvPr>
        </p:nvSpPr>
        <p:spPr/>
        <p:txBody>
          <a:bodyPr/>
          <a:lstStyle/>
          <a:p>
            <a:r>
              <a:rPr lang="en-US" dirty="0"/>
              <a:t>Microsoft Teams</a:t>
            </a:r>
          </a:p>
        </p:txBody>
      </p:sp>
      <p:sp>
        <p:nvSpPr>
          <p:cNvPr id="5" name="Text Placeholder 4">
            <a:extLst>
              <a:ext uri="{FF2B5EF4-FFF2-40B4-BE49-F238E27FC236}">
                <a16:creationId xmlns:a16="http://schemas.microsoft.com/office/drawing/2014/main" id="{CE8478F2-6E88-E821-46BF-F74EF9E2C323}"/>
              </a:ext>
            </a:extLst>
          </p:cNvPr>
          <p:cNvSpPr>
            <a:spLocks noGrp="1"/>
          </p:cNvSpPr>
          <p:nvPr>
            <p:ph type="body" sz="quarter" idx="13"/>
          </p:nvPr>
        </p:nvSpPr>
        <p:spPr>
          <a:xfrm>
            <a:off x="523241" y="1957695"/>
            <a:ext cx="5400162" cy="2971070"/>
          </a:xfrm>
        </p:spPr>
        <p:txBody>
          <a:bodyPr/>
          <a:lstStyle/>
          <a:p>
            <a:pPr>
              <a:lnSpc>
                <a:spcPct val="90000"/>
              </a:lnSpc>
              <a:spcBef>
                <a:spcPts val="1000"/>
              </a:spcBef>
            </a:pPr>
            <a:r>
              <a:rPr lang="en-US" sz="2000" b="1" dirty="0">
                <a:latin typeface="+mj-lt"/>
              </a:rPr>
              <a:t>Teams Meeting Recaps app </a:t>
            </a:r>
            <a:endParaRPr lang="en-US" sz="2000">
              <a:latin typeface="+mj-lt"/>
            </a:endParaRPr>
          </a:p>
          <a:p>
            <a:pPr>
              <a:lnSpc>
                <a:spcPct val="90000"/>
              </a:lnSpc>
              <a:spcBef>
                <a:spcPts val="1000"/>
              </a:spcBef>
            </a:pPr>
            <a:r>
              <a:rPr lang="en-US" dirty="0"/>
              <a:t>Stop hunting through chats and calendars for the meeting notes you need. The Meeting Recaps app brings your intelligent recaps together in one convenient, pinned app in the Teams sidebar, making it easier to find and catch up across your meetings. Browse meetings with Recap from the past 30 days and use quick filters to instantly surface the meetings that matter most, like when you were mentioned in the discussion. You can also generate a podcast-style Audio Recap summary across multiple meetings so that you can conveniently catch up on the go. </a:t>
            </a:r>
            <a:endParaRPr lang="en-US" sz="1400"/>
          </a:p>
          <a:p>
            <a:pPr>
              <a:lnSpc>
                <a:spcPct val="90000"/>
              </a:lnSpc>
              <a:spcBef>
                <a:spcPts val="1000"/>
              </a:spcBef>
            </a:pPr>
            <a:r>
              <a:rPr lang="en-US" dirty="0">
                <a:solidFill>
                  <a:srgbClr val="333333"/>
                </a:solidFill>
                <a:cs typeface="Segoe UI"/>
              </a:rPr>
              <a:t>Click </a:t>
            </a:r>
            <a:r>
              <a:rPr lang="en-US" dirty="0">
                <a:solidFill>
                  <a:srgbClr val="333333"/>
                </a:solidFill>
                <a:cs typeface="Segoe UI"/>
                <a:hlinkClick r:id="rId3"/>
              </a:rPr>
              <a:t>here</a:t>
            </a:r>
            <a:r>
              <a:rPr lang="en-US" dirty="0">
                <a:solidFill>
                  <a:srgbClr val="333333"/>
                </a:solidFill>
                <a:cs typeface="Segoe UI"/>
              </a:rPr>
              <a:t> to learn more.</a:t>
            </a:r>
            <a:endParaRPr lang="en-US">
              <a:cs typeface="Segoe UI"/>
            </a:endParaRPr>
          </a:p>
        </p:txBody>
      </p:sp>
      <p:pic>
        <p:nvPicPr>
          <p:cNvPr id="6" name="Picture 2">
            <a:extLst>
              <a:ext uri="{FF2B5EF4-FFF2-40B4-BE49-F238E27FC236}">
                <a16:creationId xmlns:a16="http://schemas.microsoft.com/office/drawing/2014/main" id="{927E836B-CD69-6030-8FE5-559BBADB92D8}"/>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151" r="1151"/>
          <a:stretch/>
        </p:blipFill>
        <p:spPr bwMode="auto">
          <a:xfrm>
            <a:off x="6268598" y="2119944"/>
            <a:ext cx="5400162" cy="3129824"/>
          </a:xfrm>
          <a:prstGeom prst="roundRect">
            <a:avLst>
              <a:gd name="adj" fmla="val 2971"/>
            </a:avLst>
          </a:prstGeom>
          <a:solidFill>
            <a:schemeClr val="bg2"/>
          </a:solidFill>
        </p:spPr>
      </p:pic>
    </p:spTree>
    <p:extLst>
      <p:ext uri="{BB962C8B-B14F-4D97-AF65-F5344CB8AC3E}">
        <p14:creationId xmlns:p14="http://schemas.microsoft.com/office/powerpoint/2010/main" val="428166134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542B2-3AA1-A21E-4B5A-8BAD1650E4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6F7F92-5C70-7EAC-FC74-43CAEAFB178A}"/>
              </a:ext>
            </a:extLst>
          </p:cNvPr>
          <p:cNvSpPr>
            <a:spLocks noGrp="1"/>
          </p:cNvSpPr>
          <p:nvPr>
            <p:ph type="title"/>
          </p:nvPr>
        </p:nvSpPr>
        <p:spPr>
          <a:xfrm>
            <a:off x="584200" y="2536580"/>
            <a:ext cx="6481618" cy="997196"/>
          </a:xfrm>
        </p:spPr>
        <p:txBody>
          <a:bodyPr/>
          <a:lstStyle/>
          <a:p>
            <a:pPr>
              <a:lnSpc>
                <a:spcPct val="90000"/>
              </a:lnSpc>
              <a:spcBef>
                <a:spcPts val="1000"/>
              </a:spcBef>
            </a:pPr>
            <a:r>
              <a:rPr lang="en-US" dirty="0">
                <a:latin typeface="Segoe UI Semibold" panose="020B0702040204020203" pitchFamily="34" charset="0"/>
                <a:cs typeface="Segoe UI Semibold" panose="020B0702040204020203" pitchFamily="34" charset="0"/>
              </a:rPr>
              <a:t>Microsoft OneDrive on </a:t>
            </a:r>
            <a:r>
              <a:rPr lang="en-US">
                <a:latin typeface="Segoe UI Semibold" panose="020B0702040204020203" pitchFamily="34" charset="0"/>
                <a:cs typeface="Segoe UI Semibold" panose="020B0702040204020203" pitchFamily="34" charset="0"/>
              </a:rPr>
              <a:t>mobile experience</a:t>
            </a:r>
            <a:endParaRPr lang="en-US" dirty="0">
              <a:latin typeface="Segoe UI Semibold" panose="020B0702040204020203" pitchFamily="34" charset="0"/>
              <a:cs typeface="Segoe UI Semibold" panose="020B0702040204020203" pitchFamily="34" charset="0"/>
            </a:endParaRPr>
          </a:p>
        </p:txBody>
      </p:sp>
      <p:sp>
        <p:nvSpPr>
          <p:cNvPr id="3" name="Text Placeholder 2">
            <a:extLst>
              <a:ext uri="{FF2B5EF4-FFF2-40B4-BE49-F238E27FC236}">
                <a16:creationId xmlns:a16="http://schemas.microsoft.com/office/drawing/2014/main" id="{EAB5A0BC-3FBF-248E-DDA2-C9F4229F0411}"/>
              </a:ext>
            </a:extLst>
          </p:cNvPr>
          <p:cNvSpPr>
            <a:spLocks noGrp="1"/>
          </p:cNvSpPr>
          <p:nvPr>
            <p:ph type="body" sz="quarter" idx="12"/>
          </p:nvPr>
        </p:nvSpPr>
        <p:spPr>
          <a:xfrm>
            <a:off x="584200" y="3962400"/>
            <a:ext cx="5084064" cy="246221"/>
          </a:xfrm>
        </p:spPr>
        <p:txBody>
          <a:bodyPr vert="horz" wrap="square" lIns="0" tIns="0" rIns="0" bIns="0" rtlCol="0" anchor="t">
            <a:spAutoFit/>
          </a:bodyPr>
          <a:lstStyle/>
          <a:p>
            <a:r>
              <a:rPr lang="en-US" dirty="0"/>
              <a:t>Lisa </a:t>
            </a:r>
            <a:r>
              <a:rPr lang="en-US"/>
              <a:t>Miao –</a:t>
            </a:r>
            <a:r>
              <a:rPr lang="en-US" dirty="0"/>
              <a:t> Principal Product Manager</a:t>
            </a:r>
          </a:p>
        </p:txBody>
      </p:sp>
    </p:spTree>
    <p:extLst>
      <p:ext uri="{BB962C8B-B14F-4D97-AF65-F5344CB8AC3E}">
        <p14:creationId xmlns:p14="http://schemas.microsoft.com/office/powerpoint/2010/main" val="367551978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B8D15-5A68-39ED-DFDB-9F5CF9C3D3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E7E31-7DDC-48CA-6382-9783D66484EF}"/>
              </a:ext>
            </a:extLst>
          </p:cNvPr>
          <p:cNvSpPr>
            <a:spLocks noGrp="1"/>
          </p:cNvSpPr>
          <p:nvPr>
            <p:ph type="title"/>
          </p:nvPr>
        </p:nvSpPr>
        <p:spPr>
          <a:xfrm>
            <a:off x="659218" y="405766"/>
            <a:ext cx="11025680" cy="1072072"/>
          </a:xfrm>
        </p:spPr>
        <p:txBody>
          <a:bodyPr/>
          <a:lstStyle/>
          <a:p>
            <a:r>
              <a:rPr lang="en-US" dirty="0"/>
              <a:t>Why iPad</a:t>
            </a:r>
          </a:p>
        </p:txBody>
      </p:sp>
      <p:sp>
        <p:nvSpPr>
          <p:cNvPr id="12" name="TextBox 11">
            <a:extLst>
              <a:ext uri="{FF2B5EF4-FFF2-40B4-BE49-F238E27FC236}">
                <a16:creationId xmlns:a16="http://schemas.microsoft.com/office/drawing/2014/main" id="{C309A1D2-6F0A-AE3C-B9DE-8D62E1DFA015}"/>
              </a:ext>
              <a:ext uri="{C183D7F6-B498-43B3-948B-1728B52AA6E4}">
                <adec:decorative xmlns:adec="http://schemas.microsoft.com/office/drawing/2017/decorative" val="1"/>
              </a:ext>
            </a:extLst>
          </p:cNvPr>
          <p:cNvSpPr txBox="1"/>
          <p:nvPr/>
        </p:nvSpPr>
        <p:spPr>
          <a:xfrm>
            <a:off x="8118246" y="5057936"/>
            <a:ext cx="12317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ptos" panose="02110004020202020204"/>
                <a:ea typeface="+mn-ea"/>
                <a:cs typeface="+mn-cs"/>
              </a:rPr>
              <a:t>Mobile</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9" name="Group 8">
            <a:extLst>
              <a:ext uri="{FF2B5EF4-FFF2-40B4-BE49-F238E27FC236}">
                <a16:creationId xmlns:a16="http://schemas.microsoft.com/office/drawing/2014/main" id="{EF3B2C69-8F84-7460-792D-8800F646FA0A}"/>
              </a:ext>
              <a:ext uri="{C183D7F6-B498-43B3-948B-1728B52AA6E4}">
                <adec:decorative xmlns:adec="http://schemas.microsoft.com/office/drawing/2017/decorative" val="1"/>
              </a:ext>
            </a:extLst>
          </p:cNvPr>
          <p:cNvGrpSpPr/>
          <p:nvPr/>
        </p:nvGrpSpPr>
        <p:grpSpPr>
          <a:xfrm>
            <a:off x="6615574" y="1897448"/>
            <a:ext cx="3974939" cy="2866752"/>
            <a:chOff x="2878667" y="2524640"/>
            <a:chExt cx="5980241" cy="4312990"/>
          </a:xfrm>
        </p:grpSpPr>
        <p:pic>
          <p:nvPicPr>
            <p:cNvPr id="4" name="Picture 3">
              <a:extLst>
                <a:ext uri="{FF2B5EF4-FFF2-40B4-BE49-F238E27FC236}">
                  <a16:creationId xmlns:a16="http://schemas.microsoft.com/office/drawing/2014/main" id="{019660F0-A332-40F7-46E7-D68247CB7F6E}"/>
                </a:ext>
              </a:extLst>
            </p:cNvPr>
            <p:cNvPicPr>
              <a:picLocks noChangeAspect="1"/>
            </p:cNvPicPr>
            <p:nvPr/>
          </p:nvPicPr>
          <p:blipFill>
            <a:blip r:embed="rId3"/>
            <a:stretch>
              <a:fillRect/>
            </a:stretch>
          </p:blipFill>
          <p:spPr>
            <a:xfrm>
              <a:off x="2878667" y="2524640"/>
              <a:ext cx="5980241" cy="4312990"/>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562514EC-260F-0452-D138-137430FC14E3}"/>
                </a:ext>
              </a:extLst>
            </p:cNvPr>
            <p:cNvPicPr>
              <a:picLocks noChangeAspect="1"/>
            </p:cNvPicPr>
            <p:nvPr/>
          </p:nvPicPr>
          <p:blipFill>
            <a:blip r:embed="rId4"/>
            <a:stretch>
              <a:fillRect/>
            </a:stretch>
          </p:blipFill>
          <p:spPr>
            <a:xfrm>
              <a:off x="3072333" y="2737061"/>
              <a:ext cx="5592907" cy="3888147"/>
            </a:xfrm>
            <a:prstGeom prst="roundRect">
              <a:avLst>
                <a:gd name="adj" fmla="val 3463"/>
              </a:avLst>
            </a:prstGeom>
            <a:effectLst>
              <a:outerShdw blurRad="106764" dist="38100" dir="2700000" algn="tl" rotWithShape="0">
                <a:prstClr val="black">
                  <a:alpha val="26000"/>
                </a:prstClr>
              </a:outerShdw>
            </a:effectLst>
          </p:spPr>
        </p:pic>
      </p:grpSp>
      <p:sp>
        <p:nvSpPr>
          <p:cNvPr id="15" name="TextBox 14">
            <a:extLst>
              <a:ext uri="{FF2B5EF4-FFF2-40B4-BE49-F238E27FC236}">
                <a16:creationId xmlns:a16="http://schemas.microsoft.com/office/drawing/2014/main" id="{4F92E972-17AA-7CC7-459D-7140621D83CC}"/>
              </a:ext>
            </a:extLst>
          </p:cNvPr>
          <p:cNvSpPr txBox="1"/>
          <p:nvPr/>
        </p:nvSpPr>
        <p:spPr>
          <a:xfrm>
            <a:off x="1183217" y="1915477"/>
            <a:ext cx="4709868" cy="28931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ptos" panose="02110004020202020204"/>
                <a:ea typeface="+mn-ea"/>
                <a:cs typeface="+mn-cs"/>
              </a:rPr>
              <a:t>Who are iPad users?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Frontline and field teams – where portability matters the most</a:t>
            </a:r>
            <a:b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Senior leaders – execs who review decks on planes, mark up proposals between meetings, or catching up on budgets in transit</a:t>
            </a:r>
            <a:b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Hybrid workers – information workers using iPad as the “lean-back” device between meetings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Aptos" panose="02110004020202020204"/>
                <a:ea typeface="+mn-ea"/>
                <a:cs typeface="+mn-cs"/>
              </a:rPr>
              <a:t>iPad is the endpoint where productivity users on the go live</a:t>
            </a:r>
          </a:p>
        </p:txBody>
      </p:sp>
      <p:sp>
        <p:nvSpPr>
          <p:cNvPr id="16" name="TextBox 15">
            <a:extLst>
              <a:ext uri="{FF2B5EF4-FFF2-40B4-BE49-F238E27FC236}">
                <a16:creationId xmlns:a16="http://schemas.microsoft.com/office/drawing/2014/main" id="{F1C4D9E2-C29E-762F-5D1E-BE05956F834B}"/>
              </a:ext>
              <a:ext uri="{C183D7F6-B498-43B3-948B-1728B52AA6E4}">
                <adec:decorative xmlns:adec="http://schemas.microsoft.com/office/drawing/2017/decorative" val="1"/>
              </a:ext>
            </a:extLst>
          </p:cNvPr>
          <p:cNvSpPr txBox="1"/>
          <p:nvPr/>
        </p:nvSpPr>
        <p:spPr>
          <a:xfrm>
            <a:off x="8059826" y="5351614"/>
            <a:ext cx="134860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(Tablet, phone)</a:t>
            </a:r>
          </a:p>
        </p:txBody>
      </p:sp>
      <p:sp>
        <p:nvSpPr>
          <p:cNvPr id="13" name="Rounded Rectangle 12">
            <a:extLst>
              <a:ext uri="{FF2B5EF4-FFF2-40B4-BE49-F238E27FC236}">
                <a16:creationId xmlns:a16="http://schemas.microsoft.com/office/drawing/2014/main" id="{78433362-DC3E-D36D-481A-B298B02EAF35}"/>
              </a:ext>
              <a:ext uri="{C183D7F6-B498-43B3-948B-1728B52AA6E4}">
                <adec:decorative xmlns:adec="http://schemas.microsoft.com/office/drawing/2017/decorative" val="1"/>
              </a:ext>
            </a:extLst>
          </p:cNvPr>
          <p:cNvSpPr/>
          <p:nvPr/>
        </p:nvSpPr>
        <p:spPr>
          <a:xfrm>
            <a:off x="9880463" y="2828561"/>
            <a:ext cx="1077510" cy="2210164"/>
          </a:xfrm>
          <a:prstGeom prst="roundRect">
            <a:avLst>
              <a:gd name="adj" fmla="val 12789"/>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 name="Picture 9">
            <a:extLst>
              <a:ext uri="{FF2B5EF4-FFF2-40B4-BE49-F238E27FC236}">
                <a16:creationId xmlns:a16="http://schemas.microsoft.com/office/drawing/2014/main" id="{A3F73834-D029-9172-EDA7-07DFFB686CB3}"/>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29856" y="2874356"/>
            <a:ext cx="972229" cy="2105260"/>
          </a:xfrm>
          <a:prstGeom prst="roundRect">
            <a:avLst>
              <a:gd name="adj" fmla="val 10571"/>
            </a:avLst>
          </a:prstGeom>
        </p:spPr>
      </p:pic>
    </p:spTree>
    <p:extLst>
      <p:ext uri="{BB962C8B-B14F-4D97-AF65-F5344CB8AC3E}">
        <p14:creationId xmlns:p14="http://schemas.microsoft.com/office/powerpoint/2010/main" val="1225323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73622-258E-970D-0648-CCADB3EC44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325B6F-312F-94D8-CF46-39C1B14F090A}"/>
              </a:ext>
            </a:extLst>
          </p:cNvPr>
          <p:cNvSpPr>
            <a:spLocks noGrp="1"/>
          </p:cNvSpPr>
          <p:nvPr>
            <p:ph type="title" idx="4294967295"/>
          </p:nvPr>
        </p:nvSpPr>
        <p:spPr>
          <a:xfrm>
            <a:off x="582612" y="442626"/>
            <a:ext cx="11026775" cy="1071563"/>
          </a:xfrm>
        </p:spPr>
        <p:txBody>
          <a:bodyPr/>
          <a:lstStyle/>
          <a:p>
            <a:r>
              <a:rPr lang="en-US" dirty="0"/>
              <a:t>OneDrive mobile &amp; tablet strategy</a:t>
            </a:r>
          </a:p>
        </p:txBody>
      </p:sp>
      <p:sp>
        <p:nvSpPr>
          <p:cNvPr id="10" name="TextBox 9">
            <a:extLst>
              <a:ext uri="{FF2B5EF4-FFF2-40B4-BE49-F238E27FC236}">
                <a16:creationId xmlns:a16="http://schemas.microsoft.com/office/drawing/2014/main" id="{B3B1FF35-DFEC-B96C-824A-F710C1F5D39E}"/>
              </a:ext>
            </a:extLst>
          </p:cNvPr>
          <p:cNvSpPr txBox="1"/>
          <p:nvPr/>
        </p:nvSpPr>
        <p:spPr>
          <a:xfrm>
            <a:off x="2292861" y="2505384"/>
            <a:ext cx="8182432"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Bring mobile &amp; tablet up to par with the rest of OneDrive productivity suite</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Lean into “productivity on the go” scenarios</a:t>
            </a:r>
          </a:p>
        </p:txBody>
      </p:sp>
      <p:sp>
        <p:nvSpPr>
          <p:cNvPr id="11" name="Oval 10">
            <a:extLst>
              <a:ext uri="{FF2B5EF4-FFF2-40B4-BE49-F238E27FC236}">
                <a16:creationId xmlns:a16="http://schemas.microsoft.com/office/drawing/2014/main" id="{39624F1D-5A9D-FE54-17D1-627A6A0BFF31}"/>
              </a:ext>
              <a:ext uri="{C183D7F6-B498-43B3-948B-1728B52AA6E4}">
                <adec:decorative xmlns:adec="http://schemas.microsoft.com/office/drawing/2017/decorative" val="1"/>
              </a:ext>
            </a:extLst>
          </p:cNvPr>
          <p:cNvSpPr/>
          <p:nvPr/>
        </p:nvSpPr>
        <p:spPr>
          <a:xfrm>
            <a:off x="1716704" y="2570330"/>
            <a:ext cx="375981" cy="375981"/>
          </a:xfrm>
          <a:prstGeom prst="ellips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1</a:t>
            </a:r>
            <a:endParaRPr kumimoji="0" lang="en-US" sz="18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13" name="Oval 12">
            <a:extLst>
              <a:ext uri="{FF2B5EF4-FFF2-40B4-BE49-F238E27FC236}">
                <a16:creationId xmlns:a16="http://schemas.microsoft.com/office/drawing/2014/main" id="{9A656DFB-D61A-08F2-B38E-B76A9686AA5F}"/>
              </a:ext>
              <a:ext uri="{C183D7F6-B498-43B3-948B-1728B52AA6E4}">
                <adec:decorative xmlns:adec="http://schemas.microsoft.com/office/drawing/2017/decorative" val="1"/>
              </a:ext>
            </a:extLst>
          </p:cNvPr>
          <p:cNvSpPr/>
          <p:nvPr/>
        </p:nvSpPr>
        <p:spPr>
          <a:xfrm>
            <a:off x="1716704" y="3666223"/>
            <a:ext cx="375981" cy="375981"/>
          </a:xfrm>
          <a:prstGeom prst="ellips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2</a:t>
            </a:r>
          </a:p>
        </p:txBody>
      </p:sp>
    </p:spTree>
    <p:extLst>
      <p:ext uri="{BB962C8B-B14F-4D97-AF65-F5344CB8AC3E}">
        <p14:creationId xmlns:p14="http://schemas.microsoft.com/office/powerpoint/2010/main" val="2260235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0260414_223605000_iOS" descr="Video showcasing the offline search function.">
            <a:hlinkClick r:id="" action="ppaction://media"/>
            <a:extLst>
              <a:ext uri="{FF2B5EF4-FFF2-40B4-BE49-F238E27FC236}">
                <a16:creationId xmlns:a16="http://schemas.microsoft.com/office/drawing/2014/main" id="{6E5A4FE7-45BD-4998-CB17-05232C431A4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38224" y="1305583"/>
            <a:ext cx="7115547" cy="4981228"/>
          </a:xfrm>
          <a:prstGeom prst="rect">
            <a:avLst/>
          </a:prstGeom>
        </p:spPr>
      </p:pic>
      <p:sp>
        <p:nvSpPr>
          <p:cNvPr id="4" name="Title 6">
            <a:extLst>
              <a:ext uri="{FF2B5EF4-FFF2-40B4-BE49-F238E27FC236}">
                <a16:creationId xmlns:a16="http://schemas.microsoft.com/office/drawing/2014/main" id="{00CD5104-9076-EF24-87EA-C00938889A75}"/>
              </a:ext>
            </a:extLst>
          </p:cNvPr>
          <p:cNvSpPr txBox="1">
            <a:spLocks noGrp="1"/>
          </p:cNvSpPr>
          <p:nvPr>
            <p:ph type="title" idx="4294967295"/>
          </p:nvPr>
        </p:nvSpPr>
        <p:spPr>
          <a:xfrm>
            <a:off x="295243" y="404037"/>
            <a:ext cx="11601511" cy="10720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90000"/>
              </a:lnSpc>
              <a:spcBef>
                <a:spcPct val="0"/>
              </a:spcBef>
              <a:buNone/>
              <a:defRPr sz="4200" b="1" kern="1200">
                <a:solidFill>
                  <a:srgbClr val="091F2C"/>
                </a:solidFill>
                <a:latin typeface="Segoe UI" panose="020B0502040204020203" pitchFamily="34" charset="0"/>
                <a:ea typeface="+mj-ea"/>
                <a:cs typeface="Segoe UI" panose="020B0502040204020203"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00" b="1" i="0" u="none" strike="noStrike" kern="1200" cap="none" spc="0" normalizeH="0" baseline="0" noProof="0" dirty="0">
                <a:ln>
                  <a:noFill/>
                </a:ln>
                <a:solidFill>
                  <a:srgbClr val="091F2C"/>
                </a:solidFill>
                <a:effectLst/>
                <a:uLnTx/>
                <a:uFillTx/>
                <a:latin typeface="Segoe UI" panose="020B0502040204020203" pitchFamily="34" charset="0"/>
                <a:ea typeface="+mj-ea"/>
                <a:cs typeface="Segoe UI" panose="020B0502040204020203" pitchFamily="34" charset="0"/>
              </a:rPr>
              <a:t>Offline Search</a:t>
            </a:r>
            <a:endParaRPr kumimoji="0" lang="en-IN" sz="4200" b="1" i="0" u="none" strike="noStrike" kern="1200" cap="none" spc="0" normalizeH="0" baseline="0" noProof="0" dirty="0">
              <a:ln>
                <a:noFill/>
              </a:ln>
              <a:gradFill>
                <a:gsLst>
                  <a:gs pos="2000">
                    <a:srgbClr val="0179D4"/>
                  </a:gs>
                  <a:gs pos="32000">
                    <a:srgbClr val="2CB6FF"/>
                  </a:gs>
                  <a:gs pos="44000">
                    <a:srgbClr val="2DB6FF"/>
                  </a:gs>
                  <a:gs pos="81000">
                    <a:srgbClr val="D962FA"/>
                  </a:gs>
                  <a:gs pos="96000">
                    <a:srgbClr val="F69991"/>
                  </a:gs>
                </a:gsLst>
                <a:lin ang="3600000" scaled="0"/>
              </a:gradFill>
              <a:effectLst/>
              <a:uLnTx/>
              <a:uFillTx/>
              <a:latin typeface="Segoe UI" panose="020B0502040204020203" pitchFamily="34" charset="0"/>
              <a:ea typeface="+mj-ea"/>
              <a:cs typeface="Segoe UI" panose="020B0502040204020203" pitchFamily="34" charset="0"/>
            </a:endParaRPr>
          </a:p>
        </p:txBody>
      </p:sp>
      <p:sp>
        <p:nvSpPr>
          <p:cNvPr id="5" name="Rectangle 4">
            <a:extLst>
              <a:ext uri="{FF2B5EF4-FFF2-40B4-BE49-F238E27FC236}">
                <a16:creationId xmlns:a16="http://schemas.microsoft.com/office/drawing/2014/main" id="{6A8AD4ED-09B7-3E22-7BE8-6C1CFC9FD09A}"/>
              </a:ext>
            </a:extLst>
          </p:cNvPr>
          <p:cNvSpPr/>
          <p:nvPr/>
        </p:nvSpPr>
        <p:spPr>
          <a:xfrm rot="1872883">
            <a:off x="9932527" y="220586"/>
            <a:ext cx="2983607" cy="5200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Launched!</a:t>
            </a:r>
          </a:p>
        </p:txBody>
      </p:sp>
    </p:spTree>
    <p:extLst>
      <p:ext uri="{BB962C8B-B14F-4D97-AF65-F5344CB8AC3E}">
        <p14:creationId xmlns:p14="http://schemas.microsoft.com/office/powerpoint/2010/main" val="21491229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9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54042-AFEF-0C12-3131-971B8AD6A188}"/>
            </a:ext>
          </a:extLst>
        </p:cNvPr>
        <p:cNvGrpSpPr/>
        <p:nvPr/>
      </p:nvGrpSpPr>
      <p:grpSpPr>
        <a:xfrm>
          <a:off x="0" y="0"/>
          <a:ext cx="0" cy="0"/>
          <a:chOff x="0" y="0"/>
          <a:chExt cx="0" cy="0"/>
        </a:xfrm>
      </p:grpSpPr>
      <p:sp>
        <p:nvSpPr>
          <p:cNvPr id="4" name="Title 6">
            <a:extLst>
              <a:ext uri="{FF2B5EF4-FFF2-40B4-BE49-F238E27FC236}">
                <a16:creationId xmlns:a16="http://schemas.microsoft.com/office/drawing/2014/main" id="{C7FA1749-8A7B-0A2C-069E-D03FCD6C09CE}"/>
              </a:ext>
            </a:extLst>
          </p:cNvPr>
          <p:cNvSpPr txBox="1">
            <a:spLocks noGrp="1"/>
          </p:cNvSpPr>
          <p:nvPr>
            <p:ph type="title" idx="4294967295"/>
          </p:nvPr>
        </p:nvSpPr>
        <p:spPr>
          <a:xfrm>
            <a:off x="295243" y="404037"/>
            <a:ext cx="11601511" cy="10720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90000"/>
              </a:lnSpc>
              <a:spcBef>
                <a:spcPct val="0"/>
              </a:spcBef>
              <a:buNone/>
              <a:defRPr sz="4200" b="1" kern="1200">
                <a:solidFill>
                  <a:srgbClr val="091F2C"/>
                </a:solidFill>
                <a:latin typeface="Segoe UI" panose="020B0502040204020203" pitchFamily="34" charset="0"/>
                <a:ea typeface="+mj-ea"/>
                <a:cs typeface="Segoe UI" panose="020B0502040204020203"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00" b="1" i="0" u="none" strike="noStrike" kern="1200" cap="none" spc="0" normalizeH="0" baseline="0" noProof="0" dirty="0">
                <a:ln>
                  <a:noFill/>
                </a:ln>
                <a:solidFill>
                  <a:srgbClr val="091F2C"/>
                </a:solidFill>
                <a:effectLst/>
                <a:uLnTx/>
                <a:uFillTx/>
                <a:latin typeface="Segoe UI" panose="020B0502040204020203" pitchFamily="34" charset="0"/>
                <a:ea typeface="+mj-ea"/>
                <a:cs typeface="Segoe UI" panose="020B0502040204020203" pitchFamily="34" charset="0"/>
              </a:rPr>
              <a:t>Previewing Confidential Files</a:t>
            </a:r>
            <a:endParaRPr kumimoji="0" lang="en-IN" sz="4200" b="1" i="0" u="none" strike="noStrike" kern="1200" cap="none" spc="0" normalizeH="0" baseline="0" noProof="0" dirty="0">
              <a:ln>
                <a:noFill/>
              </a:ln>
              <a:gradFill>
                <a:gsLst>
                  <a:gs pos="2000">
                    <a:srgbClr val="0179D4"/>
                  </a:gs>
                  <a:gs pos="32000">
                    <a:srgbClr val="2CB6FF"/>
                  </a:gs>
                  <a:gs pos="44000">
                    <a:srgbClr val="2DB6FF"/>
                  </a:gs>
                  <a:gs pos="81000">
                    <a:srgbClr val="D962FA"/>
                  </a:gs>
                  <a:gs pos="96000">
                    <a:srgbClr val="F69991"/>
                  </a:gs>
                </a:gsLst>
                <a:lin ang="3600000" scaled="0"/>
              </a:gradFill>
              <a:effectLst/>
              <a:uLnTx/>
              <a:uFillTx/>
              <a:latin typeface="Segoe UI" panose="020B0502040204020203" pitchFamily="34" charset="0"/>
              <a:ea typeface="+mj-ea"/>
              <a:cs typeface="Segoe UI" panose="020B0502040204020203" pitchFamily="34" charset="0"/>
            </a:endParaRPr>
          </a:p>
        </p:txBody>
      </p:sp>
      <p:pic>
        <p:nvPicPr>
          <p:cNvPr id="2" name="20260414_224606000_iOS" descr="Video showcasing the preview confidential files function.">
            <a:hlinkClick r:id="" action="ppaction://media"/>
            <a:extLst>
              <a:ext uri="{FF2B5EF4-FFF2-40B4-BE49-F238E27FC236}">
                <a16:creationId xmlns:a16="http://schemas.microsoft.com/office/drawing/2014/main" id="{B0116606-4443-59D4-C97C-A6E3427D8DE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18842" y="1221278"/>
            <a:ext cx="7354315" cy="5148378"/>
          </a:xfrm>
          <a:prstGeom prst="rect">
            <a:avLst/>
          </a:prstGeom>
        </p:spPr>
      </p:pic>
      <p:sp>
        <p:nvSpPr>
          <p:cNvPr id="6" name="Rectangle 5">
            <a:extLst>
              <a:ext uri="{FF2B5EF4-FFF2-40B4-BE49-F238E27FC236}">
                <a16:creationId xmlns:a16="http://schemas.microsoft.com/office/drawing/2014/main" id="{682A7196-473B-25A5-D6AB-B8089F154691}"/>
              </a:ext>
            </a:extLst>
          </p:cNvPr>
          <p:cNvSpPr/>
          <p:nvPr/>
        </p:nvSpPr>
        <p:spPr>
          <a:xfrm rot="1872883">
            <a:off x="9984117" y="220587"/>
            <a:ext cx="2983607" cy="5200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Launched!</a:t>
            </a:r>
          </a:p>
        </p:txBody>
      </p:sp>
    </p:spTree>
    <p:extLst>
      <p:ext uri="{BB962C8B-B14F-4D97-AF65-F5344CB8AC3E}">
        <p14:creationId xmlns:p14="http://schemas.microsoft.com/office/powerpoint/2010/main" val="26549867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0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929FD-08AE-0038-EF63-0AA54F3291A4}"/>
            </a:ext>
          </a:extLst>
        </p:cNvPr>
        <p:cNvGrpSpPr/>
        <p:nvPr/>
      </p:nvGrpSpPr>
      <p:grpSpPr>
        <a:xfrm>
          <a:off x="0" y="0"/>
          <a:ext cx="0" cy="0"/>
          <a:chOff x="0" y="0"/>
          <a:chExt cx="0" cy="0"/>
        </a:xfrm>
      </p:grpSpPr>
      <p:sp>
        <p:nvSpPr>
          <p:cNvPr id="4" name="Title 6">
            <a:extLst>
              <a:ext uri="{FF2B5EF4-FFF2-40B4-BE49-F238E27FC236}">
                <a16:creationId xmlns:a16="http://schemas.microsoft.com/office/drawing/2014/main" id="{6D46EDE7-0887-B5E2-009F-758B18F1936A}"/>
              </a:ext>
            </a:extLst>
          </p:cNvPr>
          <p:cNvSpPr txBox="1">
            <a:spLocks noGrp="1"/>
          </p:cNvSpPr>
          <p:nvPr>
            <p:ph type="title" idx="4294967295"/>
          </p:nvPr>
        </p:nvSpPr>
        <p:spPr>
          <a:xfrm>
            <a:off x="295243" y="404037"/>
            <a:ext cx="11601511" cy="10720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90000"/>
              </a:lnSpc>
              <a:spcBef>
                <a:spcPct val="0"/>
              </a:spcBef>
              <a:buNone/>
              <a:defRPr sz="4200" b="1" kern="1200">
                <a:solidFill>
                  <a:srgbClr val="091F2C"/>
                </a:solidFill>
                <a:latin typeface="Segoe UI" panose="020B0502040204020203" pitchFamily="34" charset="0"/>
                <a:ea typeface="+mj-ea"/>
                <a:cs typeface="Segoe UI" panose="020B0502040204020203"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00" b="1" i="0" u="none" strike="noStrike" kern="1200" cap="none" spc="0" normalizeH="0" baseline="0" noProof="0" dirty="0">
                <a:ln>
                  <a:noFill/>
                </a:ln>
                <a:solidFill>
                  <a:srgbClr val="091F2C"/>
                </a:solidFill>
                <a:effectLst/>
                <a:uLnTx/>
                <a:uFillTx/>
                <a:latin typeface="Segoe UI" panose="020B0502040204020203" pitchFamily="34" charset="0"/>
                <a:ea typeface="+mj-ea"/>
                <a:cs typeface="Segoe UI" panose="020B0502040204020203" pitchFamily="34" charset="0"/>
              </a:rPr>
              <a:t>Copilot Summary on Mobile</a:t>
            </a:r>
            <a:endParaRPr kumimoji="0" lang="en-IN" sz="4200" b="1" i="0" u="none" strike="noStrike" kern="1200" cap="none" spc="0" normalizeH="0" baseline="0" noProof="0" dirty="0">
              <a:ln>
                <a:noFill/>
              </a:ln>
              <a:gradFill>
                <a:gsLst>
                  <a:gs pos="2000">
                    <a:srgbClr val="0179D4"/>
                  </a:gs>
                  <a:gs pos="32000">
                    <a:srgbClr val="2CB6FF"/>
                  </a:gs>
                  <a:gs pos="44000">
                    <a:srgbClr val="2DB6FF"/>
                  </a:gs>
                  <a:gs pos="81000">
                    <a:srgbClr val="D962FA"/>
                  </a:gs>
                  <a:gs pos="96000">
                    <a:srgbClr val="F69991"/>
                  </a:gs>
                </a:gsLst>
                <a:lin ang="3600000" scaled="0"/>
              </a:gradFill>
              <a:effectLst/>
              <a:uLnTx/>
              <a:uFillTx/>
              <a:latin typeface="Segoe UI" panose="020B0502040204020203" pitchFamily="34" charset="0"/>
              <a:ea typeface="+mj-ea"/>
              <a:cs typeface="Segoe UI" panose="020B0502040204020203" pitchFamily="34" charset="0"/>
            </a:endParaRPr>
          </a:p>
        </p:txBody>
      </p:sp>
      <p:sp>
        <p:nvSpPr>
          <p:cNvPr id="6" name="Rectangle 5">
            <a:extLst>
              <a:ext uri="{FF2B5EF4-FFF2-40B4-BE49-F238E27FC236}">
                <a16:creationId xmlns:a16="http://schemas.microsoft.com/office/drawing/2014/main" id="{BF5480AF-EDB4-3102-2F6C-5579DCDE6D72}"/>
              </a:ext>
            </a:extLst>
          </p:cNvPr>
          <p:cNvSpPr/>
          <p:nvPr/>
        </p:nvSpPr>
        <p:spPr>
          <a:xfrm rot="1872883">
            <a:off x="10004105" y="220587"/>
            <a:ext cx="2983607" cy="5200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Launched!</a:t>
            </a:r>
          </a:p>
        </p:txBody>
      </p:sp>
      <p:pic>
        <p:nvPicPr>
          <p:cNvPr id="3" name="20260414_230641000_iOS" descr="Video showcasing the Copilot summary on mobile.">
            <a:hlinkClick r:id="" action="ppaction://media"/>
            <a:extLst>
              <a:ext uri="{FF2B5EF4-FFF2-40B4-BE49-F238E27FC236}">
                <a16:creationId xmlns:a16="http://schemas.microsoft.com/office/drawing/2014/main" id="{0B71BC56-3DD3-7B10-567D-1DCE8F4ABE1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36600" y="1245140"/>
            <a:ext cx="7440659" cy="5208823"/>
          </a:xfrm>
          <a:prstGeom prst="rect">
            <a:avLst/>
          </a:prstGeom>
        </p:spPr>
      </p:pic>
    </p:spTree>
    <p:extLst>
      <p:ext uri="{BB962C8B-B14F-4D97-AF65-F5344CB8AC3E}">
        <p14:creationId xmlns:p14="http://schemas.microsoft.com/office/powerpoint/2010/main" val="36405467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6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E1160-CB75-2A02-19DF-3D4D088497EC}"/>
            </a:ext>
          </a:extLst>
        </p:cNvPr>
        <p:cNvGrpSpPr/>
        <p:nvPr/>
      </p:nvGrpSpPr>
      <p:grpSpPr>
        <a:xfrm>
          <a:off x="0" y="0"/>
          <a:ext cx="0" cy="0"/>
          <a:chOff x="0" y="0"/>
          <a:chExt cx="0" cy="0"/>
        </a:xfrm>
      </p:grpSpPr>
      <p:sp>
        <p:nvSpPr>
          <p:cNvPr id="4" name="Title 6">
            <a:extLst>
              <a:ext uri="{FF2B5EF4-FFF2-40B4-BE49-F238E27FC236}">
                <a16:creationId xmlns:a16="http://schemas.microsoft.com/office/drawing/2014/main" id="{F14948D2-1767-230D-DFB9-7603F77E88D7}"/>
              </a:ext>
            </a:extLst>
          </p:cNvPr>
          <p:cNvSpPr txBox="1">
            <a:spLocks noGrp="1"/>
          </p:cNvSpPr>
          <p:nvPr>
            <p:ph type="title" idx="4294967295"/>
          </p:nvPr>
        </p:nvSpPr>
        <p:spPr>
          <a:xfrm>
            <a:off x="295243" y="404037"/>
            <a:ext cx="11601511" cy="10720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90000"/>
              </a:lnSpc>
              <a:spcBef>
                <a:spcPct val="0"/>
              </a:spcBef>
              <a:buNone/>
              <a:defRPr sz="4200" b="1" kern="1200">
                <a:solidFill>
                  <a:srgbClr val="091F2C"/>
                </a:solidFill>
                <a:latin typeface="Segoe UI" panose="020B0502040204020203" pitchFamily="34" charset="0"/>
                <a:ea typeface="+mj-ea"/>
                <a:cs typeface="Segoe UI" panose="020B0502040204020203"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00" b="1" i="0" u="none" strike="noStrike" kern="1200" cap="none" spc="0" normalizeH="0" baseline="0" noProof="0" dirty="0">
                <a:ln>
                  <a:noFill/>
                </a:ln>
                <a:solidFill>
                  <a:schemeClr val="tx1"/>
                </a:solidFill>
                <a:effectLst/>
                <a:uLnTx/>
                <a:uFillTx/>
                <a:latin typeface="Segoe UI" panose="020B0502040204020203" pitchFamily="34" charset="0"/>
                <a:ea typeface="+mj-ea"/>
                <a:cs typeface="Segoe UI" panose="020B0502040204020203" pitchFamily="34" charset="0"/>
              </a:rPr>
              <a:t>Improved iPhone &amp; iPad UX</a:t>
            </a:r>
            <a:endParaRPr kumimoji="0" lang="en-IN" sz="4200" b="1" i="0" u="none" strike="noStrike" kern="1200" cap="none" spc="0" normalizeH="0" baseline="0" noProof="0" dirty="0">
              <a:ln>
                <a:noFill/>
              </a:ln>
              <a:solidFill>
                <a:schemeClr val="tx1"/>
              </a:solidFill>
              <a:effectLst/>
              <a:uLnTx/>
              <a:uFillTx/>
              <a:latin typeface="Segoe UI" panose="020B0502040204020203" pitchFamily="34" charset="0"/>
              <a:ea typeface="+mj-ea"/>
              <a:cs typeface="Segoe UI" panose="020B0502040204020203" pitchFamily="34" charset="0"/>
            </a:endParaRPr>
          </a:p>
        </p:txBody>
      </p:sp>
      <p:sp>
        <p:nvSpPr>
          <p:cNvPr id="6" name="Rectangle 5">
            <a:extLst>
              <a:ext uri="{FF2B5EF4-FFF2-40B4-BE49-F238E27FC236}">
                <a16:creationId xmlns:a16="http://schemas.microsoft.com/office/drawing/2014/main" id="{952FE4E0-24F8-4F7B-541F-4D28033933A0}"/>
              </a:ext>
            </a:extLst>
          </p:cNvPr>
          <p:cNvSpPr/>
          <p:nvPr/>
        </p:nvSpPr>
        <p:spPr>
          <a:xfrm rot="1872883">
            <a:off x="9893324" y="220586"/>
            <a:ext cx="2983607" cy="5200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Launched!</a:t>
            </a:r>
          </a:p>
        </p:txBody>
      </p:sp>
      <p:pic>
        <p:nvPicPr>
          <p:cNvPr id="2" name="20260415_023415000_iOS" descr="Video showing the improved iPhone and iPad UX.">
            <a:hlinkClick r:id="" action="ppaction://media"/>
            <a:extLst>
              <a:ext uri="{FF2B5EF4-FFF2-40B4-BE49-F238E27FC236}">
                <a16:creationId xmlns:a16="http://schemas.microsoft.com/office/drawing/2014/main" id="{32FAB0DB-0670-CCBF-3969-BD3287B7E43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06009" y="1223725"/>
            <a:ext cx="7471250" cy="5230238"/>
          </a:xfrm>
          <a:prstGeom prst="rect">
            <a:avLst/>
          </a:prstGeom>
        </p:spPr>
      </p:pic>
    </p:spTree>
    <p:extLst>
      <p:ext uri="{BB962C8B-B14F-4D97-AF65-F5344CB8AC3E}">
        <p14:creationId xmlns:p14="http://schemas.microsoft.com/office/powerpoint/2010/main" val="2296796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37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30F75-287A-CE19-9E41-CC46C9B688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F785F1-BFDB-A747-171D-BF7647A8B99C}"/>
              </a:ext>
            </a:extLst>
          </p:cNvPr>
          <p:cNvSpPr>
            <a:spLocks noGrp="1"/>
          </p:cNvSpPr>
          <p:nvPr>
            <p:ph type="title" idx="4294967295"/>
          </p:nvPr>
        </p:nvSpPr>
        <p:spPr>
          <a:xfrm>
            <a:off x="582612" y="442626"/>
            <a:ext cx="11026775" cy="1071563"/>
          </a:xfrm>
        </p:spPr>
        <p:txBody>
          <a:bodyPr/>
          <a:lstStyle/>
          <a:p>
            <a:r>
              <a:rPr lang="en-US" dirty="0"/>
              <a:t>Feature List</a:t>
            </a:r>
          </a:p>
        </p:txBody>
      </p:sp>
      <p:graphicFrame>
        <p:nvGraphicFramePr>
          <p:cNvPr id="4" name="Table 3">
            <a:extLst>
              <a:ext uri="{FF2B5EF4-FFF2-40B4-BE49-F238E27FC236}">
                <a16:creationId xmlns:a16="http://schemas.microsoft.com/office/drawing/2014/main" id="{81C3B81C-4B23-6345-03C0-562C69A526CF}"/>
              </a:ext>
            </a:extLst>
          </p:cNvPr>
          <p:cNvGraphicFramePr>
            <a:graphicFrameLocks noGrp="1"/>
          </p:cNvGraphicFramePr>
          <p:nvPr/>
        </p:nvGraphicFramePr>
        <p:xfrm>
          <a:off x="877144" y="1364636"/>
          <a:ext cx="10437709" cy="5050738"/>
        </p:xfrm>
        <a:graphic>
          <a:graphicData uri="http://schemas.openxmlformats.org/drawingml/2006/table">
            <a:tbl>
              <a:tblPr firstRow="1" firstCol="1" bandRow="1">
                <a:tableStyleId>{69012ECD-51FC-41F1-AA8D-1B2483CD663E}</a:tableStyleId>
              </a:tblPr>
              <a:tblGrid>
                <a:gridCol w="2675470">
                  <a:extLst>
                    <a:ext uri="{9D8B030D-6E8A-4147-A177-3AD203B41FA5}">
                      <a16:colId xmlns:a16="http://schemas.microsoft.com/office/drawing/2014/main" val="3097990907"/>
                    </a:ext>
                  </a:extLst>
                </a:gridCol>
                <a:gridCol w="4797850">
                  <a:extLst>
                    <a:ext uri="{9D8B030D-6E8A-4147-A177-3AD203B41FA5}">
                      <a16:colId xmlns:a16="http://schemas.microsoft.com/office/drawing/2014/main" val="2381700158"/>
                    </a:ext>
                  </a:extLst>
                </a:gridCol>
                <a:gridCol w="2964389">
                  <a:extLst>
                    <a:ext uri="{9D8B030D-6E8A-4147-A177-3AD203B41FA5}">
                      <a16:colId xmlns:a16="http://schemas.microsoft.com/office/drawing/2014/main" val="3247701853"/>
                    </a:ext>
                  </a:extLst>
                </a:gridCol>
              </a:tblGrid>
              <a:tr h="373573">
                <a:tc>
                  <a:txBody>
                    <a:bodyPr/>
                    <a:lstStyle/>
                    <a:p>
                      <a:pPr>
                        <a:buNone/>
                      </a:pPr>
                      <a:r>
                        <a:rPr lang="en-CA" sz="1200" dirty="0">
                          <a:effectLst/>
                          <a:latin typeface="+mn-lt"/>
                          <a:ea typeface="Aptos" panose="020B0004020202020204" pitchFamily="34" charset="0"/>
                          <a:cs typeface="Aptos" panose="020B0004020202020204" pitchFamily="34" charset="0"/>
                        </a:rPr>
                        <a:t>Theme</a:t>
                      </a:r>
                    </a:p>
                  </a:txBody>
                  <a:tcPr>
                    <a:lnB w="12700" cap="flat" cmpd="sng" algn="ctr">
                      <a:solidFill>
                        <a:schemeClr val="accent1"/>
                      </a:solidFill>
                      <a:prstDash val="solid"/>
                      <a:round/>
                      <a:headEnd type="none" w="med" len="med"/>
                      <a:tailEnd type="none" w="med" len="med"/>
                    </a:lnB>
                  </a:tcPr>
                </a:tc>
                <a:tc>
                  <a:txBody>
                    <a:bodyPr/>
                    <a:lstStyle/>
                    <a:p>
                      <a:pPr>
                        <a:buNone/>
                      </a:pPr>
                      <a:r>
                        <a:rPr lang="en-CA" sz="1200" dirty="0">
                          <a:effectLst/>
                        </a:rPr>
                        <a:t>Feature</a:t>
                      </a:r>
                      <a:endParaRPr lang="en-CA" sz="1200" dirty="0">
                        <a:effectLst/>
                        <a:latin typeface="+mn-lt"/>
                        <a:ea typeface="Aptos" panose="020B0004020202020204" pitchFamily="34" charset="0"/>
                        <a:cs typeface="Aptos" panose="020B0004020202020204" pitchFamily="34" charset="0"/>
                      </a:endParaRPr>
                    </a:p>
                  </a:txBody>
                  <a:tcPr>
                    <a:lnR w="12700" cap="flat" cmpd="sng" algn="ctr">
                      <a:solidFill>
                        <a:schemeClr val="accent1"/>
                      </a:solidFill>
                      <a:prstDash val="solid"/>
                      <a:round/>
                      <a:headEnd type="none" w="med" len="med"/>
                      <a:tailEnd type="none" w="med" len="med"/>
                    </a:lnR>
                  </a:tcPr>
                </a:tc>
                <a:tc>
                  <a:txBody>
                    <a:bodyPr/>
                    <a:lstStyle/>
                    <a:p>
                      <a:pPr>
                        <a:buNone/>
                      </a:pPr>
                      <a:r>
                        <a:rPr lang="en-CA" sz="1200" dirty="0">
                          <a:effectLst/>
                        </a:rPr>
                        <a:t>GA Timelines</a:t>
                      </a:r>
                      <a:endParaRPr lang="en-CA" sz="1200" dirty="0">
                        <a:effectLst/>
                        <a:latin typeface="+mn-lt"/>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307705342"/>
                  </a:ext>
                </a:extLst>
              </a:tr>
              <a:tr h="545761">
                <a:tc rowSpan="6">
                  <a:txBody>
                    <a:bodyPr/>
                    <a:lstStyle/>
                    <a:p>
                      <a:pPr>
                        <a:buNone/>
                      </a:pPr>
                      <a:r>
                        <a:rPr lang="en-CA" sz="1200" dirty="0">
                          <a:effectLst/>
                          <a:latin typeface="+mn-lt"/>
                          <a:ea typeface="Aptos" panose="020B0004020202020204" pitchFamily="34" charset="0"/>
                          <a:cs typeface="Aptos" panose="020B0004020202020204" pitchFamily="34" charset="0"/>
                        </a:rPr>
                        <a:t>Get to your content faster</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rPr>
                        <a:t>File Filters, Dynamic Columns, and Breadcrumbs</a:t>
                      </a:r>
                      <a:endParaRPr lang="en-CA" sz="1200" dirty="0">
                        <a:effectLst/>
                        <a:latin typeface="+mn-lt"/>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buNone/>
                      </a:pPr>
                      <a:r>
                        <a:rPr lang="en-CA" sz="1200" dirty="0">
                          <a:effectLst/>
                        </a:rPr>
                        <a:t>Launched</a:t>
                      </a:r>
                      <a:endParaRPr lang="en-CA" sz="1200" dirty="0">
                        <a:effectLst/>
                        <a:latin typeface="+mn-lt"/>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619441134"/>
                  </a:ext>
                </a:extLst>
              </a:tr>
              <a:tr h="508671">
                <a:tc vMerge="1">
                  <a:txBody>
                    <a:bodyPr/>
                    <a:lstStyle/>
                    <a:p>
                      <a:pPr>
                        <a:buNone/>
                      </a:pPr>
                      <a:endParaRPr lang="en-CA" sz="1200">
                        <a:effectLst/>
                        <a:latin typeface="+mn-lt"/>
                        <a:ea typeface="Aptos" panose="020B0004020202020204" pitchFamily="34" charset="0"/>
                        <a:cs typeface="Aptos" panose="020B00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rPr>
                        <a:t>Browsing &amp; Searching for Libraries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Aptos" panose="02110004020202020204"/>
                          <a:ea typeface="+mn-ea"/>
                          <a:cs typeface="+mn-cs"/>
                        </a:rPr>
                        <a:t>Launched</a:t>
                      </a:r>
                      <a:endParaRPr kumimoji="0" lang="en-CA" sz="1200" b="0" i="0" u="none" strike="noStrike" kern="1200" cap="none" spc="0" normalizeH="0" baseline="0" noProof="0" dirty="0">
                        <a:ln>
                          <a:noFill/>
                        </a:ln>
                        <a:solidFill>
                          <a:prstClr val="black"/>
                        </a:solidFill>
                        <a:effectLst/>
                        <a:uLnTx/>
                        <a:uFillTx/>
                        <a:latin typeface="Aptos" panose="02110004020202020204"/>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305260357"/>
                  </a:ext>
                </a:extLst>
              </a:tr>
              <a:tr h="508671">
                <a:tc vMerge="1">
                  <a:txBody>
                    <a:bodyPr/>
                    <a:lstStyle/>
                    <a:p>
                      <a:endParaRPr lang="en-CA"/>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rPr>
                        <a:t>Improved Online &amp; Offline Search</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Aptos" panose="02110004020202020204"/>
                          <a:ea typeface="Aptos" panose="020B0004020202020204" pitchFamily="34" charset="0"/>
                          <a:cs typeface="Aptos" panose="020B0004020202020204" pitchFamily="34" charset="0"/>
                        </a:rPr>
                        <a:t>Launched</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896186972"/>
                  </a:ext>
                </a:extLst>
              </a:tr>
              <a:tr h="508671">
                <a:tc vMerge="1">
                  <a:txBody>
                    <a:bodyPr/>
                    <a:lstStyle/>
                    <a:p>
                      <a:pPr>
                        <a:buNone/>
                      </a:pPr>
                      <a:endParaRPr lang="en-CA" sz="1200">
                        <a:effectLst/>
                        <a:latin typeface="+mn-lt"/>
                        <a:ea typeface="Aptos" panose="020B0004020202020204" pitchFamily="34" charset="0"/>
                        <a:cs typeface="Aptos" panose="020B0004020202020204" pitchFamily="34" charset="0"/>
                      </a:endParaRPr>
                    </a:p>
                  </a:txBody>
                  <a:tcPr/>
                </a:tc>
                <a:tc>
                  <a:txBody>
                    <a:bodyPr/>
                    <a:lstStyle/>
                    <a:p>
                      <a:pPr>
                        <a:buNone/>
                      </a:pPr>
                      <a:r>
                        <a:rPr lang="en-CA" sz="1200" dirty="0">
                          <a:effectLst/>
                        </a:rPr>
                        <a:t>Improved iPad UX to match OD Web: Home, Favorites, Shared pivot updates</a:t>
                      </a:r>
                      <a:endParaRPr lang="en-CA" sz="1200" dirty="0">
                        <a:effectLst/>
                        <a:latin typeface="+mn-lt"/>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Aptos" panose="02110004020202020204"/>
                          <a:ea typeface="+mn-ea"/>
                          <a:cs typeface="+mn-cs"/>
                        </a:rPr>
                        <a:t>Launched</a:t>
                      </a:r>
                      <a:endParaRPr kumimoji="0" lang="en-CA" sz="1200" b="0" i="0" u="none" strike="noStrike" kern="1200" cap="none" spc="0" normalizeH="0" baseline="0" noProof="0" dirty="0">
                        <a:ln>
                          <a:noFill/>
                        </a:ln>
                        <a:solidFill>
                          <a:prstClr val="black"/>
                        </a:solidFill>
                        <a:effectLst/>
                        <a:uLnTx/>
                        <a:uFillTx/>
                        <a:latin typeface="Aptos" panose="02110004020202020204"/>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542435360"/>
                  </a:ext>
                </a:extLst>
              </a:tr>
              <a:tr h="419224">
                <a:tc vMerge="1">
                  <a:txBody>
                    <a:bodyPr/>
                    <a:lstStyle/>
                    <a:p>
                      <a:pPr>
                        <a:buNone/>
                      </a:pPr>
                      <a:endParaRPr lang="en-CA" sz="1200">
                        <a:effectLst/>
                        <a:latin typeface="+mn-lt"/>
                        <a:ea typeface="Aptos" panose="020B0004020202020204" pitchFamily="34" charset="0"/>
                        <a:cs typeface="Aptos" panose="020B0004020202020204" pitchFamily="34" charset="0"/>
                      </a:endParaRPr>
                    </a:p>
                  </a:txBody>
                  <a:tcPr/>
                </a:tc>
                <a:tc>
                  <a:txBody>
                    <a:bodyPr/>
                    <a:lstStyle/>
                    <a:p>
                      <a:pPr>
                        <a:buNone/>
                      </a:pPr>
                      <a:r>
                        <a:rPr lang="en-CA" sz="1200" dirty="0">
                          <a:effectLst/>
                        </a:rPr>
                        <a:t>People pivot</a:t>
                      </a:r>
                      <a:endParaRPr lang="en-CA" sz="1200" dirty="0">
                        <a:effectLst/>
                        <a:latin typeface="+mn-lt"/>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buNone/>
                      </a:pPr>
                      <a:r>
                        <a:rPr lang="en-CA" sz="1200" dirty="0">
                          <a:effectLst/>
                        </a:rPr>
                        <a:t>September</a:t>
                      </a:r>
                      <a:endParaRPr lang="en-CA" sz="1200" dirty="0">
                        <a:effectLst/>
                        <a:latin typeface="+mn-lt"/>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08328305"/>
                  </a:ext>
                </a:extLst>
              </a:tr>
              <a:tr h="405105">
                <a:tc vMerge="1">
                  <a:txBody>
                    <a:bodyPr/>
                    <a:lstStyle/>
                    <a:p>
                      <a:pPr>
                        <a:buNone/>
                      </a:pPr>
                      <a:endParaRPr lang="en-CA" sz="1200">
                        <a:effectLst/>
                        <a:latin typeface="+mn-lt"/>
                        <a:ea typeface="Aptos" panose="020B0004020202020204" pitchFamily="34" charset="0"/>
                        <a:cs typeface="Aptos" panose="020B0004020202020204" pitchFamily="34" charset="0"/>
                      </a:endParaRPr>
                    </a:p>
                  </a:txBody>
                  <a:tcPr/>
                </a:tc>
                <a:tc>
                  <a:txBody>
                    <a:bodyPr/>
                    <a:lstStyle/>
                    <a:p>
                      <a:pPr>
                        <a:buNone/>
                      </a:pPr>
                      <a:r>
                        <a:rPr lang="en-CA" sz="1200" dirty="0">
                          <a:effectLst/>
                        </a:rPr>
                        <a:t>Meetings pivot</a:t>
                      </a:r>
                      <a:endParaRPr lang="en-CA" sz="1200" dirty="0">
                        <a:effectLst/>
                        <a:latin typeface="+mn-lt"/>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buNone/>
                      </a:pPr>
                      <a:r>
                        <a:rPr lang="en-CA" sz="1200" dirty="0">
                          <a:effectLst/>
                        </a:rPr>
                        <a:t>September</a:t>
                      </a:r>
                      <a:endParaRPr lang="en-CA" sz="1200" dirty="0">
                        <a:effectLst/>
                        <a:latin typeface="+mn-lt"/>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457842109"/>
                  </a:ext>
                </a:extLst>
              </a:tr>
              <a:tr h="422950">
                <a:tc rowSpan="3">
                  <a:txBody>
                    <a:bodyPr/>
                    <a:lstStyle/>
                    <a:p>
                      <a:pPr>
                        <a:buNone/>
                      </a:pPr>
                      <a:r>
                        <a:rPr lang="en-CA" sz="1200" dirty="0">
                          <a:effectLst/>
                          <a:latin typeface="+mn-lt"/>
                          <a:ea typeface="Aptos" panose="020B0004020202020204" pitchFamily="34" charset="0"/>
                          <a:cs typeface="Aptos" panose="020B0004020202020204" pitchFamily="34" charset="0"/>
                        </a:rPr>
                        <a:t>View your content seamlessly</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en-CA" sz="1200" dirty="0">
                          <a:effectLst/>
                        </a:rPr>
                        <a:t>Previewing Confidential Files</a:t>
                      </a:r>
                      <a:endParaRPr lang="en-CA" sz="1200" dirty="0">
                        <a:effectLst/>
                        <a:latin typeface="+mn-lt"/>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buNone/>
                      </a:pPr>
                      <a:r>
                        <a:rPr lang="en-CA" sz="1200" dirty="0">
                          <a:effectLst/>
                        </a:rPr>
                        <a:t>Launched</a:t>
                      </a:r>
                      <a:endParaRPr lang="en-CA" sz="1200" dirty="0">
                        <a:effectLst/>
                        <a:latin typeface="+mn-lt"/>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292394002"/>
                  </a:ext>
                </a:extLst>
              </a:tr>
              <a:tr h="450456">
                <a:tc vMerge="1">
                  <a:txBody>
                    <a:bodyPr/>
                    <a:lstStyle/>
                    <a:p>
                      <a:pPr>
                        <a:buNone/>
                      </a:pPr>
                      <a:endParaRPr lang="en-CA" sz="1200">
                        <a:effectLst/>
                        <a:latin typeface="+mn-lt"/>
                        <a:ea typeface="Aptos" panose="020B0004020202020204" pitchFamily="34" charset="0"/>
                        <a:cs typeface="Aptos" panose="020B0004020202020204" pitchFamily="34" charset="0"/>
                      </a:endParaRPr>
                    </a:p>
                  </a:txBody>
                  <a:tcPr/>
                </a:tc>
                <a:tc>
                  <a:txBody>
                    <a:bodyPr/>
                    <a:lstStyle/>
                    <a:p>
                      <a:pPr>
                        <a:buNone/>
                      </a:pPr>
                      <a:r>
                        <a:rPr lang="en-CA" sz="1200" dirty="0">
                          <a:effectLst/>
                        </a:rPr>
                        <a:t>Previewing &amp; Editing MD Files</a:t>
                      </a:r>
                      <a:endParaRPr lang="en-CA" sz="1200" dirty="0">
                        <a:effectLst/>
                        <a:latin typeface="+mn-lt"/>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buNone/>
                      </a:pPr>
                      <a:r>
                        <a:rPr lang="en-CA" sz="1200" dirty="0">
                          <a:effectLst/>
                        </a:rPr>
                        <a:t>September</a:t>
                      </a:r>
                      <a:endParaRPr lang="en-CA" sz="1200" dirty="0">
                        <a:effectLst/>
                        <a:latin typeface="+mn-lt"/>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017000995"/>
                  </a:ext>
                </a:extLst>
              </a:tr>
              <a:tr h="450456">
                <a:tc vMerge="1">
                  <a:txBody>
                    <a:bodyPr/>
                    <a:lstStyle/>
                    <a:p>
                      <a:pPr>
                        <a:buNone/>
                      </a:pPr>
                      <a:endParaRPr lang="en-CA" sz="1200">
                        <a:effectLst/>
                        <a:latin typeface="+mn-lt"/>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en-CA" sz="1200" dirty="0">
                          <a:effectLst/>
                          <a:latin typeface="+mn-lt"/>
                          <a:ea typeface="Aptos" panose="020B0004020202020204" pitchFamily="34" charset="0"/>
                          <a:cs typeface="Aptos" panose="020B0004020202020204" pitchFamily="34" charset="0"/>
                        </a:rPr>
                        <a:t>Save Scanned Content Locally</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buNone/>
                      </a:pPr>
                      <a:r>
                        <a:rPr lang="en-CA" sz="1200" dirty="0">
                          <a:effectLst/>
                          <a:latin typeface="+mn-lt"/>
                          <a:ea typeface="Aptos" panose="020B0004020202020204" pitchFamily="34" charset="0"/>
                          <a:cs typeface="Aptos" panose="020B0004020202020204" pitchFamily="34" charset="0"/>
                        </a:rPr>
                        <a:t>September</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239222066"/>
                  </a:ext>
                </a:extLst>
              </a:tr>
              <a:tr h="287226">
                <a:tc>
                  <a:txBody>
                    <a:bodyPr/>
                    <a:lstStyle/>
                    <a:p>
                      <a:pPr>
                        <a:buNone/>
                      </a:pPr>
                      <a:r>
                        <a:rPr lang="en-CA" sz="1200" dirty="0">
                          <a:effectLst/>
                          <a:latin typeface="+mn-lt"/>
                          <a:ea typeface="Aptos" panose="020B0004020202020204" pitchFamily="34" charset="0"/>
                          <a:cs typeface="Aptos" panose="020B0004020202020204" pitchFamily="34" charset="0"/>
                        </a:rPr>
                        <a:t>Get answers faster</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buNone/>
                      </a:pPr>
                      <a:r>
                        <a:rPr lang="en-CA" sz="1200" dirty="0">
                          <a:effectLst/>
                        </a:rPr>
                        <a:t>Copilot summarize</a:t>
                      </a:r>
                      <a:br>
                        <a:rPr lang="en-CA" sz="1200" dirty="0">
                          <a:effectLst/>
                        </a:rPr>
                      </a:br>
                      <a:endParaRPr lang="en-CA" sz="1200" dirty="0">
                        <a:effectLst/>
                        <a:latin typeface="+mn-lt"/>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buNone/>
                      </a:pPr>
                      <a:r>
                        <a:rPr lang="en-CA" sz="1200" dirty="0">
                          <a:effectLst/>
                        </a:rPr>
                        <a:t>Launched</a:t>
                      </a:r>
                      <a:endParaRPr lang="en-CA" sz="1200" dirty="0">
                        <a:effectLst/>
                        <a:latin typeface="+mn-lt"/>
                        <a:ea typeface="Aptos" panose="020B0004020202020204" pitchFamily="34" charset="0"/>
                        <a:cs typeface="Aptos" panose="020B000402020202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34240664"/>
                  </a:ext>
                </a:extLst>
              </a:tr>
            </a:tbl>
          </a:graphicData>
        </a:graphic>
      </p:graphicFrame>
    </p:spTree>
    <p:extLst>
      <p:ext uri="{BB962C8B-B14F-4D97-AF65-F5344CB8AC3E}">
        <p14:creationId xmlns:p14="http://schemas.microsoft.com/office/powerpoint/2010/main" val="2949908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52CB3-F942-4C81-C35E-04F6C0AC148D}"/>
              </a:ext>
            </a:extLst>
          </p:cNvPr>
          <p:cNvSpPr>
            <a:spLocks noGrp="1"/>
          </p:cNvSpPr>
          <p:nvPr>
            <p:ph type="title"/>
          </p:nvPr>
        </p:nvSpPr>
        <p:spPr>
          <a:xfrm>
            <a:off x="533400" y="365126"/>
            <a:ext cx="11151499" cy="1072072"/>
          </a:xfrm>
        </p:spPr>
        <p:txBody>
          <a:bodyPr/>
          <a:lstStyle/>
          <a:p>
            <a:r>
              <a:rPr lang="en-US" dirty="0"/>
              <a:t>iPad Tips &amp; Tricks</a:t>
            </a:r>
          </a:p>
        </p:txBody>
      </p:sp>
      <p:sp>
        <p:nvSpPr>
          <p:cNvPr id="7" name="Content Placeholder 2">
            <a:extLst>
              <a:ext uri="{FF2B5EF4-FFF2-40B4-BE49-F238E27FC236}">
                <a16:creationId xmlns:a16="http://schemas.microsoft.com/office/drawing/2014/main" id="{7A15D4EE-1CA4-1307-4E25-903A2A641FBE}"/>
              </a:ext>
            </a:extLst>
          </p:cNvPr>
          <p:cNvSpPr txBox="1">
            <a:spLocks/>
          </p:cNvSpPr>
          <p:nvPr/>
        </p:nvSpPr>
        <p:spPr>
          <a:xfrm>
            <a:off x="925290" y="2406438"/>
            <a:ext cx="3655419" cy="6418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91F2C"/>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91F2C"/>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91F2C"/>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91F2C"/>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91F2C"/>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91F2C"/>
                </a:solidFill>
                <a:effectLst/>
                <a:uLnTx/>
                <a:uFillTx/>
                <a:latin typeface="Segoe UI" panose="020B0502040204020203" pitchFamily="34" charset="0"/>
                <a:ea typeface="+mn-ea"/>
                <a:cs typeface="Segoe UI" panose="020B0502040204020203" pitchFamily="34" charset="0"/>
              </a:rPr>
              <a:t>Enable background app refresh and preview office documents</a:t>
            </a:r>
            <a:endParaRPr kumimoji="0" lang="en-US" sz="1800" b="0" i="0" u="none" strike="noStrike" kern="1200" cap="none" spc="0" normalizeH="0" baseline="0" noProof="0" dirty="0">
              <a:ln>
                <a:noFill/>
              </a:ln>
              <a:solidFill>
                <a:srgbClr val="091F2C"/>
              </a:solidFill>
              <a:effectLst/>
              <a:uLnTx/>
              <a:uFillTx/>
              <a:latin typeface="Segoe UI" panose="020B0502040204020203" pitchFamily="34" charset="0"/>
              <a:ea typeface="+mn-ea"/>
              <a:cs typeface="Segoe UI" panose="020B0502040204020203" pitchFamily="34" charset="0"/>
            </a:endParaRPr>
          </a:p>
        </p:txBody>
      </p:sp>
      <p:sp>
        <p:nvSpPr>
          <p:cNvPr id="3" name="Content Placeholder 2">
            <a:extLst>
              <a:ext uri="{FF2B5EF4-FFF2-40B4-BE49-F238E27FC236}">
                <a16:creationId xmlns:a16="http://schemas.microsoft.com/office/drawing/2014/main" id="{396B9414-2A0A-EA7A-9FF1-7A6C6BCEDEB8}"/>
              </a:ext>
            </a:extLst>
          </p:cNvPr>
          <p:cNvSpPr>
            <a:spLocks noGrp="1"/>
          </p:cNvSpPr>
          <p:nvPr>
            <p:ph idx="1"/>
          </p:nvPr>
        </p:nvSpPr>
        <p:spPr>
          <a:xfrm>
            <a:off x="925290" y="3167261"/>
            <a:ext cx="3158919" cy="2701048"/>
          </a:xfrm>
        </p:spPr>
        <p:txBody>
          <a:bodyPr>
            <a:normAutofit/>
          </a:bodyPr>
          <a:lstStyle/>
          <a:p>
            <a:pPr marL="0" indent="0">
              <a:lnSpc>
                <a:spcPct val="100000"/>
              </a:lnSpc>
              <a:buNone/>
            </a:pPr>
            <a:r>
              <a:rPr lang="en-US" sz="1400" dirty="0"/>
              <a:t>To ensure your OneDrive app works seamlessly, make sure </a:t>
            </a:r>
            <a:r>
              <a:rPr lang="en-US" sz="1400" b="1" dirty="0"/>
              <a:t>background app refresh</a:t>
            </a:r>
            <a:r>
              <a:rPr lang="en-US" sz="1400" dirty="0"/>
              <a:t> and </a:t>
            </a:r>
            <a:r>
              <a:rPr lang="en-US" sz="1400" b="1" dirty="0"/>
              <a:t>file preview</a:t>
            </a:r>
            <a:r>
              <a:rPr lang="en-US" sz="1400" dirty="0"/>
              <a:t> are both turned on in your app settings. This is the single biggest lever on whether OneDrive mobile feels fast. With them off, the app cold-fetches every time you open it. With them on, your files are waiting for you the moment you tap in.</a:t>
            </a:r>
          </a:p>
        </p:txBody>
      </p:sp>
      <p:sp>
        <p:nvSpPr>
          <p:cNvPr id="8" name="Content Placeholder 2">
            <a:extLst>
              <a:ext uri="{FF2B5EF4-FFF2-40B4-BE49-F238E27FC236}">
                <a16:creationId xmlns:a16="http://schemas.microsoft.com/office/drawing/2014/main" id="{FC8428BA-27F5-3BEE-0F1E-9D6BF099ADFB}"/>
              </a:ext>
            </a:extLst>
          </p:cNvPr>
          <p:cNvSpPr txBox="1">
            <a:spLocks/>
          </p:cNvSpPr>
          <p:nvPr/>
        </p:nvSpPr>
        <p:spPr>
          <a:xfrm>
            <a:off x="4768371" y="2407822"/>
            <a:ext cx="3022599" cy="6418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91F2C"/>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91F2C"/>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91F2C"/>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91F2C"/>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91F2C"/>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91F2C"/>
                </a:solidFill>
                <a:effectLst/>
                <a:uLnTx/>
                <a:uFillTx/>
                <a:latin typeface="Segoe UI" panose="020B0502040204020203" pitchFamily="34" charset="0"/>
                <a:ea typeface="+mn-ea"/>
                <a:cs typeface="Segoe UI" panose="020B0502040204020203" pitchFamily="34" charset="0"/>
              </a:rPr>
              <a:t>Mark critical folders as offline before you travel</a:t>
            </a:r>
            <a:endParaRPr kumimoji="0" lang="en-US" sz="1800" b="0" i="0" u="none" strike="noStrike" kern="1200" cap="none" spc="0" normalizeH="0" baseline="0" noProof="0" dirty="0">
              <a:ln>
                <a:noFill/>
              </a:ln>
              <a:solidFill>
                <a:srgbClr val="091F2C"/>
              </a:solidFill>
              <a:effectLst/>
              <a:uLnTx/>
              <a:uFillTx/>
              <a:latin typeface="Segoe UI" panose="020B0502040204020203" pitchFamily="34" charset="0"/>
              <a:ea typeface="+mn-ea"/>
              <a:cs typeface="Segoe UI" panose="020B0502040204020203" pitchFamily="34" charset="0"/>
            </a:endParaRPr>
          </a:p>
        </p:txBody>
      </p:sp>
      <p:sp>
        <p:nvSpPr>
          <p:cNvPr id="4" name="Content Placeholder 2">
            <a:extLst>
              <a:ext uri="{FF2B5EF4-FFF2-40B4-BE49-F238E27FC236}">
                <a16:creationId xmlns:a16="http://schemas.microsoft.com/office/drawing/2014/main" id="{9AFDF325-1975-3CF3-8EB2-D4649C79D1DE}"/>
              </a:ext>
            </a:extLst>
          </p:cNvPr>
          <p:cNvSpPr txBox="1">
            <a:spLocks/>
          </p:cNvSpPr>
          <p:nvPr/>
        </p:nvSpPr>
        <p:spPr>
          <a:xfrm>
            <a:off x="4768371" y="3167261"/>
            <a:ext cx="3156099" cy="30301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91F2C"/>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91F2C"/>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91F2C"/>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91F2C"/>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91F2C"/>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91F2C"/>
                </a:solidFill>
                <a:effectLst/>
                <a:uLnTx/>
                <a:uFillTx/>
                <a:latin typeface="Segoe UI" panose="020B0502040204020203" pitchFamily="34" charset="0"/>
                <a:ea typeface="+mn-ea"/>
                <a:cs typeface="Segoe UI" panose="020B0502040204020203" pitchFamily="34" charset="0"/>
              </a:rPr>
              <a:t>Before your next conference trip or flight, open the folder you’ll need and tap </a:t>
            </a:r>
            <a:r>
              <a:rPr kumimoji="0" lang="en-US" sz="1400" b="1" i="0" u="none" strike="noStrike" kern="1200" cap="none" spc="0" normalizeH="0" baseline="0" noProof="0" dirty="0">
                <a:ln>
                  <a:noFill/>
                </a:ln>
                <a:solidFill>
                  <a:srgbClr val="091F2C"/>
                </a:solidFill>
                <a:effectLst/>
                <a:uLnTx/>
                <a:uFillTx/>
                <a:latin typeface="Segoe UI" panose="020B0502040204020203" pitchFamily="34" charset="0"/>
                <a:ea typeface="+mn-ea"/>
                <a:cs typeface="Segoe UI" panose="020B0502040204020203" pitchFamily="34" charset="0"/>
              </a:rPr>
              <a:t>Make available offline</a:t>
            </a:r>
            <a:r>
              <a:rPr kumimoji="0" lang="en-US" sz="1400" b="0" i="0" u="none" strike="noStrike" kern="1200" cap="none" spc="0" normalizeH="0" baseline="0" noProof="0" dirty="0">
                <a:ln>
                  <a:noFill/>
                </a:ln>
                <a:solidFill>
                  <a:srgbClr val="091F2C"/>
                </a:solidFill>
                <a:effectLst/>
                <a:uLnTx/>
                <a:uFillTx/>
                <a:latin typeface="Segoe UI" panose="020B0502040204020203" pitchFamily="34" charset="0"/>
                <a:ea typeface="+mn-ea"/>
                <a:cs typeface="Segoe UI" panose="020B0502040204020203" pitchFamily="34" charset="0"/>
              </a:rPr>
              <a:t>. Combined with offline search, this means you can still find and open what you need at 35,000 feet — no Wi-Fi required. A minute of prep on the ground saves an hour of frustration in the air.</a:t>
            </a:r>
          </a:p>
        </p:txBody>
      </p:sp>
      <p:sp>
        <p:nvSpPr>
          <p:cNvPr id="9" name="Content Placeholder 2">
            <a:extLst>
              <a:ext uri="{FF2B5EF4-FFF2-40B4-BE49-F238E27FC236}">
                <a16:creationId xmlns:a16="http://schemas.microsoft.com/office/drawing/2014/main" id="{65898D55-E31D-E44F-D572-F5E21B4E79F1}"/>
              </a:ext>
            </a:extLst>
          </p:cNvPr>
          <p:cNvSpPr txBox="1">
            <a:spLocks/>
          </p:cNvSpPr>
          <p:nvPr/>
        </p:nvSpPr>
        <p:spPr>
          <a:xfrm>
            <a:off x="8475133" y="2407822"/>
            <a:ext cx="2882233" cy="6418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91F2C"/>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91F2C"/>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91F2C"/>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91F2C"/>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91F2C"/>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91F2C"/>
                </a:solidFill>
                <a:effectLst/>
                <a:uLnTx/>
                <a:uFillTx/>
                <a:latin typeface="Segoe UI" panose="020B0502040204020203" pitchFamily="34" charset="0"/>
                <a:ea typeface="+mn-ea"/>
                <a:cs typeface="Segoe UI" panose="020B0502040204020203" pitchFamily="34" charset="0"/>
              </a:rPr>
              <a:t>Use Scan for paper documents</a:t>
            </a:r>
            <a:endParaRPr kumimoji="0" lang="en-US" sz="1800" b="0" i="0" u="none" strike="noStrike" kern="1200" cap="none" spc="0" normalizeH="0" baseline="0" noProof="0" dirty="0">
              <a:ln>
                <a:noFill/>
              </a:ln>
              <a:solidFill>
                <a:srgbClr val="091F2C"/>
              </a:solidFill>
              <a:effectLst/>
              <a:uLnTx/>
              <a:uFillTx/>
              <a:latin typeface="Segoe UI" panose="020B0502040204020203" pitchFamily="34" charset="0"/>
              <a:ea typeface="+mn-ea"/>
              <a:cs typeface="Segoe UI" panose="020B0502040204020203" pitchFamily="34" charset="0"/>
            </a:endParaRPr>
          </a:p>
        </p:txBody>
      </p:sp>
      <p:sp>
        <p:nvSpPr>
          <p:cNvPr id="6" name="Content Placeholder 2">
            <a:extLst>
              <a:ext uri="{FF2B5EF4-FFF2-40B4-BE49-F238E27FC236}">
                <a16:creationId xmlns:a16="http://schemas.microsoft.com/office/drawing/2014/main" id="{066A23E4-7AD9-6C49-749F-98FB28A1B934}"/>
              </a:ext>
            </a:extLst>
          </p:cNvPr>
          <p:cNvSpPr txBox="1">
            <a:spLocks/>
          </p:cNvSpPr>
          <p:nvPr/>
        </p:nvSpPr>
        <p:spPr>
          <a:xfrm>
            <a:off x="8475133" y="3167261"/>
            <a:ext cx="2882233" cy="26370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91F2C"/>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91F2C"/>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91F2C"/>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91F2C"/>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91F2C"/>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91F2C"/>
                </a:solidFill>
                <a:effectLst/>
                <a:uLnTx/>
                <a:uFillTx/>
                <a:latin typeface="Segoe UI" panose="020B0502040204020203" pitchFamily="34" charset="0"/>
                <a:ea typeface="+mn-ea"/>
                <a:cs typeface="Segoe UI" panose="020B0502040204020203" pitchFamily="34" charset="0"/>
              </a:rPr>
              <a:t>The built-in </a:t>
            </a:r>
            <a:r>
              <a:rPr kumimoji="0" lang="en-US" sz="1400" b="1" i="0" u="none" strike="noStrike" kern="1200" cap="none" spc="0" normalizeH="0" baseline="0" noProof="0" dirty="0">
                <a:ln>
                  <a:noFill/>
                </a:ln>
                <a:solidFill>
                  <a:srgbClr val="091F2C"/>
                </a:solidFill>
                <a:effectLst/>
                <a:uLnTx/>
                <a:uFillTx/>
                <a:latin typeface="Segoe UI" panose="020B0502040204020203" pitchFamily="34" charset="0"/>
                <a:ea typeface="+mn-ea"/>
                <a:cs typeface="Segoe UI" panose="020B0502040204020203" pitchFamily="34" charset="0"/>
              </a:rPr>
              <a:t>Scan</a:t>
            </a:r>
            <a:r>
              <a:rPr kumimoji="0" lang="en-US" sz="1400" b="0" i="0" u="none" strike="noStrike" kern="1200" cap="none" spc="0" normalizeH="0" baseline="0" noProof="0" dirty="0">
                <a:ln>
                  <a:noFill/>
                </a:ln>
                <a:solidFill>
                  <a:srgbClr val="091F2C"/>
                </a:solidFill>
                <a:effectLst/>
                <a:uLnTx/>
                <a:uFillTx/>
                <a:latin typeface="Segoe UI" panose="020B0502040204020203" pitchFamily="34" charset="0"/>
                <a:ea typeface="+mn-ea"/>
                <a:cs typeface="Segoe UI" panose="020B0502040204020203" pitchFamily="34" charset="0"/>
              </a:rPr>
              <a:t> tool auto-crops, corrects perspective documents, and saves it as a searchable PDF. Then, use our handy PDF markup editor to sign, correct, or add your personal flair. All your changes get saved to OneDrive for you to share with a collaborator, or polish it on your laptop when you’re back at your desk.</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91F2C"/>
              </a:solidFill>
              <a:effectLst/>
              <a:uLnTx/>
              <a:uFillTx/>
              <a:latin typeface="Segoe UI" panose="020B0502040204020203" pitchFamily="34" charset="0"/>
              <a:ea typeface="+mn-ea"/>
              <a:cs typeface="Segoe UI" panose="020B0502040204020203" pitchFamily="34" charset="0"/>
            </a:endParaRPr>
          </a:p>
        </p:txBody>
      </p:sp>
      <p:pic>
        <p:nvPicPr>
          <p:cNvPr id="11" name="Graphic 10">
            <a:extLst>
              <a:ext uri="{FF2B5EF4-FFF2-40B4-BE49-F238E27FC236}">
                <a16:creationId xmlns:a16="http://schemas.microsoft.com/office/drawing/2014/main" id="{407F7BC4-E6EF-7A84-A12E-AEE00ACCE34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5290" y="1841161"/>
            <a:ext cx="505784" cy="505784"/>
          </a:xfrm>
          <a:prstGeom prst="rect">
            <a:avLst/>
          </a:prstGeom>
        </p:spPr>
      </p:pic>
      <p:pic>
        <p:nvPicPr>
          <p:cNvPr id="14" name="Graphic 13">
            <a:extLst>
              <a:ext uri="{FF2B5EF4-FFF2-40B4-BE49-F238E27FC236}">
                <a16:creationId xmlns:a16="http://schemas.microsoft.com/office/drawing/2014/main" id="{BA91BE6C-5FB8-F385-3887-C109F83925B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00213" y="1742497"/>
            <a:ext cx="663941" cy="663941"/>
          </a:xfrm>
          <a:prstGeom prst="rect">
            <a:avLst/>
          </a:prstGeom>
        </p:spPr>
      </p:pic>
      <p:pic>
        <p:nvPicPr>
          <p:cNvPr id="17" name="Graphic 16">
            <a:extLst>
              <a:ext uri="{FF2B5EF4-FFF2-40B4-BE49-F238E27FC236}">
                <a16:creationId xmlns:a16="http://schemas.microsoft.com/office/drawing/2014/main" id="{06203C87-F088-9CE9-DB81-D6A4D805917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75133" y="1832222"/>
            <a:ext cx="509594" cy="509594"/>
          </a:xfrm>
          <a:prstGeom prst="rect">
            <a:avLst/>
          </a:prstGeom>
        </p:spPr>
      </p:pic>
    </p:spTree>
    <p:extLst>
      <p:ext uri="{BB962C8B-B14F-4D97-AF65-F5344CB8AC3E}">
        <p14:creationId xmlns:p14="http://schemas.microsoft.com/office/powerpoint/2010/main" val="754637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73D89FBF-C512-0478-6BD8-6F6B1BC1DA4B}"/>
              </a:ext>
            </a:extLst>
          </p:cNvPr>
          <p:cNvSpPr>
            <a:spLocks noGrp="1"/>
          </p:cNvSpPr>
          <p:nvPr>
            <p:ph type="title"/>
          </p:nvPr>
        </p:nvSpPr>
        <p:spPr/>
        <p:txBody>
          <a:bodyPr>
            <a:normAutofit/>
          </a:bodyPr>
          <a:lstStyle/>
          <a:p>
            <a:r>
              <a:rPr lang="en-US" sz="3600" dirty="0">
                <a:solidFill>
                  <a:schemeClr val="bg1"/>
                </a:solidFill>
                <a:latin typeface="Segoe UI Semibold" panose="020B0702040204020203" pitchFamily="34" charset="0"/>
                <a:cs typeface="Segoe UI Semibold" panose="020B0702040204020203" pitchFamily="34" charset="0"/>
              </a:rPr>
              <a:t>Upcoming community events</a:t>
            </a:r>
          </a:p>
        </p:txBody>
      </p:sp>
      <p:sp>
        <p:nvSpPr>
          <p:cNvPr id="3" name="Text Placeholder 2">
            <a:extLst>
              <a:ext uri="{FF2B5EF4-FFF2-40B4-BE49-F238E27FC236}">
                <a16:creationId xmlns:a16="http://schemas.microsoft.com/office/drawing/2014/main" id="{018046C4-E0CB-6357-C261-8087DCA0F564}"/>
              </a:ext>
            </a:extLst>
          </p:cNvPr>
          <p:cNvSpPr>
            <a:spLocks noGrp="1"/>
          </p:cNvSpPr>
          <p:nvPr>
            <p:ph type="body" sz="quarter" idx="10"/>
          </p:nvPr>
        </p:nvSpPr>
        <p:spPr>
          <a:xfrm>
            <a:off x="500979" y="1653212"/>
            <a:ext cx="11487821" cy="3587381"/>
          </a:xfrm>
        </p:spPr>
        <p:txBody>
          <a:bodyPr>
            <a:noAutofit/>
          </a:bodyPr>
          <a:lstStyle/>
          <a:p>
            <a:pPr marL="0" indent="0">
              <a:spcBef>
                <a:spcPts val="1000"/>
              </a:spcBef>
              <a:buNone/>
            </a:pPr>
            <a:r>
              <a:rPr lang="en-US" u="sng" dirty="0">
                <a:hlinkClick r:id="rId3"/>
              </a:rPr>
              <a:t>Microsoft 365 Ottawa</a:t>
            </a:r>
            <a:r>
              <a:rPr lang="en-US" dirty="0">
                <a:latin typeface="Segoe UI" panose="020B0502040204020203" pitchFamily="34" charset="0"/>
                <a:cs typeface="Segoe UI" panose="020B0502040204020203" pitchFamily="34" charset="0"/>
              </a:rPr>
              <a:t> | </a:t>
            </a:r>
            <a:r>
              <a:rPr lang="en-US" dirty="0"/>
              <a:t>September 25</a:t>
            </a:r>
            <a:r>
              <a:rPr lang="en-US" dirty="0">
                <a:latin typeface="Segoe UI" panose="020B0502040204020203" pitchFamily="34" charset="0"/>
                <a:cs typeface="Segoe UI" panose="020B0502040204020203" pitchFamily="34" charset="0"/>
              </a:rPr>
              <a:t> |</a:t>
            </a:r>
            <a:r>
              <a:rPr lang="en-US" dirty="0"/>
              <a:t> Ottawa, Canada</a:t>
            </a:r>
            <a:endParaRPr lang="en-US" u="sng" dirty="0">
              <a:hlinkClick r:id="rId4"/>
            </a:endParaRPr>
          </a:p>
          <a:p>
            <a:pPr marL="0">
              <a:lnSpc>
                <a:spcPct val="90000"/>
              </a:lnSpc>
              <a:spcBef>
                <a:spcPts val="1000"/>
              </a:spcBef>
              <a:buNone/>
            </a:pPr>
            <a:r>
              <a:rPr lang="en-US" u="sng" dirty="0">
                <a:hlinkClick r:id="rId4"/>
              </a:rPr>
              <a:t>European Fabric + SQL Community Conference</a:t>
            </a:r>
            <a:r>
              <a:rPr lang="en-US" dirty="0"/>
              <a:t> </a:t>
            </a:r>
            <a:r>
              <a:rPr lang="en-US" dirty="0">
                <a:latin typeface="Segoe UI" panose="020B0502040204020203" pitchFamily="34" charset="0"/>
                <a:cs typeface="Segoe UI" panose="020B0502040204020203" pitchFamily="34" charset="0"/>
              </a:rPr>
              <a:t>| September 28-October 1 | </a:t>
            </a:r>
            <a:r>
              <a:rPr lang="en-US" dirty="0"/>
              <a:t>Barcelona, Spain</a:t>
            </a:r>
          </a:p>
          <a:p>
            <a:pPr marL="0" indent="0">
              <a:spcBef>
                <a:spcPts val="1000"/>
              </a:spcBef>
              <a:buNone/>
            </a:pPr>
            <a:r>
              <a:rPr lang="en-US" u="sng" dirty="0">
                <a:hlinkClick r:id="rId5"/>
              </a:rPr>
              <a:t>Community Days Montreal</a:t>
            </a:r>
            <a:r>
              <a:rPr lang="en-US" dirty="0"/>
              <a:t> </a:t>
            </a:r>
            <a:r>
              <a:rPr lang="en-US" dirty="0">
                <a:latin typeface="Segoe UI" panose="020B0502040204020203" pitchFamily="34" charset="0"/>
                <a:cs typeface="Segoe UI" panose="020B0502040204020203" pitchFamily="34" charset="0"/>
              </a:rPr>
              <a:t>| </a:t>
            </a:r>
            <a:r>
              <a:rPr lang="en-US" dirty="0"/>
              <a:t>October 7 </a:t>
            </a:r>
            <a:r>
              <a:rPr lang="en-US" dirty="0">
                <a:latin typeface="Segoe UI" panose="020B0502040204020203" pitchFamily="34" charset="0"/>
                <a:cs typeface="Segoe UI" panose="020B0502040204020203" pitchFamily="34" charset="0"/>
              </a:rPr>
              <a:t>| </a:t>
            </a:r>
            <a:r>
              <a:rPr lang="en-US" dirty="0"/>
              <a:t>Montreal, Canada</a:t>
            </a:r>
          </a:p>
          <a:p>
            <a:pPr marL="0">
              <a:lnSpc>
                <a:spcPct val="90000"/>
              </a:lnSpc>
              <a:spcBef>
                <a:spcPts val="1000"/>
              </a:spcBef>
              <a:buNone/>
            </a:pPr>
            <a:r>
              <a:rPr lang="en-US" u="sng" dirty="0" err="1">
                <a:hlinkClick r:id="rId6"/>
              </a:rPr>
              <a:t>TechCon</a:t>
            </a:r>
            <a:r>
              <a:rPr lang="en-US" u="sng" dirty="0">
                <a:hlinkClick r:id="rId6"/>
              </a:rPr>
              <a:t> 360 Dallas</a:t>
            </a:r>
            <a:r>
              <a:rPr lang="en-US" dirty="0"/>
              <a:t> </a:t>
            </a:r>
            <a:r>
              <a:rPr lang="en-US" dirty="0">
                <a:latin typeface="Segoe UI" panose="020B0502040204020203" pitchFamily="34" charset="0"/>
                <a:cs typeface="Segoe UI" panose="020B0502040204020203" pitchFamily="34" charset="0"/>
              </a:rPr>
              <a:t>| November 2-6 | </a:t>
            </a:r>
            <a:r>
              <a:rPr lang="en-US" dirty="0"/>
              <a:t>Dallas, TX</a:t>
            </a:r>
          </a:p>
          <a:p>
            <a:pPr marL="0">
              <a:lnSpc>
                <a:spcPct val="90000"/>
              </a:lnSpc>
              <a:spcBef>
                <a:spcPts val="1000"/>
              </a:spcBef>
              <a:buNone/>
            </a:pPr>
            <a:r>
              <a:rPr lang="en-US" dirty="0">
                <a:latin typeface="Segoe UI" panose="020B0502040204020203" pitchFamily="34" charset="0"/>
                <a:cs typeface="Segoe UI" panose="020B0502040204020203" pitchFamily="34" charset="0"/>
                <a:hlinkClick r:id="rId7"/>
              </a:rPr>
              <a:t>Microsoft Ignite 2026</a:t>
            </a:r>
            <a:r>
              <a:rPr lang="en-US" dirty="0">
                <a:latin typeface="Segoe UI" panose="020B0502040204020203" pitchFamily="34" charset="0"/>
                <a:cs typeface="Segoe UI" panose="020B0502040204020203" pitchFamily="34" charset="0"/>
              </a:rPr>
              <a:t> | November 17-20 | San Francisco, CA</a:t>
            </a:r>
          </a:p>
          <a:p>
            <a:pPr marL="0">
              <a:lnSpc>
                <a:spcPct val="90000"/>
              </a:lnSpc>
              <a:spcBef>
                <a:spcPts val="1000"/>
              </a:spcBef>
              <a:buNone/>
            </a:pPr>
            <a:r>
              <a:rPr lang="en-US" u="sng" dirty="0">
                <a:hlinkClick r:id="rId8"/>
              </a:rPr>
              <a:t>ESPC 26</a:t>
            </a:r>
            <a:r>
              <a:rPr lang="en-US" dirty="0"/>
              <a:t> </a:t>
            </a:r>
            <a:r>
              <a:rPr lang="en-US" dirty="0">
                <a:latin typeface="Segoe UI" panose="020B0502040204020203" pitchFamily="34" charset="0"/>
                <a:cs typeface="Segoe UI" panose="020B0502040204020203" pitchFamily="34" charset="0"/>
              </a:rPr>
              <a:t>| November 30-December 3 | </a:t>
            </a:r>
            <a:r>
              <a:rPr lang="en-US" dirty="0"/>
              <a:t>Amsterdam, Netherlands</a:t>
            </a:r>
            <a:endParaRPr lang="en-US" dirty="0">
              <a:latin typeface="Segoe UI" panose="020B0502040204020203" pitchFamily="34" charset="0"/>
              <a:cs typeface="Segoe UI" panose="020B0502040204020203" pitchFamily="34" charset="0"/>
            </a:endParaRPr>
          </a:p>
          <a:p>
            <a:pPr marL="0" indent="0">
              <a:buNone/>
            </a:pPr>
            <a:r>
              <a:rPr lang="en-US" dirty="0"/>
              <a:t> </a:t>
            </a:r>
          </a:p>
          <a:p>
            <a:pPr marL="0">
              <a:lnSpc>
                <a:spcPct val="90000"/>
              </a:lnSpc>
              <a:spcBef>
                <a:spcPts val="1000"/>
              </a:spcBef>
              <a:buNone/>
            </a:pPr>
            <a:endParaRPr lang="en-US" dirty="0">
              <a:latin typeface="Segoe UI" panose="020B0502040204020203" pitchFamily="34" charset="0"/>
              <a:cs typeface="Segoe UI" panose="020B0502040204020203" pitchFamily="34" charset="0"/>
            </a:endParaRPr>
          </a:p>
        </p:txBody>
      </p:sp>
      <p:sp>
        <p:nvSpPr>
          <p:cNvPr id="7" name="TextBox 6">
            <a:extLst>
              <a:ext uri="{FF2B5EF4-FFF2-40B4-BE49-F238E27FC236}">
                <a16:creationId xmlns:a16="http://schemas.microsoft.com/office/drawing/2014/main" id="{C3859797-FB04-4705-9767-A9343203AA65}"/>
              </a:ext>
            </a:extLst>
          </p:cNvPr>
          <p:cNvSpPr txBox="1"/>
          <p:nvPr/>
        </p:nvSpPr>
        <p:spPr>
          <a:xfrm>
            <a:off x="500979" y="6245488"/>
            <a:ext cx="10804303" cy="246221"/>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bg1"/>
                </a:solidFill>
                <a:effectLst/>
                <a:uLnTx/>
                <a:uFillTx/>
                <a:latin typeface="Segoe UI"/>
                <a:ea typeface="+mn-ea"/>
                <a:cs typeface="Calibri" panose="020F0502020204030204" pitchFamily="34" charset="0"/>
              </a:rPr>
              <a:t>Explore other </a:t>
            </a:r>
            <a:r>
              <a:rPr kumimoji="0" lang="en-US" sz="1600" b="1" i="0" u="none" strike="noStrike" kern="1200" cap="none" spc="0" normalizeH="0" baseline="0" noProof="0">
                <a:ln>
                  <a:noFill/>
                </a:ln>
                <a:solidFill>
                  <a:schemeClr val="bg1"/>
                </a:solidFill>
                <a:effectLst/>
                <a:uLnTx/>
                <a:uFillTx/>
                <a:latin typeface="Segoe UI"/>
                <a:ea typeface="+mn-ea"/>
                <a:cs typeface="Calibri" panose="020F0502020204030204" pitchFamily="34" charset="0"/>
                <a:hlinkClick r:id="rId9">
                  <a:extLst>
                    <a:ext uri="{A12FA001-AC4F-418D-AE19-62706E023703}">
                      <ahyp:hlinkClr xmlns:ahyp="http://schemas.microsoft.com/office/drawing/2018/hyperlinkcolor" val="tx"/>
                    </a:ext>
                  </a:extLst>
                </a:hlinkClick>
              </a:rPr>
              <a:t>Microsoft events here</a:t>
            </a:r>
            <a:r>
              <a:rPr kumimoji="0" lang="en-US" sz="1600" b="1" i="0" u="none" strike="noStrike" kern="1200" cap="none" spc="0" normalizeH="0" baseline="0" noProof="0">
                <a:ln>
                  <a:noFill/>
                </a:ln>
                <a:solidFill>
                  <a:schemeClr val="bg1"/>
                </a:solidFill>
                <a:effectLst/>
                <a:uLnTx/>
                <a:uFillTx/>
                <a:latin typeface="Segoe UI"/>
                <a:ea typeface="+mn-ea"/>
                <a:cs typeface="Calibri" panose="020F0502020204030204" pitchFamily="34" charset="0"/>
              </a:rPr>
              <a:t> and </a:t>
            </a:r>
            <a:r>
              <a:rPr kumimoji="0" lang="en-US" sz="1600" b="1" i="0" u="none" strike="noStrike" kern="1200" cap="none" spc="0" normalizeH="0" baseline="0" noProof="0">
                <a:ln>
                  <a:noFill/>
                </a:ln>
                <a:solidFill>
                  <a:schemeClr val="bg1"/>
                </a:solidFill>
                <a:effectLst/>
                <a:uLnTx/>
                <a:uFillTx/>
                <a:latin typeface="Segoe UI"/>
                <a:ea typeface="Calibri" panose="020F0502020204030204" pitchFamily="34" charset="0"/>
                <a:cs typeface="+mn-cs"/>
              </a:rPr>
              <a:t>a full list of community-led events can be found at </a:t>
            </a:r>
            <a:r>
              <a:rPr kumimoji="0" lang="en-US" sz="1600" b="1" i="0" u="sng" strike="noStrike" kern="1200" cap="none" spc="0" normalizeH="0" baseline="0" noProof="0">
                <a:ln>
                  <a:noFill/>
                </a:ln>
                <a:solidFill>
                  <a:schemeClr val="bg1"/>
                </a:solidFill>
                <a:effectLst/>
                <a:uLnTx/>
                <a:uFillTx/>
                <a:latin typeface="Segoe UI"/>
                <a:ea typeface="Calibri" panose="020F0502020204030204" pitchFamily="34" charset="0"/>
                <a:cs typeface="+mn-cs"/>
                <a:hlinkClick r:id="rId10">
                  <a:extLst>
                    <a:ext uri="{A12FA001-AC4F-418D-AE19-62706E023703}">
                      <ahyp:hlinkClr xmlns:ahyp="http://schemas.microsoft.com/office/drawing/2018/hyperlinkcolor" val="tx"/>
                    </a:ext>
                  </a:extLst>
                </a:hlinkClick>
              </a:rPr>
              <a:t>CommunityDays.org</a:t>
            </a:r>
            <a:endParaRPr kumimoji="0" lang="en-US" sz="1600" b="1" i="0" u="none" strike="noStrike" kern="1200" cap="none" spc="0" normalizeH="0" baseline="0" noProof="0">
              <a:ln>
                <a:noFill/>
              </a:ln>
              <a:solidFill>
                <a:schemeClr val="bg1"/>
              </a:solidFill>
              <a:effectLst/>
              <a:uLnTx/>
              <a:uFillTx/>
              <a:latin typeface="Segoe UI"/>
              <a:ea typeface="+mn-ea"/>
              <a:cs typeface="+mn-cs"/>
            </a:endParaRPr>
          </a:p>
        </p:txBody>
      </p:sp>
    </p:spTree>
    <p:extLst>
      <p:ext uri="{BB962C8B-B14F-4D97-AF65-F5344CB8AC3E}">
        <p14:creationId xmlns:p14="http://schemas.microsoft.com/office/powerpoint/2010/main" val="22092908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97CE9-D41F-23EF-DFB6-F39D66F83C70}"/>
            </a:ext>
          </a:extLst>
        </p:cNvPr>
        <p:cNvGrpSpPr/>
        <p:nvPr/>
      </p:nvGrpSpPr>
      <p:grpSpPr>
        <a:xfrm>
          <a:off x="0" y="0"/>
          <a:ext cx="0" cy="0"/>
          <a:chOff x="0" y="0"/>
          <a:chExt cx="0" cy="0"/>
        </a:xfrm>
      </p:grpSpPr>
      <p:sp>
        <p:nvSpPr>
          <p:cNvPr id="13" name="Title 3">
            <a:extLst>
              <a:ext uri="{FF2B5EF4-FFF2-40B4-BE49-F238E27FC236}">
                <a16:creationId xmlns:a16="http://schemas.microsoft.com/office/drawing/2014/main" id="{0C7666E9-FF8A-AF67-B261-1B7E6F1A81FB}"/>
              </a:ext>
            </a:extLst>
          </p:cNvPr>
          <p:cNvSpPr>
            <a:spLocks noGrp="1"/>
          </p:cNvSpPr>
          <p:nvPr>
            <p:ph type="title"/>
          </p:nvPr>
        </p:nvSpPr>
        <p:spPr/>
        <p:txBody>
          <a:bodyPr>
            <a:normAutofit/>
          </a:bodyPr>
          <a:lstStyle/>
          <a:p>
            <a:r>
              <a:rPr lang="en-US" sz="3600">
                <a:solidFill>
                  <a:schemeClr val="bg1"/>
                </a:solidFill>
              </a:rPr>
              <a:t>Open discussion</a:t>
            </a:r>
          </a:p>
        </p:txBody>
      </p:sp>
      <p:sp>
        <p:nvSpPr>
          <p:cNvPr id="22" name="TextBox 21">
            <a:extLst>
              <a:ext uri="{FF2B5EF4-FFF2-40B4-BE49-F238E27FC236}">
                <a16:creationId xmlns:a16="http://schemas.microsoft.com/office/drawing/2014/main" id="{009CB804-8FBB-510B-0AAA-C7ED7CE27880}"/>
              </a:ext>
            </a:extLst>
          </p:cNvPr>
          <p:cNvSpPr txBox="1"/>
          <p:nvPr/>
        </p:nvSpPr>
        <p:spPr>
          <a:xfrm>
            <a:off x="420995" y="2161668"/>
            <a:ext cx="6713135" cy="172354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28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rPr>
              <a:t>If viewing on-demand, drop your questions in the </a:t>
            </a:r>
            <a:r>
              <a:rPr kumimoji="0" lang="en-US" sz="2800" b="1"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hlinkClick r:id="rId2"/>
              </a:rPr>
              <a:t>Microsoft Tech Community – Driving Adoption event page</a:t>
            </a:r>
            <a:r>
              <a:rPr kumimoji="0" lang="en-US" sz="2800" b="1"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rPr>
              <a:t> </a:t>
            </a:r>
            <a:r>
              <a:rPr kumimoji="0" lang="en-US" sz="2800" b="0" i="0" u="none" strike="noStrike" kern="1200" cap="none" spc="0" normalizeH="0" baseline="0" noProof="0">
                <a:ln>
                  <a:noFill/>
                </a:ln>
                <a:gradFill>
                  <a:gsLst>
                    <a:gs pos="2917">
                      <a:srgbClr val="1A1A1A"/>
                    </a:gs>
                    <a:gs pos="30000">
                      <a:srgbClr val="1A1A1A"/>
                    </a:gs>
                  </a:gsLst>
                  <a:lin ang="5400000" scaled="0"/>
                </a:gradFill>
                <a:effectLst/>
                <a:uLnTx/>
                <a:uFillTx/>
                <a:latin typeface="Segoe UI"/>
                <a:ea typeface="+mn-ea"/>
                <a:cs typeface="+mn-cs"/>
              </a:rPr>
              <a:t>to engage with us!</a:t>
            </a:r>
          </a:p>
        </p:txBody>
      </p:sp>
      <p:pic>
        <p:nvPicPr>
          <p:cNvPr id="21" name="Graphic 20">
            <a:extLst>
              <a:ext uri="{FF2B5EF4-FFF2-40B4-BE49-F238E27FC236}">
                <a16:creationId xmlns:a16="http://schemas.microsoft.com/office/drawing/2014/main" id="{E0984DC7-E9BB-523A-998E-891910AD74B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03813" y="1866523"/>
            <a:ext cx="3124954" cy="3124954"/>
          </a:xfrm>
          <a:prstGeom prst="rect">
            <a:avLst/>
          </a:prstGeom>
        </p:spPr>
      </p:pic>
      <p:sp>
        <p:nvSpPr>
          <p:cNvPr id="7" name="TextBox 6">
            <a:extLst>
              <a:ext uri="{FF2B5EF4-FFF2-40B4-BE49-F238E27FC236}">
                <a16:creationId xmlns:a16="http://schemas.microsoft.com/office/drawing/2014/main" id="{16EE08D0-BB24-7EAD-BC69-CE1D51AB9465}"/>
              </a:ext>
            </a:extLst>
          </p:cNvPr>
          <p:cNvSpPr txBox="1"/>
          <p:nvPr/>
        </p:nvSpPr>
        <p:spPr>
          <a:xfrm>
            <a:off x="0" y="6262713"/>
            <a:ext cx="12192000"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Segoe UI"/>
                <a:ea typeface="+mn-ea"/>
                <a:cs typeface="Calibri" panose="020F0502020204030204" pitchFamily="34" charset="0"/>
              </a:rPr>
              <a:t>Share your feedback for this call by visiting </a:t>
            </a:r>
            <a:r>
              <a:rPr kumimoji="0" lang="en-US" sz="2000" b="1"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hlinkClick r:id="rId4">
                  <a:extLst>
                    <a:ext uri="{A12FA001-AC4F-418D-AE19-62706E023703}">
                      <ahyp:hlinkClr xmlns:ahyp="http://schemas.microsoft.com/office/drawing/2018/hyperlinkcolor" val="tx"/>
                    </a:ext>
                  </a:extLst>
                </a:hlinkClick>
              </a:rPr>
              <a:t>https://aka.ms/Microsoft365ChampionCallFeedback</a:t>
            </a:r>
            <a:r>
              <a:rPr kumimoji="0" lang="en-US" sz="2000" b="0" i="0" u="none" strike="noStrike" kern="1200" cap="none" spc="0" normalizeH="0" baseline="0" noProof="0">
                <a:ln>
                  <a:noFill/>
                </a:ln>
                <a:solidFill>
                  <a:srgbClr val="FFFFFF"/>
                </a:solidFill>
                <a:effectLst/>
                <a:uLnTx/>
                <a:uFillTx/>
                <a:latin typeface="Segoe UI"/>
                <a:ea typeface="+mn-ea"/>
                <a:cs typeface="Calibri" panose="020F0502020204030204" pitchFamily="34" charset="0"/>
              </a:rPr>
              <a:t> </a:t>
            </a:r>
            <a:endParaRPr kumimoji="0" lang="en-US" sz="2000" b="0" i="0" u="none" strike="noStrike" kern="1200" cap="none" spc="0" normalizeH="0" baseline="0" noProof="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311584536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BAACBE-369E-C1B6-D8CE-47D56A05F3AB}"/>
              </a:ext>
              <a:ext uri="{C183D7F6-B498-43B3-948B-1728B52AA6E4}">
                <adec:decorative xmlns:adec="http://schemas.microsoft.com/office/drawing/2017/decorative" val="1"/>
              </a:ext>
            </a:extLst>
          </p:cNvPr>
          <p:cNvPicPr>
            <a:picLocks noChangeAspect="1"/>
          </p:cNvPicPr>
          <p:nvPr/>
        </p:nvPicPr>
        <p:blipFill rotWithShape="1">
          <a:blip r:embed="rId2"/>
          <a:srcRect l="383"/>
          <a:stretch/>
        </p:blipFill>
        <p:spPr>
          <a:xfrm>
            <a:off x="0" y="-2182"/>
            <a:ext cx="12192000" cy="1180122"/>
          </a:xfrm>
          <a:prstGeom prst="rect">
            <a:avLst/>
          </a:prstGeom>
        </p:spPr>
      </p:pic>
      <p:sp>
        <p:nvSpPr>
          <p:cNvPr id="4" name="Title 3">
            <a:extLst>
              <a:ext uri="{FF2B5EF4-FFF2-40B4-BE49-F238E27FC236}">
                <a16:creationId xmlns:a16="http://schemas.microsoft.com/office/drawing/2014/main" id="{547A541E-2EBB-445D-96A8-DD21BDA03342}"/>
              </a:ext>
            </a:extLst>
          </p:cNvPr>
          <p:cNvSpPr>
            <a:spLocks noGrp="1"/>
          </p:cNvSpPr>
          <p:nvPr>
            <p:ph type="title"/>
          </p:nvPr>
        </p:nvSpPr>
        <p:spPr>
          <a:xfrm>
            <a:off x="420995" y="326120"/>
            <a:ext cx="11018520" cy="553998"/>
          </a:xfrm>
        </p:spPr>
        <p:txBody>
          <a:bodyPr>
            <a:normAutofit/>
          </a:bodyPr>
          <a:lstStyle/>
          <a:p>
            <a:r>
              <a:rPr lang="en-US" sz="3600">
                <a:solidFill>
                  <a:schemeClr val="bg1"/>
                </a:solidFill>
                <a:latin typeface="Segoe UI Semibold" panose="020B0702040204020203" pitchFamily="34" charset="0"/>
                <a:cs typeface="Segoe UI Semibold" panose="020B0702040204020203" pitchFamily="34" charset="0"/>
              </a:rPr>
              <a:t>What’s next</a:t>
            </a:r>
          </a:p>
        </p:txBody>
      </p:sp>
      <p:sp>
        <p:nvSpPr>
          <p:cNvPr id="2" name="Text Placeholder 6">
            <a:extLst>
              <a:ext uri="{FF2B5EF4-FFF2-40B4-BE49-F238E27FC236}">
                <a16:creationId xmlns:a16="http://schemas.microsoft.com/office/drawing/2014/main" id="{863128B4-242F-EF53-1711-D25A4A7D57E8}"/>
              </a:ext>
            </a:extLst>
          </p:cNvPr>
          <p:cNvSpPr txBox="1">
            <a:spLocks/>
          </p:cNvSpPr>
          <p:nvPr/>
        </p:nvSpPr>
        <p:spPr>
          <a:xfrm>
            <a:off x="336331" y="1861447"/>
            <a:ext cx="3486369" cy="3961120"/>
          </a:xfrm>
          <a:prstGeom prst="rect">
            <a:avLst/>
          </a:prstGeom>
        </p:spPr>
        <p:txBody>
          <a:bodyPr lIns="91440" tIns="45720" rIns="91440" bIns="45720" anchor="t"/>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600" i="0" u="none" strike="noStrike" kern="1200" cap="none" spc="0" normalizeH="0" baseline="0" noProof="0" dirty="0">
                <a:ln>
                  <a:noFill/>
                </a:ln>
                <a:solidFill>
                  <a:srgbClr val="1A1A1A"/>
                </a:solidFill>
                <a:effectLst/>
                <a:uLnTx/>
                <a:uFillTx/>
                <a:latin typeface="Segoe UI Semibold" panose="020B0702040204020203" pitchFamily="34" charset="0"/>
                <a:cs typeface="Segoe UI Semibold" panose="020B0702040204020203" pitchFamily="34" charset="0"/>
              </a:rPr>
              <a:t>Next call: </a:t>
            </a:r>
          </a:p>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2600">
                <a:solidFill>
                  <a:srgbClr val="1A1A1A"/>
                </a:solidFill>
                <a:latin typeface="Segoe UI Semibold" panose="020B0702040204020203" pitchFamily="34" charset="0"/>
                <a:cs typeface="Segoe UI Semibold" panose="020B0702040204020203" pitchFamily="34" charset="0"/>
              </a:rPr>
              <a:t>SharePoint –</a:t>
            </a:r>
            <a:r>
              <a:rPr lang="en-US" sz="2600" dirty="0">
                <a:solidFill>
                  <a:srgbClr val="1A1A1A"/>
                </a:solidFill>
                <a:latin typeface="Segoe UI Semibold" panose="020B0702040204020203" pitchFamily="34" charset="0"/>
                <a:cs typeface="Segoe UI Semibold" panose="020B0702040204020203" pitchFamily="34" charset="0"/>
              </a:rPr>
              <a:t> new updates to </a:t>
            </a:r>
            <a:r>
              <a:rPr lang="en-US" sz="2600">
                <a:solidFill>
                  <a:srgbClr val="1A1A1A"/>
                </a:solidFill>
                <a:latin typeface="Segoe UI Semibold" panose="020B0702040204020203" pitchFamily="34" charset="0"/>
                <a:cs typeface="Segoe UI Semibold" panose="020B0702040204020203" pitchFamily="34" charset="0"/>
              </a:rPr>
              <a:t>flexible sections</a:t>
            </a:r>
            <a:endParaRPr kumimoji="0" lang="en-US" sz="2600" i="0" u="none" strike="noStrike" kern="1200" cap="none" spc="0" normalizeH="0" baseline="0" noProof="0" dirty="0">
              <a:ln>
                <a:noFill/>
              </a:ln>
              <a:solidFill>
                <a:srgbClr val="1A1A1A"/>
              </a:solidFill>
              <a:effectLst/>
              <a:uLnTx/>
              <a:uFillTx/>
              <a:latin typeface="Segoe UI Semibold" panose="020B0702040204020203" pitchFamily="34" charset="0"/>
              <a:cs typeface="Segoe UI Semibold" panose="020B0702040204020203" pitchFamily="34" charset="0"/>
            </a:endParaRPr>
          </a:p>
        </p:txBody>
      </p:sp>
      <p:sp>
        <p:nvSpPr>
          <p:cNvPr id="5" name="Rounded Rectangle 4">
            <a:extLst>
              <a:ext uri="{FF2B5EF4-FFF2-40B4-BE49-F238E27FC236}">
                <a16:creationId xmlns:a16="http://schemas.microsoft.com/office/drawing/2014/main" id="{CC0D2EB5-E071-81C3-F4CE-407A81DC517E}"/>
              </a:ext>
              <a:ext uri="{C183D7F6-B498-43B3-948B-1728B52AA6E4}">
                <adec:decorative xmlns:adec="http://schemas.microsoft.com/office/drawing/2017/decorative" val="1"/>
              </a:ext>
            </a:extLst>
          </p:cNvPr>
          <p:cNvSpPr/>
          <p:nvPr/>
        </p:nvSpPr>
        <p:spPr>
          <a:xfrm>
            <a:off x="4772103" y="1466130"/>
            <a:ext cx="7172986" cy="1533343"/>
          </a:xfrm>
          <a:prstGeom prst="roundRect">
            <a:avLst>
              <a:gd name="adj" fmla="val 8174"/>
            </a:avLst>
          </a:prstGeom>
          <a:solidFill>
            <a:srgbClr val="F250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7" name="Rounded Rectangle 6">
            <a:extLst>
              <a:ext uri="{FF2B5EF4-FFF2-40B4-BE49-F238E27FC236}">
                <a16:creationId xmlns:a16="http://schemas.microsoft.com/office/drawing/2014/main" id="{481EE355-1D93-0D1D-CE53-9F634A0763DB}"/>
              </a:ext>
              <a:ext uri="{C183D7F6-B498-43B3-948B-1728B52AA6E4}">
                <adec:decorative xmlns:adec="http://schemas.microsoft.com/office/drawing/2017/decorative" val="1"/>
              </a:ext>
            </a:extLst>
          </p:cNvPr>
          <p:cNvSpPr/>
          <p:nvPr/>
        </p:nvSpPr>
        <p:spPr>
          <a:xfrm>
            <a:off x="4772103" y="3223202"/>
            <a:ext cx="7172986" cy="1533343"/>
          </a:xfrm>
          <a:prstGeom prst="roundRect">
            <a:avLst>
              <a:gd name="adj" fmla="val 7663"/>
            </a:avLst>
          </a:prstGeom>
          <a:solidFill>
            <a:srgbClr val="C43D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pic>
        <p:nvPicPr>
          <p:cNvPr id="12" name="Picture 11">
            <a:extLst>
              <a:ext uri="{FF2B5EF4-FFF2-40B4-BE49-F238E27FC236}">
                <a16:creationId xmlns:a16="http://schemas.microsoft.com/office/drawing/2014/main" id="{A71FE1FE-D4F7-C233-85AC-FA848B0DA19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092147" y="1590626"/>
            <a:ext cx="1359909" cy="1359909"/>
          </a:xfrm>
          <a:prstGeom prst="rect">
            <a:avLst/>
          </a:prstGeom>
        </p:spPr>
      </p:pic>
      <p:pic>
        <p:nvPicPr>
          <p:cNvPr id="13" name="Picture 12">
            <a:extLst>
              <a:ext uri="{FF2B5EF4-FFF2-40B4-BE49-F238E27FC236}">
                <a16:creationId xmlns:a16="http://schemas.microsoft.com/office/drawing/2014/main" id="{C407936C-455F-9D67-74EB-182E5A65BB38}"/>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092147" y="3309918"/>
            <a:ext cx="1359909" cy="1359909"/>
          </a:xfrm>
          <a:prstGeom prst="rect">
            <a:avLst/>
          </a:prstGeom>
        </p:spPr>
      </p:pic>
      <p:sp>
        <p:nvSpPr>
          <p:cNvPr id="8" name="Rounded Rectangle 7">
            <a:extLst>
              <a:ext uri="{FF2B5EF4-FFF2-40B4-BE49-F238E27FC236}">
                <a16:creationId xmlns:a16="http://schemas.microsoft.com/office/drawing/2014/main" id="{167DC542-26F3-1C8D-320E-CA0984649C30}"/>
              </a:ext>
              <a:ext uri="{C183D7F6-B498-43B3-948B-1728B52AA6E4}">
                <adec:decorative xmlns:adec="http://schemas.microsoft.com/office/drawing/2017/decorative" val="1"/>
              </a:ext>
            </a:extLst>
          </p:cNvPr>
          <p:cNvSpPr/>
          <p:nvPr/>
        </p:nvSpPr>
        <p:spPr>
          <a:xfrm>
            <a:off x="4772103" y="5028173"/>
            <a:ext cx="7172986" cy="1533343"/>
          </a:xfrm>
          <a:prstGeom prst="roundRect">
            <a:avLst>
              <a:gd name="adj" fmla="val 7663"/>
            </a:avLst>
          </a:prstGeom>
          <a:solidFill>
            <a:schemeClr val="accent6">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pic>
        <p:nvPicPr>
          <p:cNvPr id="11" name="Picture 10">
            <a:extLst>
              <a:ext uri="{FF2B5EF4-FFF2-40B4-BE49-F238E27FC236}">
                <a16:creationId xmlns:a16="http://schemas.microsoft.com/office/drawing/2014/main" id="{7E969A13-6C62-CF97-4C26-66AA21F84D24}"/>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4092147" y="5114889"/>
            <a:ext cx="1359909" cy="1359909"/>
          </a:xfrm>
          <a:prstGeom prst="rect">
            <a:avLst/>
          </a:prstGeom>
        </p:spPr>
      </p:pic>
      <p:sp>
        <p:nvSpPr>
          <p:cNvPr id="15" name="TextBox 14">
            <a:extLst>
              <a:ext uri="{FF2B5EF4-FFF2-40B4-BE49-F238E27FC236}">
                <a16:creationId xmlns:a16="http://schemas.microsoft.com/office/drawing/2014/main" id="{63DB4847-06A1-89E2-35F9-B6DD6EA6E881}"/>
              </a:ext>
            </a:extLst>
          </p:cNvPr>
          <p:cNvSpPr txBox="1"/>
          <p:nvPr/>
        </p:nvSpPr>
        <p:spPr>
          <a:xfrm>
            <a:off x="5452056" y="1695464"/>
            <a:ext cx="6096762" cy="101021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rPr>
              <a:t>Share your feedback</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hlinkClick r:id="rId6">
                  <a:extLst>
                    <a:ext uri="{A12FA001-AC4F-418D-AE19-62706E023703}">
                      <ahyp:hlinkClr xmlns:ahyp="http://schemas.microsoft.com/office/drawing/2018/hyperlinkcolor" val="tx"/>
                    </a:ext>
                  </a:extLst>
                </a:hlinkClick>
              </a:rPr>
              <a:t>https://aka.ms/Microsoft365ChampionCallFeedback</a:t>
            </a:r>
            <a:endParaRPr kumimoji="0" lang="en-US" sz="1800" b="0"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17" name="TextBox 16">
            <a:extLst>
              <a:ext uri="{FF2B5EF4-FFF2-40B4-BE49-F238E27FC236}">
                <a16:creationId xmlns:a16="http://schemas.microsoft.com/office/drawing/2014/main" id="{487E1378-204E-DCE1-4E99-93F071817162}"/>
              </a:ext>
            </a:extLst>
          </p:cNvPr>
          <p:cNvSpPr txBox="1"/>
          <p:nvPr/>
        </p:nvSpPr>
        <p:spPr>
          <a:xfrm>
            <a:off x="5452056" y="3484765"/>
            <a:ext cx="6096762" cy="101021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rPr>
              <a:t>Join the Driving Adoption community</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hlinkClick r:id="rId7">
                  <a:extLst>
                    <a:ext uri="{A12FA001-AC4F-418D-AE19-62706E023703}">
                      <ahyp:hlinkClr xmlns:ahyp="http://schemas.microsoft.com/office/drawing/2018/hyperlinkcolor" val="tx"/>
                    </a:ext>
                  </a:extLst>
                </a:hlinkClick>
              </a:rPr>
              <a:t>https://aka.ms/DrivingAdoption</a:t>
            </a:r>
            <a:endParaRPr kumimoji="0" lang="en-US" sz="1800" b="0"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19" name="TextBox 18">
            <a:extLst>
              <a:ext uri="{FF2B5EF4-FFF2-40B4-BE49-F238E27FC236}">
                <a16:creationId xmlns:a16="http://schemas.microsoft.com/office/drawing/2014/main" id="{0636E4C0-E81F-8832-67E0-25C08CCB30CD}"/>
              </a:ext>
            </a:extLst>
          </p:cNvPr>
          <p:cNvSpPr txBox="1"/>
          <p:nvPr/>
        </p:nvSpPr>
        <p:spPr>
          <a:xfrm>
            <a:off x="5452056" y="5317460"/>
            <a:ext cx="6096762" cy="101021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rPr>
              <a:t>Invite colleagues to become a Champion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hlinkClick r:id="rId8">
                  <a:extLst>
                    <a:ext uri="{A12FA001-AC4F-418D-AE19-62706E023703}">
                      <ahyp:hlinkClr xmlns:ahyp="http://schemas.microsoft.com/office/drawing/2018/hyperlinkcolor" val="tx"/>
                    </a:ext>
                  </a:extLst>
                </a:hlinkClick>
              </a:rPr>
              <a:t>https://aka.ms/M365Champions</a:t>
            </a:r>
            <a:endParaRPr kumimoji="0" lang="en-US" sz="1800" b="0"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Tree>
    <p:extLst>
      <p:ext uri="{BB962C8B-B14F-4D97-AF65-F5344CB8AC3E}">
        <p14:creationId xmlns:p14="http://schemas.microsoft.com/office/powerpoint/2010/main" val="2562594773"/>
      </p:ext>
    </p:extLst>
  </p:cSld>
  <p:clrMapOvr>
    <a:masterClrMapping/>
  </p:clrMapOvr>
  <p:transition>
    <p:fade/>
  </p:transition>
</p:sld>
</file>

<file path=ppt/theme/theme1.xml><?xml version="1.0" encoding="utf-8"?>
<a:theme xmlns:a="http://schemas.openxmlformats.org/drawingml/2006/main" name="1_LIGHT GRAY TEMPLATE">
  <a:themeElements>
    <a:clrScheme name="Custom 3">
      <a:dk1>
        <a:srgbClr val="1A1A1A"/>
      </a:dk1>
      <a:lt1>
        <a:srgbClr val="FFFFFF"/>
      </a:lt1>
      <a:dk2>
        <a:srgbClr val="0D0D0D"/>
      </a:dk2>
      <a:lt2>
        <a:srgbClr val="E6E6E6"/>
      </a:lt2>
      <a:accent1>
        <a:srgbClr val="0078D4"/>
      </a:accent1>
      <a:accent2>
        <a:srgbClr val="243A5E"/>
      </a:accent2>
      <a:accent3>
        <a:srgbClr val="50E6FF"/>
      </a:accent3>
      <a:accent4>
        <a:srgbClr val="515251"/>
      </a:accent4>
      <a:accent5>
        <a:srgbClr val="737373"/>
      </a:accent5>
      <a:accent6>
        <a:srgbClr val="D2D2D2"/>
      </a:accent6>
      <a:hlink>
        <a:srgbClr val="0076D3"/>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M_LightGray_Sept_2018.potx" id="{0FAF9FBA-50E5-4B89-8F50-EB458E088334}" vid="{09DABCF3-FBBE-41E3-8EAE-8A81552DAAAD}"/>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365-template02" id="{8CD60818-3BDF-4157-BF00-520498D987C1}" vid="{35700F2D-8368-4E4E-884E-289E89CDC57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B966FD79224D4BA85F25A47B1A9825" ma:contentTypeVersion="22" ma:contentTypeDescription="Create a new document." ma:contentTypeScope="" ma:versionID="0ea44bd7e7a4b1f566284c64c2de894f">
  <xsd:schema xmlns:xsd="http://www.w3.org/2001/XMLSchema" xmlns:xs="http://www.w3.org/2001/XMLSchema" xmlns:p="http://schemas.microsoft.com/office/2006/metadata/properties" xmlns:ns1="http://schemas.microsoft.com/sharepoint/v3" xmlns:ns2="64e0a3ad-3a37-4cff-beb8-cdd69c3a68b9" xmlns:ns3="afefc9b0-eaf5-4f8f-8c91-d01d7cb6f86f" targetNamespace="http://schemas.microsoft.com/office/2006/metadata/properties" ma:root="true" ma:fieldsID="189fa4a572c7dc50440ace01f8dbc1df" ns1:_="" ns2:_="" ns3:_="">
    <xsd:import namespace="http://schemas.microsoft.com/sharepoint/v3"/>
    <xsd:import namespace="64e0a3ad-3a37-4cff-beb8-cdd69c3a68b9"/>
    <xsd:import namespace="afefc9b0-eaf5-4f8f-8c91-d01d7cb6f86f"/>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BillingMetadata" minOccurs="0"/>
                <xsd:element ref="ns2:Status" minOccurs="0"/>
                <xsd:element ref="ns2:MediaServiceLocation" minOccurs="0"/>
                <xsd:element ref="ns2:MediaServiceDocTags"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e0a3ad-3a37-4cff-beb8-cdd69c3a68b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BillingMetadata" ma:index="24" nillable="true" ma:displayName="MediaServiceBillingMetadata" ma:hidden="true" ma:internalName="MediaServiceBillingMetadata" ma:readOnly="true">
      <xsd:simpleType>
        <xsd:restriction base="dms:Text"/>
      </xsd:simpleType>
    </xsd:element>
    <xsd:element name="Status" ma:index="25" nillable="true" ma:displayName="Status" ma:default="Draft" ma:format="Dropdown" ma:internalName="Status">
      <xsd:simpleType>
        <xsd:restriction base="dms:Choice">
          <xsd:enumeration value="Draft"/>
          <xsd:enumeration value="Final"/>
          <xsd:enumeration value="Reference"/>
          <xsd:enumeration value="Dont Use"/>
        </xsd:restriction>
      </xsd:simpleType>
    </xsd:element>
    <xsd:element name="MediaServiceLocation" ma:index="26" nillable="true" ma:displayName="Location" ma:indexed="true" ma:internalName="MediaServiceLocation" ma:readOnly="true">
      <xsd:simpleType>
        <xsd:restriction base="dms:Text"/>
      </xsd:simpleType>
    </xsd:element>
    <xsd:element name="MediaServiceDocTags" ma:index="27" nillable="true" ma:displayName="MediaServiceDocTags" ma:hidden="true" ma:internalName="MediaServiceDocTags" ma:readOnly="true">
      <xsd:simpleType>
        <xsd:restriction base="dms:Note"/>
      </xsd:simpleType>
    </xsd:element>
    <xsd:element name="HasDigitalSignature" ma:index="28" nillable="true" ma:displayName="Has Digital Signature" ma:internalName="HasDigitalSignature" ma:readOnly="false">
      <xsd:simpleType>
        <xsd:restriction base="dms:Boolean"/>
      </xsd:simpleType>
    </xsd:element>
    <xsd:element name="DigitalSignatureProvider" ma:index="29" nillable="true" ma:displayName="Digital Signature Provider" ma:internalName="DigitalSignatureProvider"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efc9b0-eaf5-4f8f-8c91-d01d7cb6f86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28586fa-fa4e-4fdc-9f22-8e4b8976a0d9}" ma:internalName="TaxCatchAll" ma:showField="CatchAllData" ma:web="afefc9b0-eaf5-4f8f-8c91-d01d7cb6f8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64e0a3ad-3a37-4cff-beb8-cdd69c3a68b9">Draft</Status>
    <_ip_UnifiedCompliancePolicyUIAction xmlns="http://schemas.microsoft.com/sharepoint/v3" xsi:nil="true"/>
    <HasDigitalSignature xmlns="64e0a3ad-3a37-4cff-beb8-cdd69c3a68b9" xsi:nil="true"/>
    <TaxCatchAll xmlns="afefc9b0-eaf5-4f8f-8c91-d01d7cb6f86f" xsi:nil="true"/>
    <_ip_UnifiedCompliancePolicyProperties xmlns="http://schemas.microsoft.com/sharepoint/v3" xsi:nil="true"/>
    <lcf76f155ced4ddcb4097134ff3c332f xmlns="64e0a3ad-3a37-4cff-beb8-cdd69c3a68b9">
      <Terms xmlns="http://schemas.microsoft.com/office/infopath/2007/PartnerControls"/>
    </lcf76f155ced4ddcb4097134ff3c332f>
    <DigitalSignatureProvider xmlns="64e0a3ad-3a37-4cff-beb8-cdd69c3a68b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706FEA-822A-4B1A-824D-C5014AA07D73}">
  <ds:schemaRefs>
    <ds:schemaRef ds:uri="64e0a3ad-3a37-4cff-beb8-cdd69c3a68b9"/>
    <ds:schemaRef ds:uri="afefc9b0-eaf5-4f8f-8c91-d01d7cb6f8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50EE0D9-1DA5-40A2-BE02-405A66261B2E}">
  <ds:schemaRefs>
    <ds:schemaRef ds:uri="http://schemas.openxmlformats.org/package/2006/metadata/core-properties"/>
    <ds:schemaRef ds:uri="http://purl.org/dc/elements/1.1/"/>
    <ds:schemaRef ds:uri="http://schemas.microsoft.com/office/2006/documentManagement/types"/>
    <ds:schemaRef ds:uri="http://purl.org/dc/terms/"/>
    <ds:schemaRef ds:uri="64e0a3ad-3a37-4cff-beb8-cdd69c3a68b9"/>
    <ds:schemaRef ds:uri="http://www.w3.org/XML/1998/namespace"/>
    <ds:schemaRef ds:uri="http://purl.org/dc/dcmitype/"/>
    <ds:schemaRef ds:uri="http://schemas.microsoft.com/office/infopath/2007/PartnerControls"/>
    <ds:schemaRef ds:uri="afefc9b0-eaf5-4f8f-8c91-d01d7cb6f86f"/>
    <ds:schemaRef ds:uri="http://schemas.microsoft.com/sharepoint/v3"/>
    <ds:schemaRef ds:uri="http://schemas.microsoft.com/office/2006/metadata/properties"/>
  </ds:schemaRefs>
</ds:datastoreItem>
</file>

<file path=customXml/itemProps3.xml><?xml version="1.0" encoding="utf-8"?>
<ds:datastoreItem xmlns:ds="http://schemas.openxmlformats.org/officeDocument/2006/customXml" ds:itemID="{94DE08FD-2C45-4C20-BAC1-86D02282C357}">
  <ds:schemaRefs>
    <ds:schemaRef ds:uri="http://schemas.microsoft.com/sharepoint/v3/contenttype/forms"/>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5</TotalTime>
  <Words>2860</Words>
  <Application>Microsoft Office PowerPoint</Application>
  <PresentationFormat>Widescreen</PresentationFormat>
  <Paragraphs>202</Paragraphs>
  <Slides>22</Slides>
  <Notes>13</Notes>
  <HiddenSlides>0</HiddenSlides>
  <MMClips>4</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22</vt:i4>
      </vt:variant>
    </vt:vector>
  </HeadingPairs>
  <TitlesOfParts>
    <vt:vector size="35" baseType="lpstr">
      <vt:lpstr>Aptos</vt:lpstr>
      <vt:lpstr>Arial</vt:lpstr>
      <vt:lpstr>Calibri</vt:lpstr>
      <vt:lpstr>Consolas</vt:lpstr>
      <vt:lpstr>Segoe Sans Display</vt:lpstr>
      <vt:lpstr>Segoe Sans Display Semilight</vt:lpstr>
      <vt:lpstr>Segoe UI</vt:lpstr>
      <vt:lpstr>Segoe UI Light</vt:lpstr>
      <vt:lpstr>Segoe UI Semibold</vt:lpstr>
      <vt:lpstr>Wingdings</vt:lpstr>
      <vt:lpstr>1_LIGHT GRAY TEMPLATE</vt:lpstr>
      <vt:lpstr>1_Office Theme</vt:lpstr>
      <vt:lpstr>2_Office Theme</vt:lpstr>
      <vt:lpstr>We will begin the call at five minutes past the hour.</vt:lpstr>
      <vt:lpstr>Microsoft 365 Champion community call</vt:lpstr>
      <vt:lpstr>Digital Event Code of Conduct</vt:lpstr>
      <vt:lpstr>Agenda</vt:lpstr>
      <vt:lpstr>Community announcements</vt:lpstr>
      <vt:lpstr>Star in a Champion story</vt:lpstr>
      <vt:lpstr>adoption.microsoft.com</vt:lpstr>
      <vt:lpstr>Top Microsoft 365 updates</vt:lpstr>
      <vt:lpstr>Top Microsoft 365 updates</vt:lpstr>
      <vt:lpstr>Top Microsoft 365 updates</vt:lpstr>
      <vt:lpstr>Microsoft OneDrive on mobile experience</vt:lpstr>
      <vt:lpstr>Why iPad</vt:lpstr>
      <vt:lpstr>OneDrive mobile &amp; tablet strategy</vt:lpstr>
      <vt:lpstr>Offline Search</vt:lpstr>
      <vt:lpstr>Previewing Confidential Files</vt:lpstr>
      <vt:lpstr>Copilot Summary on Mobile</vt:lpstr>
      <vt:lpstr>Improved iPhone &amp; iPad UX</vt:lpstr>
      <vt:lpstr>Feature List</vt:lpstr>
      <vt:lpstr>iPad Tips &amp; Tricks</vt:lpstr>
      <vt:lpstr>Upcoming community events</vt:lpstr>
      <vt:lpstr>Open discussion</vt:lpstr>
      <vt:lpstr>What’s next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Jessie Hwang (SCALE)</cp:lastModifiedBy>
  <cp:revision>2</cp:revision>
  <dcterms:created xsi:type="dcterms:W3CDTF">2026-01-14T20:00:44Z</dcterms:created>
  <dcterms:modified xsi:type="dcterms:W3CDTF">2026-10-09T20:10:21Z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0x01010000B966FD79224D4BA85F25A47B1A9825</vt:lpwstr>
  </property>
  <property fmtid="{D5CDD505-2E9C-101B-9397-08002B2CF9AE}" pid="3" name="MediaServiceImageTags">
    <vt:lpwstr/>
  </property>
</Properties>
</file>