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42"/>
  </p:notesMasterIdLst>
  <p:handoutMasterIdLst>
    <p:handoutMasterId r:id="rId43"/>
  </p:handoutMasterIdLst>
  <p:sldIdLst>
    <p:sldId id="2147483617" r:id="rId5"/>
    <p:sldId id="271" r:id="rId6"/>
    <p:sldId id="1832" r:id="rId7"/>
    <p:sldId id="258" r:id="rId8"/>
    <p:sldId id="261" r:id="rId9"/>
    <p:sldId id="257" r:id="rId10"/>
    <p:sldId id="260" r:id="rId11"/>
    <p:sldId id="2147483647" r:id="rId12"/>
    <p:sldId id="259" r:id="rId13"/>
    <p:sldId id="273" r:id="rId14"/>
    <p:sldId id="256" r:id="rId15"/>
    <p:sldId id="323" r:id="rId16"/>
    <p:sldId id="416" r:id="rId17"/>
    <p:sldId id="263" r:id="rId18"/>
    <p:sldId id="295" r:id="rId19"/>
    <p:sldId id="309" r:id="rId20"/>
    <p:sldId id="308" r:id="rId21"/>
    <p:sldId id="311" r:id="rId22"/>
    <p:sldId id="405" r:id="rId23"/>
    <p:sldId id="437" r:id="rId24"/>
    <p:sldId id="265" r:id="rId25"/>
    <p:sldId id="306" r:id="rId26"/>
    <p:sldId id="310" r:id="rId27"/>
    <p:sldId id="266" r:id="rId28"/>
    <p:sldId id="2147483638" r:id="rId29"/>
    <p:sldId id="296" r:id="rId30"/>
    <p:sldId id="291" r:id="rId31"/>
    <p:sldId id="281" r:id="rId32"/>
    <p:sldId id="292" r:id="rId33"/>
    <p:sldId id="283" r:id="rId34"/>
    <p:sldId id="285" r:id="rId35"/>
    <p:sldId id="284" r:id="rId36"/>
    <p:sldId id="320" r:id="rId37"/>
    <p:sldId id="322" r:id="rId38"/>
    <p:sldId id="274" r:id="rId39"/>
    <p:sldId id="269" r:id="rId40"/>
    <p:sldId id="21474686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1A91A4A-6152-024C-82AF-EE2FE3BDDB78}">
          <p14:sldIdLst>
            <p14:sldId id="2147483617"/>
            <p14:sldId id="271"/>
            <p14:sldId id="1832"/>
            <p14:sldId id="258"/>
          </p14:sldIdLst>
        </p14:section>
        <p14:section name="Annoucements" id="{1FDD49B1-C167-2347-B910-7E7FFC061AF0}">
          <p14:sldIdLst>
            <p14:sldId id="261"/>
            <p14:sldId id="257"/>
            <p14:sldId id="260"/>
            <p14:sldId id="2147483647"/>
            <p14:sldId id="259"/>
            <p14:sldId id="273"/>
          </p14:sldIdLst>
        </p14:section>
        <p14:section name="Main Topic: PowerPoint: Agent Mode and Brand Kit" id="{AF7B5250-D2A9-F94A-9967-C1BDF553F3BB}">
          <p14:sldIdLst>
            <p14:sldId id="256"/>
            <p14:sldId id="323"/>
            <p14:sldId id="416"/>
            <p14:sldId id="263"/>
            <p14:sldId id="295"/>
            <p14:sldId id="309"/>
            <p14:sldId id="308"/>
            <p14:sldId id="311"/>
            <p14:sldId id="405"/>
            <p14:sldId id="437"/>
            <p14:sldId id="265"/>
            <p14:sldId id="306"/>
            <p14:sldId id="310"/>
            <p14:sldId id="266"/>
            <p14:sldId id="2147483638"/>
            <p14:sldId id="296"/>
            <p14:sldId id="291"/>
            <p14:sldId id="281"/>
            <p14:sldId id="292"/>
            <p14:sldId id="283"/>
            <p14:sldId id="285"/>
            <p14:sldId id="284"/>
            <p14:sldId id="320"/>
            <p14:sldId id="322"/>
          </p14:sldIdLst>
        </p14:section>
        <p14:section name="Closing" id="{BFED306F-4751-1D48-9BF7-99B51C14BCFC}">
          <p14:sldIdLst>
            <p14:sldId id="274"/>
            <p14:sldId id="269"/>
            <p14:sldId id="21474686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60804E-8B26-8F91-01E1-0AEC9BB03DB6}" name="Samantha Bahrini" initials="SB" userId="S::sbahrini@microsoft.com::e52d6f52-1c30-4bcb-9446-2cb7f95feb10" providerId="AD"/>
  <p188:author id="{C3C67C5D-C3C8-1526-ED84-BA11E4E61432}" name="Anubhav Nigam" initials="AN" userId="S::anubhavnigam@microsoft.com::506d5b60-2703-41fa-a6c6-6d68111b919e" providerId="AD"/>
  <p188:author id="{4D2FE95D-2A2C-A128-528B-78C1FB5757E7}" name="Ian Curry" initials="IC" userId="S::iacurr@microsoft.com::694ba428-2c43-4ab5-83a5-f9acead40983" providerId="AD"/>
  <p188:author id="{D54A7C9F-C8C9-5BE0-2454-FA7625AC7F65}" name="Eleanor Huynh" initials="EH" userId="S::eleanl@microsoft.com::b23fb453-8fda-4e66-b867-7cdd5b8d96af" providerId="AD"/>
  <p188:author id="{CB7B68A1-4208-96B1-9DF4-C573EB67B07D}" name="Jessie Hwang (MCAG)" initials="JH" userId="S::jhwang@microsoft.com::85f2306c-fd56-49d2-8dff-e96751c6f345" providerId="AD"/>
  <p188:author id="{255895D7-4A26-6B8B-2B74-5CE38528950C}" name="Khaleel Amarshi" initials="KA" userId="S::kamarshi@microsoft.com::70941b6e-c8f0-4fa7-879e-4866e9f8f3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6BEB"/>
    <a:srgbClr val="0A1F62"/>
    <a:srgbClr val="143DC2"/>
    <a:srgbClr val="5D2EF2"/>
    <a:srgbClr val="3D0DD5"/>
    <a:srgbClr val="7952F4"/>
    <a:srgbClr val="496EEB"/>
    <a:srgbClr val="A990F8"/>
    <a:srgbClr val="F6F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D13368-7065-4B75-B493-F747594ABFCE}" v="71" dt="2026-04-03T19:54:10.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710" autoAdjust="0"/>
  </p:normalViewPr>
  <p:slideViewPr>
    <p:cSldViewPr snapToGrid="0">
      <p:cViewPr>
        <p:scale>
          <a:sx n="66" d="100"/>
          <a:sy n="66" d="100"/>
        </p:scale>
        <p:origin x="2274" y="840"/>
      </p:cViewPr>
      <p:guideLst/>
    </p:cSldViewPr>
  </p:slideViewPr>
  <p:outlineViewPr>
    <p:cViewPr>
      <p:scale>
        <a:sx n="33" d="100"/>
        <a:sy n="33" d="100"/>
      </p:scale>
      <p:origin x="0" y="-71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93BF7E-1B66-D2E4-3F75-B77981E27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64160-447E-8B23-FAF1-143234C4B6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F40E5-F977-41CE-ADA6-8BD758F4DEB9}" type="datetimeFigureOut">
              <a:rPr lang="en-US" smtClean="0"/>
              <a:t>4/3/2026</a:t>
            </a:fld>
            <a:endParaRPr lang="en-US"/>
          </a:p>
        </p:txBody>
      </p:sp>
      <p:sp>
        <p:nvSpPr>
          <p:cNvPr id="4" name="Footer Placeholder 3">
            <a:extLst>
              <a:ext uri="{FF2B5EF4-FFF2-40B4-BE49-F238E27FC236}">
                <a16:creationId xmlns:a16="http://schemas.microsoft.com/office/drawing/2014/main" id="{6353D69E-CDDE-DAFE-FC15-1F05CA36F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AAB370-928F-2029-9A3C-74BFCD6C92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6E2957-E4DB-491D-AA74-680BB4F7E3B8}" type="slidenum">
              <a:rPr lang="en-US" smtClean="0"/>
              <a:t>‹#›</a:t>
            </a:fld>
            <a:endParaRPr lang="en-US"/>
          </a:p>
        </p:txBody>
      </p:sp>
    </p:spTree>
    <p:extLst>
      <p:ext uri="{BB962C8B-B14F-4D97-AF65-F5344CB8AC3E}">
        <p14:creationId xmlns:p14="http://schemas.microsoft.com/office/powerpoint/2010/main" val="1193206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870EE-8605-274F-A1A9-249B48BB5AAF}"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F2B83-C257-6D48-ACB0-E01B87F17365}" type="slidenum">
              <a:rPr lang="en-US" smtClean="0"/>
              <a:t>‹#›</a:t>
            </a:fld>
            <a:endParaRPr lang="en-US"/>
          </a:p>
        </p:txBody>
      </p:sp>
    </p:spTree>
    <p:extLst>
      <p:ext uri="{BB962C8B-B14F-4D97-AF65-F5344CB8AC3E}">
        <p14:creationId xmlns:p14="http://schemas.microsoft.com/office/powerpoint/2010/main" val="29082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7A9F3-095C-C53F-6A02-C3E900F2A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51F2C-56C1-4E27-EAF7-12E50C134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DAB68-DDDE-EC30-6F9A-C658358E45AA}"/>
              </a:ext>
            </a:extLst>
          </p:cNvPr>
          <p:cNvSpPr>
            <a:spLocks noGrp="1"/>
          </p:cNvSpPr>
          <p:nvPr>
            <p:ph type="body" idx="1"/>
          </p:nvPr>
        </p:nvSpPr>
        <p:spPr/>
        <p:txBody>
          <a:bodyPr/>
          <a:lstStyle/>
          <a:p>
            <a:r>
              <a:rPr lang="en-US"/>
              <a:t>Let starts with an overview of Edit with Copilot. (think of it as a brain and set of tools)</a:t>
            </a:r>
          </a:p>
          <a:p>
            <a:endParaRPr lang="en-US"/>
          </a:p>
          <a:p>
            <a:r>
              <a:rPr lang="en-US"/>
              <a:t>When you give a prompt to Agent, under the hood, we’re doing a series of steps:</a:t>
            </a:r>
          </a:p>
          <a:p>
            <a:endParaRPr lang="en-US">
              <a:ea typeface="Calibri"/>
              <a:cs typeface="Calibri"/>
            </a:endParaRPr>
          </a:p>
          <a:p>
            <a:r>
              <a:rPr lang="en-US"/>
              <a:t>1. We start by understanding your prompt - &amp; creating a plan from your prompt, including deciding what tools we're going to use, what order, </a:t>
            </a:r>
            <a:r>
              <a:rPr lang="en-US">
                <a:solidFill>
                  <a:srgbClr val="323130"/>
                </a:solidFill>
              </a:rPr>
              <a:t>what tasks we’re going to perform? </a:t>
            </a:r>
            <a:endParaRPr lang="en-US"/>
          </a:p>
          <a:p>
            <a:endParaRPr lang="en-US">
              <a:solidFill>
                <a:srgbClr val="323130"/>
              </a:solidFill>
            </a:endParaRPr>
          </a:p>
          <a:p>
            <a:r>
              <a:rPr lang="en-US">
                <a:solidFill>
                  <a:srgbClr val="323130"/>
                </a:solidFill>
              </a:rPr>
              <a:t>2. Then we go ahead and execute our plan</a:t>
            </a:r>
            <a:endParaRPr lang="en-US">
              <a:solidFill>
                <a:srgbClr val="000000"/>
              </a:solidFill>
            </a:endParaRPr>
          </a:p>
          <a:p>
            <a:endParaRPr lang="en-US">
              <a:solidFill>
                <a:srgbClr val="323130"/>
              </a:solidFill>
            </a:endParaRPr>
          </a:p>
          <a:p>
            <a:r>
              <a:rPr lang="en-US">
                <a:solidFill>
                  <a:srgbClr val="323130"/>
                </a:solidFill>
              </a:rPr>
              <a:t>3. And then we'll Review the outcome and see if we actually did accomplish what the prompt requested. And the reviewer may then say, "no, you need to make a new plan to fix these issues before going through."</a:t>
            </a:r>
            <a:endParaRPr lang="en-US">
              <a:solidFill>
                <a:srgbClr val="000000"/>
              </a:solidFill>
            </a:endParaRPr>
          </a:p>
          <a:p>
            <a:endParaRPr lang="en-US">
              <a:solidFill>
                <a:srgbClr val="323130"/>
              </a:solidFill>
            </a:endParaRPr>
          </a:p>
          <a:p>
            <a:r>
              <a:rPr lang="en-US">
                <a:solidFill>
                  <a:srgbClr val="323130"/>
                </a:solidFill>
              </a:rPr>
              <a:t>And so we have a loop - what we call an agentic loop - that will go through until it's ready to deliver to the end user. </a:t>
            </a:r>
            <a:endParaRPr lang="en-US">
              <a:solidFill>
                <a:srgbClr val="000000"/>
              </a:solidFill>
            </a:endParaRPr>
          </a:p>
          <a:p>
            <a:endParaRPr lang="en-US">
              <a:solidFill>
                <a:srgbClr val="323130"/>
              </a:solidFill>
            </a:endParaRPr>
          </a:p>
          <a:p>
            <a:r>
              <a:rPr lang="en-US">
                <a:solidFill>
                  <a:srgbClr val="323130"/>
                </a:solidFill>
              </a:rPr>
              <a:t>Thus, effectively, the Agent is self-correcting.</a:t>
            </a:r>
          </a:p>
          <a:p>
            <a:endParaRPr lang="en-US">
              <a:solidFill>
                <a:srgbClr val="323130"/>
              </a:solidFill>
            </a:endParaRPr>
          </a:p>
          <a:p>
            <a:pPr latinLnBrk="0"/>
            <a:r>
              <a:rPr lang="en-US">
                <a:solidFill>
                  <a:srgbClr val="323130"/>
                </a:solidFill>
              </a:rPr>
              <a:t>And this loop </a:t>
            </a:r>
            <a:r>
              <a:rPr lang="en-US" sz="1200" b="0" i="0" kern="1200">
                <a:solidFill>
                  <a:schemeClr val="tx1"/>
                </a:solidFill>
                <a:effectLst/>
                <a:latin typeface="+mn-lt"/>
                <a:ea typeface="+mn-ea"/>
                <a:cs typeface="+mn-cs"/>
              </a:rPr>
              <a:t>can take a few minutes to longer period of time depending on what you're doing, like making a longer deck</a:t>
            </a:r>
            <a:endParaRPr lang="en-US">
              <a:solidFill>
                <a:srgbClr val="323130"/>
              </a:solidFill>
            </a:endParaRPr>
          </a:p>
          <a:p>
            <a:endParaRPr lang="en-US">
              <a:solidFill>
                <a:srgbClr val="323130"/>
              </a:solidFill>
              <a:ea typeface="Calibri"/>
              <a:cs typeface="Calibri"/>
            </a:endParaRPr>
          </a:p>
          <a:p>
            <a:r>
              <a:rPr lang="en-US"/>
              <a:t>-----------------------</a:t>
            </a:r>
          </a:p>
          <a:p>
            <a:endParaRPr lang="en-US"/>
          </a:p>
          <a:p>
            <a:r>
              <a:rPr lang="en-US"/>
              <a:t>On the RHS of the slide, you'll see 3 Key Characteristics of Agent Mode on how it's working:</a:t>
            </a:r>
            <a:endParaRPr lang="en-US">
              <a:ea typeface="Calibri"/>
              <a:cs typeface="Calibri"/>
            </a:endParaRPr>
          </a:p>
          <a:p>
            <a:pPr marL="228600" indent="-228600">
              <a:buAutoNum type="arabicPeriod"/>
            </a:pPr>
            <a:r>
              <a:rPr lang="en-US"/>
              <a:t>It is doing complex planning – rather than just simple 1-to-1 tasks like "bold this text", it can do more nuanced, complex tasks like generate a title slide that looks like a company’s brand or add a product into the image. </a:t>
            </a:r>
            <a:r>
              <a:rPr lang="en-US" sz="1200" kern="1200">
                <a:solidFill>
                  <a:schemeClr val="tx1"/>
                </a:solidFill>
                <a:effectLst/>
                <a:latin typeface="+mn-lt"/>
                <a:ea typeface="+mn-ea"/>
                <a:cs typeface="+mn-cs"/>
              </a:rPr>
              <a:t>You can also have a multi-layered prompts, and the Complex Planning capability will be able to handle that. </a:t>
            </a:r>
          </a:p>
          <a:p>
            <a:pPr marL="228600" indent="-228600">
              <a:buAutoNum type="arabicPeriod"/>
            </a:pPr>
            <a:r>
              <a:rPr lang="en-US"/>
              <a:t>Next is Grounding – this is work, web and file grounding - these are all pieces that really helped you get the right content into the presentation with less effort. The agent can do the lift for you on translating document content and putting it on the slide.</a:t>
            </a:r>
            <a:endParaRPr lang="en-US">
              <a:ea typeface="Calibri"/>
              <a:cs typeface="Calibri"/>
            </a:endParaRPr>
          </a:p>
          <a:p>
            <a:pPr marL="228600" indent="-228600">
              <a:buAutoNum type="arabicPeriod"/>
            </a:pPr>
            <a:r>
              <a:rPr lang="en-US"/>
              <a:t>The last one here is handling brand adherence - Brand owners and designers are often able to adhere to brand design very quickly, but this may be challenging for the average user. So, PPT Agent Mode takes your brand direction from your template. And if you use Brand Kit and provide assets there, we'll also leverage Brand Kit to further guide content creation. </a:t>
            </a:r>
            <a:endParaRPr lang="en-US">
              <a:solidFill>
                <a:srgbClr val="323130"/>
              </a:solidFill>
              <a:ea typeface="Calibri" panose="020F0502020204030204"/>
              <a:cs typeface="Calibri" panose="020F0502020204030204"/>
            </a:endParaRPr>
          </a:p>
          <a:p>
            <a:endParaRPr lang="en-US">
              <a:solidFill>
                <a:srgbClr val="323130"/>
              </a:solidFill>
              <a:ea typeface="Calibri" panose="020F0502020204030204"/>
              <a:cs typeface="Calibri" panose="020F0502020204030204"/>
            </a:endParaRPr>
          </a:p>
          <a:p>
            <a:pPr latinLnBrk="0"/>
            <a:r>
              <a:rPr lang="en-US" sz="1200" b="0" i="0" kern="1200">
                <a:solidFill>
                  <a:schemeClr val="tx1"/>
                </a:solidFill>
                <a:effectLst/>
                <a:latin typeface="+mn-lt"/>
                <a:ea typeface="+mn-ea"/>
                <a:cs typeface="+mn-cs"/>
              </a:rPr>
              <a:t>Each of those steps is going to get better and better with every week - all the feedback you provide inform our evals which are run daily to improve Agent Mode.</a:t>
            </a:r>
          </a:p>
          <a:p>
            <a:br>
              <a:rPr lang="en-US" sz="1200" b="0" i="0" kern="1200">
                <a:solidFill>
                  <a:schemeClr val="tx1"/>
                </a:solidFill>
                <a:effectLst/>
                <a:latin typeface="+mn-lt"/>
                <a:ea typeface="+mn-ea"/>
                <a:cs typeface="+mn-cs"/>
              </a:rPr>
            </a:br>
            <a:endParaRPr lang="en-US">
              <a:solidFill>
                <a:srgbClr val="323130"/>
              </a:solidFill>
              <a:ea typeface="Calibri" panose="020F0502020204030204"/>
              <a:cs typeface="Calibri" panose="020F0502020204030204"/>
            </a:endParaRPr>
          </a:p>
          <a:p>
            <a:r>
              <a:rPr lang="en-US">
                <a:solidFill>
                  <a:srgbClr val="000000"/>
                </a:solidFill>
                <a:ea typeface="Calibri"/>
                <a:cs typeface="Calibri"/>
              </a:rPr>
              <a:t>-------------------</a:t>
            </a:r>
            <a:endParaRPr lang="en-US">
              <a:solidFill>
                <a:srgbClr val="323130"/>
              </a:solidFill>
              <a:ea typeface="Calibri"/>
              <a:cs typeface="Calibri"/>
            </a:endParaRPr>
          </a:p>
          <a:p>
            <a:r>
              <a:rPr lang="en-US" b="1"/>
              <a:t>[Internal]</a:t>
            </a:r>
          </a:p>
          <a:p>
            <a:r>
              <a:rPr lang="en-US" b="1" err="1"/>
              <a:t>Backpocket</a:t>
            </a:r>
            <a:r>
              <a:rPr lang="en-US" b="1"/>
              <a:t> note: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Slide intent: MSFT’s unique value - This outlines MSFT’s unique pipeline to really give you the best results we can. </a:t>
            </a:r>
            <a:r>
              <a:rPr lang="en-US" sz="1200" kern="1200">
                <a:solidFill>
                  <a:schemeClr val="tx1"/>
                </a:solidFill>
                <a:effectLst/>
                <a:latin typeface="+mn-lt"/>
                <a:ea typeface="+mn-ea"/>
                <a:cs typeface="+mn-cs"/>
              </a:rPr>
              <a:t>We're not just one-to-one plugging into a model and just telling it, give us the answer and then returning the answer to you. There's a series of specific things that we as Microsoft are doing along this plan, execute, review, and deliver pipeline to really give you the best results we can.</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Between Templates and Brand Guidelines, the template gets the precedence if there are any conflicting rules."</a:t>
            </a:r>
            <a:endParaRPr lang="en-US">
              <a:solidFill>
                <a:srgbClr val="444444"/>
              </a:solidFill>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ea typeface="Calibri"/>
              <a:cs typeface="Calibri"/>
            </a:endParaRPr>
          </a:p>
          <a:p>
            <a:pPr marL="0" indent="0">
              <a:buNone/>
            </a:pPr>
            <a:endParaRPr lang="en-US"/>
          </a:p>
        </p:txBody>
      </p:sp>
      <p:sp>
        <p:nvSpPr>
          <p:cNvPr id="4" name="Slide Number Placeholder 3">
            <a:extLst>
              <a:ext uri="{FF2B5EF4-FFF2-40B4-BE49-F238E27FC236}">
                <a16:creationId xmlns:a16="http://schemas.microsoft.com/office/drawing/2014/main" id="{EBEFA413-6880-59E5-DCBD-272F8E2A39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539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87BCF-A9C2-1F8D-6584-F9595A19B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B77B4-9714-31B5-5C09-06CA050D3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8FD6E-F5B1-0E41-C7EE-BBAB6C2F0BB5}"/>
              </a:ext>
            </a:extLst>
          </p:cNvPr>
          <p:cNvSpPr>
            <a:spLocks noGrp="1"/>
          </p:cNvSpPr>
          <p:nvPr>
            <p:ph type="body" idx="1"/>
          </p:nvPr>
        </p:nvSpPr>
        <p:spPr/>
        <p:txBody>
          <a:bodyPr/>
          <a:lstStyle/>
          <a:p>
            <a:pPr marL="0" indent="0">
              <a:buNone/>
            </a:pPr>
            <a:r>
              <a:rPr lang="en-US"/>
              <a:t>Let’s zoom in further to the visuals, charts and infographics </a:t>
            </a:r>
          </a:p>
        </p:txBody>
      </p:sp>
      <p:sp>
        <p:nvSpPr>
          <p:cNvPr id="4" name="Slide Number Placeholder 3">
            <a:extLst>
              <a:ext uri="{FF2B5EF4-FFF2-40B4-BE49-F238E27FC236}">
                <a16:creationId xmlns:a16="http://schemas.microsoft.com/office/drawing/2014/main" id="{84032E58-EEE3-499B-8166-EE5D8E975813}"/>
              </a:ext>
            </a:extLst>
          </p:cNvPr>
          <p:cNvSpPr>
            <a:spLocks noGrp="1"/>
          </p:cNvSpPr>
          <p:nvPr>
            <p:ph type="sldNum" sz="quarter" idx="5"/>
          </p:nvPr>
        </p:nvSpPr>
        <p:spPr/>
        <p:txBody>
          <a:bodyPr/>
          <a:lstStyle/>
          <a:p>
            <a:fld id="{D5939589-3E79-4C82-AA4A-FE78234FAA59}" type="slidenum">
              <a:rPr lang="en-US" smtClean="0"/>
              <a:t>15</a:t>
            </a:fld>
            <a:endParaRPr lang="en-US"/>
          </a:p>
        </p:txBody>
      </p:sp>
    </p:spTree>
    <p:extLst>
      <p:ext uri="{BB962C8B-B14F-4D97-AF65-F5344CB8AC3E}">
        <p14:creationId xmlns:p14="http://schemas.microsoft.com/office/powerpoint/2010/main" val="203606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893E1-179D-711C-6576-D915DFFF8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2252A-978F-1489-645E-9A79E9742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50DDE-66F5-3E6C-FEAC-EFF6F4A7D53E}"/>
              </a:ext>
            </a:extLst>
          </p:cNvPr>
          <p:cNvSpPr>
            <a:spLocks noGrp="1"/>
          </p:cNvSpPr>
          <p:nvPr>
            <p:ph type="body" idx="1"/>
          </p:nvPr>
        </p:nvSpPr>
        <p:spPr/>
        <p:txBody>
          <a:bodyPr/>
          <a:lstStyle/>
          <a:p>
            <a:r>
              <a:rPr lang="en-US" b="1"/>
              <a:t>[Internal notes for presenter]</a:t>
            </a:r>
            <a:endParaRPr lang="en-US"/>
          </a:p>
          <a:p>
            <a:r>
              <a:rPr lang="en-US" b="1" err="1"/>
              <a:t>Backpocket</a:t>
            </a:r>
            <a:r>
              <a:rPr lang="en-US" b="1"/>
              <a:t> note from 3/2/26: </a:t>
            </a:r>
          </a:p>
          <a:p>
            <a:pPr marL="171450" indent="-171450">
              <a:buFont typeface="Arial" panose="020B0604020202020204" pitchFamily="34" charset="0"/>
              <a:buChar char="•"/>
            </a:pPr>
            <a:r>
              <a:rPr lang="en-US"/>
              <a:t>Use this section if your audience would like to a tutorial on how to use Agent Mode in PPT – you can quickly go through the slides by reading off of them. Thus, this section does not have speaker notes. </a:t>
            </a:r>
          </a:p>
          <a:p>
            <a:pPr marL="171450" indent="-171450">
              <a:buFont typeface="Arial" panose="020B0604020202020204" pitchFamily="34" charset="0"/>
              <a:buChar char="•"/>
            </a:pPr>
            <a:r>
              <a:rPr lang="en-US"/>
              <a:t>These prompts can be used off a workbook set of slides that you can share with your audience after:</a:t>
            </a:r>
          </a:p>
        </p:txBody>
      </p:sp>
      <p:sp>
        <p:nvSpPr>
          <p:cNvPr id="4" name="Slide Number Placeholder 3">
            <a:extLst>
              <a:ext uri="{FF2B5EF4-FFF2-40B4-BE49-F238E27FC236}">
                <a16:creationId xmlns:a16="http://schemas.microsoft.com/office/drawing/2014/main" id="{00329D66-1AE7-8914-7DA3-6534A7D670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403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662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7DFB8-2A22-4D87-2255-1F5561860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15A30-1C61-A504-6F2A-4202197CC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45F1F-73DF-E32B-36A8-F1A7BDF95C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D0C88D-AB49-CD64-8E87-8191FABDDD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855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214F8-F15C-D94F-F25B-8820B1684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8BE82-E744-97E8-A5AE-E48362E1F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C6332-D4D6-0B91-C05B-7679093B95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76730A-2EA8-75E2-226E-5975826A66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656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ECC40-984D-B025-A820-A95F5D36B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97781-4AE0-8043-F773-61D54914B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5F915-A596-B55A-6D9A-590BFAB961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talk about Brand – </a:t>
            </a:r>
            <a:r>
              <a:rPr lang="en-US"/>
              <a:t>One of the most common challenges we hear from customers is maintaining brand consistency.</a:t>
            </a:r>
            <a:endParaRPr lang="en-US">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And this is a high learning area of investment for us and we’d love your feedback so we can continue to iterate and improve results.</a:t>
            </a:r>
          </a:p>
          <a:p>
            <a:endParaRPr lang="en-US"/>
          </a:p>
        </p:txBody>
      </p:sp>
      <p:sp>
        <p:nvSpPr>
          <p:cNvPr id="4" name="Slide Number Placeholder 3">
            <a:extLst>
              <a:ext uri="{FF2B5EF4-FFF2-40B4-BE49-F238E27FC236}">
                <a16:creationId xmlns:a16="http://schemas.microsoft.com/office/drawing/2014/main" id="{7CB1A3F2-43A9-D798-A3D8-9DDDA41F33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3315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200" b="0" i="0" kern="1200">
                <a:solidFill>
                  <a:schemeClr val="tx1"/>
                </a:solidFill>
                <a:effectLst/>
                <a:latin typeface="+mn-lt"/>
                <a:ea typeface="+mn-ea"/>
                <a:cs typeface="+mn-cs"/>
              </a:rPr>
              <a:t>The agent is on brand by default.</a:t>
            </a:r>
          </a:p>
          <a:p>
            <a:pPr latinLnBrk="0"/>
            <a:r>
              <a:rPr lang="en-US" sz="1200" b="0" i="0" kern="1200">
                <a:solidFill>
                  <a:schemeClr val="tx1"/>
                </a:solidFill>
                <a:effectLst/>
                <a:latin typeface="+mn-lt"/>
                <a:ea typeface="+mn-ea"/>
                <a:cs typeface="+mn-cs"/>
              </a:rPr>
              <a:t>That means it respects your templates and then, if you light up brand kits, which we really encourage all of our enterprise customers, it'll just make the agent smarter. </a:t>
            </a:r>
          </a:p>
          <a:p>
            <a:pPr latinLnBrk="0"/>
            <a:r>
              <a:rPr lang="en-US" sz="1200" b="0" i="0" kern="1200">
                <a:solidFill>
                  <a:schemeClr val="tx1"/>
                </a:solidFill>
                <a:effectLst/>
                <a:latin typeface="+mn-lt"/>
                <a:ea typeface="+mn-ea"/>
                <a:cs typeface="+mn-cs"/>
              </a:rPr>
              <a:t>You can upload your brand guidelines, icons, assets…all of these things then give the agent the ability to pull those in at the right time and inform things like infographics and other pieces of slide creation. </a:t>
            </a:r>
          </a:p>
          <a:p>
            <a:pPr latinLnBrk="0"/>
            <a:endParaRPr lang="en-US" sz="1200" b="0" i="0" kern="1200">
              <a:solidFill>
                <a:schemeClr val="tx1"/>
              </a:solidFill>
              <a:effectLst/>
              <a:latin typeface="+mn-lt"/>
              <a:ea typeface="+mn-ea"/>
              <a:cs typeface="+mn-cs"/>
            </a:endParaRPr>
          </a:p>
          <a:p>
            <a:pPr latinLnBrk="0"/>
            <a:r>
              <a:rPr lang="en-US" sz="1200" b="0" i="0" kern="1200">
                <a:solidFill>
                  <a:schemeClr val="tx1"/>
                </a:solidFill>
                <a:effectLst/>
                <a:latin typeface="+mn-lt"/>
                <a:ea typeface="+mn-ea"/>
                <a:cs typeface="+mn-cs"/>
              </a:rPr>
              <a:t>So think of it as a sort of a Crawl, Walk, Run: </a:t>
            </a:r>
          </a:p>
          <a:p>
            <a:pPr marL="171450" indent="-171450" latinLnBrk="0">
              <a:buFont typeface="Arial" panose="020B0604020202020204" pitchFamily="34" charset="0"/>
              <a:buChar char="•"/>
            </a:pPr>
            <a:r>
              <a:rPr lang="en-US" sz="1200" b="0" i="0" kern="1200">
                <a:solidFill>
                  <a:schemeClr val="tx1"/>
                </a:solidFill>
                <a:effectLst/>
                <a:latin typeface="+mn-lt"/>
                <a:ea typeface="+mn-ea"/>
                <a:cs typeface="+mn-cs"/>
              </a:rPr>
              <a:t>having no template is going to be the least informed. The agent has the least information to get the right answer for brand</a:t>
            </a:r>
          </a:p>
          <a:p>
            <a:pPr marL="171450" indent="-171450" latinLnBrk="0">
              <a:buFont typeface="Arial" panose="020B0604020202020204" pitchFamily="34" charset="0"/>
              <a:buChar char="•"/>
            </a:pPr>
            <a:r>
              <a:rPr lang="en-US" sz="1200" b="0" i="0" kern="1200">
                <a:solidFill>
                  <a:schemeClr val="tx1"/>
                </a:solidFill>
                <a:effectLst/>
                <a:latin typeface="+mn-lt"/>
                <a:ea typeface="+mn-ea"/>
                <a:cs typeface="+mn-cs"/>
              </a:rPr>
              <a:t> and a fully loaded brand kit gets you the best results</a:t>
            </a:r>
          </a:p>
          <a:p>
            <a:pPr latinLnBrk="0"/>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22</a:t>
            </a:fld>
            <a:endParaRPr lang="en-US"/>
          </a:p>
        </p:txBody>
      </p:sp>
    </p:spTree>
    <p:extLst>
      <p:ext uri="{BB962C8B-B14F-4D97-AF65-F5344CB8AC3E}">
        <p14:creationId xmlns:p14="http://schemas.microsoft.com/office/powerpoint/2010/main" val="87903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8955-EE7E-7167-37A7-C3AB85214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D8E65-FF4B-6877-0345-DBAAC78C96F0}"/>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4ADE4835-1169-F883-518E-088BFA6CFC98}"/>
              </a:ext>
            </a:extLst>
          </p:cNvPr>
          <p:cNvSpPr>
            <a:spLocks noGrp="1"/>
          </p:cNvSpPr>
          <p:nvPr>
            <p:ph type="body" idx="1"/>
          </p:nvPr>
        </p:nvSpPr>
        <p:spPr/>
        <p:txBody>
          <a:bodyPr/>
          <a:lstStyle/>
          <a:p>
            <a:pPr latinLnBrk="0"/>
            <a:r>
              <a:rPr lang="en-US" dirty="0">
                <a:cs typeface="+mn-lt"/>
              </a:rPr>
              <a:t>And with that, I wanted to talk  little more about Brand kits </a:t>
            </a:r>
          </a:p>
          <a:p>
            <a:pPr latinLnBrk="0"/>
            <a:endParaRPr lang="en-US" sz="1200" b="0" i="0" kern="1200" dirty="0">
              <a:solidFill>
                <a:schemeClr val="tx1"/>
              </a:solidFill>
              <a:effectLst/>
              <a:latin typeface="+mn-lt"/>
              <a:ea typeface="+mn-ea"/>
              <a:cs typeface="+mn-lt"/>
            </a:endParaRPr>
          </a:p>
          <a:p>
            <a:pPr latinLnBrk="0"/>
            <a:r>
              <a:rPr lang="en-US" sz="1200" b="0" i="0" kern="1200" dirty="0">
                <a:solidFill>
                  <a:schemeClr val="tx1"/>
                </a:solidFill>
                <a:effectLst/>
                <a:latin typeface="+mn-lt"/>
                <a:ea typeface="+mn-ea"/>
                <a:cs typeface="+mn-cs"/>
              </a:rPr>
              <a:t>Brand kits is essentially a portal that you can upload all of these different aspects of your brand.</a:t>
            </a:r>
          </a:p>
          <a:p>
            <a:pPr latinLnBrk="0"/>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then they'll be available to your full organization, or a select group of people, or just for yourself.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1. Official Brand Kits - </a:t>
            </a:r>
            <a:r>
              <a:rPr lang="en-US" sz="1200" b="0" i="0" kern="1200" dirty="0">
                <a:solidFill>
                  <a:schemeClr val="tx1"/>
                </a:solidFill>
                <a:effectLst/>
                <a:latin typeface="+mn-lt"/>
                <a:ea typeface="+mn-ea"/>
                <a:cs typeface="+mn-cs"/>
              </a:rPr>
              <a:t>allows for a brand manager or IT admin to set that up and then deploy that across the organization. </a:t>
            </a:r>
          </a:p>
          <a:p>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For brand managers in a security group members of a company</a:t>
            </a:r>
          </a:p>
          <a:p>
            <a:pPr marL="171450" indent="-171450">
              <a:buFontTx/>
              <a:buChar char="-"/>
            </a:pPr>
            <a:r>
              <a:rPr lang="en-US" sz="1200" b="0" kern="1200" dirty="0">
                <a:solidFill>
                  <a:schemeClr val="tx1"/>
                </a:solidFill>
                <a:effectLst/>
                <a:latin typeface="+mn-lt"/>
                <a:ea typeface="+mn-ea"/>
                <a:cs typeface="+mn-cs"/>
              </a:rPr>
              <a:t>Brand Manager can publish brand kits to entire organization (so these are tenant-wide Official Brand Kits)</a:t>
            </a:r>
          </a:p>
          <a:p>
            <a:pPr marL="171450" indent="-171450">
              <a:buFontTx/>
              <a:buChar char="-"/>
            </a:pPr>
            <a:r>
              <a:rPr lang="en-US" sz="1200" b="0" kern="1200" dirty="0">
                <a:solidFill>
                  <a:schemeClr val="tx1"/>
                </a:solidFill>
                <a:effectLst/>
                <a:latin typeface="+mn-lt"/>
                <a:ea typeface="+mn-ea"/>
                <a:cs typeface="+mn-cs"/>
              </a:rPr>
              <a:t>Companies can host multiple official brand kits for different brands</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2. Shared Brand Kits</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Share a brand kit with specific group of people you're working with</a:t>
            </a:r>
          </a:p>
          <a:p>
            <a:r>
              <a:rPr lang="en-US" sz="1200" b="0" kern="1200" dirty="0">
                <a:solidFill>
                  <a:schemeClr val="tx1"/>
                </a:solidFill>
                <a:effectLst/>
                <a:latin typeface="+mn-lt"/>
                <a:ea typeface="+mn-ea"/>
                <a:cs typeface="+mn-cs"/>
              </a:rPr>
              <a:t>- Enables collaboration within teams</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3. Personal Brand Kits</a:t>
            </a:r>
            <a:endParaRPr lang="en-US" sz="1200" b="0" kern="1200" dirty="0">
              <a:solidFill>
                <a:schemeClr val="tx1"/>
              </a:solidFill>
              <a:effectLst/>
              <a:latin typeface="+mn-lt"/>
              <a:ea typeface="+mn-ea"/>
              <a:cs typeface="+mn-cs"/>
            </a:endParaRPr>
          </a:p>
          <a:p>
            <a:pPr marL="171450" indent="-171450">
              <a:buFontTx/>
              <a:buChar char="-"/>
            </a:pPr>
            <a:r>
              <a:rPr lang="en-US" sz="1200" b="0" kern="1200" dirty="0">
                <a:solidFill>
                  <a:schemeClr val="tx1"/>
                </a:solidFill>
                <a:effectLst/>
                <a:latin typeface="+mn-lt"/>
                <a:ea typeface="+mn-ea"/>
                <a:cs typeface="+mn-cs"/>
              </a:rPr>
              <a:t>Individual users can create their own brand kit</a:t>
            </a:r>
          </a:p>
          <a:p>
            <a:pPr latinLnBrk="0"/>
            <a:endParaRPr lang="en-US" sz="1200" b="0" i="0" kern="1200" dirty="0">
              <a:solidFill>
                <a:schemeClr val="tx1"/>
              </a:solidFill>
              <a:effectLst/>
              <a:latin typeface="+mn-lt"/>
              <a:ea typeface="+mn-ea"/>
              <a:cs typeface="+mn-cs"/>
            </a:endParaRPr>
          </a:p>
          <a:p>
            <a:pPr latinLnBrk="0"/>
            <a:r>
              <a:rPr lang="en-US" sz="1200" b="0" i="0" kern="1200" dirty="0">
                <a:solidFill>
                  <a:schemeClr val="tx1"/>
                </a:solidFill>
                <a:effectLst/>
                <a:latin typeface="+mn-lt"/>
                <a:ea typeface="+mn-ea"/>
                <a:cs typeface="+mn-cs"/>
              </a:rPr>
              <a:t>There's more information about that in the link in the lower left here about setting up your brand kit.</a:t>
            </a: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BCA551A9-9863-1AC9-46B9-0E615A950B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89875-E16F-6948-83BC-485F8A0A45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0284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6448-C75B-C444-B753-A775C35AE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C993E-FCF7-42EC-1D45-4F85F4F0A822}"/>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BA7F99A7-4BE5-FF63-7F04-CD9E4D39B25D}"/>
              </a:ext>
            </a:extLst>
          </p:cNvPr>
          <p:cNvSpPr>
            <a:spLocks noGrp="1"/>
          </p:cNvSpPr>
          <p:nvPr>
            <p:ph type="body" idx="1"/>
          </p:nvPr>
        </p:nvSpPr>
        <p:spPr/>
        <p:txBody>
          <a:bodyPr/>
          <a:lstStyle/>
          <a:p>
            <a:pPr latinLnBrk="0"/>
            <a:r>
              <a:rPr lang="en-US" sz="1200" b="0" i="0" kern="1200" dirty="0">
                <a:solidFill>
                  <a:schemeClr val="tx1"/>
                </a:solidFill>
                <a:effectLst/>
                <a:latin typeface="+mn-lt"/>
                <a:ea typeface="+mn-ea"/>
                <a:cs typeface="+mn-cs"/>
              </a:rPr>
              <a:t>Brand kit is able to unpack the details of the templates and other assets that's being provided, and that really then allows Agent Mode to be even more intelligent as it starts creating slides.</a:t>
            </a:r>
          </a:p>
          <a:p>
            <a:pPr latinLnBrk="0"/>
            <a:endParaRPr lang="en-US" sz="1200" b="0" i="0" kern="1200" dirty="0">
              <a:solidFill>
                <a:schemeClr val="tx1"/>
              </a:solidFill>
              <a:effectLst/>
              <a:latin typeface="+mn-lt"/>
              <a:ea typeface="+mn-ea"/>
              <a:cs typeface="+mn-cs"/>
            </a:endParaRPr>
          </a:p>
          <a:p>
            <a:pPr latinLnBrk="0"/>
            <a:r>
              <a:rPr lang="en-US" sz="1200" b="0" i="0" kern="1200" dirty="0">
                <a:solidFill>
                  <a:schemeClr val="tx1"/>
                </a:solidFill>
                <a:effectLst/>
                <a:latin typeface="+mn-lt"/>
                <a:ea typeface="+mn-ea"/>
                <a:cs typeface="+mn-cs"/>
              </a:rPr>
              <a:t>Agent Mode can compose slides by teasing out the parts of existing slides and then reassemble them into various different slides and compositions. </a:t>
            </a:r>
            <a:endParaRPr lang="en-US" dirty="0">
              <a:ea typeface="Calibri" panose="020F0502020204030204"/>
              <a:cs typeface="Calibri" panose="020F0502020204030204"/>
            </a:endParaRPr>
          </a:p>
          <a:p>
            <a:r>
              <a:rPr lang="en-US" dirty="0">
                <a:ea typeface="Calibri" panose="020F0502020204030204"/>
                <a:cs typeface="Calibri" panose="020F0502020204030204"/>
              </a:rPr>
              <a:t>------------</a:t>
            </a:r>
          </a:p>
          <a:p>
            <a:endParaRPr lang="en-US" dirty="0">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ea typeface="Calibri" panose="020F0502020204030204"/>
                <a:cs typeface="Calibri" panose="020F0502020204030204"/>
              </a:rPr>
              <a:t>So, let's go through this together:</a:t>
            </a:r>
            <a:endParaRPr lang="en-US" dirty="0">
              <a:solidFill>
                <a:srgbClr val="444444"/>
              </a:solidFill>
              <a:ea typeface="Calibri"/>
              <a:cs typeface="Calibri"/>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On the past slide, we showed a </a:t>
            </a:r>
            <a:r>
              <a:rPr lang="en-US" dirty="0"/>
              <a:t>dummy brand we've created called Adventure Work Cycle, an enterprise travel sales company. </a:t>
            </a:r>
            <a:endParaRPr lang="en-US" dirty="0">
              <a:solidFill>
                <a:srgbClr val="444444"/>
              </a:solidFill>
              <a:ea typeface="Calibri"/>
              <a:cs typeface="Calibri"/>
            </a:endParaRPr>
          </a:p>
          <a:p>
            <a:r>
              <a:rPr lang="en-US" dirty="0"/>
              <a:t>As you can see, its Brand Kit encompasses:</a:t>
            </a:r>
            <a:endParaRPr lang="en-US" dirty="0">
              <a:solidFill>
                <a:srgbClr val="444444"/>
              </a:solidFill>
            </a:endParaRPr>
          </a:p>
          <a:p>
            <a:pPr marL="285750" indent="-285750">
              <a:buFont typeface="Arial"/>
              <a:buChar char="•"/>
            </a:pPr>
            <a:r>
              <a:rPr lang="en-US" dirty="0"/>
              <a:t>Brand guidelines</a:t>
            </a:r>
          </a:p>
          <a:p>
            <a:pPr marL="285750" indent="-285750">
              <a:buFont typeface="Arial"/>
              <a:buChar char="•"/>
            </a:pPr>
            <a:r>
              <a:rPr lang="en-US" dirty="0">
                <a:solidFill>
                  <a:srgbClr val="444444"/>
                </a:solidFill>
              </a:rPr>
              <a:t>Layouts</a:t>
            </a:r>
          </a:p>
          <a:p>
            <a:pPr marL="285750" indent="-285750">
              <a:buFont typeface="Arial"/>
              <a:buChar char="•"/>
            </a:pPr>
            <a:r>
              <a:rPr lang="en-US" dirty="0"/>
              <a:t>Photography style</a:t>
            </a:r>
          </a:p>
          <a:p>
            <a:pPr marL="285750" indent="-285750">
              <a:buFont typeface="Arial"/>
              <a:buChar char="•"/>
            </a:pPr>
            <a:r>
              <a:rPr lang="en-US" dirty="0">
                <a:solidFill>
                  <a:srgbClr val="444444"/>
                </a:solidFill>
              </a:rPr>
              <a:t>Do’s and Don’ts</a:t>
            </a:r>
          </a:p>
          <a:p>
            <a:pPr marL="285750" indent="-285750">
              <a:buFont typeface="Arial"/>
              <a:buChar char="•"/>
            </a:pPr>
            <a:r>
              <a:rPr lang="en-US" dirty="0" err="1"/>
              <a:t>Etc</a:t>
            </a:r>
            <a:endParaRPr lang="en-US" dirty="0">
              <a:solidFill>
                <a:srgbClr val="444444"/>
              </a:solidFill>
            </a:endParaRPr>
          </a:p>
          <a:p>
            <a:endParaRPr lang="en-US"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on this slide, we show how slides in your template are broken down semantically:​</a:t>
            </a:r>
            <a:endParaRPr lang="en-US" dirty="0"/>
          </a:p>
          <a:p>
            <a:pPr marL="171450" indent="-171450">
              <a:buFont typeface="Arial"/>
              <a:buChar char="•"/>
            </a:pPr>
            <a:r>
              <a:rPr lang="en-US" dirty="0"/>
              <a:t>what the slide types are present</a:t>
            </a:r>
            <a:endParaRPr lang="en-US" dirty="0">
              <a:solidFill>
                <a:srgbClr val="444444"/>
              </a:solidFill>
              <a:ea typeface="Calibri" panose="020F0502020204030204"/>
              <a:cs typeface="Calibri" panose="020F0502020204030204"/>
            </a:endParaRPr>
          </a:p>
          <a:p>
            <a:pPr marL="171450" indent="-171450">
              <a:buFont typeface="Arial"/>
              <a:buChar char="•"/>
            </a:pPr>
            <a:r>
              <a:rPr lang="en-US" dirty="0"/>
              <a:t>the layouts of those slide types</a:t>
            </a:r>
            <a:endParaRPr lang="en-US" dirty="0">
              <a:solidFill>
                <a:srgbClr val="444444"/>
              </a:solidFill>
              <a:ea typeface="Calibri" panose="020F0502020204030204"/>
              <a:cs typeface="Calibri" panose="020F0502020204030204"/>
            </a:endParaRPr>
          </a:p>
          <a:p>
            <a:pPr marL="171450" indent="-171450">
              <a:buFont typeface="Arial"/>
              <a:buChar char="•"/>
            </a:pPr>
            <a:r>
              <a:rPr lang="en-US" dirty="0"/>
              <a:t>and what objects are present</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t>What we do is that we take all the information that you've supplied as part of the brand guidelines and example slides…</a:t>
            </a:r>
          </a:p>
          <a:p>
            <a:endParaRPr lang="en-US" dirty="0">
              <a:solidFill>
                <a:srgbClr val="444444"/>
              </a:solidFill>
            </a:endParaRPr>
          </a:p>
          <a:p>
            <a:endParaRPr lang="en-US" dirty="0">
              <a:solidFill>
                <a:srgbClr val="444444"/>
              </a:solidFill>
            </a:endParaRPr>
          </a:p>
          <a:p>
            <a:r>
              <a:rPr lang="en-US" dirty="0"/>
              <a:t>-------------------------</a:t>
            </a:r>
            <a:endParaRPr lang="en-US" dirty="0">
              <a:solidFill>
                <a:srgbClr val="444444"/>
              </a:solidFill>
            </a:endParaRPr>
          </a:p>
          <a:p>
            <a:r>
              <a:rPr lang="en-US" b="1" dirty="0"/>
              <a:t>[Internal notes for presenter]</a:t>
            </a:r>
            <a:endParaRPr lang="en-US" dirty="0"/>
          </a:p>
          <a:p>
            <a:r>
              <a:rPr lang="en-US" b="1" dirty="0" err="1"/>
              <a:t>Backpocket</a:t>
            </a:r>
            <a:r>
              <a:rPr lang="en-US" b="1" dirty="0"/>
              <a:t> note:</a:t>
            </a:r>
            <a:r>
              <a:rPr lang="en-US" dirty="0"/>
              <a:t> </a:t>
            </a:r>
          </a:p>
          <a:p>
            <a:pPr marL="171450" indent="-171450">
              <a:buFont typeface="Arial" panose="020B0604020202020204" pitchFamily="34" charset="0"/>
              <a:buChar char="•"/>
            </a:pPr>
            <a:r>
              <a:rPr lang="en-US" dirty="0"/>
              <a:t>Brand center vs Create Brand kit: Brand center is limited to SharePoint Sites and Viva for site branding, while Create brand kits provide you solution for managing all brand information like logos, colors, fonts, styles, voice, guidelines, templates, images, and more that can be used for creating on-brand collateral (like images, posters, PPT) with Copilot. We are working with SharePoint team to have a unified experience in future.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Customers need to have a brand template and their brand kit loaded to get expected on-brand results. (anything else may not meet user expectation at this time in our development cycle – but always open to feedback!)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Also, the more example slides, the better Agent Mode is. It’s good at </a:t>
            </a:r>
            <a:r>
              <a:rPr lang="en-US" sz="1200" b="0" i="0" kern="1200" dirty="0">
                <a:solidFill>
                  <a:schemeClr val="tx1"/>
                </a:solidFill>
                <a:effectLst/>
                <a:latin typeface="+mn-lt"/>
                <a:ea typeface="+mn-ea"/>
                <a:cs typeface="+mn-cs"/>
              </a:rPr>
              <a:t>reproducing something it's seen before. It's really bad at reproducing something new and that’s something we’re working on.</a:t>
            </a:r>
            <a:endParaRPr lang="en-US" sz="1200" b="0" i="0" kern="1200" dirty="0">
              <a:solidFill>
                <a:srgbClr val="444444"/>
              </a:solidFill>
              <a:effectLst/>
              <a:latin typeface="+mn-lt"/>
              <a:ea typeface="Calibri"/>
              <a:cs typeface="Calibri"/>
            </a:endParaRPr>
          </a:p>
          <a:p>
            <a:pPr marL="171450" indent="-171450">
              <a:buFont typeface="Arial" panose="020B0604020202020204" pitchFamily="34" charset="0"/>
              <a:buChar char="•"/>
            </a:pPr>
            <a:r>
              <a:rPr lang="en-US" dirty="0">
                <a:cs typeface="+mn-lt"/>
              </a:rPr>
              <a:t>Tune </a:t>
            </a:r>
            <a:r>
              <a:rPr lang="en-US" dirty="0"/>
              <a:t>your message ("template vs any given deck") per the audience. If there is a Brand Manager or someone more focused on template in the audience, frame the talk track round template rules:</a:t>
            </a:r>
            <a:endParaRPr lang="en-US" dirty="0">
              <a:solidFill>
                <a:srgbClr val="444444"/>
              </a:solidFill>
              <a:ea typeface="Calibri"/>
              <a:cs typeface="Calibri"/>
            </a:endParaRPr>
          </a:p>
          <a:p>
            <a:pPr marL="628650" lvl="1" indent="-171450">
              <a:buFont typeface="Arial"/>
              <a:buChar char="•"/>
            </a:pPr>
            <a:r>
              <a:rPr lang="en-US" dirty="0"/>
              <a:t>Slide Sense is not an external facing name – say “improved on-brand PPT creation and editing with Copilot” externally for now</a:t>
            </a:r>
          </a:p>
          <a:p>
            <a:pPr marL="628650" lvl="1" indent="-171450">
              <a:buFont typeface="Arial"/>
              <a:buChar char="•"/>
            </a:pPr>
            <a:r>
              <a:rPr lang="en-US" dirty="0"/>
              <a:t>"</a:t>
            </a:r>
            <a:r>
              <a:rPr lang="en-US" dirty="0" err="1"/>
              <a:t>SlideSense</a:t>
            </a:r>
            <a:r>
              <a:rPr lang="en-US" dirty="0"/>
              <a:t> will look to understand any rules set in your template, like what colors to use/not use. </a:t>
            </a:r>
            <a:endParaRPr lang="en-US" dirty="0">
              <a:solidFill>
                <a:srgbClr val="444444"/>
              </a:solidFill>
            </a:endParaRPr>
          </a:p>
          <a:p>
            <a:pPr marL="628650" lvl="1" indent="-171450">
              <a:buFont typeface="Arial"/>
              <a:buChar char="•"/>
            </a:pPr>
            <a:r>
              <a:rPr lang="en-US" dirty="0"/>
              <a:t>Between Templates and Brand Guidelines, the template gets the precedence if there are any conflicting rules."</a:t>
            </a:r>
            <a:endParaRPr lang="en-US" dirty="0">
              <a:solidFill>
                <a:srgbClr val="444444"/>
              </a:solidFill>
              <a:ea typeface="Calibri"/>
              <a:cs typeface="Calibri"/>
            </a:endParaRPr>
          </a:p>
          <a:p>
            <a:endParaRPr lang="en-US" dirty="0">
              <a:ea typeface="Calibri" panose="020F0502020204030204"/>
              <a:cs typeface="Calibri" panose="020F0502020204030204"/>
            </a:endParaRPr>
          </a:p>
          <a:p>
            <a:endParaRPr lang="en-US" dirty="0"/>
          </a:p>
        </p:txBody>
      </p:sp>
      <p:sp>
        <p:nvSpPr>
          <p:cNvPr id="4" name="Slide Number Placeholder 3">
            <a:extLst>
              <a:ext uri="{FF2B5EF4-FFF2-40B4-BE49-F238E27FC236}">
                <a16:creationId xmlns:a16="http://schemas.microsoft.com/office/drawing/2014/main" id="{52432671-5917-77E4-B83B-1E5E76280C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89875-E16F-6948-83BC-485F8A0A45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643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12:22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D2D81-0CCF-B1C4-2860-910157FA5A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31805-8E1A-AA40-EC9F-F57646BD25F3}"/>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CE9794EE-E938-BF1F-416B-90C075F48B99}"/>
              </a:ext>
            </a:extLst>
          </p:cNvPr>
          <p:cNvSpPr>
            <a:spLocks noGrp="1"/>
          </p:cNvSpPr>
          <p:nvPr>
            <p:ph type="body" idx="1"/>
          </p:nvPr>
        </p:nvSpPr>
        <p:spPr/>
        <p:txBody>
          <a:bodyPr/>
          <a:lstStyle/>
          <a:p>
            <a:r>
              <a:rPr lang="en-US"/>
              <a:t>And what we do is:</a:t>
            </a:r>
            <a:endParaRPr lang="en-US">
              <a:solidFill>
                <a:srgbClr val="444444"/>
              </a:solidFill>
            </a:endParaRPr>
          </a:p>
          <a:p>
            <a:pPr marL="285750" indent="-285750">
              <a:buFont typeface="Arial"/>
              <a:buChar char="•"/>
            </a:pPr>
            <a:r>
              <a:rPr lang="en-US"/>
              <a:t>We take all that info in and when you prompt in PPT Agent Mode with, for example, “add an overview slide summarizing the new cycle path”, it will find the closest match of the representation of similar information and give you a slide which is coherent with the current deck. </a:t>
            </a:r>
            <a:endParaRPr lang="en-US">
              <a:solidFill>
                <a:srgbClr val="444444"/>
              </a:solidFill>
              <a:ea typeface="Calibri" panose="020F0502020204030204"/>
              <a:cs typeface="Calibri" panose="020F0502020204030204"/>
            </a:endParaRPr>
          </a:p>
          <a:p>
            <a:endParaRPr lang="en-US">
              <a:solidFill>
                <a:srgbClr val="000000"/>
              </a:solidFill>
              <a:ea typeface="Calibri"/>
              <a:cs typeface="Calibri"/>
            </a:endParaRPr>
          </a:p>
          <a:p>
            <a:r>
              <a:rPr lang="en-US"/>
              <a:t>To recap: effectively, what you're seeing is Agent Mode reasoning over layouts, objects, and structure to generate or edit slides that genuinely look like </a:t>
            </a:r>
            <a:r>
              <a:rPr lang="en-US" i="1"/>
              <a:t>your organization created them</a:t>
            </a:r>
            <a:r>
              <a:rPr lang="en-US"/>
              <a:t>. </a:t>
            </a:r>
            <a:endParaRPr lang="en-US">
              <a:solidFill>
                <a:srgbClr val="444444"/>
              </a:solidFill>
            </a:endParaRPr>
          </a:p>
          <a:p>
            <a:endParaRPr lang="en-US"/>
          </a:p>
          <a:p>
            <a:r>
              <a:rPr lang="en-US"/>
              <a:t>And while Brand Kit is not a requirement, there are benefits to using it: the more you upload to and use </a:t>
            </a:r>
            <a:r>
              <a:rPr lang="en-US" err="1"/>
              <a:t>BrandKit</a:t>
            </a:r>
            <a:r>
              <a:rPr lang="en-US"/>
              <a:t>, the more you’ll see things light up within what Agent Mode creates for you.</a:t>
            </a:r>
            <a:endParaRPr lang="en-US">
              <a:solidFill>
                <a:srgbClr val="444444"/>
              </a:solidFill>
              <a:ea typeface="Calibri"/>
              <a:cs typeface="Calibri"/>
            </a:endParaRPr>
          </a:p>
          <a:p>
            <a:endParaRPr lang="en-US">
              <a:ea typeface="Calibri"/>
              <a:cs typeface="Calibri"/>
            </a:endParaRPr>
          </a:p>
          <a:p>
            <a:r>
              <a:rPr lang="en-US">
                <a:ea typeface="Calibri"/>
                <a:cs typeface="Calibri"/>
              </a:rPr>
              <a:t>--------------------------------</a:t>
            </a:r>
          </a:p>
          <a:p>
            <a:r>
              <a:rPr lang="en-US" b="1"/>
              <a:t>[Internal notes for presenter]</a:t>
            </a:r>
            <a:endParaRPr lang="en-US"/>
          </a:p>
          <a:p>
            <a:r>
              <a:rPr lang="en-US" b="1" err="1"/>
              <a:t>Backpocket</a:t>
            </a:r>
            <a:r>
              <a:rPr lang="en-US" b="1"/>
              <a:t> note from 1/19/26: </a:t>
            </a:r>
            <a:r>
              <a:rPr lang="en-US" err="1"/>
              <a:t>SlideSense</a:t>
            </a:r>
            <a:r>
              <a:rPr lang="en-US"/>
              <a:t> will come out very soon.  </a:t>
            </a:r>
            <a:r>
              <a:rPr lang="en-US" err="1"/>
              <a:t>SlideSense</a:t>
            </a:r>
            <a:r>
              <a:rPr lang="en-US"/>
              <a:t> is not an external facing name – call it “improved on-brand PPT creation and editing with Copilot.” for now.</a:t>
            </a:r>
            <a:endParaRPr lang="en-US">
              <a:ea typeface="Calibri"/>
              <a:cs typeface="Calibri"/>
            </a:endParaRPr>
          </a:p>
          <a:p>
            <a:endParaRPr lang="en-US"/>
          </a:p>
          <a:p>
            <a:endParaRPr lang="en-US" sz="1200" b="0" i="0" kern="120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FB400522-A02E-9013-09AF-CED8718E27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89875-E16F-6948-83BC-485F8A0A45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914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5E9D6-A1FB-5390-3767-33FD9F99E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1B561-C114-11DC-B840-35E990BEB489}"/>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8FC505C0-78CB-959E-FC48-0DB2348F93E3}"/>
              </a:ext>
            </a:extLst>
          </p:cNvPr>
          <p:cNvSpPr>
            <a:spLocks noGrp="1"/>
          </p:cNvSpPr>
          <p:nvPr>
            <p:ph type="body" idx="1"/>
          </p:nvPr>
        </p:nvSpPr>
        <p:spPr/>
        <p:txBody>
          <a:bodyPr/>
          <a:lstStyle/>
          <a:p>
            <a:r>
              <a:rPr lang="en-US" sz="1200" b="1" kern="1200">
                <a:solidFill>
                  <a:schemeClr val="tx1"/>
                </a:solidFill>
                <a:effectLst/>
                <a:latin typeface="+mn-lt"/>
                <a:ea typeface="+mn-ea"/>
                <a:cs typeface="+mn-cs"/>
              </a:rPr>
              <a:t>## Three Types of Brand Kits (6:45)</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 </a:t>
            </a:r>
            <a:r>
              <a:rPr lang="en-US" sz="1200" b="1" kern="1200">
                <a:solidFill>
                  <a:schemeClr val="tx1"/>
                </a:solidFill>
                <a:effectLst/>
                <a:latin typeface="+mn-lt"/>
                <a:ea typeface="+mn-ea"/>
                <a:cs typeface="+mn-cs"/>
              </a:rPr>
              <a:t>**Requirement:**</a:t>
            </a:r>
            <a:r>
              <a:rPr lang="en-US" sz="1200" b="0" kern="1200">
                <a:solidFill>
                  <a:schemeClr val="tx1"/>
                </a:solidFill>
                <a:effectLst/>
                <a:latin typeface="+mn-lt"/>
                <a:ea typeface="+mn-ea"/>
                <a:cs typeface="+mn-cs"/>
              </a:rPr>
              <a:t> Must have Copilot license</a:t>
            </a:r>
          </a:p>
          <a:p>
            <a:br>
              <a:rPr lang="en-US" sz="1200" b="0" kern="1200">
                <a:solidFill>
                  <a:schemeClr val="tx1"/>
                </a:solidFill>
                <a:effectLst/>
                <a:latin typeface="+mn-lt"/>
                <a:ea typeface="+mn-ea"/>
                <a:cs typeface="+mn-cs"/>
              </a:rPr>
            </a:br>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1. Official Brand Kits</a:t>
            </a:r>
            <a:endParaRPr lang="en-US"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a:solidFill>
                  <a:schemeClr val="tx1"/>
                </a:solidFill>
                <a:effectLst/>
                <a:latin typeface="+mn-lt"/>
                <a:ea typeface="+mn-ea"/>
                <a:cs typeface="+mn-cs"/>
              </a:rPr>
              <a:t>For brand managers in a security group members of a company</a:t>
            </a:r>
          </a:p>
          <a:p>
            <a:pPr marL="171450" indent="-171450">
              <a:buFontTx/>
              <a:buChar char="-"/>
            </a:pPr>
            <a:r>
              <a:rPr lang="en-US" sz="1200" b="0" kern="1200">
                <a:solidFill>
                  <a:schemeClr val="tx1"/>
                </a:solidFill>
                <a:effectLst/>
                <a:latin typeface="+mn-lt"/>
                <a:ea typeface="+mn-ea"/>
                <a:cs typeface="+mn-cs"/>
              </a:rPr>
              <a:t>Brand Manager can publish brand kits to entire organization (so these are tenant-wide Official Brand Kits)</a:t>
            </a:r>
          </a:p>
          <a:p>
            <a:pPr marL="171450" indent="-171450">
              <a:buFontTx/>
              <a:buChar char="-"/>
            </a:pPr>
            <a:r>
              <a:rPr lang="en-US" sz="1200" b="0" kern="1200">
                <a:solidFill>
                  <a:schemeClr val="tx1"/>
                </a:solidFill>
                <a:effectLst/>
                <a:latin typeface="+mn-lt"/>
                <a:ea typeface="+mn-ea"/>
                <a:cs typeface="+mn-cs"/>
              </a:rPr>
              <a:t>Companies can host multiple official brand kits for different brands</a:t>
            </a:r>
          </a:p>
          <a:p>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2. Shared Brand Kits</a:t>
            </a:r>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 Share a brand kit with specific group of people you're working with</a:t>
            </a:r>
          </a:p>
          <a:p>
            <a:r>
              <a:rPr lang="en-US" sz="1200" b="0" kern="1200">
                <a:solidFill>
                  <a:schemeClr val="tx1"/>
                </a:solidFill>
                <a:effectLst/>
                <a:latin typeface="+mn-lt"/>
                <a:ea typeface="+mn-ea"/>
                <a:cs typeface="+mn-cs"/>
              </a:rPr>
              <a:t>- Enables collaboration within teams</a:t>
            </a:r>
          </a:p>
          <a:p>
            <a:endParaRPr lang="en-U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3. Personal Brand Kits</a:t>
            </a:r>
            <a:endParaRPr lang="en-US" sz="1200" b="0" kern="1200">
              <a:solidFill>
                <a:schemeClr val="tx1"/>
              </a:solidFill>
              <a:effectLst/>
              <a:latin typeface="+mn-lt"/>
              <a:ea typeface="+mn-ea"/>
              <a:cs typeface="+mn-cs"/>
            </a:endParaRPr>
          </a:p>
          <a:p>
            <a:pPr marL="171450" indent="-171450">
              <a:buFontTx/>
              <a:buChar char="-"/>
            </a:pPr>
            <a:r>
              <a:rPr lang="en-US" sz="1200" b="0" kern="1200">
                <a:solidFill>
                  <a:schemeClr val="tx1"/>
                </a:solidFill>
                <a:effectLst/>
                <a:latin typeface="+mn-lt"/>
                <a:ea typeface="+mn-ea"/>
                <a:cs typeface="+mn-cs"/>
              </a:rPr>
              <a:t>Individual users can create their own brand kit</a:t>
            </a:r>
          </a:p>
          <a:p>
            <a:pPr marL="171450" indent="-171450">
              <a:buFontTx/>
              <a:buChar char="-"/>
            </a:pP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 Creating a Brand Kit - </a:t>
            </a:r>
            <a:r>
              <a:rPr lang="en-US" sz="1200" b="0" kern="1200">
                <a:solidFill>
                  <a:schemeClr val="tx1"/>
                </a:solidFill>
                <a:effectLst/>
                <a:latin typeface="+mn-lt"/>
                <a:ea typeface="+mn-ea"/>
                <a:cs typeface="+mn-cs"/>
              </a:rPr>
              <a:t>&lt;Play video&gt;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kern="1200">
                <a:solidFill>
                  <a:schemeClr val="tx1"/>
                </a:solidFill>
                <a:effectLst/>
                <a:latin typeface="+mn-lt"/>
                <a:ea typeface="+mn-ea"/>
                <a:cs typeface="+mn-cs"/>
              </a:rPr>
            </a:br>
            <a:r>
              <a:rPr lang="en-CA"/>
              <a:t>We are starting to support of uploading brand guidelines pdf, from which we extract your brand assets like colors, brand voice, styles and also rules for all the asset types in brand kit like images. What we cannot get are your asset files which is your logos, custom fonts, templates, and images., which you will need to add to brand kits. Once extraction is complete you will have the option to review the guidelines and edit them as needed. These guidelines will be used by system to generate outputs that look like your brand</a:t>
            </a:r>
          </a:p>
          <a:p>
            <a:br>
              <a:rPr lang="en-US" sz="1200" b="0" kern="1200">
                <a:solidFill>
                  <a:schemeClr val="tx1"/>
                </a:solidFill>
                <a:effectLst/>
                <a:latin typeface="+mn-lt"/>
                <a:ea typeface="+mn-ea"/>
                <a:cs typeface="+mn-cs"/>
              </a:rPr>
            </a:br>
            <a:r>
              <a:rPr lang="en-US" sz="1200" b="0" kern="1200">
                <a:solidFill>
                  <a:schemeClr val="tx1"/>
                </a:solidFill>
                <a:effectLst/>
                <a:latin typeface="+mn-lt"/>
                <a:ea typeface="+mn-ea"/>
                <a:cs typeface="+mn-cs"/>
              </a:rPr>
              <a:t>---------------</a:t>
            </a:r>
          </a:p>
          <a:p>
            <a:r>
              <a:rPr lang="en-US" sz="1200" b="1" kern="1200">
                <a:solidFill>
                  <a:schemeClr val="tx1"/>
                </a:solidFill>
                <a:effectLst/>
                <a:latin typeface="+mn-lt"/>
                <a:ea typeface="+mn-ea"/>
                <a:cs typeface="+mn-cs"/>
              </a:rPr>
              <a:t>[internal]</a:t>
            </a:r>
          </a:p>
          <a:p>
            <a:r>
              <a:rPr lang="en-US" sz="1200" b="1" kern="1200">
                <a:solidFill>
                  <a:schemeClr val="tx1"/>
                </a:solidFill>
                <a:effectLst/>
                <a:latin typeface="+mn-lt"/>
                <a:ea typeface="+mn-ea"/>
                <a:cs typeface="+mn-cs"/>
              </a:rPr>
              <a:t>**Future Plans (Internal Heads-Up):**</a:t>
            </a:r>
            <a:endParaRPr lang="en-US" sz="1200" b="0" kern="1200">
              <a:solidFill>
                <a:schemeClr val="tx1"/>
              </a:solidFill>
              <a:effectLst/>
              <a:latin typeface="+mn-lt"/>
              <a:ea typeface="+mn-ea"/>
              <a:cs typeface="+mn-cs"/>
            </a:endParaRPr>
          </a:p>
          <a:p>
            <a:pPr marL="171450" indent="-171450">
              <a:buFontTx/>
              <a:buChar char="-"/>
            </a:pPr>
            <a:r>
              <a:rPr lang="en-US" sz="1200" b="0" kern="1200">
                <a:solidFill>
                  <a:schemeClr val="tx1"/>
                </a:solidFill>
                <a:effectLst/>
                <a:latin typeface="+mn-lt"/>
                <a:ea typeface="+mn-ea"/>
                <a:cs typeface="+mn-cs"/>
              </a:rPr>
              <a:t>Planning to integrate with SharePoint brand kit system – but today, SharePoint is separate. You do not need to go to SharePoint to set this up.</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1" kern="1200">
                <a:solidFill>
                  <a:schemeClr val="tx1"/>
                </a:solidFill>
                <a:effectLst/>
                <a:latin typeface="+mn-lt"/>
                <a:ea typeface="+mn-ea"/>
                <a:cs typeface="+mn-cs"/>
              </a:rPr>
              <a:t>**Note:**</a:t>
            </a:r>
            <a:r>
              <a:rPr lang="en-US" sz="1200" b="0" kern="1200">
                <a:solidFill>
                  <a:schemeClr val="tx1"/>
                </a:solidFill>
                <a:effectLst/>
                <a:latin typeface="+mn-lt"/>
                <a:ea typeface="+mn-ea"/>
                <a:cs typeface="+mn-cs"/>
              </a:rPr>
              <a:t> SharePoint brand kit currently only applies to SharePoint. This new system will unify everything.</a:t>
            </a:r>
          </a:p>
          <a:p>
            <a:r>
              <a:rPr lang="en-US" sz="1200" b="0" kern="1200">
                <a:solidFill>
                  <a:schemeClr val="tx1"/>
                </a:solidFill>
                <a:effectLst/>
                <a:latin typeface="+mn-lt"/>
                <a:ea typeface="+mn-ea"/>
                <a:cs typeface="+mn-cs"/>
              </a:rPr>
              <a:t>- Will become M365-wide</a:t>
            </a:r>
          </a:p>
          <a:p>
            <a:r>
              <a:rPr lang="en-US" sz="1200" b="0" kern="1200">
                <a:solidFill>
                  <a:schemeClr val="tx1"/>
                </a:solidFill>
                <a:effectLst/>
                <a:latin typeface="+mn-lt"/>
                <a:ea typeface="+mn-ea"/>
                <a:cs typeface="+mn-cs"/>
              </a:rPr>
              <a:t>- It’s will be a single backend storage, available across:</a:t>
            </a:r>
          </a:p>
          <a:p>
            <a:r>
              <a:rPr lang="en-US" sz="1200" b="0" kern="1200">
                <a:solidFill>
                  <a:schemeClr val="tx1"/>
                </a:solidFill>
                <a:effectLst/>
                <a:latin typeface="+mn-lt"/>
                <a:ea typeface="+mn-ea"/>
                <a:cs typeface="+mn-cs"/>
              </a:rPr>
              <a:t>  - PowerPoint</a:t>
            </a:r>
          </a:p>
          <a:p>
            <a:r>
              <a:rPr lang="en-US" sz="1200" b="0" kern="1200">
                <a:solidFill>
                  <a:schemeClr val="tx1"/>
                </a:solidFill>
                <a:effectLst/>
                <a:latin typeface="+mn-lt"/>
                <a:ea typeface="+mn-ea"/>
                <a:cs typeface="+mn-cs"/>
              </a:rPr>
              <a:t>  - Word</a:t>
            </a:r>
          </a:p>
          <a:p>
            <a:r>
              <a:rPr lang="en-US" sz="1200" b="0" kern="1200">
                <a:solidFill>
                  <a:schemeClr val="tx1"/>
                </a:solidFill>
                <a:effectLst/>
                <a:latin typeface="+mn-lt"/>
                <a:ea typeface="+mn-ea"/>
                <a:cs typeface="+mn-cs"/>
              </a:rPr>
              <a:t>  - Teams</a:t>
            </a:r>
          </a:p>
          <a:p>
            <a:r>
              <a:rPr lang="en-US" sz="1200" b="0" kern="1200">
                <a:solidFill>
                  <a:schemeClr val="tx1"/>
                </a:solidFill>
                <a:effectLst/>
                <a:latin typeface="+mn-lt"/>
                <a:ea typeface="+mn-ea"/>
                <a:cs typeface="+mn-cs"/>
              </a:rPr>
              <a:t>  - Outlook</a:t>
            </a:r>
          </a:p>
          <a:p>
            <a:r>
              <a:rPr lang="en-US" sz="1200" b="0" kern="1200">
                <a:solidFill>
                  <a:schemeClr val="tx1"/>
                </a:solidFill>
                <a:effectLst/>
                <a:latin typeface="+mn-lt"/>
                <a:ea typeface="+mn-ea"/>
                <a:cs typeface="+mn-cs"/>
              </a:rPr>
              <a:t>  - SharePoint</a:t>
            </a:r>
            <a:endParaRPr lang="en-US"/>
          </a:p>
          <a:p>
            <a:endParaRPr lang="en-US" sz="1200" b="0" i="0" kern="120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DE461430-CF43-6442-07CD-6D11B5CC53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89875-E16F-6948-83BC-485F8A0A45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992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932D-3E7B-67E2-05EA-F60E7F76B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B88FC-0549-6DEC-BF8B-B710F52AB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6D338-4023-CBEF-23EE-B124B0C4854B}"/>
              </a:ext>
            </a:extLst>
          </p:cNvPr>
          <p:cNvSpPr>
            <a:spLocks noGrp="1"/>
          </p:cNvSpPr>
          <p:nvPr>
            <p:ph type="body" idx="1"/>
          </p:nvPr>
        </p:nvSpPr>
        <p:spPr/>
        <p:txBody>
          <a:bodyPr/>
          <a:lstStyle/>
          <a:p>
            <a:r>
              <a:rPr lang="en-US"/>
              <a:t>How many of you have seen or tried PowerPoint Agent Mode?</a:t>
            </a:r>
          </a:p>
          <a:p>
            <a:r>
              <a:rPr lang="en-US"/>
              <a:t>For those of you who are new to it, let me start with a demo video.</a:t>
            </a:r>
          </a:p>
          <a:p>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9E3D0D4E-9A42-BCDE-60E3-9BD5F0CB0A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1167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A1A04-6530-303E-B092-0246424B24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6E928-6A12-B00C-DF8E-D412D94466DC}"/>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5BA1661E-AD54-92AC-4BA2-4BA4740BD972}"/>
              </a:ext>
            </a:extLst>
          </p:cNvPr>
          <p:cNvSpPr>
            <a:spLocks noGrp="1"/>
          </p:cNvSpPr>
          <p:nvPr>
            <p:ph type="body" idx="1"/>
          </p:nvPr>
        </p:nvSpPr>
        <p:spPr/>
        <p:txBody>
          <a:bodyPr/>
          <a:lstStyle/>
          <a:p>
            <a:r>
              <a:rPr lang="en-US"/>
              <a:t>Images are a key ingredient to most presentations, so I thought I’d share recent improvements we made to image generation in chat – which is now contextually aware!</a:t>
            </a:r>
          </a:p>
          <a:p>
            <a:r>
              <a:rPr lang="en-US"/>
              <a:t>So when you generate an image in chat, not only is Copilot aware of what content you have on the slide, so it makes a relevant image for you, but it also understands the look and feel of your slide to create an image that perfectly fits. It will even make sure the image generated aligns with other graphics in your presentation to ensure your deck feels consistent throughout.</a:t>
            </a:r>
            <a:br>
              <a:rPr lang="en-US"/>
            </a:br>
            <a:br>
              <a:rPr lang="en-US"/>
            </a:br>
            <a:r>
              <a:rPr lang="en-US"/>
              <a:t>Now this next example is quite powerful. You can select text on slide, which will tailor the generation to what is selected. So in this example, maybe you might have 2 different icons in your stock library for travel or wellness, but Copilot can generate a tailor made icon in this situation that merges travel and wellness together! Now that’s probably not something you’ll find in a stock gallery anywhere, and I didn’t have to even bother a designer on my team for it!</a:t>
            </a:r>
          </a:p>
          <a:p>
            <a:endParaRPr lang="en-US" sz="1200" b="0" i="0" kern="120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1099F445-1EC1-1DCF-7553-9EE7705CF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89875-E16F-6948-83BC-485F8A0A455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2704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F6D0-23A5-DB0B-1393-25B28CB86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54991-92B6-809F-6013-066FE7C3A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9894D-9176-6FC4-81CF-F7F191601A40}"/>
              </a:ext>
            </a:extLst>
          </p:cNvPr>
          <p:cNvSpPr>
            <a:spLocks noGrp="1"/>
          </p:cNvSpPr>
          <p:nvPr>
            <p:ph type="body" idx="1"/>
          </p:nvPr>
        </p:nvSpPr>
        <p:spPr/>
        <p:txBody>
          <a:bodyPr/>
          <a:lstStyle/>
          <a:p>
            <a:r>
              <a:rPr lang="en-US"/>
              <a:t>How many of you have seen or tried PowerPoint Agent Mode?</a:t>
            </a:r>
          </a:p>
          <a:p>
            <a:r>
              <a:rPr lang="en-US"/>
              <a:t>For those of you who are new to it, let me start with a demo video.</a:t>
            </a:r>
          </a:p>
          <a:p>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3E7605C4-EAC8-0646-0E38-A5F6EC9A0F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5347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We're releasing a new AI-powered image editing feature </a:t>
            </a:r>
          </a:p>
          <a:p>
            <a:pPr marL="171450" indent="-171450">
              <a:buFont typeface="Calibri"/>
              <a:buChar char="-"/>
            </a:pPr>
            <a:r>
              <a:rPr lang="en-US">
                <a:ea typeface="Calibri" panose="020F0502020204030204"/>
                <a:cs typeface="Calibri" panose="020F0502020204030204"/>
              </a:rPr>
              <a:t>Rolling out on Desktop </a:t>
            </a:r>
          </a:p>
          <a:p>
            <a:pPr marL="171450" indent="-171450">
              <a:buFont typeface="Calibri"/>
              <a:buChar char="-"/>
            </a:pPr>
            <a:r>
              <a:rPr lang="en-US">
                <a:ea typeface="Calibri" panose="020F0502020204030204"/>
                <a:cs typeface="Calibri" panose="020F0502020204030204"/>
              </a:rPr>
              <a:t>Web and Mac to come soon </a:t>
            </a:r>
          </a:p>
          <a:p>
            <a:pPr marL="171450" indent="-171450">
              <a:buFont typeface="Calibri"/>
              <a:buChar char="-"/>
            </a:pPr>
            <a:endParaRPr lang="en-US">
              <a:ea typeface="Calibri" panose="020F0502020204030204"/>
              <a:cs typeface="Calibri" panose="020F0502020204030204"/>
            </a:endParaRPr>
          </a:p>
          <a:p>
            <a:r>
              <a:rPr lang="en-US">
                <a:ea typeface="Calibri" panose="020F0502020204030204"/>
                <a:cs typeface="Calibri" panose="020F0502020204030204"/>
              </a:rPr>
              <a:t>Play the video </a:t>
            </a: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D5939589-3E79-4C82-AA4A-FE78234FAA59}" type="slidenum">
              <a:rPr lang="en-US" smtClean="0"/>
              <a:t>30</a:t>
            </a:fld>
            <a:endParaRPr lang="en-US"/>
          </a:p>
        </p:txBody>
      </p:sp>
    </p:spTree>
    <p:extLst>
      <p:ext uri="{BB962C8B-B14F-4D97-AF65-F5344CB8AC3E}">
        <p14:creationId xmlns:p14="http://schemas.microsoft.com/office/powerpoint/2010/main" val="3699733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48D6-B777-D3CD-F2A3-F9ED0822F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9D649-C564-EED0-C652-FBBB9E393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E88C4-0CEE-CF13-41C3-3DCE00F72399}"/>
              </a:ext>
            </a:extLst>
          </p:cNvPr>
          <p:cNvSpPr>
            <a:spLocks noGrp="1"/>
          </p:cNvSpPr>
          <p:nvPr>
            <p:ph type="body" idx="1"/>
          </p:nvPr>
        </p:nvSpPr>
        <p:spPr/>
        <p:txBody>
          <a:bodyPr/>
          <a:lstStyle/>
          <a:p>
            <a:r>
              <a:rPr lang="en-US"/>
              <a:t>Initiate by a) right clicking on the image and select "Edit Picture) or b) choosing the option in the ribbon </a:t>
            </a:r>
          </a:p>
          <a:p>
            <a:endParaRPr lang="en-US">
              <a:ea typeface="Calibri" panose="020F0502020204030204"/>
              <a:cs typeface="Calibri" panose="020F0502020204030204"/>
            </a:endParaRPr>
          </a:p>
          <a:p>
            <a:r>
              <a:rPr lang="en-US">
                <a:ea typeface="Calibri" panose="020F0502020204030204"/>
                <a:cs typeface="Calibri" panose="020F0502020204030204"/>
              </a:rPr>
              <a:t>It lets you:</a:t>
            </a:r>
          </a:p>
          <a:p>
            <a:pPr marL="171450" indent="-171450">
              <a:buFont typeface="Arial" panose="020B0604020202020204" pitchFamily="34" charset="0"/>
              <a:buChar char="•"/>
            </a:pPr>
            <a:r>
              <a:rPr lang="en-US">
                <a:ea typeface="Calibri" panose="020F0502020204030204"/>
                <a:cs typeface="Calibri" panose="020F0502020204030204"/>
              </a:rPr>
              <a:t>Quickly remove background with one click </a:t>
            </a:r>
          </a:p>
          <a:p>
            <a:pPr marL="171450" indent="-171450">
              <a:buFont typeface="Arial" panose="020B0604020202020204" pitchFamily="34" charset="0"/>
              <a:buChar char="•"/>
            </a:pPr>
            <a:r>
              <a:rPr lang="en-US">
                <a:ea typeface="Calibri" panose="020F0502020204030204"/>
                <a:cs typeface="Calibri" panose="020F0502020204030204"/>
              </a:rPr>
              <a:t>Improve the image resolution – particularly useful if you're copying in a scanned image or image downloaded from the web at low res </a:t>
            </a:r>
          </a:p>
          <a:p>
            <a:pPr marL="171450" indent="-171450">
              <a:buFont typeface="Arial" panose="020B0604020202020204" pitchFamily="34" charset="0"/>
              <a:buChar char="•"/>
            </a:pPr>
            <a:r>
              <a:rPr lang="en-US">
                <a:ea typeface="Calibri" panose="020F0502020204030204"/>
                <a:cs typeface="Calibri" panose="020F0502020204030204"/>
              </a:rPr>
              <a:t>Select any object in the image – erase or move to remove clutter or change composition </a:t>
            </a:r>
          </a:p>
          <a:p>
            <a:pPr marL="171450" indent="-171450">
              <a:buFont typeface="Arial" panose="020B0604020202020204" pitchFamily="34" charset="0"/>
              <a:buChar char="•"/>
            </a:pPr>
            <a:r>
              <a:rPr lang="en-US">
                <a:ea typeface="Calibri" panose="020F0502020204030204"/>
                <a:cs typeface="Calibri" panose="020F0502020204030204"/>
              </a:rPr>
              <a:t>"Edit Text" if you need to quickly edit the text that's part of the image or correct misspellings that we sometimes see in generated images</a:t>
            </a:r>
          </a:p>
          <a:p>
            <a:pPr marL="171450" indent="-171450">
              <a:buFont typeface="Arial" panose="020B0604020202020204" pitchFamily="34" charset="0"/>
              <a:buChar char="•"/>
            </a:pPr>
            <a:r>
              <a:rPr lang="en-US">
                <a:ea typeface="Calibri" panose="020F0502020204030204"/>
                <a:cs typeface="Calibri" panose="020F0502020204030204"/>
              </a:rPr>
              <a:t>Curated set of image effects that you used to have to go to </a:t>
            </a:r>
            <a:r>
              <a:rPr lang="en-US" err="1">
                <a:ea typeface="Calibri" panose="020F0502020204030204"/>
                <a:cs typeface="Calibri" panose="020F0502020204030204"/>
              </a:rPr>
              <a:t>specilized</a:t>
            </a:r>
            <a:r>
              <a:rPr lang="en-US">
                <a:ea typeface="Calibri" panose="020F0502020204030204"/>
                <a:cs typeface="Calibri" panose="020F0502020204030204"/>
              </a:rPr>
              <a:t> tools like Adobe for, you can now </a:t>
            </a:r>
            <a:r>
              <a:rPr lang="en-US" err="1">
                <a:ea typeface="Calibri" panose="020F0502020204030204"/>
                <a:cs typeface="Calibri" panose="020F0502020204030204"/>
              </a:rPr>
              <a:t>quicly</a:t>
            </a:r>
            <a:r>
              <a:rPr lang="en-US">
                <a:ea typeface="Calibri" panose="020F0502020204030204"/>
                <a:cs typeface="Calibri" panose="020F0502020204030204"/>
              </a:rPr>
              <a:t> apply them with one click to add extra creative flair </a:t>
            </a:r>
          </a:p>
          <a:p>
            <a:pPr marL="171450" indent="-171450">
              <a:buFont typeface="Arial" panose="020B0604020202020204" pitchFamily="34" charset="0"/>
              <a:buChar char="•"/>
            </a:pP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3A282DF9-1595-DED8-F4FD-80BB96FB3A2C}"/>
              </a:ext>
            </a:extLst>
          </p:cNvPr>
          <p:cNvSpPr>
            <a:spLocks noGrp="1"/>
          </p:cNvSpPr>
          <p:nvPr>
            <p:ph type="sldNum" sz="quarter" idx="5"/>
          </p:nvPr>
        </p:nvSpPr>
        <p:spPr/>
        <p:txBody>
          <a:bodyPr/>
          <a:lstStyle/>
          <a:p>
            <a:fld id="{D5939589-3E79-4C82-AA4A-FE78234FAA59}" type="slidenum">
              <a:rPr lang="en-US" smtClean="0"/>
              <a:t>31</a:t>
            </a:fld>
            <a:endParaRPr lang="en-US"/>
          </a:p>
        </p:txBody>
      </p:sp>
    </p:spTree>
    <p:extLst>
      <p:ext uri="{BB962C8B-B14F-4D97-AF65-F5344CB8AC3E}">
        <p14:creationId xmlns:p14="http://schemas.microsoft.com/office/powerpoint/2010/main" val="4109466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5A77F-C579-C45F-34DD-6A56CD7EE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C30C5-65B7-3518-83F0-679F4748B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3A705-0511-7BB3-C250-32C81B636E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980A47-276B-D10A-5BCF-D683AF2F6D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623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1542-060C-C746-B4E2-F6F872A10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6959F-1EE7-913E-9B7F-0E9ADEBF0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411FA-E4C4-CE47-EC5C-65FA6B51C2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3FE180-C3BC-1624-B024-86DAD533A8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3313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278B-C275-F184-5AB3-D17C284BC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5BA77-42E9-B5A3-77CD-A90C7B2DD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6C205-8010-3213-3046-E4E3319C34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4D0E99-16BC-81CD-929A-0E11E18D90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2B497-444A-443B-900B-4809B7B2A27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91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AI Restyle is rolling out on OneDrive for iOS, Android, and web for customers with a Microsoft 365 Premium subscription. Availability may vary by region as rollout continues.</a:t>
            </a:r>
          </a:p>
          <a:p>
            <a:r>
              <a:rPr lang="en-US" sz="1200" b="1" i="0" kern="1200">
                <a:solidFill>
                  <a:schemeClr val="tx1"/>
                </a:solidFill>
                <a:effectLst/>
                <a:latin typeface="+mn-lt"/>
                <a:ea typeface="+mn-ea"/>
                <a:cs typeface="+mn-cs"/>
              </a:rPr>
              <a:t>Create something beautiful instantly</a:t>
            </a:r>
            <a:r>
              <a:rPr lang="en-US" sz="1200" b="0" i="0" kern="1200">
                <a:solidFill>
                  <a:schemeClr val="tx1"/>
                </a:solidFill>
                <a:effectLst/>
                <a:latin typeface="+mn-lt"/>
                <a:ea typeface="+mn-ea"/>
                <a:cs typeface="+mn-cs"/>
              </a:rPr>
              <a:t>. Choose from a rotating set of one‑tap styles designed to match the content of your photo-so it’s easy to get a great result right away. New styles are added regularly, giving you fresh ways to reimagine your photos.</a:t>
            </a:r>
          </a:p>
          <a:p>
            <a:r>
              <a:rPr lang="en-US" sz="1200" b="1" i="0" kern="1200">
                <a:solidFill>
                  <a:schemeClr val="tx1"/>
                </a:solidFill>
                <a:effectLst/>
                <a:latin typeface="+mn-lt"/>
                <a:ea typeface="+mn-ea"/>
                <a:cs typeface="+mn-cs"/>
              </a:rPr>
              <a:t>Add a personal touch when you want</a:t>
            </a:r>
            <a:r>
              <a:rPr lang="en-US" sz="1200" b="0" i="0" kern="1200">
                <a:solidFill>
                  <a:schemeClr val="tx1"/>
                </a:solidFill>
                <a:effectLst/>
                <a:latin typeface="+mn-lt"/>
                <a:ea typeface="+mn-ea"/>
                <a:cs typeface="+mn-cs"/>
              </a:rPr>
              <a:t>. Include an optional prompt to guide the look-no design skills required.</a:t>
            </a:r>
          </a:p>
          <a:p>
            <a:r>
              <a:rPr lang="en-US" sz="1200" b="1" i="0" kern="1200">
                <a:solidFill>
                  <a:schemeClr val="tx1"/>
                </a:solidFill>
                <a:effectLst/>
                <a:latin typeface="+mn-lt"/>
                <a:ea typeface="+mn-ea"/>
                <a:cs typeface="+mn-cs"/>
              </a:rPr>
              <a:t>Explore until it feels right</a:t>
            </a:r>
            <a:r>
              <a:rPr lang="en-US" sz="1200" b="0" i="0" kern="1200">
                <a:solidFill>
                  <a:schemeClr val="tx1"/>
                </a:solidFill>
                <a:effectLst/>
                <a:latin typeface="+mn-lt"/>
                <a:ea typeface="+mn-ea"/>
                <a:cs typeface="+mn-cs"/>
              </a:rPr>
              <a:t>. Try multiple restyles, undo or redo changes, and keep experimenting until you find the look you love.</a:t>
            </a:r>
          </a:p>
          <a:p>
            <a:r>
              <a:rPr lang="en-US" sz="1200" b="1" i="0" kern="1200">
                <a:solidFill>
                  <a:schemeClr val="tx1"/>
                </a:solidFill>
                <a:effectLst/>
                <a:latin typeface="+mn-lt"/>
                <a:ea typeface="+mn-ea"/>
                <a:cs typeface="+mn-cs"/>
              </a:rPr>
              <a:t>Share in just a few taps</a:t>
            </a:r>
            <a:r>
              <a:rPr lang="en-US" sz="1200" b="0" i="0" kern="1200">
                <a:solidFill>
                  <a:schemeClr val="tx1"/>
                </a:solidFill>
                <a:effectLst/>
                <a:latin typeface="+mn-lt"/>
                <a:ea typeface="+mn-ea"/>
                <a:cs typeface="+mn-cs"/>
              </a:rPr>
              <a:t>. Go from viewing to restyling to sharing with your </a:t>
            </a:r>
            <a:r>
              <a:rPr lang="en-US" sz="1200" b="0" i="0" kern="1200" err="1">
                <a:solidFill>
                  <a:schemeClr val="tx1"/>
                </a:solidFill>
                <a:effectLst/>
                <a:latin typeface="+mn-lt"/>
                <a:ea typeface="+mn-ea"/>
                <a:cs typeface="+mn-cs"/>
              </a:rPr>
              <a:t>favourite</a:t>
            </a:r>
            <a:r>
              <a:rPr lang="en-US" sz="1200" b="0" i="0" kern="1200">
                <a:solidFill>
                  <a:schemeClr val="tx1"/>
                </a:solidFill>
                <a:effectLst/>
                <a:latin typeface="+mn-lt"/>
                <a:ea typeface="+mn-ea"/>
                <a:cs typeface="+mn-cs"/>
              </a:rPr>
              <a:t> apps-without ever leaving OneDrive Photos.</a:t>
            </a:r>
          </a:p>
          <a:p>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D7E-CE76-D47E-A5D0-DBE374CC3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EC76-DDFC-9339-DABD-1D9244C6E6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D73823-B00E-F7C0-4D77-3D2C6312C8DB}"/>
              </a:ext>
            </a:extLst>
          </p:cNvPr>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742BB29-312D-AC1D-A4C7-D671BF737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r>
              <a:rPr lang="en-US" sz="1200" b="1" i="0" kern="1200">
                <a:solidFill>
                  <a:schemeClr val="tx1"/>
                </a:solidFill>
                <a:effectLst/>
                <a:latin typeface="+mn-lt"/>
                <a:ea typeface="+mn-ea"/>
                <a:cs typeface="+mn-cs"/>
              </a:rPr>
              <a:t>Create AI-assisted document templates without code</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Templates define the layout and structure of the generated document, making it easier to standardize outputs across teams and business processes. AI automatically detects fields in the document and creates reusables forms.</a:t>
            </a:r>
          </a:p>
          <a:p>
            <a:r>
              <a:rPr lang="en-US" sz="1200" b="1" i="0" kern="1200">
                <a:solidFill>
                  <a:schemeClr val="tx1"/>
                </a:solidFill>
                <a:effectLst/>
                <a:latin typeface="+mn-lt"/>
                <a:ea typeface="+mn-ea"/>
                <a:cs typeface="+mn-cs"/>
              </a:rPr>
              <a:t>Generate documents from structured form inputs</a:t>
            </a:r>
            <a:br>
              <a:rPr lang="en-US" sz="1200" b="1" i="0" kern="1200">
                <a:solidFill>
                  <a:schemeClr val="tx1"/>
                </a:solidFill>
                <a:effectLst/>
                <a:latin typeface="+mn-lt"/>
                <a:ea typeface="+mn-ea"/>
                <a:cs typeface="+mn-cs"/>
              </a:rPr>
            </a:br>
            <a:r>
              <a:rPr lang="en-US" sz="1200" b="0" i="0" kern="1200">
                <a:solidFill>
                  <a:schemeClr val="tx1"/>
                </a:solidFill>
                <a:effectLst/>
                <a:latin typeface="+mn-lt"/>
                <a:ea typeface="+mn-ea"/>
                <a:cs typeface="+mn-cs"/>
              </a:rPr>
              <a:t>Use forms to collect standardized information and automatically populate that data into a document template. This means documents are created with the right structure and fields every time.</a:t>
            </a:r>
          </a:p>
          <a:p>
            <a:r>
              <a:rPr lang="en-US" sz="1200" b="1" i="0" kern="1200">
                <a:solidFill>
                  <a:schemeClr val="tx1"/>
                </a:solidFill>
                <a:effectLst/>
                <a:latin typeface="+mn-lt"/>
                <a:ea typeface="+mn-ea"/>
                <a:cs typeface="+mn-cs"/>
              </a:rPr>
              <a:t>Share form links </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After a form is published, you can share the form link with users in your organization, enabling them to submit forms and generate documents. Each submission creates a new document that preserves the approved document’s layout and language — only the field values change.</a:t>
            </a:r>
          </a:p>
          <a:p>
            <a:r>
              <a:rPr lang="en-US" sz="1200" b="1" i="0" kern="1200">
                <a:solidFill>
                  <a:schemeClr val="tx1"/>
                </a:solidFill>
                <a:effectLst/>
                <a:latin typeface="+mn-lt"/>
                <a:ea typeface="+mn-ea"/>
                <a:cs typeface="+mn-cs"/>
              </a:rPr>
              <a:t>Keep documents connected to structured data</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Because documents are generated from a template, the output has consistent metadata, downstream workflows, and governance (including retention and sensitivity labels).</a:t>
            </a:r>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F2B83-C257-6D48-ACB0-E01B87F17365}" type="slidenum">
              <a:rPr lang="en-US" smtClean="0"/>
              <a:t>11</a:t>
            </a:fld>
            <a:endParaRPr lang="en-US"/>
          </a:p>
        </p:txBody>
      </p:sp>
    </p:spTree>
    <p:extLst>
      <p:ext uri="{BB962C8B-B14F-4D97-AF65-F5344CB8AC3E}">
        <p14:creationId xmlns:p14="http://schemas.microsoft.com/office/powerpoint/2010/main" val="274087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of you have seen or tried the new Edit with Copilot mode?</a:t>
            </a:r>
          </a:p>
          <a:p>
            <a:r>
              <a:rPr lang="en-US"/>
              <a:t>For those of you who are new to it, let me start with a demo video.</a:t>
            </a:r>
          </a:p>
        </p:txBody>
      </p:sp>
      <p:sp>
        <p:nvSpPr>
          <p:cNvPr id="4" name="Slide Number Placeholder 3"/>
          <p:cNvSpPr>
            <a:spLocks noGrp="1"/>
          </p:cNvSpPr>
          <p:nvPr>
            <p:ph type="sldNum" sz="quarter" idx="5"/>
          </p:nvPr>
        </p:nvSpPr>
        <p:spPr/>
        <p:txBody>
          <a:bodyPr/>
          <a:lstStyle/>
          <a:p>
            <a:fld id="{70FF2B83-C257-6D48-ACB0-E01B87F17365}" type="slidenum">
              <a:rPr lang="en-US" smtClean="0"/>
              <a:t>12</a:t>
            </a:fld>
            <a:endParaRPr lang="en-US"/>
          </a:p>
        </p:txBody>
      </p:sp>
    </p:spTree>
    <p:extLst>
      <p:ext uri="{BB962C8B-B14F-4D97-AF65-F5344CB8AC3E}">
        <p14:creationId xmlns:p14="http://schemas.microsoft.com/office/powerpoint/2010/main" val="127848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54FA-C451-32F2-CD44-722CFA169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38D3E-891A-E56F-F825-E7D4210A5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1C551-B404-FB69-1AFC-3C88E687A73C}"/>
              </a:ext>
            </a:extLst>
          </p:cNvPr>
          <p:cNvSpPr>
            <a:spLocks noGrp="1"/>
          </p:cNvSpPr>
          <p:nvPr>
            <p:ph type="body" idx="1"/>
          </p:nvPr>
        </p:nvSpPr>
        <p:spPr/>
        <p:txBody>
          <a:bodyPr/>
          <a:lstStyle/>
          <a:p>
            <a:r>
              <a:rPr lang="en-US"/>
              <a:t>Here’s an example on how Edit with Copilot mode (previously called Agent mode) can create and edit everyday presentations.</a:t>
            </a:r>
          </a:p>
          <a:p>
            <a:endParaRPr lang="en-US"/>
          </a:p>
          <a:p>
            <a:r>
              <a:rPr lang="en-US"/>
              <a:t>&lt;Play video&gt;</a:t>
            </a:r>
          </a:p>
          <a:p>
            <a:endParaRPr lang="en-US"/>
          </a:p>
          <a:p>
            <a:r>
              <a:rPr lang="en-US" i="1"/>
              <a:t>&lt;After video is done:&gt;</a:t>
            </a:r>
          </a:p>
          <a:p>
            <a:endParaRPr lang="en-US" i="1"/>
          </a:p>
          <a:p>
            <a:r>
              <a:rPr lang="en-US"/>
              <a:t>So as you can see, this </a:t>
            </a:r>
            <a:r>
              <a:rPr lang="en-US">
                <a:ea typeface="Calibri"/>
                <a:cs typeface="Calibri"/>
              </a:rPr>
              <a:t>covers the true power of Edit with Copilot in PowerPoint – from creating a presentation to editing images to pivoting the deck for time to checking the brand.</a:t>
            </a:r>
          </a:p>
          <a:p>
            <a:endParaRPr lang="en-US">
              <a:ea typeface="Calibri"/>
              <a:cs typeface="Calibri"/>
            </a:endParaRPr>
          </a:p>
          <a:p>
            <a:r>
              <a:rPr lang="en-US">
                <a:ea typeface="Calibri"/>
                <a:cs typeface="Calibri"/>
              </a:rPr>
              <a:t>But the video went pretty fast so let’s break it down further…</a:t>
            </a:r>
          </a:p>
        </p:txBody>
      </p:sp>
      <p:sp>
        <p:nvSpPr>
          <p:cNvPr id="4" name="Slide Number Placeholder 3">
            <a:extLst>
              <a:ext uri="{FF2B5EF4-FFF2-40B4-BE49-F238E27FC236}">
                <a16:creationId xmlns:a16="http://schemas.microsoft.com/office/drawing/2014/main" id="{410842EC-2A4E-9581-3736-967D191A2698}"/>
              </a:ext>
            </a:extLst>
          </p:cNvPr>
          <p:cNvSpPr>
            <a:spLocks noGrp="1"/>
          </p:cNvSpPr>
          <p:nvPr>
            <p:ph type="sldNum" sz="quarter" idx="5"/>
          </p:nvPr>
        </p:nvSpPr>
        <p:spPr/>
        <p:txBody>
          <a:bodyPr/>
          <a:lstStyle/>
          <a:p>
            <a:fld id="{D5939589-3E79-4C82-AA4A-FE78234FAA59}" type="slidenum">
              <a:rPr lang="en-US" smtClean="0"/>
              <a:t>13</a:t>
            </a:fld>
            <a:endParaRPr lang="en-US"/>
          </a:p>
        </p:txBody>
      </p:sp>
    </p:spTree>
    <p:extLst>
      <p:ext uri="{BB962C8B-B14F-4D97-AF65-F5344CB8AC3E}">
        <p14:creationId xmlns:p14="http://schemas.microsoft.com/office/powerpoint/2010/main" val="2423519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40007551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91898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004464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0729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5994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730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5688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11187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49755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83493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0490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42832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048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651277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572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012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16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030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3577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04553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50443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36863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1029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64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567814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7723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43020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817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84200" y="1435497"/>
            <a:ext cx="11018520"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3933316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lnSpc>
                <a:spcPct val="90000"/>
              </a:lnSpc>
              <a:spcBef>
                <a:spcPts val="1000"/>
              </a:spcBef>
              <a:buNone/>
              <a:defRPr sz="2400">
                <a:solidFill>
                  <a:schemeClr val="bg1"/>
                </a:solidFill>
                <a:latin typeface="Segoe UI Semibold" panose="020B0702040204020203" pitchFamily="34" charset="0"/>
                <a:cs typeface="Segoe UI Semibold" panose="020B0702040204020203" pitchFamily="34" charset="0"/>
              </a:defRPr>
            </a:lvl1pPr>
            <a:lvl2pPr marL="228600" indent="0">
              <a:buNone/>
              <a:defRPr/>
            </a:lvl2pPr>
          </a:lstStyle>
          <a:p>
            <a:pPr lvl="0"/>
            <a:r>
              <a:rPr lang="en-US"/>
              <a:t>Click to edit Master</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90040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00979" y="1435497"/>
            <a:ext cx="11101741"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23765308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1325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A67BF7-944B-9142-9E1D-EC31293CF373}"/>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A4B4CAF-A0E8-F09F-D6AB-040C9D9C0D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0" y="0"/>
            <a:ext cx="12192000" cy="6858000"/>
          </a:xfrm>
          <a:prstGeom prst="rect">
            <a:avLst/>
          </a:prstGeom>
        </p:spPr>
      </p:pic>
      <p:sp>
        <p:nvSpPr>
          <p:cNvPr id="9" name="Title 1">
            <a:extLst>
              <a:ext uri="{FF2B5EF4-FFF2-40B4-BE49-F238E27FC236}">
                <a16:creationId xmlns:a16="http://schemas.microsoft.com/office/drawing/2014/main" id="{828725B4-D968-BAAF-19B1-9A4719C72B48}"/>
              </a:ext>
            </a:extLst>
          </p:cNvPr>
          <p:cNvSpPr>
            <a:spLocks noGrp="1"/>
          </p:cNvSpPr>
          <p:nvPr>
            <p:ph type="ctrTitle"/>
          </p:nvPr>
        </p:nvSpPr>
        <p:spPr>
          <a:xfrm>
            <a:off x="609600" y="1215884"/>
            <a:ext cx="10972800" cy="2379013"/>
          </a:xfrm>
        </p:spPr>
        <p:txBody>
          <a:bodyPr anchor="b">
            <a:normAutofit/>
          </a:bodyPr>
          <a:lstStyle>
            <a:lvl1pPr algn="ctr">
              <a:defRPr sz="6000">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B61B9004-3C8A-9454-2377-0A58ADD11064}"/>
              </a:ext>
            </a:extLst>
          </p:cNvPr>
          <p:cNvSpPr>
            <a:spLocks noGrp="1"/>
          </p:cNvSpPr>
          <p:nvPr>
            <p:ph type="subTitle" idx="1"/>
          </p:nvPr>
        </p:nvSpPr>
        <p:spPr>
          <a:xfrm>
            <a:off x="1524000" y="3695090"/>
            <a:ext cx="9144000" cy="1029310"/>
          </a:xfrm>
        </p:spPr>
        <p:txBody>
          <a:bodyPr>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4571647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609686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with one embellishment">
    <p:bg>
      <p:bgPr>
        <a:solidFill>
          <a:srgbClr val="FFF9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922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with Picture 3">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D948CE-769F-7D67-4E7B-1B9EDECCEC8A}"/>
              </a:ext>
            </a:extLst>
          </p:cNvPr>
          <p:cNvSpPr>
            <a:spLocks noGrp="1"/>
          </p:cNvSpPr>
          <p:nvPr>
            <p:ph type="ctrTitle"/>
          </p:nvPr>
        </p:nvSpPr>
        <p:spPr>
          <a:xfrm>
            <a:off x="381000" y="1371597"/>
            <a:ext cx="4800600" cy="2845567"/>
          </a:xfrm>
        </p:spPr>
        <p:txBody>
          <a:bodyPr vert="horz" lIns="91440" tIns="45720" rIns="91440" bIns="45720" rtlCol="0" anchor="b">
            <a:normAutofit/>
          </a:bodyPr>
          <a:lstStyle>
            <a:lvl1pPr>
              <a:defRPr lang="en-US" sz="4400" dirty="0"/>
            </a:lvl1pPr>
          </a:lstStyle>
          <a:p>
            <a:pPr lvl="0"/>
            <a:r>
              <a:rPr lang="en-US"/>
              <a:t>Click to edit Master title style</a:t>
            </a:r>
          </a:p>
        </p:txBody>
      </p:sp>
      <p:sp>
        <p:nvSpPr>
          <p:cNvPr id="8" name="Subtitle 2">
            <a:extLst>
              <a:ext uri="{FF2B5EF4-FFF2-40B4-BE49-F238E27FC236}">
                <a16:creationId xmlns:a16="http://schemas.microsoft.com/office/drawing/2014/main" id="{87D90BD9-1CD9-8EA4-6145-FDBD4F0BA3DF}"/>
              </a:ext>
            </a:extLst>
          </p:cNvPr>
          <p:cNvSpPr>
            <a:spLocks noGrp="1"/>
          </p:cNvSpPr>
          <p:nvPr>
            <p:ph type="subTitle" idx="1"/>
          </p:nvPr>
        </p:nvSpPr>
        <p:spPr>
          <a:xfrm>
            <a:off x="381000" y="4363278"/>
            <a:ext cx="4800599" cy="1123122"/>
          </a:xfrm>
        </p:spPr>
        <p:txBody>
          <a:bodyPr vert="horz" lIns="91440" tIns="45720" rIns="91440" bIns="45720" rtlCol="0">
            <a:normAutofit/>
          </a:bodyPr>
          <a:lstStyle>
            <a:lvl1pPr marL="0" indent="0">
              <a:buNone/>
              <a:defRPr lang="en-US" sz="1800" dirty="0"/>
            </a:lvl1pPr>
          </a:lstStyle>
          <a:p>
            <a:pPr lvl="0"/>
            <a:r>
              <a:rPr lang="en-US"/>
              <a:t>Click to edit Master subtitle style</a:t>
            </a:r>
          </a:p>
        </p:txBody>
      </p:sp>
      <p:sp>
        <p:nvSpPr>
          <p:cNvPr id="2" name="Picture Placeholder 1">
            <a:extLst>
              <a:ext uri="{FF2B5EF4-FFF2-40B4-BE49-F238E27FC236}">
                <a16:creationId xmlns:a16="http://schemas.microsoft.com/office/drawing/2014/main" id="{2F60966E-F060-05E7-54E1-129C2360EC95}"/>
              </a:ext>
            </a:extLst>
          </p:cNvPr>
          <p:cNvSpPr>
            <a:spLocks noGrp="1"/>
          </p:cNvSpPr>
          <p:nvPr>
            <p:ph type="pic" sz="quarter" idx="15"/>
          </p:nvPr>
        </p:nvSpPr>
        <p:spPr>
          <a:xfrm>
            <a:off x="6096001" y="153417"/>
            <a:ext cx="5943599" cy="6552184"/>
          </a:xfrm>
          <a:custGeom>
            <a:avLst/>
            <a:gdLst>
              <a:gd name="connsiteX0" fmla="*/ 349249 w 5943599"/>
              <a:gd name="connsiteY0" fmla="*/ 0 h 6552184"/>
              <a:gd name="connsiteX1" fmla="*/ 5594350 w 5943599"/>
              <a:gd name="connsiteY1" fmla="*/ 0 h 6552184"/>
              <a:gd name="connsiteX2" fmla="*/ 5936505 w 5943599"/>
              <a:gd name="connsiteY2" fmla="*/ 278863 h 6552184"/>
              <a:gd name="connsiteX3" fmla="*/ 5943599 w 5943599"/>
              <a:gd name="connsiteY3" fmla="*/ 349239 h 6552184"/>
              <a:gd name="connsiteX4" fmla="*/ 5943599 w 5943599"/>
              <a:gd name="connsiteY4" fmla="*/ 5701613 h 6552184"/>
              <a:gd name="connsiteX5" fmla="*/ 5936505 w 5943599"/>
              <a:gd name="connsiteY5" fmla="*/ 5771987 h 6552184"/>
              <a:gd name="connsiteX6" fmla="*/ 5594350 w 5943599"/>
              <a:gd name="connsiteY6" fmla="*/ 6050852 h 6552184"/>
              <a:gd name="connsiteX7" fmla="*/ 3222459 w 5943599"/>
              <a:gd name="connsiteY7" fmla="*/ 6050852 h 6552184"/>
              <a:gd name="connsiteX8" fmla="*/ 2971799 w 5943599"/>
              <a:gd name="connsiteY8" fmla="*/ 6301512 h 6552184"/>
              <a:gd name="connsiteX9" fmla="*/ 2721139 w 5943599"/>
              <a:gd name="connsiteY9" fmla="*/ 6552184 h 6552184"/>
              <a:gd name="connsiteX10" fmla="*/ 349249 w 5943599"/>
              <a:gd name="connsiteY10" fmla="*/ 6552184 h 6552184"/>
              <a:gd name="connsiteX11" fmla="*/ 7095 w 5943599"/>
              <a:gd name="connsiteY11" fmla="*/ 6273302 h 6552184"/>
              <a:gd name="connsiteX12" fmla="*/ 0 w 5943599"/>
              <a:gd name="connsiteY12" fmla="*/ 6202932 h 6552184"/>
              <a:gd name="connsiteX13" fmla="*/ 0 w 5943599"/>
              <a:gd name="connsiteY13" fmla="*/ 349240 h 6552184"/>
              <a:gd name="connsiteX14" fmla="*/ 7095 w 5943599"/>
              <a:gd name="connsiteY14" fmla="*/ 278864 h 6552184"/>
              <a:gd name="connsiteX15" fmla="*/ 349249 w 5943599"/>
              <a:gd name="connsiteY15" fmla="*/ 0 h 65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43599" h="6552184">
                <a:moveTo>
                  <a:pt x="349249" y="0"/>
                </a:moveTo>
                <a:lnTo>
                  <a:pt x="5594350" y="0"/>
                </a:lnTo>
                <a:cubicBezTo>
                  <a:pt x="5763125" y="0"/>
                  <a:pt x="5903938" y="119716"/>
                  <a:pt x="5936505" y="278863"/>
                </a:cubicBezTo>
                <a:lnTo>
                  <a:pt x="5943599" y="349239"/>
                </a:lnTo>
                <a:lnTo>
                  <a:pt x="5943599" y="5701613"/>
                </a:lnTo>
                <a:lnTo>
                  <a:pt x="5936505" y="5771987"/>
                </a:lnTo>
                <a:cubicBezTo>
                  <a:pt x="5903938" y="5931132"/>
                  <a:pt x="5763125" y="6050852"/>
                  <a:pt x="5594350" y="6050852"/>
                </a:cubicBezTo>
                <a:lnTo>
                  <a:pt x="3222459" y="6050852"/>
                </a:lnTo>
                <a:cubicBezTo>
                  <a:pt x="3084023" y="6050852"/>
                  <a:pt x="2971799" y="6163075"/>
                  <a:pt x="2971799" y="6301512"/>
                </a:cubicBezTo>
                <a:cubicBezTo>
                  <a:pt x="2971799" y="6439916"/>
                  <a:pt x="2859576" y="6552184"/>
                  <a:pt x="2721139" y="6552184"/>
                </a:cubicBezTo>
                <a:lnTo>
                  <a:pt x="349249" y="6552184"/>
                </a:lnTo>
                <a:cubicBezTo>
                  <a:pt x="180472" y="6552184"/>
                  <a:pt x="39661" y="6432441"/>
                  <a:pt x="7095" y="6273302"/>
                </a:cubicBezTo>
                <a:lnTo>
                  <a:pt x="0" y="6202932"/>
                </a:lnTo>
                <a:lnTo>
                  <a:pt x="0" y="349240"/>
                </a:lnTo>
                <a:lnTo>
                  <a:pt x="7095" y="278864"/>
                </a:lnTo>
                <a:cubicBezTo>
                  <a:pt x="39661" y="119716"/>
                  <a:pt x="180472" y="0"/>
                  <a:pt x="349249" y="0"/>
                </a:cubicBezTo>
                <a:close/>
              </a:path>
            </a:pathLst>
          </a:custGeom>
          <a:blipFill>
            <a:blip r:embed="rId2">
              <a:alphaModFix amt="60000"/>
            </a:blip>
            <a:stretch>
              <a:fillRect/>
            </a:stretch>
          </a:blipFill>
        </p:spPr>
        <p:txBody>
          <a:bodyPr wrap="square">
            <a:noAutofit/>
          </a:bodyPr>
          <a:lstStyle/>
          <a:p>
            <a:r>
              <a:rPr lang="en-US"/>
              <a:t>Click icon to add picture</a:t>
            </a:r>
          </a:p>
        </p:txBody>
      </p:sp>
    </p:spTree>
    <p:extLst>
      <p:ext uri="{BB962C8B-B14F-4D97-AF65-F5344CB8AC3E}">
        <p14:creationId xmlns:p14="http://schemas.microsoft.com/office/powerpoint/2010/main" val="357415466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with Picture 9">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47B94B1-4C38-393F-A72D-C7C641B0A979}"/>
              </a:ext>
            </a:extLst>
          </p:cNvPr>
          <p:cNvSpPr>
            <a:spLocks noGrp="1"/>
          </p:cNvSpPr>
          <p:nvPr>
            <p:ph type="title"/>
          </p:nvPr>
        </p:nvSpPr>
        <p:spPr>
          <a:xfrm>
            <a:off x="381000" y="685800"/>
            <a:ext cx="2971800" cy="1826669"/>
          </a:xfrm>
        </p:spPr>
        <p:txBody>
          <a:bodyPr anchor="t">
            <a:normAutofit/>
          </a:bodyPr>
          <a:lstStyle>
            <a:lvl1pPr>
              <a:defRPr sz="3000"/>
            </a:lvl1pPr>
          </a:lstStyle>
          <a:p>
            <a:r>
              <a:rPr lang="en-US"/>
              <a:t>Click to edit Master title style</a:t>
            </a:r>
          </a:p>
        </p:txBody>
      </p:sp>
      <p:sp>
        <p:nvSpPr>
          <p:cNvPr id="13" name="Content Placeholder 7">
            <a:extLst>
              <a:ext uri="{FF2B5EF4-FFF2-40B4-BE49-F238E27FC236}">
                <a16:creationId xmlns:a16="http://schemas.microsoft.com/office/drawing/2014/main" id="{545D6F5E-CDF1-973E-993B-489A3F29246A}"/>
              </a:ext>
            </a:extLst>
          </p:cNvPr>
          <p:cNvSpPr>
            <a:spLocks noGrp="1"/>
          </p:cNvSpPr>
          <p:nvPr>
            <p:ph sz="quarter" idx="14"/>
          </p:nvPr>
        </p:nvSpPr>
        <p:spPr>
          <a:xfrm>
            <a:off x="4082939" y="685799"/>
            <a:ext cx="7728061" cy="1826671"/>
          </a:xfrm>
        </p:spPr>
        <p:txBody>
          <a:bodyPr vert="horz" lIns="91440" tIns="45720" rIns="91440" bIns="45720" rtlCol="0" anchor="t">
            <a:normAutofit/>
          </a:bodyPr>
          <a:lstStyle>
            <a:lvl1pPr marL="0" indent="0">
              <a:buNone/>
              <a:defRPr lang="en-US" b="0" dirty="0"/>
            </a:lvl1pPr>
            <a:lvl2pPr marL="228600" indent="0">
              <a:buNone/>
              <a:defRPr lang="en-US" b="0" dirty="0"/>
            </a:lvl2pPr>
            <a:lvl3pPr marL="457200" indent="0">
              <a:buNone/>
              <a:defRPr lang="en-US" b="0" dirty="0"/>
            </a:lvl3pPr>
            <a:lvl4pPr marL="685800" indent="0">
              <a:buNone/>
              <a:defRPr lang="en-US" b="0" dirty="0"/>
            </a:lvl4pPr>
            <a:lvl5pPr marL="914400" indent="0">
              <a:buNone/>
              <a:defRPr lang="en-US" b="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DB02DF14-5E7A-A865-A415-188A8F69716F}"/>
              </a:ext>
            </a:extLst>
          </p:cNvPr>
          <p:cNvSpPr>
            <a:spLocks noGrp="1"/>
          </p:cNvSpPr>
          <p:nvPr>
            <p:ph type="pic" sz="quarter" idx="15"/>
          </p:nvPr>
        </p:nvSpPr>
        <p:spPr>
          <a:xfrm>
            <a:off x="152401" y="3054854"/>
            <a:ext cx="11887199" cy="3657600"/>
          </a:xfrm>
          <a:custGeom>
            <a:avLst/>
            <a:gdLst>
              <a:gd name="connsiteX0" fmla="*/ 349240 w 11887199"/>
              <a:gd name="connsiteY0" fmla="*/ 0 h 3657600"/>
              <a:gd name="connsiteX1" fmla="*/ 11537959 w 11887199"/>
              <a:gd name="connsiteY1" fmla="*/ 0 h 3657600"/>
              <a:gd name="connsiteX2" fmla="*/ 11608343 w 11887199"/>
              <a:gd name="connsiteY2" fmla="*/ 7096 h 3657600"/>
              <a:gd name="connsiteX3" fmla="*/ 11887199 w 11887199"/>
              <a:gd name="connsiteY3" fmla="*/ 349299 h 3657600"/>
              <a:gd name="connsiteX4" fmla="*/ 11887199 w 11887199"/>
              <a:gd name="connsiteY4" fmla="*/ 2766893 h 3657600"/>
              <a:gd name="connsiteX5" fmla="*/ 11537949 w 11887199"/>
              <a:gd name="connsiteY5" fmla="*/ 3116193 h 3657600"/>
              <a:gd name="connsiteX6" fmla="*/ 6214268 w 11887199"/>
              <a:gd name="connsiteY6" fmla="*/ 3116193 h 3657600"/>
              <a:gd name="connsiteX7" fmla="*/ 5943600 w 11887199"/>
              <a:gd name="connsiteY7" fmla="*/ 3386896 h 3657600"/>
              <a:gd name="connsiteX8" fmla="*/ 5672932 w 11887199"/>
              <a:gd name="connsiteY8" fmla="*/ 3657600 h 3657600"/>
              <a:gd name="connsiteX9" fmla="*/ 349250 w 11887199"/>
              <a:gd name="connsiteY9" fmla="*/ 3657600 h 3657600"/>
              <a:gd name="connsiteX10" fmla="*/ 0 w 11887199"/>
              <a:gd name="connsiteY10" fmla="*/ 3308301 h 3657600"/>
              <a:gd name="connsiteX11" fmla="*/ 0 w 11887199"/>
              <a:gd name="connsiteY11" fmla="*/ 349299 h 3657600"/>
              <a:gd name="connsiteX12" fmla="*/ 278864 w 11887199"/>
              <a:gd name="connsiteY12" fmla="*/ 7096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7199" h="3657600">
                <a:moveTo>
                  <a:pt x="349240" y="0"/>
                </a:moveTo>
                <a:lnTo>
                  <a:pt x="11537959" y="0"/>
                </a:lnTo>
                <a:lnTo>
                  <a:pt x="11608343" y="7096"/>
                </a:lnTo>
                <a:cubicBezTo>
                  <a:pt x="11767503" y="39666"/>
                  <a:pt x="11887199" y="180498"/>
                  <a:pt x="11887199" y="349299"/>
                </a:cubicBezTo>
                <a:lnTo>
                  <a:pt x="11887199" y="2766893"/>
                </a:lnTo>
                <a:cubicBezTo>
                  <a:pt x="11887199" y="2959808"/>
                  <a:pt x="11730862" y="3116193"/>
                  <a:pt x="11537949" y="3116193"/>
                </a:cubicBezTo>
                <a:lnTo>
                  <a:pt x="6214268" y="3116193"/>
                </a:lnTo>
                <a:cubicBezTo>
                  <a:pt x="6064783" y="3116193"/>
                  <a:pt x="5943600" y="3237391"/>
                  <a:pt x="5943600" y="3386896"/>
                </a:cubicBezTo>
                <a:cubicBezTo>
                  <a:pt x="5943600" y="3536402"/>
                  <a:pt x="5822416" y="3657600"/>
                  <a:pt x="5672932" y="3657600"/>
                </a:cubicBezTo>
                <a:lnTo>
                  <a:pt x="349250" y="3657600"/>
                </a:lnTo>
                <a:cubicBezTo>
                  <a:pt x="156364" y="3657600"/>
                  <a:pt x="0" y="3501213"/>
                  <a:pt x="0" y="3308301"/>
                </a:cubicBezTo>
                <a:lnTo>
                  <a:pt x="0" y="349299"/>
                </a:lnTo>
                <a:cubicBezTo>
                  <a:pt x="0" y="180498"/>
                  <a:pt x="119716" y="39666"/>
                  <a:pt x="278864" y="7096"/>
                </a:cubicBezTo>
                <a:close/>
              </a:path>
            </a:pathLst>
          </a:custGeom>
          <a:blipFill>
            <a:blip r:embed="rId2">
              <a:alphaModFix amt="60000"/>
            </a:blip>
            <a:stretch>
              <a:fillRect/>
            </a:stretch>
          </a:blipFill>
        </p:spPr>
        <p:txBody>
          <a:bodyPr wrap="square">
            <a:noAutofit/>
          </a:bodyPr>
          <a:lstStyle/>
          <a:p>
            <a:r>
              <a:rPr lang="en-US"/>
              <a:t>Click icon to add picture</a:t>
            </a:r>
          </a:p>
        </p:txBody>
      </p:sp>
    </p:spTree>
    <p:extLst>
      <p:ext uri="{BB962C8B-B14F-4D97-AF65-F5344CB8AC3E}">
        <p14:creationId xmlns:p14="http://schemas.microsoft.com/office/powerpoint/2010/main" val="2064301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p:bg>
      <p:bgPr>
        <a:solidFill>
          <a:schemeClr val="bg1"/>
        </a:solidFill>
        <a:effectLst/>
      </p:bgPr>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9E3969EE-7732-41DD-2DC3-A2E1AAB30881}"/>
              </a:ext>
            </a:extLst>
          </p:cNvPr>
          <p:cNvSpPr>
            <a:spLocks noGrp="1"/>
          </p:cNvSpPr>
          <p:nvPr>
            <p:ph type="title"/>
          </p:nvPr>
        </p:nvSpPr>
        <p:spPr>
          <a:xfrm>
            <a:off x="381000" y="691835"/>
            <a:ext cx="11429999" cy="755965"/>
          </a:xfrm>
          <a:prstGeom prst="rect">
            <a:avLst/>
          </a:prstGeom>
        </p:spPr>
        <p:txBody>
          <a:bodyPr vert="horz" lIns="91440" tIns="45720" rIns="91440" bIns="45720" rtlCol="0" anchor="t">
            <a:normAutofit/>
          </a:bodyPr>
          <a:lstStyle/>
          <a:p>
            <a:r>
              <a:rPr lang="en-US"/>
              <a:t>Click to edit Master title style</a:t>
            </a:r>
          </a:p>
        </p:txBody>
      </p:sp>
      <p:sp>
        <p:nvSpPr>
          <p:cNvPr id="18" name="Text Placeholder 2">
            <a:extLst>
              <a:ext uri="{FF2B5EF4-FFF2-40B4-BE49-F238E27FC236}">
                <a16:creationId xmlns:a16="http://schemas.microsoft.com/office/drawing/2014/main" id="{AEDD6D2F-5C2F-17BF-DEBA-0E6F06D22442}"/>
              </a:ext>
            </a:extLst>
          </p:cNvPr>
          <p:cNvSpPr>
            <a:spLocks noGrp="1"/>
          </p:cNvSpPr>
          <p:nvPr>
            <p:ph idx="1"/>
          </p:nvPr>
        </p:nvSpPr>
        <p:spPr>
          <a:xfrm>
            <a:off x="380999" y="1447799"/>
            <a:ext cx="11430000" cy="4718365"/>
          </a:xfrm>
          <a:prstGeom prst="rect">
            <a:avLst/>
          </a:prstGeom>
        </p:spPr>
        <p:txBody>
          <a:bodyPr vert="horz" lIns="91440" tIns="45720" rIns="91440" bIns="45720" rtlCol="0">
            <a:normAutofit/>
          </a:bodyPr>
          <a:lstStyle>
            <a:lvl1pPr>
              <a:defRPr b="0" i="0">
                <a:latin typeface="Segoe UI Semilight" panose="020B0402040204020203" pitchFamily="34" charset="0"/>
                <a:cs typeface="Segoe UI Semilight" panose="020B0402040204020203" pitchFamily="34" charset="0"/>
              </a:defRPr>
            </a:lvl1pPr>
            <a:lvl2pPr>
              <a:defRPr b="0" i="0">
                <a:latin typeface="Segoe UI Semilight" panose="020B0402040204020203" pitchFamily="34" charset="0"/>
                <a:cs typeface="Segoe UI Semilight" panose="020B0402040204020203" pitchFamily="34" charset="0"/>
              </a:defRPr>
            </a:lvl2pPr>
            <a:lvl3pPr>
              <a:defRPr b="0" i="0">
                <a:latin typeface="Segoe UI Semilight" panose="020B0402040204020203" pitchFamily="34" charset="0"/>
                <a:cs typeface="Segoe UI Semilight" panose="020B0402040204020203" pitchFamily="34" charset="0"/>
              </a:defRPr>
            </a:lvl3pPr>
            <a:lvl4pPr>
              <a:defRPr b="0" i="0">
                <a:latin typeface="Segoe UI Semilight" panose="020B0402040204020203" pitchFamily="34" charset="0"/>
                <a:cs typeface="Segoe UI Semilight" panose="020B0402040204020203" pitchFamily="34" charset="0"/>
              </a:defRPr>
            </a:lvl4pPr>
            <a:lvl5pPr>
              <a:defRPr b="0" i="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503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4">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D2CDB4-A600-5D54-5BE6-1FA4F2A9120B}"/>
              </a:ext>
            </a:extLst>
          </p:cNvPr>
          <p:cNvSpPr>
            <a:spLocks noGrp="1"/>
          </p:cNvSpPr>
          <p:nvPr>
            <p:ph type="title"/>
          </p:nvPr>
        </p:nvSpPr>
        <p:spPr>
          <a:xfrm>
            <a:off x="381000" y="1600200"/>
            <a:ext cx="3215641" cy="3657600"/>
          </a:xfrm>
        </p:spPr>
        <p:txBody>
          <a:bodyPr anchor="t">
            <a:normAutofit/>
          </a:bodyPr>
          <a:lstStyle>
            <a:lvl1pPr>
              <a:defRPr sz="3000"/>
            </a:lvl1pPr>
          </a:lstStyle>
          <a:p>
            <a:r>
              <a:rPr lang="en-US"/>
              <a:t>Click to edit Master title style</a:t>
            </a:r>
          </a:p>
        </p:txBody>
      </p:sp>
      <p:sp>
        <p:nvSpPr>
          <p:cNvPr id="7" name="Content Placeholder 7">
            <a:extLst>
              <a:ext uri="{FF2B5EF4-FFF2-40B4-BE49-F238E27FC236}">
                <a16:creationId xmlns:a16="http://schemas.microsoft.com/office/drawing/2014/main" id="{B283CA2A-27C4-3A5B-CCC8-D39969DABF5D}"/>
              </a:ext>
            </a:extLst>
          </p:cNvPr>
          <p:cNvSpPr>
            <a:spLocks noGrp="1"/>
          </p:cNvSpPr>
          <p:nvPr>
            <p:ph sz="quarter" idx="13"/>
          </p:nvPr>
        </p:nvSpPr>
        <p:spPr>
          <a:xfrm>
            <a:off x="4282441" y="1600200"/>
            <a:ext cx="6842759" cy="3200400"/>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0991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6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9287523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6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61666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3151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24654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9984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7"/>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392673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7" r:id="rId33"/>
    <p:sldLayoutId id="2147483672" r:id="rId34"/>
    <p:sldLayoutId id="2147483673" r:id="rId35"/>
    <p:sldLayoutId id="2147483674" r:id="rId36"/>
    <p:sldLayoutId id="2147483680" r:id="rId37"/>
    <p:sldLayoutId id="2147483681" r:id="rId38"/>
    <p:sldLayoutId id="2147483718" r:id="rId39"/>
    <p:sldLayoutId id="2147483719" r:id="rId40"/>
    <p:sldLayoutId id="2147483720" r:id="rId41"/>
    <p:sldLayoutId id="2147483721" r:id="rId42"/>
    <p:sldLayoutId id="2147483722" r:id="rId43"/>
    <p:sldLayoutId id="2147483723" r:id="rId44"/>
    <p:sldLayoutId id="2147483724" r:id="rId45"/>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copilot/microsoft-365/microsoft-365-copilot-licensin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s://techcommunity.microsoft.com/blog/spblog/structured-document-generation-with-forms-now-in-preview/450301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31.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2.svg"/><Relationship Id="rId26" Type="http://schemas.openxmlformats.org/officeDocument/2006/relationships/image" Target="../media/image36.png"/><Relationship Id="rId3" Type="http://schemas.openxmlformats.org/officeDocument/2006/relationships/hyperlink" Target="https://support.microsoft.com/topic/create-and-manage-official-brand-kits-in-the-microsoft-365-copilot-app-6bc8a5a7-5697-466b-9e1f-302a38d44afc" TargetMode="External"/><Relationship Id="rId21" Type="http://schemas.openxmlformats.org/officeDocument/2006/relationships/image" Target="../media/image55.sv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1.svg"/><Relationship Id="rId25" Type="http://schemas.openxmlformats.org/officeDocument/2006/relationships/image" Target="../media/image57.png"/><Relationship Id="rId2" Type="http://schemas.openxmlformats.org/officeDocument/2006/relationships/notesSlide" Target="../notesSlides/notesSlide18.xml"/><Relationship Id="rId16" Type="http://schemas.openxmlformats.org/officeDocument/2006/relationships/image" Target="../media/image40.png"/><Relationship Id="rId20" Type="http://schemas.openxmlformats.org/officeDocument/2006/relationships/image" Target="../media/image54.svg"/><Relationship Id="rId1" Type="http://schemas.openxmlformats.org/officeDocument/2006/relationships/slideLayout" Target="../slideLayouts/slideLayout44.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41.png"/><Relationship Id="rId5" Type="http://schemas.openxmlformats.org/officeDocument/2006/relationships/image" Target="../media/image42.png"/><Relationship Id="rId15" Type="http://schemas.openxmlformats.org/officeDocument/2006/relationships/image" Target="../media/image37.png"/><Relationship Id="rId23" Type="http://schemas.openxmlformats.org/officeDocument/2006/relationships/image" Target="../media/image35.png"/><Relationship Id="rId10" Type="http://schemas.openxmlformats.org/officeDocument/2006/relationships/image" Target="../media/image47.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6.png"/><Relationship Id="rId14" Type="http://schemas.openxmlformats.org/officeDocument/2006/relationships/image" Target="../media/image34.png"/><Relationship Id="rId22"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40.png"/><Relationship Id="rId11" Type="http://schemas.openxmlformats.org/officeDocument/2006/relationships/image" Target="../media/image58.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38.png"/><Relationship Id="rId4" Type="http://schemas.openxmlformats.org/officeDocument/2006/relationships/image" Target="../media/image60.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support.microsoft.com/topic/create-and-manage-official-brand-kits-in-the-microsoft-365-copilot-app-6bc8a5a7-5697-466b-9e1f-302a38d44afc" TargetMode="External"/><Relationship Id="rId5" Type="http://schemas.openxmlformats.org/officeDocument/2006/relationships/image" Target="../media/image65.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6.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7.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gi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5" Type="http://schemas.openxmlformats.org/officeDocument/2006/relationships/image" Target="../media/image75.jpeg"/><Relationship Id="rId4" Type="http://schemas.openxmlformats.org/officeDocument/2006/relationships/hyperlink" Target="https://techcommunity.microsoft.com/blog/microsoft365copilotblog/microsoft-frontier-program-expands-to-individual-microsoft-subscribers/445740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hyperlink" Target="https://www.communitydays.org/event/2026-06-15/techcon-365-chicago" TargetMode="External"/><Relationship Id="rId3" Type="http://schemas.openxmlformats.org/officeDocument/2006/relationships/hyperlink" Target="https://www.communitydays.org/event/2026-04-01/m365-community-days-quebec-2026" TargetMode="External"/><Relationship Id="rId7" Type="http://schemas.openxmlformats.org/officeDocument/2006/relationships/hyperlink" Target="https://www.communitydays.org/event/2026-05-05/european-collaboration-summit-2026"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www.communitydays.org/event/2026-05-01/m365-community-day-st-louis" TargetMode="External"/><Relationship Id="rId5" Type="http://schemas.openxmlformats.org/officeDocument/2006/relationships/hyperlink" Target="https://adoption.microsoft.com/skilling-events-26004/?utm_source=MI26004H" TargetMode="External"/><Relationship Id="rId10"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4" Type="http://schemas.openxmlformats.org/officeDocument/2006/relationships/hyperlink" Target="https://www.communitydays.org/event/2026-04-16/agentcon-seoul" TargetMode="External"/><Relationship Id="rId9" Type="http://schemas.openxmlformats.org/officeDocument/2006/relationships/hyperlink" Target="https://www.microsoft.com/even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4" Type="http://schemas.openxmlformats.org/officeDocument/2006/relationships/hyperlink" Target="https://aka.ms/Microsoft365ChampionCallFeedback"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79.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doption.microsoft.com/skilling-events-26004/?utm_source=MI26004H"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aka.ms/SPat25" TargetMode="External"/><Relationship Id="rId7" Type="http://schemas.openxmlformats.org/officeDocument/2006/relationships/hyperlink" Target="https://adoption.microsoft.com/release-note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doption.microsoft.com/ai-agents/copilot-studio/" TargetMode="External"/><Relationship Id="rId5" Type="http://schemas.openxmlformats.org/officeDocument/2006/relationships/hyperlink" Target="https://adoption.microsoft.com/copilot/frontier-program/" TargetMode="External"/><Relationship Id="rId4" Type="http://schemas.openxmlformats.org/officeDocument/2006/relationships/hyperlink" Target="https://adoption.microsoft.com/copilot/ap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chcommunity.microsoft.com/blog/onedriveblog/onedrive-photos-restyle-with-ai-now-rolling-out-on-mobile-and-web/4503037"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microsoftteamsblog/what&#8217;s-new-in-microsoft-teams--february-2026/4497206"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tx1">
              <a:alpha val="6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76775" y="760413"/>
            <a:ext cx="7229475" cy="1116012"/>
          </a:xfrm>
        </p:spPr>
        <p:txBody>
          <a:bodyPr lIns="91440">
            <a:noAutofit/>
          </a:bodyPr>
          <a:lstStyle/>
          <a:p>
            <a:r>
              <a:rPr lang="en-US" sz="3600" dirty="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76775" y="2384425"/>
            <a:ext cx="7229475"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March 2026</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SharePoint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normAutofit/>
          </a:bodyPr>
          <a:lstStyle/>
          <a:p>
            <a:r>
              <a:rPr lang="en-US"/>
              <a:t>SharePoint</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199" y="1984051"/>
            <a:ext cx="5271477" cy="4401205"/>
          </a:xfrm>
        </p:spPr>
        <p:txBody>
          <a:bodyPr>
            <a:noAutofit/>
          </a:bodyPr>
          <a:lstStyle/>
          <a:p>
            <a:pPr>
              <a:lnSpc>
                <a:spcPct val="90000"/>
              </a:lnSpc>
              <a:spcBef>
                <a:spcPts val="1000"/>
              </a:spcBef>
            </a:pPr>
            <a:r>
              <a:rPr lang="en-US" sz="2000">
                <a:latin typeface="+mj-lt"/>
              </a:rPr>
              <a:t>Structured document generation with forms now in preview</a:t>
            </a:r>
          </a:p>
          <a:p>
            <a:pPr>
              <a:lnSpc>
                <a:spcPct val="90000"/>
              </a:lnSpc>
              <a:spcBef>
                <a:spcPts val="1000"/>
              </a:spcBef>
            </a:pPr>
            <a:r>
              <a:rPr lang="en-US"/>
              <a:t>Features include:</a:t>
            </a:r>
            <a:endParaRPr lang="en-US" sz="2000"/>
          </a:p>
          <a:p>
            <a:pPr marL="285750" indent="-285750">
              <a:lnSpc>
                <a:spcPct val="90000"/>
              </a:lnSpc>
              <a:spcBef>
                <a:spcPts val="1000"/>
              </a:spcBef>
              <a:buFont typeface="Arial" panose="020B0604020202020204" pitchFamily="34" charset="0"/>
              <a:buChar char="•"/>
            </a:pPr>
            <a:r>
              <a:rPr lang="en-US"/>
              <a:t>Create AI-assisted document templates without code</a:t>
            </a:r>
          </a:p>
          <a:p>
            <a:pPr marL="285750" indent="-285750">
              <a:lnSpc>
                <a:spcPct val="90000"/>
              </a:lnSpc>
              <a:spcBef>
                <a:spcPts val="1000"/>
              </a:spcBef>
              <a:buFont typeface="Arial" panose="020B0604020202020204" pitchFamily="34" charset="0"/>
              <a:buChar char="•"/>
            </a:pPr>
            <a:r>
              <a:rPr lang="en-US"/>
              <a:t>Generate documents from structured form inputs</a:t>
            </a:r>
            <a:br>
              <a:rPr lang="en-US"/>
            </a:br>
            <a:r>
              <a:rPr lang="en-US"/>
              <a:t>Share form links </a:t>
            </a:r>
          </a:p>
          <a:p>
            <a:pPr marL="285750" indent="-285750">
              <a:lnSpc>
                <a:spcPct val="90000"/>
              </a:lnSpc>
              <a:spcBef>
                <a:spcPts val="1000"/>
              </a:spcBef>
              <a:buFont typeface="Arial" panose="020B0604020202020204" pitchFamily="34" charset="0"/>
              <a:buChar char="•"/>
            </a:pPr>
            <a:r>
              <a:rPr lang="en-US"/>
              <a:t>Keep documents connected to structured data</a:t>
            </a:r>
          </a:p>
          <a:p>
            <a:pPr>
              <a:lnSpc>
                <a:spcPct val="90000"/>
              </a:lnSpc>
              <a:spcBef>
                <a:spcPts val="1000"/>
              </a:spcBef>
            </a:pPr>
            <a:r>
              <a:rPr lang="en-US"/>
              <a:t>Structured document generation with forms natively stores all content in SharePoint, allowing organizations to take advantage of existing document management, permissions, and lifecycle capabilities. </a:t>
            </a:r>
          </a:p>
          <a:p>
            <a:pPr>
              <a:lnSpc>
                <a:spcPct val="90000"/>
              </a:lnSpc>
              <a:spcBef>
                <a:spcPts val="1000"/>
              </a:spcBef>
            </a:pPr>
            <a:r>
              <a:rPr lang="en-US"/>
              <a:t>Note: A Microsoft 365 Copilot </a:t>
            </a:r>
            <a:r>
              <a:rPr lang="en-US">
                <a:hlinkClick r:id="rId3"/>
              </a:rPr>
              <a:t>license</a:t>
            </a:r>
            <a:r>
              <a:rPr lang="en-US"/>
              <a:t> is required to build the forms and workflows, but not to generate a document using the template.</a:t>
            </a:r>
            <a:endParaRPr lang="en-US" sz="1600">
              <a:highlight>
                <a:srgbClr val="FFFFFF"/>
              </a:highlight>
              <a:latin typeface="Segoe UI" panose="020B0502040204020203" pitchFamily="34" charset="0"/>
              <a:cs typeface="Segoe UI" panose="020B0502040204020203" pitchFamily="34" charset="0"/>
            </a:endParaRPr>
          </a:p>
          <a:p>
            <a:pPr>
              <a:lnSpc>
                <a:spcPct val="90000"/>
              </a:lnSpc>
              <a:spcBef>
                <a:spcPts val="1000"/>
              </a:spcBef>
            </a:pPr>
            <a:r>
              <a:rPr lang="en-US" sz="1600">
                <a:highlight>
                  <a:srgbClr val="FFFFFF"/>
                </a:highlight>
                <a:latin typeface="Segoe UI" panose="020B0502040204020203" pitchFamily="34" charset="0"/>
                <a:cs typeface="Segoe UI" panose="020B0502040204020203" pitchFamily="34" charset="0"/>
              </a:rPr>
              <a:t>Click </a:t>
            </a:r>
            <a:r>
              <a:rPr lang="en-US" sz="1600">
                <a:highlight>
                  <a:srgbClr val="FFFFFF"/>
                </a:highlight>
                <a:latin typeface="Segoe UI" panose="020B0502040204020203" pitchFamily="34" charset="0"/>
                <a:cs typeface="Segoe UI" panose="020B0502040204020203" pitchFamily="34" charset="0"/>
                <a:hlinkClick r:id="rId4"/>
              </a:rPr>
              <a:t>here</a:t>
            </a:r>
            <a:r>
              <a:rPr lang="en-US" sz="1600">
                <a:highlight>
                  <a:srgbClr val="FFFFFF"/>
                </a:highlight>
                <a:latin typeface="Segoe UI" panose="020B0502040204020203" pitchFamily="34" charset="0"/>
                <a:cs typeface="Segoe UI" panose="020B0502040204020203" pitchFamily="34" charset="0"/>
              </a:rPr>
              <a:t> to learn more!</a:t>
            </a:r>
            <a:endParaRPr lang="en-US">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94830" y="1984051"/>
            <a:ext cx="5612970" cy="3549093"/>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65D0-D26F-7949-293F-644DD58519ED}"/>
              </a:ext>
            </a:extLst>
          </p:cNvPr>
          <p:cNvSpPr>
            <a:spLocks noGrp="1"/>
          </p:cNvSpPr>
          <p:nvPr>
            <p:ph type="title"/>
          </p:nvPr>
        </p:nvSpPr>
        <p:spPr>
          <a:xfrm>
            <a:off x="584200" y="2536580"/>
            <a:ext cx="6481618" cy="997196"/>
          </a:xfrm>
        </p:spPr>
        <p:txBody>
          <a:bodyPr/>
          <a:lstStyle/>
          <a:p>
            <a:pPr>
              <a:lnSpc>
                <a:spcPct val="90000"/>
              </a:lnSpc>
              <a:spcBef>
                <a:spcPts val="1000"/>
              </a:spcBef>
            </a:pPr>
            <a:r>
              <a:rPr lang="en-US" dirty="0">
                <a:latin typeface="Segoe UI Semibold" panose="020B0702040204020203" pitchFamily="34" charset="0"/>
                <a:cs typeface="Segoe UI Semibold" panose="020B0702040204020203" pitchFamily="34" charset="0"/>
              </a:rPr>
              <a:t>PowerPoint: Edit with Copilot, Brand Kit and Image Gen</a:t>
            </a:r>
          </a:p>
        </p:txBody>
      </p:sp>
      <p:sp>
        <p:nvSpPr>
          <p:cNvPr id="3" name="Text Placeholder 2">
            <a:extLst>
              <a:ext uri="{FF2B5EF4-FFF2-40B4-BE49-F238E27FC236}">
                <a16:creationId xmlns:a16="http://schemas.microsoft.com/office/drawing/2014/main" id="{715E95AF-777D-A50A-C8D0-0DEB9E3D469B}"/>
              </a:ext>
            </a:extLst>
          </p:cNvPr>
          <p:cNvSpPr>
            <a:spLocks noGrp="1"/>
          </p:cNvSpPr>
          <p:nvPr>
            <p:ph type="body" sz="quarter" idx="12"/>
          </p:nvPr>
        </p:nvSpPr>
        <p:spPr/>
        <p:txBody>
          <a:bodyPr vert="horz" wrap="square" lIns="0" tIns="0" rIns="0" bIns="0" rtlCol="0" anchor="t">
            <a:spAutoFit/>
          </a:bodyPr>
          <a:lstStyle/>
          <a:p>
            <a:r>
              <a:rPr lang="en-US"/>
              <a:t>Anubhav Nigam and Khaleel </a:t>
            </a:r>
            <a:r>
              <a:rPr lang="en-US" err="1"/>
              <a:t>Amarshi</a:t>
            </a:r>
            <a:endParaRPr lang="en-US"/>
          </a:p>
        </p:txBody>
      </p:sp>
    </p:spTree>
    <p:extLst>
      <p:ext uri="{BB962C8B-B14F-4D97-AF65-F5344CB8AC3E}">
        <p14:creationId xmlns:p14="http://schemas.microsoft.com/office/powerpoint/2010/main" val="416237014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E65054-2555-6BE1-C28D-90C7440C6D4C}"/>
              </a:ext>
            </a:extLst>
          </p:cNvPr>
          <p:cNvSpPr>
            <a:spLocks noGrp="1"/>
          </p:cNvSpPr>
          <p:nvPr>
            <p:ph type="ctrTitle"/>
          </p:nvPr>
        </p:nvSpPr>
        <p:spPr>
          <a:xfrm>
            <a:off x="609600" y="1932422"/>
            <a:ext cx="10972800" cy="2379013"/>
          </a:xfrm>
        </p:spPr>
        <p:txBody>
          <a:bodyPr>
            <a:normAutofit fontScale="90000"/>
          </a:bodyPr>
          <a:lstStyle/>
          <a:p>
            <a:pPr algn="l"/>
            <a:br>
              <a:rPr lang="en-US" sz="5400" dirty="0">
                <a:latin typeface="Segoe Sans Display"/>
                <a:cs typeface="Segoe Sans Display"/>
              </a:rPr>
            </a:br>
            <a:r>
              <a:rPr lang="en-US" sz="5400" dirty="0">
                <a:latin typeface="Segoe Sans Display"/>
                <a:cs typeface="Segoe Sans Display"/>
              </a:rPr>
              <a:t>What’s new with</a:t>
            </a:r>
            <a:br>
              <a:rPr lang="en-US" sz="5400" dirty="0">
                <a:latin typeface="Segoe Sans Display"/>
                <a:cs typeface="Segoe Sans Display"/>
              </a:rPr>
            </a:br>
            <a:r>
              <a:rPr lang="en-US" sz="5400" b="1" dirty="0">
                <a:solidFill>
                  <a:srgbClr val="C02E2C"/>
                </a:solidFill>
                <a:latin typeface="Segoe Sans Display"/>
                <a:cs typeface="Segoe Sans Display"/>
              </a:rPr>
              <a:t>PowerPoint?</a:t>
            </a:r>
            <a:endParaRPr lang="en-US" sz="5400" dirty="0">
              <a:latin typeface="Segoe Sans Display"/>
              <a:cs typeface="Segoe Sans Display"/>
            </a:endParaRPr>
          </a:p>
        </p:txBody>
      </p:sp>
      <p:sp>
        <p:nvSpPr>
          <p:cNvPr id="5" name="Footer Placeholder 4">
            <a:extLst>
              <a:ext uri="{FF2B5EF4-FFF2-40B4-BE49-F238E27FC236}">
                <a16:creationId xmlns:a16="http://schemas.microsoft.com/office/drawing/2014/main" id="{D8DA42C1-8F80-4306-8EE2-ACDA8DC52564}"/>
              </a:ext>
            </a:extLst>
          </p:cNvPr>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MICROSOFT POWERPOINT</a:t>
            </a:r>
          </a:p>
        </p:txBody>
      </p:sp>
      <p:sp>
        <p:nvSpPr>
          <p:cNvPr id="6" name="Slide Number Placeholder 5">
            <a:extLst>
              <a:ext uri="{FF2B5EF4-FFF2-40B4-BE49-F238E27FC236}">
                <a16:creationId xmlns:a16="http://schemas.microsoft.com/office/drawing/2014/main" id="{649B07BF-33A0-BE38-D928-E774EFCB60A5}"/>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A3239-9EA4-4A65-A281-97F994456D9F}" type="slidenum">
              <a:rPr kumimoji="0" lang="en-US" sz="800" b="0" i="0" u="none" strike="noStrike" kern="1200" cap="all" spc="100" normalizeH="0" baseline="0" noProof="0" smtClean="0">
                <a:ln>
                  <a:noFill/>
                </a:ln>
                <a:solidFill>
                  <a:srgbClr val="000000"/>
                </a:solidFill>
                <a:effectLst/>
                <a:uLnTx/>
                <a:uFillTx/>
                <a:latin typeface="Segoe UI Semilight" panose="020B0402040204020203"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all"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0" name="TextBox 9">
            <a:extLst>
              <a:ext uri="{FF2B5EF4-FFF2-40B4-BE49-F238E27FC236}">
                <a16:creationId xmlns:a16="http://schemas.microsoft.com/office/drawing/2014/main" id="{F737E188-35E8-91EF-E03C-53EA9EEF0913}"/>
              </a:ext>
            </a:extLst>
          </p:cNvPr>
          <p:cNvSpPr txBox="1"/>
          <p:nvPr/>
        </p:nvSpPr>
        <p:spPr>
          <a:xfrm>
            <a:off x="10443683" y="152400"/>
            <a:ext cx="1595195" cy="477796"/>
          </a:xfrm>
          <a:prstGeom prst="round2DiagRect">
            <a:avLst>
              <a:gd name="adj1" fmla="val 0"/>
              <a:gd name="adj2" fmla="val 50000"/>
            </a:avLst>
          </a:prstGeom>
          <a:solidFill>
            <a:schemeClr val="tx1">
              <a:lumMod val="85000"/>
              <a:lumOff val="15000"/>
            </a:scheme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FFFFFF"/>
                </a:solidFill>
                <a:latin typeface="Segoe UI Semilight" panose="020B0402040204020203" pitchFamily="34" charset="0"/>
                <a:cs typeface="Segoe UI Semilight" panose="020B0402040204020203" pitchFamily="34" charset="0"/>
              </a:rPr>
              <a:t>Mar </a:t>
            </a:r>
            <a:r>
              <a:rPr kumimoji="0" lang="en-US" sz="1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2026</a:t>
            </a:r>
          </a:p>
        </p:txBody>
      </p:sp>
      <p:pic>
        <p:nvPicPr>
          <p:cNvPr id="11" name="Picture 10">
            <a:extLst>
              <a:ext uri="{FF2B5EF4-FFF2-40B4-BE49-F238E27FC236}">
                <a16:creationId xmlns:a16="http://schemas.microsoft.com/office/drawing/2014/main" id="{C1587589-0D42-B837-93E1-24D4241AF6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3879" y="1399512"/>
            <a:ext cx="1274223" cy="1274223"/>
          </a:xfrm>
          <a:prstGeom prst="rect">
            <a:avLst/>
          </a:prstGeom>
        </p:spPr>
      </p:pic>
    </p:spTree>
    <p:extLst>
      <p:ext uri="{BB962C8B-B14F-4D97-AF65-F5344CB8AC3E}">
        <p14:creationId xmlns:p14="http://schemas.microsoft.com/office/powerpoint/2010/main" val="907586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D01FB-914C-7704-32BB-B6B5B5E8C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F8C6B-04E5-5ACF-207E-D3445C99EFF6}"/>
              </a:ext>
            </a:extLst>
          </p:cNvPr>
          <p:cNvSpPr>
            <a:spLocks noGrp="1"/>
          </p:cNvSpPr>
          <p:nvPr>
            <p:ph type="title" idx="4294967295"/>
          </p:nvPr>
        </p:nvSpPr>
        <p:spPr>
          <a:xfrm>
            <a:off x="574816" y="-430887"/>
            <a:ext cx="11018520" cy="430887"/>
          </a:xfrm>
        </p:spPr>
        <p:txBody>
          <a:bodyPr vert="horz" wrap="square" lIns="0" tIns="0" rIns="0" bIns="0" rtlCol="0" anchor="b">
            <a:spAutoFit/>
          </a:bodyPr>
          <a:lstStyle/>
          <a:p>
            <a:r>
              <a:rPr lang="en-US" dirty="0"/>
              <a:t>Video of how Edit with Copilot mode works</a:t>
            </a:r>
          </a:p>
        </p:txBody>
      </p:sp>
      <p:pic>
        <p:nvPicPr>
          <p:cNvPr id="5" name="2.2 Agent Mode E2E social video (1)" descr="Embedded video.">
            <a:hlinkClick r:id="" action="ppaction://media"/>
            <a:extLst>
              <a:ext uri="{FF2B5EF4-FFF2-40B4-BE49-F238E27FC236}">
                <a16:creationId xmlns:a16="http://schemas.microsoft.com/office/drawing/2014/main" id="{9A4C97F1-8924-E450-704F-151E7E47AC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6804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8A658-C9CE-2710-5F94-4B7384965E0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DF49ACD-7130-18ED-A87C-C765F9D7541F}"/>
              </a:ext>
              <a:ext uri="{C183D7F6-B498-43B3-948B-1728B52AA6E4}">
                <adec:decorative xmlns:adec="http://schemas.microsoft.com/office/drawing/2017/decorative" val="1"/>
              </a:ext>
            </a:extLst>
          </p:cNvPr>
          <p:cNvSpPr/>
          <p:nvPr/>
        </p:nvSpPr>
        <p:spPr>
          <a:xfrm>
            <a:off x="5299587" y="0"/>
            <a:ext cx="6892413" cy="685800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6DD7E38E-5B5C-F600-6811-FF9455EE9AB0}"/>
              </a:ext>
            </a:extLst>
          </p:cNvPr>
          <p:cNvSpPr>
            <a:spLocks noGrp="1"/>
          </p:cNvSpPr>
          <p:nvPr>
            <p:ph type="ctrTitle"/>
          </p:nvPr>
        </p:nvSpPr>
        <p:spPr>
          <a:xfrm>
            <a:off x="380998" y="437724"/>
            <a:ext cx="5538787" cy="1082203"/>
          </a:xfrm>
        </p:spPr>
        <p:txBody>
          <a:bodyPr vert="horz" lIns="91440" tIns="45720" rIns="91440" bIns="45720" rtlCol="0" anchor="t">
            <a:normAutofit/>
          </a:bodyPr>
          <a:lstStyle/>
          <a:p>
            <a:r>
              <a:rPr lang="en-US" b="1" dirty="0">
                <a:latin typeface="Segoe UI" panose="020B0502040204020203" pitchFamily="34" charset="0"/>
                <a:cs typeface="Segoe UI" panose="020B0502040204020203" pitchFamily="34" charset="0"/>
              </a:rPr>
              <a:t>How it works</a:t>
            </a:r>
            <a:endParaRPr lang="en-US" sz="4400" b="1" kern="1200" spc="0" baseline="0" dirty="0">
              <a:latin typeface="Segoe UI" panose="020B0502040204020203" pitchFamily="34" charset="0"/>
              <a:cs typeface="Segoe UI" panose="020B0502040204020203" pitchFamily="34" charset="0"/>
            </a:endParaRPr>
          </a:p>
        </p:txBody>
      </p:sp>
      <p:sp>
        <p:nvSpPr>
          <p:cNvPr id="12" name="Content Placeholder 2">
            <a:extLst>
              <a:ext uri="{FF2B5EF4-FFF2-40B4-BE49-F238E27FC236}">
                <a16:creationId xmlns:a16="http://schemas.microsoft.com/office/drawing/2014/main" id="{D1CB1EB9-071C-D855-9F90-9D5183DB4F7B}"/>
              </a:ext>
            </a:extLst>
          </p:cNvPr>
          <p:cNvSpPr txBox="1">
            <a:spLocks/>
          </p:cNvSpPr>
          <p:nvPr/>
        </p:nvSpPr>
        <p:spPr>
          <a:xfrm>
            <a:off x="380998" y="1542347"/>
            <a:ext cx="4433888" cy="217866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lang="en-US" sz="1800" b="0" i="0" kern="1200" dirty="0">
                <a:solidFill>
                  <a:schemeClr val="tx1"/>
                </a:solidFill>
                <a:latin typeface="Segoe UI Semilight" panose="020B0402040204020203" pitchFamily="34" charset="0"/>
                <a:ea typeface="+mn-ea"/>
                <a:cs typeface="Segoe UI Semilight" panose="020B0402040204020203" pitchFamily="34" charset="0"/>
              </a:defRPr>
            </a:lvl1pPr>
            <a:lvl2pPr marL="2286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2pPr>
            <a:lvl3pPr marL="4572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3pPr>
            <a:lvl4pPr marL="6858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4pPr>
            <a:lvl5pPr marL="9144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Agent mode will take a task and break it down using natural language intent detection. </a:t>
            </a:r>
            <a:endParaRPr kumimoji="0" lang="en-US" sz="18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20000"/>
              </a:lnSpc>
              <a:spcBef>
                <a:spcPts val="100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It has a full Agentic loop: </a:t>
            </a:r>
          </a:p>
        </p:txBody>
      </p:sp>
      <p:pic>
        <p:nvPicPr>
          <p:cNvPr id="15" name="Image 0" descr=" Curved arrow from &quot;Review&quot; pointing back to &quot;Plan&quot;.">
            <a:extLst>
              <a:ext uri="{FF2B5EF4-FFF2-40B4-BE49-F238E27FC236}">
                <a16:creationId xmlns:a16="http://schemas.microsoft.com/office/drawing/2014/main" id="{F893BDF4-B634-BDE0-BF07-823AE83D3B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400000">
            <a:off x="1483427" y="3105684"/>
            <a:ext cx="570360" cy="2206361"/>
          </a:xfrm>
          <a:prstGeom prst="rect">
            <a:avLst/>
          </a:prstGeom>
        </p:spPr>
      </p:pic>
      <p:sp>
        <p:nvSpPr>
          <p:cNvPr id="13" name="Content Placeholder 2">
            <a:extLst>
              <a:ext uri="{FF2B5EF4-FFF2-40B4-BE49-F238E27FC236}">
                <a16:creationId xmlns:a16="http://schemas.microsoft.com/office/drawing/2014/main" id="{84055959-33C8-B4E0-6E5A-17DC6EAE1403}"/>
              </a:ext>
            </a:extLst>
          </p:cNvPr>
          <p:cNvSpPr txBox="1">
            <a:spLocks/>
          </p:cNvSpPr>
          <p:nvPr/>
        </p:nvSpPr>
        <p:spPr>
          <a:xfrm>
            <a:off x="352962" y="4517479"/>
            <a:ext cx="4433888" cy="75596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1pPr>
            <a:lvl2pPr marL="2286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2pPr>
            <a:lvl3pPr marL="4572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3pPr>
            <a:lvl4pPr marL="6858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4pPr>
            <a:lvl5pPr marL="9144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1" i="0" u="none" strike="noStrike" kern="1200" cap="none" spc="0" normalizeH="0" baseline="0" noProof="0" dirty="0">
                <a:ln>
                  <a:noFill/>
                </a:ln>
                <a:solidFill>
                  <a:srgbClr val="000000"/>
                </a:solidFill>
                <a:effectLst/>
                <a:uLnTx/>
                <a:uFillTx/>
                <a:latin typeface="Segoe UI"/>
                <a:cs typeface="Segoe UI"/>
              </a:rPr>
              <a:t>Plan &gt; </a:t>
            </a:r>
            <a:r>
              <a:rPr kumimoji="0" lang="en-US" sz="2000" b="1" i="0" u="none" strike="noStrike" kern="1200" cap="none" spc="0" normalizeH="0" baseline="0" noProof="0" dirty="0">
                <a:ln>
                  <a:noFill/>
                </a:ln>
                <a:solidFill>
                  <a:srgbClr val="000000"/>
                </a:solidFill>
                <a:effectLst/>
                <a:uLnTx/>
                <a:uFillTx/>
                <a:latin typeface="Segoe UI"/>
                <a:cs typeface="Segoe UI"/>
                <a:sym typeface="Wingdings" panose="05000000000000000000" pitchFamily="2" charset="2"/>
              </a:rPr>
              <a:t>Execute &gt; Review &gt; Deliver</a:t>
            </a:r>
            <a:endParaRPr kumimoji="0" lang="en-US" sz="2000" b="1" i="0" u="none" strike="noStrike" kern="1200" cap="none" spc="0" normalizeH="0" baseline="0" noProof="0" dirty="0">
              <a:ln>
                <a:noFill/>
              </a:ln>
              <a:solidFill>
                <a:srgbClr val="000000"/>
              </a:solidFill>
              <a:effectLst/>
              <a:uLnTx/>
              <a:uFillTx/>
              <a:latin typeface="Segoe UI"/>
              <a:cs typeface="Segoe UI"/>
            </a:endParaRPr>
          </a:p>
        </p:txBody>
      </p:sp>
      <p:sp>
        <p:nvSpPr>
          <p:cNvPr id="22" name="Content Placeholder 2">
            <a:extLst>
              <a:ext uri="{FF2B5EF4-FFF2-40B4-BE49-F238E27FC236}">
                <a16:creationId xmlns:a16="http://schemas.microsoft.com/office/drawing/2014/main" id="{8231A32C-1001-DBAE-4752-A06EECAAE105}"/>
              </a:ext>
            </a:extLst>
          </p:cNvPr>
          <p:cNvSpPr txBox="1">
            <a:spLocks/>
          </p:cNvSpPr>
          <p:nvPr/>
        </p:nvSpPr>
        <p:spPr>
          <a:xfrm>
            <a:off x="5919785" y="1543361"/>
            <a:ext cx="5538787" cy="4986258"/>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1pPr>
            <a:lvl2pPr marL="2286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2pPr>
            <a:lvl3pPr marL="4572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3pPr>
            <a:lvl4pPr marL="6858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4pPr>
            <a:lvl5pPr marL="914400" indent="0" algn="l" defTabSz="914400" rtl="0" eaLnBrk="1" latinLnBrk="0" hangingPunct="1">
              <a:lnSpc>
                <a:spcPct val="120000"/>
              </a:lnSpc>
              <a:spcBef>
                <a:spcPts val="500"/>
              </a:spcBef>
              <a:buFont typeface="Arial" panose="020B0604020202020204" pitchFamily="34" charset="0"/>
              <a:buNone/>
              <a:defRPr sz="1400" b="0" i="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Three key </a:t>
            </a:r>
            <a:r>
              <a:rPr lang="en-US" sz="2000" b="1" dirty="0">
                <a:solidFill>
                  <a:srgbClr val="000000"/>
                </a:solidFill>
                <a:latin typeface="Segoe UI" panose="020B0502040204020203" pitchFamily="34" charset="0"/>
                <a:cs typeface="Segoe UI" panose="020B0502040204020203" pitchFamily="34" charset="0"/>
              </a:rPr>
              <a:t>c</a:t>
            </a:r>
            <a:r>
              <a:rPr kumimoji="0" lang="en-US" sz="2000" b="1" i="0" u="none"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haracteristics</a:t>
            </a:r>
            <a:b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b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Complex planning: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It supports complex planning and execution across many slides</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Grounding: </a:t>
            </a:r>
            <a:r>
              <a:rPr kumimoji="0" lang="en-US" sz="200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Gather</a:t>
            </a: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information from within your business (</a:t>
            </a:r>
            <a:r>
              <a:rPr kumimoji="0" lang="en-US" sz="2000" b="1" i="0" u="none" strike="noStrike" kern="1200" cap="none" spc="0" normalizeH="0" baseline="0" noProof="0" dirty="0" err="1">
                <a:ln>
                  <a:noFill/>
                </a:ln>
                <a:solidFill>
                  <a:srgbClr val="000000"/>
                </a:solidFill>
                <a:effectLst/>
                <a:uLnTx/>
                <a:uFillTx/>
                <a:latin typeface="Segoe UI" panose="020B0502040204020203" pitchFamily="34" charset="0"/>
                <a:cs typeface="Segoe UI" panose="020B0502040204020203" pitchFamily="34" charset="0"/>
              </a:rPr>
              <a:t>WorkIQ</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 the web and the current presentation</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Brand </a:t>
            </a:r>
            <a:r>
              <a:rPr lang="en-US" sz="2000" b="1" dirty="0">
                <a:solidFill>
                  <a:srgbClr val="000000"/>
                </a:solidFill>
                <a:latin typeface="Segoe UI" panose="020B0502040204020203" pitchFamily="34" charset="0"/>
                <a:cs typeface="Segoe UI" panose="020B0502040204020203" pitchFamily="34" charset="0"/>
              </a:rPr>
              <a:t>u</a:t>
            </a: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se: </a:t>
            </a:r>
            <a:r>
              <a:rPr kumimoji="0" lang="en-US" sz="2000" b="0"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your brand assets and templates are autonomously used within the Agent using </a:t>
            </a:r>
            <a:r>
              <a:rPr kumimoji="0" lang="en-US" sz="20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Copilot Brand kits</a:t>
            </a:r>
          </a:p>
        </p:txBody>
      </p:sp>
    </p:spTree>
    <p:extLst>
      <p:ext uri="{BB962C8B-B14F-4D97-AF65-F5344CB8AC3E}">
        <p14:creationId xmlns:p14="http://schemas.microsoft.com/office/powerpoint/2010/main" val="127219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A50FB-77D3-882B-6BBB-2A27C24076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F8F9C24-C974-43B2-F46E-DBD0E940BCBB}"/>
              </a:ext>
            </a:extLst>
          </p:cNvPr>
          <p:cNvSpPr txBox="1"/>
          <p:nvPr/>
        </p:nvSpPr>
        <p:spPr>
          <a:xfrm>
            <a:off x="215900" y="348734"/>
            <a:ext cx="3116786" cy="276999"/>
          </a:xfrm>
          <a:prstGeom prst="rect">
            <a:avLst/>
          </a:prstGeom>
          <a:noFill/>
        </p:spPr>
        <p:txBody>
          <a:bodyPr wrap="squar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0" cap="none" spc="300" normalizeH="0" baseline="0" noProof="0">
                <a:ln>
                  <a:noFill/>
                </a:ln>
                <a:solidFill>
                  <a:srgbClr val="543AA1"/>
                </a:solidFill>
                <a:effectLst/>
                <a:uLnTx/>
                <a:uFillTx/>
                <a:latin typeface="Segoe UI Variable Static Displa" pitchFamily="2" charset="0"/>
                <a:ea typeface="+mn-ea"/>
                <a:cs typeface="Segoe UI Semibold"/>
              </a:rPr>
              <a:t>ZOOM IN</a:t>
            </a:r>
          </a:p>
        </p:txBody>
      </p:sp>
      <p:sp>
        <p:nvSpPr>
          <p:cNvPr id="7" name="Title 6">
            <a:extLst>
              <a:ext uri="{FF2B5EF4-FFF2-40B4-BE49-F238E27FC236}">
                <a16:creationId xmlns:a16="http://schemas.microsoft.com/office/drawing/2014/main" id="{6620D551-D33E-E6BA-7EE7-2CF7FCF80279}"/>
              </a:ext>
            </a:extLst>
          </p:cNvPr>
          <p:cNvSpPr txBox="1">
            <a:spLocks noGrp="1"/>
          </p:cNvSpPr>
          <p:nvPr>
            <p:ph type="title" idx="4294967295"/>
          </p:nvPr>
        </p:nvSpPr>
        <p:spPr>
          <a:xfrm>
            <a:off x="1414534" y="302567"/>
            <a:ext cx="609677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gradFill flip="none">
                  <a:gsLst>
                    <a:gs pos="0">
                      <a:srgbClr val="FF9022"/>
                    </a:gs>
                    <a:gs pos="65000">
                      <a:srgbClr val="FF5E4E"/>
                    </a:gs>
                  </a:gsLst>
                  <a:lin ang="10800000" scaled="1"/>
                  <a:tileRect/>
                </a:gradFill>
                <a:effectLst/>
                <a:uLnTx/>
                <a:uFillTx/>
                <a:latin typeface="Neue Haas Grotesk Text Pro"/>
                <a:ea typeface="+mn-ea"/>
                <a:cs typeface="Segoe UI Semibold"/>
              </a:rPr>
              <a:t>Visuals, charts, infographics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2.10 Agent Mode text to infographic, smart art, chart.mp4" descr="Embedded video.">
            <a:hlinkClick r:id="" action="ppaction://media"/>
            <a:extLst>
              <a:ext uri="{FF2B5EF4-FFF2-40B4-BE49-F238E27FC236}">
                <a16:creationId xmlns:a16="http://schemas.microsoft.com/office/drawing/2014/main" id="{1E0D6CE4-ED61-4E2A-F02E-0D0116D30D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3965" y="823308"/>
            <a:ext cx="10544070" cy="5931039"/>
          </a:xfrm>
          <a:prstGeom prst="rect">
            <a:avLst/>
          </a:prstGeom>
        </p:spPr>
      </p:pic>
    </p:spTree>
    <p:extLst>
      <p:ext uri="{BB962C8B-B14F-4D97-AF65-F5344CB8AC3E}">
        <p14:creationId xmlns:p14="http://schemas.microsoft.com/office/powerpoint/2010/main" val="23682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2E9CF-DDED-A853-541A-A86675886EB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DA540D-65BB-CE05-8AAA-8960CA84D483}"/>
              </a:ext>
            </a:extLst>
          </p:cNvPr>
          <p:cNvSpPr>
            <a:spLocks noGrp="1"/>
          </p:cNvSpPr>
          <p:nvPr>
            <p:ph type="ctrTitle"/>
          </p:nvPr>
        </p:nvSpPr>
        <p:spPr>
          <a:xfrm>
            <a:off x="609600" y="2914345"/>
            <a:ext cx="10972800" cy="1029310"/>
          </a:xfrm>
        </p:spPr>
        <p:txBody>
          <a:bodyPr>
            <a:normAutofit/>
          </a:bodyPr>
          <a:lstStyle/>
          <a:p>
            <a:pPr algn="l"/>
            <a:r>
              <a:rPr lang="en-US">
                <a:latin typeface="Segoe Sans Display"/>
                <a:cs typeface="Segoe Sans Display"/>
              </a:rPr>
              <a:t>Getting started…</a:t>
            </a:r>
            <a:endParaRPr lang="en-US"/>
          </a:p>
        </p:txBody>
      </p:sp>
      <p:sp>
        <p:nvSpPr>
          <p:cNvPr id="4" name="Footer Placeholder 3">
            <a:extLst>
              <a:ext uri="{FF2B5EF4-FFF2-40B4-BE49-F238E27FC236}">
                <a16:creationId xmlns:a16="http://schemas.microsoft.com/office/drawing/2014/main" id="{4AE60DAB-1E15-D234-7665-2D7242C21E3A}"/>
              </a:ext>
            </a:extLst>
          </p:cNvPr>
          <p:cNvSpPr>
            <a:spLocks noGrp="1"/>
          </p:cNvSpPr>
          <p:nvPr>
            <p:ph type="ftr"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MICROSOFT POWERPOINT AGENT MODE</a:t>
            </a:r>
          </a:p>
        </p:txBody>
      </p:sp>
    </p:spTree>
    <p:extLst>
      <p:ext uri="{BB962C8B-B14F-4D97-AF65-F5344CB8AC3E}">
        <p14:creationId xmlns:p14="http://schemas.microsoft.com/office/powerpoint/2010/main" val="283120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5440-D248-A7AC-FF7C-399D3A470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D2ACE-DA87-64F5-0B3F-CF9F525B72A8}"/>
              </a:ext>
            </a:extLst>
          </p:cNvPr>
          <p:cNvSpPr>
            <a:spLocks noGrp="1"/>
          </p:cNvSpPr>
          <p:nvPr>
            <p:ph type="title"/>
          </p:nvPr>
        </p:nvSpPr>
        <p:spPr>
          <a:xfrm>
            <a:off x="381000" y="389977"/>
            <a:ext cx="7255295" cy="1826669"/>
          </a:xfrm>
        </p:spPr>
        <p:txBody>
          <a:bodyPr>
            <a:normAutofit/>
          </a:bodyPr>
          <a:lstStyle/>
          <a:p>
            <a:r>
              <a:rPr lang="en-US">
                <a:latin typeface="Segoe Sans Display"/>
                <a:cs typeface="Segoe Sans Display"/>
              </a:rPr>
              <a:t>Here's how to launch agent mode...</a:t>
            </a:r>
            <a:endParaRPr lang="en-US"/>
          </a:p>
        </p:txBody>
      </p:sp>
      <p:sp>
        <p:nvSpPr>
          <p:cNvPr id="9" name="Oval 8">
            <a:extLst>
              <a:ext uri="{FF2B5EF4-FFF2-40B4-BE49-F238E27FC236}">
                <a16:creationId xmlns:a16="http://schemas.microsoft.com/office/drawing/2014/main" id="{E87FFE6B-1185-BA5A-4A86-444BB0F84754}"/>
              </a:ext>
            </a:extLst>
          </p:cNvPr>
          <p:cNvSpPr/>
          <p:nvPr/>
        </p:nvSpPr>
        <p:spPr>
          <a:xfrm>
            <a:off x="445730" y="4286777"/>
            <a:ext cx="365760" cy="3657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TextBox 17">
            <a:extLst>
              <a:ext uri="{FF2B5EF4-FFF2-40B4-BE49-F238E27FC236}">
                <a16:creationId xmlns:a16="http://schemas.microsoft.com/office/drawing/2014/main" id="{D205CC12-462F-DF93-2D02-BF416212D59E}"/>
              </a:ext>
            </a:extLst>
          </p:cNvPr>
          <p:cNvSpPr txBox="1"/>
          <p:nvPr/>
        </p:nvSpPr>
        <p:spPr>
          <a:xfrm>
            <a:off x="393145" y="4724196"/>
            <a:ext cx="2110119" cy="1477328"/>
          </a:xfrm>
          <a:prstGeom prst="rect">
            <a:avLst/>
          </a:prstGeom>
          <a:noFill/>
        </p:spPr>
        <p:txBody>
          <a:bodyPr wrap="square">
            <a:spAutoFit/>
          </a:bodyPr>
          <a:lstStyle/>
          <a:p>
            <a:r>
              <a:rPr lang="en-US" sz="1800" dirty="0"/>
              <a:t>Click on the </a:t>
            </a:r>
            <a:r>
              <a:rPr lang="en-US" sz="1800" b="1" dirty="0">
                <a:latin typeface="Segoe UI Semibold" panose="020B0702040204020203" pitchFamily="34" charset="0"/>
                <a:cs typeface="Segoe UI Semibold" panose="020B0702040204020203" pitchFamily="34" charset="0"/>
              </a:rPr>
              <a:t>Copilot icon</a:t>
            </a:r>
            <a:r>
              <a:rPr lang="en-US" sz="1800" b="1" dirty="0"/>
              <a:t> </a:t>
            </a:r>
            <a:r>
              <a:rPr lang="en-US" sz="1800" dirty="0"/>
              <a:t>in the far right of the home tab in the ribbon.</a:t>
            </a:r>
          </a:p>
        </p:txBody>
      </p:sp>
      <p:sp>
        <p:nvSpPr>
          <p:cNvPr id="13" name="Oval 12">
            <a:extLst>
              <a:ext uri="{FF2B5EF4-FFF2-40B4-BE49-F238E27FC236}">
                <a16:creationId xmlns:a16="http://schemas.microsoft.com/office/drawing/2014/main" id="{A5AB292C-8EF7-8C4B-AF0E-CA181C9FBA9A}"/>
              </a:ext>
            </a:extLst>
          </p:cNvPr>
          <p:cNvSpPr/>
          <p:nvPr/>
        </p:nvSpPr>
        <p:spPr>
          <a:xfrm>
            <a:off x="2567343" y="4286777"/>
            <a:ext cx="365760" cy="3657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TextBox 19">
            <a:extLst>
              <a:ext uri="{FF2B5EF4-FFF2-40B4-BE49-F238E27FC236}">
                <a16:creationId xmlns:a16="http://schemas.microsoft.com/office/drawing/2014/main" id="{27FDC208-D649-1811-8C9C-BA1FB7EBFC2C}"/>
              </a:ext>
            </a:extLst>
          </p:cNvPr>
          <p:cNvSpPr txBox="1"/>
          <p:nvPr/>
        </p:nvSpPr>
        <p:spPr>
          <a:xfrm>
            <a:off x="2561903" y="4724196"/>
            <a:ext cx="2110119" cy="1200329"/>
          </a:xfrm>
          <a:prstGeom prst="rect">
            <a:avLst/>
          </a:prstGeom>
          <a:noFill/>
        </p:spPr>
        <p:txBody>
          <a:bodyPr wrap="square">
            <a:spAutoFit/>
          </a:bodyPr>
          <a:lstStyle/>
          <a:p>
            <a:r>
              <a:rPr lang="en-US" sz="1800"/>
              <a:t>Click on the </a:t>
            </a:r>
            <a:r>
              <a:rPr lang="en-US" sz="1800" b="1">
                <a:latin typeface="Segoe UI Semibold" panose="020B0702040204020203" pitchFamily="34" charset="0"/>
                <a:cs typeface="Segoe UI Semibold" panose="020B0702040204020203" pitchFamily="34" charset="0"/>
              </a:rPr>
              <a:t>Tools</a:t>
            </a:r>
            <a:r>
              <a:rPr lang="en-US" b="1">
                <a:latin typeface="Segoe UI Semibold" panose="020B0702040204020203" pitchFamily="34" charset="0"/>
                <a:cs typeface="Segoe UI Semibold" panose="020B0702040204020203" pitchFamily="34" charset="0"/>
              </a:rPr>
              <a:t> </a:t>
            </a:r>
            <a:r>
              <a:rPr lang="en-US" sz="1800"/>
              <a:t>button in input box within the Copilot chat pane. </a:t>
            </a:r>
            <a:endParaRPr lang="en-US"/>
          </a:p>
        </p:txBody>
      </p:sp>
      <p:sp>
        <p:nvSpPr>
          <p:cNvPr id="14" name="Oval 13">
            <a:extLst>
              <a:ext uri="{FF2B5EF4-FFF2-40B4-BE49-F238E27FC236}">
                <a16:creationId xmlns:a16="http://schemas.microsoft.com/office/drawing/2014/main" id="{FCE57465-76B0-3601-A590-1925E7270A2F}"/>
              </a:ext>
            </a:extLst>
          </p:cNvPr>
          <p:cNvSpPr/>
          <p:nvPr/>
        </p:nvSpPr>
        <p:spPr>
          <a:xfrm>
            <a:off x="5025510" y="4286777"/>
            <a:ext cx="365760" cy="3657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22" name="TextBox 21">
            <a:extLst>
              <a:ext uri="{FF2B5EF4-FFF2-40B4-BE49-F238E27FC236}">
                <a16:creationId xmlns:a16="http://schemas.microsoft.com/office/drawing/2014/main" id="{D9B85312-1D3F-9DB5-2B6C-2D783AB63870}"/>
              </a:ext>
            </a:extLst>
          </p:cNvPr>
          <p:cNvSpPr txBox="1"/>
          <p:nvPr/>
        </p:nvSpPr>
        <p:spPr>
          <a:xfrm>
            <a:off x="4906516" y="4724196"/>
            <a:ext cx="2110119" cy="923330"/>
          </a:xfrm>
          <a:prstGeom prst="rect">
            <a:avLst/>
          </a:prstGeom>
          <a:noFill/>
        </p:spPr>
        <p:txBody>
          <a:bodyPr wrap="square">
            <a:spAutoFit/>
          </a:bodyPr>
          <a:lstStyle/>
          <a:p>
            <a:r>
              <a:rPr lang="en-US" sz="1800"/>
              <a:t>Click on </a:t>
            </a:r>
            <a:r>
              <a:rPr lang="en-US" sz="1800" b="1">
                <a:latin typeface="Segoe UI Semibold" panose="020B0702040204020203" pitchFamily="34" charset="0"/>
                <a:cs typeface="Segoe UI Semibold" panose="020B0702040204020203" pitchFamily="34" charset="0"/>
              </a:rPr>
              <a:t>Agent Mode </a:t>
            </a:r>
            <a:r>
              <a:rPr lang="en-US" sz="1800"/>
              <a:t>in the drop-down menu. </a:t>
            </a:r>
          </a:p>
        </p:txBody>
      </p:sp>
      <p:sp>
        <p:nvSpPr>
          <p:cNvPr id="15" name="Oval 14">
            <a:extLst>
              <a:ext uri="{FF2B5EF4-FFF2-40B4-BE49-F238E27FC236}">
                <a16:creationId xmlns:a16="http://schemas.microsoft.com/office/drawing/2014/main" id="{65389E5C-AEDF-1CB0-8207-C928D54C3DE0}"/>
              </a:ext>
            </a:extLst>
          </p:cNvPr>
          <p:cNvSpPr/>
          <p:nvPr/>
        </p:nvSpPr>
        <p:spPr>
          <a:xfrm>
            <a:off x="7483677" y="4286777"/>
            <a:ext cx="365760" cy="3657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23" name="TextBox 22">
            <a:extLst>
              <a:ext uri="{FF2B5EF4-FFF2-40B4-BE49-F238E27FC236}">
                <a16:creationId xmlns:a16="http://schemas.microsoft.com/office/drawing/2014/main" id="{09EE9826-ADA7-DFCB-BE8E-4420EEB3A668}"/>
              </a:ext>
            </a:extLst>
          </p:cNvPr>
          <p:cNvSpPr txBox="1"/>
          <p:nvPr/>
        </p:nvSpPr>
        <p:spPr>
          <a:xfrm>
            <a:off x="7483677" y="4724196"/>
            <a:ext cx="2110119" cy="1477328"/>
          </a:xfrm>
          <a:prstGeom prst="rect">
            <a:avLst/>
          </a:prstGeom>
          <a:noFill/>
        </p:spPr>
        <p:txBody>
          <a:bodyPr wrap="square">
            <a:spAutoFit/>
          </a:bodyPr>
          <a:lstStyle/>
          <a:p>
            <a:r>
              <a:rPr lang="en-US"/>
              <a:t>Once you see the orange PPT logo in your prompt box you are now in </a:t>
            </a:r>
            <a:r>
              <a:rPr lang="en-US" b="1">
                <a:latin typeface="Segoe UI Semibold" panose="020B0702040204020203" pitchFamily="34" charset="0"/>
                <a:cs typeface="Segoe UI Semibold" panose="020B0702040204020203" pitchFamily="34" charset="0"/>
              </a:rPr>
              <a:t>Agent mode</a:t>
            </a:r>
            <a:r>
              <a:rPr lang="en-US"/>
              <a:t>!</a:t>
            </a:r>
          </a:p>
        </p:txBody>
      </p:sp>
      <p:pic>
        <p:nvPicPr>
          <p:cNvPr id="28" name="Picture 27">
            <a:extLst>
              <a:ext uri="{FF2B5EF4-FFF2-40B4-BE49-F238E27FC236}">
                <a16:creationId xmlns:a16="http://schemas.microsoft.com/office/drawing/2014/main" id="{131A6E31-A80D-8D97-1832-F33BD11E96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7863" r="29527"/>
          <a:stretch>
            <a:fillRect/>
          </a:stretch>
        </p:blipFill>
        <p:spPr>
          <a:xfrm>
            <a:off x="480169" y="965921"/>
            <a:ext cx="1823677" cy="1689100"/>
          </a:xfrm>
          <a:prstGeom prst="roundRect">
            <a:avLst>
              <a:gd name="adj" fmla="val 6307"/>
            </a:avLst>
          </a:prstGeom>
          <a:ln>
            <a:solidFill>
              <a:schemeClr val="bg1"/>
            </a:solidFill>
          </a:ln>
        </p:spPr>
      </p:pic>
      <p:pic>
        <p:nvPicPr>
          <p:cNvPr id="30" name="Picture 29">
            <a:extLst>
              <a:ext uri="{FF2B5EF4-FFF2-40B4-BE49-F238E27FC236}">
                <a16:creationId xmlns:a16="http://schemas.microsoft.com/office/drawing/2014/main" id="{C7090C31-C7B9-62DB-9F18-D66EB124C4E0}"/>
              </a:ext>
              <a:ext uri="{C183D7F6-B498-43B3-948B-1728B52AA6E4}">
                <adec:decorative xmlns:adec="http://schemas.microsoft.com/office/drawing/2017/decorative" val="1"/>
              </a:ext>
            </a:extLst>
          </p:cNvPr>
          <p:cNvPicPr>
            <a:picLocks noChangeAspect="1"/>
          </p:cNvPicPr>
          <p:nvPr/>
        </p:nvPicPr>
        <p:blipFill>
          <a:blip r:embed="rId4"/>
          <a:srcRect l="-3073" t="-6109" r="-64" b="7998"/>
          <a:stretch>
            <a:fillRect/>
          </a:stretch>
        </p:blipFill>
        <p:spPr>
          <a:xfrm rot="15930222" flipV="1">
            <a:off x="602111" y="2781465"/>
            <a:ext cx="1042470" cy="1040444"/>
          </a:xfrm>
          <a:prstGeom prst="rect">
            <a:avLst/>
          </a:prstGeom>
        </p:spPr>
      </p:pic>
      <p:sp>
        <p:nvSpPr>
          <p:cNvPr id="31" name="Rounded Rectangle 30">
            <a:extLst>
              <a:ext uri="{FF2B5EF4-FFF2-40B4-BE49-F238E27FC236}">
                <a16:creationId xmlns:a16="http://schemas.microsoft.com/office/drawing/2014/main" id="{0415E5D3-1F1F-9264-1B4A-B5CDC4B4AF5D}"/>
              </a:ext>
              <a:ext uri="{C183D7F6-B498-43B3-948B-1728B52AA6E4}">
                <adec:decorative xmlns:adec="http://schemas.microsoft.com/office/drawing/2017/decorative" val="1"/>
              </a:ext>
            </a:extLst>
          </p:cNvPr>
          <p:cNvSpPr/>
          <p:nvPr/>
        </p:nvSpPr>
        <p:spPr>
          <a:xfrm>
            <a:off x="770846" y="2021123"/>
            <a:ext cx="1188720" cy="63413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D573A14-A17D-ED97-4788-13D880CFFB15}"/>
              </a:ext>
              <a:ext uri="{C183D7F6-B498-43B3-948B-1728B52AA6E4}">
                <adec:decorative xmlns:adec="http://schemas.microsoft.com/office/drawing/2017/decorative" val="1"/>
              </a:ext>
            </a:extLst>
          </p:cNvPr>
          <p:cNvSpPr/>
          <p:nvPr/>
        </p:nvSpPr>
        <p:spPr>
          <a:xfrm>
            <a:off x="2503264" y="964774"/>
            <a:ext cx="2356758" cy="3073798"/>
          </a:xfrm>
          <a:prstGeom prst="roundRect">
            <a:avLst>
              <a:gd name="adj" fmla="val 6967"/>
            </a:avLst>
          </a:prstGeom>
          <a:noFill/>
          <a:ln w="152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735E32E1-9008-106E-16F3-596EAC4F2FAF}"/>
              </a:ext>
              <a:ext uri="{C183D7F6-B498-43B3-948B-1728B52AA6E4}">
                <adec:decorative xmlns:adec="http://schemas.microsoft.com/office/drawing/2017/decorative" val="1"/>
              </a:ext>
            </a:extLst>
          </p:cNvPr>
          <p:cNvSpPr/>
          <p:nvPr/>
        </p:nvSpPr>
        <p:spPr>
          <a:xfrm>
            <a:off x="4934291" y="947569"/>
            <a:ext cx="2412624" cy="3073798"/>
          </a:xfrm>
          <a:prstGeom prst="roundRect">
            <a:avLst>
              <a:gd name="adj" fmla="val 6967"/>
            </a:avLst>
          </a:prstGeom>
          <a:noFill/>
          <a:ln w="130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B64B134-782C-F324-BC8C-5F5C338E8224}"/>
              </a:ext>
              <a:ext uri="{C183D7F6-B498-43B3-948B-1728B52AA6E4}">
                <adec:decorative xmlns:adec="http://schemas.microsoft.com/office/drawing/2017/decorative" val="1"/>
              </a:ext>
            </a:extLst>
          </p:cNvPr>
          <p:cNvSpPr/>
          <p:nvPr/>
        </p:nvSpPr>
        <p:spPr>
          <a:xfrm>
            <a:off x="7415558" y="930364"/>
            <a:ext cx="2356758" cy="3073798"/>
          </a:xfrm>
          <a:prstGeom prst="roundRect">
            <a:avLst>
              <a:gd name="adj" fmla="val 6967"/>
            </a:avLst>
          </a:prstGeom>
          <a:noFill/>
          <a:ln w="152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D2EBB7E-E87F-6A50-A451-C5CC2770796E}"/>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985" t="8273" r="20816" b="-357"/>
          <a:stretch>
            <a:fillRect/>
          </a:stretch>
        </p:blipFill>
        <p:spPr>
          <a:xfrm>
            <a:off x="2410659" y="964774"/>
            <a:ext cx="7311417" cy="3073798"/>
          </a:xfrm>
          <a:prstGeom prst="rect">
            <a:avLst/>
          </a:prstGeom>
          <a:ln w="19050">
            <a:noFill/>
          </a:ln>
        </p:spPr>
      </p:pic>
      <p:sp>
        <p:nvSpPr>
          <p:cNvPr id="4" name="Footer Placeholder 3">
            <a:extLst>
              <a:ext uri="{FF2B5EF4-FFF2-40B4-BE49-F238E27FC236}">
                <a16:creationId xmlns:a16="http://schemas.microsoft.com/office/drawing/2014/main" id="{E684A0F7-2E95-6036-6579-575414B3BF0F}"/>
              </a:ext>
            </a:extLst>
          </p:cNvPr>
          <p:cNvSpPr>
            <a:spLocks noGrp="1"/>
          </p:cNvSpPr>
          <p:nvPr>
            <p:ph type="ftr" sz="quarter" idx="4294967295"/>
          </p:nvPr>
        </p:nvSpPr>
        <p:spPr>
          <a:xfrm>
            <a:off x="381000" y="6340475"/>
            <a:ext cx="3200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MICROSOFT POWERPOINT AGENT MODE</a:t>
            </a:r>
          </a:p>
        </p:txBody>
      </p:sp>
      <p:sp>
        <p:nvSpPr>
          <p:cNvPr id="6" name="Slide Number Placeholder 5">
            <a:extLst>
              <a:ext uri="{FF2B5EF4-FFF2-40B4-BE49-F238E27FC236}">
                <a16:creationId xmlns:a16="http://schemas.microsoft.com/office/drawing/2014/main" id="{59D10D1E-81AA-02E9-D14A-DB5729A5526C}"/>
              </a:ext>
            </a:extLst>
          </p:cNvPr>
          <p:cNvSpPr>
            <a:spLocks noGrp="1"/>
          </p:cNvSpPr>
          <p:nvPr>
            <p:ph type="sldNum" sz="quarter" idx="4294967295"/>
          </p:nvPr>
        </p:nvSpPr>
        <p:spPr>
          <a:xfrm>
            <a:off x="11381793" y="6340475"/>
            <a:ext cx="4292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A3239-9EA4-4A65-A281-97F994456D9F}" type="slidenum">
              <a:rPr kumimoji="0" lang="en-US" sz="800" b="0" i="0" u="none" strike="noStrike" kern="1200" cap="all" spc="100" normalizeH="0" baseline="0" noProof="0" smtClean="0">
                <a:ln>
                  <a:noFill/>
                </a:ln>
                <a:solidFill>
                  <a:srgbClr val="000000"/>
                </a:solidFill>
                <a:effectLst/>
                <a:uLnTx/>
                <a:uFillTx/>
                <a:latin typeface="Segoe UI Semilight" panose="020B0402040204020203"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all"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34696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AC065-06C9-F54D-EDA1-A0E45052F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A6032-887B-A967-B6DC-39F9EEFD8F65}"/>
              </a:ext>
            </a:extLst>
          </p:cNvPr>
          <p:cNvSpPr>
            <a:spLocks noGrp="1"/>
          </p:cNvSpPr>
          <p:nvPr>
            <p:ph type="title"/>
          </p:nvPr>
        </p:nvSpPr>
        <p:spPr>
          <a:xfrm>
            <a:off x="381001" y="389977"/>
            <a:ext cx="2390096" cy="1094215"/>
          </a:xfrm>
        </p:spPr>
        <p:txBody>
          <a:bodyPr>
            <a:normAutofit fontScale="90000"/>
          </a:bodyPr>
          <a:lstStyle/>
          <a:p>
            <a:r>
              <a:rPr lang="en-US" b="1" dirty="0">
                <a:latin typeface="Segoe Sans Display"/>
                <a:cs typeface="Segoe Sans Display"/>
              </a:rPr>
              <a:t>Less clicks </a:t>
            </a:r>
            <a:br>
              <a:rPr lang="en-US" b="1" dirty="0">
                <a:latin typeface="Segoe Sans Display"/>
                <a:cs typeface="Segoe Sans Display"/>
              </a:rPr>
            </a:br>
            <a:r>
              <a:rPr lang="en-US" b="1" dirty="0">
                <a:latin typeface="Segoe Sans Display"/>
                <a:cs typeface="Segoe Sans Display"/>
              </a:rPr>
              <a:t>More editing</a:t>
            </a:r>
            <a:br>
              <a:rPr lang="en-US" b="1" dirty="0">
                <a:latin typeface="Segoe Sans Display"/>
                <a:cs typeface="Segoe Sans Display"/>
              </a:rPr>
            </a:br>
            <a:br>
              <a:rPr lang="en-US" b="1" dirty="0">
                <a:latin typeface="Segoe Sans Display"/>
                <a:cs typeface="Segoe Sans Display"/>
              </a:rPr>
            </a:br>
            <a:endParaRPr lang="en-US" dirty="0"/>
          </a:p>
        </p:txBody>
      </p:sp>
      <p:sp>
        <p:nvSpPr>
          <p:cNvPr id="8" name="TextBox 7">
            <a:extLst>
              <a:ext uri="{FF2B5EF4-FFF2-40B4-BE49-F238E27FC236}">
                <a16:creationId xmlns:a16="http://schemas.microsoft.com/office/drawing/2014/main" id="{7F98356A-096A-651F-033E-1D25A87CD7BA}"/>
              </a:ext>
            </a:extLst>
          </p:cNvPr>
          <p:cNvSpPr txBox="1"/>
          <p:nvPr/>
        </p:nvSpPr>
        <p:spPr>
          <a:xfrm>
            <a:off x="284031" y="1696341"/>
            <a:ext cx="2794000" cy="1200329"/>
          </a:xfrm>
          <a:prstGeom prst="rect">
            <a:avLst/>
          </a:prstGeom>
          <a:noFill/>
        </p:spPr>
        <p:txBody>
          <a:bodyPr wrap="square">
            <a:spAutoFit/>
          </a:bodyPr>
          <a:lstStyle/>
          <a:p>
            <a:r>
              <a:rPr lang="en-US" dirty="0"/>
              <a:t>Soon when you open Copilot pane in PowerPoint agent mode will already be enabled.</a:t>
            </a:r>
          </a:p>
        </p:txBody>
      </p:sp>
      <p:sp>
        <p:nvSpPr>
          <p:cNvPr id="9" name="Oval 8">
            <a:extLst>
              <a:ext uri="{FF2B5EF4-FFF2-40B4-BE49-F238E27FC236}">
                <a16:creationId xmlns:a16="http://schemas.microsoft.com/office/drawing/2014/main" id="{E066D988-D09D-859F-BD15-D28D7E9731FC}"/>
              </a:ext>
            </a:extLst>
          </p:cNvPr>
          <p:cNvSpPr/>
          <p:nvPr/>
        </p:nvSpPr>
        <p:spPr>
          <a:xfrm>
            <a:off x="3188930" y="3749846"/>
            <a:ext cx="365760" cy="3657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8" name="TextBox 17">
            <a:extLst>
              <a:ext uri="{FF2B5EF4-FFF2-40B4-BE49-F238E27FC236}">
                <a16:creationId xmlns:a16="http://schemas.microsoft.com/office/drawing/2014/main" id="{6236A425-BA82-ABAA-1AD2-D6F4AC3687F1}"/>
              </a:ext>
            </a:extLst>
          </p:cNvPr>
          <p:cNvSpPr txBox="1"/>
          <p:nvPr/>
        </p:nvSpPr>
        <p:spPr>
          <a:xfrm>
            <a:off x="3136345" y="4187265"/>
            <a:ext cx="2110119" cy="1477328"/>
          </a:xfrm>
          <a:prstGeom prst="rect">
            <a:avLst/>
          </a:prstGeom>
          <a:noFill/>
        </p:spPr>
        <p:txBody>
          <a:bodyPr wrap="square">
            <a:spAutoFit/>
          </a:bodyPr>
          <a:lstStyle/>
          <a:p>
            <a:r>
              <a:rPr lang="en-US" sz="1800" dirty="0"/>
              <a:t>Click on the </a:t>
            </a:r>
            <a:r>
              <a:rPr lang="en-US" sz="1800" b="1" dirty="0">
                <a:latin typeface="Segoe UI Semibold" panose="020B0702040204020203" pitchFamily="34" charset="0"/>
                <a:cs typeface="Segoe UI Semibold" panose="020B0702040204020203" pitchFamily="34" charset="0"/>
              </a:rPr>
              <a:t>Copilot icon</a:t>
            </a:r>
            <a:r>
              <a:rPr lang="en-US" sz="1800" b="1" dirty="0"/>
              <a:t> </a:t>
            </a:r>
            <a:r>
              <a:rPr lang="en-US" sz="1800" dirty="0"/>
              <a:t>in the far right of the home tab in the ribbon.</a:t>
            </a:r>
          </a:p>
        </p:txBody>
      </p:sp>
      <p:sp>
        <p:nvSpPr>
          <p:cNvPr id="13" name="Oval 12">
            <a:extLst>
              <a:ext uri="{FF2B5EF4-FFF2-40B4-BE49-F238E27FC236}">
                <a16:creationId xmlns:a16="http://schemas.microsoft.com/office/drawing/2014/main" id="{61745833-03A4-0EE1-F8EE-C115877FFF9C}"/>
              </a:ext>
            </a:extLst>
          </p:cNvPr>
          <p:cNvSpPr/>
          <p:nvPr/>
        </p:nvSpPr>
        <p:spPr>
          <a:xfrm>
            <a:off x="5561954" y="3715436"/>
            <a:ext cx="365760" cy="3657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20" name="TextBox 19">
            <a:extLst>
              <a:ext uri="{FF2B5EF4-FFF2-40B4-BE49-F238E27FC236}">
                <a16:creationId xmlns:a16="http://schemas.microsoft.com/office/drawing/2014/main" id="{D5561AEB-2F7D-8A61-21AE-01658D62872F}"/>
              </a:ext>
            </a:extLst>
          </p:cNvPr>
          <p:cNvSpPr txBox="1"/>
          <p:nvPr/>
        </p:nvSpPr>
        <p:spPr>
          <a:xfrm>
            <a:off x="5556514" y="4152855"/>
            <a:ext cx="2110119" cy="1200329"/>
          </a:xfrm>
          <a:prstGeom prst="rect">
            <a:avLst/>
          </a:prstGeom>
          <a:noFill/>
        </p:spPr>
        <p:txBody>
          <a:bodyPr wrap="square">
            <a:spAutoFit/>
          </a:bodyPr>
          <a:lstStyle/>
          <a:p>
            <a:r>
              <a:rPr lang="en-US" sz="1800"/>
              <a:t>Click on the </a:t>
            </a:r>
            <a:r>
              <a:rPr lang="en-US" sz="1800" b="1">
                <a:latin typeface="Segoe UI Semibold" panose="020B0702040204020203" pitchFamily="34" charset="0"/>
                <a:cs typeface="Segoe UI Semibold" panose="020B0702040204020203" pitchFamily="34" charset="0"/>
              </a:rPr>
              <a:t>Tools </a:t>
            </a:r>
            <a:r>
              <a:rPr lang="en-US" sz="1800"/>
              <a:t>button in input box within the Copilot chat pane. </a:t>
            </a:r>
            <a:endParaRPr lang="en-US"/>
          </a:p>
        </p:txBody>
      </p:sp>
      <p:pic>
        <p:nvPicPr>
          <p:cNvPr id="28" name="Picture 27">
            <a:extLst>
              <a:ext uri="{FF2B5EF4-FFF2-40B4-BE49-F238E27FC236}">
                <a16:creationId xmlns:a16="http://schemas.microsoft.com/office/drawing/2014/main" id="{BAB7F91F-9B1E-6478-185D-360765EE84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7863" r="29527"/>
          <a:stretch>
            <a:fillRect/>
          </a:stretch>
        </p:blipFill>
        <p:spPr>
          <a:xfrm>
            <a:off x="3223369" y="428990"/>
            <a:ext cx="1823677" cy="1689100"/>
          </a:xfrm>
          <a:prstGeom prst="roundRect">
            <a:avLst>
              <a:gd name="adj" fmla="val 6307"/>
            </a:avLst>
          </a:prstGeom>
          <a:ln>
            <a:solidFill>
              <a:schemeClr val="bg1"/>
            </a:solidFill>
          </a:ln>
        </p:spPr>
      </p:pic>
      <p:pic>
        <p:nvPicPr>
          <p:cNvPr id="29" name="Picture 28">
            <a:extLst>
              <a:ext uri="{FF2B5EF4-FFF2-40B4-BE49-F238E27FC236}">
                <a16:creationId xmlns:a16="http://schemas.microsoft.com/office/drawing/2014/main" id="{A12F6867-18E3-EAB7-237F-EED7069A6EFD}"/>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870" t="8273" r="20817" b="-357"/>
          <a:stretch>
            <a:fillRect/>
          </a:stretch>
        </p:blipFill>
        <p:spPr>
          <a:xfrm>
            <a:off x="5325636" y="389977"/>
            <a:ext cx="2390096" cy="3073798"/>
          </a:xfrm>
          <a:prstGeom prst="rect">
            <a:avLst/>
          </a:prstGeom>
          <a:ln w="19050">
            <a:noFill/>
          </a:ln>
        </p:spPr>
      </p:pic>
      <p:pic>
        <p:nvPicPr>
          <p:cNvPr id="30" name="Picture 29">
            <a:extLst>
              <a:ext uri="{FF2B5EF4-FFF2-40B4-BE49-F238E27FC236}">
                <a16:creationId xmlns:a16="http://schemas.microsoft.com/office/drawing/2014/main" id="{AA885805-3631-E8F6-8A13-75CF8713C230}"/>
              </a:ext>
              <a:ext uri="{C183D7F6-B498-43B3-948B-1728B52AA6E4}">
                <adec:decorative xmlns:adec="http://schemas.microsoft.com/office/drawing/2017/decorative" val="1"/>
              </a:ext>
            </a:extLst>
          </p:cNvPr>
          <p:cNvPicPr>
            <a:picLocks noChangeAspect="1"/>
          </p:cNvPicPr>
          <p:nvPr/>
        </p:nvPicPr>
        <p:blipFill>
          <a:blip r:embed="rId5"/>
          <a:srcRect l="-3073" t="-6109" r="-64" b="7998"/>
          <a:stretch>
            <a:fillRect/>
          </a:stretch>
        </p:blipFill>
        <p:spPr>
          <a:xfrm rot="15930222" flipV="1">
            <a:off x="3345311" y="2244534"/>
            <a:ext cx="1042470" cy="1040444"/>
          </a:xfrm>
          <a:prstGeom prst="rect">
            <a:avLst/>
          </a:prstGeom>
        </p:spPr>
      </p:pic>
      <p:sp>
        <p:nvSpPr>
          <p:cNvPr id="31" name="Rounded Rectangle 30">
            <a:extLst>
              <a:ext uri="{FF2B5EF4-FFF2-40B4-BE49-F238E27FC236}">
                <a16:creationId xmlns:a16="http://schemas.microsoft.com/office/drawing/2014/main" id="{65E81753-9811-DDB7-A3F6-3C319D3F4D71}"/>
              </a:ext>
              <a:ext uri="{C183D7F6-B498-43B3-948B-1728B52AA6E4}">
                <adec:decorative xmlns:adec="http://schemas.microsoft.com/office/drawing/2017/decorative" val="1"/>
              </a:ext>
            </a:extLst>
          </p:cNvPr>
          <p:cNvSpPr/>
          <p:nvPr/>
        </p:nvSpPr>
        <p:spPr>
          <a:xfrm>
            <a:off x="3514046" y="1484192"/>
            <a:ext cx="1188720" cy="63413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10DE196-600D-396E-EF95-C691B08C5F61}"/>
              </a:ext>
              <a:ext uri="{C183D7F6-B498-43B3-948B-1728B52AA6E4}">
                <adec:decorative xmlns:adec="http://schemas.microsoft.com/office/drawing/2017/decorative" val="1"/>
              </a:ext>
            </a:extLst>
          </p:cNvPr>
          <p:cNvSpPr/>
          <p:nvPr/>
        </p:nvSpPr>
        <p:spPr>
          <a:xfrm>
            <a:off x="5325636" y="355567"/>
            <a:ext cx="2440336" cy="3073798"/>
          </a:xfrm>
          <a:prstGeom prst="roundRect">
            <a:avLst>
              <a:gd name="adj" fmla="val 6967"/>
            </a:avLst>
          </a:prstGeom>
          <a:noFill/>
          <a:ln w="152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217B54-55D2-5841-C987-F4B951AFFF70}"/>
              </a:ext>
            </a:extLst>
          </p:cNvPr>
          <p:cNvSpPr>
            <a:spLocks noGrp="1"/>
          </p:cNvSpPr>
          <p:nvPr>
            <p:ph type="ftr" sz="quarter" idx="4294967295"/>
          </p:nvPr>
        </p:nvSpPr>
        <p:spPr>
          <a:xfrm>
            <a:off x="381000" y="6340475"/>
            <a:ext cx="3200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MICROSOFT POWERPOINT AGENT MODE</a:t>
            </a:r>
          </a:p>
        </p:txBody>
      </p:sp>
      <p:sp>
        <p:nvSpPr>
          <p:cNvPr id="6" name="Slide Number Placeholder 5">
            <a:extLst>
              <a:ext uri="{FF2B5EF4-FFF2-40B4-BE49-F238E27FC236}">
                <a16:creationId xmlns:a16="http://schemas.microsoft.com/office/drawing/2014/main" id="{C18AFF5C-BF67-EAC5-E5EA-6C4DEFCCF6B6}"/>
              </a:ext>
            </a:extLst>
          </p:cNvPr>
          <p:cNvSpPr>
            <a:spLocks noGrp="1"/>
          </p:cNvSpPr>
          <p:nvPr>
            <p:ph type="sldNum" sz="quarter" idx="4294967295"/>
          </p:nvPr>
        </p:nvSpPr>
        <p:spPr>
          <a:xfrm>
            <a:off x="11381793" y="6340475"/>
            <a:ext cx="4292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A3239-9EA4-4A65-A281-97F994456D9F}" type="slidenum">
              <a:rPr kumimoji="0" lang="en-US" sz="800" b="0" i="0" u="none" strike="noStrike" kern="1200" cap="all" spc="100" normalizeH="0" baseline="0" noProof="0" smtClean="0">
                <a:ln>
                  <a:noFill/>
                </a:ln>
                <a:solidFill>
                  <a:srgbClr val="000000"/>
                </a:solidFill>
                <a:effectLst/>
                <a:uLnTx/>
                <a:uFillTx/>
                <a:latin typeface="Segoe UI Semilight" panose="020B0402040204020203"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all"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724329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F391-F081-3925-9B60-556BC3E0C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8B770-2A3D-C93B-4D3D-78DCF6AD101B}"/>
              </a:ext>
            </a:extLst>
          </p:cNvPr>
          <p:cNvSpPr>
            <a:spLocks noGrp="1"/>
          </p:cNvSpPr>
          <p:nvPr>
            <p:ph type="title"/>
          </p:nvPr>
        </p:nvSpPr>
        <p:spPr>
          <a:xfrm>
            <a:off x="381000" y="356616"/>
            <a:ext cx="3995928" cy="1826669"/>
          </a:xfrm>
        </p:spPr>
        <p:txBody>
          <a:bodyPr>
            <a:normAutofit/>
          </a:bodyPr>
          <a:lstStyle/>
          <a:p>
            <a:r>
              <a:rPr lang="en-US">
                <a:latin typeface="Segoe Sans Display"/>
                <a:cs typeface="Segoe Sans Display"/>
              </a:rPr>
              <a:t>Make sure you see the </a:t>
            </a:r>
            <a:r>
              <a:rPr lang="en-US" b="1">
                <a:solidFill>
                  <a:srgbClr val="C43E1C"/>
                </a:solidFill>
                <a:latin typeface="Segoe Sans Display"/>
                <a:cs typeface="Segoe Sans Display"/>
              </a:rPr>
              <a:t>PowerPoint icon</a:t>
            </a:r>
            <a:r>
              <a:rPr lang="en-US">
                <a:latin typeface="Segoe Sans Display"/>
                <a:cs typeface="Segoe Sans Display"/>
              </a:rPr>
              <a:t> </a:t>
            </a:r>
            <a:br>
              <a:rPr lang="en-US">
                <a:latin typeface="Segoe Sans Display"/>
                <a:cs typeface="Segoe Sans Display"/>
              </a:rPr>
            </a:br>
            <a:r>
              <a:rPr lang="en-US">
                <a:latin typeface="Segoe Sans Display"/>
                <a:cs typeface="Segoe Sans Display"/>
              </a:rPr>
              <a:t>in the corner</a:t>
            </a:r>
            <a:endParaRPr lang="en-US"/>
          </a:p>
        </p:txBody>
      </p:sp>
      <p:sp>
        <p:nvSpPr>
          <p:cNvPr id="4" name="Footer Placeholder 3">
            <a:extLst>
              <a:ext uri="{FF2B5EF4-FFF2-40B4-BE49-F238E27FC236}">
                <a16:creationId xmlns:a16="http://schemas.microsoft.com/office/drawing/2014/main" id="{ADC90356-89B4-797E-8788-1E8B6AAB9C28}"/>
              </a:ext>
            </a:extLst>
          </p:cNvPr>
          <p:cNvSpPr>
            <a:spLocks noGrp="1"/>
          </p:cNvSpPr>
          <p:nvPr>
            <p:ph type="ftr" sz="quarter" idx="4294967295"/>
          </p:nvPr>
        </p:nvSpPr>
        <p:spPr>
          <a:xfrm>
            <a:off x="381000" y="6340475"/>
            <a:ext cx="32004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MICROSOFT POWERPOINT AGENT MODE</a:t>
            </a:r>
          </a:p>
        </p:txBody>
      </p:sp>
      <p:sp>
        <p:nvSpPr>
          <p:cNvPr id="5" name="Date Placeholder 4">
            <a:extLst>
              <a:ext uri="{FF2B5EF4-FFF2-40B4-BE49-F238E27FC236}">
                <a16:creationId xmlns:a16="http://schemas.microsoft.com/office/drawing/2014/main" id="{5935ED49-043E-0D07-F255-DBD3A963C97F}"/>
              </a:ext>
            </a:extLst>
          </p:cNvPr>
          <p:cNvSpPr>
            <a:spLocks noGrp="1"/>
          </p:cNvSpPr>
          <p:nvPr>
            <p:ph type="dt" sz="half" idx="4294967295"/>
          </p:nvPr>
        </p:nvSpPr>
        <p:spPr>
          <a:xfrm>
            <a:off x="9531099" y="6340475"/>
            <a:ext cx="18001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DDA33-D578-2640-B42E-CEBF81697F81}" type="datetime1">
              <a:rPr kumimoji="0" lang="en-US" sz="800" b="0" i="0" u="none" strike="noStrike" kern="1200" cap="all" spc="100" normalizeH="0" baseline="0" noProof="0" smtClean="0">
                <a:ln>
                  <a:noFill/>
                </a:ln>
                <a:solidFill>
                  <a:srgbClr val="000000"/>
                </a:solidFill>
                <a:effectLst/>
                <a:uLnTx/>
                <a:uFillTx/>
                <a:latin typeface="Segoe UI Semilight" panose="020B0402040204020203"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4/3/2026</a:t>
            </a:fld>
            <a:endParaRPr kumimoji="0" lang="en-US" sz="800" b="0" i="0" u="none" strike="noStrike" kern="1200" cap="all"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6" name="Slide Number Placeholder 5">
            <a:extLst>
              <a:ext uri="{FF2B5EF4-FFF2-40B4-BE49-F238E27FC236}">
                <a16:creationId xmlns:a16="http://schemas.microsoft.com/office/drawing/2014/main" id="{E2AAFB8E-1650-9570-5AAE-34675A3B87EA}"/>
              </a:ext>
            </a:extLst>
          </p:cNvPr>
          <p:cNvSpPr>
            <a:spLocks noGrp="1"/>
          </p:cNvSpPr>
          <p:nvPr>
            <p:ph type="sldNum" sz="quarter" idx="4294967295"/>
          </p:nvPr>
        </p:nvSpPr>
        <p:spPr>
          <a:xfrm>
            <a:off x="11381793" y="6340475"/>
            <a:ext cx="4292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A3239-9EA4-4A65-A281-97F994456D9F}" type="slidenum">
              <a:rPr kumimoji="0" lang="en-US" sz="800" b="0" i="0" u="none" strike="noStrike" kern="1200" cap="all" spc="100" normalizeH="0" baseline="0" noProof="0" smtClean="0">
                <a:ln>
                  <a:noFill/>
                </a:ln>
                <a:solidFill>
                  <a:srgbClr val="000000"/>
                </a:solidFill>
                <a:effectLst/>
                <a:uLnTx/>
                <a:uFillTx/>
                <a:latin typeface="Segoe UI Semilight" panose="020B0402040204020203"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all" spc="10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pic>
        <p:nvPicPr>
          <p:cNvPr id="10" name="Content Placeholder 9">
            <a:extLst>
              <a:ext uri="{FF2B5EF4-FFF2-40B4-BE49-F238E27FC236}">
                <a16:creationId xmlns:a16="http://schemas.microsoft.com/office/drawing/2014/main" id="{61F4E0DA-2548-3D8B-0DB0-EA2359072B85}"/>
              </a:ext>
              <a:ext uri="{C183D7F6-B498-43B3-948B-1728B52AA6E4}">
                <adec:decorative xmlns:adec="http://schemas.microsoft.com/office/drawing/2017/decorative" val="1"/>
              </a:ext>
            </a:extLst>
          </p:cNvPr>
          <p:cNvPicPr>
            <a:picLocks noGrp="1" noChangeAspect="1"/>
          </p:cNvPicPr>
          <p:nvPr>
            <p:ph sz="quarter" idx="14"/>
          </p:nvPr>
        </p:nvPicPr>
        <p:blipFill>
          <a:blip r:embed="rId3"/>
          <a:srcRect l="5009" t="8920" r="5043" b="15769"/>
          <a:stretch>
            <a:fillRect/>
          </a:stretch>
        </p:blipFill>
        <p:spPr>
          <a:xfrm>
            <a:off x="3061855" y="3325091"/>
            <a:ext cx="8645236" cy="2189018"/>
          </a:xfrm>
          <a:prstGeom prst="roundRect">
            <a:avLst>
              <a:gd name="adj" fmla="val 18566"/>
            </a:avLst>
          </a:prstGeom>
        </p:spPr>
      </p:pic>
      <p:pic>
        <p:nvPicPr>
          <p:cNvPr id="12" name="Picture 11">
            <a:extLst>
              <a:ext uri="{FF2B5EF4-FFF2-40B4-BE49-F238E27FC236}">
                <a16:creationId xmlns:a16="http://schemas.microsoft.com/office/drawing/2014/main" id="{C5251D2B-B19D-DA4D-2292-6E4B351C7883}"/>
              </a:ext>
              <a:ext uri="{C183D7F6-B498-43B3-948B-1728B52AA6E4}">
                <adec:decorative xmlns:adec="http://schemas.microsoft.com/office/drawing/2017/decorative" val="1"/>
              </a:ext>
            </a:extLst>
          </p:cNvPr>
          <p:cNvPicPr>
            <a:picLocks noChangeAspect="1"/>
          </p:cNvPicPr>
          <p:nvPr/>
        </p:nvPicPr>
        <p:blipFill>
          <a:blip r:embed="rId4"/>
          <a:srcRect l="-3073" t="-6109" r="-64" b="7998"/>
          <a:stretch>
            <a:fillRect/>
          </a:stretch>
        </p:blipFill>
        <p:spPr>
          <a:xfrm rot="6420000">
            <a:off x="3120614" y="1385451"/>
            <a:ext cx="2646824" cy="2641681"/>
          </a:xfrm>
          <a:prstGeom prst="rect">
            <a:avLst/>
          </a:prstGeom>
        </p:spPr>
      </p:pic>
    </p:spTree>
    <p:extLst>
      <p:ext uri="{BB962C8B-B14F-4D97-AF65-F5344CB8AC3E}">
        <p14:creationId xmlns:p14="http://schemas.microsoft.com/office/powerpoint/2010/main" val="1373385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14629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3" y="4652291"/>
            <a:ext cx="29431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March 2026</a:t>
            </a:r>
          </a:p>
        </p:txBody>
      </p:sp>
    </p:spTree>
    <p:extLst>
      <p:ext uri="{BB962C8B-B14F-4D97-AF65-F5344CB8AC3E}">
        <p14:creationId xmlns:p14="http://schemas.microsoft.com/office/powerpoint/2010/main" val="37850451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66ADB9D-B013-2848-BA53-A0A8AC1A034E}"/>
              </a:ext>
            </a:extLst>
          </p:cNvPr>
          <p:cNvSpPr>
            <a:spLocks noGrp="1"/>
          </p:cNvSpPr>
          <p:nvPr>
            <p:ph type="title"/>
          </p:nvPr>
        </p:nvSpPr>
        <p:spPr/>
        <p:txBody>
          <a:bodyPr>
            <a:normAutofit fontScale="90000"/>
          </a:bodyPr>
          <a:lstStyle/>
          <a:p>
            <a:r>
              <a:rPr lang="en-US" sz="4000" b="1"/>
              <a:t>Things to try</a:t>
            </a:r>
          </a:p>
        </p:txBody>
      </p:sp>
      <p:sp>
        <p:nvSpPr>
          <p:cNvPr id="9" name="Content Placeholder 8">
            <a:extLst>
              <a:ext uri="{FF2B5EF4-FFF2-40B4-BE49-F238E27FC236}">
                <a16:creationId xmlns:a16="http://schemas.microsoft.com/office/drawing/2014/main" id="{9CD1AD68-C4B7-6E17-4D24-CB59191C89FF}"/>
              </a:ext>
            </a:extLst>
          </p:cNvPr>
          <p:cNvSpPr>
            <a:spLocks noGrp="1"/>
          </p:cNvSpPr>
          <p:nvPr>
            <p:ph type="body" sz="quarter" idx="10"/>
          </p:nvPr>
        </p:nvSpPr>
        <p:spPr/>
        <p:txBody>
          <a:bodyPr/>
          <a:lstStyle/>
          <a:p>
            <a:pPr marL="285750" indent="-285750">
              <a:buFont typeface="Arial" panose="020B0604020202020204" pitchFamily="34" charset="0"/>
              <a:buChar char="•"/>
            </a:pPr>
            <a:r>
              <a:rPr lang="en-US" sz="1800">
                <a:latin typeface="Segoe Sans Display"/>
                <a:cs typeface="Segoe Sans Display"/>
              </a:rPr>
              <a:t>Turn text into a diagram</a:t>
            </a:r>
          </a:p>
          <a:p>
            <a:pPr marL="285750" indent="-285750">
              <a:buFont typeface="Arial" panose="020B0604020202020204" pitchFamily="34" charset="0"/>
              <a:buChar char="•"/>
            </a:pPr>
            <a:r>
              <a:rPr lang="en-US" sz="1800">
                <a:latin typeface="Segoe Sans Display"/>
                <a:cs typeface="Segoe Sans Display"/>
              </a:rPr>
              <a:t>Transform text into a chart</a:t>
            </a:r>
          </a:p>
          <a:p>
            <a:pPr marL="285750" indent="-285750">
              <a:buFont typeface="Arial" panose="020B0604020202020204" pitchFamily="34" charset="0"/>
              <a:buChar char="•"/>
            </a:pPr>
            <a:r>
              <a:rPr lang="en-US" sz="1800">
                <a:latin typeface="Segoe Sans Display"/>
                <a:cs typeface="Segoe Sans Display"/>
              </a:rPr>
              <a:t>Edit images with your words</a:t>
            </a:r>
          </a:p>
          <a:p>
            <a:pPr marL="285750" indent="-285750">
              <a:buFont typeface="Arial" panose="020B0604020202020204" pitchFamily="34" charset="0"/>
              <a:buChar char="•"/>
            </a:pPr>
            <a:r>
              <a:rPr lang="en-US" sz="1800">
                <a:latin typeface="Segoe Sans Display"/>
                <a:cs typeface="Segoe Sans Display"/>
              </a:rPr>
              <a:t>Rewrite text for clarity</a:t>
            </a:r>
          </a:p>
          <a:p>
            <a:pPr marL="285750" indent="-285750">
              <a:buFont typeface="Arial" panose="020B0604020202020204" pitchFamily="34" charset="0"/>
              <a:buChar char="•"/>
            </a:pPr>
            <a:r>
              <a:rPr lang="en-US" sz="1800">
                <a:latin typeface="Segoe Sans Display"/>
                <a:cs typeface="Segoe Sans Display"/>
              </a:rPr>
              <a:t>Update data points in one go</a:t>
            </a:r>
          </a:p>
          <a:p>
            <a:pPr marL="285750" indent="-285750">
              <a:buFont typeface="Arial" panose="020B0604020202020204" pitchFamily="34" charset="0"/>
              <a:buChar char="•"/>
            </a:pPr>
            <a:r>
              <a:rPr lang="en-US" sz="1800">
                <a:latin typeface="Segoe Sans Display"/>
                <a:cs typeface="Segoe Sans Display"/>
              </a:rPr>
              <a:t>Create a Presentation</a:t>
            </a:r>
          </a:p>
          <a:p>
            <a:pPr marL="285750" indent="-285750">
              <a:buFont typeface="Arial" panose="020B0604020202020204" pitchFamily="34" charset="0"/>
              <a:buChar char="•"/>
            </a:pPr>
            <a:r>
              <a:rPr lang="en-US" sz="1800">
                <a:latin typeface="Segoe Sans Display"/>
                <a:cs typeface="Segoe Sans Display"/>
              </a:rPr>
              <a:t>Translate a slide or a presentation</a:t>
            </a:r>
          </a:p>
          <a:p>
            <a:pPr marL="285750" indent="-285750">
              <a:buFont typeface="Arial" panose="020B0604020202020204" pitchFamily="34" charset="0"/>
              <a:buChar char="•"/>
            </a:pPr>
            <a:endParaRPr lang="en-US">
              <a:latin typeface="Segoe Sans Display"/>
              <a:cs typeface="Segoe Sans Display"/>
            </a:endParaRPr>
          </a:p>
          <a:p>
            <a:pPr marL="285750" indent="-285750">
              <a:buFont typeface="Arial" panose="020B0604020202020204" pitchFamily="34" charset="0"/>
              <a:buChar char="•"/>
            </a:pPr>
            <a:endParaRPr lang="en-US">
              <a:latin typeface="Segoe Sans Display"/>
              <a:cs typeface="Segoe Sans Display"/>
            </a:endParaRPr>
          </a:p>
          <a:p>
            <a:pPr marL="285750" indent="-285750">
              <a:buFont typeface="Arial" panose="020B0604020202020204" pitchFamily="34" charset="0"/>
              <a:buChar char="•"/>
            </a:pPr>
            <a:endParaRPr lang="en-US"/>
          </a:p>
        </p:txBody>
      </p:sp>
      <p:sp>
        <p:nvSpPr>
          <p:cNvPr id="5" name="Footer Placeholder 4">
            <a:extLst>
              <a:ext uri="{FF2B5EF4-FFF2-40B4-BE49-F238E27FC236}">
                <a16:creationId xmlns:a16="http://schemas.microsoft.com/office/drawing/2014/main" id="{5CA0D731-633A-1601-18E5-8E58FCB5E89F}"/>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42298114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A142-9F87-1EE2-40B2-FE485EFA054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9BB64E-36BD-BFAA-7E2F-2152E8B4CB9D}"/>
              </a:ext>
            </a:extLst>
          </p:cNvPr>
          <p:cNvSpPr>
            <a:spLocks noGrp="1"/>
          </p:cNvSpPr>
          <p:nvPr>
            <p:ph type="ctrTitle"/>
          </p:nvPr>
        </p:nvSpPr>
        <p:spPr>
          <a:xfrm>
            <a:off x="609600" y="2914345"/>
            <a:ext cx="10972800" cy="1029310"/>
          </a:xfrm>
        </p:spPr>
        <p:txBody>
          <a:bodyPr>
            <a:normAutofit/>
          </a:bodyPr>
          <a:lstStyle/>
          <a:p>
            <a:pPr algn="l"/>
            <a:r>
              <a:rPr lang="en-US">
                <a:latin typeface="Segoe Sans Display"/>
                <a:cs typeface="Segoe Sans Display"/>
              </a:rPr>
              <a:t>Using your </a:t>
            </a:r>
            <a:r>
              <a:rPr lang="en-US" b="1">
                <a:solidFill>
                  <a:srgbClr val="C02E2C"/>
                </a:solidFill>
                <a:latin typeface="Segoe Sans Display"/>
                <a:cs typeface="Segoe Sans Display"/>
              </a:rPr>
              <a:t>brands</a:t>
            </a:r>
          </a:p>
        </p:txBody>
      </p:sp>
    </p:spTree>
    <p:extLst>
      <p:ext uri="{BB962C8B-B14F-4D97-AF65-F5344CB8AC3E}">
        <p14:creationId xmlns:p14="http://schemas.microsoft.com/office/powerpoint/2010/main" val="1455857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A884-37D8-940C-0F01-0A49892716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30311-6216-93CB-9F9B-140A2419D23C}"/>
              </a:ext>
            </a:extLst>
          </p:cNvPr>
          <p:cNvSpPr>
            <a:spLocks noGrp="1"/>
          </p:cNvSpPr>
          <p:nvPr>
            <p:ph type="ctrTitle"/>
          </p:nvPr>
        </p:nvSpPr>
        <p:spPr>
          <a:xfrm>
            <a:off x="381000" y="1371598"/>
            <a:ext cx="4800600" cy="1437864"/>
          </a:xfrm>
        </p:spPr>
        <p:txBody>
          <a:bodyPr anchor="t"/>
          <a:lstStyle/>
          <a:p>
            <a:r>
              <a:rPr lang="en-US" b="1"/>
              <a:t>On brand by default</a:t>
            </a:r>
          </a:p>
        </p:txBody>
      </p:sp>
      <p:sp>
        <p:nvSpPr>
          <p:cNvPr id="3" name="Subtitle 2">
            <a:extLst>
              <a:ext uri="{FF2B5EF4-FFF2-40B4-BE49-F238E27FC236}">
                <a16:creationId xmlns:a16="http://schemas.microsoft.com/office/drawing/2014/main" id="{D040CDBD-FBAD-99A4-CAFE-93077646CE57}"/>
              </a:ext>
            </a:extLst>
          </p:cNvPr>
          <p:cNvSpPr>
            <a:spLocks noGrp="1"/>
          </p:cNvSpPr>
          <p:nvPr>
            <p:ph type="subTitle" idx="1"/>
          </p:nvPr>
        </p:nvSpPr>
        <p:spPr>
          <a:xfrm>
            <a:off x="381001" y="2754790"/>
            <a:ext cx="4800599" cy="1123122"/>
          </a:xfrm>
        </p:spPr>
        <p:txBody>
          <a:bodyPr>
            <a:normAutofit/>
          </a:bodyPr>
          <a:lstStyle/>
          <a:p>
            <a:r>
              <a:rPr lang="en-US" sz="2400" b="1"/>
              <a:t>Templates first, Brand Kits make the agent smarter</a:t>
            </a:r>
            <a:endParaRPr lang="en-US" sz="2400"/>
          </a:p>
        </p:txBody>
      </p:sp>
      <p:sp>
        <p:nvSpPr>
          <p:cNvPr id="5" name="Footer Placeholder 4">
            <a:extLst>
              <a:ext uri="{FF2B5EF4-FFF2-40B4-BE49-F238E27FC236}">
                <a16:creationId xmlns:a16="http://schemas.microsoft.com/office/drawing/2014/main" id="{889BEEB8-E35E-420F-AFF5-685F71B18286}"/>
              </a:ext>
            </a:extLst>
          </p:cNvPr>
          <p:cNvSpPr>
            <a:spLocks noGrp="1"/>
          </p:cNvSpPr>
          <p:nvPr>
            <p:ph type="ftr"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ptos" panose="02110004020202020204"/>
                <a:ea typeface="+mn-ea"/>
                <a:cs typeface="+mn-cs"/>
              </a:rPr>
              <a:t>Sample Footer Text</a:t>
            </a:r>
          </a:p>
        </p:txBody>
      </p:sp>
      <p:sp>
        <p:nvSpPr>
          <p:cNvPr id="6" name="Date Placeholder 5">
            <a:extLst>
              <a:ext uri="{FF2B5EF4-FFF2-40B4-BE49-F238E27FC236}">
                <a16:creationId xmlns:a16="http://schemas.microsoft.com/office/drawing/2014/main" id="{574BD968-75CB-8E4B-C88F-AB5CBEDF30B9}"/>
              </a:ext>
            </a:extLst>
          </p:cNvPr>
          <p:cNvSpPr>
            <a:spLocks noGrp="1"/>
          </p:cNvSpPr>
          <p:nvPr>
            <p:ph type="dt" sz="half"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261448-4908-0A47-BB1E-F6B7BED9DDE3}" type="datetime1">
              <a:rPr kumimoji="0" lang="en-US" sz="1200" b="0" i="0" u="none" strike="noStrike" kern="1200" cap="none" spc="0" normalizeH="0" baseline="0" noProof="0" smtClean="0">
                <a:ln>
                  <a:noFill/>
                </a:ln>
                <a:solidFill>
                  <a:prstClr val="black">
                    <a:tint val="75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4/3/2026</a:t>
            </a:fld>
            <a:endParaRPr kumimoji="0" lang="en-US" sz="1200" b="0" i="0" u="none" strike="noStrike" kern="1200" cap="none" spc="0" normalizeH="0" baseline="0" noProof="0">
              <a:ln>
                <a:noFill/>
              </a:ln>
              <a:solidFill>
                <a:prstClr val="black">
                  <a:tint val="75000"/>
                </a:prstClr>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432A3237-5B7A-3CD7-93A2-F865E252B989}"/>
              </a:ext>
              <a:ext uri="{C183D7F6-B498-43B3-948B-1728B52AA6E4}">
                <adec:decorative xmlns:adec="http://schemas.microsoft.com/office/drawing/2017/decorative" val="1"/>
              </a:ext>
            </a:extLst>
          </p:cNvPr>
          <p:cNvGrpSpPr/>
          <p:nvPr/>
        </p:nvGrpSpPr>
        <p:grpSpPr>
          <a:xfrm>
            <a:off x="6165614" y="-403422"/>
            <a:ext cx="6718771" cy="8562668"/>
            <a:chOff x="6819768" y="-108538"/>
            <a:chExt cx="5140156" cy="6550818"/>
          </a:xfrm>
        </p:grpSpPr>
        <p:pic>
          <p:nvPicPr>
            <p:cNvPr id="8" name="Picture 7">
              <a:extLst>
                <a:ext uri="{FF2B5EF4-FFF2-40B4-BE49-F238E27FC236}">
                  <a16:creationId xmlns:a16="http://schemas.microsoft.com/office/drawing/2014/main" id="{A9781CFB-4CC1-2E53-FFBC-01CAB3806AF9}"/>
                </a:ext>
              </a:extLst>
            </p:cNvPr>
            <p:cNvPicPr>
              <a:picLocks noChangeAspect="1"/>
            </p:cNvPicPr>
            <p:nvPr/>
          </p:nvPicPr>
          <p:blipFill>
            <a:blip r:embed="rId3"/>
            <a:srcRect t="-359" r="-894" b="-553"/>
            <a:stretch>
              <a:fillRect/>
            </a:stretch>
          </p:blipFill>
          <p:spPr>
            <a:xfrm>
              <a:off x="6819768" y="380547"/>
              <a:ext cx="2427898" cy="1324535"/>
            </a:xfrm>
            <a:prstGeom prst="roundRect">
              <a:avLst>
                <a:gd name="adj" fmla="val 4413"/>
              </a:avLst>
            </a:prstGeom>
            <a:solidFill>
              <a:srgbClr val="000000"/>
            </a:solidFill>
          </p:spPr>
        </p:pic>
        <p:pic>
          <p:nvPicPr>
            <p:cNvPr id="13" name="Picture 12">
              <a:extLst>
                <a:ext uri="{FF2B5EF4-FFF2-40B4-BE49-F238E27FC236}">
                  <a16:creationId xmlns:a16="http://schemas.microsoft.com/office/drawing/2014/main" id="{E7DB6AEA-9D47-FB8C-BFAF-6CD83335942B}"/>
                </a:ext>
              </a:extLst>
            </p:cNvPr>
            <p:cNvPicPr>
              <a:picLocks noChangeAspect="1"/>
            </p:cNvPicPr>
            <p:nvPr/>
          </p:nvPicPr>
          <p:blipFill>
            <a:blip r:embed="rId4"/>
            <a:srcRect l="580" t="11082" r="8143" b="-1"/>
            <a:stretch>
              <a:fillRect/>
            </a:stretch>
          </p:blipFill>
          <p:spPr>
            <a:xfrm>
              <a:off x="9493732" y="2839383"/>
              <a:ext cx="2443780" cy="1351040"/>
            </a:xfrm>
            <a:prstGeom prst="roundRect">
              <a:avLst>
                <a:gd name="adj" fmla="val 4413"/>
              </a:avLst>
            </a:prstGeom>
            <a:solidFill>
              <a:schemeClr val="tx1"/>
            </a:solidFill>
          </p:spPr>
        </p:pic>
        <p:pic>
          <p:nvPicPr>
            <p:cNvPr id="18" name="Picture 17">
              <a:extLst>
                <a:ext uri="{FF2B5EF4-FFF2-40B4-BE49-F238E27FC236}">
                  <a16:creationId xmlns:a16="http://schemas.microsoft.com/office/drawing/2014/main" id="{C23D6A1F-C015-FBAE-80B8-8C04D106376F}"/>
                </a:ext>
              </a:extLst>
            </p:cNvPr>
            <p:cNvPicPr>
              <a:picLocks noChangeAspect="1"/>
            </p:cNvPicPr>
            <p:nvPr/>
          </p:nvPicPr>
          <p:blipFill>
            <a:blip r:embed="rId5"/>
            <a:srcRect l="-1" r="2185"/>
            <a:stretch>
              <a:fillRect/>
            </a:stretch>
          </p:blipFill>
          <p:spPr>
            <a:xfrm>
              <a:off x="9493732" y="4415721"/>
              <a:ext cx="2382108" cy="1351040"/>
            </a:xfrm>
            <a:prstGeom prst="roundRect">
              <a:avLst>
                <a:gd name="adj" fmla="val 4413"/>
              </a:avLst>
            </a:prstGeom>
            <a:solidFill>
              <a:srgbClr val="D14901"/>
            </a:solidFill>
          </p:spPr>
        </p:pic>
        <p:pic>
          <p:nvPicPr>
            <p:cNvPr id="26" name="Picture 25">
              <a:extLst>
                <a:ext uri="{FF2B5EF4-FFF2-40B4-BE49-F238E27FC236}">
                  <a16:creationId xmlns:a16="http://schemas.microsoft.com/office/drawing/2014/main" id="{725EE9FC-6073-ED2E-FF23-D3F4268FBBBF}"/>
                </a:ext>
              </a:extLst>
            </p:cNvPr>
            <p:cNvPicPr>
              <a:picLocks noChangeAspect="1"/>
            </p:cNvPicPr>
            <p:nvPr/>
          </p:nvPicPr>
          <p:blipFill>
            <a:blip r:embed="rId6"/>
            <a:srcRect t="-1052" r="202" b="1052"/>
            <a:stretch>
              <a:fillRect/>
            </a:stretch>
          </p:blipFill>
          <p:spPr>
            <a:xfrm>
              <a:off x="6819768" y="3514902"/>
              <a:ext cx="2443780" cy="1346948"/>
            </a:xfrm>
            <a:prstGeom prst="roundRect">
              <a:avLst>
                <a:gd name="adj" fmla="val 4413"/>
              </a:avLst>
            </a:prstGeom>
            <a:solidFill>
              <a:schemeClr val="bg1"/>
            </a:solidFill>
          </p:spPr>
        </p:pic>
        <p:pic>
          <p:nvPicPr>
            <p:cNvPr id="30" name="Picture 29">
              <a:extLst>
                <a:ext uri="{FF2B5EF4-FFF2-40B4-BE49-F238E27FC236}">
                  <a16:creationId xmlns:a16="http://schemas.microsoft.com/office/drawing/2014/main" id="{E12454FB-86FE-B1A4-7F95-81D29179D2B3}"/>
                </a:ext>
              </a:extLst>
            </p:cNvPr>
            <p:cNvPicPr>
              <a:picLocks noChangeAspect="1"/>
            </p:cNvPicPr>
            <p:nvPr/>
          </p:nvPicPr>
          <p:blipFill>
            <a:blip r:embed="rId7"/>
            <a:srcRect l="881" t="-44" r="-238" b="111"/>
            <a:stretch>
              <a:fillRect/>
            </a:stretch>
          </p:blipFill>
          <p:spPr>
            <a:xfrm>
              <a:off x="6821192" y="5091241"/>
              <a:ext cx="2407227" cy="1351039"/>
            </a:xfrm>
            <a:prstGeom prst="roundRect">
              <a:avLst>
                <a:gd name="adj" fmla="val 4413"/>
              </a:avLst>
            </a:prstGeom>
            <a:solidFill>
              <a:schemeClr val="tx1"/>
            </a:solidFill>
          </p:spPr>
        </p:pic>
        <p:pic>
          <p:nvPicPr>
            <p:cNvPr id="31" name="Picture 30">
              <a:extLst>
                <a:ext uri="{FF2B5EF4-FFF2-40B4-BE49-F238E27FC236}">
                  <a16:creationId xmlns:a16="http://schemas.microsoft.com/office/drawing/2014/main" id="{9B05BDE4-228C-C9AE-D19D-5805E5E3363A}"/>
                </a:ext>
              </a:extLst>
            </p:cNvPr>
            <p:cNvPicPr>
              <a:picLocks noChangeAspect="1"/>
            </p:cNvPicPr>
            <p:nvPr/>
          </p:nvPicPr>
          <p:blipFill>
            <a:blip r:embed="rId8"/>
            <a:srcRect l="-778" t="-1572" r="-528" b="1212"/>
            <a:stretch>
              <a:fillRect/>
            </a:stretch>
          </p:blipFill>
          <p:spPr>
            <a:xfrm>
              <a:off x="9493732" y="1285457"/>
              <a:ext cx="2466192" cy="1369090"/>
            </a:xfrm>
            <a:prstGeom prst="roundRect">
              <a:avLst>
                <a:gd name="adj" fmla="val 4413"/>
              </a:avLst>
            </a:prstGeom>
            <a:solidFill>
              <a:schemeClr val="tx1"/>
            </a:solidFill>
          </p:spPr>
        </p:pic>
        <p:pic>
          <p:nvPicPr>
            <p:cNvPr id="33" name="Picture 32">
              <a:extLst>
                <a:ext uri="{FF2B5EF4-FFF2-40B4-BE49-F238E27FC236}">
                  <a16:creationId xmlns:a16="http://schemas.microsoft.com/office/drawing/2014/main" id="{D9E2B9AB-261E-B2B2-F4F0-953D7F2602B2}"/>
                </a:ext>
              </a:extLst>
            </p:cNvPr>
            <p:cNvPicPr>
              <a:picLocks noChangeAspect="1"/>
            </p:cNvPicPr>
            <p:nvPr/>
          </p:nvPicPr>
          <p:blipFill>
            <a:blip r:embed="rId9"/>
            <a:srcRect t="257" r="309" b="-1"/>
            <a:stretch>
              <a:fillRect/>
            </a:stretch>
          </p:blipFill>
          <p:spPr>
            <a:xfrm>
              <a:off x="6819768" y="1934472"/>
              <a:ext cx="2443780" cy="1351040"/>
            </a:xfrm>
            <a:prstGeom prst="roundRect">
              <a:avLst>
                <a:gd name="adj" fmla="val 4413"/>
              </a:avLst>
            </a:prstGeom>
            <a:solidFill>
              <a:schemeClr val="tx1"/>
            </a:solidFill>
          </p:spPr>
        </p:pic>
        <p:pic>
          <p:nvPicPr>
            <p:cNvPr id="45" name="Picture 44">
              <a:extLst>
                <a:ext uri="{FF2B5EF4-FFF2-40B4-BE49-F238E27FC236}">
                  <a16:creationId xmlns:a16="http://schemas.microsoft.com/office/drawing/2014/main" id="{BE2E5F1F-263A-C8C1-172F-22CFC881A496}"/>
                </a:ext>
              </a:extLst>
            </p:cNvPr>
            <p:cNvPicPr>
              <a:picLocks noChangeAspect="1"/>
            </p:cNvPicPr>
            <p:nvPr/>
          </p:nvPicPr>
          <p:blipFill>
            <a:blip r:embed="rId10"/>
            <a:srcRect t="19119" r="3698"/>
            <a:stretch>
              <a:fillRect/>
            </a:stretch>
          </p:blipFill>
          <p:spPr>
            <a:xfrm>
              <a:off x="9482526" y="-108538"/>
              <a:ext cx="2466191" cy="1168697"/>
            </a:xfrm>
            <a:prstGeom prst="roundRect">
              <a:avLst>
                <a:gd name="adj" fmla="val 4413"/>
              </a:avLst>
            </a:prstGeom>
            <a:solidFill>
              <a:schemeClr val="bg1"/>
            </a:solidFill>
          </p:spPr>
        </p:pic>
      </p:grpSp>
      <p:sp>
        <p:nvSpPr>
          <p:cNvPr id="48" name="TextBox 47">
            <a:extLst>
              <a:ext uri="{FF2B5EF4-FFF2-40B4-BE49-F238E27FC236}">
                <a16:creationId xmlns:a16="http://schemas.microsoft.com/office/drawing/2014/main" id="{74218134-AA56-E9CB-1EFE-B8CDDEB8A17E}"/>
              </a:ext>
            </a:extLst>
          </p:cNvPr>
          <p:cNvSpPr txBox="1"/>
          <p:nvPr/>
        </p:nvSpPr>
        <p:spPr>
          <a:xfrm>
            <a:off x="381000" y="3842447"/>
            <a:ext cx="5078896" cy="1754326"/>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In Agent Mode, PowerPoint uses existing </a:t>
            </a:r>
            <a:r>
              <a:rPr kumimoji="0" lang="en-US" sz="18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organizational templates </a:t>
            </a:r>
            <a:r>
              <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as the primary source of truth, then applies </a:t>
            </a:r>
            <a:r>
              <a:rPr kumimoji="0" lang="en-US" sz="18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Brand Kit </a:t>
            </a:r>
            <a:r>
              <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rules (image style, logo usage, brand voice, visual dos/don’ts) to drive stronger, more consistent AI‑generated slides than templates alone.</a:t>
            </a:r>
          </a:p>
        </p:txBody>
      </p:sp>
    </p:spTree>
    <p:extLst>
      <p:ext uri="{BB962C8B-B14F-4D97-AF65-F5344CB8AC3E}">
        <p14:creationId xmlns:p14="http://schemas.microsoft.com/office/powerpoint/2010/main" val="1495985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4E10-B491-8F00-EAAC-417D8030EAE0}"/>
            </a:ext>
          </a:extLst>
        </p:cNvPr>
        <p:cNvGrpSpPr/>
        <p:nvPr/>
      </p:nvGrpSpPr>
      <p:grpSpPr>
        <a:xfrm>
          <a:off x="0" y="0"/>
          <a:ext cx="0" cy="0"/>
          <a:chOff x="0" y="0"/>
          <a:chExt cx="0" cy="0"/>
        </a:xfrm>
      </p:grpSpPr>
      <p:sp>
        <p:nvSpPr>
          <p:cNvPr id="4" name="Text 6">
            <a:extLst>
              <a:ext uri="{FF2B5EF4-FFF2-40B4-BE49-F238E27FC236}">
                <a16:creationId xmlns:a16="http://schemas.microsoft.com/office/drawing/2014/main" id="{5ED0472A-5E1A-ECD6-51D3-A6E1724FC6D9}"/>
              </a:ext>
            </a:extLst>
          </p:cNvPr>
          <p:cNvSpPr/>
          <p:nvPr/>
        </p:nvSpPr>
        <p:spPr>
          <a:xfrm>
            <a:off x="462835" y="0"/>
            <a:ext cx="10869174" cy="703086"/>
          </a:xfrm>
          <a:prstGeom prst="rect">
            <a:avLst/>
          </a:prstGeom>
          <a:noFill/>
          <a:ln/>
        </p:spPr>
        <p:txBody>
          <a:bodyPr wrap="square" lIns="0" tIns="0" rIns="0" bIns="0" rtlCol="0" anchor="ctr"/>
          <a:lstStyle/>
          <a:p>
            <a:pPr marL="0" marR="0" lvl="0" indent="0" algn="l" defTabSz="914400" rtl="0" eaLnBrk="1" fontAlgn="auto" latinLnBrk="0" hangingPunct="1">
              <a:lnSpc>
                <a:spcPts val="5528"/>
              </a:lnSpc>
              <a:spcBef>
                <a:spcPts val="0"/>
              </a:spcBef>
              <a:spcAft>
                <a:spcPts val="0"/>
              </a:spcAft>
              <a:buClrTx/>
              <a:buSzTx/>
              <a:buFontTx/>
              <a:buNone/>
              <a:tabLst/>
              <a:defRPr/>
            </a:pPr>
            <a:r>
              <a:rPr kumimoji="0" lang="en-US" sz="1200" b="1" i="0" u="none" strike="noStrike" kern="0" cap="none" spc="300" normalizeH="0" baseline="0" noProof="0" dirty="0">
                <a:ln>
                  <a:noFill/>
                </a:ln>
                <a:solidFill>
                  <a:srgbClr val="543AA1"/>
                </a:solidFill>
                <a:effectLst/>
                <a:uLnTx/>
                <a:uFillTx/>
                <a:latin typeface="Segoe UI Variable Static Displa" pitchFamily="2" charset="0"/>
                <a:ea typeface="+mn-ea"/>
                <a:cs typeface="Segoe UI Semibold"/>
              </a:rPr>
              <a:t>EXTRACTING SLIDE INFO</a:t>
            </a:r>
            <a:endParaRPr kumimoji="0" lang="en-US" sz="1200" b="0" i="0" u="none" strike="noStrike" kern="0" cap="none" spc="300" normalizeH="0" baseline="0" noProof="0" dirty="0">
              <a:ln>
                <a:noFill/>
              </a:ln>
              <a:solidFill>
                <a:srgbClr val="543AA1"/>
              </a:solidFill>
              <a:effectLst/>
              <a:uLnTx/>
              <a:uFillTx/>
              <a:latin typeface="Segoe UI Variable Static Displa" pitchFamily="2" charset="0"/>
              <a:ea typeface="+mn-ea"/>
              <a:cs typeface="Segoe UI Semibold"/>
            </a:endParaRPr>
          </a:p>
        </p:txBody>
      </p:sp>
      <p:sp>
        <p:nvSpPr>
          <p:cNvPr id="108" name="Title 107">
            <a:extLst>
              <a:ext uri="{FF2B5EF4-FFF2-40B4-BE49-F238E27FC236}">
                <a16:creationId xmlns:a16="http://schemas.microsoft.com/office/drawing/2014/main" id="{13C60662-7462-527C-5587-F2775A9627AE}"/>
              </a:ext>
            </a:extLst>
          </p:cNvPr>
          <p:cNvSpPr txBox="1">
            <a:spLocks noGrp="1"/>
          </p:cNvSpPr>
          <p:nvPr>
            <p:ph type="title" idx="4294967295"/>
          </p:nvPr>
        </p:nvSpPr>
        <p:spPr>
          <a:xfrm>
            <a:off x="354094" y="1081671"/>
            <a:ext cx="344311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Brand kits</a:t>
            </a:r>
          </a:p>
        </p:txBody>
      </p:sp>
      <p:sp>
        <p:nvSpPr>
          <p:cNvPr id="18" name="TextBox 17">
            <a:extLst>
              <a:ext uri="{FF2B5EF4-FFF2-40B4-BE49-F238E27FC236}">
                <a16:creationId xmlns:a16="http://schemas.microsoft.com/office/drawing/2014/main" id="{955F6B68-CD5D-CE0A-92D6-184EC1BBF769}"/>
              </a:ext>
            </a:extLst>
          </p:cNvPr>
          <p:cNvSpPr txBox="1"/>
          <p:nvPr/>
        </p:nvSpPr>
        <p:spPr>
          <a:xfrm>
            <a:off x="354093" y="1781386"/>
            <a:ext cx="5317657" cy="3416320"/>
          </a:xfrm>
          <a:prstGeom prst="rect">
            <a:avLst/>
          </a:prstGeom>
          <a:noFill/>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Brand kits give Agent Mode a first‑class understanding of a company’s brand—logos, colors, fonts, layouts, imagery rules, and brand voice—so AI‑generated decks start on‑brand instead of requiring cleanup after the fact.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Brand Kits are centrally managed by brand managers but automatically available to every employee. Agent Mode pulls approved, up‑to‑date assets directly from SharePoint, OneDrive, and organizational asset libraries.</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DA182860-F0A9-8C77-3AB0-27F412FCBB23}"/>
              </a:ext>
            </a:extLst>
          </p:cNvPr>
          <p:cNvSpPr txBox="1"/>
          <p:nvPr/>
        </p:nvSpPr>
        <p:spPr>
          <a:xfrm>
            <a:off x="354094" y="5211014"/>
            <a:ext cx="35972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Article: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Create and manage official Brand Kits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0FE9CD35-5197-6A50-3A48-7D7DB8F903FF}"/>
              </a:ext>
              <a:ext uri="{C183D7F6-B498-43B3-948B-1728B52AA6E4}">
                <adec:decorative xmlns:adec="http://schemas.microsoft.com/office/drawing/2017/decorative" val="1"/>
              </a:ext>
            </a:extLst>
          </p:cNvPr>
          <p:cNvGrpSpPr/>
          <p:nvPr/>
        </p:nvGrpSpPr>
        <p:grpSpPr>
          <a:xfrm>
            <a:off x="6337440" y="2417593"/>
            <a:ext cx="2506128" cy="2363383"/>
            <a:chOff x="664369" y="3954072"/>
            <a:chExt cx="3556155" cy="3353603"/>
          </a:xfrm>
        </p:grpSpPr>
        <p:sp>
          <p:nvSpPr>
            <p:cNvPr id="26" name="Rounded Rectangle 36">
              <a:extLst>
                <a:ext uri="{FF2B5EF4-FFF2-40B4-BE49-F238E27FC236}">
                  <a16:creationId xmlns:a16="http://schemas.microsoft.com/office/drawing/2014/main" id="{8B4051C7-C94D-5EA1-FD56-AA5B813BE23C}"/>
                </a:ext>
              </a:extLst>
            </p:cNvPr>
            <p:cNvSpPr/>
            <p:nvPr/>
          </p:nvSpPr>
          <p:spPr bwMode="auto">
            <a:xfrm>
              <a:off x="685801" y="3954072"/>
              <a:ext cx="3524932" cy="3353603"/>
            </a:xfrm>
            <a:prstGeom prst="roundRect">
              <a:avLst>
                <a:gd name="adj" fmla="val 8064"/>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27" name="TextBox 26">
              <a:extLst>
                <a:ext uri="{FF2B5EF4-FFF2-40B4-BE49-F238E27FC236}">
                  <a16:creationId xmlns:a16="http://schemas.microsoft.com/office/drawing/2014/main" id="{718855E1-36BF-2455-C500-10B9A17AAB3E}"/>
                </a:ext>
              </a:extLst>
            </p:cNvPr>
            <p:cNvSpPr txBox="1"/>
            <p:nvPr/>
          </p:nvSpPr>
          <p:spPr>
            <a:xfrm>
              <a:off x="664369" y="6850291"/>
              <a:ext cx="3556155" cy="436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Layouts</a:t>
              </a:r>
            </a:p>
          </p:txBody>
        </p:sp>
        <p:pic>
          <p:nvPicPr>
            <p:cNvPr id="28" name="Picture 27">
              <a:extLst>
                <a:ext uri="{FF2B5EF4-FFF2-40B4-BE49-F238E27FC236}">
                  <a16:creationId xmlns:a16="http://schemas.microsoft.com/office/drawing/2014/main" id="{62FE48EC-2AC4-9F7C-8B87-BB6F02CA132C}"/>
                </a:ext>
              </a:extLst>
            </p:cNvPr>
            <p:cNvPicPr>
              <a:picLocks noChangeAspect="1"/>
            </p:cNvPicPr>
            <p:nvPr/>
          </p:nvPicPr>
          <p:blipFill>
            <a:blip r:embed="rId4"/>
            <a:srcRect l="3878" r="3878"/>
            <a:stretch/>
          </p:blipFill>
          <p:spPr>
            <a:xfrm>
              <a:off x="1001125" y="4212568"/>
              <a:ext cx="1286892" cy="778511"/>
            </a:xfrm>
            <a:prstGeom prst="roundRect">
              <a:avLst>
                <a:gd name="adj" fmla="val 7470"/>
              </a:avLst>
            </a:prstGeom>
          </p:spPr>
        </p:pic>
      </p:grpSp>
      <p:sp>
        <p:nvSpPr>
          <p:cNvPr id="29" name="Rounded Rectangle 36">
            <a:extLst>
              <a:ext uri="{FF2B5EF4-FFF2-40B4-BE49-F238E27FC236}">
                <a16:creationId xmlns:a16="http://schemas.microsoft.com/office/drawing/2014/main" id="{714D7221-42B2-3F49-4D1F-B3A3A8D698A5}"/>
              </a:ext>
              <a:ext uri="{C183D7F6-B498-43B3-948B-1728B52AA6E4}">
                <adec:decorative xmlns:adec="http://schemas.microsoft.com/office/drawing/2017/decorative" val="1"/>
              </a:ext>
            </a:extLst>
          </p:cNvPr>
          <p:cNvSpPr/>
          <p:nvPr/>
        </p:nvSpPr>
        <p:spPr bwMode="auto">
          <a:xfrm>
            <a:off x="8151521" y="291208"/>
            <a:ext cx="2495265" cy="1802301"/>
          </a:xfrm>
          <a:prstGeom prst="roundRect">
            <a:avLst>
              <a:gd name="adj" fmla="val 8064"/>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30" name="TextBox 29">
            <a:extLst>
              <a:ext uri="{FF2B5EF4-FFF2-40B4-BE49-F238E27FC236}">
                <a16:creationId xmlns:a16="http://schemas.microsoft.com/office/drawing/2014/main" id="{F0F8A555-CE0C-74DE-3D7A-330BAE72728C}"/>
              </a:ext>
              <a:ext uri="{C183D7F6-B498-43B3-948B-1728B52AA6E4}">
                <adec:decorative xmlns:adec="http://schemas.microsoft.com/office/drawing/2017/decorative" val="1"/>
              </a:ext>
            </a:extLst>
          </p:cNvPr>
          <p:cNvSpPr txBox="1"/>
          <p:nvPr/>
        </p:nvSpPr>
        <p:spPr>
          <a:xfrm>
            <a:off x="8142683" y="1811540"/>
            <a:ext cx="244231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Photography</a:t>
            </a:r>
            <a:r>
              <a:rPr kumimoji="0" lang="en-IN" sz="1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style</a:t>
            </a:r>
          </a:p>
        </p:txBody>
      </p:sp>
      <p:pic>
        <p:nvPicPr>
          <p:cNvPr id="31" name="Picture 30">
            <a:extLst>
              <a:ext uri="{FF2B5EF4-FFF2-40B4-BE49-F238E27FC236}">
                <a16:creationId xmlns:a16="http://schemas.microsoft.com/office/drawing/2014/main" id="{95C9B194-54CF-8534-56E1-B94D226387D9}"/>
              </a:ext>
              <a:ext uri="{C183D7F6-B498-43B3-948B-1728B52AA6E4}">
                <adec:decorative xmlns:adec="http://schemas.microsoft.com/office/drawing/2017/decorative" val="1"/>
              </a:ext>
            </a:extLst>
          </p:cNvPr>
          <p:cNvPicPr>
            <a:picLocks noChangeAspect="1"/>
          </p:cNvPicPr>
          <p:nvPr/>
        </p:nvPicPr>
        <p:blipFill>
          <a:blip r:embed="rId5"/>
          <a:srcRect l="2802" r="2802"/>
          <a:stretch/>
        </p:blipFill>
        <p:spPr>
          <a:xfrm>
            <a:off x="8158839" y="379110"/>
            <a:ext cx="2376105" cy="1378126"/>
          </a:xfrm>
          <a:prstGeom prst="roundRect">
            <a:avLst>
              <a:gd name="adj" fmla="val 7470"/>
            </a:avLst>
          </a:prstGeom>
        </p:spPr>
      </p:pic>
      <p:grpSp>
        <p:nvGrpSpPr>
          <p:cNvPr id="32" name="Group 31">
            <a:extLst>
              <a:ext uri="{FF2B5EF4-FFF2-40B4-BE49-F238E27FC236}">
                <a16:creationId xmlns:a16="http://schemas.microsoft.com/office/drawing/2014/main" id="{98E0439D-3202-9EF6-5559-178C4105D4BD}"/>
              </a:ext>
              <a:ext uri="{C183D7F6-B498-43B3-948B-1728B52AA6E4}">
                <adec:decorative xmlns:adec="http://schemas.microsoft.com/office/drawing/2017/decorative" val="1"/>
              </a:ext>
            </a:extLst>
          </p:cNvPr>
          <p:cNvGrpSpPr/>
          <p:nvPr/>
        </p:nvGrpSpPr>
        <p:grpSpPr>
          <a:xfrm>
            <a:off x="10735017" y="286230"/>
            <a:ext cx="1326357" cy="1831755"/>
            <a:chOff x="8021292" y="1030792"/>
            <a:chExt cx="1882079" cy="2599230"/>
          </a:xfrm>
        </p:grpSpPr>
        <p:sp>
          <p:nvSpPr>
            <p:cNvPr id="33" name="Rounded Rectangle 36">
              <a:extLst>
                <a:ext uri="{FF2B5EF4-FFF2-40B4-BE49-F238E27FC236}">
                  <a16:creationId xmlns:a16="http://schemas.microsoft.com/office/drawing/2014/main" id="{1C0DB91A-37CE-6463-460B-2FE2EE476A3C}"/>
                </a:ext>
              </a:extLst>
            </p:cNvPr>
            <p:cNvSpPr/>
            <p:nvPr/>
          </p:nvSpPr>
          <p:spPr bwMode="auto">
            <a:xfrm>
              <a:off x="8021292" y="1030792"/>
              <a:ext cx="1882079" cy="2557437"/>
            </a:xfrm>
            <a:prstGeom prst="roundRect">
              <a:avLst>
                <a:gd name="adj" fmla="val 8064"/>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34" name="TextBox 33">
              <a:extLst>
                <a:ext uri="{FF2B5EF4-FFF2-40B4-BE49-F238E27FC236}">
                  <a16:creationId xmlns:a16="http://schemas.microsoft.com/office/drawing/2014/main" id="{0737973C-E854-B812-27AB-8612F5A5A632}"/>
                </a:ext>
              </a:extLst>
            </p:cNvPr>
            <p:cNvSpPr txBox="1"/>
            <p:nvPr/>
          </p:nvSpPr>
          <p:spPr>
            <a:xfrm>
              <a:off x="8142103" y="3193291"/>
              <a:ext cx="1722221" cy="436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Infographics</a:t>
              </a:r>
            </a:p>
          </p:txBody>
        </p:sp>
        <p:pic>
          <p:nvPicPr>
            <p:cNvPr id="35" name="Picture 34">
              <a:extLst>
                <a:ext uri="{FF2B5EF4-FFF2-40B4-BE49-F238E27FC236}">
                  <a16:creationId xmlns:a16="http://schemas.microsoft.com/office/drawing/2014/main" id="{7EF5ADA5-4C55-47E1-7B9A-CF02EB85A34A}"/>
                </a:ext>
              </a:extLst>
            </p:cNvPr>
            <p:cNvPicPr>
              <a:picLocks noChangeAspect="1"/>
            </p:cNvPicPr>
            <p:nvPr/>
          </p:nvPicPr>
          <p:blipFill>
            <a:blip r:embed="rId6"/>
            <a:srcRect r="30220" b="4698"/>
            <a:stretch>
              <a:fillRect/>
            </a:stretch>
          </p:blipFill>
          <p:spPr>
            <a:xfrm>
              <a:off x="8127804" y="1155522"/>
              <a:ext cx="1191600" cy="728803"/>
            </a:xfrm>
            <a:prstGeom prst="rect">
              <a:avLst/>
            </a:prstGeom>
          </p:spPr>
        </p:pic>
      </p:grpSp>
      <p:grpSp>
        <p:nvGrpSpPr>
          <p:cNvPr id="37" name="Group 36">
            <a:extLst>
              <a:ext uri="{FF2B5EF4-FFF2-40B4-BE49-F238E27FC236}">
                <a16:creationId xmlns:a16="http://schemas.microsoft.com/office/drawing/2014/main" id="{D8909247-F4CD-53FF-D634-67DEEB146EBA}"/>
              </a:ext>
              <a:ext uri="{C183D7F6-B498-43B3-948B-1728B52AA6E4}">
                <adec:decorative xmlns:adec="http://schemas.microsoft.com/office/drawing/2017/decorative" val="1"/>
              </a:ext>
            </a:extLst>
          </p:cNvPr>
          <p:cNvGrpSpPr/>
          <p:nvPr/>
        </p:nvGrpSpPr>
        <p:grpSpPr>
          <a:xfrm>
            <a:off x="5513240" y="326872"/>
            <a:ext cx="2495265" cy="1814722"/>
            <a:chOff x="685800" y="1030792"/>
            <a:chExt cx="3540741" cy="2575062"/>
          </a:xfrm>
        </p:grpSpPr>
        <p:sp>
          <p:nvSpPr>
            <p:cNvPr id="51" name="Rounded Rectangle 36">
              <a:extLst>
                <a:ext uri="{FF2B5EF4-FFF2-40B4-BE49-F238E27FC236}">
                  <a16:creationId xmlns:a16="http://schemas.microsoft.com/office/drawing/2014/main" id="{1E18FAC1-20A3-6CEE-5973-77BB3C2BEA93}"/>
                </a:ext>
              </a:extLst>
            </p:cNvPr>
            <p:cNvSpPr/>
            <p:nvPr/>
          </p:nvSpPr>
          <p:spPr bwMode="auto">
            <a:xfrm>
              <a:off x="685800" y="1030792"/>
              <a:ext cx="3540741" cy="2557437"/>
            </a:xfrm>
            <a:prstGeom prst="roundRect">
              <a:avLst>
                <a:gd name="adj" fmla="val 8064"/>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pic>
          <p:nvPicPr>
            <p:cNvPr id="52" name="Picture 51">
              <a:extLst>
                <a:ext uri="{FF2B5EF4-FFF2-40B4-BE49-F238E27FC236}">
                  <a16:creationId xmlns:a16="http://schemas.microsoft.com/office/drawing/2014/main" id="{7862A1FD-17BB-4099-E26A-75D109D34289}"/>
                </a:ext>
              </a:extLst>
            </p:cNvPr>
            <p:cNvPicPr>
              <a:picLocks noChangeAspect="1"/>
            </p:cNvPicPr>
            <p:nvPr/>
          </p:nvPicPr>
          <p:blipFill>
            <a:blip r:embed="rId7"/>
            <a:srcRect l="6946" r="6946"/>
            <a:stretch/>
          </p:blipFill>
          <p:spPr>
            <a:xfrm>
              <a:off x="760470" y="1095415"/>
              <a:ext cx="3391400" cy="2051647"/>
            </a:xfrm>
            <a:prstGeom prst="roundRect">
              <a:avLst>
                <a:gd name="adj" fmla="val 7470"/>
              </a:avLst>
            </a:prstGeom>
            <a:ln>
              <a:solidFill>
                <a:schemeClr val="bg1">
                  <a:lumMod val="85000"/>
                </a:schemeClr>
              </a:solidFill>
            </a:ln>
          </p:spPr>
        </p:pic>
        <p:sp>
          <p:nvSpPr>
            <p:cNvPr id="53" name="TextBox 52">
              <a:extLst>
                <a:ext uri="{FF2B5EF4-FFF2-40B4-BE49-F238E27FC236}">
                  <a16:creationId xmlns:a16="http://schemas.microsoft.com/office/drawing/2014/main" id="{6BF13A44-25EC-F942-30C4-59AB00DF2BB5}"/>
                </a:ext>
              </a:extLst>
            </p:cNvPr>
            <p:cNvSpPr txBox="1"/>
            <p:nvPr/>
          </p:nvSpPr>
          <p:spPr>
            <a:xfrm>
              <a:off x="698638" y="3169123"/>
              <a:ext cx="3519706" cy="436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Brand</a:t>
              </a:r>
              <a:r>
                <a:rPr kumimoji="0" lang="en-IN" sz="1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guidelines</a:t>
              </a:r>
            </a:p>
          </p:txBody>
        </p:sp>
      </p:grpSp>
      <p:grpSp>
        <p:nvGrpSpPr>
          <p:cNvPr id="38" name="Group 37">
            <a:extLst>
              <a:ext uri="{FF2B5EF4-FFF2-40B4-BE49-F238E27FC236}">
                <a16:creationId xmlns:a16="http://schemas.microsoft.com/office/drawing/2014/main" id="{B89C71DA-6AF8-81B9-B8A0-7D16902D6B2A}"/>
              </a:ext>
              <a:ext uri="{C183D7F6-B498-43B3-948B-1728B52AA6E4}">
                <adec:decorative xmlns:adec="http://schemas.microsoft.com/office/drawing/2017/decorative" val="1"/>
              </a:ext>
            </a:extLst>
          </p:cNvPr>
          <p:cNvGrpSpPr/>
          <p:nvPr/>
        </p:nvGrpSpPr>
        <p:grpSpPr>
          <a:xfrm>
            <a:off x="8158839" y="4891673"/>
            <a:ext cx="2651713" cy="1831913"/>
            <a:chOff x="3381475" y="7549042"/>
            <a:chExt cx="3021857" cy="1694160"/>
          </a:xfrm>
        </p:grpSpPr>
        <p:sp>
          <p:nvSpPr>
            <p:cNvPr id="47" name="Rounded Rectangle 36">
              <a:extLst>
                <a:ext uri="{FF2B5EF4-FFF2-40B4-BE49-F238E27FC236}">
                  <a16:creationId xmlns:a16="http://schemas.microsoft.com/office/drawing/2014/main" id="{400CBF99-0E3F-0556-B252-0BE2D6EF3C41}"/>
                </a:ext>
              </a:extLst>
            </p:cNvPr>
            <p:cNvSpPr/>
            <p:nvPr/>
          </p:nvSpPr>
          <p:spPr bwMode="auto">
            <a:xfrm>
              <a:off x="3381475" y="7549042"/>
              <a:ext cx="3021857" cy="1694160"/>
            </a:xfrm>
            <a:prstGeom prst="roundRect">
              <a:avLst>
                <a:gd name="adj" fmla="val 8064"/>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48" name="TextBox 47">
              <a:extLst>
                <a:ext uri="{FF2B5EF4-FFF2-40B4-BE49-F238E27FC236}">
                  <a16:creationId xmlns:a16="http://schemas.microsoft.com/office/drawing/2014/main" id="{FD12DA77-FBB2-6BFA-EF3B-2A50D9CE8B1F}"/>
                </a:ext>
              </a:extLst>
            </p:cNvPr>
            <p:cNvSpPr txBox="1"/>
            <p:nvPr/>
          </p:nvSpPr>
          <p:spPr>
            <a:xfrm>
              <a:off x="3396781" y="8833651"/>
              <a:ext cx="3006550" cy="287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Type / </a:t>
              </a:r>
              <a:r>
                <a:rPr kumimoji="0" lang="en-IN" sz="1400" b="1" i="0" u="none" strike="noStrike" kern="1200" cap="none" spc="0" normalizeH="0" baseline="0" noProof="0" err="1">
                  <a:ln>
                    <a:noFill/>
                  </a:ln>
                  <a:solidFill>
                    <a:prstClr val="black"/>
                  </a:solidFill>
                  <a:effectLst/>
                  <a:uLnTx/>
                  <a:uFillTx/>
                  <a:latin typeface="Aptos" panose="02110004020202020204"/>
                  <a:ea typeface="+mn-ea"/>
                  <a:cs typeface="+mn-cs"/>
                </a:rPr>
                <a:t>Color</a:t>
              </a:r>
              <a:endParaRPr kumimoji="0" lang="en-IN"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Rounded Rectangle 36">
            <a:extLst>
              <a:ext uri="{FF2B5EF4-FFF2-40B4-BE49-F238E27FC236}">
                <a16:creationId xmlns:a16="http://schemas.microsoft.com/office/drawing/2014/main" id="{E7753B17-C2AE-E23B-FC7C-1EA8A8DC8ECD}"/>
              </a:ext>
              <a:ext uri="{C183D7F6-B498-43B3-948B-1728B52AA6E4}">
                <adec:decorative xmlns:adec="http://schemas.microsoft.com/office/drawing/2017/decorative" val="1"/>
              </a:ext>
            </a:extLst>
          </p:cNvPr>
          <p:cNvSpPr/>
          <p:nvPr/>
        </p:nvSpPr>
        <p:spPr bwMode="auto">
          <a:xfrm>
            <a:off x="8954232" y="2353202"/>
            <a:ext cx="3107142" cy="1115101"/>
          </a:xfrm>
          <a:prstGeom prst="roundRect">
            <a:avLst>
              <a:gd name="adj" fmla="val 22132"/>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pic>
        <p:nvPicPr>
          <p:cNvPr id="45" name="Picture 44">
            <a:extLst>
              <a:ext uri="{FF2B5EF4-FFF2-40B4-BE49-F238E27FC236}">
                <a16:creationId xmlns:a16="http://schemas.microsoft.com/office/drawing/2014/main" id="{6B0DF693-A40C-BBE7-99B1-CE7B2A07C4AF}"/>
              </a:ext>
              <a:ext uri="{C183D7F6-B498-43B3-948B-1728B52AA6E4}">
                <adec:decorative xmlns:adec="http://schemas.microsoft.com/office/drawing/2017/decorative" val="1"/>
              </a:ext>
            </a:extLst>
          </p:cNvPr>
          <p:cNvPicPr>
            <a:picLocks noChangeAspect="1"/>
          </p:cNvPicPr>
          <p:nvPr/>
        </p:nvPicPr>
        <p:blipFill>
          <a:blip r:embed="rId8"/>
          <a:srcRect l="33049" t="-920" r="-1839" b="920"/>
          <a:stretch>
            <a:fillRect/>
          </a:stretch>
        </p:blipFill>
        <p:spPr>
          <a:xfrm>
            <a:off x="9023335" y="2417592"/>
            <a:ext cx="2897211" cy="684675"/>
          </a:xfrm>
          <a:prstGeom prst="roundRect">
            <a:avLst>
              <a:gd name="adj" fmla="val 12573"/>
            </a:avLst>
          </a:prstGeom>
          <a:solidFill>
            <a:srgbClr val="000000"/>
          </a:solidFill>
        </p:spPr>
      </p:pic>
      <p:sp>
        <p:nvSpPr>
          <p:cNvPr id="46" name="TextBox 45">
            <a:extLst>
              <a:ext uri="{FF2B5EF4-FFF2-40B4-BE49-F238E27FC236}">
                <a16:creationId xmlns:a16="http://schemas.microsoft.com/office/drawing/2014/main" id="{CAE4D6DD-4308-2AD4-4632-79EF92269C74}"/>
              </a:ext>
              <a:ext uri="{C183D7F6-B498-43B3-948B-1728B52AA6E4}">
                <adec:decorative xmlns:adec="http://schemas.microsoft.com/office/drawing/2017/decorative" val="1"/>
              </a:ext>
            </a:extLst>
          </p:cNvPr>
          <p:cNvSpPr txBox="1"/>
          <p:nvPr/>
        </p:nvSpPr>
        <p:spPr>
          <a:xfrm>
            <a:off x="9012508" y="3118412"/>
            <a:ext cx="30488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Branding</a:t>
            </a:r>
          </a:p>
        </p:txBody>
      </p:sp>
      <p:grpSp>
        <p:nvGrpSpPr>
          <p:cNvPr id="7" name="Group 6">
            <a:extLst>
              <a:ext uri="{FF2B5EF4-FFF2-40B4-BE49-F238E27FC236}">
                <a16:creationId xmlns:a16="http://schemas.microsoft.com/office/drawing/2014/main" id="{EE5C6835-3CF7-07DF-998F-81F516A3A124}"/>
              </a:ext>
              <a:ext uri="{C183D7F6-B498-43B3-948B-1728B52AA6E4}">
                <adec:decorative xmlns:adec="http://schemas.microsoft.com/office/drawing/2017/decorative" val="1"/>
              </a:ext>
            </a:extLst>
          </p:cNvPr>
          <p:cNvGrpSpPr/>
          <p:nvPr/>
        </p:nvGrpSpPr>
        <p:grpSpPr>
          <a:xfrm>
            <a:off x="8998830" y="3612943"/>
            <a:ext cx="3062543" cy="1168033"/>
            <a:chOff x="8998831" y="3612943"/>
            <a:chExt cx="2517888" cy="1168033"/>
          </a:xfrm>
        </p:grpSpPr>
        <p:grpSp>
          <p:nvGrpSpPr>
            <p:cNvPr id="21" name="Group 20">
              <a:extLst>
                <a:ext uri="{FF2B5EF4-FFF2-40B4-BE49-F238E27FC236}">
                  <a16:creationId xmlns:a16="http://schemas.microsoft.com/office/drawing/2014/main" id="{7F4D2C10-C5B8-39EE-3616-E3EC8BDAE3D5}"/>
                </a:ext>
              </a:extLst>
            </p:cNvPr>
            <p:cNvGrpSpPr/>
            <p:nvPr/>
          </p:nvGrpSpPr>
          <p:grpSpPr>
            <a:xfrm>
              <a:off x="8998831" y="3612943"/>
              <a:ext cx="2517888" cy="1168033"/>
              <a:chOff x="4440840" y="5650255"/>
              <a:chExt cx="3572842" cy="1657420"/>
            </a:xfrm>
          </p:grpSpPr>
          <p:sp>
            <p:nvSpPr>
              <p:cNvPr id="22" name="Rounded Rectangle 36">
                <a:extLst>
                  <a:ext uri="{FF2B5EF4-FFF2-40B4-BE49-F238E27FC236}">
                    <a16:creationId xmlns:a16="http://schemas.microsoft.com/office/drawing/2014/main" id="{22C0700D-2404-5816-72A2-6B8C553EAB90}"/>
                  </a:ext>
                </a:extLst>
              </p:cNvPr>
              <p:cNvSpPr/>
              <p:nvPr/>
            </p:nvSpPr>
            <p:spPr bwMode="auto">
              <a:xfrm>
                <a:off x="4440840" y="5650255"/>
                <a:ext cx="3540740" cy="1657420"/>
              </a:xfrm>
              <a:prstGeom prst="roundRect">
                <a:avLst>
                  <a:gd name="adj" fmla="val 15815"/>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pic>
            <p:nvPicPr>
              <p:cNvPr id="23" name="Picture 22">
                <a:extLst>
                  <a:ext uri="{FF2B5EF4-FFF2-40B4-BE49-F238E27FC236}">
                    <a16:creationId xmlns:a16="http://schemas.microsoft.com/office/drawing/2014/main" id="{B7BBEC18-4DA4-9C05-896D-056229EBB779}"/>
                  </a:ext>
                </a:extLst>
              </p:cNvPr>
              <p:cNvPicPr>
                <a:picLocks noChangeAspect="1"/>
              </p:cNvPicPr>
              <p:nvPr/>
            </p:nvPicPr>
            <p:blipFill>
              <a:blip r:embed="rId9"/>
              <a:srcRect t="-27960" b="-27963"/>
              <a:stretch>
                <a:fillRect/>
              </a:stretch>
            </p:blipFill>
            <p:spPr>
              <a:xfrm>
                <a:off x="4538896" y="5953408"/>
                <a:ext cx="1661648" cy="843772"/>
              </a:xfrm>
              <a:prstGeom prst="roundRect">
                <a:avLst/>
              </a:prstGeom>
              <a:solidFill>
                <a:srgbClr val="E03D48"/>
              </a:solidFill>
            </p:spPr>
          </p:pic>
          <p:sp>
            <p:nvSpPr>
              <p:cNvPr id="24" name="TextBox 23">
                <a:extLst>
                  <a:ext uri="{FF2B5EF4-FFF2-40B4-BE49-F238E27FC236}">
                    <a16:creationId xmlns:a16="http://schemas.microsoft.com/office/drawing/2014/main" id="{A78A0568-7521-E58C-6FE4-66607B5C0483}"/>
                  </a:ext>
                </a:extLst>
              </p:cNvPr>
              <p:cNvSpPr txBox="1"/>
              <p:nvPr/>
            </p:nvSpPr>
            <p:spPr>
              <a:xfrm>
                <a:off x="4472942" y="6809424"/>
                <a:ext cx="3540740" cy="436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Aptos" panose="02110004020202020204"/>
                    <a:ea typeface="+mn-ea"/>
                    <a:cs typeface="+mn-cs"/>
                  </a:rPr>
                  <a:t>Do’s and Don’ts</a:t>
                </a:r>
              </a:p>
            </p:txBody>
          </p:sp>
        </p:grpSp>
        <p:pic>
          <p:nvPicPr>
            <p:cNvPr id="55" name="Picture 54">
              <a:extLst>
                <a:ext uri="{FF2B5EF4-FFF2-40B4-BE49-F238E27FC236}">
                  <a16:creationId xmlns:a16="http://schemas.microsoft.com/office/drawing/2014/main" id="{067DC237-8BCA-3C62-0AAE-4E22AFD49DDD}"/>
                </a:ext>
              </a:extLst>
            </p:cNvPr>
            <p:cNvPicPr>
              <a:picLocks noChangeAspect="1"/>
            </p:cNvPicPr>
            <p:nvPr/>
          </p:nvPicPr>
          <p:blipFill>
            <a:blip r:embed="rId10"/>
            <a:srcRect l="985" t="-23253" r="4913" b="-27179"/>
            <a:stretch>
              <a:fillRect/>
            </a:stretch>
          </p:blipFill>
          <p:spPr>
            <a:xfrm>
              <a:off x="10304290" y="3810346"/>
              <a:ext cx="1124464" cy="594631"/>
            </a:xfrm>
            <a:prstGeom prst="roundRect">
              <a:avLst/>
            </a:prstGeom>
            <a:solidFill>
              <a:srgbClr val="6370B4"/>
            </a:solidFill>
          </p:spPr>
        </p:pic>
      </p:grpSp>
      <p:pic>
        <p:nvPicPr>
          <p:cNvPr id="57" name="Picture 56">
            <a:extLst>
              <a:ext uri="{FF2B5EF4-FFF2-40B4-BE49-F238E27FC236}">
                <a16:creationId xmlns:a16="http://schemas.microsoft.com/office/drawing/2014/main" id="{E0C53771-892E-AB4E-D095-6B534A2B5F3B}"/>
              </a:ext>
              <a:ext uri="{C183D7F6-B498-43B3-948B-1728B52AA6E4}">
                <adec:decorative xmlns:adec="http://schemas.microsoft.com/office/drawing/2017/decorative" val="1"/>
              </a:ext>
            </a:extLst>
          </p:cNvPr>
          <p:cNvPicPr>
            <a:picLocks noChangeAspect="1"/>
          </p:cNvPicPr>
          <p:nvPr/>
        </p:nvPicPr>
        <p:blipFill>
          <a:blip r:embed="rId11"/>
          <a:srcRect b="26134"/>
          <a:stretch>
            <a:fillRect/>
          </a:stretch>
        </p:blipFill>
        <p:spPr>
          <a:xfrm>
            <a:off x="9374847" y="1043153"/>
            <a:ext cx="1209227" cy="664971"/>
          </a:xfrm>
          <a:prstGeom prst="rect">
            <a:avLst/>
          </a:prstGeom>
        </p:spPr>
      </p:pic>
      <p:pic>
        <p:nvPicPr>
          <p:cNvPr id="58" name="Picture 57">
            <a:extLst>
              <a:ext uri="{FF2B5EF4-FFF2-40B4-BE49-F238E27FC236}">
                <a16:creationId xmlns:a16="http://schemas.microsoft.com/office/drawing/2014/main" id="{B77B66DA-BCED-6790-3343-794A33AF2736}"/>
              </a:ext>
              <a:ext uri="{C183D7F6-B498-43B3-948B-1728B52AA6E4}">
                <adec:decorative xmlns:adec="http://schemas.microsoft.com/office/drawing/2017/decorative" val="1"/>
              </a:ext>
            </a:extLst>
          </p:cNvPr>
          <p:cNvPicPr>
            <a:picLocks noChangeAspect="1"/>
          </p:cNvPicPr>
          <p:nvPr/>
        </p:nvPicPr>
        <p:blipFill>
          <a:blip r:embed="rId12"/>
          <a:srcRect l="2071" t="1" b="10760"/>
          <a:stretch>
            <a:fillRect/>
          </a:stretch>
        </p:blipFill>
        <p:spPr>
          <a:xfrm>
            <a:off x="8145301" y="406565"/>
            <a:ext cx="763815" cy="594797"/>
          </a:xfrm>
          <a:prstGeom prst="rect">
            <a:avLst/>
          </a:prstGeom>
        </p:spPr>
      </p:pic>
      <p:pic>
        <p:nvPicPr>
          <p:cNvPr id="63" name="Picture 62">
            <a:extLst>
              <a:ext uri="{FF2B5EF4-FFF2-40B4-BE49-F238E27FC236}">
                <a16:creationId xmlns:a16="http://schemas.microsoft.com/office/drawing/2014/main" id="{F70FBEC8-7B49-10BD-1AED-75EE09DE198B}"/>
              </a:ext>
              <a:ext uri="{C183D7F6-B498-43B3-948B-1728B52AA6E4}">
                <adec:decorative xmlns:adec="http://schemas.microsoft.com/office/drawing/2017/decorative" val="1"/>
              </a:ext>
            </a:extLst>
          </p:cNvPr>
          <p:cNvPicPr>
            <a:picLocks noChangeAspect="1"/>
          </p:cNvPicPr>
          <p:nvPr/>
        </p:nvPicPr>
        <p:blipFill>
          <a:blip r:embed="rId13"/>
          <a:srcRect r="51067"/>
          <a:stretch>
            <a:fillRect/>
          </a:stretch>
        </p:blipFill>
        <p:spPr>
          <a:xfrm>
            <a:off x="11084743" y="786156"/>
            <a:ext cx="839756" cy="965331"/>
          </a:xfrm>
          <a:prstGeom prst="rect">
            <a:avLst/>
          </a:prstGeom>
        </p:spPr>
      </p:pic>
      <p:pic>
        <p:nvPicPr>
          <p:cNvPr id="64" name="Picture 63">
            <a:extLst>
              <a:ext uri="{FF2B5EF4-FFF2-40B4-BE49-F238E27FC236}">
                <a16:creationId xmlns:a16="http://schemas.microsoft.com/office/drawing/2014/main" id="{D1230E61-08D0-D80A-8698-7C396EC58E03}"/>
              </a:ext>
              <a:ext uri="{C183D7F6-B498-43B3-948B-1728B52AA6E4}">
                <adec:decorative xmlns:adec="http://schemas.microsoft.com/office/drawing/2017/decorative" val="1"/>
              </a:ext>
            </a:extLst>
          </p:cNvPr>
          <p:cNvPicPr>
            <a:picLocks/>
          </p:cNvPicPr>
          <p:nvPr/>
        </p:nvPicPr>
        <p:blipFill>
          <a:blip r:embed="rId14"/>
          <a:srcRect t="-359" r="-894" b="-553"/>
          <a:stretch>
            <a:fillRect/>
          </a:stretch>
        </p:blipFill>
        <p:spPr>
          <a:xfrm>
            <a:off x="7665356" y="2596731"/>
            <a:ext cx="914400" cy="548640"/>
          </a:xfrm>
          <a:prstGeom prst="roundRect">
            <a:avLst>
              <a:gd name="adj" fmla="val 4413"/>
            </a:avLst>
          </a:prstGeom>
          <a:solidFill>
            <a:srgbClr val="000000"/>
          </a:solidFill>
        </p:spPr>
      </p:pic>
      <p:pic>
        <p:nvPicPr>
          <p:cNvPr id="65" name="Picture 64">
            <a:extLst>
              <a:ext uri="{FF2B5EF4-FFF2-40B4-BE49-F238E27FC236}">
                <a16:creationId xmlns:a16="http://schemas.microsoft.com/office/drawing/2014/main" id="{219E36E5-8622-ABA2-9E94-AC255B10FAA9}"/>
              </a:ext>
              <a:ext uri="{C183D7F6-B498-43B3-948B-1728B52AA6E4}">
                <adec:decorative xmlns:adec="http://schemas.microsoft.com/office/drawing/2017/decorative" val="1"/>
              </a:ext>
            </a:extLst>
          </p:cNvPr>
          <p:cNvPicPr>
            <a:picLocks/>
          </p:cNvPicPr>
          <p:nvPr/>
        </p:nvPicPr>
        <p:blipFill>
          <a:blip r:embed="rId15"/>
          <a:srcRect t="-1052" r="202" b="1052"/>
          <a:stretch>
            <a:fillRect/>
          </a:stretch>
        </p:blipFill>
        <p:spPr>
          <a:xfrm>
            <a:off x="7665358" y="3231989"/>
            <a:ext cx="914400" cy="548640"/>
          </a:xfrm>
          <a:prstGeom prst="roundRect">
            <a:avLst>
              <a:gd name="adj" fmla="val 4413"/>
            </a:avLst>
          </a:prstGeom>
          <a:solidFill>
            <a:schemeClr val="bg1"/>
          </a:solidFill>
        </p:spPr>
      </p:pic>
      <p:pic>
        <p:nvPicPr>
          <p:cNvPr id="66" name="Picture 65">
            <a:extLst>
              <a:ext uri="{FF2B5EF4-FFF2-40B4-BE49-F238E27FC236}">
                <a16:creationId xmlns:a16="http://schemas.microsoft.com/office/drawing/2014/main" id="{B1843251-AE10-DEE4-7157-9810F1A8D58C}"/>
              </a:ext>
              <a:ext uri="{C183D7F6-B498-43B3-948B-1728B52AA6E4}">
                <adec:decorative xmlns:adec="http://schemas.microsoft.com/office/drawing/2017/decorative" val="1"/>
              </a:ext>
            </a:extLst>
          </p:cNvPr>
          <p:cNvPicPr>
            <a:picLocks/>
          </p:cNvPicPr>
          <p:nvPr/>
        </p:nvPicPr>
        <p:blipFill>
          <a:blip r:embed="rId16"/>
          <a:srcRect t="257" r="309" b="-1"/>
          <a:stretch>
            <a:fillRect/>
          </a:stretch>
        </p:blipFill>
        <p:spPr>
          <a:xfrm>
            <a:off x="6574762" y="3231989"/>
            <a:ext cx="914400" cy="548640"/>
          </a:xfrm>
          <a:prstGeom prst="roundRect">
            <a:avLst>
              <a:gd name="adj" fmla="val 4413"/>
            </a:avLst>
          </a:prstGeom>
          <a:solidFill>
            <a:schemeClr val="tx1"/>
          </a:solidFill>
        </p:spPr>
      </p:pic>
      <p:grpSp>
        <p:nvGrpSpPr>
          <p:cNvPr id="8" name="Group 7">
            <a:extLst>
              <a:ext uri="{FF2B5EF4-FFF2-40B4-BE49-F238E27FC236}">
                <a16:creationId xmlns:a16="http://schemas.microsoft.com/office/drawing/2014/main" id="{C040AFF4-970A-F952-3E74-B2881C3DE30A}"/>
              </a:ext>
              <a:ext uri="{C183D7F6-B498-43B3-948B-1728B52AA6E4}">
                <adec:decorative xmlns:adec="http://schemas.microsoft.com/office/drawing/2017/decorative" val="1"/>
              </a:ext>
            </a:extLst>
          </p:cNvPr>
          <p:cNvGrpSpPr/>
          <p:nvPr/>
        </p:nvGrpSpPr>
        <p:grpSpPr>
          <a:xfrm>
            <a:off x="5690691" y="4858520"/>
            <a:ext cx="2163554" cy="1802302"/>
            <a:chOff x="5583575" y="4974570"/>
            <a:chExt cx="2163554" cy="1802302"/>
          </a:xfrm>
        </p:grpSpPr>
        <p:sp>
          <p:nvSpPr>
            <p:cNvPr id="80" name="Rounded Rectangle 36">
              <a:extLst>
                <a:ext uri="{FF2B5EF4-FFF2-40B4-BE49-F238E27FC236}">
                  <a16:creationId xmlns:a16="http://schemas.microsoft.com/office/drawing/2014/main" id="{565FD730-ED48-1ABA-5930-5EAA8DC5C075}"/>
                </a:ext>
              </a:extLst>
            </p:cNvPr>
            <p:cNvSpPr/>
            <p:nvPr/>
          </p:nvSpPr>
          <p:spPr bwMode="auto">
            <a:xfrm>
              <a:off x="5583575" y="4974570"/>
              <a:ext cx="2163554" cy="1802302"/>
            </a:xfrm>
            <a:prstGeom prst="roundRect">
              <a:avLst>
                <a:gd name="adj" fmla="val 6763"/>
              </a:avLst>
            </a:prstGeom>
            <a:solidFill>
              <a:schemeClr val="bg1">
                <a:alpha val="65000"/>
              </a:schemeClr>
            </a:solidFill>
            <a:ln w="19050" cap="flat" cmpd="sng" algn="ctr">
              <a:solidFill>
                <a:schemeClr val="bg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Aptos" panose="020B0004020202020204" pitchFamily="34" charset="0"/>
                <a:ea typeface="+mn-ea"/>
                <a:cs typeface="Segoe UI" pitchFamily="34" charset="0"/>
              </a:endParaRPr>
            </a:p>
          </p:txBody>
        </p:sp>
        <p:sp>
          <p:nvSpPr>
            <p:cNvPr id="81" name="TextBox 80">
              <a:extLst>
                <a:ext uri="{FF2B5EF4-FFF2-40B4-BE49-F238E27FC236}">
                  <a16:creationId xmlns:a16="http://schemas.microsoft.com/office/drawing/2014/main" id="{3FF4954E-A5C4-2DA0-F51F-E1E4CD4E74CB}"/>
                </a:ext>
              </a:extLst>
            </p:cNvPr>
            <p:cNvSpPr txBox="1"/>
            <p:nvPr/>
          </p:nvSpPr>
          <p:spPr>
            <a:xfrm>
              <a:off x="6317200" y="6403943"/>
              <a:ext cx="635110"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Icons</a:t>
              </a:r>
            </a:p>
          </p:txBody>
        </p:sp>
        <p:grpSp>
          <p:nvGrpSpPr>
            <p:cNvPr id="73" name="Group 72">
              <a:extLst>
                <a:ext uri="{FF2B5EF4-FFF2-40B4-BE49-F238E27FC236}">
                  <a16:creationId xmlns:a16="http://schemas.microsoft.com/office/drawing/2014/main" id="{B23B6900-96C2-3DFC-5B56-99AE327E4459}"/>
                </a:ext>
              </a:extLst>
            </p:cNvPr>
            <p:cNvGrpSpPr/>
            <p:nvPr/>
          </p:nvGrpSpPr>
          <p:grpSpPr>
            <a:xfrm>
              <a:off x="5683992" y="5214327"/>
              <a:ext cx="1831870" cy="1088417"/>
              <a:chOff x="2973420" y="2133679"/>
              <a:chExt cx="3122580" cy="1855300"/>
            </a:xfrm>
          </p:grpSpPr>
          <p:pic>
            <p:nvPicPr>
              <p:cNvPr id="74" name="Graphic 73">
                <a:extLst>
                  <a:ext uri="{FF2B5EF4-FFF2-40B4-BE49-F238E27FC236}">
                    <a16:creationId xmlns:a16="http://schemas.microsoft.com/office/drawing/2014/main" id="{1A8E762E-F4DF-FFDB-6D04-96EDAB930BF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5177711" y="3074579"/>
                <a:ext cx="914400" cy="914400"/>
              </a:xfrm>
              <a:prstGeom prst="rect">
                <a:avLst/>
              </a:prstGeom>
            </p:spPr>
          </p:pic>
          <p:pic>
            <p:nvPicPr>
              <p:cNvPr id="75" name="Graphic 74">
                <a:extLst>
                  <a:ext uri="{FF2B5EF4-FFF2-40B4-BE49-F238E27FC236}">
                    <a16:creationId xmlns:a16="http://schemas.microsoft.com/office/drawing/2014/main" id="{9AD1BE24-9D7F-D66B-6B82-4053B5EF6D1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4136881" y="2133679"/>
                <a:ext cx="914400" cy="914400"/>
              </a:xfrm>
              <a:prstGeom prst="rect">
                <a:avLst/>
              </a:prstGeom>
            </p:spPr>
          </p:pic>
          <p:pic>
            <p:nvPicPr>
              <p:cNvPr id="76" name="Graphic 75">
                <a:extLst>
                  <a:ext uri="{FF2B5EF4-FFF2-40B4-BE49-F238E27FC236}">
                    <a16:creationId xmlns:a16="http://schemas.microsoft.com/office/drawing/2014/main" id="{BB32A49D-4699-85B2-996D-BF8EF50F46B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2973420" y="3074579"/>
                <a:ext cx="914400" cy="914400"/>
              </a:xfrm>
              <a:prstGeom prst="rect">
                <a:avLst/>
              </a:prstGeom>
            </p:spPr>
          </p:pic>
          <p:pic>
            <p:nvPicPr>
              <p:cNvPr id="77" name="Graphic 76">
                <a:extLst>
                  <a:ext uri="{FF2B5EF4-FFF2-40B4-BE49-F238E27FC236}">
                    <a16:creationId xmlns:a16="http://schemas.microsoft.com/office/drawing/2014/main" id="{256FC9CA-C2D8-ADDE-C336-EDF3F1DBAB6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5181600" y="2133679"/>
                <a:ext cx="914400" cy="914400"/>
              </a:xfrm>
              <a:prstGeom prst="rect">
                <a:avLst/>
              </a:prstGeom>
            </p:spPr>
          </p:pic>
          <p:pic>
            <p:nvPicPr>
              <p:cNvPr id="78" name="Graphic 77">
                <a:extLst>
                  <a:ext uri="{FF2B5EF4-FFF2-40B4-BE49-F238E27FC236}">
                    <a16:creationId xmlns:a16="http://schemas.microsoft.com/office/drawing/2014/main" id="{C3E66594-B1A6-7B94-A8F0-94CC1E9A84E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3032476" y="2177686"/>
                <a:ext cx="914400" cy="896893"/>
              </a:xfrm>
              <a:prstGeom prst="rect">
                <a:avLst/>
              </a:prstGeom>
            </p:spPr>
          </p:pic>
          <p:pic>
            <p:nvPicPr>
              <p:cNvPr id="79" name="Graphic 78">
                <a:extLst>
                  <a:ext uri="{FF2B5EF4-FFF2-40B4-BE49-F238E27FC236}">
                    <a16:creationId xmlns:a16="http://schemas.microsoft.com/office/drawing/2014/main" id="{B73AFCD0-464A-2EF6-2C20-44B8332B38A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4081486" y="3074579"/>
                <a:ext cx="914400" cy="914400"/>
              </a:xfrm>
              <a:prstGeom prst="rect">
                <a:avLst/>
              </a:prstGeom>
            </p:spPr>
          </p:pic>
        </p:grpSp>
      </p:grpSp>
      <p:pic>
        <p:nvPicPr>
          <p:cNvPr id="82" name="Picture 81">
            <a:extLst>
              <a:ext uri="{FF2B5EF4-FFF2-40B4-BE49-F238E27FC236}">
                <a16:creationId xmlns:a16="http://schemas.microsoft.com/office/drawing/2014/main" id="{698E929E-65FE-F06F-7908-19D9BE3CE9F0}"/>
              </a:ext>
              <a:ext uri="{C183D7F6-B498-43B3-948B-1728B52AA6E4}">
                <adec:decorative xmlns:adec="http://schemas.microsoft.com/office/drawing/2017/decorative" val="1"/>
              </a:ext>
            </a:extLst>
          </p:cNvPr>
          <p:cNvPicPr>
            <a:picLocks/>
          </p:cNvPicPr>
          <p:nvPr/>
        </p:nvPicPr>
        <p:blipFill>
          <a:blip r:embed="rId23"/>
          <a:srcRect l="580" t="11082" r="8143" b="-1"/>
          <a:stretch>
            <a:fillRect/>
          </a:stretch>
        </p:blipFill>
        <p:spPr>
          <a:xfrm>
            <a:off x="7665358" y="3874208"/>
            <a:ext cx="914400" cy="548640"/>
          </a:xfrm>
          <a:prstGeom prst="roundRect">
            <a:avLst>
              <a:gd name="adj" fmla="val 4413"/>
            </a:avLst>
          </a:prstGeom>
          <a:solidFill>
            <a:schemeClr val="tx1"/>
          </a:solidFill>
        </p:spPr>
      </p:pic>
      <p:pic>
        <p:nvPicPr>
          <p:cNvPr id="83" name="Picture 82">
            <a:extLst>
              <a:ext uri="{FF2B5EF4-FFF2-40B4-BE49-F238E27FC236}">
                <a16:creationId xmlns:a16="http://schemas.microsoft.com/office/drawing/2014/main" id="{6DE71057-BF51-6485-CA69-7E4A92AC48E5}"/>
              </a:ext>
              <a:ext uri="{C183D7F6-B498-43B3-948B-1728B52AA6E4}">
                <adec:decorative xmlns:adec="http://schemas.microsoft.com/office/drawing/2017/decorative" val="1"/>
              </a:ext>
            </a:extLst>
          </p:cNvPr>
          <p:cNvPicPr>
            <a:picLocks/>
          </p:cNvPicPr>
          <p:nvPr/>
        </p:nvPicPr>
        <p:blipFill>
          <a:blip r:embed="rId24"/>
          <a:srcRect t="-3755" r="3698" b="1"/>
          <a:stretch>
            <a:fillRect/>
          </a:stretch>
        </p:blipFill>
        <p:spPr>
          <a:xfrm>
            <a:off x="6574760" y="3874208"/>
            <a:ext cx="914400" cy="548640"/>
          </a:xfrm>
          <a:prstGeom prst="roundRect">
            <a:avLst>
              <a:gd name="adj" fmla="val 4413"/>
            </a:avLst>
          </a:prstGeom>
          <a:solidFill>
            <a:schemeClr val="bg1"/>
          </a:solidFill>
        </p:spPr>
      </p:pic>
      <p:pic>
        <p:nvPicPr>
          <p:cNvPr id="10" name="Picture 9">
            <a:extLst>
              <a:ext uri="{FF2B5EF4-FFF2-40B4-BE49-F238E27FC236}">
                <a16:creationId xmlns:a16="http://schemas.microsoft.com/office/drawing/2014/main" id="{50275103-C1CC-1CBB-2D5B-B4DCE9D87943}"/>
              </a:ext>
              <a:ext uri="{C183D7F6-B498-43B3-948B-1728B52AA6E4}">
                <adec:decorative xmlns:adec="http://schemas.microsoft.com/office/drawing/2017/decorative" val="1"/>
              </a:ext>
            </a:extLst>
          </p:cNvPr>
          <p:cNvPicPr>
            <a:picLocks noChangeAspect="1"/>
          </p:cNvPicPr>
          <p:nvPr/>
        </p:nvPicPr>
        <p:blipFill>
          <a:blip r:embed="rId25"/>
          <a:srcRect/>
          <a:stretch/>
        </p:blipFill>
        <p:spPr>
          <a:xfrm>
            <a:off x="8250844" y="5000474"/>
            <a:ext cx="1178994" cy="1103756"/>
          </a:xfrm>
          <a:prstGeom prst="rect">
            <a:avLst/>
          </a:prstGeom>
        </p:spPr>
      </p:pic>
      <p:pic>
        <p:nvPicPr>
          <p:cNvPr id="11" name="Picture 10">
            <a:extLst>
              <a:ext uri="{FF2B5EF4-FFF2-40B4-BE49-F238E27FC236}">
                <a16:creationId xmlns:a16="http://schemas.microsoft.com/office/drawing/2014/main" id="{93F691DF-A305-ED8F-A3E2-3E94E27B2C0E}"/>
              </a:ext>
              <a:ext uri="{C183D7F6-B498-43B3-948B-1728B52AA6E4}">
                <adec:decorative xmlns:adec="http://schemas.microsoft.com/office/drawing/2017/decorative" val="1"/>
              </a:ext>
            </a:extLst>
          </p:cNvPr>
          <p:cNvPicPr>
            <a:picLocks noChangeAspect="1"/>
          </p:cNvPicPr>
          <p:nvPr/>
        </p:nvPicPr>
        <p:blipFill>
          <a:blip r:embed="rId26"/>
          <a:srcRect r="74443" b="52838"/>
          <a:stretch>
            <a:fillRect/>
          </a:stretch>
        </p:blipFill>
        <p:spPr>
          <a:xfrm>
            <a:off x="9592799" y="5000474"/>
            <a:ext cx="1078167" cy="1103757"/>
          </a:xfrm>
          <a:prstGeom prst="roundRect">
            <a:avLst>
              <a:gd name="adj" fmla="val 4413"/>
            </a:avLst>
          </a:prstGeom>
          <a:solidFill>
            <a:srgbClr val="D14901"/>
          </a:solidFill>
        </p:spPr>
      </p:pic>
      <p:sp>
        <p:nvSpPr>
          <p:cNvPr id="12" name="Rectangle 11">
            <a:extLst>
              <a:ext uri="{FF2B5EF4-FFF2-40B4-BE49-F238E27FC236}">
                <a16:creationId xmlns:a16="http://schemas.microsoft.com/office/drawing/2014/main" id="{6C17FD49-4B94-078A-5034-B4E25729B661}"/>
              </a:ext>
              <a:ext uri="{C183D7F6-B498-43B3-948B-1728B52AA6E4}">
                <adec:decorative xmlns:adec="http://schemas.microsoft.com/office/drawing/2017/decorative" val="1"/>
              </a:ext>
            </a:extLst>
          </p:cNvPr>
          <p:cNvSpPr/>
          <p:nvPr/>
        </p:nvSpPr>
        <p:spPr>
          <a:xfrm>
            <a:off x="10280532" y="5000474"/>
            <a:ext cx="390434" cy="387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062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B211F-F490-F39C-2B89-230C486C1A00}"/>
            </a:ext>
          </a:extLst>
        </p:cNvPr>
        <p:cNvGrpSpPr/>
        <p:nvPr/>
      </p:nvGrpSpPr>
      <p:grpSpPr>
        <a:xfrm>
          <a:off x="0" y="0"/>
          <a:ext cx="0" cy="0"/>
          <a:chOff x="0" y="0"/>
          <a:chExt cx="0" cy="0"/>
        </a:xfrm>
      </p:grpSpPr>
      <p:sp>
        <p:nvSpPr>
          <p:cNvPr id="4" name="Text 6">
            <a:extLst>
              <a:ext uri="{FF2B5EF4-FFF2-40B4-BE49-F238E27FC236}">
                <a16:creationId xmlns:a16="http://schemas.microsoft.com/office/drawing/2014/main" id="{A3DAD2CE-A84D-7A29-FC25-F915E8625ED0}"/>
              </a:ext>
            </a:extLst>
          </p:cNvPr>
          <p:cNvSpPr/>
          <p:nvPr/>
        </p:nvSpPr>
        <p:spPr>
          <a:xfrm>
            <a:off x="462835" y="0"/>
            <a:ext cx="10869174" cy="703086"/>
          </a:xfrm>
          <a:prstGeom prst="rect">
            <a:avLst/>
          </a:prstGeom>
          <a:noFill/>
          <a:ln/>
        </p:spPr>
        <p:txBody>
          <a:bodyPr wrap="square" lIns="0" tIns="0" rIns="0" bIns="0" rtlCol="0" anchor="ctr"/>
          <a:lstStyle/>
          <a:p>
            <a:pPr marL="0" marR="0" lvl="0" indent="0" algn="l" defTabSz="914400" rtl="0" eaLnBrk="1" fontAlgn="auto" latinLnBrk="0" hangingPunct="1">
              <a:lnSpc>
                <a:spcPts val="5528"/>
              </a:lnSpc>
              <a:spcBef>
                <a:spcPts val="0"/>
              </a:spcBef>
              <a:spcAft>
                <a:spcPts val="0"/>
              </a:spcAft>
              <a:buClrTx/>
              <a:buSzTx/>
              <a:buFontTx/>
              <a:buNone/>
              <a:tabLst/>
              <a:defRPr/>
            </a:pPr>
            <a:r>
              <a:rPr kumimoji="0" lang="en-US" sz="1200" b="1" i="0" u="none" strike="noStrike" kern="0" cap="none" spc="300" normalizeH="0" baseline="0" noProof="0">
                <a:ln>
                  <a:noFill/>
                </a:ln>
                <a:solidFill>
                  <a:srgbClr val="543AA1"/>
                </a:solidFill>
                <a:effectLst/>
                <a:uLnTx/>
                <a:uFillTx/>
                <a:latin typeface="Segoe UI Variable Static Displa" pitchFamily="2" charset="0"/>
                <a:ea typeface="+mn-ea"/>
                <a:cs typeface="Segoe UI Semibold"/>
              </a:rPr>
              <a:t>EXTRACTING SLIDE INFO</a:t>
            </a:r>
            <a:endParaRPr kumimoji="0" lang="en-US" sz="1200" b="0" i="0" u="none" strike="noStrike" kern="0" cap="none" spc="300" normalizeH="0" baseline="0" noProof="0">
              <a:ln>
                <a:noFill/>
              </a:ln>
              <a:solidFill>
                <a:srgbClr val="543AA1"/>
              </a:solidFill>
              <a:effectLst/>
              <a:uLnTx/>
              <a:uFillTx/>
              <a:latin typeface="Segoe UI Variable Static Displa" pitchFamily="2" charset="0"/>
              <a:ea typeface="+mn-ea"/>
              <a:cs typeface="Segoe UI Semibold"/>
            </a:endParaRPr>
          </a:p>
        </p:txBody>
      </p:sp>
      <p:sp>
        <p:nvSpPr>
          <p:cNvPr id="2" name="Title 1">
            <a:extLst>
              <a:ext uri="{FF2B5EF4-FFF2-40B4-BE49-F238E27FC236}">
                <a16:creationId xmlns:a16="http://schemas.microsoft.com/office/drawing/2014/main" id="{2A3F000F-CF6B-A272-D40B-2727867B7CD3}"/>
              </a:ext>
            </a:extLst>
          </p:cNvPr>
          <p:cNvSpPr txBox="1">
            <a:spLocks noGrp="1"/>
          </p:cNvSpPr>
          <p:nvPr>
            <p:ph type="title" idx="4294967295"/>
          </p:nvPr>
        </p:nvSpPr>
        <p:spPr>
          <a:xfrm>
            <a:off x="325833" y="818515"/>
            <a:ext cx="684311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Brand Kits unpack the details</a:t>
            </a:r>
            <a:endParaRPr kumimoji="0" lang="en-US" sz="3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63" name="TextBox 162">
            <a:extLst>
              <a:ext uri="{FF2B5EF4-FFF2-40B4-BE49-F238E27FC236}">
                <a16:creationId xmlns:a16="http://schemas.microsoft.com/office/drawing/2014/main" id="{47149FB2-DD46-7FA0-B6E2-C7C0BA374FBC}"/>
              </a:ext>
            </a:extLst>
          </p:cNvPr>
          <p:cNvSpPr txBox="1"/>
          <p:nvPr/>
        </p:nvSpPr>
        <p:spPr>
          <a:xfrm>
            <a:off x="335761" y="1698755"/>
            <a:ext cx="3443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Layouts</a:t>
            </a:r>
          </a:p>
        </p:txBody>
      </p:sp>
      <p:sp>
        <p:nvSpPr>
          <p:cNvPr id="180" name="Oval 179">
            <a:extLst>
              <a:ext uri="{FF2B5EF4-FFF2-40B4-BE49-F238E27FC236}">
                <a16:creationId xmlns:a16="http://schemas.microsoft.com/office/drawing/2014/main" id="{321A1913-3E9B-025B-A9CD-4E60FAA35D0F}"/>
              </a:ext>
            </a:extLst>
          </p:cNvPr>
          <p:cNvSpPr/>
          <p:nvPr/>
        </p:nvSpPr>
        <p:spPr>
          <a:xfrm>
            <a:off x="416784" y="2142674"/>
            <a:ext cx="215339" cy="21533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1</a:t>
            </a:r>
          </a:p>
        </p:txBody>
      </p:sp>
      <p:sp>
        <p:nvSpPr>
          <p:cNvPr id="181" name="TextBox 180">
            <a:extLst>
              <a:ext uri="{FF2B5EF4-FFF2-40B4-BE49-F238E27FC236}">
                <a16:creationId xmlns:a16="http://schemas.microsoft.com/office/drawing/2014/main" id="{22208EED-635D-F507-6652-5FC9DA2199E6}"/>
              </a:ext>
            </a:extLst>
          </p:cNvPr>
          <p:cNvSpPr txBox="1"/>
          <p:nvPr/>
        </p:nvSpPr>
        <p:spPr>
          <a:xfrm>
            <a:off x="575849" y="2111843"/>
            <a:ext cx="9913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Title Slide</a:t>
            </a:r>
          </a:p>
        </p:txBody>
      </p:sp>
      <p:sp>
        <p:nvSpPr>
          <p:cNvPr id="178" name="Oval 177">
            <a:extLst>
              <a:ext uri="{FF2B5EF4-FFF2-40B4-BE49-F238E27FC236}">
                <a16:creationId xmlns:a16="http://schemas.microsoft.com/office/drawing/2014/main" id="{38192E8F-80E5-AD76-96FE-F5A1D9378212}"/>
              </a:ext>
            </a:extLst>
          </p:cNvPr>
          <p:cNvSpPr/>
          <p:nvPr/>
        </p:nvSpPr>
        <p:spPr>
          <a:xfrm>
            <a:off x="416784" y="2473415"/>
            <a:ext cx="215339" cy="21533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2</a:t>
            </a:r>
          </a:p>
        </p:txBody>
      </p:sp>
      <p:sp>
        <p:nvSpPr>
          <p:cNvPr id="179" name="TextBox 178">
            <a:extLst>
              <a:ext uri="{FF2B5EF4-FFF2-40B4-BE49-F238E27FC236}">
                <a16:creationId xmlns:a16="http://schemas.microsoft.com/office/drawing/2014/main" id="{5D32C5A2-71A8-E394-9EA9-68CBE51A222E}"/>
              </a:ext>
            </a:extLst>
          </p:cNvPr>
          <p:cNvSpPr txBox="1"/>
          <p:nvPr/>
        </p:nvSpPr>
        <p:spPr>
          <a:xfrm>
            <a:off x="575848" y="2442584"/>
            <a:ext cx="1408327" cy="276999"/>
          </a:xfrm>
          <a:prstGeom prst="rect">
            <a:avLst/>
          </a:prstGeom>
          <a:noFill/>
        </p:spPr>
        <p:txBody>
          <a:bodyPr wrap="square" rtlCol="0">
            <a:spAutoFit/>
          </a:bodyPr>
          <a:lstStyle/>
          <a:p>
            <a:pPr lvl="0">
              <a:defRPr/>
            </a:pPr>
            <a:r>
              <a:rPr lang="en-US" sz="1200">
                <a:solidFill>
                  <a:prstClr val="black"/>
                </a:solidFill>
              </a:rPr>
              <a:t>Title &amp; Image</a:t>
            </a:r>
          </a:p>
        </p:txBody>
      </p:sp>
      <p:sp>
        <p:nvSpPr>
          <p:cNvPr id="176" name="Oval 175">
            <a:extLst>
              <a:ext uri="{FF2B5EF4-FFF2-40B4-BE49-F238E27FC236}">
                <a16:creationId xmlns:a16="http://schemas.microsoft.com/office/drawing/2014/main" id="{1A67DEB7-ED3D-82AC-2042-82EDC563633B}"/>
              </a:ext>
            </a:extLst>
          </p:cNvPr>
          <p:cNvSpPr/>
          <p:nvPr/>
        </p:nvSpPr>
        <p:spPr>
          <a:xfrm>
            <a:off x="416784" y="2833061"/>
            <a:ext cx="215339" cy="21533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3</a:t>
            </a:r>
          </a:p>
        </p:txBody>
      </p:sp>
      <p:sp>
        <p:nvSpPr>
          <p:cNvPr id="177" name="TextBox 176">
            <a:extLst>
              <a:ext uri="{FF2B5EF4-FFF2-40B4-BE49-F238E27FC236}">
                <a16:creationId xmlns:a16="http://schemas.microsoft.com/office/drawing/2014/main" id="{51F056CC-3EA2-CC54-5DFE-E92A24722F46}"/>
              </a:ext>
            </a:extLst>
          </p:cNvPr>
          <p:cNvSpPr txBox="1"/>
          <p:nvPr/>
        </p:nvSpPr>
        <p:spPr>
          <a:xfrm>
            <a:off x="575849" y="2802230"/>
            <a:ext cx="1408326" cy="276999"/>
          </a:xfrm>
          <a:prstGeom prst="rect">
            <a:avLst/>
          </a:prstGeom>
          <a:noFill/>
        </p:spPr>
        <p:txBody>
          <a:bodyPr wrap="square" rtlCol="0">
            <a:spAutoFit/>
          </a:bodyPr>
          <a:lstStyle/>
          <a:p>
            <a:pPr lvl="0">
              <a:defRPr/>
            </a:pPr>
            <a:r>
              <a:rPr lang="en-US" sz="1200">
                <a:solidFill>
                  <a:prstClr val="black"/>
                </a:solidFill>
              </a:rPr>
              <a:t>Section separator</a:t>
            </a:r>
          </a:p>
        </p:txBody>
      </p:sp>
      <p:sp>
        <p:nvSpPr>
          <p:cNvPr id="174" name="Oval 173">
            <a:extLst>
              <a:ext uri="{FF2B5EF4-FFF2-40B4-BE49-F238E27FC236}">
                <a16:creationId xmlns:a16="http://schemas.microsoft.com/office/drawing/2014/main" id="{ED86890C-5F7B-A015-3D2D-9BE3B2C3E03A}"/>
              </a:ext>
            </a:extLst>
          </p:cNvPr>
          <p:cNvSpPr/>
          <p:nvPr/>
        </p:nvSpPr>
        <p:spPr>
          <a:xfrm>
            <a:off x="2135338" y="2142674"/>
            <a:ext cx="215339" cy="21533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4</a:t>
            </a:r>
          </a:p>
        </p:txBody>
      </p:sp>
      <p:sp>
        <p:nvSpPr>
          <p:cNvPr id="175" name="TextBox 174">
            <a:extLst>
              <a:ext uri="{FF2B5EF4-FFF2-40B4-BE49-F238E27FC236}">
                <a16:creationId xmlns:a16="http://schemas.microsoft.com/office/drawing/2014/main" id="{8A2F4412-16C6-9CD1-6A97-68588E340040}"/>
              </a:ext>
            </a:extLst>
          </p:cNvPr>
          <p:cNvSpPr txBox="1"/>
          <p:nvPr/>
        </p:nvSpPr>
        <p:spPr>
          <a:xfrm>
            <a:off x="2294403" y="2111843"/>
            <a:ext cx="14129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Title and content</a:t>
            </a:r>
          </a:p>
        </p:txBody>
      </p:sp>
      <p:sp>
        <p:nvSpPr>
          <p:cNvPr id="172" name="Oval 171">
            <a:extLst>
              <a:ext uri="{FF2B5EF4-FFF2-40B4-BE49-F238E27FC236}">
                <a16:creationId xmlns:a16="http://schemas.microsoft.com/office/drawing/2014/main" id="{E86A9758-312C-7534-A436-DFD2217F08C9}"/>
              </a:ext>
            </a:extLst>
          </p:cNvPr>
          <p:cNvSpPr/>
          <p:nvPr/>
        </p:nvSpPr>
        <p:spPr>
          <a:xfrm>
            <a:off x="2135338" y="2473415"/>
            <a:ext cx="215339" cy="21533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5</a:t>
            </a:r>
          </a:p>
        </p:txBody>
      </p:sp>
      <p:sp>
        <p:nvSpPr>
          <p:cNvPr id="173" name="TextBox 172">
            <a:extLst>
              <a:ext uri="{FF2B5EF4-FFF2-40B4-BE49-F238E27FC236}">
                <a16:creationId xmlns:a16="http://schemas.microsoft.com/office/drawing/2014/main" id="{453A5F61-A991-F7BF-44BB-20AC6AF1D727}"/>
              </a:ext>
            </a:extLst>
          </p:cNvPr>
          <p:cNvSpPr txBox="1"/>
          <p:nvPr/>
        </p:nvSpPr>
        <p:spPr>
          <a:xfrm>
            <a:off x="2294402" y="2442584"/>
            <a:ext cx="18214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Tables</a:t>
            </a:r>
          </a:p>
        </p:txBody>
      </p:sp>
      <p:sp>
        <p:nvSpPr>
          <p:cNvPr id="170" name="Oval 169">
            <a:extLst>
              <a:ext uri="{FF2B5EF4-FFF2-40B4-BE49-F238E27FC236}">
                <a16:creationId xmlns:a16="http://schemas.microsoft.com/office/drawing/2014/main" id="{8CFF6C54-7DD7-FB77-24F7-EF00567890F3}"/>
              </a:ext>
            </a:extLst>
          </p:cNvPr>
          <p:cNvSpPr/>
          <p:nvPr/>
        </p:nvSpPr>
        <p:spPr>
          <a:xfrm>
            <a:off x="2135338" y="2833061"/>
            <a:ext cx="215339" cy="21533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6</a:t>
            </a:r>
          </a:p>
        </p:txBody>
      </p:sp>
      <p:sp>
        <p:nvSpPr>
          <p:cNvPr id="171" name="TextBox 170">
            <a:extLst>
              <a:ext uri="{FF2B5EF4-FFF2-40B4-BE49-F238E27FC236}">
                <a16:creationId xmlns:a16="http://schemas.microsoft.com/office/drawing/2014/main" id="{8D3D12E3-02D7-D750-0775-F0FFFA3DEC4D}"/>
              </a:ext>
            </a:extLst>
          </p:cNvPr>
          <p:cNvSpPr txBox="1"/>
          <p:nvPr/>
        </p:nvSpPr>
        <p:spPr>
          <a:xfrm>
            <a:off x="2294403" y="2802230"/>
            <a:ext cx="15073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Aptos" panose="02110004020202020204"/>
              </a:rPr>
              <a:t>Content and image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TextBox 181">
            <a:extLst>
              <a:ext uri="{FF2B5EF4-FFF2-40B4-BE49-F238E27FC236}">
                <a16:creationId xmlns:a16="http://schemas.microsoft.com/office/drawing/2014/main" id="{62B85D4B-C7D6-274C-9DE6-11224F45F612}"/>
              </a:ext>
            </a:extLst>
          </p:cNvPr>
          <p:cNvSpPr txBox="1"/>
          <p:nvPr/>
        </p:nvSpPr>
        <p:spPr>
          <a:xfrm>
            <a:off x="324188" y="3274521"/>
            <a:ext cx="3443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Objects</a:t>
            </a:r>
          </a:p>
        </p:txBody>
      </p:sp>
      <p:sp>
        <p:nvSpPr>
          <p:cNvPr id="184" name="Oval 183">
            <a:extLst>
              <a:ext uri="{FF2B5EF4-FFF2-40B4-BE49-F238E27FC236}">
                <a16:creationId xmlns:a16="http://schemas.microsoft.com/office/drawing/2014/main" id="{F11BB779-0594-6F91-4A83-14E8D6ED01A5}"/>
              </a:ext>
            </a:extLst>
          </p:cNvPr>
          <p:cNvSpPr/>
          <p:nvPr/>
        </p:nvSpPr>
        <p:spPr>
          <a:xfrm>
            <a:off x="416784" y="3718440"/>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1</a:t>
            </a:r>
          </a:p>
        </p:txBody>
      </p:sp>
      <p:sp>
        <p:nvSpPr>
          <p:cNvPr id="185" name="TextBox 184">
            <a:extLst>
              <a:ext uri="{FF2B5EF4-FFF2-40B4-BE49-F238E27FC236}">
                <a16:creationId xmlns:a16="http://schemas.microsoft.com/office/drawing/2014/main" id="{3BC557EB-2080-257A-2B74-0B1C85E66EE1}"/>
              </a:ext>
            </a:extLst>
          </p:cNvPr>
          <p:cNvSpPr txBox="1"/>
          <p:nvPr/>
        </p:nvSpPr>
        <p:spPr>
          <a:xfrm>
            <a:off x="575849" y="3687609"/>
            <a:ext cx="9913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Slide Title</a:t>
            </a:r>
          </a:p>
        </p:txBody>
      </p:sp>
      <p:sp>
        <p:nvSpPr>
          <p:cNvPr id="187" name="Oval 186">
            <a:extLst>
              <a:ext uri="{FF2B5EF4-FFF2-40B4-BE49-F238E27FC236}">
                <a16:creationId xmlns:a16="http://schemas.microsoft.com/office/drawing/2014/main" id="{C2458C40-DF50-C89B-0877-10D2B2F2987A}"/>
              </a:ext>
            </a:extLst>
          </p:cNvPr>
          <p:cNvSpPr/>
          <p:nvPr/>
        </p:nvSpPr>
        <p:spPr>
          <a:xfrm>
            <a:off x="416784" y="4049181"/>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2</a:t>
            </a:r>
          </a:p>
        </p:txBody>
      </p:sp>
      <p:sp>
        <p:nvSpPr>
          <p:cNvPr id="188" name="TextBox 187">
            <a:extLst>
              <a:ext uri="{FF2B5EF4-FFF2-40B4-BE49-F238E27FC236}">
                <a16:creationId xmlns:a16="http://schemas.microsoft.com/office/drawing/2014/main" id="{A16E2F77-1516-E245-4DB4-D3CFA81DDC3A}"/>
              </a:ext>
            </a:extLst>
          </p:cNvPr>
          <p:cNvSpPr txBox="1"/>
          <p:nvPr/>
        </p:nvSpPr>
        <p:spPr>
          <a:xfrm>
            <a:off x="575849" y="4018350"/>
            <a:ext cx="926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Text box</a:t>
            </a:r>
          </a:p>
        </p:txBody>
      </p:sp>
      <p:sp>
        <p:nvSpPr>
          <p:cNvPr id="190" name="Oval 189">
            <a:extLst>
              <a:ext uri="{FF2B5EF4-FFF2-40B4-BE49-F238E27FC236}">
                <a16:creationId xmlns:a16="http://schemas.microsoft.com/office/drawing/2014/main" id="{29C805C7-8D0A-11B0-363C-F4ACE94FDFCA}"/>
              </a:ext>
            </a:extLst>
          </p:cNvPr>
          <p:cNvSpPr/>
          <p:nvPr/>
        </p:nvSpPr>
        <p:spPr>
          <a:xfrm>
            <a:off x="416784" y="4408827"/>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3</a:t>
            </a:r>
          </a:p>
        </p:txBody>
      </p:sp>
      <p:sp>
        <p:nvSpPr>
          <p:cNvPr id="191" name="TextBox 190">
            <a:extLst>
              <a:ext uri="{FF2B5EF4-FFF2-40B4-BE49-F238E27FC236}">
                <a16:creationId xmlns:a16="http://schemas.microsoft.com/office/drawing/2014/main" id="{8BFB73B2-DB19-9855-A371-7717CF6EA9C0}"/>
              </a:ext>
            </a:extLst>
          </p:cNvPr>
          <p:cNvSpPr txBox="1"/>
          <p:nvPr/>
        </p:nvSpPr>
        <p:spPr>
          <a:xfrm>
            <a:off x="575849" y="4377996"/>
            <a:ext cx="13221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Tiles</a:t>
            </a:r>
          </a:p>
        </p:txBody>
      </p:sp>
      <p:sp>
        <p:nvSpPr>
          <p:cNvPr id="193" name="Oval 192">
            <a:extLst>
              <a:ext uri="{FF2B5EF4-FFF2-40B4-BE49-F238E27FC236}">
                <a16:creationId xmlns:a16="http://schemas.microsoft.com/office/drawing/2014/main" id="{AFE7F412-2C51-A11F-9248-FDF3F45E57B2}"/>
              </a:ext>
            </a:extLst>
          </p:cNvPr>
          <p:cNvSpPr/>
          <p:nvPr/>
        </p:nvSpPr>
        <p:spPr>
          <a:xfrm>
            <a:off x="2135338" y="3718440"/>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7</a:t>
            </a:r>
          </a:p>
        </p:txBody>
      </p:sp>
      <p:sp>
        <p:nvSpPr>
          <p:cNvPr id="194" name="TextBox 193">
            <a:extLst>
              <a:ext uri="{FF2B5EF4-FFF2-40B4-BE49-F238E27FC236}">
                <a16:creationId xmlns:a16="http://schemas.microsoft.com/office/drawing/2014/main" id="{A4B17CEF-3BED-B09E-B0BD-0B8EF904E139}"/>
              </a:ext>
            </a:extLst>
          </p:cNvPr>
          <p:cNvSpPr txBox="1"/>
          <p:nvPr/>
        </p:nvSpPr>
        <p:spPr>
          <a:xfrm>
            <a:off x="2294403" y="3687609"/>
            <a:ext cx="14129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Graph</a:t>
            </a:r>
          </a:p>
        </p:txBody>
      </p:sp>
      <p:sp>
        <p:nvSpPr>
          <p:cNvPr id="196" name="Oval 195">
            <a:extLst>
              <a:ext uri="{FF2B5EF4-FFF2-40B4-BE49-F238E27FC236}">
                <a16:creationId xmlns:a16="http://schemas.microsoft.com/office/drawing/2014/main" id="{6502A861-80C9-293D-F997-C925CF6FDCB8}"/>
              </a:ext>
            </a:extLst>
          </p:cNvPr>
          <p:cNvSpPr/>
          <p:nvPr/>
        </p:nvSpPr>
        <p:spPr>
          <a:xfrm>
            <a:off x="2135338" y="4049181"/>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8</a:t>
            </a:r>
          </a:p>
        </p:txBody>
      </p:sp>
      <p:sp>
        <p:nvSpPr>
          <p:cNvPr id="197" name="TextBox 196">
            <a:extLst>
              <a:ext uri="{FF2B5EF4-FFF2-40B4-BE49-F238E27FC236}">
                <a16:creationId xmlns:a16="http://schemas.microsoft.com/office/drawing/2014/main" id="{7681294D-843B-FDD4-DD9B-9A7827C9C592}"/>
              </a:ext>
            </a:extLst>
          </p:cNvPr>
          <p:cNvSpPr txBox="1"/>
          <p:nvPr/>
        </p:nvSpPr>
        <p:spPr>
          <a:xfrm>
            <a:off x="2294402" y="4018350"/>
            <a:ext cx="18214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Data Visualization</a:t>
            </a:r>
          </a:p>
        </p:txBody>
      </p:sp>
      <p:sp>
        <p:nvSpPr>
          <p:cNvPr id="199" name="Oval 198">
            <a:extLst>
              <a:ext uri="{FF2B5EF4-FFF2-40B4-BE49-F238E27FC236}">
                <a16:creationId xmlns:a16="http://schemas.microsoft.com/office/drawing/2014/main" id="{AAD4AD3A-8EFE-C1A6-A834-2B18F5AD209E}"/>
              </a:ext>
            </a:extLst>
          </p:cNvPr>
          <p:cNvSpPr/>
          <p:nvPr/>
        </p:nvSpPr>
        <p:spPr>
          <a:xfrm>
            <a:off x="2135338" y="4408827"/>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9</a:t>
            </a:r>
          </a:p>
        </p:txBody>
      </p:sp>
      <p:sp>
        <p:nvSpPr>
          <p:cNvPr id="200" name="TextBox 199">
            <a:extLst>
              <a:ext uri="{FF2B5EF4-FFF2-40B4-BE49-F238E27FC236}">
                <a16:creationId xmlns:a16="http://schemas.microsoft.com/office/drawing/2014/main" id="{F334CA4C-270E-F661-34ED-12CFD9DB4BAF}"/>
              </a:ext>
            </a:extLst>
          </p:cNvPr>
          <p:cNvSpPr txBox="1"/>
          <p:nvPr/>
        </p:nvSpPr>
        <p:spPr>
          <a:xfrm>
            <a:off x="2294403" y="4377996"/>
            <a:ext cx="13221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Table</a:t>
            </a:r>
          </a:p>
        </p:txBody>
      </p:sp>
      <p:sp>
        <p:nvSpPr>
          <p:cNvPr id="202" name="Oval 201">
            <a:extLst>
              <a:ext uri="{FF2B5EF4-FFF2-40B4-BE49-F238E27FC236}">
                <a16:creationId xmlns:a16="http://schemas.microsoft.com/office/drawing/2014/main" id="{C05E9C6A-BE33-9BC7-DB37-374B1C9BA31C}"/>
              </a:ext>
            </a:extLst>
          </p:cNvPr>
          <p:cNvSpPr/>
          <p:nvPr/>
        </p:nvSpPr>
        <p:spPr>
          <a:xfrm>
            <a:off x="416784" y="4775512"/>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4</a:t>
            </a:r>
          </a:p>
        </p:txBody>
      </p:sp>
      <p:sp>
        <p:nvSpPr>
          <p:cNvPr id="203" name="TextBox 202">
            <a:extLst>
              <a:ext uri="{FF2B5EF4-FFF2-40B4-BE49-F238E27FC236}">
                <a16:creationId xmlns:a16="http://schemas.microsoft.com/office/drawing/2014/main" id="{0B853EAD-5F25-E83B-3B15-AC99D0D7D6F8}"/>
              </a:ext>
            </a:extLst>
          </p:cNvPr>
          <p:cNvSpPr txBox="1"/>
          <p:nvPr/>
        </p:nvSpPr>
        <p:spPr>
          <a:xfrm>
            <a:off x="575849" y="4744681"/>
            <a:ext cx="11694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Content Title</a:t>
            </a:r>
          </a:p>
        </p:txBody>
      </p:sp>
      <p:sp>
        <p:nvSpPr>
          <p:cNvPr id="205" name="Oval 204">
            <a:extLst>
              <a:ext uri="{FF2B5EF4-FFF2-40B4-BE49-F238E27FC236}">
                <a16:creationId xmlns:a16="http://schemas.microsoft.com/office/drawing/2014/main" id="{750664DB-3EDC-DBA8-1CB6-570EA9CC5DFB}"/>
              </a:ext>
            </a:extLst>
          </p:cNvPr>
          <p:cNvSpPr/>
          <p:nvPr/>
        </p:nvSpPr>
        <p:spPr>
          <a:xfrm>
            <a:off x="416784" y="5106253"/>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5</a:t>
            </a:r>
          </a:p>
        </p:txBody>
      </p:sp>
      <p:sp>
        <p:nvSpPr>
          <p:cNvPr id="206" name="TextBox 205">
            <a:extLst>
              <a:ext uri="{FF2B5EF4-FFF2-40B4-BE49-F238E27FC236}">
                <a16:creationId xmlns:a16="http://schemas.microsoft.com/office/drawing/2014/main" id="{FEC23AD8-0D0E-544B-1211-2407760F4136}"/>
              </a:ext>
            </a:extLst>
          </p:cNvPr>
          <p:cNvSpPr txBox="1"/>
          <p:nvPr/>
        </p:nvSpPr>
        <p:spPr>
          <a:xfrm>
            <a:off x="575849" y="5075422"/>
            <a:ext cx="9265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List</a:t>
            </a:r>
          </a:p>
        </p:txBody>
      </p:sp>
      <p:sp>
        <p:nvSpPr>
          <p:cNvPr id="208" name="Oval 207">
            <a:extLst>
              <a:ext uri="{FF2B5EF4-FFF2-40B4-BE49-F238E27FC236}">
                <a16:creationId xmlns:a16="http://schemas.microsoft.com/office/drawing/2014/main" id="{7FC8A74E-E2EE-6688-42F5-FBB09FA4502D}"/>
              </a:ext>
            </a:extLst>
          </p:cNvPr>
          <p:cNvSpPr/>
          <p:nvPr/>
        </p:nvSpPr>
        <p:spPr>
          <a:xfrm>
            <a:off x="416784" y="5465899"/>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6</a:t>
            </a:r>
          </a:p>
        </p:txBody>
      </p:sp>
      <p:sp>
        <p:nvSpPr>
          <p:cNvPr id="209" name="TextBox 208">
            <a:extLst>
              <a:ext uri="{FF2B5EF4-FFF2-40B4-BE49-F238E27FC236}">
                <a16:creationId xmlns:a16="http://schemas.microsoft.com/office/drawing/2014/main" id="{3074A465-75E7-6B16-FE74-59E29025EF5A}"/>
              </a:ext>
            </a:extLst>
          </p:cNvPr>
          <p:cNvSpPr txBox="1"/>
          <p:nvPr/>
        </p:nvSpPr>
        <p:spPr>
          <a:xfrm>
            <a:off x="575849" y="5435068"/>
            <a:ext cx="13221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Highlight</a:t>
            </a:r>
          </a:p>
        </p:txBody>
      </p:sp>
      <p:sp>
        <p:nvSpPr>
          <p:cNvPr id="211" name="Oval 210">
            <a:extLst>
              <a:ext uri="{FF2B5EF4-FFF2-40B4-BE49-F238E27FC236}">
                <a16:creationId xmlns:a16="http://schemas.microsoft.com/office/drawing/2014/main" id="{EC64C396-9B77-80F3-9BC3-4E66DAC694DD}"/>
              </a:ext>
            </a:extLst>
          </p:cNvPr>
          <p:cNvSpPr/>
          <p:nvPr/>
        </p:nvSpPr>
        <p:spPr>
          <a:xfrm>
            <a:off x="2135338" y="4775512"/>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10</a:t>
            </a:r>
          </a:p>
        </p:txBody>
      </p:sp>
      <p:sp>
        <p:nvSpPr>
          <p:cNvPr id="212" name="TextBox 211">
            <a:extLst>
              <a:ext uri="{FF2B5EF4-FFF2-40B4-BE49-F238E27FC236}">
                <a16:creationId xmlns:a16="http://schemas.microsoft.com/office/drawing/2014/main" id="{E7FBE54E-6FFE-102D-10AA-CC87406B86B3}"/>
              </a:ext>
            </a:extLst>
          </p:cNvPr>
          <p:cNvSpPr txBox="1"/>
          <p:nvPr/>
        </p:nvSpPr>
        <p:spPr>
          <a:xfrm>
            <a:off x="2294403" y="4744681"/>
            <a:ext cx="14129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Insight/Quote</a:t>
            </a:r>
          </a:p>
        </p:txBody>
      </p:sp>
      <p:sp>
        <p:nvSpPr>
          <p:cNvPr id="214" name="Oval 213">
            <a:extLst>
              <a:ext uri="{FF2B5EF4-FFF2-40B4-BE49-F238E27FC236}">
                <a16:creationId xmlns:a16="http://schemas.microsoft.com/office/drawing/2014/main" id="{84B8B028-8C8A-85C6-F9EE-2BB75F5443C2}"/>
              </a:ext>
            </a:extLst>
          </p:cNvPr>
          <p:cNvSpPr/>
          <p:nvPr/>
        </p:nvSpPr>
        <p:spPr>
          <a:xfrm>
            <a:off x="2135338" y="5106253"/>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11</a:t>
            </a:r>
          </a:p>
        </p:txBody>
      </p:sp>
      <p:sp>
        <p:nvSpPr>
          <p:cNvPr id="215" name="TextBox 214">
            <a:extLst>
              <a:ext uri="{FF2B5EF4-FFF2-40B4-BE49-F238E27FC236}">
                <a16:creationId xmlns:a16="http://schemas.microsoft.com/office/drawing/2014/main" id="{23E25265-097A-13E6-992D-C945F0E7280B}"/>
              </a:ext>
            </a:extLst>
          </p:cNvPr>
          <p:cNvSpPr txBox="1"/>
          <p:nvPr/>
        </p:nvSpPr>
        <p:spPr>
          <a:xfrm>
            <a:off x="2294402" y="5075422"/>
            <a:ext cx="18214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SmartArt</a:t>
            </a:r>
          </a:p>
        </p:txBody>
      </p:sp>
      <p:sp>
        <p:nvSpPr>
          <p:cNvPr id="217" name="Oval 216">
            <a:extLst>
              <a:ext uri="{FF2B5EF4-FFF2-40B4-BE49-F238E27FC236}">
                <a16:creationId xmlns:a16="http://schemas.microsoft.com/office/drawing/2014/main" id="{4318D8EE-8667-253E-3962-35B2E806F12F}"/>
              </a:ext>
            </a:extLst>
          </p:cNvPr>
          <p:cNvSpPr/>
          <p:nvPr/>
        </p:nvSpPr>
        <p:spPr>
          <a:xfrm>
            <a:off x="2135338" y="5465899"/>
            <a:ext cx="215339" cy="215339"/>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Aptos" panose="02110004020202020204"/>
                <a:ea typeface="+mn-ea"/>
                <a:cs typeface="+mn-cs"/>
              </a:rPr>
              <a:t>12</a:t>
            </a:r>
          </a:p>
        </p:txBody>
      </p:sp>
      <p:sp>
        <p:nvSpPr>
          <p:cNvPr id="218" name="TextBox 217">
            <a:extLst>
              <a:ext uri="{FF2B5EF4-FFF2-40B4-BE49-F238E27FC236}">
                <a16:creationId xmlns:a16="http://schemas.microsoft.com/office/drawing/2014/main" id="{0FA23458-5D7B-C95C-5B8C-33CF17BE7B83}"/>
              </a:ext>
            </a:extLst>
          </p:cNvPr>
          <p:cNvSpPr txBox="1"/>
          <p:nvPr/>
        </p:nvSpPr>
        <p:spPr>
          <a:xfrm>
            <a:off x="2294403" y="5435068"/>
            <a:ext cx="13221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Small print</a:t>
            </a:r>
          </a:p>
        </p:txBody>
      </p:sp>
      <p:grpSp>
        <p:nvGrpSpPr>
          <p:cNvPr id="6" name="Group 5">
            <a:extLst>
              <a:ext uri="{FF2B5EF4-FFF2-40B4-BE49-F238E27FC236}">
                <a16:creationId xmlns:a16="http://schemas.microsoft.com/office/drawing/2014/main" id="{5B9F8708-C6A6-58FE-6B6D-69EC4182C167}"/>
              </a:ext>
              <a:ext uri="{C183D7F6-B498-43B3-948B-1728B52AA6E4}">
                <adec:decorative xmlns:adec="http://schemas.microsoft.com/office/drawing/2017/decorative" val="1"/>
              </a:ext>
            </a:extLst>
          </p:cNvPr>
          <p:cNvGrpSpPr/>
          <p:nvPr/>
        </p:nvGrpSpPr>
        <p:grpSpPr>
          <a:xfrm>
            <a:off x="4073746" y="1537062"/>
            <a:ext cx="7790627" cy="4847992"/>
            <a:chOff x="4073746" y="1537062"/>
            <a:chExt cx="7790627" cy="4847992"/>
          </a:xfrm>
        </p:grpSpPr>
        <p:grpSp>
          <p:nvGrpSpPr>
            <p:cNvPr id="3" name="Group 2">
              <a:extLst>
                <a:ext uri="{FF2B5EF4-FFF2-40B4-BE49-F238E27FC236}">
                  <a16:creationId xmlns:a16="http://schemas.microsoft.com/office/drawing/2014/main" id="{9A5B79F2-1AC1-F14D-195E-9E23F839E521}"/>
                </a:ext>
                <a:ext uri="{C183D7F6-B498-43B3-948B-1728B52AA6E4}">
                  <adec:decorative xmlns:adec="http://schemas.microsoft.com/office/drawing/2017/decorative" val="1"/>
                </a:ext>
              </a:extLst>
            </p:cNvPr>
            <p:cNvGrpSpPr/>
            <p:nvPr/>
          </p:nvGrpSpPr>
          <p:grpSpPr>
            <a:xfrm>
              <a:off x="4096158" y="1558167"/>
              <a:ext cx="2427898" cy="1449341"/>
              <a:chOff x="4096158" y="1558167"/>
              <a:chExt cx="2427898" cy="1449341"/>
            </a:xfrm>
          </p:grpSpPr>
          <p:pic>
            <p:nvPicPr>
              <p:cNvPr id="219" name="Picture 218" descr="Image of a title slide.">
                <a:extLst>
                  <a:ext uri="{FF2B5EF4-FFF2-40B4-BE49-F238E27FC236}">
                    <a16:creationId xmlns:a16="http://schemas.microsoft.com/office/drawing/2014/main" id="{86E1A600-5B07-1CC5-1984-83237EF23BDD}"/>
                  </a:ext>
                </a:extLst>
              </p:cNvPr>
              <p:cNvPicPr>
                <a:picLocks noChangeAspect="1"/>
              </p:cNvPicPr>
              <p:nvPr/>
            </p:nvPicPr>
            <p:blipFill>
              <a:blip r:embed="rId3"/>
              <a:srcRect t="-359" r="-894" b="-553"/>
              <a:stretch>
                <a:fillRect/>
              </a:stretch>
            </p:blipFill>
            <p:spPr>
              <a:xfrm>
                <a:off x="4096158" y="1682973"/>
                <a:ext cx="2427898" cy="1324535"/>
              </a:xfrm>
              <a:prstGeom prst="roundRect">
                <a:avLst>
                  <a:gd name="adj" fmla="val 4413"/>
                </a:avLst>
              </a:prstGeom>
              <a:solidFill>
                <a:srgbClr val="000000"/>
              </a:solidFill>
              <a:ln w="28575">
                <a:solidFill>
                  <a:srgbClr val="FFC000"/>
                </a:solidFill>
              </a:ln>
            </p:spPr>
          </p:pic>
          <p:sp>
            <p:nvSpPr>
              <p:cNvPr id="230" name="Oval 229">
                <a:extLst>
                  <a:ext uri="{FF2B5EF4-FFF2-40B4-BE49-F238E27FC236}">
                    <a16:creationId xmlns:a16="http://schemas.microsoft.com/office/drawing/2014/main" id="{ADAB6F7E-269B-3B2C-9107-A49D69E4F3AE}"/>
                  </a:ext>
                </a:extLst>
              </p:cNvPr>
              <p:cNvSpPr/>
              <p:nvPr/>
            </p:nvSpPr>
            <p:spPr>
              <a:xfrm>
                <a:off x="6101902" y="1558167"/>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1</a:t>
                </a:r>
              </a:p>
            </p:txBody>
          </p:sp>
        </p:grpSp>
        <p:pic>
          <p:nvPicPr>
            <p:cNvPr id="222" name="Picture 221">
              <a:extLst>
                <a:ext uri="{FF2B5EF4-FFF2-40B4-BE49-F238E27FC236}">
                  <a16:creationId xmlns:a16="http://schemas.microsoft.com/office/drawing/2014/main" id="{8464766C-DE6E-BD28-59E9-C693F44B189A}"/>
                </a:ext>
                <a:ext uri="{C183D7F6-B498-43B3-948B-1728B52AA6E4}">
                  <adec:decorative xmlns:adec="http://schemas.microsoft.com/office/drawing/2017/decorative" val="1"/>
                </a:ext>
              </a:extLst>
            </p:cNvPr>
            <p:cNvPicPr>
              <a:picLocks noChangeAspect="1"/>
            </p:cNvPicPr>
            <p:nvPr/>
          </p:nvPicPr>
          <p:blipFill>
            <a:blip r:embed="rId4"/>
            <a:srcRect r="3698"/>
            <a:stretch>
              <a:fillRect/>
            </a:stretch>
          </p:blipFill>
          <p:spPr>
            <a:xfrm>
              <a:off x="9477011" y="1682974"/>
              <a:ext cx="2387362" cy="1353056"/>
            </a:xfrm>
            <a:prstGeom prst="roundRect">
              <a:avLst>
                <a:gd name="adj" fmla="val 4413"/>
              </a:avLst>
            </a:prstGeom>
            <a:solidFill>
              <a:schemeClr val="bg1"/>
            </a:solidFill>
            <a:ln w="28575">
              <a:solidFill>
                <a:srgbClr val="FFC000"/>
              </a:solidFill>
            </a:ln>
          </p:spPr>
        </p:pic>
        <p:pic>
          <p:nvPicPr>
            <p:cNvPr id="224" name="Picture 223">
              <a:extLst>
                <a:ext uri="{FF2B5EF4-FFF2-40B4-BE49-F238E27FC236}">
                  <a16:creationId xmlns:a16="http://schemas.microsoft.com/office/drawing/2014/main" id="{18CD35A0-79E3-B4B9-CA7F-750FE2D2653B}"/>
                </a:ext>
                <a:ext uri="{C183D7F6-B498-43B3-948B-1728B52AA6E4}">
                  <adec:decorative xmlns:adec="http://schemas.microsoft.com/office/drawing/2017/decorative" val="1"/>
                </a:ext>
              </a:extLst>
            </p:cNvPr>
            <p:cNvPicPr>
              <a:picLocks noChangeAspect="1"/>
            </p:cNvPicPr>
            <p:nvPr/>
          </p:nvPicPr>
          <p:blipFill>
            <a:blip r:embed="rId5"/>
            <a:srcRect l="580" t="11082" r="8143" b="-1"/>
            <a:stretch>
              <a:fillRect/>
            </a:stretch>
          </p:blipFill>
          <p:spPr>
            <a:xfrm>
              <a:off x="6776652" y="3313415"/>
              <a:ext cx="2443780" cy="1351040"/>
            </a:xfrm>
            <a:prstGeom prst="roundRect">
              <a:avLst>
                <a:gd name="adj" fmla="val 4413"/>
              </a:avLst>
            </a:prstGeom>
            <a:solidFill>
              <a:schemeClr val="tx1"/>
            </a:solidFill>
            <a:ln w="28575">
              <a:solidFill>
                <a:srgbClr val="FFC000"/>
              </a:solidFill>
            </a:ln>
          </p:spPr>
        </p:pic>
        <p:pic>
          <p:nvPicPr>
            <p:cNvPr id="225" name="Picture 224">
              <a:extLst>
                <a:ext uri="{FF2B5EF4-FFF2-40B4-BE49-F238E27FC236}">
                  <a16:creationId xmlns:a16="http://schemas.microsoft.com/office/drawing/2014/main" id="{5B121DA0-99E7-DE5E-BBE1-A332861C6A62}"/>
                </a:ext>
                <a:ext uri="{C183D7F6-B498-43B3-948B-1728B52AA6E4}">
                  <adec:decorative xmlns:adec="http://schemas.microsoft.com/office/drawing/2017/decorative" val="1"/>
                </a:ext>
              </a:extLst>
            </p:cNvPr>
            <p:cNvPicPr>
              <a:picLocks noChangeAspect="1"/>
            </p:cNvPicPr>
            <p:nvPr/>
          </p:nvPicPr>
          <p:blipFill>
            <a:blip r:embed="rId6"/>
            <a:srcRect t="257" r="309" b="-1"/>
            <a:stretch>
              <a:fillRect/>
            </a:stretch>
          </p:blipFill>
          <p:spPr>
            <a:xfrm>
              <a:off x="4096158" y="3313414"/>
              <a:ext cx="2443780" cy="1351040"/>
            </a:xfrm>
            <a:prstGeom prst="roundRect">
              <a:avLst>
                <a:gd name="adj" fmla="val 4413"/>
              </a:avLst>
            </a:prstGeom>
            <a:solidFill>
              <a:schemeClr val="tx1"/>
            </a:solidFill>
            <a:ln w="28575">
              <a:solidFill>
                <a:srgbClr val="FFC000"/>
              </a:solidFill>
            </a:ln>
          </p:spPr>
        </p:pic>
        <p:pic>
          <p:nvPicPr>
            <p:cNvPr id="226" name="Picture 225">
              <a:extLst>
                <a:ext uri="{FF2B5EF4-FFF2-40B4-BE49-F238E27FC236}">
                  <a16:creationId xmlns:a16="http://schemas.microsoft.com/office/drawing/2014/main" id="{3C7F94D6-4982-8C32-0C5E-CFBF770E09C6}"/>
                </a:ext>
                <a:ext uri="{C183D7F6-B498-43B3-948B-1728B52AA6E4}">
                  <adec:decorative xmlns:adec="http://schemas.microsoft.com/office/drawing/2017/decorative" val="1"/>
                </a:ext>
              </a:extLst>
            </p:cNvPr>
            <p:cNvPicPr>
              <a:picLocks noChangeAspect="1"/>
            </p:cNvPicPr>
            <p:nvPr/>
          </p:nvPicPr>
          <p:blipFill>
            <a:blip r:embed="rId7"/>
            <a:srcRect t="-1052" r="202" b="1052"/>
            <a:stretch>
              <a:fillRect/>
            </a:stretch>
          </p:blipFill>
          <p:spPr>
            <a:xfrm>
              <a:off x="9457146" y="3311399"/>
              <a:ext cx="2389404" cy="1346948"/>
            </a:xfrm>
            <a:prstGeom prst="roundRect">
              <a:avLst>
                <a:gd name="adj" fmla="val 4413"/>
              </a:avLst>
            </a:prstGeom>
            <a:solidFill>
              <a:schemeClr val="bg1"/>
            </a:solidFill>
            <a:ln w="28575">
              <a:solidFill>
                <a:srgbClr val="FFC000"/>
              </a:solidFill>
            </a:ln>
          </p:spPr>
        </p:pic>
        <p:pic>
          <p:nvPicPr>
            <p:cNvPr id="227" name="Picture 226">
              <a:extLst>
                <a:ext uri="{FF2B5EF4-FFF2-40B4-BE49-F238E27FC236}">
                  <a16:creationId xmlns:a16="http://schemas.microsoft.com/office/drawing/2014/main" id="{C8AA3055-0755-B7F2-647C-94DB5DF420C1}"/>
                </a:ext>
                <a:ext uri="{C183D7F6-B498-43B3-948B-1728B52AA6E4}">
                  <adec:decorative xmlns:adec="http://schemas.microsoft.com/office/drawing/2017/decorative" val="1"/>
                </a:ext>
              </a:extLst>
            </p:cNvPr>
            <p:cNvPicPr>
              <a:picLocks noChangeAspect="1"/>
            </p:cNvPicPr>
            <p:nvPr/>
          </p:nvPicPr>
          <p:blipFill>
            <a:blip r:embed="rId8"/>
            <a:srcRect l="-778" t="-1572" r="-528" b="1212"/>
            <a:stretch>
              <a:fillRect/>
            </a:stretch>
          </p:blipFill>
          <p:spPr>
            <a:xfrm>
              <a:off x="4073746" y="5015964"/>
              <a:ext cx="2466192" cy="1369090"/>
            </a:xfrm>
            <a:prstGeom prst="roundRect">
              <a:avLst>
                <a:gd name="adj" fmla="val 4413"/>
              </a:avLst>
            </a:prstGeom>
            <a:solidFill>
              <a:schemeClr val="tx1"/>
            </a:solidFill>
            <a:ln w="28575">
              <a:solidFill>
                <a:srgbClr val="FFC000"/>
              </a:solidFill>
            </a:ln>
          </p:spPr>
        </p:pic>
        <p:pic>
          <p:nvPicPr>
            <p:cNvPr id="228" name="Picture 227">
              <a:extLst>
                <a:ext uri="{FF2B5EF4-FFF2-40B4-BE49-F238E27FC236}">
                  <a16:creationId xmlns:a16="http://schemas.microsoft.com/office/drawing/2014/main" id="{07510DF0-0FC2-82B8-620B-A80C926BD18A}"/>
                </a:ext>
                <a:ext uri="{C183D7F6-B498-43B3-948B-1728B52AA6E4}">
                  <adec:decorative xmlns:adec="http://schemas.microsoft.com/office/drawing/2017/decorative" val="1"/>
                </a:ext>
              </a:extLst>
            </p:cNvPr>
            <p:cNvPicPr>
              <a:picLocks noChangeAspect="1"/>
            </p:cNvPicPr>
            <p:nvPr/>
          </p:nvPicPr>
          <p:blipFill>
            <a:blip r:embed="rId9"/>
            <a:srcRect l="-1" r="2185"/>
            <a:stretch>
              <a:fillRect/>
            </a:stretch>
          </p:blipFill>
          <p:spPr>
            <a:xfrm>
              <a:off x="6776652" y="5020655"/>
              <a:ext cx="2382108" cy="1351040"/>
            </a:xfrm>
            <a:prstGeom prst="roundRect">
              <a:avLst>
                <a:gd name="adj" fmla="val 4413"/>
              </a:avLst>
            </a:prstGeom>
            <a:solidFill>
              <a:srgbClr val="D14901"/>
            </a:solidFill>
            <a:ln w="28575">
              <a:solidFill>
                <a:srgbClr val="FFC000"/>
              </a:solidFill>
            </a:ln>
          </p:spPr>
        </p:pic>
        <p:pic>
          <p:nvPicPr>
            <p:cNvPr id="229" name="Picture 228">
              <a:extLst>
                <a:ext uri="{FF2B5EF4-FFF2-40B4-BE49-F238E27FC236}">
                  <a16:creationId xmlns:a16="http://schemas.microsoft.com/office/drawing/2014/main" id="{E7062EEB-30DC-DB65-38E2-12D62882EB70}"/>
                </a:ext>
                <a:ext uri="{C183D7F6-B498-43B3-948B-1728B52AA6E4}">
                  <adec:decorative xmlns:adec="http://schemas.microsoft.com/office/drawing/2017/decorative" val="1"/>
                </a:ext>
              </a:extLst>
            </p:cNvPr>
            <p:cNvPicPr>
              <a:picLocks noChangeAspect="1"/>
            </p:cNvPicPr>
            <p:nvPr/>
          </p:nvPicPr>
          <p:blipFill>
            <a:blip r:embed="rId10"/>
            <a:srcRect l="881" t="-44" r="-238" b="111"/>
            <a:stretch>
              <a:fillRect/>
            </a:stretch>
          </p:blipFill>
          <p:spPr>
            <a:xfrm>
              <a:off x="9457146" y="5034014"/>
              <a:ext cx="2407227" cy="1351039"/>
            </a:xfrm>
            <a:prstGeom prst="roundRect">
              <a:avLst>
                <a:gd name="adj" fmla="val 4413"/>
              </a:avLst>
            </a:prstGeom>
            <a:solidFill>
              <a:schemeClr val="tx1"/>
            </a:solidFill>
            <a:ln w="28575">
              <a:solidFill>
                <a:srgbClr val="FFC000"/>
              </a:solidFill>
            </a:ln>
          </p:spPr>
        </p:pic>
        <p:grpSp>
          <p:nvGrpSpPr>
            <p:cNvPr id="5" name="Group 4">
              <a:extLst>
                <a:ext uri="{FF2B5EF4-FFF2-40B4-BE49-F238E27FC236}">
                  <a16:creationId xmlns:a16="http://schemas.microsoft.com/office/drawing/2014/main" id="{5CF0B59A-E9B7-0249-E6EB-DCF25B778875}"/>
                </a:ext>
                <a:ext uri="{C183D7F6-B498-43B3-948B-1728B52AA6E4}">
                  <adec:decorative xmlns:adec="http://schemas.microsoft.com/office/drawing/2017/decorative" val="1"/>
                </a:ext>
              </a:extLst>
            </p:cNvPr>
            <p:cNvGrpSpPr/>
            <p:nvPr/>
          </p:nvGrpSpPr>
          <p:grpSpPr>
            <a:xfrm>
              <a:off x="6821149" y="1552628"/>
              <a:ext cx="2358769" cy="1454881"/>
              <a:chOff x="6821149" y="1552628"/>
              <a:chExt cx="2358769" cy="1454881"/>
            </a:xfrm>
          </p:grpSpPr>
          <p:pic>
            <p:nvPicPr>
              <p:cNvPr id="221" name="Picture 220" descr="Image of a title slide with an image.">
                <a:extLst>
                  <a:ext uri="{FF2B5EF4-FFF2-40B4-BE49-F238E27FC236}">
                    <a16:creationId xmlns:a16="http://schemas.microsoft.com/office/drawing/2014/main" id="{8B6FD6B3-2773-2AB0-C94B-6E72802EB27E}"/>
                  </a:ext>
                </a:extLst>
              </p:cNvPr>
              <p:cNvPicPr>
                <a:picLocks noChangeAspect="1"/>
              </p:cNvPicPr>
              <p:nvPr/>
            </p:nvPicPr>
            <p:blipFill>
              <a:blip r:embed="rId11"/>
              <a:srcRect r="-469"/>
              <a:stretch>
                <a:fillRect/>
              </a:stretch>
            </p:blipFill>
            <p:spPr>
              <a:xfrm>
                <a:off x="6821149" y="1682973"/>
                <a:ext cx="2358769" cy="1324536"/>
              </a:xfrm>
              <a:prstGeom prst="roundRect">
                <a:avLst>
                  <a:gd name="adj" fmla="val 4413"/>
                </a:avLst>
              </a:prstGeom>
              <a:ln w="28575">
                <a:solidFill>
                  <a:srgbClr val="FFC000"/>
                </a:solidFill>
              </a:ln>
            </p:spPr>
          </p:pic>
          <p:sp>
            <p:nvSpPr>
              <p:cNvPr id="231" name="Oval 230">
                <a:extLst>
                  <a:ext uri="{FF2B5EF4-FFF2-40B4-BE49-F238E27FC236}">
                    <a16:creationId xmlns:a16="http://schemas.microsoft.com/office/drawing/2014/main" id="{25537F39-86A3-7DD2-5217-534A41D45C8E}"/>
                  </a:ext>
                </a:extLst>
              </p:cNvPr>
              <p:cNvSpPr/>
              <p:nvPr/>
            </p:nvSpPr>
            <p:spPr>
              <a:xfrm>
                <a:off x="8752192" y="1552628"/>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2</a:t>
                </a:r>
              </a:p>
            </p:txBody>
          </p:sp>
        </p:grpSp>
        <p:sp>
          <p:nvSpPr>
            <p:cNvPr id="232" name="Oval 231">
              <a:extLst>
                <a:ext uri="{FF2B5EF4-FFF2-40B4-BE49-F238E27FC236}">
                  <a16:creationId xmlns:a16="http://schemas.microsoft.com/office/drawing/2014/main" id="{F1DB60E4-85AF-5D1C-AC17-F9948C01BC02}"/>
                </a:ext>
                <a:ext uri="{C183D7F6-B498-43B3-948B-1728B52AA6E4}">
                  <adec:decorative xmlns:adec="http://schemas.microsoft.com/office/drawing/2017/decorative" val="1"/>
                </a:ext>
              </a:extLst>
            </p:cNvPr>
            <p:cNvSpPr/>
            <p:nvPr/>
          </p:nvSpPr>
          <p:spPr>
            <a:xfrm>
              <a:off x="11394034" y="1537062"/>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3</a:t>
              </a:r>
            </a:p>
          </p:txBody>
        </p:sp>
        <p:sp>
          <p:nvSpPr>
            <p:cNvPr id="233" name="Oval 232">
              <a:extLst>
                <a:ext uri="{FF2B5EF4-FFF2-40B4-BE49-F238E27FC236}">
                  <a16:creationId xmlns:a16="http://schemas.microsoft.com/office/drawing/2014/main" id="{2D00E55D-4438-24B3-B720-D37FEA0AF2D7}"/>
                </a:ext>
                <a:ext uri="{C183D7F6-B498-43B3-948B-1728B52AA6E4}">
                  <adec:decorative xmlns:adec="http://schemas.microsoft.com/office/drawing/2017/decorative" val="1"/>
                </a:ext>
              </a:extLst>
            </p:cNvPr>
            <p:cNvSpPr/>
            <p:nvPr/>
          </p:nvSpPr>
          <p:spPr>
            <a:xfrm>
              <a:off x="6101902" y="3194407"/>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4</a:t>
              </a:r>
            </a:p>
          </p:txBody>
        </p:sp>
        <p:sp>
          <p:nvSpPr>
            <p:cNvPr id="234" name="Oval 233">
              <a:extLst>
                <a:ext uri="{FF2B5EF4-FFF2-40B4-BE49-F238E27FC236}">
                  <a16:creationId xmlns:a16="http://schemas.microsoft.com/office/drawing/2014/main" id="{53C07403-9E8C-FC5A-5ABB-EBF6FFFBB95C}"/>
                </a:ext>
                <a:ext uri="{C183D7F6-B498-43B3-948B-1728B52AA6E4}">
                  <adec:decorative xmlns:adec="http://schemas.microsoft.com/office/drawing/2017/decorative" val="1"/>
                </a:ext>
              </a:extLst>
            </p:cNvPr>
            <p:cNvSpPr/>
            <p:nvPr/>
          </p:nvSpPr>
          <p:spPr>
            <a:xfrm>
              <a:off x="8752192" y="3176139"/>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5</a:t>
              </a:r>
            </a:p>
          </p:txBody>
        </p:sp>
        <p:sp>
          <p:nvSpPr>
            <p:cNvPr id="235" name="Oval 234">
              <a:extLst>
                <a:ext uri="{FF2B5EF4-FFF2-40B4-BE49-F238E27FC236}">
                  <a16:creationId xmlns:a16="http://schemas.microsoft.com/office/drawing/2014/main" id="{7E30FA31-492C-2C01-5071-39963843E752}"/>
                </a:ext>
                <a:ext uri="{C183D7F6-B498-43B3-948B-1728B52AA6E4}">
                  <adec:decorative xmlns:adec="http://schemas.microsoft.com/office/drawing/2017/decorative" val="1"/>
                </a:ext>
              </a:extLst>
            </p:cNvPr>
            <p:cNvSpPr/>
            <p:nvPr/>
          </p:nvSpPr>
          <p:spPr>
            <a:xfrm>
              <a:off x="11446202" y="3176139"/>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6</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36" name="Oval 235">
              <a:extLst>
                <a:ext uri="{FF2B5EF4-FFF2-40B4-BE49-F238E27FC236}">
                  <a16:creationId xmlns:a16="http://schemas.microsoft.com/office/drawing/2014/main" id="{C5D5C182-FDEF-C214-A1D4-082E6A274547}"/>
                </a:ext>
                <a:ext uri="{C183D7F6-B498-43B3-948B-1728B52AA6E4}">
                  <adec:decorative xmlns:adec="http://schemas.microsoft.com/office/drawing/2017/decorative" val="1"/>
                </a:ext>
              </a:extLst>
            </p:cNvPr>
            <p:cNvSpPr/>
            <p:nvPr/>
          </p:nvSpPr>
          <p:spPr>
            <a:xfrm>
              <a:off x="6101902" y="4904312"/>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6</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37" name="Oval 236">
              <a:extLst>
                <a:ext uri="{FF2B5EF4-FFF2-40B4-BE49-F238E27FC236}">
                  <a16:creationId xmlns:a16="http://schemas.microsoft.com/office/drawing/2014/main" id="{4C663008-113B-3819-72DD-A7D3E483AB3E}"/>
                </a:ext>
                <a:ext uri="{C183D7F6-B498-43B3-948B-1728B52AA6E4}">
                  <adec:decorative xmlns:adec="http://schemas.microsoft.com/office/drawing/2017/decorative" val="1"/>
                </a:ext>
              </a:extLst>
            </p:cNvPr>
            <p:cNvSpPr/>
            <p:nvPr/>
          </p:nvSpPr>
          <p:spPr>
            <a:xfrm>
              <a:off x="8752192" y="4904312"/>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2</a:t>
              </a:r>
            </a:p>
          </p:txBody>
        </p:sp>
        <p:sp>
          <p:nvSpPr>
            <p:cNvPr id="238" name="Oval 237">
              <a:extLst>
                <a:ext uri="{FF2B5EF4-FFF2-40B4-BE49-F238E27FC236}">
                  <a16:creationId xmlns:a16="http://schemas.microsoft.com/office/drawing/2014/main" id="{1A80204A-ECC8-9540-DA82-B95F4985352A}"/>
                </a:ext>
                <a:ext uri="{C183D7F6-B498-43B3-948B-1728B52AA6E4}">
                  <adec:decorative xmlns:adec="http://schemas.microsoft.com/office/drawing/2017/decorative" val="1"/>
                </a:ext>
              </a:extLst>
            </p:cNvPr>
            <p:cNvSpPr/>
            <p:nvPr/>
          </p:nvSpPr>
          <p:spPr>
            <a:xfrm>
              <a:off x="11444423" y="4904312"/>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6</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39" name="Rounded Rectangle 238">
              <a:extLst>
                <a:ext uri="{FF2B5EF4-FFF2-40B4-BE49-F238E27FC236}">
                  <a16:creationId xmlns:a16="http://schemas.microsoft.com/office/drawing/2014/main" id="{7D596A6B-9926-12C5-36C0-736B37AC88B3}"/>
                </a:ext>
                <a:ext uri="{C183D7F6-B498-43B3-948B-1728B52AA6E4}">
                  <adec:decorative xmlns:adec="http://schemas.microsoft.com/office/drawing/2017/decorative" val="1"/>
                </a:ext>
              </a:extLst>
            </p:cNvPr>
            <p:cNvSpPr/>
            <p:nvPr/>
          </p:nvSpPr>
          <p:spPr>
            <a:xfrm>
              <a:off x="4150341" y="1815577"/>
              <a:ext cx="1536554" cy="761489"/>
            </a:xfrm>
            <a:prstGeom prst="roundRect">
              <a:avLst>
                <a:gd name="adj" fmla="val 3975"/>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0" name="Oval 239">
              <a:extLst>
                <a:ext uri="{FF2B5EF4-FFF2-40B4-BE49-F238E27FC236}">
                  <a16:creationId xmlns:a16="http://schemas.microsoft.com/office/drawing/2014/main" id="{B5801B17-50B7-8B77-69C7-118DF2A61B58}"/>
                </a:ext>
                <a:ext uri="{C183D7F6-B498-43B3-948B-1728B52AA6E4}">
                  <adec:decorative xmlns:adec="http://schemas.microsoft.com/office/drawing/2017/decorative" val="1"/>
                </a:ext>
              </a:extLst>
            </p:cNvPr>
            <p:cNvSpPr/>
            <p:nvPr/>
          </p:nvSpPr>
          <p:spPr>
            <a:xfrm>
              <a:off x="5576037" y="2462624"/>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1</a:t>
              </a:r>
            </a:p>
          </p:txBody>
        </p:sp>
        <p:grpSp>
          <p:nvGrpSpPr>
            <p:cNvPr id="241" name="Group 240">
              <a:extLst>
                <a:ext uri="{FF2B5EF4-FFF2-40B4-BE49-F238E27FC236}">
                  <a16:creationId xmlns:a16="http://schemas.microsoft.com/office/drawing/2014/main" id="{7C040CC1-3BCA-FBE4-2FEF-95D056B4539A}"/>
                </a:ext>
                <a:ext uri="{C183D7F6-B498-43B3-948B-1728B52AA6E4}">
                  <adec:decorative xmlns:adec="http://schemas.microsoft.com/office/drawing/2017/decorative" val="1"/>
                </a:ext>
              </a:extLst>
            </p:cNvPr>
            <p:cNvGrpSpPr/>
            <p:nvPr/>
          </p:nvGrpSpPr>
          <p:grpSpPr>
            <a:xfrm>
              <a:off x="4782021" y="3435543"/>
              <a:ext cx="946279" cy="1024371"/>
              <a:chOff x="6726986" y="979307"/>
              <a:chExt cx="946279" cy="1024371"/>
            </a:xfrm>
          </p:grpSpPr>
          <p:sp>
            <p:nvSpPr>
              <p:cNvPr id="242" name="Rounded Rectangle 241">
                <a:extLst>
                  <a:ext uri="{FF2B5EF4-FFF2-40B4-BE49-F238E27FC236}">
                    <a16:creationId xmlns:a16="http://schemas.microsoft.com/office/drawing/2014/main" id="{2438B707-851F-2D61-D2B3-E9D8A7CE86CE}"/>
                  </a:ext>
                </a:extLst>
              </p:cNvPr>
              <p:cNvSpPr/>
              <p:nvPr/>
            </p:nvSpPr>
            <p:spPr>
              <a:xfrm>
                <a:off x="6726986" y="979307"/>
                <a:ext cx="840125" cy="894669"/>
              </a:xfrm>
              <a:prstGeom prst="roundRect">
                <a:avLst>
                  <a:gd name="adj" fmla="val 3975"/>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3" name="Oval 242">
                <a:extLst>
                  <a:ext uri="{FF2B5EF4-FFF2-40B4-BE49-F238E27FC236}">
                    <a16:creationId xmlns:a16="http://schemas.microsoft.com/office/drawing/2014/main" id="{075BF5C5-0289-FDC0-166C-4973F62D05D1}"/>
                  </a:ext>
                </a:extLst>
              </p:cNvPr>
              <p:cNvSpPr/>
              <p:nvPr/>
            </p:nvSpPr>
            <p:spPr>
              <a:xfrm>
                <a:off x="7413861" y="1744274"/>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2</a:t>
                </a:r>
              </a:p>
            </p:txBody>
          </p:sp>
        </p:grpSp>
        <p:sp>
          <p:nvSpPr>
            <p:cNvPr id="244" name="Rounded Rectangle 243">
              <a:extLst>
                <a:ext uri="{FF2B5EF4-FFF2-40B4-BE49-F238E27FC236}">
                  <a16:creationId xmlns:a16="http://schemas.microsoft.com/office/drawing/2014/main" id="{6C898275-924C-048D-8C12-F59E55239157}"/>
                </a:ext>
                <a:ext uri="{C183D7F6-B498-43B3-948B-1728B52AA6E4}">
                  <adec:decorative xmlns:adec="http://schemas.microsoft.com/office/drawing/2017/decorative" val="1"/>
                </a:ext>
              </a:extLst>
            </p:cNvPr>
            <p:cNvSpPr/>
            <p:nvPr/>
          </p:nvSpPr>
          <p:spPr>
            <a:xfrm>
              <a:off x="7054652" y="3531486"/>
              <a:ext cx="2043592" cy="976376"/>
            </a:xfrm>
            <a:prstGeom prst="roundRect">
              <a:avLst>
                <a:gd name="adj" fmla="val 3975"/>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5" name="Oval 244">
              <a:extLst>
                <a:ext uri="{FF2B5EF4-FFF2-40B4-BE49-F238E27FC236}">
                  <a16:creationId xmlns:a16="http://schemas.microsoft.com/office/drawing/2014/main" id="{AEA338B0-61DB-5C6C-60A0-82FFDCD2CC94}"/>
                </a:ext>
                <a:ext uri="{C183D7F6-B498-43B3-948B-1728B52AA6E4}">
                  <adec:decorative xmlns:adec="http://schemas.microsoft.com/office/drawing/2017/decorative" val="1"/>
                </a:ext>
              </a:extLst>
            </p:cNvPr>
            <p:cNvSpPr/>
            <p:nvPr/>
          </p:nvSpPr>
          <p:spPr>
            <a:xfrm>
              <a:off x="8939668" y="4361685"/>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7</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sp>
          <p:nvSpPr>
            <p:cNvPr id="246" name="Rounded Rectangle 245">
              <a:extLst>
                <a:ext uri="{FF2B5EF4-FFF2-40B4-BE49-F238E27FC236}">
                  <a16:creationId xmlns:a16="http://schemas.microsoft.com/office/drawing/2014/main" id="{EB34F5CE-BCCB-6B55-4C47-5E741E01EAB2}"/>
                </a:ext>
                <a:ext uri="{C183D7F6-B498-43B3-948B-1728B52AA6E4}">
                  <adec:decorative xmlns:adec="http://schemas.microsoft.com/office/drawing/2017/decorative" val="1"/>
                </a:ext>
              </a:extLst>
            </p:cNvPr>
            <p:cNvSpPr/>
            <p:nvPr/>
          </p:nvSpPr>
          <p:spPr>
            <a:xfrm>
              <a:off x="9520764" y="2196322"/>
              <a:ext cx="1418416" cy="504696"/>
            </a:xfrm>
            <a:prstGeom prst="roundRect">
              <a:avLst>
                <a:gd name="adj" fmla="val 3975"/>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7" name="Oval 246">
              <a:extLst>
                <a:ext uri="{FF2B5EF4-FFF2-40B4-BE49-F238E27FC236}">
                  <a16:creationId xmlns:a16="http://schemas.microsoft.com/office/drawing/2014/main" id="{7E21A97D-4ED7-0E55-590C-79F977D9DDB1}"/>
                </a:ext>
                <a:ext uri="{C183D7F6-B498-43B3-948B-1728B52AA6E4}">
                  <adec:decorative xmlns:adec="http://schemas.microsoft.com/office/drawing/2017/decorative" val="1"/>
                </a:ext>
              </a:extLst>
            </p:cNvPr>
            <p:cNvSpPr/>
            <p:nvPr/>
          </p:nvSpPr>
          <p:spPr>
            <a:xfrm>
              <a:off x="10809169" y="2592326"/>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4</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grpSp>
          <p:nvGrpSpPr>
            <p:cNvPr id="248" name="Group 247">
              <a:extLst>
                <a:ext uri="{FF2B5EF4-FFF2-40B4-BE49-F238E27FC236}">
                  <a16:creationId xmlns:a16="http://schemas.microsoft.com/office/drawing/2014/main" id="{935CB055-64E6-A346-8E00-5999C230C95D}"/>
                </a:ext>
                <a:ext uri="{C183D7F6-B498-43B3-948B-1728B52AA6E4}">
                  <adec:decorative xmlns:adec="http://schemas.microsoft.com/office/drawing/2017/decorative" val="1"/>
                </a:ext>
              </a:extLst>
            </p:cNvPr>
            <p:cNvGrpSpPr/>
            <p:nvPr/>
          </p:nvGrpSpPr>
          <p:grpSpPr>
            <a:xfrm>
              <a:off x="10394021" y="5393486"/>
              <a:ext cx="1419335" cy="971322"/>
              <a:chOff x="10786552" y="3411457"/>
              <a:chExt cx="1419335" cy="971322"/>
            </a:xfrm>
          </p:grpSpPr>
          <p:sp>
            <p:nvSpPr>
              <p:cNvPr id="249" name="Rounded Rectangle 248">
                <a:extLst>
                  <a:ext uri="{FF2B5EF4-FFF2-40B4-BE49-F238E27FC236}">
                    <a16:creationId xmlns:a16="http://schemas.microsoft.com/office/drawing/2014/main" id="{28BAFB0B-8FF1-14C3-E3E2-6D53A5AD7ED2}"/>
                  </a:ext>
                </a:extLst>
              </p:cNvPr>
              <p:cNvSpPr/>
              <p:nvPr/>
            </p:nvSpPr>
            <p:spPr>
              <a:xfrm>
                <a:off x="10786552" y="3411457"/>
                <a:ext cx="1309806" cy="879289"/>
              </a:xfrm>
              <a:prstGeom prst="roundRect">
                <a:avLst>
                  <a:gd name="adj" fmla="val 3975"/>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0" name="Oval 249">
                <a:extLst>
                  <a:ext uri="{FF2B5EF4-FFF2-40B4-BE49-F238E27FC236}">
                    <a16:creationId xmlns:a16="http://schemas.microsoft.com/office/drawing/2014/main" id="{731147F8-1E82-705D-C83C-652BBAEB15A9}"/>
                  </a:ext>
                </a:extLst>
              </p:cNvPr>
              <p:cNvSpPr/>
              <p:nvPr/>
            </p:nvSpPr>
            <p:spPr>
              <a:xfrm>
                <a:off x="11946483" y="4123375"/>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5</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139891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25AEC-ED00-8933-2003-5A83CA2EC2BB}"/>
            </a:ext>
          </a:extLst>
        </p:cNvPr>
        <p:cNvGrpSpPr/>
        <p:nvPr/>
      </p:nvGrpSpPr>
      <p:grpSpPr>
        <a:xfrm>
          <a:off x="0" y="0"/>
          <a:ext cx="0" cy="0"/>
          <a:chOff x="0" y="0"/>
          <a:chExt cx="0" cy="0"/>
        </a:xfrm>
      </p:grpSpPr>
      <p:sp>
        <p:nvSpPr>
          <p:cNvPr id="4" name="Text 6">
            <a:extLst>
              <a:ext uri="{FF2B5EF4-FFF2-40B4-BE49-F238E27FC236}">
                <a16:creationId xmlns:a16="http://schemas.microsoft.com/office/drawing/2014/main" id="{8FE4DE16-91D8-2BF9-CD29-152E05373398}"/>
              </a:ext>
            </a:extLst>
          </p:cNvPr>
          <p:cNvSpPr>
            <a:spLocks noGrp="1"/>
          </p:cNvSpPr>
          <p:nvPr>
            <p:ph type="title" idx="4294967295"/>
          </p:nvPr>
        </p:nvSpPr>
        <p:spPr>
          <a:xfrm>
            <a:off x="462835" y="0"/>
            <a:ext cx="10869174" cy="70308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5528"/>
              </a:lnSpc>
              <a:spcBef>
                <a:spcPts val="0"/>
              </a:spcBef>
              <a:spcAft>
                <a:spcPts val="0"/>
              </a:spcAft>
              <a:buClrTx/>
              <a:buSzTx/>
              <a:buFontTx/>
              <a:buNone/>
              <a:tabLst/>
              <a:defRPr/>
            </a:pPr>
            <a:r>
              <a:rPr kumimoji="0" lang="en-US" sz="1200" b="1" i="0" u="none" strike="noStrike" kern="0" cap="none" spc="300" normalizeH="0" baseline="0" noProof="0" dirty="0">
                <a:ln>
                  <a:noFill/>
                </a:ln>
                <a:solidFill>
                  <a:srgbClr val="543AA1"/>
                </a:solidFill>
                <a:effectLst/>
                <a:uLnTx/>
                <a:uFillTx/>
                <a:latin typeface="Segoe UI Variable Static Displa" pitchFamily="2" charset="0"/>
                <a:ea typeface="+mn-ea"/>
                <a:cs typeface="Segoe UI Semibold"/>
              </a:rPr>
              <a:t>EXTRACTING SLIDE INFO</a:t>
            </a:r>
            <a:endParaRPr kumimoji="0" lang="en-US" sz="1200" b="0" i="0" u="none" strike="noStrike" kern="0" cap="none" spc="300" normalizeH="0" baseline="0" noProof="0" dirty="0">
              <a:ln>
                <a:noFill/>
              </a:ln>
              <a:solidFill>
                <a:srgbClr val="543AA1"/>
              </a:solidFill>
              <a:effectLst/>
              <a:uLnTx/>
              <a:uFillTx/>
              <a:latin typeface="Segoe UI Variable Static Displa" pitchFamily="2" charset="0"/>
              <a:ea typeface="+mn-ea"/>
              <a:cs typeface="Segoe UI Semibold"/>
            </a:endParaRPr>
          </a:p>
        </p:txBody>
      </p:sp>
      <p:sp>
        <p:nvSpPr>
          <p:cNvPr id="5" name="TextBox 4">
            <a:extLst>
              <a:ext uri="{FF2B5EF4-FFF2-40B4-BE49-F238E27FC236}">
                <a16:creationId xmlns:a16="http://schemas.microsoft.com/office/drawing/2014/main" id="{B5E785E2-EC79-4514-7E30-8FCEE4742BDF}"/>
              </a:ext>
            </a:extLst>
          </p:cNvPr>
          <p:cNvSpPr txBox="1"/>
          <p:nvPr/>
        </p:nvSpPr>
        <p:spPr>
          <a:xfrm>
            <a:off x="462835" y="1238081"/>
            <a:ext cx="2701561"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Your prompt</a:t>
            </a:r>
          </a:p>
        </p:txBody>
      </p:sp>
      <p:pic>
        <p:nvPicPr>
          <p:cNvPr id="13" name="Picture 12">
            <a:extLst>
              <a:ext uri="{FF2B5EF4-FFF2-40B4-BE49-F238E27FC236}">
                <a16:creationId xmlns:a16="http://schemas.microsoft.com/office/drawing/2014/main" id="{A1F250B6-1058-D228-CC00-0E074B8BB7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7747" y="2824232"/>
            <a:ext cx="3351354" cy="1269452"/>
          </a:xfrm>
          <a:prstGeom prst="rect">
            <a:avLst/>
          </a:prstGeom>
        </p:spPr>
      </p:pic>
      <p:sp>
        <p:nvSpPr>
          <p:cNvPr id="57" name="TextBox 56">
            <a:extLst>
              <a:ext uri="{FF2B5EF4-FFF2-40B4-BE49-F238E27FC236}">
                <a16:creationId xmlns:a16="http://schemas.microsoft.com/office/drawing/2014/main" id="{3CDCF1D9-D265-7F3C-4ED5-530FF36A133E}"/>
              </a:ext>
            </a:extLst>
          </p:cNvPr>
          <p:cNvSpPr txBox="1"/>
          <p:nvPr/>
        </p:nvSpPr>
        <p:spPr>
          <a:xfrm>
            <a:off x="364983" y="5319639"/>
            <a:ext cx="325968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User types a prompt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Add a slide to the deck with specific info</a:t>
            </a:r>
          </a:p>
        </p:txBody>
      </p:sp>
      <p:sp>
        <p:nvSpPr>
          <p:cNvPr id="45" name="Right Arrow 44" descr="Plus icon">
            <a:extLst>
              <a:ext uri="{FF2B5EF4-FFF2-40B4-BE49-F238E27FC236}">
                <a16:creationId xmlns:a16="http://schemas.microsoft.com/office/drawing/2014/main" id="{02998D10-B55A-486D-E565-09F5FFF3DB73}"/>
              </a:ext>
            </a:extLst>
          </p:cNvPr>
          <p:cNvSpPr/>
          <p:nvPr/>
        </p:nvSpPr>
        <p:spPr>
          <a:xfrm>
            <a:off x="4017468" y="3233685"/>
            <a:ext cx="347028" cy="310253"/>
          </a:xfrm>
          <a:prstGeom prst="plus">
            <a:avLst>
              <a:gd name="adj" fmla="val 37453"/>
            </a:avLst>
          </a:prstGeom>
          <a:solidFill>
            <a:srgbClr val="543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95D0D6B-6226-345E-F8F3-1689824421AA}"/>
              </a:ext>
            </a:extLst>
          </p:cNvPr>
          <p:cNvSpPr txBox="1"/>
          <p:nvPr/>
        </p:nvSpPr>
        <p:spPr>
          <a:xfrm>
            <a:off x="4500645" y="1238081"/>
            <a:ext cx="2814555"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Template/Brand kit</a:t>
            </a:r>
          </a:p>
        </p:txBody>
      </p:sp>
      <p:grpSp>
        <p:nvGrpSpPr>
          <p:cNvPr id="7" name="Group 6">
            <a:extLst>
              <a:ext uri="{FF2B5EF4-FFF2-40B4-BE49-F238E27FC236}">
                <a16:creationId xmlns:a16="http://schemas.microsoft.com/office/drawing/2014/main" id="{0079A58B-644D-A537-512C-3B42B7EC5BD7}"/>
              </a:ext>
              <a:ext uri="{C183D7F6-B498-43B3-948B-1728B52AA6E4}">
                <adec:decorative xmlns:adec="http://schemas.microsoft.com/office/drawing/2017/decorative" val="1"/>
              </a:ext>
            </a:extLst>
          </p:cNvPr>
          <p:cNvGrpSpPr/>
          <p:nvPr/>
        </p:nvGrpSpPr>
        <p:grpSpPr>
          <a:xfrm>
            <a:off x="4745356" y="1794195"/>
            <a:ext cx="2444637" cy="3248710"/>
            <a:chOff x="4745356" y="1794195"/>
            <a:chExt cx="2444637" cy="3248710"/>
          </a:xfrm>
        </p:grpSpPr>
        <p:pic>
          <p:nvPicPr>
            <p:cNvPr id="67" name="Picture 66">
              <a:extLst>
                <a:ext uri="{FF2B5EF4-FFF2-40B4-BE49-F238E27FC236}">
                  <a16:creationId xmlns:a16="http://schemas.microsoft.com/office/drawing/2014/main" id="{2236B691-9503-4EF5-6343-F3602620627F}"/>
                </a:ext>
              </a:extLst>
            </p:cNvPr>
            <p:cNvPicPr>
              <a:picLocks noChangeAspect="1"/>
            </p:cNvPicPr>
            <p:nvPr/>
          </p:nvPicPr>
          <p:blipFill>
            <a:blip r:embed="rId4"/>
            <a:srcRect l="3451" r="3451"/>
            <a:stretch/>
          </p:blipFill>
          <p:spPr>
            <a:xfrm>
              <a:off x="6106627" y="1926115"/>
              <a:ext cx="1002323" cy="1086895"/>
            </a:xfrm>
            <a:prstGeom prst="roundRect">
              <a:avLst>
                <a:gd name="adj" fmla="val 7399"/>
              </a:avLst>
            </a:prstGeom>
          </p:spPr>
        </p:pic>
        <p:sp>
          <p:nvSpPr>
            <p:cNvPr id="79" name="Rounded Rectangle 78">
              <a:extLst>
                <a:ext uri="{FF2B5EF4-FFF2-40B4-BE49-F238E27FC236}">
                  <a16:creationId xmlns:a16="http://schemas.microsoft.com/office/drawing/2014/main" id="{CDA9C2BE-1000-7561-55A8-EFCA5545C9C5}"/>
                </a:ext>
              </a:extLst>
            </p:cNvPr>
            <p:cNvSpPr/>
            <p:nvPr/>
          </p:nvSpPr>
          <p:spPr>
            <a:xfrm>
              <a:off x="6103659" y="1936581"/>
              <a:ext cx="1002323" cy="1073274"/>
            </a:xfrm>
            <a:prstGeom prst="roundRect">
              <a:avLst>
                <a:gd name="adj" fmla="val 3975"/>
              </a:avLst>
            </a:prstGeom>
            <a:solidFill>
              <a:srgbClr val="FAAAA2">
                <a:alpha val="25882"/>
              </a:srgbClr>
            </a:solidFill>
            <a:ln w="38100">
              <a:solidFill>
                <a:srgbClr val="FAAA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 name="Picture 29">
              <a:extLst>
                <a:ext uri="{FF2B5EF4-FFF2-40B4-BE49-F238E27FC236}">
                  <a16:creationId xmlns:a16="http://schemas.microsoft.com/office/drawing/2014/main" id="{F8819305-CC77-1E4D-20B5-62EB0CE8A8A4}"/>
                </a:ext>
              </a:extLst>
            </p:cNvPr>
            <p:cNvPicPr>
              <a:picLocks noChangeAspect="1"/>
            </p:cNvPicPr>
            <p:nvPr/>
          </p:nvPicPr>
          <p:blipFill>
            <a:blip r:embed="rId5"/>
            <a:srcRect l="26517" r="26517"/>
            <a:stretch/>
          </p:blipFill>
          <p:spPr>
            <a:xfrm>
              <a:off x="4767626" y="3236677"/>
              <a:ext cx="649067" cy="1082796"/>
            </a:xfrm>
            <a:prstGeom prst="roundRect">
              <a:avLst>
                <a:gd name="adj" fmla="val 4413"/>
              </a:avLst>
            </a:prstGeom>
            <a:solidFill>
              <a:schemeClr val="bg1"/>
            </a:solidFill>
          </p:spPr>
        </p:pic>
        <p:grpSp>
          <p:nvGrpSpPr>
            <p:cNvPr id="31" name="Group 30">
              <a:extLst>
                <a:ext uri="{FF2B5EF4-FFF2-40B4-BE49-F238E27FC236}">
                  <a16:creationId xmlns:a16="http://schemas.microsoft.com/office/drawing/2014/main" id="{804727CF-D776-9560-2E2A-D7892FDB5F7E}"/>
                </a:ext>
              </a:extLst>
            </p:cNvPr>
            <p:cNvGrpSpPr/>
            <p:nvPr/>
          </p:nvGrpSpPr>
          <p:grpSpPr>
            <a:xfrm>
              <a:off x="4769962" y="3089752"/>
              <a:ext cx="672065" cy="1260721"/>
              <a:chOff x="6866950" y="1069640"/>
              <a:chExt cx="726804" cy="1363406"/>
            </a:xfrm>
          </p:grpSpPr>
          <p:sp>
            <p:nvSpPr>
              <p:cNvPr id="32" name="Rounded Rectangle 31">
                <a:extLst>
                  <a:ext uri="{FF2B5EF4-FFF2-40B4-BE49-F238E27FC236}">
                    <a16:creationId xmlns:a16="http://schemas.microsoft.com/office/drawing/2014/main" id="{9CE953C3-D407-B463-1902-432DB18AD0CB}"/>
                  </a:ext>
                </a:extLst>
              </p:cNvPr>
              <p:cNvSpPr/>
              <p:nvPr/>
            </p:nvSpPr>
            <p:spPr>
              <a:xfrm>
                <a:off x="6866950" y="1220564"/>
                <a:ext cx="726804" cy="1212482"/>
              </a:xfrm>
              <a:prstGeom prst="roundRect">
                <a:avLst>
                  <a:gd name="adj" fmla="val 3975"/>
                </a:avLst>
              </a:prstGeom>
              <a:solidFill>
                <a:schemeClr val="accent6">
                  <a:alpha val="25882"/>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Oval 32">
                <a:extLst>
                  <a:ext uri="{FF2B5EF4-FFF2-40B4-BE49-F238E27FC236}">
                    <a16:creationId xmlns:a16="http://schemas.microsoft.com/office/drawing/2014/main" id="{F3632295-2B24-C438-93FE-2FCA16E7EBEB}"/>
                  </a:ext>
                </a:extLst>
              </p:cNvPr>
              <p:cNvSpPr/>
              <p:nvPr/>
            </p:nvSpPr>
            <p:spPr>
              <a:xfrm>
                <a:off x="7034633" y="1069640"/>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2</a:t>
                </a:r>
              </a:p>
            </p:txBody>
          </p:sp>
        </p:grpSp>
        <p:pic>
          <p:nvPicPr>
            <p:cNvPr id="26" name="Picture 25">
              <a:extLst>
                <a:ext uri="{FF2B5EF4-FFF2-40B4-BE49-F238E27FC236}">
                  <a16:creationId xmlns:a16="http://schemas.microsoft.com/office/drawing/2014/main" id="{03DBD988-FEBF-D948-8BE2-4BB845D8DD65}"/>
                </a:ext>
              </a:extLst>
            </p:cNvPr>
            <p:cNvPicPr>
              <a:picLocks noChangeAspect="1"/>
            </p:cNvPicPr>
            <p:nvPr/>
          </p:nvPicPr>
          <p:blipFill>
            <a:blip r:embed="rId6"/>
            <a:srcRect l="664" t="1898" r="-15013" b="20107"/>
            <a:stretch>
              <a:fillRect/>
            </a:stretch>
          </p:blipFill>
          <p:spPr>
            <a:xfrm>
              <a:off x="5591588" y="3588892"/>
              <a:ext cx="1227559" cy="768949"/>
            </a:xfrm>
            <a:prstGeom prst="roundRect">
              <a:avLst>
                <a:gd name="adj" fmla="val 4413"/>
              </a:avLst>
            </a:prstGeom>
            <a:solidFill>
              <a:schemeClr val="tx1"/>
            </a:solidFill>
          </p:spPr>
        </p:pic>
        <p:grpSp>
          <p:nvGrpSpPr>
            <p:cNvPr id="27" name="Group 26">
              <a:extLst>
                <a:ext uri="{FF2B5EF4-FFF2-40B4-BE49-F238E27FC236}">
                  <a16:creationId xmlns:a16="http://schemas.microsoft.com/office/drawing/2014/main" id="{F72DF84E-1187-7C4D-DDB1-13148E545909}"/>
                </a:ext>
              </a:extLst>
            </p:cNvPr>
            <p:cNvGrpSpPr/>
            <p:nvPr/>
          </p:nvGrpSpPr>
          <p:grpSpPr>
            <a:xfrm>
              <a:off x="5584457" y="3458958"/>
              <a:ext cx="1227559" cy="898883"/>
              <a:chOff x="5968154" y="3195391"/>
              <a:chExt cx="1242073" cy="909511"/>
            </a:xfrm>
          </p:grpSpPr>
          <p:sp>
            <p:nvSpPr>
              <p:cNvPr id="28" name="Rounded Rectangle 27">
                <a:extLst>
                  <a:ext uri="{FF2B5EF4-FFF2-40B4-BE49-F238E27FC236}">
                    <a16:creationId xmlns:a16="http://schemas.microsoft.com/office/drawing/2014/main" id="{C70AF21F-55D1-DD3C-F64C-9ADA337656CA}"/>
                  </a:ext>
                </a:extLst>
              </p:cNvPr>
              <p:cNvSpPr/>
              <p:nvPr/>
            </p:nvSpPr>
            <p:spPr>
              <a:xfrm>
                <a:off x="5968154" y="3326862"/>
                <a:ext cx="1242073" cy="778040"/>
              </a:xfrm>
              <a:prstGeom prst="roundRect">
                <a:avLst>
                  <a:gd name="adj" fmla="val 3975"/>
                </a:avLst>
              </a:prstGeom>
              <a:solidFill>
                <a:schemeClr val="accent6">
                  <a:alpha val="25882"/>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30BAC1F7-13BD-057E-12AC-8402A6956951}"/>
                  </a:ext>
                </a:extLst>
              </p:cNvPr>
              <p:cNvSpPr/>
              <p:nvPr/>
            </p:nvSpPr>
            <p:spPr>
              <a:xfrm>
                <a:off x="6459488" y="3195391"/>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7</a:t>
                </a:r>
              </a:p>
            </p:txBody>
          </p:sp>
        </p:grpSp>
        <p:pic>
          <p:nvPicPr>
            <p:cNvPr id="34" name="Picture 33">
              <a:extLst>
                <a:ext uri="{FF2B5EF4-FFF2-40B4-BE49-F238E27FC236}">
                  <a16:creationId xmlns:a16="http://schemas.microsoft.com/office/drawing/2014/main" id="{342C61E6-FE64-CB59-7574-84F0CE2B555D}"/>
                </a:ext>
              </a:extLst>
            </p:cNvPr>
            <p:cNvPicPr>
              <a:picLocks noChangeAspect="1"/>
            </p:cNvPicPr>
            <p:nvPr/>
          </p:nvPicPr>
          <p:blipFill>
            <a:blip r:embed="rId7"/>
            <a:srcRect l="8430" r="8430"/>
            <a:stretch/>
          </p:blipFill>
          <p:spPr>
            <a:xfrm>
              <a:off x="5611634" y="3126753"/>
              <a:ext cx="1398129" cy="316349"/>
            </a:xfrm>
            <a:prstGeom prst="roundRect">
              <a:avLst>
                <a:gd name="adj" fmla="val 4413"/>
              </a:avLst>
            </a:prstGeom>
          </p:spPr>
        </p:pic>
        <p:grpSp>
          <p:nvGrpSpPr>
            <p:cNvPr id="35" name="Group 34">
              <a:extLst>
                <a:ext uri="{FF2B5EF4-FFF2-40B4-BE49-F238E27FC236}">
                  <a16:creationId xmlns:a16="http://schemas.microsoft.com/office/drawing/2014/main" id="{6FDDFA5D-F9B8-9333-EED9-0CEA9B38FA08}"/>
                </a:ext>
              </a:extLst>
            </p:cNvPr>
            <p:cNvGrpSpPr/>
            <p:nvPr/>
          </p:nvGrpSpPr>
          <p:grpSpPr>
            <a:xfrm>
              <a:off x="5611634" y="3124105"/>
              <a:ext cx="1578359" cy="297569"/>
              <a:chOff x="9647263" y="645620"/>
              <a:chExt cx="1641730" cy="309516"/>
            </a:xfrm>
          </p:grpSpPr>
          <p:sp>
            <p:nvSpPr>
              <p:cNvPr id="36" name="Rounded Rectangle 35">
                <a:extLst>
                  <a:ext uri="{FF2B5EF4-FFF2-40B4-BE49-F238E27FC236}">
                    <a16:creationId xmlns:a16="http://schemas.microsoft.com/office/drawing/2014/main" id="{5003A1AC-F0B4-14D2-0E6D-5E8DD12B1F6E}"/>
                  </a:ext>
                </a:extLst>
              </p:cNvPr>
              <p:cNvSpPr/>
              <p:nvPr/>
            </p:nvSpPr>
            <p:spPr>
              <a:xfrm>
                <a:off x="9647263" y="645620"/>
                <a:ext cx="1466305" cy="309516"/>
              </a:xfrm>
              <a:prstGeom prst="roundRect">
                <a:avLst>
                  <a:gd name="adj" fmla="val 3975"/>
                </a:avLst>
              </a:prstGeom>
              <a:solidFill>
                <a:schemeClr val="accent6">
                  <a:alpha val="25882"/>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Oval 36">
                <a:extLst>
                  <a:ext uri="{FF2B5EF4-FFF2-40B4-BE49-F238E27FC236}">
                    <a16:creationId xmlns:a16="http://schemas.microsoft.com/office/drawing/2014/main" id="{DCE80337-F720-E133-727F-902960FC6444}"/>
                  </a:ext>
                </a:extLst>
              </p:cNvPr>
              <p:cNvSpPr/>
              <p:nvPr/>
            </p:nvSpPr>
            <p:spPr>
              <a:xfrm>
                <a:off x="11029589" y="664023"/>
                <a:ext cx="259404" cy="259404"/>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4</a:t>
                </a:r>
              </a:p>
            </p:txBody>
          </p:sp>
        </p:grpSp>
        <p:grpSp>
          <p:nvGrpSpPr>
            <p:cNvPr id="56" name="Group 55">
              <a:extLst>
                <a:ext uri="{FF2B5EF4-FFF2-40B4-BE49-F238E27FC236}">
                  <a16:creationId xmlns:a16="http://schemas.microsoft.com/office/drawing/2014/main" id="{2CF5A41E-D980-F639-40EB-2E2142A7BDD1}"/>
                </a:ext>
              </a:extLst>
            </p:cNvPr>
            <p:cNvGrpSpPr/>
            <p:nvPr/>
          </p:nvGrpSpPr>
          <p:grpSpPr>
            <a:xfrm>
              <a:off x="4745356" y="1976547"/>
              <a:ext cx="1235316" cy="1041107"/>
              <a:chOff x="4670643" y="1328474"/>
              <a:chExt cx="1680619" cy="1416402"/>
            </a:xfrm>
          </p:grpSpPr>
          <p:pic>
            <p:nvPicPr>
              <p:cNvPr id="38" name="Picture 37">
                <a:extLst>
                  <a:ext uri="{FF2B5EF4-FFF2-40B4-BE49-F238E27FC236}">
                    <a16:creationId xmlns:a16="http://schemas.microsoft.com/office/drawing/2014/main" id="{9CE63B72-3FEB-6ADE-DED1-620F502837F6}"/>
                  </a:ext>
                </a:extLst>
              </p:cNvPr>
              <p:cNvPicPr>
                <a:picLocks noChangeAspect="1"/>
              </p:cNvPicPr>
              <p:nvPr/>
            </p:nvPicPr>
            <p:blipFill>
              <a:blip r:embed="rId8"/>
              <a:srcRect l="-30" t="-23531" r="13858" b="-31115"/>
              <a:stretch>
                <a:fillRect/>
              </a:stretch>
            </p:blipFill>
            <p:spPr>
              <a:xfrm>
                <a:off x="4689673" y="1490333"/>
                <a:ext cx="1661589" cy="1248229"/>
              </a:xfrm>
              <a:prstGeom prst="roundRect">
                <a:avLst>
                  <a:gd name="adj" fmla="val 4413"/>
                </a:avLst>
              </a:prstGeom>
              <a:solidFill>
                <a:schemeClr val="tx1"/>
              </a:solidFill>
            </p:spPr>
          </p:pic>
          <p:grpSp>
            <p:nvGrpSpPr>
              <p:cNvPr id="44" name="Group 43">
                <a:extLst>
                  <a:ext uri="{FF2B5EF4-FFF2-40B4-BE49-F238E27FC236}">
                    <a16:creationId xmlns:a16="http://schemas.microsoft.com/office/drawing/2014/main" id="{1B5C3420-296E-C608-26C5-8E35C4AA6555}"/>
                  </a:ext>
                </a:extLst>
              </p:cNvPr>
              <p:cNvGrpSpPr/>
              <p:nvPr/>
            </p:nvGrpSpPr>
            <p:grpSpPr>
              <a:xfrm>
                <a:off x="4670643" y="1328474"/>
                <a:ext cx="1661589" cy="1416402"/>
                <a:chOff x="5135103" y="3738832"/>
                <a:chExt cx="1320805" cy="1125905"/>
              </a:xfrm>
            </p:grpSpPr>
            <p:sp>
              <p:nvSpPr>
                <p:cNvPr id="42" name="Rounded Rectangle 41">
                  <a:extLst>
                    <a:ext uri="{FF2B5EF4-FFF2-40B4-BE49-F238E27FC236}">
                      <a16:creationId xmlns:a16="http://schemas.microsoft.com/office/drawing/2014/main" id="{7209F5D2-C9CA-6A78-3A5A-3A13734B280B}"/>
                    </a:ext>
                  </a:extLst>
                </p:cNvPr>
                <p:cNvSpPr/>
                <p:nvPr/>
              </p:nvSpPr>
              <p:spPr>
                <a:xfrm>
                  <a:off x="5135103" y="3872515"/>
                  <a:ext cx="1320805" cy="992222"/>
                </a:xfrm>
                <a:prstGeom prst="roundRect">
                  <a:avLst>
                    <a:gd name="adj" fmla="val 3975"/>
                  </a:avLst>
                </a:prstGeom>
                <a:solidFill>
                  <a:srgbClr val="FFC000">
                    <a:alpha val="25882"/>
                  </a:srgb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E4DD5647-2D7B-71BA-CCE2-FC69424E4061}"/>
                    </a:ext>
                  </a:extLst>
                </p:cNvPr>
                <p:cNvSpPr/>
                <p:nvPr/>
              </p:nvSpPr>
              <p:spPr>
                <a:xfrm>
                  <a:off x="5710312" y="3738832"/>
                  <a:ext cx="259404" cy="25940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3</a:t>
                  </a:r>
                </a:p>
              </p:txBody>
            </p:sp>
          </p:grpSp>
        </p:grpSp>
        <p:sp>
          <p:nvSpPr>
            <p:cNvPr id="72" name="Oval 71">
              <a:extLst>
                <a:ext uri="{FF2B5EF4-FFF2-40B4-BE49-F238E27FC236}">
                  <a16:creationId xmlns:a16="http://schemas.microsoft.com/office/drawing/2014/main" id="{4AFA3E9B-2D2B-97BC-CA9B-74DD57390870}"/>
                </a:ext>
              </a:extLst>
            </p:cNvPr>
            <p:cNvSpPr/>
            <p:nvPr/>
          </p:nvSpPr>
          <p:spPr>
            <a:xfrm>
              <a:off x="6484888" y="1794195"/>
              <a:ext cx="239867" cy="239867"/>
            </a:xfrm>
            <a:prstGeom prst="ellipse">
              <a:avLst/>
            </a:prstGeom>
            <a:solidFill>
              <a:srgbClr val="FAAA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rPr>
                <a:t>1</a:t>
              </a:r>
            </a:p>
          </p:txBody>
        </p:sp>
        <p:pic>
          <p:nvPicPr>
            <p:cNvPr id="74" name="Picture 73">
              <a:extLst>
                <a:ext uri="{FF2B5EF4-FFF2-40B4-BE49-F238E27FC236}">
                  <a16:creationId xmlns:a16="http://schemas.microsoft.com/office/drawing/2014/main" id="{0888A7C8-7301-6049-34AA-E481BFE58715}"/>
                </a:ext>
              </a:extLst>
            </p:cNvPr>
            <p:cNvPicPr>
              <a:picLocks noChangeAspect="1"/>
            </p:cNvPicPr>
            <p:nvPr/>
          </p:nvPicPr>
          <p:blipFill rotWithShape="1">
            <a:blip r:embed="rId9"/>
            <a:srcRect l="1612" t="32818" r="345" b="4087"/>
            <a:stretch>
              <a:fillRect/>
            </a:stretch>
          </p:blipFill>
          <p:spPr>
            <a:xfrm>
              <a:off x="4786680" y="4459214"/>
              <a:ext cx="2025336" cy="583691"/>
            </a:xfrm>
            <a:prstGeom prst="roundRect">
              <a:avLst>
                <a:gd name="adj" fmla="val 12279"/>
              </a:avLst>
            </a:prstGeom>
          </p:spPr>
        </p:pic>
        <p:sp>
          <p:nvSpPr>
            <p:cNvPr id="76" name="Rounded Rectangle 75">
              <a:extLst>
                <a:ext uri="{FF2B5EF4-FFF2-40B4-BE49-F238E27FC236}">
                  <a16:creationId xmlns:a16="http://schemas.microsoft.com/office/drawing/2014/main" id="{1F316FF4-66E5-E0FC-663B-0D426B0E2003}"/>
                </a:ext>
              </a:extLst>
            </p:cNvPr>
            <p:cNvSpPr/>
            <p:nvPr/>
          </p:nvSpPr>
          <p:spPr>
            <a:xfrm>
              <a:off x="4786680" y="4479508"/>
              <a:ext cx="2032467" cy="563397"/>
            </a:xfrm>
            <a:prstGeom prst="roundRect">
              <a:avLst>
                <a:gd name="adj" fmla="val 3975"/>
              </a:avLst>
            </a:prstGeom>
            <a:solidFill>
              <a:schemeClr val="accent5">
                <a:lumMod val="40000"/>
                <a:lumOff val="60000"/>
                <a:alpha val="25882"/>
              </a:schemeClr>
            </a:solid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Oval 76">
              <a:extLst>
                <a:ext uri="{FF2B5EF4-FFF2-40B4-BE49-F238E27FC236}">
                  <a16:creationId xmlns:a16="http://schemas.microsoft.com/office/drawing/2014/main" id="{D94652F0-4D82-B24C-5988-1EB4DF5440EE}"/>
                </a:ext>
              </a:extLst>
            </p:cNvPr>
            <p:cNvSpPr/>
            <p:nvPr/>
          </p:nvSpPr>
          <p:spPr>
            <a:xfrm>
              <a:off x="6699213" y="4394708"/>
              <a:ext cx="239867" cy="239867"/>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ysClr val="windowText" lastClr="000000"/>
                  </a:solidFill>
                  <a:latin typeface="Aptos" panose="02110004020202020204"/>
                </a:rPr>
                <a:t>9</a:t>
              </a:r>
              <a:endParaRPr kumimoji="0" lang="en-US" sz="1200" b="1" i="0" u="none" strike="noStrike" kern="1200" cap="none" spc="0" normalizeH="0" baseline="0" noProof="0">
                <a:ln>
                  <a:noFill/>
                </a:ln>
                <a:solidFill>
                  <a:sysClr val="windowText" lastClr="000000"/>
                </a:solidFill>
                <a:effectLst/>
                <a:uLnTx/>
                <a:uFillTx/>
                <a:latin typeface="Aptos" panose="02110004020202020204"/>
                <a:ea typeface="+mn-ea"/>
                <a:cs typeface="+mn-cs"/>
              </a:endParaRPr>
            </a:p>
          </p:txBody>
        </p:sp>
      </p:grpSp>
      <p:sp>
        <p:nvSpPr>
          <p:cNvPr id="58" name="TextBox 57">
            <a:extLst>
              <a:ext uri="{FF2B5EF4-FFF2-40B4-BE49-F238E27FC236}">
                <a16:creationId xmlns:a16="http://schemas.microsoft.com/office/drawing/2014/main" id="{F2FB0B11-2280-784A-406F-22C3584BB179}"/>
              </a:ext>
            </a:extLst>
          </p:cNvPr>
          <p:cNvSpPr txBox="1"/>
          <p:nvPr/>
        </p:nvSpPr>
        <p:spPr>
          <a:xfrm>
            <a:off x="4286511" y="5302079"/>
            <a:ext cx="35670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Segoe UI Semibold" panose="020B0702040204020203" pitchFamily="34" charset="0"/>
                <a:cs typeface="Segoe UI Semibold" panose="020B0702040204020203" pitchFamily="34" charset="0"/>
              </a:rPr>
              <a:t>Extracted info to create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Layouts, Objects, Brand guidelines, Prompt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Content supplied by user</a:t>
            </a:r>
          </a:p>
        </p:txBody>
      </p:sp>
      <p:sp>
        <p:nvSpPr>
          <p:cNvPr id="46" name="Right Arrow 45" descr="Equal icon">
            <a:extLst>
              <a:ext uri="{FF2B5EF4-FFF2-40B4-BE49-F238E27FC236}">
                <a16:creationId xmlns:a16="http://schemas.microsoft.com/office/drawing/2014/main" id="{084C4DFD-3842-3A21-DF83-A98AA639AC0B}"/>
              </a:ext>
            </a:extLst>
          </p:cNvPr>
          <p:cNvSpPr/>
          <p:nvPr/>
        </p:nvSpPr>
        <p:spPr>
          <a:xfrm>
            <a:off x="7546354" y="3233685"/>
            <a:ext cx="347028" cy="310253"/>
          </a:xfrm>
          <a:prstGeom prst="mathEqual">
            <a:avLst/>
          </a:prstGeom>
          <a:solidFill>
            <a:srgbClr val="543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962816-AA5E-56BD-A366-A22FDBE2C113}"/>
              </a:ext>
            </a:extLst>
          </p:cNvPr>
          <p:cNvSpPr txBox="1"/>
          <p:nvPr/>
        </p:nvSpPr>
        <p:spPr>
          <a:xfrm>
            <a:off x="8692944" y="1238081"/>
            <a:ext cx="2701561" cy="369332"/>
          </a:xfrm>
          <a:prstGeom prst="rect">
            <a:avLst/>
          </a:prstGeom>
          <a:noFill/>
        </p:spPr>
        <p:txBody>
          <a:bodyPr wrap="square" rtlCol="0">
            <a:spAutoFit/>
          </a:bodyPr>
          <a:lstStyle/>
          <a:p>
            <a:pPr algn="ctr"/>
            <a:r>
              <a:rPr lang="en-US" b="1">
                <a:latin typeface="Segoe UI" panose="020B0502040204020203" pitchFamily="34" charset="0"/>
                <a:cs typeface="Segoe UI" panose="020B0502040204020203" pitchFamily="34" charset="0"/>
              </a:rPr>
              <a:t>On-brand creation</a:t>
            </a:r>
          </a:p>
        </p:txBody>
      </p:sp>
      <p:sp>
        <p:nvSpPr>
          <p:cNvPr id="60" name="TextBox 59">
            <a:extLst>
              <a:ext uri="{FF2B5EF4-FFF2-40B4-BE49-F238E27FC236}">
                <a16:creationId xmlns:a16="http://schemas.microsoft.com/office/drawing/2014/main" id="{718918EE-24D1-BC1C-DC17-C4CD6FF573FA}"/>
              </a:ext>
              <a:ext uri="{C183D7F6-B498-43B3-948B-1728B52AA6E4}">
                <adec:decorative xmlns:adec="http://schemas.microsoft.com/office/drawing/2017/decorative" val="1"/>
              </a:ext>
            </a:extLst>
          </p:cNvPr>
          <p:cNvSpPr txBox="1"/>
          <p:nvPr/>
        </p:nvSpPr>
        <p:spPr>
          <a:xfrm>
            <a:off x="8259032" y="5319639"/>
            <a:ext cx="33513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prstClr val="black"/>
                </a:solidFill>
                <a:effectLst/>
                <a:uLnTx/>
                <a:uFillTx/>
                <a:latin typeface="Segoe UI Semibold" panose="020B0702040204020203" pitchFamily="34" charset="0"/>
                <a:cs typeface="Segoe UI Semibold" panose="020B0702040204020203" pitchFamily="34" charset="0"/>
              </a:rPr>
              <a:t>User views the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Slide is added to the deck with the required data</a:t>
            </a:r>
          </a:p>
        </p:txBody>
      </p:sp>
      <p:pic>
        <p:nvPicPr>
          <p:cNvPr id="2" name="Picture 1" descr="Example of a slide with prompt results and brand kit applied.">
            <a:extLst>
              <a:ext uri="{FF2B5EF4-FFF2-40B4-BE49-F238E27FC236}">
                <a16:creationId xmlns:a16="http://schemas.microsoft.com/office/drawing/2014/main" id="{0B37AEE7-7283-49D8-AC78-40A808E2D449}"/>
              </a:ext>
            </a:extLst>
          </p:cNvPr>
          <p:cNvPicPr>
            <a:picLocks noChangeAspect="1"/>
          </p:cNvPicPr>
          <p:nvPr/>
        </p:nvPicPr>
        <p:blipFill>
          <a:blip r:embed="rId10"/>
          <a:srcRect t="2766" b="2766"/>
          <a:stretch/>
        </p:blipFill>
        <p:spPr>
          <a:xfrm>
            <a:off x="8238956" y="2690963"/>
            <a:ext cx="3609538" cy="1902823"/>
          </a:xfrm>
          <a:prstGeom prst="roundRect">
            <a:avLst>
              <a:gd name="adj" fmla="val 6038"/>
            </a:avLst>
          </a:prstGeom>
          <a:solidFill>
            <a:schemeClr val="bg1">
              <a:alpha val="65000"/>
            </a:schemeClr>
          </a:solidFill>
          <a:ln w="19050" cap="flat" cmpd="sng" algn="ctr">
            <a:solidFill>
              <a:srgbClr val="543AA1"/>
            </a:solidFill>
            <a:prstDash val="solid"/>
            <a:headEnd type="none" w="med" len="med"/>
            <a:tailEnd type="none" w="med" len="med"/>
          </a:ln>
          <a:effectLst>
            <a:glow>
              <a:srgbClr val="50E6FF">
                <a:alpha val="40000"/>
              </a:srgbClr>
            </a:glow>
            <a:outerShdw blurRad="190500" dist="38100" dir="2700000" algn="tl" rotWithShape="0">
              <a:srgbClr val="DFAF71">
                <a:alpha val="30000"/>
              </a:srgbClr>
            </a:outerShdw>
          </a:effectLst>
        </p:spPr>
      </p:pic>
    </p:spTree>
    <p:extLst>
      <p:ext uri="{BB962C8B-B14F-4D97-AF65-F5344CB8AC3E}">
        <p14:creationId xmlns:p14="http://schemas.microsoft.com/office/powerpoint/2010/main" val="21663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9F57-EC12-7563-A8E4-8DFDEB7C89CF}"/>
            </a:ext>
          </a:extLst>
        </p:cNvPr>
        <p:cNvGrpSpPr/>
        <p:nvPr/>
      </p:nvGrpSpPr>
      <p:grpSpPr>
        <a:xfrm>
          <a:off x="0" y="0"/>
          <a:ext cx="0" cy="0"/>
          <a:chOff x="0" y="0"/>
          <a:chExt cx="0" cy="0"/>
        </a:xfrm>
      </p:grpSpPr>
      <p:sp>
        <p:nvSpPr>
          <p:cNvPr id="4" name="Text 6">
            <a:extLst>
              <a:ext uri="{FF2B5EF4-FFF2-40B4-BE49-F238E27FC236}">
                <a16:creationId xmlns:a16="http://schemas.microsoft.com/office/drawing/2014/main" id="{3BA57582-B45C-C227-F1EF-40CB156FF030}"/>
              </a:ext>
            </a:extLst>
          </p:cNvPr>
          <p:cNvSpPr>
            <a:spLocks noGrp="1"/>
          </p:cNvSpPr>
          <p:nvPr>
            <p:ph type="title" idx="4294967295"/>
          </p:nvPr>
        </p:nvSpPr>
        <p:spPr>
          <a:xfrm>
            <a:off x="462835" y="0"/>
            <a:ext cx="10869174" cy="70308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5528"/>
              </a:lnSpc>
              <a:spcBef>
                <a:spcPts val="0"/>
              </a:spcBef>
              <a:spcAft>
                <a:spcPts val="0"/>
              </a:spcAft>
              <a:buClrTx/>
              <a:buSzTx/>
              <a:buFontTx/>
              <a:buNone/>
              <a:tabLst/>
              <a:defRPr/>
            </a:pPr>
            <a:r>
              <a:rPr kumimoji="0" lang="en-US" sz="1200" b="1" i="0" u="none" strike="noStrike" kern="0" cap="none" spc="300" normalizeH="0" baseline="0" noProof="0" dirty="0">
                <a:ln>
                  <a:noFill/>
                </a:ln>
                <a:solidFill>
                  <a:srgbClr val="543AA1"/>
                </a:solidFill>
                <a:effectLst/>
                <a:uLnTx/>
                <a:uFillTx/>
                <a:latin typeface="Segoe UI Variable Static Displa" pitchFamily="2" charset="0"/>
                <a:ea typeface="+mn-ea"/>
                <a:cs typeface="Segoe UI Semibold"/>
              </a:rPr>
              <a:t>SETTING UP BRAND KITS</a:t>
            </a:r>
            <a:endParaRPr kumimoji="0" lang="en-US" sz="1200" b="0" i="0" u="none" strike="noStrike" kern="0" cap="none" spc="300" normalizeH="0" baseline="0" noProof="0" dirty="0">
              <a:ln>
                <a:noFill/>
              </a:ln>
              <a:solidFill>
                <a:srgbClr val="543AA1"/>
              </a:solidFill>
              <a:effectLst/>
              <a:uLnTx/>
              <a:uFillTx/>
              <a:latin typeface="Segoe UI Variable Static Displa" pitchFamily="2" charset="0"/>
              <a:ea typeface="+mn-ea"/>
              <a:cs typeface="Segoe UI Semibold"/>
            </a:endParaRPr>
          </a:p>
        </p:txBody>
      </p:sp>
      <p:sp>
        <p:nvSpPr>
          <p:cNvPr id="6" name="TextBox 5">
            <a:extLst>
              <a:ext uri="{FF2B5EF4-FFF2-40B4-BE49-F238E27FC236}">
                <a16:creationId xmlns:a16="http://schemas.microsoft.com/office/drawing/2014/main" id="{484C57EA-71A0-7B5A-81F3-9793C223BEB6}"/>
              </a:ext>
            </a:extLst>
          </p:cNvPr>
          <p:cNvSpPr txBox="1"/>
          <p:nvPr/>
        </p:nvSpPr>
        <p:spPr>
          <a:xfrm>
            <a:off x="286257" y="1257672"/>
            <a:ext cx="3342565"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Brand kits</a:t>
            </a:r>
          </a:p>
          <a:p>
            <a:endParaRPr lang="en-US" sz="500"/>
          </a:p>
          <a:p>
            <a:r>
              <a:rPr lang="en-US" sz="1400"/>
              <a:t>One place management of all brand assets (logos, color palettes, custom fonts, templates, styles, guidelines, voice)</a:t>
            </a:r>
          </a:p>
        </p:txBody>
      </p:sp>
      <p:sp>
        <p:nvSpPr>
          <p:cNvPr id="3" name="TextBox 2">
            <a:extLst>
              <a:ext uri="{FF2B5EF4-FFF2-40B4-BE49-F238E27FC236}">
                <a16:creationId xmlns:a16="http://schemas.microsoft.com/office/drawing/2014/main" id="{6FB15890-3330-DFB2-353E-ABE728172944}"/>
              </a:ext>
            </a:extLst>
          </p:cNvPr>
          <p:cNvSpPr txBox="1"/>
          <p:nvPr/>
        </p:nvSpPr>
        <p:spPr>
          <a:xfrm>
            <a:off x="286257" y="2814951"/>
            <a:ext cx="3097100" cy="2954655"/>
          </a:xfrm>
          <a:prstGeom prst="rect">
            <a:avLst/>
          </a:prstGeom>
          <a:noFill/>
        </p:spPr>
        <p:txBody>
          <a:bodyPr wrap="square" rtlCol="0">
            <a:spAutoFit/>
          </a:bodyPr>
          <a:lstStyle/>
          <a:p>
            <a:r>
              <a:rPr lang="en-IN" b="1"/>
              <a:t>Types of brand kits</a:t>
            </a:r>
          </a:p>
          <a:p>
            <a:endParaRPr lang="en-IN" sz="1400"/>
          </a:p>
          <a:p>
            <a:r>
              <a:rPr lang="en-IN" sz="1400"/>
              <a:t>💼 </a:t>
            </a:r>
            <a:r>
              <a:rPr lang="en-IN" sz="1400" b="1"/>
              <a:t>Official</a:t>
            </a:r>
          </a:p>
          <a:p>
            <a:r>
              <a:rPr lang="en-IN" sz="1400"/>
              <a:t>Managed by brand managers only, accessible to everyone in tenant</a:t>
            </a:r>
          </a:p>
          <a:p>
            <a:endParaRPr lang="en-IN" sz="1400"/>
          </a:p>
          <a:p>
            <a:r>
              <a:rPr lang="en-IN" sz="1400"/>
              <a:t>🔗</a:t>
            </a:r>
            <a:r>
              <a:rPr lang="en-IN" sz="1400" b="1"/>
              <a:t>Shared</a:t>
            </a:r>
          </a:p>
          <a:p>
            <a:r>
              <a:rPr lang="en-IN" sz="1400"/>
              <a:t>Available to a select group of people, access control at the time of sharing</a:t>
            </a:r>
          </a:p>
          <a:p>
            <a:endParaRPr lang="en-IN" sz="1400"/>
          </a:p>
          <a:p>
            <a:r>
              <a:rPr lang="en-IN" sz="1400"/>
              <a:t>✏️ </a:t>
            </a:r>
            <a:r>
              <a:rPr lang="en-IN" sz="1400" b="1"/>
              <a:t>Personal</a:t>
            </a:r>
          </a:p>
          <a:p>
            <a:r>
              <a:rPr lang="en-IN" sz="1400"/>
              <a:t>Available only to the creator of the brand kit</a:t>
            </a:r>
          </a:p>
        </p:txBody>
      </p:sp>
      <p:pic>
        <p:nvPicPr>
          <p:cNvPr id="5" name="Brand kit creation" descr="Video.">
            <a:hlinkClick r:id="" action="ppaction://media"/>
            <a:extLst>
              <a:ext uri="{FF2B5EF4-FFF2-40B4-BE49-F238E27FC236}">
                <a16:creationId xmlns:a16="http://schemas.microsoft.com/office/drawing/2014/main" id="{A3DE98CD-96E9-7AB1-AFCB-1F8CD39EE2A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15" r="2235"/>
          <a:stretch>
            <a:fillRect/>
          </a:stretch>
        </p:blipFill>
        <p:spPr>
          <a:xfrm>
            <a:off x="4389953" y="1367057"/>
            <a:ext cx="7012441" cy="4123885"/>
          </a:xfrm>
          <a:prstGeom prst="rect">
            <a:avLst/>
          </a:prstGeom>
        </p:spPr>
      </p:pic>
      <p:sp>
        <p:nvSpPr>
          <p:cNvPr id="7" name="TextBox 6">
            <a:extLst>
              <a:ext uri="{FF2B5EF4-FFF2-40B4-BE49-F238E27FC236}">
                <a16:creationId xmlns:a16="http://schemas.microsoft.com/office/drawing/2014/main" id="{56DEB679-4DCC-4E9F-AA94-03A3C19D5D8F}"/>
              </a:ext>
            </a:extLst>
          </p:cNvPr>
          <p:cNvSpPr txBox="1"/>
          <p:nvPr/>
        </p:nvSpPr>
        <p:spPr>
          <a:xfrm>
            <a:off x="5947703" y="5703992"/>
            <a:ext cx="3896940" cy="261610"/>
          </a:xfrm>
          <a:prstGeom prst="rect">
            <a:avLst/>
          </a:prstGeom>
          <a:noFill/>
        </p:spPr>
        <p:txBody>
          <a:bodyPr wrap="square" rtlCol="0">
            <a:spAutoFit/>
          </a:bodyPr>
          <a:lstStyle/>
          <a:p>
            <a:pPr algn="ctr"/>
            <a:r>
              <a:rPr lang="en-IN" sz="1100"/>
              <a:t>Creating a personal kit</a:t>
            </a:r>
          </a:p>
        </p:txBody>
      </p:sp>
      <p:sp>
        <p:nvSpPr>
          <p:cNvPr id="8" name="TextBox 7">
            <a:extLst>
              <a:ext uri="{FF2B5EF4-FFF2-40B4-BE49-F238E27FC236}">
                <a16:creationId xmlns:a16="http://schemas.microsoft.com/office/drawing/2014/main" id="{A45431C8-0BDF-368E-ABBF-C8A57556EF2D}"/>
              </a:ext>
            </a:extLst>
          </p:cNvPr>
          <p:cNvSpPr txBox="1"/>
          <p:nvPr/>
        </p:nvSpPr>
        <p:spPr>
          <a:xfrm>
            <a:off x="6096000" y="6134879"/>
            <a:ext cx="3896940" cy="261610"/>
          </a:xfrm>
          <a:prstGeom prst="rect">
            <a:avLst/>
          </a:prstGeom>
          <a:noFill/>
        </p:spPr>
        <p:txBody>
          <a:bodyPr wrap="square" rtlCol="0">
            <a:spAutoFit/>
          </a:bodyPr>
          <a:lstStyle/>
          <a:p>
            <a:pPr algn="ctr"/>
            <a:r>
              <a:rPr lang="en-US" sz="1100" dirty="0">
                <a:hlinkClick r:id="rId6"/>
              </a:rPr>
              <a:t>How to Create and Manage your Brand Kit – Support Doc</a:t>
            </a:r>
            <a:endParaRPr lang="en-IN" sz="1100" dirty="0"/>
          </a:p>
        </p:txBody>
      </p:sp>
    </p:spTree>
    <p:extLst>
      <p:ext uri="{BB962C8B-B14F-4D97-AF65-F5344CB8AC3E}">
        <p14:creationId xmlns:p14="http://schemas.microsoft.com/office/powerpoint/2010/main" val="15038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A9DE7-352D-EB92-5271-39D02CE41A1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00CCE88-E510-E191-8486-6D50BFE50486}"/>
              </a:ext>
            </a:extLst>
          </p:cNvPr>
          <p:cNvSpPr>
            <a:spLocks noGrp="1"/>
          </p:cNvSpPr>
          <p:nvPr>
            <p:ph type="ctrTitle"/>
          </p:nvPr>
        </p:nvSpPr>
        <p:spPr>
          <a:xfrm>
            <a:off x="609600" y="2914345"/>
            <a:ext cx="10972800" cy="1029310"/>
          </a:xfrm>
        </p:spPr>
        <p:txBody>
          <a:bodyPr>
            <a:normAutofit/>
          </a:bodyPr>
          <a:lstStyle/>
          <a:p>
            <a:pPr algn="l"/>
            <a:r>
              <a:rPr lang="en-US" sz="5400" b="1" err="1">
                <a:solidFill>
                  <a:srgbClr val="C02E2C"/>
                </a:solidFill>
                <a:latin typeface="Segoe Sans Display"/>
                <a:cs typeface="Segoe Sans Display"/>
              </a:rPr>
              <a:t>ImageGen</a:t>
            </a:r>
            <a:r>
              <a:rPr lang="en-US" sz="5400" b="1">
                <a:solidFill>
                  <a:srgbClr val="C02E2C"/>
                </a:solidFill>
                <a:latin typeface="Segoe Sans Display"/>
                <a:cs typeface="Segoe Sans Display"/>
              </a:rPr>
              <a:t> </a:t>
            </a:r>
            <a:r>
              <a:rPr lang="en-US">
                <a:latin typeface="Segoe Sans Display"/>
                <a:cs typeface="Segoe Sans Display"/>
              </a:rPr>
              <a:t>in PowerPoint</a:t>
            </a:r>
            <a:endParaRPr lang="en-US"/>
          </a:p>
        </p:txBody>
      </p:sp>
    </p:spTree>
    <p:extLst>
      <p:ext uri="{BB962C8B-B14F-4D97-AF65-F5344CB8AC3E}">
        <p14:creationId xmlns:p14="http://schemas.microsoft.com/office/powerpoint/2010/main" val="595836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9AD07-F319-6301-7DF4-F591FCDA39F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37FF92-FAFB-8F8E-2019-3CD78599E2CD}"/>
              </a:ext>
            </a:extLst>
          </p:cNvPr>
          <p:cNvSpPr>
            <a:spLocks noGrp="1"/>
          </p:cNvSpPr>
          <p:nvPr>
            <p:ph type="title"/>
          </p:nvPr>
        </p:nvSpPr>
        <p:spPr>
          <a:xfrm>
            <a:off x="571875" y="185737"/>
            <a:ext cx="11016647" cy="492443"/>
          </a:xfrm>
        </p:spPr>
        <p:txBody>
          <a:bodyPr>
            <a:normAutofit fontScale="90000"/>
          </a:bodyPr>
          <a:lstStyle/>
          <a:p>
            <a:r>
              <a:rPr lang="en-US" sz="3200" b="1">
                <a:latin typeface="+mj-lt"/>
              </a:rPr>
              <a:t>Create images contextually-aware of your presentation</a:t>
            </a:r>
          </a:p>
        </p:txBody>
      </p:sp>
      <p:pic>
        <p:nvPicPr>
          <p:cNvPr id="2" name="Create contextual images in PPT" descr="Video">
            <a:hlinkClick r:id="" action="ppaction://media"/>
            <a:extLst>
              <a:ext uri="{FF2B5EF4-FFF2-40B4-BE49-F238E27FC236}">
                <a16:creationId xmlns:a16="http://schemas.microsoft.com/office/drawing/2014/main" id="{C2A006B7-489D-D0CE-4752-EFDC1E60227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9342" t="10891" r="6779"/>
          <a:stretch>
            <a:fillRect/>
          </a:stretch>
        </p:blipFill>
        <p:spPr>
          <a:xfrm>
            <a:off x="1123320" y="842353"/>
            <a:ext cx="9913758" cy="5924170"/>
          </a:xfrm>
          <a:prstGeom prst="roundRect">
            <a:avLst>
              <a:gd name="adj" fmla="val 1748"/>
            </a:avLst>
          </a:prstGeom>
        </p:spPr>
      </p:pic>
    </p:spTree>
    <p:extLst>
      <p:ext uri="{BB962C8B-B14F-4D97-AF65-F5344CB8AC3E}">
        <p14:creationId xmlns:p14="http://schemas.microsoft.com/office/powerpoint/2010/main" val="283428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1E9B9-80CD-8136-6E12-E89C61692E0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2B40014-649F-595C-7E93-B0918E270191}"/>
              </a:ext>
            </a:extLst>
          </p:cNvPr>
          <p:cNvSpPr>
            <a:spLocks noGrp="1"/>
          </p:cNvSpPr>
          <p:nvPr>
            <p:ph type="ctrTitle"/>
          </p:nvPr>
        </p:nvSpPr>
        <p:spPr>
          <a:xfrm>
            <a:off x="609600" y="2914345"/>
            <a:ext cx="10972800" cy="1029310"/>
          </a:xfrm>
        </p:spPr>
        <p:txBody>
          <a:bodyPr>
            <a:normAutofit fontScale="90000"/>
          </a:bodyPr>
          <a:lstStyle/>
          <a:p>
            <a:pPr algn="l"/>
            <a:r>
              <a:rPr lang="en-US" sz="5400" b="1">
                <a:solidFill>
                  <a:srgbClr val="C02E2C"/>
                </a:solidFill>
                <a:latin typeface="Segoe Sans Display"/>
                <a:cs typeface="Segoe Sans Display"/>
              </a:rPr>
              <a:t>Image Editing with AI </a:t>
            </a:r>
            <a:r>
              <a:rPr lang="en-US">
                <a:latin typeface="Segoe Sans Display"/>
                <a:cs typeface="Segoe Sans Display"/>
              </a:rPr>
              <a:t>in PowerPoint</a:t>
            </a:r>
            <a:endParaRPr lang="en-US"/>
          </a:p>
        </p:txBody>
      </p:sp>
    </p:spTree>
    <p:extLst>
      <p:ext uri="{BB962C8B-B14F-4D97-AF65-F5344CB8AC3E}">
        <p14:creationId xmlns:p14="http://schemas.microsoft.com/office/powerpoint/2010/main" val="198984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a:t>
            </a:r>
            <a:r>
              <a:rPr kumimoji="0" lang="en-US" sz="1600" b="0" i="0" u="none" strike="noStrike" kern="1200" cap="none" spc="0" normalizeH="0" baseline="0" noProof="0" err="1">
                <a:ln>
                  <a:noFill/>
                </a:ln>
                <a:solidFill>
                  <a:srgbClr val="000000"/>
                </a:solidFill>
                <a:effectLst/>
                <a:uLnTx/>
                <a:uFillTx/>
                <a:latin typeface="Segoe UI"/>
                <a:ea typeface="+mn-ea"/>
                <a:cs typeface="Segoe UI Semilight" panose="020B0402040204020203" pitchFamily="34" charset="0"/>
                <a:hlinkClick r:id="rId4"/>
              </a:rPr>
              <a:t>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8C6A9-7247-7680-5CF2-384276FC6610}"/>
              </a:ext>
            </a:extLst>
          </p:cNvPr>
          <p:cNvSpPr>
            <a:spLocks noGrp="1"/>
          </p:cNvSpPr>
          <p:nvPr>
            <p:ph type="title"/>
          </p:nvPr>
        </p:nvSpPr>
        <p:spPr>
          <a:xfrm>
            <a:off x="588263" y="457200"/>
            <a:ext cx="11016647" cy="553998"/>
          </a:xfrm>
        </p:spPr>
        <p:txBody>
          <a:bodyPr>
            <a:normAutofit/>
          </a:bodyPr>
          <a:lstStyle/>
          <a:p>
            <a:pPr algn="ctr"/>
            <a:r>
              <a:rPr lang="en-US" dirty="0"/>
              <a:t>“Edit Picture” enables AI-powered image editing </a:t>
            </a:r>
          </a:p>
        </p:txBody>
      </p:sp>
      <p:pic>
        <p:nvPicPr>
          <p:cNvPr id="11" name="EditorInPPT_Nov14_Draft3 (1)" descr="Video">
            <a:hlinkClick r:id="" action="ppaction://media"/>
            <a:extLst>
              <a:ext uri="{FF2B5EF4-FFF2-40B4-BE49-F238E27FC236}">
                <a16:creationId xmlns:a16="http://schemas.microsoft.com/office/drawing/2014/main" id="{9397F709-6FDA-C852-5036-C76B056135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936" y="1159787"/>
            <a:ext cx="8446576" cy="5631050"/>
          </a:xfrm>
          <a:prstGeom prst="rect">
            <a:avLst/>
          </a:prstGeom>
        </p:spPr>
      </p:pic>
    </p:spTree>
    <p:extLst>
      <p:ext uri="{BB962C8B-B14F-4D97-AF65-F5344CB8AC3E}">
        <p14:creationId xmlns:p14="http://schemas.microsoft.com/office/powerpoint/2010/main" val="1649738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AD927-7293-2F89-6CD0-546AD65124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0DDEC8-3093-2BF7-EC21-2D6CD4B14ADC}"/>
              </a:ext>
            </a:extLst>
          </p:cNvPr>
          <p:cNvSpPr>
            <a:spLocks noGrp="1"/>
          </p:cNvSpPr>
          <p:nvPr>
            <p:ph type="title"/>
          </p:nvPr>
        </p:nvSpPr>
        <p:spPr>
          <a:xfrm>
            <a:off x="588263" y="457200"/>
            <a:ext cx="11016647" cy="492443"/>
          </a:xfrm>
        </p:spPr>
        <p:txBody>
          <a:bodyPr>
            <a:normAutofit/>
          </a:bodyPr>
          <a:lstStyle/>
          <a:p>
            <a:pPr algn="ctr"/>
            <a:r>
              <a:rPr lang="en-US" sz="3200"/>
              <a:t>AI-powered image editing lets you craft high-quality visuals</a:t>
            </a:r>
          </a:p>
        </p:txBody>
      </p:sp>
      <p:pic>
        <p:nvPicPr>
          <p:cNvPr id="3" name="Picture 2" descr="Image of a bag of gummies with a background">
            <a:extLst>
              <a:ext uri="{FF2B5EF4-FFF2-40B4-BE49-F238E27FC236}">
                <a16:creationId xmlns:a16="http://schemas.microsoft.com/office/drawing/2014/main" id="{129524C0-A6A6-F2B1-3A4D-3478C7076730}"/>
              </a:ext>
            </a:extLst>
          </p:cNvPr>
          <p:cNvPicPr>
            <a:picLocks noChangeAspect="1"/>
          </p:cNvPicPr>
          <p:nvPr/>
        </p:nvPicPr>
        <p:blipFill>
          <a:blip r:embed="rId3"/>
          <a:stretch>
            <a:fillRect/>
          </a:stretch>
        </p:blipFill>
        <p:spPr>
          <a:xfrm>
            <a:off x="947403" y="1304435"/>
            <a:ext cx="2768096" cy="1845397"/>
          </a:xfrm>
          <a:prstGeom prst="rect">
            <a:avLst/>
          </a:prstGeom>
        </p:spPr>
      </p:pic>
      <p:pic>
        <p:nvPicPr>
          <p:cNvPr id="12" name="Picture 11" descr="Image of the bag of gummies without a background">
            <a:extLst>
              <a:ext uri="{FF2B5EF4-FFF2-40B4-BE49-F238E27FC236}">
                <a16:creationId xmlns:a16="http://schemas.microsoft.com/office/drawing/2014/main" id="{A123B314-342C-4BC2-7161-F9DF5E53EED2}"/>
              </a:ext>
            </a:extLst>
          </p:cNvPr>
          <p:cNvPicPr>
            <a:picLocks noChangeAspect="1"/>
          </p:cNvPicPr>
          <p:nvPr/>
        </p:nvPicPr>
        <p:blipFill>
          <a:blip r:embed="rId4"/>
          <a:stretch>
            <a:fillRect/>
          </a:stretch>
        </p:blipFill>
        <p:spPr>
          <a:xfrm>
            <a:off x="2310517" y="1625707"/>
            <a:ext cx="2657376" cy="1771584"/>
          </a:xfrm>
          <a:prstGeom prst="rect">
            <a:avLst/>
          </a:prstGeom>
        </p:spPr>
      </p:pic>
      <p:sp>
        <p:nvSpPr>
          <p:cNvPr id="22" name="TextBox 21">
            <a:extLst>
              <a:ext uri="{FF2B5EF4-FFF2-40B4-BE49-F238E27FC236}">
                <a16:creationId xmlns:a16="http://schemas.microsoft.com/office/drawing/2014/main" id="{75C60EC5-01CD-3B77-0363-07E3366440E2}"/>
              </a:ext>
            </a:extLst>
          </p:cNvPr>
          <p:cNvSpPr txBox="1"/>
          <p:nvPr/>
        </p:nvSpPr>
        <p:spPr>
          <a:xfrm>
            <a:off x="1639718" y="3274953"/>
            <a:ext cx="22085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000000"/>
                </a:solidFill>
              </a:rPr>
              <a:t>Remove background</a:t>
            </a:r>
            <a:endParaRPr lang="en-US" dirty="0">
              <a:solidFill>
                <a:srgbClr val="000000"/>
              </a:solidFill>
            </a:endParaRPr>
          </a:p>
        </p:txBody>
      </p:sp>
      <p:pic>
        <p:nvPicPr>
          <p:cNvPr id="13" name="Picture 12" descr="Gif of AI scanning the image to upscale the resolution.">
            <a:extLst>
              <a:ext uri="{FF2B5EF4-FFF2-40B4-BE49-F238E27FC236}">
                <a16:creationId xmlns:a16="http://schemas.microsoft.com/office/drawing/2014/main" id="{1B1BAF34-9990-7ADE-0166-C714D16FC7CD}"/>
              </a:ext>
            </a:extLst>
          </p:cNvPr>
          <p:cNvPicPr>
            <a:picLocks noChangeAspect="1"/>
          </p:cNvPicPr>
          <p:nvPr/>
        </p:nvPicPr>
        <p:blipFill>
          <a:blip r:embed="rId5"/>
          <a:stretch>
            <a:fillRect/>
          </a:stretch>
        </p:blipFill>
        <p:spPr>
          <a:xfrm>
            <a:off x="4520844" y="1334498"/>
            <a:ext cx="3059343" cy="1720881"/>
          </a:xfrm>
          <a:prstGeom prst="rect">
            <a:avLst/>
          </a:prstGeom>
        </p:spPr>
      </p:pic>
      <p:sp>
        <p:nvSpPr>
          <p:cNvPr id="6" name="TextBox 5">
            <a:extLst>
              <a:ext uri="{FF2B5EF4-FFF2-40B4-BE49-F238E27FC236}">
                <a16:creationId xmlns:a16="http://schemas.microsoft.com/office/drawing/2014/main" id="{99632B0E-A96D-C70A-1ABE-9A89BC30B0E5}"/>
              </a:ext>
            </a:extLst>
          </p:cNvPr>
          <p:cNvSpPr txBox="1"/>
          <p:nvPr/>
        </p:nvSpPr>
        <p:spPr>
          <a:xfrm>
            <a:off x="5069136" y="3275453"/>
            <a:ext cx="3083290" cy="584775"/>
          </a:xfrm>
          <a:prstGeom prst="rect">
            <a:avLst/>
          </a:prstGeom>
          <a:noFill/>
        </p:spPr>
        <p:txBody>
          <a:bodyPr wrap="square" rtlCol="0">
            <a:spAutoFit/>
          </a:bodyPr>
          <a:lstStyle/>
          <a:p>
            <a:r>
              <a:rPr lang="en-CA" sz="1600" b="1" dirty="0">
                <a:solidFill>
                  <a:srgbClr val="000000"/>
                </a:solidFill>
              </a:rPr>
              <a:t>Upscale</a:t>
            </a:r>
            <a:r>
              <a:rPr lang="en-CA" sz="1600" dirty="0">
                <a:solidFill>
                  <a:srgbClr val="000000"/>
                </a:solidFill>
              </a:rPr>
              <a:t> improving image resolution</a:t>
            </a:r>
          </a:p>
        </p:txBody>
      </p:sp>
      <p:pic>
        <p:nvPicPr>
          <p:cNvPr id="14" name="Picture 13" descr="Gif of using the eraser tool to remove unwanted clutter on the image.">
            <a:extLst>
              <a:ext uri="{FF2B5EF4-FFF2-40B4-BE49-F238E27FC236}">
                <a16:creationId xmlns:a16="http://schemas.microsoft.com/office/drawing/2014/main" id="{0FD123F6-EC3E-80F7-0A34-AE4311ED2301}"/>
              </a:ext>
            </a:extLst>
          </p:cNvPr>
          <p:cNvPicPr>
            <a:picLocks noChangeAspect="1"/>
          </p:cNvPicPr>
          <p:nvPr/>
        </p:nvPicPr>
        <p:blipFill>
          <a:blip r:embed="rId6"/>
          <a:stretch>
            <a:fillRect/>
          </a:stretch>
        </p:blipFill>
        <p:spPr>
          <a:xfrm>
            <a:off x="8385532" y="1334498"/>
            <a:ext cx="3059343" cy="1720881"/>
          </a:xfrm>
          <a:prstGeom prst="rect">
            <a:avLst/>
          </a:prstGeom>
        </p:spPr>
      </p:pic>
      <p:sp>
        <p:nvSpPr>
          <p:cNvPr id="7" name="TextBox 6">
            <a:extLst>
              <a:ext uri="{FF2B5EF4-FFF2-40B4-BE49-F238E27FC236}">
                <a16:creationId xmlns:a16="http://schemas.microsoft.com/office/drawing/2014/main" id="{229E62F3-218D-497A-BA5E-E6EDA6AA0627}"/>
              </a:ext>
            </a:extLst>
          </p:cNvPr>
          <p:cNvSpPr txBox="1"/>
          <p:nvPr/>
        </p:nvSpPr>
        <p:spPr>
          <a:xfrm>
            <a:off x="8673590" y="3153533"/>
            <a:ext cx="2759311" cy="584775"/>
          </a:xfrm>
          <a:prstGeom prst="rect">
            <a:avLst/>
          </a:prstGeom>
          <a:noFill/>
        </p:spPr>
        <p:txBody>
          <a:bodyPr wrap="square" rtlCol="0">
            <a:spAutoFit/>
          </a:bodyPr>
          <a:lstStyle/>
          <a:p>
            <a:r>
              <a:rPr lang="en-CA" sz="1600" b="1" dirty="0">
                <a:solidFill>
                  <a:srgbClr val="000000"/>
                </a:solidFill>
              </a:rPr>
              <a:t>Erase </a:t>
            </a:r>
            <a:r>
              <a:rPr lang="en-CA" sz="1600" dirty="0">
                <a:solidFill>
                  <a:srgbClr val="000000"/>
                </a:solidFill>
              </a:rPr>
              <a:t>removing unwanted clutter</a:t>
            </a:r>
          </a:p>
        </p:txBody>
      </p:sp>
      <p:pic>
        <p:nvPicPr>
          <p:cNvPr id="15" name="Picture 14" descr="Gif showing the ability to extract the text from the bag of gummies packaging and edit it.">
            <a:extLst>
              <a:ext uri="{FF2B5EF4-FFF2-40B4-BE49-F238E27FC236}">
                <a16:creationId xmlns:a16="http://schemas.microsoft.com/office/drawing/2014/main" id="{787ED3F7-60E5-DB74-3528-00CBA1ED06B4}"/>
              </a:ext>
            </a:extLst>
          </p:cNvPr>
          <p:cNvPicPr>
            <a:picLocks noChangeAspect="1"/>
          </p:cNvPicPr>
          <p:nvPr/>
        </p:nvPicPr>
        <p:blipFill>
          <a:blip r:embed="rId7"/>
          <a:stretch>
            <a:fillRect/>
          </a:stretch>
        </p:blipFill>
        <p:spPr>
          <a:xfrm>
            <a:off x="947404" y="3969327"/>
            <a:ext cx="3071743" cy="1727855"/>
          </a:xfrm>
          <a:prstGeom prst="rect">
            <a:avLst/>
          </a:prstGeom>
        </p:spPr>
      </p:pic>
      <p:sp>
        <p:nvSpPr>
          <p:cNvPr id="8" name="TextBox 7">
            <a:extLst>
              <a:ext uri="{FF2B5EF4-FFF2-40B4-BE49-F238E27FC236}">
                <a16:creationId xmlns:a16="http://schemas.microsoft.com/office/drawing/2014/main" id="{F0B54162-89B8-8F79-DD1F-48A4CC387E09}"/>
              </a:ext>
            </a:extLst>
          </p:cNvPr>
          <p:cNvSpPr txBox="1"/>
          <p:nvPr/>
        </p:nvSpPr>
        <p:spPr>
          <a:xfrm>
            <a:off x="1091700" y="5714330"/>
            <a:ext cx="3071745" cy="584775"/>
          </a:xfrm>
          <a:prstGeom prst="rect">
            <a:avLst/>
          </a:prstGeom>
          <a:noFill/>
        </p:spPr>
        <p:txBody>
          <a:bodyPr wrap="square" rtlCol="0">
            <a:spAutoFit/>
          </a:bodyPr>
          <a:lstStyle/>
          <a:p>
            <a:r>
              <a:rPr lang="en-CA" sz="1600" b="1">
                <a:solidFill>
                  <a:srgbClr val="000000"/>
                </a:solidFill>
              </a:rPr>
              <a:t>Extract, edit, and add text </a:t>
            </a:r>
            <a:r>
              <a:rPr lang="en-CA" sz="1600">
                <a:solidFill>
                  <a:srgbClr val="000000"/>
                </a:solidFill>
              </a:rPr>
              <a:t>to the image</a:t>
            </a:r>
          </a:p>
        </p:txBody>
      </p:sp>
      <p:grpSp>
        <p:nvGrpSpPr>
          <p:cNvPr id="16" name="Group 15" descr="Two images of the original bag of gummies and the edited bag of gummies with an arrow pointing from the original to the new image.">
            <a:extLst>
              <a:ext uri="{FF2B5EF4-FFF2-40B4-BE49-F238E27FC236}">
                <a16:creationId xmlns:a16="http://schemas.microsoft.com/office/drawing/2014/main" id="{AFD05A8B-8F65-0CA4-4579-A1F1B6AF8043}"/>
              </a:ext>
            </a:extLst>
          </p:cNvPr>
          <p:cNvGrpSpPr/>
          <p:nvPr/>
        </p:nvGrpSpPr>
        <p:grpSpPr>
          <a:xfrm>
            <a:off x="4092499" y="3843349"/>
            <a:ext cx="4207706" cy="1893813"/>
            <a:chOff x="3771921" y="3950870"/>
            <a:chExt cx="3967942" cy="1633931"/>
          </a:xfrm>
        </p:grpSpPr>
        <p:pic>
          <p:nvPicPr>
            <p:cNvPr id="17" name="Picture 16">
              <a:extLst>
                <a:ext uri="{FF2B5EF4-FFF2-40B4-BE49-F238E27FC236}">
                  <a16:creationId xmlns:a16="http://schemas.microsoft.com/office/drawing/2014/main" id="{F04EC1BC-32E5-19C6-7AAC-95A5BFC842CA}"/>
                </a:ext>
              </a:extLst>
            </p:cNvPr>
            <p:cNvPicPr>
              <a:picLocks noChangeAspect="1"/>
            </p:cNvPicPr>
            <p:nvPr/>
          </p:nvPicPr>
          <p:blipFill>
            <a:blip r:embed="rId8"/>
            <a:srcRect/>
            <a:stretch/>
          </p:blipFill>
          <p:spPr>
            <a:xfrm>
              <a:off x="5297512" y="3956567"/>
              <a:ext cx="2442351" cy="1628234"/>
            </a:xfrm>
            <a:prstGeom prst="rect">
              <a:avLst/>
            </a:prstGeom>
          </p:spPr>
        </p:pic>
        <p:pic>
          <p:nvPicPr>
            <p:cNvPr id="18" name="Picture 17">
              <a:extLst>
                <a:ext uri="{FF2B5EF4-FFF2-40B4-BE49-F238E27FC236}">
                  <a16:creationId xmlns:a16="http://schemas.microsoft.com/office/drawing/2014/main" id="{BB3E91DE-C446-796A-63D9-5C3BFAF25D46}"/>
                </a:ext>
              </a:extLst>
            </p:cNvPr>
            <p:cNvPicPr>
              <a:picLocks noChangeAspect="1"/>
            </p:cNvPicPr>
            <p:nvPr/>
          </p:nvPicPr>
          <p:blipFill>
            <a:blip r:embed="rId4"/>
            <a:stretch>
              <a:fillRect/>
            </a:stretch>
          </p:blipFill>
          <p:spPr>
            <a:xfrm>
              <a:off x="3771921" y="3950870"/>
              <a:ext cx="2448514" cy="1632342"/>
            </a:xfrm>
            <a:prstGeom prst="rect">
              <a:avLst/>
            </a:prstGeom>
          </p:spPr>
        </p:pic>
        <p:sp>
          <p:nvSpPr>
            <p:cNvPr id="19" name="Arrow: Right 18">
              <a:extLst>
                <a:ext uri="{FF2B5EF4-FFF2-40B4-BE49-F238E27FC236}">
                  <a16:creationId xmlns:a16="http://schemas.microsoft.com/office/drawing/2014/main" id="{31130A51-A71E-BD66-6862-62503AEF1789}"/>
                </a:ext>
              </a:extLst>
            </p:cNvPr>
            <p:cNvSpPr/>
            <p:nvPr/>
          </p:nvSpPr>
          <p:spPr>
            <a:xfrm>
              <a:off x="5524869" y="4638948"/>
              <a:ext cx="353568" cy="230286"/>
            </a:xfrm>
            <a:prstGeom prst="rightArrow">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TextBox 8">
            <a:extLst>
              <a:ext uri="{FF2B5EF4-FFF2-40B4-BE49-F238E27FC236}">
                <a16:creationId xmlns:a16="http://schemas.microsoft.com/office/drawing/2014/main" id="{5A09D4CA-A815-56A2-7A69-E2A28A781954}"/>
              </a:ext>
            </a:extLst>
          </p:cNvPr>
          <p:cNvSpPr txBox="1"/>
          <p:nvPr/>
        </p:nvSpPr>
        <p:spPr>
          <a:xfrm>
            <a:off x="4845322" y="5714330"/>
            <a:ext cx="2846359" cy="584775"/>
          </a:xfrm>
          <a:prstGeom prst="rect">
            <a:avLst/>
          </a:prstGeom>
          <a:noFill/>
        </p:spPr>
        <p:txBody>
          <a:bodyPr wrap="square" rtlCol="0">
            <a:spAutoFit/>
          </a:bodyPr>
          <a:lstStyle/>
          <a:p>
            <a:r>
              <a:rPr lang="en-CA" sz="1600" b="1">
                <a:solidFill>
                  <a:srgbClr val="000000"/>
                </a:solidFill>
              </a:rPr>
              <a:t>Move </a:t>
            </a:r>
            <a:r>
              <a:rPr lang="en-CA" sz="1600">
                <a:solidFill>
                  <a:srgbClr val="000000"/>
                </a:solidFill>
              </a:rPr>
              <a:t>correcting image composition</a:t>
            </a:r>
          </a:p>
        </p:txBody>
      </p:sp>
      <p:pic>
        <p:nvPicPr>
          <p:cNvPr id="20" name="Picture 19" descr="Image showing the newly edited bag of gummies in a promotional image with a glass effect background">
            <a:extLst>
              <a:ext uri="{FF2B5EF4-FFF2-40B4-BE49-F238E27FC236}">
                <a16:creationId xmlns:a16="http://schemas.microsoft.com/office/drawing/2014/main" id="{9A69C233-580B-92D8-D239-E07ED903923E}"/>
              </a:ext>
            </a:extLst>
          </p:cNvPr>
          <p:cNvPicPr>
            <a:picLocks noChangeAspect="1"/>
          </p:cNvPicPr>
          <p:nvPr/>
        </p:nvPicPr>
        <p:blipFill>
          <a:blip r:embed="rId9"/>
          <a:srcRect/>
          <a:stretch/>
        </p:blipFill>
        <p:spPr>
          <a:xfrm>
            <a:off x="8373558" y="3974521"/>
            <a:ext cx="3059343" cy="1722661"/>
          </a:xfrm>
          <a:prstGeom prst="rect">
            <a:avLst/>
          </a:prstGeom>
        </p:spPr>
      </p:pic>
      <p:sp>
        <p:nvSpPr>
          <p:cNvPr id="10" name="TextBox 9">
            <a:extLst>
              <a:ext uri="{FF2B5EF4-FFF2-40B4-BE49-F238E27FC236}">
                <a16:creationId xmlns:a16="http://schemas.microsoft.com/office/drawing/2014/main" id="{16C4B377-11F2-E5CA-6213-411C3D671A78}"/>
              </a:ext>
            </a:extLst>
          </p:cNvPr>
          <p:cNvSpPr txBox="1"/>
          <p:nvPr/>
        </p:nvSpPr>
        <p:spPr>
          <a:xfrm>
            <a:off x="8673590" y="5714330"/>
            <a:ext cx="2645403" cy="584775"/>
          </a:xfrm>
          <a:prstGeom prst="rect">
            <a:avLst/>
          </a:prstGeom>
          <a:noFill/>
        </p:spPr>
        <p:txBody>
          <a:bodyPr wrap="square" rtlCol="0">
            <a:spAutoFit/>
          </a:bodyPr>
          <a:lstStyle/>
          <a:p>
            <a:r>
              <a:rPr lang="en-CA" sz="1600">
                <a:solidFill>
                  <a:srgbClr val="000000"/>
                </a:solidFill>
              </a:rPr>
              <a:t>Curated, customizable </a:t>
            </a:r>
            <a:r>
              <a:rPr lang="en-CA" sz="1600" b="1">
                <a:solidFill>
                  <a:srgbClr val="000000"/>
                </a:solidFill>
              </a:rPr>
              <a:t>effects </a:t>
            </a:r>
            <a:r>
              <a:rPr lang="en-CA" sz="1600">
                <a:solidFill>
                  <a:srgbClr val="000000"/>
                </a:solidFill>
              </a:rPr>
              <a:t>(e.g., glitch, glass)</a:t>
            </a:r>
            <a:endParaRPr lang="en-CA" sz="1600" b="1">
              <a:solidFill>
                <a:srgbClr val="000000"/>
              </a:solidFill>
            </a:endParaRPr>
          </a:p>
        </p:txBody>
      </p:sp>
      <p:sp>
        <p:nvSpPr>
          <p:cNvPr id="21" name="TextBox 20">
            <a:extLst>
              <a:ext uri="{FF2B5EF4-FFF2-40B4-BE49-F238E27FC236}">
                <a16:creationId xmlns:a16="http://schemas.microsoft.com/office/drawing/2014/main" id="{9DC6B2B2-40B3-1EC8-1298-22BE161FB5CD}"/>
              </a:ext>
              <a:ext uri="{C183D7F6-B498-43B3-948B-1728B52AA6E4}">
                <adec:decorative xmlns:adec="http://schemas.microsoft.com/office/drawing/2017/decorative" val="1"/>
              </a:ext>
            </a:extLst>
          </p:cNvPr>
          <p:cNvSpPr txBox="1"/>
          <p:nvPr/>
        </p:nvSpPr>
        <p:spPr>
          <a:xfrm>
            <a:off x="1590658" y="3665827"/>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909663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D6F8-386F-F182-E30A-1E22E7A6DD4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E061DD-096C-02EE-1669-B2C56876707A}"/>
              </a:ext>
            </a:extLst>
          </p:cNvPr>
          <p:cNvSpPr>
            <a:spLocks noGrp="1"/>
          </p:cNvSpPr>
          <p:nvPr>
            <p:ph type="ctrTitle"/>
          </p:nvPr>
        </p:nvSpPr>
        <p:spPr>
          <a:xfrm>
            <a:off x="609600" y="2914345"/>
            <a:ext cx="10972800" cy="1029310"/>
          </a:xfrm>
        </p:spPr>
        <p:txBody>
          <a:bodyPr>
            <a:normAutofit/>
          </a:bodyPr>
          <a:lstStyle/>
          <a:p>
            <a:pPr algn="l"/>
            <a:r>
              <a:rPr lang="en-US"/>
              <a:t>Test and share your </a:t>
            </a:r>
            <a:r>
              <a:rPr lang="en-US" b="1">
                <a:solidFill>
                  <a:srgbClr val="C02E2C"/>
                </a:solidFill>
                <a:latin typeface="Segoe Sans Display"/>
                <a:cs typeface="Segoe Sans Display"/>
              </a:rPr>
              <a:t>feedback</a:t>
            </a:r>
          </a:p>
        </p:txBody>
      </p:sp>
    </p:spTree>
    <p:extLst>
      <p:ext uri="{BB962C8B-B14F-4D97-AF65-F5344CB8AC3E}">
        <p14:creationId xmlns:p14="http://schemas.microsoft.com/office/powerpoint/2010/main" val="2829193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827F1-8D28-758B-35AD-3652BDAF7E3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6F5CA9-4E06-2639-19A1-6E104888DD8E}"/>
              </a:ext>
            </a:extLst>
          </p:cNvPr>
          <p:cNvSpPr>
            <a:spLocks noGrp="1"/>
          </p:cNvSpPr>
          <p:nvPr>
            <p:ph type="title"/>
          </p:nvPr>
        </p:nvSpPr>
        <p:spPr>
          <a:xfrm>
            <a:off x="381001" y="691835"/>
            <a:ext cx="5205980" cy="755965"/>
          </a:xfrm>
        </p:spPr>
        <p:txBody>
          <a:bodyPr>
            <a:normAutofit/>
          </a:bodyPr>
          <a:lstStyle/>
          <a:p>
            <a:r>
              <a:rPr lang="en-US" sz="3000"/>
              <a:t>Join the Frontier program</a:t>
            </a:r>
          </a:p>
        </p:txBody>
      </p:sp>
      <p:sp>
        <p:nvSpPr>
          <p:cNvPr id="14" name="Subtitle 13">
            <a:extLst>
              <a:ext uri="{FF2B5EF4-FFF2-40B4-BE49-F238E27FC236}">
                <a16:creationId xmlns:a16="http://schemas.microsoft.com/office/drawing/2014/main" id="{4E931C2A-32C5-8FDE-A423-CDBF5DFED6BD}"/>
              </a:ext>
            </a:extLst>
          </p:cNvPr>
          <p:cNvSpPr>
            <a:spLocks noGrp="1"/>
          </p:cNvSpPr>
          <p:nvPr>
            <p:ph idx="1"/>
          </p:nvPr>
        </p:nvSpPr>
        <p:spPr>
          <a:xfrm>
            <a:off x="380999" y="2208727"/>
            <a:ext cx="5205980" cy="1031312"/>
          </a:xfrm>
        </p:spPr>
        <p:txBody>
          <a:bodyPr vert="horz" lIns="91440" tIns="45720" rIns="91440" bIns="45720" rtlCol="0" anchor="t">
            <a:normAutofit/>
          </a:bodyPr>
          <a:lstStyle/>
          <a:p>
            <a:pPr marL="0" indent="0">
              <a:buNone/>
            </a:pPr>
            <a:r>
              <a:rPr lang="en-US" sz="2000">
                <a:latin typeface="Segoe UI" panose="020B0502040204020203" pitchFamily="34" charset="0"/>
                <a:cs typeface="Segoe UI" panose="020B0502040204020203" pitchFamily="34" charset="0"/>
              </a:rPr>
              <a:t>We share our latest updates first in Frontier so you can give feedback early and test out our newest features. </a:t>
            </a:r>
          </a:p>
        </p:txBody>
      </p:sp>
      <p:sp>
        <p:nvSpPr>
          <p:cNvPr id="22" name="TextBox 21">
            <a:extLst>
              <a:ext uri="{FF2B5EF4-FFF2-40B4-BE49-F238E27FC236}">
                <a16:creationId xmlns:a16="http://schemas.microsoft.com/office/drawing/2014/main" id="{2BAAECB3-340C-1141-124A-3E4DC9F88835}"/>
              </a:ext>
            </a:extLst>
          </p:cNvPr>
          <p:cNvSpPr txBox="1"/>
          <p:nvPr/>
        </p:nvSpPr>
        <p:spPr>
          <a:xfrm>
            <a:off x="432515" y="3617962"/>
            <a:ext cx="5205980" cy="1708160"/>
          </a:xfrm>
          <a:prstGeom prst="rect">
            <a:avLst/>
          </a:prstGeom>
          <a:noFill/>
        </p:spPr>
        <p:txBody>
          <a:bodyPr wrap="square">
            <a:spAutoFit/>
          </a:bodyPr>
          <a:lstStyle/>
          <a:p>
            <a:pPr algn="l" rtl="0" fontAlgn="base">
              <a:lnSpc>
                <a:spcPts val="2100"/>
              </a:lnSpc>
            </a:pPr>
            <a:r>
              <a:rPr lang="en-US" sz="1400" b="1" i="0" u="none" strike="noStrike">
                <a:solidFill>
                  <a:srgbClr val="000000"/>
                </a:solidFill>
                <a:effectLst/>
                <a:latin typeface="Segoe UI" panose="020B0502040204020203" pitchFamily="34" charset="0"/>
                <a:cs typeface="Segoe UI" panose="020B0502040204020203" pitchFamily="34" charset="0"/>
              </a:rPr>
              <a:t>General Frontier Set-up</a:t>
            </a:r>
            <a:r>
              <a:rPr lang="en-US" sz="1400" b="1" i="0">
                <a:solidFill>
                  <a:srgbClr val="000000"/>
                </a:solidFill>
                <a:effectLst/>
                <a:latin typeface="Segoe UI" panose="020B0502040204020203" pitchFamily="34" charset="0"/>
                <a:cs typeface="Segoe UI" panose="020B0502040204020203" pitchFamily="34" charset="0"/>
              </a:rPr>
              <a:t>​</a:t>
            </a:r>
            <a:br>
              <a:rPr lang="en-US" sz="1400" b="1" i="0">
                <a:solidFill>
                  <a:srgbClr val="000000"/>
                </a:solidFill>
                <a:effectLst/>
                <a:latin typeface="Segoe UI" panose="020B0502040204020203" pitchFamily="34" charset="0"/>
                <a:cs typeface="Segoe UI" panose="020B0502040204020203" pitchFamily="34" charset="0"/>
              </a:rPr>
            </a:br>
            <a:endParaRPr lang="en-US" sz="1400" b="1" i="0">
              <a:solidFill>
                <a:srgbClr val="000000"/>
              </a:solidFill>
              <a:effectLst/>
              <a:latin typeface="Segoe UI" panose="020B0502040204020203" pitchFamily="34" charset="0"/>
              <a:cs typeface="Segoe UI" panose="020B0502040204020203" pitchFamily="34" charset="0"/>
            </a:endParaRPr>
          </a:p>
          <a:p>
            <a:pPr algn="l" rtl="0" fontAlgn="base">
              <a:lnSpc>
                <a:spcPts val="2100"/>
              </a:lnSpc>
            </a:pPr>
            <a:r>
              <a:rPr lang="en-US" sz="1400" b="0" i="0" u="sng" strike="noStrike">
                <a:solidFill>
                  <a:schemeClr val="tx2"/>
                </a:solidFill>
                <a:effectLst/>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Frontier program – Microsoft Adoption</a:t>
            </a:r>
            <a:r>
              <a:rPr lang="en-US" sz="1400" b="0" i="0">
                <a:solidFill>
                  <a:schemeClr val="tx2"/>
                </a:solidFill>
                <a:effectLst/>
                <a:latin typeface="Segoe UI" panose="020B0502040204020203" pitchFamily="34" charset="0"/>
                <a:cs typeface="Segoe UI" panose="020B0502040204020203" pitchFamily="34" charset="0"/>
              </a:rPr>
              <a:t>​</a:t>
            </a:r>
          </a:p>
          <a:p>
            <a:pPr algn="l" rtl="0" fontAlgn="base">
              <a:lnSpc>
                <a:spcPts val="2100"/>
              </a:lnSpc>
            </a:pPr>
            <a:endParaRPr lang="en-US" sz="1400" b="0" i="0" u="sng" strike="noStrike">
              <a:solidFill>
                <a:srgbClr val="69A020"/>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endParaRPr>
          </a:p>
          <a:p>
            <a:pPr algn="l" rtl="0" fontAlgn="base">
              <a:lnSpc>
                <a:spcPts val="2100"/>
              </a:lnSpc>
            </a:pPr>
            <a:r>
              <a:rPr lang="en-US" sz="1400" b="0" i="0" u="sng" strike="noStrike">
                <a:solidFill>
                  <a:schemeClr val="tx2"/>
                </a:solidFill>
                <a:effectLst/>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Microsoft Frontier Program expands to individual Microsoft subscribers | Microsoft Community Hub</a:t>
            </a:r>
            <a:endParaRPr lang="en-US" sz="1400" b="0" i="0">
              <a:solidFill>
                <a:schemeClr val="tx2"/>
              </a:solidFill>
              <a:effectLst/>
              <a:latin typeface="Segoe UI" panose="020B0502040204020203" pitchFamily="34" charset="0"/>
              <a:cs typeface="Segoe UI" panose="020B0502040204020203" pitchFamily="34" charset="0"/>
            </a:endParaRPr>
          </a:p>
        </p:txBody>
      </p:sp>
      <p:pic>
        <p:nvPicPr>
          <p:cNvPr id="25" name="Picture 24">
            <a:extLst>
              <a:ext uri="{FF2B5EF4-FFF2-40B4-BE49-F238E27FC236}">
                <a16:creationId xmlns:a16="http://schemas.microsoft.com/office/drawing/2014/main" id="{E41ED065-F160-C402-816D-A35FCF1120C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l="23657" t="9244" r="19027"/>
          <a:stretch>
            <a:fillRect/>
          </a:stretch>
        </p:blipFill>
        <p:spPr>
          <a:xfrm>
            <a:off x="5994401" y="0"/>
            <a:ext cx="6197599" cy="6858001"/>
          </a:xfrm>
          <a:prstGeom prst="rect">
            <a:avLst/>
          </a:prstGeom>
        </p:spPr>
      </p:pic>
    </p:spTree>
    <p:extLst>
      <p:ext uri="{BB962C8B-B14F-4D97-AF65-F5344CB8AC3E}">
        <p14:creationId xmlns:p14="http://schemas.microsoft.com/office/powerpoint/2010/main" val="4239419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82F52-453E-D23F-B561-1E9D4C25AAC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6BC8D70-469C-7C3C-4629-F996D71215FC}"/>
              </a:ext>
              <a:ext uri="{C183D7F6-B498-43B3-948B-1728B52AA6E4}">
                <adec:decorative xmlns:adec="http://schemas.microsoft.com/office/drawing/2017/decorative" val="1"/>
              </a:ext>
            </a:extLst>
          </p:cNvPr>
          <p:cNvSpPr/>
          <p:nvPr/>
        </p:nvSpPr>
        <p:spPr>
          <a:xfrm>
            <a:off x="5994400" y="0"/>
            <a:ext cx="6197600" cy="6858000"/>
          </a:xfrm>
          <a:prstGeom prst="rect">
            <a:avLst/>
          </a:prstGeom>
          <a:solidFill>
            <a:srgbClr val="F6F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7" name="Title 6">
            <a:extLst>
              <a:ext uri="{FF2B5EF4-FFF2-40B4-BE49-F238E27FC236}">
                <a16:creationId xmlns:a16="http://schemas.microsoft.com/office/drawing/2014/main" id="{68D0B248-B5C5-6305-9B83-447813DABDE8}"/>
              </a:ext>
            </a:extLst>
          </p:cNvPr>
          <p:cNvSpPr>
            <a:spLocks noGrp="1"/>
          </p:cNvSpPr>
          <p:nvPr>
            <p:ph type="title"/>
          </p:nvPr>
        </p:nvSpPr>
        <p:spPr>
          <a:xfrm>
            <a:off x="381001" y="691835"/>
            <a:ext cx="5205980" cy="755965"/>
          </a:xfrm>
        </p:spPr>
        <p:txBody>
          <a:bodyPr>
            <a:normAutofit/>
          </a:bodyPr>
          <a:lstStyle/>
          <a:p>
            <a:r>
              <a:rPr lang="en-US" sz="3000"/>
              <a:t>Share your feedback</a:t>
            </a:r>
          </a:p>
        </p:txBody>
      </p:sp>
      <p:sp>
        <p:nvSpPr>
          <p:cNvPr id="14" name="Subtitle 13">
            <a:extLst>
              <a:ext uri="{FF2B5EF4-FFF2-40B4-BE49-F238E27FC236}">
                <a16:creationId xmlns:a16="http://schemas.microsoft.com/office/drawing/2014/main" id="{5CD61DA4-7BB9-FC53-E7B2-4FDF4FB5D70F}"/>
              </a:ext>
            </a:extLst>
          </p:cNvPr>
          <p:cNvSpPr>
            <a:spLocks noGrp="1"/>
          </p:cNvSpPr>
          <p:nvPr>
            <p:ph idx="1"/>
          </p:nvPr>
        </p:nvSpPr>
        <p:spPr>
          <a:xfrm>
            <a:off x="380999" y="2015543"/>
            <a:ext cx="5205982" cy="1224495"/>
          </a:xfrm>
        </p:spPr>
        <p:txBody>
          <a:bodyPr vert="horz" lIns="91440" tIns="45720" rIns="91440" bIns="45720" rtlCol="0" anchor="t">
            <a:normAutofit lnSpcReduction="10000"/>
          </a:bodyPr>
          <a:lstStyle/>
          <a:p>
            <a:pPr marL="0" indent="0">
              <a:buNone/>
            </a:pPr>
            <a:r>
              <a:rPr lang="en-US" sz="2000" dirty="0">
                <a:latin typeface="Segoe UI" panose="020B0502040204020203" pitchFamily="34" charset="0"/>
                <a:cs typeface="Segoe UI" panose="020B0502040204020203" pitchFamily="34" charset="0"/>
              </a:rPr>
              <a:t>We read 100% of the feedback that is coming in via thumbs. So please send your feedback and tell us what works and what needs to improve</a:t>
            </a:r>
          </a:p>
        </p:txBody>
      </p:sp>
      <p:pic>
        <p:nvPicPr>
          <p:cNvPr id="17" name="Picture 16" descr="Image showing the Thumbs up and Thumbs down icons.">
            <a:extLst>
              <a:ext uri="{FF2B5EF4-FFF2-40B4-BE49-F238E27FC236}">
                <a16:creationId xmlns:a16="http://schemas.microsoft.com/office/drawing/2014/main" id="{768BECC5-2A23-37C2-FA5C-337D8BE4BF9F}"/>
              </a:ext>
            </a:extLst>
          </p:cNvPr>
          <p:cNvPicPr>
            <a:picLocks noChangeAspect="1"/>
          </p:cNvPicPr>
          <p:nvPr/>
        </p:nvPicPr>
        <p:blipFill>
          <a:blip r:embed="rId3">
            <a:extLst>
              <a:ext uri="{28A0092B-C50C-407E-A947-70E740481C1C}">
                <a14:useLocalDpi xmlns:a14="http://schemas.microsoft.com/office/drawing/2010/main" val="0"/>
              </a:ext>
            </a:extLst>
          </a:blip>
          <a:srcRect t="38654"/>
          <a:stretch>
            <a:fillRect/>
          </a:stretch>
        </p:blipFill>
        <p:spPr>
          <a:xfrm>
            <a:off x="641636" y="3749553"/>
            <a:ext cx="3923888" cy="1439564"/>
          </a:xfrm>
          <a:prstGeom prst="roundRect">
            <a:avLst/>
          </a:prstGeom>
          <a:ln>
            <a:noFill/>
          </a:ln>
          <a:effectLst>
            <a:outerShdw blurRad="292100" dist="139700" dir="2700000" algn="tl" rotWithShape="0">
              <a:srgbClr val="333333">
                <a:alpha val="65000"/>
              </a:srgbClr>
            </a:outerShdw>
          </a:effectLst>
        </p:spPr>
      </p:pic>
      <p:grpSp>
        <p:nvGrpSpPr>
          <p:cNvPr id="11" name="Group 10" descr="Arrow pointing to the Thumbs up and Thumbs down icons at the bottom of a prompt result.&#10;">
            <a:extLst>
              <a:ext uri="{FF2B5EF4-FFF2-40B4-BE49-F238E27FC236}">
                <a16:creationId xmlns:a16="http://schemas.microsoft.com/office/drawing/2014/main" id="{AD753CA0-12F3-1BE2-957D-AE3773138D7C}"/>
              </a:ext>
            </a:extLst>
          </p:cNvPr>
          <p:cNvGrpSpPr/>
          <p:nvPr/>
        </p:nvGrpSpPr>
        <p:grpSpPr>
          <a:xfrm>
            <a:off x="6278235" y="-425345"/>
            <a:ext cx="5092667" cy="6216721"/>
            <a:chOff x="6278235" y="-425345"/>
            <a:chExt cx="5092667" cy="6216721"/>
          </a:xfrm>
        </p:grpSpPr>
        <p:pic>
          <p:nvPicPr>
            <p:cNvPr id="8" name="Picture 7">
              <a:extLst>
                <a:ext uri="{FF2B5EF4-FFF2-40B4-BE49-F238E27FC236}">
                  <a16:creationId xmlns:a16="http://schemas.microsoft.com/office/drawing/2014/main" id="{3D8B4492-9AD3-65FB-71A9-03F3984869D8}"/>
                </a:ext>
              </a:extLst>
            </p:cNvPr>
            <p:cNvPicPr>
              <a:picLocks noChangeAspect="1"/>
            </p:cNvPicPr>
            <p:nvPr/>
          </p:nvPicPr>
          <p:blipFill>
            <a:blip r:embed="rId4">
              <a:extLst>
                <a:ext uri="{28A0092B-C50C-407E-A947-70E740481C1C}">
                  <a14:useLocalDpi xmlns:a14="http://schemas.microsoft.com/office/drawing/2010/main" val="0"/>
                </a:ext>
              </a:extLst>
            </a:blip>
            <a:srcRect l="69398" t="92079"/>
            <a:stretch>
              <a:fillRect/>
            </a:stretch>
          </p:blipFill>
          <p:spPr>
            <a:xfrm>
              <a:off x="8353447" y="5021357"/>
              <a:ext cx="1588579" cy="492427"/>
            </a:xfrm>
            <a:prstGeom prst="rect">
              <a:avLst/>
            </a:prstGeom>
          </p:spPr>
        </p:pic>
        <p:grpSp>
          <p:nvGrpSpPr>
            <p:cNvPr id="2" name="Group 1">
              <a:extLst>
                <a:ext uri="{FF2B5EF4-FFF2-40B4-BE49-F238E27FC236}">
                  <a16:creationId xmlns:a16="http://schemas.microsoft.com/office/drawing/2014/main" id="{5EF7FA8F-E298-2764-E513-DDB215AD3244}"/>
                </a:ext>
              </a:extLst>
            </p:cNvPr>
            <p:cNvGrpSpPr/>
            <p:nvPr/>
          </p:nvGrpSpPr>
          <p:grpSpPr>
            <a:xfrm>
              <a:off x="6278235" y="-425345"/>
              <a:ext cx="5092667" cy="6216721"/>
              <a:chOff x="6278235" y="-425345"/>
              <a:chExt cx="5092667" cy="6216721"/>
            </a:xfrm>
          </p:grpSpPr>
          <p:pic>
            <p:nvPicPr>
              <p:cNvPr id="3" name="Picture 2">
                <a:extLst>
                  <a:ext uri="{FF2B5EF4-FFF2-40B4-BE49-F238E27FC236}">
                    <a16:creationId xmlns:a16="http://schemas.microsoft.com/office/drawing/2014/main" id="{F9E9BAB5-A08A-F7C8-B535-F7DEDD0D4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239" y="-425345"/>
                <a:ext cx="4615663" cy="6216721"/>
              </a:xfrm>
              <a:prstGeom prst="rect">
                <a:avLst/>
              </a:prstGeom>
              <a:ln>
                <a:noFill/>
              </a:ln>
              <a:effectLst>
                <a:outerShdw blurRad="292100" dist="139700" dir="2700000" algn="tl" rotWithShape="0">
                  <a:srgbClr val="333333">
                    <a:alpha val="65000"/>
                  </a:srgbClr>
                </a:outerShdw>
              </a:effectLst>
            </p:spPr>
          </p:pic>
          <p:pic>
            <p:nvPicPr>
              <p:cNvPr id="10" name="Picture 9" descr="A black arrow pointing upwards&#10;&#10;AI-generated content may be incorrect.">
                <a:extLst>
                  <a:ext uri="{FF2B5EF4-FFF2-40B4-BE49-F238E27FC236}">
                    <a16:creationId xmlns:a16="http://schemas.microsoft.com/office/drawing/2014/main" id="{7B5309A0-1FE7-E484-BE33-4321C19492BC}"/>
                  </a:ext>
                </a:extLst>
              </p:cNvPr>
              <p:cNvPicPr>
                <a:picLocks noChangeAspect="1"/>
              </p:cNvPicPr>
              <p:nvPr/>
            </p:nvPicPr>
            <p:blipFill>
              <a:blip r:embed="rId5"/>
              <a:srcRect l="-3073" t="-6109" r="-64" b="7998"/>
              <a:stretch>
                <a:fillRect/>
              </a:stretch>
            </p:blipFill>
            <p:spPr>
              <a:xfrm rot="4243342">
                <a:off x="6276943" y="3893848"/>
                <a:ext cx="1329275" cy="1326692"/>
              </a:xfrm>
              <a:prstGeom prst="rect">
                <a:avLst/>
              </a:prstGeom>
            </p:spPr>
          </p:pic>
        </p:grpSp>
      </p:grpSp>
    </p:spTree>
    <p:extLst>
      <p:ext uri="{BB962C8B-B14F-4D97-AF65-F5344CB8AC3E}">
        <p14:creationId xmlns:p14="http://schemas.microsoft.com/office/powerpoint/2010/main" val="161702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Upcoming community events</a:t>
            </a: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2"/>
            <a:ext cx="11487821" cy="3587381"/>
          </a:xfrm>
        </p:spPr>
        <p:txBody>
          <a:bodyPr>
            <a:noAutofit/>
          </a:bodyPr>
          <a:lstStyle/>
          <a:p>
            <a:pPr marL="0">
              <a:lnSpc>
                <a:spcPct val="90000"/>
              </a:lnSpc>
              <a:spcBef>
                <a:spcPts val="1000"/>
              </a:spcBef>
              <a:buNone/>
            </a:pPr>
            <a:r>
              <a:rPr lang="en-US" u="sng">
                <a:hlinkClick r:id="rId3"/>
              </a:rPr>
              <a:t>M365 Community Days Quebec 2026</a:t>
            </a:r>
            <a:r>
              <a:rPr lang="en-US"/>
              <a:t> </a:t>
            </a:r>
            <a:r>
              <a:rPr lang="en-US">
                <a:latin typeface="Segoe UI" panose="020B0502040204020203" pitchFamily="34" charset="0"/>
                <a:cs typeface="Segoe UI" panose="020B0502040204020203" pitchFamily="34" charset="0"/>
              </a:rPr>
              <a:t>| April 1 | </a:t>
            </a:r>
            <a:r>
              <a:rPr lang="en-US"/>
              <a:t>Quebec, Canada</a:t>
            </a:r>
            <a:endParaRPr lang="en-US">
              <a:latin typeface="Segoe UI" panose="020B0502040204020203" pitchFamily="34" charset="0"/>
              <a:cs typeface="Segoe UI" panose="020B0502040204020203" pitchFamily="34" charset="0"/>
            </a:endParaRPr>
          </a:p>
          <a:p>
            <a:pPr marL="0">
              <a:lnSpc>
                <a:spcPct val="90000"/>
              </a:lnSpc>
              <a:spcBef>
                <a:spcPts val="1000"/>
              </a:spcBef>
              <a:buNone/>
            </a:pPr>
            <a:r>
              <a:rPr lang="en-US" u="sng" err="1">
                <a:hlinkClick r:id="rId4"/>
              </a:rPr>
              <a:t>AgentCon</a:t>
            </a:r>
            <a:r>
              <a:rPr lang="en-US" u="sng">
                <a:hlinkClick r:id="rId4"/>
              </a:rPr>
              <a:t> Seoul</a:t>
            </a:r>
            <a:r>
              <a:rPr lang="en-US"/>
              <a:t> </a:t>
            </a:r>
            <a:r>
              <a:rPr lang="en-US">
                <a:latin typeface="Segoe UI" panose="020B0502040204020203" pitchFamily="34" charset="0"/>
                <a:cs typeface="Segoe UI" panose="020B0502040204020203" pitchFamily="34" charset="0"/>
              </a:rPr>
              <a:t>| April 16 | </a:t>
            </a:r>
            <a:r>
              <a:rPr lang="en-US"/>
              <a:t>Seoul, South Korea</a:t>
            </a:r>
            <a:endParaRPr lang="en-US">
              <a:latin typeface="Segoe UI" panose="020B0502040204020203" pitchFamily="34" charset="0"/>
              <a:cs typeface="Segoe UI" panose="020B0502040204020203" pitchFamily="34" charset="0"/>
            </a:endParaRPr>
          </a:p>
          <a:p>
            <a:pPr marL="0">
              <a:lnSpc>
                <a:spcPct val="90000"/>
              </a:lnSpc>
              <a:spcBef>
                <a:spcPts val="1000"/>
              </a:spcBef>
              <a:buNone/>
            </a:pPr>
            <a:r>
              <a:rPr lang="en-US" u="sng">
                <a:hlinkClick r:id="rId5"/>
              </a:rPr>
              <a:t>Microsoft 365 Community Conference</a:t>
            </a:r>
            <a:r>
              <a:rPr lang="en-US">
                <a:latin typeface="Segoe UI" panose="020B0502040204020203" pitchFamily="34" charset="0"/>
                <a:cs typeface="Segoe UI" panose="020B0502040204020203" pitchFamily="34" charset="0"/>
              </a:rPr>
              <a:t> | April 21-23 | Orlando, FL</a:t>
            </a:r>
          </a:p>
          <a:p>
            <a:pPr marL="0">
              <a:lnSpc>
                <a:spcPct val="90000"/>
              </a:lnSpc>
              <a:spcBef>
                <a:spcPts val="1000"/>
              </a:spcBef>
              <a:buNone/>
            </a:pPr>
            <a:r>
              <a:rPr lang="en-US" u="sng">
                <a:hlinkClick r:id="rId6"/>
              </a:rPr>
              <a:t>M365 Community Day St. Louis</a:t>
            </a:r>
            <a:r>
              <a:rPr lang="en-US"/>
              <a:t> </a:t>
            </a:r>
            <a:r>
              <a:rPr lang="en-US">
                <a:latin typeface="Segoe UI" panose="020B0502040204020203" pitchFamily="34" charset="0"/>
                <a:cs typeface="Segoe UI" panose="020B0502040204020203" pitchFamily="34" charset="0"/>
              </a:rPr>
              <a:t>| May 1 | </a:t>
            </a:r>
            <a:r>
              <a:rPr lang="en-US"/>
              <a:t>Saint Louis, MO</a:t>
            </a:r>
            <a:endParaRPr lang="en-US">
              <a:latin typeface="Segoe UI" panose="020B0502040204020203" pitchFamily="34" charset="0"/>
              <a:cs typeface="Segoe UI" panose="020B0502040204020203" pitchFamily="34" charset="0"/>
            </a:endParaRPr>
          </a:p>
          <a:p>
            <a:pPr marL="0">
              <a:lnSpc>
                <a:spcPct val="90000"/>
              </a:lnSpc>
              <a:spcBef>
                <a:spcPts val="1000"/>
              </a:spcBef>
              <a:buNone/>
            </a:pPr>
            <a:r>
              <a:rPr lang="en-US" u="sng">
                <a:hlinkClick r:id="rId7"/>
              </a:rPr>
              <a:t>European Collaboration Summit 2026</a:t>
            </a:r>
            <a:r>
              <a:rPr lang="en-US"/>
              <a:t> </a:t>
            </a:r>
            <a:r>
              <a:rPr lang="en-US">
                <a:latin typeface="Segoe UI" panose="020B0502040204020203" pitchFamily="34" charset="0"/>
                <a:cs typeface="Segoe UI" panose="020B0502040204020203" pitchFamily="34" charset="0"/>
              </a:rPr>
              <a:t>| May 5-7 | </a:t>
            </a:r>
            <a:r>
              <a:rPr lang="en-US"/>
              <a:t>Cologne, Germany</a:t>
            </a:r>
            <a:endParaRPr lang="en-US">
              <a:latin typeface="Segoe UI" panose="020B0502040204020203" pitchFamily="34" charset="0"/>
              <a:cs typeface="Segoe UI" panose="020B0502040204020203" pitchFamily="34" charset="0"/>
            </a:endParaRPr>
          </a:p>
          <a:p>
            <a:pPr marL="0">
              <a:lnSpc>
                <a:spcPct val="90000"/>
              </a:lnSpc>
              <a:spcBef>
                <a:spcPts val="1000"/>
              </a:spcBef>
              <a:buNone/>
            </a:pPr>
            <a:r>
              <a:rPr lang="en-US" u="sng" err="1">
                <a:hlinkClick r:id="rId8"/>
              </a:rPr>
              <a:t>TechCon</a:t>
            </a:r>
            <a:r>
              <a:rPr lang="en-US" u="sng">
                <a:hlinkClick r:id="rId8"/>
              </a:rPr>
              <a:t> 365 Chicago</a:t>
            </a:r>
            <a:r>
              <a:rPr lang="en-US"/>
              <a:t> </a:t>
            </a:r>
            <a:r>
              <a:rPr lang="en-US">
                <a:latin typeface="Segoe UI" panose="020B0502040204020203" pitchFamily="34" charset="0"/>
                <a:cs typeface="Segoe UI" panose="020B0502040204020203" pitchFamily="34" charset="0"/>
              </a:rPr>
              <a:t>| June 15-19 | </a:t>
            </a:r>
            <a:r>
              <a:rPr lang="en-US"/>
              <a:t>Chicago, IL</a:t>
            </a:r>
            <a:endParaRPr lang="en-US">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500979" y="6245488"/>
            <a:ext cx="10804303" cy="246221"/>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Explore other </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hlinkClick r:id="rId9">
                  <a:extLst>
                    <a:ext uri="{A12FA001-AC4F-418D-AE19-62706E023703}">
                      <ahyp:hlinkClr xmlns:ahyp="http://schemas.microsoft.com/office/drawing/2018/hyperlinkcolor" val="tx"/>
                    </a:ext>
                  </a:extLst>
                </a:hlinkClick>
              </a:rPr>
              <a:t>Microsoft events here</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 and </a:t>
            </a:r>
            <a:r>
              <a:rPr kumimoji="0" lang="en-US" sz="1600" b="1" i="0" u="none" strike="noStrike" kern="1200" cap="none" spc="0" normalizeH="0" baseline="0" noProof="0">
                <a:ln>
                  <a:noFill/>
                </a:ln>
                <a:solidFill>
                  <a:schemeClr val="bg1"/>
                </a:solidFill>
                <a:effectLst/>
                <a:uLnTx/>
                <a:uFillTx/>
                <a:latin typeface="Segoe UI"/>
                <a:ea typeface="Calibri" panose="020F0502020204030204" pitchFamily="34" charset="0"/>
                <a:cs typeface="+mn-cs"/>
              </a:rPr>
              <a:t>a full list of community-led events can be found at </a:t>
            </a:r>
            <a:r>
              <a:rPr kumimoji="0" lang="en-US" sz="1600" b="1" i="0" u="sng" strike="noStrike" kern="1200" cap="none" spc="0" normalizeH="0" baseline="0" noProof="0">
                <a:ln>
                  <a:noFill/>
                </a:ln>
                <a:solidFill>
                  <a:schemeClr val="bg1"/>
                </a:solidFill>
                <a:effectLst/>
                <a:uLnTx/>
                <a:uFillTx/>
                <a:latin typeface="Segoe UI"/>
                <a:ea typeface="Calibri" panose="020F0502020204030204" pitchFamily="34" charset="0"/>
                <a:cs typeface="+mn-cs"/>
                <a:hlinkClick r:id="rId10">
                  <a:extLst>
                    <a:ext uri="{A12FA001-AC4F-418D-AE19-62706E023703}">
                      <ahyp:hlinkClr xmlns:ahyp="http://schemas.microsoft.com/office/drawing/2018/hyperlinkcolor" val="tx"/>
                    </a:ext>
                  </a:extLst>
                </a:hlinkClick>
              </a:rPr>
              <a:t>CommunityDays.org</a:t>
            </a:r>
            <a:endParaRPr kumimoji="0" lang="en-US" sz="1600" b="1"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normAutofit/>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rPr>
              <a:t>Next call: </a:t>
            </a:r>
          </a:p>
          <a:p>
            <a:pPr marL="0" lvl="0" indent="0">
              <a:buNone/>
              <a:defRPr/>
            </a:pPr>
            <a:r>
              <a:rPr lang="en-US" sz="2000"/>
              <a:t>April 28, 2026</a:t>
            </a:r>
          </a:p>
          <a:p>
            <a:pPr marL="0" lvl="0" indent="0">
              <a:buNone/>
              <a:defRPr/>
            </a:pPr>
            <a:r>
              <a:rPr lang="en-US" sz="2000"/>
              <a:t>People Skills + Skills agent</a:t>
            </a:r>
            <a:endParaRPr kumimoji="0" lang="en-US" sz="2000" i="0" u="none" strike="noStrike" kern="1200" cap="none" spc="0" normalizeH="0" baseline="0" noProof="0">
              <a:ln>
                <a:noFill/>
              </a:ln>
              <a:solidFill>
                <a:srgbClr val="1A1A1A"/>
              </a:solidFill>
              <a:effectLst/>
              <a:uLnTx/>
              <a:uFillTx/>
              <a:latin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1714315"/>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Announcements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Top Microsoft 365 updates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PowerPoint: Agent Mode and Brand Kit</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Open discussion forum</a:t>
            </a:r>
            <a:endParaRPr lang="en-US" spc="-50">
              <a:ln w="3175">
                <a:noFill/>
              </a:ln>
              <a:solidFill>
                <a:schemeClr val="tx1"/>
              </a:solidFill>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9867-A690-8F67-7B14-ED3949BBEC20}"/>
              </a:ext>
            </a:extLst>
          </p:cNvPr>
          <p:cNvSpPr>
            <a:spLocks noGrp="1"/>
          </p:cNvSpPr>
          <p:nvPr>
            <p:ph type="title"/>
          </p:nvPr>
        </p:nvSpPr>
        <p:spPr/>
        <p:txBody>
          <a:bodyPr/>
          <a:lstStyle/>
          <a:p>
            <a:r>
              <a:rPr lang="en-US"/>
              <a:t>Community Announcements</a:t>
            </a:r>
          </a:p>
        </p:txBody>
      </p:sp>
      <p:sp>
        <p:nvSpPr>
          <p:cNvPr id="4" name="Text Placeholder 3">
            <a:extLst>
              <a:ext uri="{FF2B5EF4-FFF2-40B4-BE49-F238E27FC236}">
                <a16:creationId xmlns:a16="http://schemas.microsoft.com/office/drawing/2014/main" id="{59175452-9494-57A4-7BA7-BA318D8293F3}"/>
              </a:ext>
            </a:extLst>
          </p:cNvPr>
          <p:cNvSpPr>
            <a:spLocks noGrp="1"/>
          </p:cNvSpPr>
          <p:nvPr>
            <p:ph type="body" sz="quarter" idx="12"/>
          </p:nvPr>
        </p:nvSpPr>
        <p:spPr/>
        <p:txBody>
          <a:bodyPr/>
          <a:lstStyle/>
          <a:p>
            <a:r>
              <a:rPr lang="en-US"/>
              <a:t>Community</a:t>
            </a:r>
          </a:p>
        </p:txBody>
      </p:sp>
      <p:sp>
        <p:nvSpPr>
          <p:cNvPr id="5" name="Text Placeholder 4">
            <a:extLst>
              <a:ext uri="{FF2B5EF4-FFF2-40B4-BE49-F238E27FC236}">
                <a16:creationId xmlns:a16="http://schemas.microsoft.com/office/drawing/2014/main" id="{3A6547D0-8BF1-C8AF-8B34-12DAD17B6696}"/>
              </a:ext>
            </a:extLst>
          </p:cNvPr>
          <p:cNvSpPr>
            <a:spLocks noGrp="1"/>
          </p:cNvSpPr>
          <p:nvPr>
            <p:ph type="body" sz="quarter" idx="13"/>
          </p:nvPr>
        </p:nvSpPr>
        <p:spPr>
          <a:xfrm>
            <a:off x="461963" y="2085278"/>
            <a:ext cx="5049837" cy="2804870"/>
          </a:xfrm>
        </p:spPr>
        <p:txBody>
          <a:bodyPr/>
          <a:lstStyle/>
          <a:p>
            <a:pPr>
              <a:lnSpc>
                <a:spcPct val="90000"/>
              </a:lnSpc>
              <a:spcBef>
                <a:spcPts val="1000"/>
              </a:spcBef>
            </a:pPr>
            <a:r>
              <a:rPr lang="en-US" sz="2000">
                <a:latin typeface="Segoe UI Semibold" panose="020B0702040204020203" pitchFamily="34" charset="0"/>
                <a:cs typeface="Segoe UI Semibold" panose="020B0702040204020203" pitchFamily="34" charset="0"/>
              </a:rPr>
              <a:t>The Microsoft 365 Community Conference: your front-row seat to the future of work</a:t>
            </a:r>
          </a:p>
          <a:p>
            <a:pPr>
              <a:lnSpc>
                <a:spcPct val="90000"/>
              </a:lnSpc>
              <a:spcBef>
                <a:spcPts val="1000"/>
              </a:spcBef>
            </a:pPr>
            <a:r>
              <a:rPr lang="en-US">
                <a:latin typeface="Segoe UI" panose="020B0502040204020203" pitchFamily="34" charset="0"/>
                <a:cs typeface="Segoe UI" panose="020B0502040204020203" pitchFamily="34" charset="0"/>
              </a:rPr>
              <a:t>Join us in Orlando, Florida, on April 21-23, 2026, to discover how to harness the power of Microsoft technology to achieve more, together. From learning about the latest advancements in AI-driven tools and building skills you can use immediately, to connecting with Microsoft product-makers and executives, you’ll dive deep into big innovations and come home with actionable insights. </a:t>
            </a:r>
          </a:p>
          <a:p>
            <a:pPr>
              <a:lnSpc>
                <a:spcPct val="90000"/>
              </a:lnSpc>
              <a:spcBef>
                <a:spcPts val="1000"/>
              </a:spcBef>
            </a:pPr>
            <a:r>
              <a:rPr lang="en-US">
                <a:latin typeface="Segoe UI" panose="020B0502040204020203" pitchFamily="34" charset="0"/>
                <a:cs typeface="Segoe UI" panose="020B0502040204020203" pitchFamily="34" charset="0"/>
              </a:rPr>
              <a:t>Click </a:t>
            </a:r>
            <a:r>
              <a:rPr lang="en-US" u="sng">
                <a:latin typeface="Segoe UI" panose="020B0502040204020203" pitchFamily="34" charset="0"/>
                <a:cs typeface="Segoe UI" panose="020B0502040204020203" pitchFamily="34" charset="0"/>
                <a:hlinkClick r:id="rId2"/>
              </a:rPr>
              <a:t>here</a:t>
            </a:r>
            <a:r>
              <a:rPr lang="en-US">
                <a:latin typeface="Segoe UI" panose="020B0502040204020203" pitchFamily="34" charset="0"/>
                <a:cs typeface="Segoe UI" panose="020B0502040204020203" pitchFamily="34" charset="0"/>
              </a:rPr>
              <a:t> to learn more and register today!</a:t>
            </a:r>
          </a:p>
        </p:txBody>
      </p:sp>
      <p:pic>
        <p:nvPicPr>
          <p:cNvPr id="6" name="Picture Placeholder 4">
            <a:extLst>
              <a:ext uri="{FF2B5EF4-FFF2-40B4-BE49-F238E27FC236}">
                <a16:creationId xmlns:a16="http://schemas.microsoft.com/office/drawing/2014/main" id="{5F76B876-B6C0-99CA-DA74-F109956D7F47}"/>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11" b="1411"/>
          <a:stretch/>
        </p:blipFill>
        <p:spPr>
          <a:xfrm>
            <a:off x="5650395" y="2085278"/>
            <a:ext cx="6262206" cy="3534937"/>
          </a:xfrm>
        </p:spPr>
      </p:pic>
    </p:spTree>
    <p:extLst>
      <p:ext uri="{BB962C8B-B14F-4D97-AF65-F5344CB8AC3E}">
        <p14:creationId xmlns:p14="http://schemas.microsoft.com/office/powerpoint/2010/main" val="11512042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AB47-3D13-061A-6A9F-58760E7FF28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72B0A90B-27AC-4B53-6A9E-2DCDFDC525C1}"/>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Customer Hub Announcements</a:t>
            </a:r>
          </a:p>
        </p:txBody>
      </p:sp>
      <p:pic>
        <p:nvPicPr>
          <p:cNvPr id="5" name="Picture Placeholder 4">
            <a:extLst>
              <a:ext uri="{FF2B5EF4-FFF2-40B4-BE49-F238E27FC236}">
                <a16:creationId xmlns:a16="http://schemas.microsoft.com/office/drawing/2014/main" id="{A68DC7C6-5134-619A-E93A-1280946771EF}"/>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422" b="2422"/>
          <a:stretch/>
        </p:blipFill>
        <p:spPr>
          <a:xfrm>
            <a:off x="5650395" y="2085278"/>
            <a:ext cx="6262206" cy="3534937"/>
          </a:xfrm>
        </p:spPr>
      </p:pic>
      <p:sp>
        <p:nvSpPr>
          <p:cNvPr id="3" name="Text Placeholder 2">
            <a:extLst>
              <a:ext uri="{FF2B5EF4-FFF2-40B4-BE49-F238E27FC236}">
                <a16:creationId xmlns:a16="http://schemas.microsoft.com/office/drawing/2014/main" id="{50C21474-5C3A-756A-5AA6-26BFF074B308}"/>
              </a:ext>
            </a:extLst>
          </p:cNvPr>
          <p:cNvSpPr>
            <a:spLocks noGrp="1"/>
          </p:cNvSpPr>
          <p:nvPr>
            <p:ph type="body" sz="quarter" idx="12"/>
          </p:nvPr>
        </p:nvSpPr>
        <p:spPr>
          <a:xfrm>
            <a:off x="500979" y="2172768"/>
            <a:ext cx="4963805" cy="4400162"/>
          </a:xfrm>
        </p:spPr>
        <p:txBody>
          <a:bodyPr vert="horz" wrap="square" lIns="0" tIns="0" rIns="0" bIns="0" rtlCol="0" anchor="t">
            <a:noAutofit/>
          </a:bodyPr>
          <a:lstStyle/>
          <a:p>
            <a:pPr marL="0" indent="0" algn="l">
              <a:lnSpc>
                <a:spcPct val="90000"/>
              </a:lnSpc>
              <a:spcBef>
                <a:spcPts val="1000"/>
              </a:spcBef>
              <a:buNone/>
            </a:pPr>
            <a:r>
              <a:rPr lang="en-US" sz="2000" i="0">
                <a:solidFill>
                  <a:srgbClr val="333333"/>
                </a:solidFill>
                <a:effectLst/>
                <a:latin typeface="Segoe UI Semibold" panose="020B0702040204020203" pitchFamily="34" charset="0"/>
                <a:cs typeface="Segoe UI Semibold" panose="020B0702040204020203" pitchFamily="34" charset="0"/>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latin typeface="Segoe UI" panose="020B0502040204020203" pitchFamily="34" charset="0"/>
                <a:cs typeface="Segoe UI" panose="020B0502040204020203" pitchFamily="34" charset="0"/>
              </a:rPr>
              <a:t>Have you attended our </a:t>
            </a:r>
            <a:r>
              <a:rPr lang="en-US" sz="1600" b="0" i="0">
                <a:effectLst/>
                <a:latin typeface="Segoe UI" panose="020B0502040204020203" pitchFamily="34" charset="0"/>
                <a:cs typeface="Segoe UI" panose="020B0502040204020203" pitchFamily="34" charset="0"/>
                <a:hlinkClick r:id="rId3"/>
              </a:rPr>
              <a:t>Customer Hub</a:t>
            </a:r>
            <a:r>
              <a:rPr lang="en-US" sz="1600" b="0" i="0">
                <a:solidFill>
                  <a:srgbClr val="333333"/>
                </a:solidFill>
                <a:effectLst/>
                <a:latin typeface="Segoe UI" panose="020B0502040204020203" pitchFamily="34" charset="0"/>
                <a:cs typeface="Segoe UI" panose="020B0502040204020203" pitchFamily="34" charset="0"/>
              </a:rPr>
              <a:t> webinar sessions? In today's hybrid work environment, modern communication and solutions are essential. Our goal is to help you explore what you can achieve with Microsoft solutions. </a:t>
            </a:r>
          </a:p>
          <a:p>
            <a:pPr marL="0" indent="0" algn="l">
              <a:lnSpc>
                <a:spcPct val="90000"/>
              </a:lnSpc>
              <a:spcBef>
                <a:spcPts val="1000"/>
              </a:spcBef>
              <a:buNone/>
            </a:pPr>
            <a:r>
              <a:rPr lang="en-US" sz="1600" i="0">
                <a:solidFill>
                  <a:srgbClr val="333333"/>
                </a:solidFill>
                <a:effectLst/>
                <a:latin typeface="Segoe UI" panose="020B0502040204020203" pitchFamily="34" charset="0"/>
                <a:cs typeface="Segoe UI" panose="020B0502040204020203" pitchFamily="34" charset="0"/>
              </a:rPr>
              <a:t>Join us for one or more of our upcoming sessions, including the launch of several new Copilot series. We also have all past session recordings so you can watch any that you missed</a:t>
            </a:r>
            <a:r>
              <a:rPr lang="en-US" sz="1600">
                <a:solidFill>
                  <a:srgbClr val="333333"/>
                </a:solidFill>
                <a:latin typeface="Segoe UI" panose="020B0502040204020203" pitchFamily="34" charset="0"/>
                <a:cs typeface="Segoe UI" panose="020B0502040204020203" pitchFamily="34" charset="0"/>
              </a:rPr>
              <a:t> and download the presentation materials.</a:t>
            </a:r>
            <a:endParaRPr lang="en-US" sz="1600" i="0">
              <a:solidFill>
                <a:srgbClr val="333333"/>
              </a:solidFill>
              <a:effectLst/>
              <a:latin typeface="Segoe UI" panose="020B0502040204020203" pitchFamily="34" charset="0"/>
              <a:cs typeface="Segoe UI" panose="020B0502040204020203" pitchFamily="34" charset="0"/>
            </a:endParaRPr>
          </a:p>
          <a:p>
            <a:pPr marL="0" indent="0">
              <a:lnSpc>
                <a:spcPct val="90000"/>
              </a:lnSpc>
              <a:spcBef>
                <a:spcPts val="1000"/>
              </a:spcBef>
              <a:buNone/>
            </a:pPr>
            <a:r>
              <a:rPr lang="en-US" sz="1600">
                <a:solidFill>
                  <a:srgbClr val="333333"/>
                </a:solidFill>
                <a:latin typeface="Segoe UI" panose="020B0502040204020203" pitchFamily="34" charset="0"/>
                <a:cs typeface="Segoe UI" panose="020B0502040204020203" pitchFamily="34" charset="0"/>
              </a:rPr>
              <a:t>Visit </a:t>
            </a:r>
            <a:r>
              <a:rPr lang="en-US" sz="1600">
                <a:solidFill>
                  <a:srgbClr val="333333"/>
                </a:solidFill>
                <a:latin typeface="Segoe UI" panose="020B0502040204020203" pitchFamily="34" charset="0"/>
                <a:cs typeface="Segoe UI" panose="020B0502040204020203" pitchFamily="34" charset="0"/>
                <a:hlinkClick r:id="rId3"/>
              </a:rPr>
              <a:t>aka.ms/</a:t>
            </a:r>
            <a:r>
              <a:rPr lang="en-US" sz="1600" err="1">
                <a:solidFill>
                  <a:srgbClr val="333333"/>
                </a:solidFill>
                <a:latin typeface="Segoe UI" panose="020B0502040204020203" pitchFamily="34" charset="0"/>
                <a:cs typeface="Segoe UI" panose="020B0502040204020203" pitchFamily="34" charset="0"/>
                <a:hlinkClick r:id="rId3"/>
              </a:rPr>
              <a:t>CustomerHubSessions</a:t>
            </a:r>
            <a:r>
              <a:rPr lang="en-US" sz="1600">
                <a:solidFill>
                  <a:srgbClr val="333333"/>
                </a:solidFill>
                <a:latin typeface="Segoe UI" panose="020B0502040204020203" pitchFamily="34" charset="0"/>
                <a:cs typeface="Segoe UI" panose="020B0502040204020203" pitchFamily="34" charset="0"/>
              </a:rPr>
              <a:t> to sign up today.</a:t>
            </a:r>
            <a:endParaRPr lang="en-US" sz="1600" b="0" i="0">
              <a:solidFill>
                <a:srgbClr val="333333"/>
              </a:solidFill>
              <a:effectLst/>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C38558A-3537-D24F-E233-FB423DDE7C66}"/>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732935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2036804"/>
            <a:ext cx="4780867" cy="2507353"/>
          </a:xfrm>
        </p:spPr>
        <p:txBody>
          <a:bodyPr vert="horz" wrap="square" lIns="0" tIns="0" rIns="0" bIns="0" rtlCol="0" anchor="t">
            <a:spAutoFit/>
          </a:bodyPr>
          <a:lstStyle/>
          <a:p>
            <a:pPr marL="285750" indent="-285750">
              <a:lnSpc>
                <a:spcPct val="90000"/>
              </a:lnSpc>
              <a:spcBef>
                <a:spcPts val="1000"/>
              </a:spcBef>
              <a:buFont typeface="Arial" panose="020B0604020202020204" pitchFamily="34" charset="0"/>
              <a:buChar char="•"/>
            </a:pPr>
            <a:r>
              <a:rPr lang="en-US"/>
              <a:t>Catch up on the </a:t>
            </a:r>
            <a:r>
              <a:rPr lang="en-US" u="sng">
                <a:hlinkClick r:id="rId3"/>
              </a:rPr>
              <a:t>SharePoint at 25 birthday</a:t>
            </a:r>
            <a:r>
              <a:rPr lang="en-US"/>
              <a:t> celebration event</a:t>
            </a:r>
          </a:p>
          <a:p>
            <a:pPr marL="285750" indent="-285750">
              <a:lnSpc>
                <a:spcPct val="90000"/>
              </a:lnSpc>
              <a:spcBef>
                <a:spcPts val="1000"/>
              </a:spcBef>
              <a:buFont typeface="Arial" panose="020B0604020202020204" pitchFamily="34" charset="0"/>
              <a:buChar char="•"/>
            </a:pPr>
            <a:r>
              <a:rPr lang="en-US"/>
              <a:t>Launch of the </a:t>
            </a:r>
            <a:r>
              <a:rPr lang="en-US" u="sng">
                <a:hlinkClick r:id="rId4"/>
              </a:rPr>
              <a:t>Microsoft 365 Copilot app</a:t>
            </a:r>
            <a:r>
              <a:rPr lang="en-US"/>
              <a:t> page</a:t>
            </a:r>
          </a:p>
          <a:p>
            <a:pPr marL="285750" indent="-285750">
              <a:lnSpc>
                <a:spcPct val="90000"/>
              </a:lnSpc>
              <a:spcBef>
                <a:spcPts val="1000"/>
              </a:spcBef>
              <a:buFont typeface="Arial" panose="020B0604020202020204" pitchFamily="34" charset="0"/>
              <a:buChar char="•"/>
            </a:pPr>
            <a:r>
              <a:rPr lang="en-US"/>
              <a:t>New </a:t>
            </a:r>
            <a:r>
              <a:rPr lang="en-US" u="sng">
                <a:hlinkClick r:id="rId5"/>
              </a:rPr>
              <a:t>Frontier program</a:t>
            </a:r>
            <a:r>
              <a:rPr lang="en-US"/>
              <a:t> announcements and resources</a:t>
            </a:r>
          </a:p>
          <a:p>
            <a:pPr marL="285750" indent="-285750">
              <a:lnSpc>
                <a:spcPct val="90000"/>
              </a:lnSpc>
              <a:spcBef>
                <a:spcPts val="1000"/>
              </a:spcBef>
              <a:buFont typeface="Arial" panose="020B0604020202020204" pitchFamily="34" charset="0"/>
              <a:buChar char="•"/>
            </a:pPr>
            <a:r>
              <a:rPr lang="en-US"/>
              <a:t>Addition of Agent Factory resources and events on the </a:t>
            </a:r>
            <a:r>
              <a:rPr lang="en-US" u="sng">
                <a:hlinkClick r:id="rId6"/>
              </a:rPr>
              <a:t>Microsoft Copilot Studio</a:t>
            </a:r>
            <a:r>
              <a:rPr lang="en-US"/>
              <a:t> page</a:t>
            </a:r>
            <a:endParaRPr lang="en-US" sz="1600">
              <a:latin typeface="Segoe UI" panose="020B0502040204020203" pitchFamily="34" charset="0"/>
              <a:cs typeface="Segoe UI" panose="020B0502040204020203" pitchFamily="34" charset="0"/>
            </a:endParaRPr>
          </a:p>
          <a:p>
            <a:pPr>
              <a:lnSpc>
                <a:spcPct val="90000"/>
              </a:lnSpc>
              <a:spcBef>
                <a:spcPts val="1000"/>
              </a:spcBef>
            </a:pPr>
            <a:r>
              <a:rPr lang="en-US" sz="1600">
                <a:latin typeface="Segoe UI" panose="020B0502040204020203" pitchFamily="34" charset="0"/>
                <a:cs typeface="Segoe UI" panose="020B0502040204020203" pitchFamily="34" charset="0"/>
              </a:rPr>
              <a:t>Read or subscribe to our </a:t>
            </a:r>
            <a:r>
              <a:rPr lang="en-US" sz="1600" u="sng">
                <a:latin typeface="Segoe UI" panose="020B0502040204020203" pitchFamily="34" charset="0"/>
                <a:cs typeface="Segoe UI" panose="020B0502040204020203" pitchFamily="34" charset="0"/>
                <a:hlinkClick r:id="rId7"/>
              </a:rPr>
              <a:t>release notes</a:t>
            </a:r>
            <a:r>
              <a:rPr lang="en-US" sz="1600">
                <a:latin typeface="Segoe UI" panose="020B0502040204020203" pitchFamily="34" charset="0"/>
                <a:cs typeface="Segoe UI" panose="020B0502040204020203" pitchFamily="34" charset="0"/>
              </a:rPr>
              <a:t> for more updates.</a:t>
            </a:r>
          </a:p>
        </p:txBody>
      </p:sp>
      <p:pic>
        <p:nvPicPr>
          <p:cNvPr id="7" name="Picture 6">
            <a:extLst>
              <a:ext uri="{FF2B5EF4-FFF2-40B4-BE49-F238E27FC236}">
                <a16:creationId xmlns:a16="http://schemas.microsoft.com/office/drawing/2014/main" id="{D17799F0-6793-1C46-676B-D47234D71B82}"/>
              </a:ext>
              <a:ext uri="{C183D7F6-B498-43B3-948B-1728B52AA6E4}">
                <adec:decorative xmlns:adec="http://schemas.microsoft.com/office/drawing/2017/decorative" val="1"/>
              </a:ext>
            </a:extLst>
          </p:cNvPr>
          <p:cNvPicPr>
            <a:picLocks noChangeAspect="1"/>
          </p:cNvPicPr>
          <p:nvPr/>
        </p:nvPicPr>
        <p:blipFill>
          <a:blip r:embed="rId8"/>
          <a:srcRect l="8418" r="4872"/>
          <a:stretch>
            <a:fillRect/>
          </a:stretch>
        </p:blipFill>
        <p:spPr>
          <a:xfrm>
            <a:off x="5539153" y="1989545"/>
            <a:ext cx="6193498" cy="3895804"/>
          </a:xfrm>
          <a:prstGeom prst="roundRect">
            <a:avLst>
              <a:gd name="adj" fmla="val 1830"/>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Microsoft OneDrive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Microsoft OneDrive</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4140180"/>
          </a:xfrm>
        </p:spPr>
        <p:txBody>
          <a:bodyPr>
            <a:noAutofit/>
          </a:bodyPr>
          <a:lstStyle/>
          <a:p>
            <a:pPr>
              <a:lnSpc>
                <a:spcPct val="90000"/>
              </a:lnSpc>
              <a:spcBef>
                <a:spcPts val="1000"/>
              </a:spcBef>
            </a:pPr>
            <a:r>
              <a:rPr lang="en-US" sz="2000">
                <a:latin typeface="+mj-lt"/>
              </a:rPr>
              <a:t>OneDrive photos restyle with AI – now rolling out on mobile and web</a:t>
            </a:r>
          </a:p>
          <a:p>
            <a:pPr>
              <a:lnSpc>
                <a:spcPct val="90000"/>
              </a:lnSpc>
              <a:spcBef>
                <a:spcPts val="1000"/>
              </a:spcBef>
            </a:pPr>
            <a:r>
              <a:rPr lang="en-US"/>
              <a:t>Photos capture real moments. With </a:t>
            </a:r>
            <a:r>
              <a:rPr lang="en-US" b="1"/>
              <a:t>AI Restyle in OneDrive</a:t>
            </a:r>
            <a:r>
              <a:rPr lang="en-US"/>
              <a:t>, you can reimagine those moments in expressive new styles-right where your photos already live.</a:t>
            </a:r>
          </a:p>
          <a:p>
            <a:pPr>
              <a:lnSpc>
                <a:spcPct val="90000"/>
              </a:lnSpc>
              <a:spcBef>
                <a:spcPts val="1000"/>
              </a:spcBef>
            </a:pPr>
            <a:r>
              <a:rPr lang="en-US"/>
              <a:t>With just a tap, transform everyday photos into cinematic posters, hand‑painted artwork, pencil sketches, anime‑inspired scenes, and more. Choose a style, watch a new version appear in seconds, and keep exploring until it feels just right.</a:t>
            </a:r>
          </a:p>
          <a:p>
            <a:pPr>
              <a:lnSpc>
                <a:spcPct val="90000"/>
              </a:lnSpc>
              <a:spcBef>
                <a:spcPts val="1000"/>
              </a:spcBef>
            </a:pPr>
            <a:r>
              <a:rPr lang="en-US"/>
              <a:t>Through it all, the people, places, and memories you care about stay unmistakably yours-just seen in a fresh new light.</a:t>
            </a:r>
          </a:p>
          <a:p>
            <a:pPr>
              <a:lnSpc>
                <a:spcPct val="90000"/>
              </a:lnSpc>
              <a:spcBef>
                <a:spcPts val="1000"/>
              </a:spcBef>
            </a:pPr>
            <a:r>
              <a:rPr lang="en-US"/>
              <a:t>Click </a:t>
            </a:r>
            <a:r>
              <a:rPr lang="en-US">
                <a:hlinkClick r:id="rId3"/>
              </a:rPr>
              <a:t>here</a:t>
            </a:r>
            <a:r>
              <a:rPr lang="en-US"/>
              <a:t> to learn more!</a:t>
            </a:r>
            <a:endParaRPr lang="en-US" sz="1600">
              <a:latin typeface="Segoe UI" panose="020B0502040204020203" pitchFamily="34" charset="0"/>
              <a:cs typeface="Segoe UI" panose="020B0502040204020203" pitchFamily="34" charset="0"/>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78" r="7578"/>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749-C79E-E9F7-C34B-F9D802F5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ED394-C0A3-FFDD-F781-4B039CD64575}"/>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Microsoft Teams updates</a:t>
            </a:r>
          </a:p>
        </p:txBody>
      </p:sp>
      <p:sp>
        <p:nvSpPr>
          <p:cNvPr id="4" name="Text Placeholder 3">
            <a:extLst>
              <a:ext uri="{FF2B5EF4-FFF2-40B4-BE49-F238E27FC236}">
                <a16:creationId xmlns:a16="http://schemas.microsoft.com/office/drawing/2014/main" id="{80862E55-2814-28B8-2A21-6D896480161E}"/>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Microsoft Teams</a:t>
            </a:r>
          </a:p>
        </p:txBody>
      </p:sp>
      <p:sp>
        <p:nvSpPr>
          <p:cNvPr id="5" name="Text Placeholder 4">
            <a:extLst>
              <a:ext uri="{FF2B5EF4-FFF2-40B4-BE49-F238E27FC236}">
                <a16:creationId xmlns:a16="http://schemas.microsoft.com/office/drawing/2014/main" id="{3D2A7C89-531A-058C-4C5D-857CE80DF7D9}"/>
              </a:ext>
            </a:extLst>
          </p:cNvPr>
          <p:cNvSpPr>
            <a:spLocks noGrp="1"/>
          </p:cNvSpPr>
          <p:nvPr>
            <p:ph type="body" sz="quarter" idx="13"/>
          </p:nvPr>
        </p:nvSpPr>
        <p:spPr>
          <a:xfrm>
            <a:off x="591884" y="2119943"/>
            <a:ext cx="5246208" cy="3545586"/>
          </a:xfrm>
        </p:spPr>
        <p:txBody>
          <a:bodyPr>
            <a:noAutofit/>
          </a:bodyPr>
          <a:lstStyle/>
          <a:p>
            <a:pPr>
              <a:lnSpc>
                <a:spcPct val="90000"/>
              </a:lnSpc>
              <a:spcBef>
                <a:spcPts val="1000"/>
              </a:spcBef>
            </a:pPr>
            <a:r>
              <a:rPr lang="en-US" sz="2000">
                <a:latin typeface="+mj-lt"/>
              </a:rPr>
              <a:t>Grid view for files in Teams search results</a:t>
            </a:r>
          </a:p>
          <a:p>
            <a:pPr>
              <a:lnSpc>
                <a:spcPct val="90000"/>
              </a:lnSpc>
              <a:spcBef>
                <a:spcPts val="1000"/>
              </a:spcBef>
            </a:pPr>
            <a:r>
              <a:rPr lang="en-US"/>
              <a:t>Teams now has a preview‑based grid view for search results. This visual layout helps you differentiate files with similar names and more quickly identify the correct item, reducing the need to open files and interrupt the search flow. Simply go to the Files tab and toggle from the “list” to “grid view" icon.</a:t>
            </a:r>
          </a:p>
          <a:p>
            <a:pPr>
              <a:lnSpc>
                <a:spcPct val="90000"/>
              </a:lnSpc>
              <a:spcBef>
                <a:spcPts val="1000"/>
              </a:spcBef>
            </a:pPr>
            <a:r>
              <a:rPr lang="en-US"/>
              <a:t>Click </a:t>
            </a:r>
            <a:r>
              <a:rPr lang="en-US">
                <a:hlinkClick r:id="rId3"/>
              </a:rPr>
              <a:t>here</a:t>
            </a:r>
            <a:r>
              <a:rPr lang="en-US"/>
              <a:t> to learn more!</a:t>
            </a:r>
          </a:p>
        </p:txBody>
      </p:sp>
      <p:pic>
        <p:nvPicPr>
          <p:cNvPr id="7" name="Picture 6">
            <a:extLst>
              <a:ext uri="{FF2B5EF4-FFF2-40B4-BE49-F238E27FC236}">
                <a16:creationId xmlns:a16="http://schemas.microsoft.com/office/drawing/2014/main" id="{16F6C009-F871-3919-A0C1-548D13E8FA9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15483" y="2395393"/>
            <a:ext cx="5261340" cy="2994686"/>
          </a:xfrm>
          <a:prstGeom prst="rect">
            <a:avLst/>
          </a:prstGeom>
        </p:spPr>
      </p:pic>
    </p:spTree>
    <p:extLst>
      <p:ext uri="{BB962C8B-B14F-4D97-AF65-F5344CB8AC3E}">
        <p14:creationId xmlns:p14="http://schemas.microsoft.com/office/powerpoint/2010/main" val="240191862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EE0D9-1DA5-40A2-BE02-405A66261B2E}">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afefc9b0-eaf5-4f8f-8c91-d01d7cb6f86f"/>
    <ds:schemaRef ds:uri="http://schemas.microsoft.com/sharepoint/v3"/>
    <ds:schemaRef ds:uri="http://purl.org/dc/dcmitype/"/>
    <ds:schemaRef ds:uri="64e0a3ad-3a37-4cff-beb8-cdd69c3a68b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7706FEA-822A-4B1A-824D-C5014AA07D73}">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DE08FD-2C45-4C20-BAC1-86D02282C357}">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51</TotalTime>
  <Words>4673</Words>
  <Application>Microsoft Office PowerPoint</Application>
  <PresentationFormat>Widescreen</PresentationFormat>
  <Paragraphs>477</Paragraphs>
  <Slides>37</Slides>
  <Notes>30</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Aptos</vt:lpstr>
      <vt:lpstr>Arial</vt:lpstr>
      <vt:lpstr>Avenir Next LT Pro Light</vt:lpstr>
      <vt:lpstr>Calibri</vt:lpstr>
      <vt:lpstr>Consolas</vt:lpstr>
      <vt:lpstr>Neue Haas Grotesk Text Pro</vt:lpstr>
      <vt:lpstr>Segoe Sans Display</vt:lpstr>
      <vt:lpstr>Segoe UI</vt:lpstr>
      <vt:lpstr>Segoe UI Light</vt:lpstr>
      <vt:lpstr>Segoe UI Semibold</vt:lpstr>
      <vt:lpstr>Segoe UI Semilight</vt:lpstr>
      <vt:lpstr>Segoe UI Variable Static Displa</vt:lpstr>
      <vt:lpstr>Wingdings</vt:lpstr>
      <vt:lpstr>1_LIGHT GRAY TEMPLATE</vt:lpstr>
      <vt:lpstr>We will begin the call at five minutes past the hour.</vt:lpstr>
      <vt:lpstr>Microsoft 365 Champion community call</vt:lpstr>
      <vt:lpstr>Digital Event Code of Conduct</vt:lpstr>
      <vt:lpstr>Agenda</vt:lpstr>
      <vt:lpstr>Community Announcements</vt:lpstr>
      <vt:lpstr>Customer Hub Announcements</vt:lpstr>
      <vt:lpstr>adoption.microsoft.com</vt:lpstr>
      <vt:lpstr>Microsoft OneDrive updates</vt:lpstr>
      <vt:lpstr>Microsoft Teams updates</vt:lpstr>
      <vt:lpstr>SharePoint updates</vt:lpstr>
      <vt:lpstr>PowerPoint: Edit with Copilot, Brand Kit and Image Gen</vt:lpstr>
      <vt:lpstr> What’s new with PowerPoint?</vt:lpstr>
      <vt:lpstr>Video of how Edit with Copilot mode works</vt:lpstr>
      <vt:lpstr>How it works</vt:lpstr>
      <vt:lpstr>Visuals, charts, infographics</vt:lpstr>
      <vt:lpstr>Getting started…</vt:lpstr>
      <vt:lpstr>Here's how to launch agent mode...</vt:lpstr>
      <vt:lpstr>Less clicks  More editing  </vt:lpstr>
      <vt:lpstr>Make sure you see the PowerPoint icon  in the corner</vt:lpstr>
      <vt:lpstr>Things to try</vt:lpstr>
      <vt:lpstr>Using your brands</vt:lpstr>
      <vt:lpstr>On brand by default</vt:lpstr>
      <vt:lpstr>Brand kits</vt:lpstr>
      <vt:lpstr>Brand Kits unpack the details</vt:lpstr>
      <vt:lpstr>EXTRACTING SLIDE INFO</vt:lpstr>
      <vt:lpstr>SETTING UP BRAND KITS</vt:lpstr>
      <vt:lpstr>ImageGen in PowerPoint</vt:lpstr>
      <vt:lpstr>Create images contextually-aware of your presentation</vt:lpstr>
      <vt:lpstr>Image Editing with AI in PowerPoint</vt:lpstr>
      <vt:lpstr>“Edit Picture” enables AI-powered image editing </vt:lpstr>
      <vt:lpstr>AI-powered image editing lets you craft high-quality visuals</vt:lpstr>
      <vt:lpstr>Test and share your feedback</vt:lpstr>
      <vt:lpstr>Join the Frontier program</vt:lpstr>
      <vt:lpstr>Share your feedback</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2</cp:revision>
  <dcterms:created xsi:type="dcterms:W3CDTF">2026-01-14T20:00:44Z</dcterms:created>
  <dcterms:modified xsi:type="dcterms:W3CDTF">2026-04-03T20:13:46Z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