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2"/>
  </p:notesMasterIdLst>
  <p:sldIdLst>
    <p:sldId id="2147483617" r:id="rId5"/>
    <p:sldId id="271" r:id="rId6"/>
    <p:sldId id="1832" r:id="rId7"/>
    <p:sldId id="258" r:id="rId8"/>
    <p:sldId id="263" r:id="rId9"/>
    <p:sldId id="261" r:id="rId10"/>
    <p:sldId id="257" r:id="rId11"/>
    <p:sldId id="260" r:id="rId12"/>
    <p:sldId id="2147483647" r:id="rId13"/>
    <p:sldId id="259" r:id="rId14"/>
    <p:sldId id="273" r:id="rId15"/>
    <p:sldId id="256" r:id="rId16"/>
    <p:sldId id="262" r:id="rId17"/>
    <p:sldId id="264" r:id="rId18"/>
    <p:sldId id="274" r:id="rId19"/>
    <p:sldId id="269" r:id="rId20"/>
    <p:sldId id="21474686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1A91A4A-6152-024C-82AF-EE2FE3BDDB78}">
          <p14:sldIdLst>
            <p14:sldId id="2147483617"/>
            <p14:sldId id="271"/>
            <p14:sldId id="1832"/>
            <p14:sldId id="258"/>
          </p14:sldIdLst>
        </p14:section>
        <p14:section name="Annoucements" id="{1FDD49B1-C167-2347-B910-7E7FFC061AF0}">
          <p14:sldIdLst>
            <p14:sldId id="263"/>
            <p14:sldId id="261"/>
            <p14:sldId id="257"/>
            <p14:sldId id="260"/>
            <p14:sldId id="2147483647"/>
            <p14:sldId id="259"/>
            <p14:sldId id="273"/>
          </p14:sldIdLst>
        </p14:section>
        <p14:section name="Main Topic: Copilot Pages" id="{AF7B5250-D2A9-F94A-9967-C1BDF553F3BB}">
          <p14:sldIdLst>
            <p14:sldId id="256"/>
            <p14:sldId id="262"/>
            <p14:sldId id="264"/>
          </p14:sldIdLst>
        </p14:section>
        <p14:section name="Closing" id="{BFED306F-4751-1D48-9BF7-99B51C14BCFC}">
          <p14:sldIdLst>
            <p14:sldId id="274"/>
            <p14:sldId id="269"/>
            <p14:sldId id="214746866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6BEB"/>
    <a:srgbClr val="0A1F62"/>
    <a:srgbClr val="143DC2"/>
    <a:srgbClr val="5D2EF2"/>
    <a:srgbClr val="3D0DD5"/>
    <a:srgbClr val="7952F4"/>
    <a:srgbClr val="496EEB"/>
    <a:srgbClr val="A990F8"/>
    <a:srgbClr val="F6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154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70EE-8605-274F-A1A9-249B48BB5AAF}"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F2B83-C257-6D48-ACB0-E01B87F17365}" type="slidenum">
              <a:rPr lang="en-US" smtClean="0"/>
              <a:t>‹#›</a:t>
            </a:fld>
            <a:endParaRPr lang="en-US"/>
          </a:p>
        </p:txBody>
      </p:sp>
    </p:spTree>
    <p:extLst>
      <p:ext uri="{BB962C8B-B14F-4D97-AF65-F5344CB8AC3E}">
        <p14:creationId xmlns:p14="http://schemas.microsoft.com/office/powerpoint/2010/main" val="2908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ka.ms/GetSurveysAg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1/28/2026 4:30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r>
              <a:rPr lang="en-US" sz="1200" b="0" i="0" kern="1200">
                <a:solidFill>
                  <a:schemeClr val="tx1"/>
                </a:solidFill>
                <a:effectLst/>
                <a:latin typeface="+mn-lt"/>
                <a:ea typeface="+mn-ea"/>
                <a:cs typeface="+mn-cs"/>
              </a:rPr>
              <a:t>Create surveys instantly in a shareable Microsoft Forms draft </a:t>
            </a:r>
          </a:p>
          <a:p>
            <a:r>
              <a:rPr lang="en-US" sz="1200" b="0" i="0" kern="1200">
                <a:solidFill>
                  <a:schemeClr val="tx1"/>
                </a:solidFill>
                <a:effectLst/>
                <a:latin typeface="+mn-lt"/>
                <a:ea typeface="+mn-ea"/>
                <a:cs typeface="+mn-cs"/>
              </a:rPr>
              <a:t>Refine your survey to improve question clarity and structure </a:t>
            </a:r>
          </a:p>
          <a:p>
            <a:r>
              <a:rPr lang="en-US" sz="1200" b="0" i="0" kern="1200">
                <a:solidFill>
                  <a:schemeClr val="tx1"/>
                </a:solidFill>
                <a:effectLst/>
                <a:latin typeface="+mn-lt"/>
                <a:ea typeface="+mn-ea"/>
                <a:cs typeface="+mn-cs"/>
              </a:rPr>
              <a:t>Plan launch timelines and distribution strategies </a:t>
            </a:r>
          </a:p>
          <a:p>
            <a:r>
              <a:rPr lang="en-US" sz="1200" b="0" i="0" kern="1200">
                <a:solidFill>
                  <a:schemeClr val="tx1"/>
                </a:solidFill>
                <a:effectLst/>
                <a:latin typeface="+mn-lt"/>
                <a:ea typeface="+mn-ea"/>
                <a:cs typeface="+mn-cs"/>
              </a:rPr>
              <a:t>Send invitations and reminders to maximize responses </a:t>
            </a:r>
          </a:p>
          <a:p>
            <a:r>
              <a:rPr lang="en-US" sz="1200" b="0" i="0" kern="1200">
                <a:solidFill>
                  <a:schemeClr val="tx1"/>
                </a:solidFill>
                <a:effectLst/>
                <a:latin typeface="+mn-lt"/>
                <a:ea typeface="+mn-ea"/>
                <a:cs typeface="+mn-cs"/>
              </a:rPr>
              <a:t>Monitor progress and keep you apprised via Outlook </a:t>
            </a:r>
          </a:p>
          <a:p>
            <a:r>
              <a:rPr lang="en-US" sz="1200" b="0" i="0" kern="1200">
                <a:solidFill>
                  <a:schemeClr val="tx1"/>
                </a:solidFill>
                <a:effectLst/>
                <a:latin typeface="+mn-lt"/>
                <a:ea typeface="+mn-ea"/>
                <a:cs typeface="+mn-cs"/>
              </a:rPr>
              <a:t>Get status, summary of response and open in Excel for deep analysis </a:t>
            </a:r>
          </a:p>
          <a:p>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With this broader release, Surveys Agent is now accessible to all commercial Microsoft 365 Copilot users. You can </a:t>
            </a:r>
            <a:r>
              <a:rPr lang="en-US" sz="1200" b="0" i="0" kern="1200">
                <a:solidFill>
                  <a:schemeClr val="tx1"/>
                </a:solidFill>
                <a:effectLst/>
                <a:latin typeface="+mn-lt"/>
                <a:ea typeface="+mn-ea"/>
                <a:cs typeface="+mn-cs"/>
                <a:hlinkClick r:id="rId3"/>
              </a:rPr>
              <a:t>find it in the Agent Store</a:t>
            </a:r>
            <a:r>
              <a:rPr lang="en-US" sz="1200" b="0" i="0" kern="1200">
                <a:solidFill>
                  <a:schemeClr val="tx1"/>
                </a:solidFill>
                <a:effectLst/>
                <a:latin typeface="+mn-lt"/>
                <a:ea typeface="+mn-ea"/>
                <a:cs typeface="+mn-cs"/>
              </a:rPr>
              <a:t> under Built by Microsoft, ready to help you build, run, and analyze surveys with less effort. </a:t>
            </a:r>
          </a:p>
          <a:p>
            <a:r>
              <a:rPr lang="en-US" sz="1200" b="0" i="0" kern="1200">
                <a:solidFill>
                  <a:schemeClr val="tx1"/>
                </a:solidFill>
                <a:effectLst/>
                <a:latin typeface="+mn-lt"/>
                <a:ea typeface="+mn-ea"/>
                <a:cs typeface="+mn-cs"/>
              </a:rPr>
              <a:t>With general availability, we’ve also introduced several key enhancements to make Surveys Agent even more powerful and intuitive: </a:t>
            </a:r>
          </a:p>
          <a:p>
            <a:r>
              <a:rPr lang="en-US" sz="1200" b="1" i="0" kern="1200">
                <a:solidFill>
                  <a:schemeClr val="tx1"/>
                </a:solidFill>
                <a:effectLst/>
                <a:latin typeface="+mn-lt"/>
                <a:ea typeface="+mn-ea"/>
                <a:cs typeface="+mn-cs"/>
              </a:rPr>
              <a:t>Grounding to your content: </a:t>
            </a:r>
            <a:r>
              <a:rPr lang="en-US" sz="1200" b="0" i="0" kern="1200">
                <a:solidFill>
                  <a:schemeClr val="tx1"/>
                </a:solidFill>
                <a:effectLst/>
                <a:latin typeface="+mn-lt"/>
                <a:ea typeface="+mn-ea"/>
                <a:cs typeface="+mn-cs"/>
              </a:rPr>
              <a:t>You can now connect Surveys Agent to Word, Excel, and PowerPoint files, as well as existing Microsoft Forms survey links, to help draft and refine surveys with richer context. </a:t>
            </a:r>
          </a:p>
          <a:p>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r>
              <a:rPr lang="en-US" sz="1200" b="0" i="0" kern="1200">
                <a:solidFill>
                  <a:schemeClr val="tx1"/>
                </a:solidFill>
                <a:effectLst/>
                <a:latin typeface="+mn-lt"/>
                <a:ea typeface="+mn-ea"/>
                <a:cs typeface="+mn-cs"/>
              </a:rPr>
              <a:t>You’ll need a Microsoft 365 Copilot license and OneDrive on the web to get started. Create an agent by: </a:t>
            </a:r>
          </a:p>
          <a:p>
            <a:r>
              <a:rPr lang="en-US" sz="1200" b="0" i="0" kern="1200">
                <a:solidFill>
                  <a:schemeClr val="tx1"/>
                </a:solidFill>
                <a:effectLst/>
                <a:latin typeface="+mn-lt"/>
                <a:ea typeface="+mn-ea"/>
                <a:cs typeface="+mn-cs"/>
              </a:rPr>
              <a:t>Using the “+ Create or upload” menu in OneDrive, then “Create an agent” </a:t>
            </a:r>
          </a:p>
          <a:p>
            <a:r>
              <a:rPr lang="en-US" sz="1200" b="0" i="0" kern="1200">
                <a:solidFill>
                  <a:schemeClr val="tx1"/>
                </a:solidFill>
                <a:effectLst/>
                <a:latin typeface="+mn-lt"/>
                <a:ea typeface="+mn-ea"/>
                <a:cs typeface="+mn-cs"/>
              </a:rPr>
              <a:t>Or, selecting files and choosing “Create an agent” from the toolbar or right-click menu </a:t>
            </a:r>
          </a:p>
          <a:p>
            <a:r>
              <a:rPr lang="en-US" sz="1200" b="0" i="0" kern="1200">
                <a:solidFill>
                  <a:schemeClr val="tx1"/>
                </a:solidFill>
                <a:effectLst/>
                <a:latin typeface="+mn-lt"/>
                <a:ea typeface="+mn-ea"/>
                <a:cs typeface="+mn-cs"/>
              </a:rPr>
              <a:t>Pick up to 20 files, name your agent, add instructions if you like, and save. Your agent appears as a .agent file in OneDrive. </a:t>
            </a:r>
          </a:p>
          <a:p>
            <a:endParaRPr lang="en-US" sz="1200" b="0" i="0"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You can use and share </a:t>
            </a:r>
            <a:r>
              <a:rPr lang="en-US" sz="1200" b="1" i="0" kern="1200">
                <a:solidFill>
                  <a:schemeClr val="tx1"/>
                </a:solidFill>
                <a:effectLst/>
                <a:latin typeface="+mn-lt"/>
                <a:ea typeface="+mn-ea"/>
                <a:cs typeface="+mn-cs"/>
              </a:rPr>
              <a:t>OneDrive agents much like any other file</a:t>
            </a:r>
            <a:r>
              <a:rPr lang="en-US" sz="1200" b="0" i="0" u="none" strike="noStrike" kern="1200">
                <a:solidFill>
                  <a:schemeClr val="tx1"/>
                </a:solidFill>
                <a:effectLst/>
                <a:latin typeface="+mn-lt"/>
                <a:ea typeface="+mn-ea"/>
                <a:cs typeface="+mn-cs"/>
              </a:rPr>
              <a:t>. To locate them, simply search in OneDrive and filter by the file type “Agent.” Once you open an agent, you can </a:t>
            </a:r>
            <a:r>
              <a:rPr lang="en-US" sz="1200" b="1" i="0" kern="1200">
                <a:solidFill>
                  <a:schemeClr val="tx1"/>
                </a:solidFill>
                <a:effectLst/>
                <a:latin typeface="+mn-lt"/>
                <a:ea typeface="+mn-ea"/>
                <a:cs typeface="+mn-cs"/>
              </a:rPr>
              <a:t>ask questions and receive answers instantly</a:t>
            </a:r>
            <a:r>
              <a:rPr lang="en-US" sz="1200" b="0" i="0" u="none" strike="noStrike" kern="1200">
                <a:solidFill>
                  <a:schemeClr val="tx1"/>
                </a:solidFill>
                <a:effectLst/>
                <a:latin typeface="+mn-lt"/>
                <a:ea typeface="+mn-ea"/>
                <a:cs typeface="+mn-cs"/>
              </a:rPr>
              <a:t>. You can also edit an agent at any time to add or remove files or update its instructions as your project evolves. If you need to collaborate, you can </a:t>
            </a:r>
            <a:r>
              <a:rPr lang="en-US" sz="1200" b="1" i="0" kern="1200">
                <a:solidFill>
                  <a:schemeClr val="tx1"/>
                </a:solidFill>
                <a:effectLst/>
                <a:latin typeface="+mn-lt"/>
                <a:ea typeface="+mn-ea"/>
                <a:cs typeface="+mn-cs"/>
              </a:rPr>
              <a:t>share an agent with your team</a:t>
            </a:r>
            <a:r>
              <a:rPr lang="en-US" sz="1200" b="0" i="0" u="none" strike="noStrike" kern="1200">
                <a:solidFill>
                  <a:schemeClr val="tx1"/>
                </a:solidFill>
                <a:effectLst/>
                <a:latin typeface="+mn-lt"/>
                <a:ea typeface="+mn-ea"/>
                <a:cs typeface="+mn-cs"/>
              </a:rPr>
              <a:t> just as you would share any other OneDrive file, ensuring that everyone has access to the source files so the agent can provide complete answers.</a:t>
            </a:r>
            <a:endParaRPr lang="en-US" sz="1200" b="0" i="0" kern="1200">
              <a:solidFill>
                <a:schemeClr val="tx1"/>
              </a:solidFill>
              <a:effectLst/>
              <a:latin typeface="+mn-lt"/>
              <a:ea typeface="+mn-ea"/>
              <a:cs typeface="+mn-cs"/>
            </a:endParaRPr>
          </a:p>
          <a:p>
            <a:br>
              <a:rPr lang="en-US"/>
            </a:br>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4000755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91898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004464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0729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599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3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568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11187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49755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83493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0490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42832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048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65127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72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012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03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57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0455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0443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6863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1029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6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567814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7723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 teal">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D868A8F-F65A-CD5A-5FCF-9EB2903835C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3738"/>
          <a:stretch/>
        </p:blipFill>
        <p:spPr>
          <a:xfrm>
            <a:off x="6934200" y="-2"/>
            <a:ext cx="5257800" cy="6858001"/>
          </a:xfrm>
          <a:prstGeom prst="rect">
            <a:avLst/>
          </a:prstGeom>
        </p:spPr>
      </p:pic>
      <p:sp>
        <p:nvSpPr>
          <p:cNvPr id="6" name="Rectangle 5">
            <a:extLst>
              <a:ext uri="{FF2B5EF4-FFF2-40B4-BE49-F238E27FC236}">
                <a16:creationId xmlns:a16="http://schemas.microsoft.com/office/drawing/2014/main" id="{0C290556-9F39-61C9-6A15-9D1F98C71A39}"/>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769005"/>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76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 blu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6" name="Picture 5" descr="A blue and yellow swirly shapes&#10;&#10;Description automatically generated">
            <a:extLst>
              <a:ext uri="{FF2B5EF4-FFF2-40B4-BE49-F238E27FC236}">
                <a16:creationId xmlns:a16="http://schemas.microsoft.com/office/drawing/2014/main" id="{E1312181-AB69-596F-FB2F-99B83C284101}"/>
              </a:ext>
            </a:extLst>
          </p:cNvPr>
          <p:cNvPicPr>
            <a:picLocks noChangeAspect="1"/>
          </p:cNvPicPr>
          <p:nvPr userDrawn="1"/>
        </p:nvPicPr>
        <p:blipFill rotWithShape="1">
          <a:blip r:embed="rId2"/>
          <a:srcRect l="4554" t="53667" r="8300" b="13833"/>
          <a:stretch/>
        </p:blipFill>
        <p:spPr>
          <a:xfrm rot="10800000">
            <a:off x="0" y="3771900"/>
            <a:ext cx="12192000" cy="3086100"/>
          </a:xfrm>
          <a:prstGeom prst="rect">
            <a:avLst/>
          </a:prstGeom>
        </p:spPr>
      </p:pic>
      <p:sp>
        <p:nvSpPr>
          <p:cNvPr id="7" name="Rectangle 6">
            <a:extLst>
              <a:ext uri="{FF2B5EF4-FFF2-40B4-BE49-F238E27FC236}">
                <a16:creationId xmlns:a16="http://schemas.microsoft.com/office/drawing/2014/main" id="{F1A833EA-4D49-EB4E-BF8F-E02C13832442}"/>
              </a:ext>
            </a:extLst>
          </p:cNvPr>
          <p:cNvSpPr/>
          <p:nvPr userDrawn="1"/>
        </p:nvSpPr>
        <p:spPr bwMode="auto">
          <a:xfrm rot="5400000">
            <a:off x="4684392" y="-912493"/>
            <a:ext cx="2823212" cy="12192000"/>
          </a:xfrm>
          <a:prstGeom prst="rect">
            <a:avLst/>
          </a:prstGeom>
          <a:gradFill>
            <a:gsLst>
              <a:gs pos="0">
                <a:srgbClr val="F2F2F2"/>
              </a:gs>
              <a:gs pos="100000">
                <a:srgbClr val="F2F2F2">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73431244"/>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76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43020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817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84200" y="1435497"/>
            <a:ext cx="11018520"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3933316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lnSpc>
                <a:spcPct val="90000"/>
              </a:lnSpc>
              <a:spcBef>
                <a:spcPts val="1000"/>
              </a:spcBef>
              <a:buNone/>
              <a:defRPr sz="2400">
                <a:solidFill>
                  <a:schemeClr val="bg1"/>
                </a:solidFill>
                <a:latin typeface="Segoe UI Semibold" panose="020B0702040204020203" pitchFamily="34" charset="0"/>
                <a:cs typeface="Segoe UI Semibold" panose="020B0702040204020203" pitchFamily="34" charset="0"/>
              </a:defRPr>
            </a:lvl1pPr>
            <a:lvl2pPr marL="228600" indent="0">
              <a:buNone/>
              <a:defRPr/>
            </a:lvl2pPr>
          </a:lstStyle>
          <a:p>
            <a:pPr lvl="0"/>
            <a:r>
              <a:rPr lang="en-US"/>
              <a:t>Click to edit Master</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90040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00979" y="1435497"/>
            <a:ext cx="11101741"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2376530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609686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325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928752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6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61666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3151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24654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998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9267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672" r:id="rId36"/>
    <p:sldLayoutId id="2147483673" r:id="rId37"/>
    <p:sldLayoutId id="2147483674" r:id="rId38"/>
    <p:sldLayoutId id="2147483680" r:id="rId39"/>
    <p:sldLayoutId id="2147483681" r:id="rId4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microsoftteamsblog/what&#8217;s-new-in-microsoft-teams--december-2025/4482056"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blog/spblog/meet-agents-in-onedrive--your-ai-assistant-built-with-your-own-content/4475566"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apps.apple.com/us/app/microsoft-365-copilot/id541164041" TargetMode="External"/><Relationship Id="rId2" Type="http://schemas.openxmlformats.org/officeDocument/2006/relationships/hyperlink" Target="https://apps.microsoft.com/detail/9wzdncrd29v9?hl=en-US&amp;gl=US"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hyperlink" Target="https://www.communitydays.org/event/2026-02-24/exchange-summit-2026" TargetMode="External"/><Relationship Id="rId13" Type="http://schemas.openxmlformats.org/officeDocument/2006/relationships/hyperlink" Target="https://adoption.microsoft.com/skilling-events-26004/?utm_source=MI26004H" TargetMode="External"/><Relationship Id="rId3" Type="http://schemas.openxmlformats.org/officeDocument/2006/relationships/hyperlink" Target="https://www.communitydays.org/event/2026-01-29/cloud-tech-tallinn-2026" TargetMode="External"/><Relationship Id="rId7" Type="http://schemas.openxmlformats.org/officeDocument/2006/relationships/hyperlink" Target="https://www.communitydays.org/event/2026-02-06/m365-miami" TargetMode="External"/><Relationship Id="rId12" Type="http://schemas.openxmlformats.org/officeDocument/2006/relationships/hyperlink" Target="https://www.communitydays.org/event/2026-03-16/microsoft-fabric-community-conferenc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www.communitydays.org/event/2026-01-29/m365-community-days-dc-2026" TargetMode="External"/><Relationship Id="rId11" Type="http://schemas.openxmlformats.org/officeDocument/2006/relationships/hyperlink" Target="https://www.communitydays.org/event/2026-03-10/the-wit-network-igniting-excellence-leadership-conference" TargetMode="External"/><Relationship Id="rId5" Type="http://schemas.openxmlformats.org/officeDocument/2006/relationships/hyperlink" Target="https://www.communitydays.org/event/2026-02-14/aicd-mahdia" TargetMode="External"/><Relationship Id="rId15"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10" Type="http://schemas.openxmlformats.org/officeDocument/2006/relationships/hyperlink" Target="https://www.communitydays.org/event/2026-03-03/experts-live-germany-2026" TargetMode="External"/><Relationship Id="rId4" Type="http://schemas.openxmlformats.org/officeDocument/2006/relationships/hyperlink" Target="https://www.communitydays.org/event/2026-02-07/aicd-d365ugme-dubai-2026" TargetMode="External"/><Relationship Id="rId9" Type="http://schemas.openxmlformats.org/officeDocument/2006/relationships/hyperlink" Target="https://www.communitydays.org/event/2026-02-26/knoxville-microsoft-community-days" TargetMode="External"/><Relationship Id="rId14" Type="http://schemas.openxmlformats.org/officeDocument/2006/relationships/hyperlink" Target="https://www.microsoft.com/even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29.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ignite.microsoft.com/en-US/sessions/BRK288" TargetMode="External"/><Relationship Id="rId2" Type="http://schemas.openxmlformats.org/officeDocument/2006/relationships/hyperlink" Target="https://aka.ms/SPat25"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aka.ms/SPat2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doption.microsoft.com/skilling-events-26004/?utm_source=MI26004H"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adoption.microsoft.com/copilot-chat/" TargetMode="External"/><Relationship Id="rId3" Type="http://schemas.openxmlformats.org/officeDocument/2006/relationships/hyperlink" Target="https://adoption.microsoft.com/files/copilot/CopilotScavengerHuntActivity.pptx" TargetMode="External"/><Relationship Id="rId7" Type="http://schemas.openxmlformats.org/officeDocument/2006/relationships/hyperlink" Target="https://aka.ms/mcag/ipm/26004j"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doption.microsoft.com/sharepoint/birthday/" TargetMode="External"/><Relationship Id="rId5" Type="http://schemas.openxmlformats.org/officeDocument/2006/relationships/hyperlink" Target="https://aka.ms/ScenarioLibrary" TargetMode="External"/><Relationship Id="rId10" Type="http://schemas.openxmlformats.org/officeDocument/2006/relationships/image" Target="../media/image22.png"/><Relationship Id="rId4" Type="http://schemas.openxmlformats.org/officeDocument/2006/relationships/hyperlink" Target="https://adoption.microsoft.com/windows-365/" TargetMode="External"/><Relationship Id="rId9" Type="http://schemas.openxmlformats.org/officeDocument/2006/relationships/hyperlink" Target="https://adoption.microsoft.com/release-not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microsoftformsblog/now-generally-available-surveys-agent-in-microsoft-365-copilot/4462155"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tx1">
              <a:alpha val="6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76775" y="760413"/>
            <a:ext cx="7229475"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76775" y="2384425"/>
            <a:ext cx="7229475" cy="90328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January 2026</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Top Microsoft 365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Teams</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246208" cy="3545586"/>
          </a:xfrm>
        </p:spPr>
        <p:txBody>
          <a:bodyPr>
            <a:noAutofit/>
          </a:bodyPr>
          <a:lstStyle/>
          <a:p>
            <a:r>
              <a:rPr lang="en-US" sz="2000">
                <a:latin typeface="Segoe UI Semibold" panose="020B0702040204020203" pitchFamily="34" charset="0"/>
                <a:cs typeface="Segoe UI Semibold" panose="020B0702040204020203" pitchFamily="34" charset="0"/>
              </a:rPr>
              <a:t>Copilot Chat in Teams calls app post-calling experience – Generally available</a:t>
            </a:r>
          </a:p>
          <a:p>
            <a:r>
              <a:rPr lang="en-US" sz="1600">
                <a:latin typeface="Segoe UI" panose="020B0502040204020203" pitchFamily="34" charset="0"/>
                <a:cs typeface="Segoe UI" panose="020B0502040204020203" pitchFamily="34" charset="0"/>
              </a:rPr>
              <a:t>The post-call Copilot experience for Teams Phone on desktop and in mobile is now powered by Microsoft 365 Copilot Chat. After a call ends, users can open Microsoft 365 Copilot Chat as a side panel in the Teams ‘Calls’ app to generate summaries, surface key insights, and get suggested next steps. By using data from Microsoft Graph and the web—not just the call transcript—Microsoft 365 Copilot Chat delivers responses that are more personalized, relevant, and actionable, helping users quickly move from conversation to follow-up.</a:t>
            </a:r>
          </a:p>
          <a:p>
            <a:r>
              <a:rPr lang="en-US" sz="1600">
                <a:solidFill>
                  <a:srgbClr val="333333"/>
                </a:solidFill>
                <a:latin typeface="Segoe UI" panose="020B0502040204020203" pitchFamily="34" charset="0"/>
                <a:cs typeface="Segoe UI" panose="020B0502040204020203" pitchFamily="34" charset="0"/>
              </a:rPr>
              <a:t>Click </a:t>
            </a:r>
            <a:r>
              <a:rPr lang="en-US" sz="1600">
                <a:solidFill>
                  <a:srgbClr val="333333"/>
                </a:solidFill>
                <a:latin typeface="Segoe UI" panose="020B0502040204020203" pitchFamily="34" charset="0"/>
                <a:cs typeface="Segoe UI" panose="020B0502040204020203" pitchFamily="34" charset="0"/>
                <a:hlinkClick r:id="rId3"/>
              </a:rPr>
              <a:t>here</a:t>
            </a:r>
            <a:r>
              <a:rPr lang="en-US" sz="1600">
                <a:solidFill>
                  <a:srgbClr val="333333"/>
                </a:solidFill>
                <a:latin typeface="Segoe UI" panose="020B0502040204020203" pitchFamily="34" charset="0"/>
                <a:cs typeface="Segoe UI" panose="020B0502040204020203" pitchFamily="34" charset="0"/>
              </a:rPr>
              <a:t> to learn more.</a:t>
            </a:r>
            <a:endParaRPr lang="en-US" sz="160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16F6C009-F871-3919-A0C1-548D13E8FA9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45331" y="2670843"/>
            <a:ext cx="5560771" cy="2029524"/>
          </a:xfrm>
          <a:prstGeom prst="rect">
            <a:avLst/>
          </a:prstGeom>
        </p:spPr>
      </p:pic>
    </p:spTree>
    <p:extLst>
      <p:ext uri="{BB962C8B-B14F-4D97-AF65-F5344CB8AC3E}">
        <p14:creationId xmlns:p14="http://schemas.microsoft.com/office/powerpoint/2010/main" val="2401918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normAutofit/>
          </a:bodyPr>
          <a:lstStyle/>
          <a:p>
            <a:r>
              <a:rPr lang="en-US"/>
              <a:t>Copilot in OneDrive</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4401205"/>
          </a:xfrm>
        </p:spPr>
        <p:txBody>
          <a:bodyPr>
            <a:noAutofit/>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Agents in OneDrive</a:t>
            </a:r>
          </a:p>
          <a:p>
            <a:pPr>
              <a:lnSpc>
                <a:spcPct val="90000"/>
              </a:lnSpc>
              <a:spcBef>
                <a:spcPts val="1000"/>
              </a:spcBef>
            </a:pPr>
            <a:r>
              <a:rPr lang="en-US" sz="1600">
                <a:latin typeface="Segoe UI" panose="020B0502040204020203" pitchFamily="34" charset="0"/>
                <a:cs typeface="Segoe UI" panose="020B0502040204020203" pitchFamily="34" charset="0"/>
              </a:rPr>
              <a:t>Agents in OneDrive are </a:t>
            </a:r>
            <a:r>
              <a:rPr lang="en-US" sz="1600" b="1">
                <a:latin typeface="Segoe UI" panose="020B0502040204020203" pitchFamily="34" charset="0"/>
                <a:cs typeface="Segoe UI" panose="020B0502040204020203" pitchFamily="34" charset="0"/>
              </a:rPr>
              <a:t>your personal AI project assistants</a:t>
            </a:r>
            <a:r>
              <a:rPr lang="en-US" sz="1600">
                <a:latin typeface="Segoe UI" panose="020B0502040204020203" pitchFamily="34" charset="0"/>
                <a:cs typeface="Segoe UI" panose="020B0502040204020203" pitchFamily="34" charset="0"/>
              </a:rPr>
              <a:t>, built directly from your own files and folders, allowing you to create an Agent that “knows” your content and delivers instant, tailored answers using different actions like:</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Ask questions across those files </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Get summaries and key decisions </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Find deadlines, owners, and risks </a:t>
            </a:r>
          </a:p>
          <a:p>
            <a:pPr marL="285750" indent="-285750">
              <a:lnSpc>
                <a:spcPct val="90000"/>
              </a:lnSpc>
              <a:spcBef>
                <a:spcPts val="1000"/>
              </a:spcBef>
              <a:buFont typeface="Arial" panose="020B0604020202020204" pitchFamily="34" charset="0"/>
              <a:buChar char="•"/>
            </a:pPr>
            <a:r>
              <a:rPr lang="en-US" sz="1400">
                <a:latin typeface="Segoe UI" panose="020B0502040204020203" pitchFamily="34" charset="0"/>
                <a:cs typeface="Segoe UI" panose="020B0502040204020203" pitchFamily="34" charset="0"/>
              </a:rPr>
              <a:t>Share the agent with your team so everyone can stay on the same page</a:t>
            </a:r>
          </a:p>
          <a:p>
            <a:pPr>
              <a:lnSpc>
                <a:spcPct val="90000"/>
              </a:lnSpc>
              <a:spcBef>
                <a:spcPts val="1000"/>
              </a:spcBef>
            </a:pPr>
            <a:r>
              <a:rPr lang="en-US" sz="1600">
                <a:latin typeface="Segoe UI" panose="020B0502040204020203" pitchFamily="34" charset="0"/>
                <a:cs typeface="Segoe UI" panose="020B0502040204020203" pitchFamily="34" charset="0"/>
              </a:rPr>
              <a:t>Agents are saved as .agent files in OneDrive, just like any other document. Open one, and you’re in a full-screen Copilot experience tailored to that specific project or topic. </a:t>
            </a:r>
          </a:p>
          <a:p>
            <a:pPr>
              <a:lnSpc>
                <a:spcPct val="90000"/>
              </a:lnSpc>
              <a:spcBef>
                <a:spcPts val="1000"/>
              </a:spcBef>
            </a:pPr>
            <a:r>
              <a:rPr lang="en-US" sz="1600">
                <a:highlight>
                  <a:srgbClr val="FFFFFF"/>
                </a:highlight>
                <a:latin typeface="Segoe UI" panose="020B0502040204020203" pitchFamily="34" charset="0"/>
                <a:cs typeface="Segoe UI" panose="020B0502040204020203" pitchFamily="34" charset="0"/>
              </a:rPr>
              <a:t>Click </a:t>
            </a:r>
            <a:r>
              <a:rPr lang="en-US" sz="1600">
                <a:highlight>
                  <a:srgbClr val="FFFFFF"/>
                </a:highlight>
                <a:latin typeface="Segoe UI" panose="020B0502040204020203" pitchFamily="34" charset="0"/>
                <a:cs typeface="Segoe UI" panose="020B0502040204020203" pitchFamily="34" charset="0"/>
                <a:hlinkClick r:id="rId3"/>
              </a:rPr>
              <a:t>here</a:t>
            </a:r>
            <a:r>
              <a:rPr lang="en-US" sz="1600">
                <a:highlight>
                  <a:srgbClr val="FFFFFF"/>
                </a:highlight>
                <a:latin typeface="Segoe UI" panose="020B0502040204020203" pitchFamily="34" charset="0"/>
                <a:cs typeface="Segoe UI" panose="020B0502040204020203" pitchFamily="34" charset="0"/>
              </a:rPr>
              <a:t> to learn more.</a:t>
            </a:r>
            <a:endParaRPr lang="en-US">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83976" y="2333480"/>
            <a:ext cx="6094864" cy="3220697"/>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65D0-D26F-7949-293F-644DD58519ED}"/>
              </a:ext>
            </a:extLst>
          </p:cNvPr>
          <p:cNvSpPr>
            <a:spLocks noGrp="1"/>
          </p:cNvSpPr>
          <p:nvPr>
            <p:ph type="title"/>
          </p:nvPr>
        </p:nvSpPr>
        <p:spPr>
          <a:xfrm>
            <a:off x="584200" y="2425780"/>
            <a:ext cx="6481618" cy="1107996"/>
          </a:xfrm>
        </p:spPr>
        <p:txBody>
          <a:bodyPr/>
          <a:lstStyle/>
          <a:p>
            <a:r>
              <a:rPr lang="en-US" dirty="0"/>
              <a:t>Getting more out of Copilot</a:t>
            </a:r>
            <a:br>
              <a:rPr lang="en-US" dirty="0"/>
            </a:br>
            <a:r>
              <a:rPr lang="en-US" dirty="0"/>
              <a:t>with Copilot Pages</a:t>
            </a:r>
          </a:p>
        </p:txBody>
      </p:sp>
      <p:sp>
        <p:nvSpPr>
          <p:cNvPr id="3" name="Text Placeholder 2">
            <a:extLst>
              <a:ext uri="{FF2B5EF4-FFF2-40B4-BE49-F238E27FC236}">
                <a16:creationId xmlns:a16="http://schemas.microsoft.com/office/drawing/2014/main" id="{715E95AF-777D-A50A-C8D0-0DEB9E3D469B}"/>
              </a:ext>
            </a:extLst>
          </p:cNvPr>
          <p:cNvSpPr>
            <a:spLocks noGrp="1"/>
          </p:cNvSpPr>
          <p:nvPr>
            <p:ph type="body" sz="quarter" idx="12"/>
          </p:nvPr>
        </p:nvSpPr>
        <p:spPr/>
        <p:txBody>
          <a:bodyPr/>
          <a:lstStyle/>
          <a:p>
            <a:r>
              <a:rPr lang="en-US"/>
              <a:t>Constance Gervais and Oby Omu</a:t>
            </a:r>
          </a:p>
        </p:txBody>
      </p:sp>
    </p:spTree>
    <p:extLst>
      <p:ext uri="{BB962C8B-B14F-4D97-AF65-F5344CB8AC3E}">
        <p14:creationId xmlns:p14="http://schemas.microsoft.com/office/powerpoint/2010/main" val="41623701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C141E-AEF8-48CD-0E58-BFEEDABC5FE8}"/>
              </a:ext>
            </a:extLst>
          </p:cNvPr>
          <p:cNvSpPr>
            <a:spLocks noGrp="1"/>
          </p:cNvSpPr>
          <p:nvPr>
            <p:ph type="title"/>
          </p:nvPr>
        </p:nvSpPr>
        <p:spPr>
          <a:xfrm>
            <a:off x="588263" y="509155"/>
            <a:ext cx="11018520" cy="498598"/>
          </a:xfrm>
        </p:spPr>
        <p:txBody>
          <a:bodyPr/>
          <a:lstStyle/>
          <a:p>
            <a:pPr defTabSz="914400">
              <a:lnSpc>
                <a:spcPct val="90000"/>
              </a:lnSpc>
              <a:spcBef>
                <a:spcPts val="1000"/>
              </a:spcBef>
              <a:defRPr/>
            </a:pPr>
            <a:r>
              <a:rPr lang="en-US" spc="0" dirty="0">
                <a:ln>
                  <a:noFill/>
                </a:ln>
                <a:gradFill>
                  <a:gsLst>
                    <a:gs pos="0">
                      <a:srgbClr val="A990F8"/>
                    </a:gs>
                    <a:gs pos="100000">
                      <a:srgbClr val="496EEB"/>
                    </a:gs>
                  </a:gsLst>
                  <a:lin ang="0" scaled="1"/>
                </a:gradFill>
                <a:cs typeface="Segoe Sans Text Semibold"/>
              </a:rPr>
              <a:t>It starts with chat, continue iterating with Pages</a:t>
            </a:r>
          </a:p>
        </p:txBody>
      </p:sp>
      <p:pic>
        <p:nvPicPr>
          <p:cNvPr id="6" name="Picture 5">
            <a:extLst>
              <a:ext uri="{FF2B5EF4-FFF2-40B4-BE49-F238E27FC236}">
                <a16:creationId xmlns:a16="http://schemas.microsoft.com/office/drawing/2014/main" id="{4B56461D-0922-CDF2-AF96-44669E68E895}"/>
              </a:ext>
              <a:ext uri="{C183D7F6-B498-43B3-948B-1728B52AA6E4}">
                <adec:decorative xmlns:adec="http://schemas.microsoft.com/office/drawing/2017/decorative" val="1"/>
              </a:ext>
            </a:extLst>
          </p:cNvPr>
          <p:cNvPicPr>
            <a:picLocks noChangeAspect="1"/>
          </p:cNvPicPr>
          <p:nvPr/>
        </p:nvPicPr>
        <p:blipFill>
          <a:blip r:embed="rId2"/>
          <a:srcRect t="24221" b="42371"/>
          <a:stretch>
            <a:fillRect/>
          </a:stretch>
        </p:blipFill>
        <p:spPr>
          <a:xfrm>
            <a:off x="0" y="1264640"/>
            <a:ext cx="12192000" cy="2291080"/>
          </a:xfrm>
          <a:prstGeom prst="rect">
            <a:avLst/>
          </a:prstGeom>
        </p:spPr>
      </p:pic>
      <p:sp>
        <p:nvSpPr>
          <p:cNvPr id="5" name="Text Placeholder 4">
            <a:extLst>
              <a:ext uri="{FF2B5EF4-FFF2-40B4-BE49-F238E27FC236}">
                <a16:creationId xmlns:a16="http://schemas.microsoft.com/office/drawing/2014/main" id="{6710AF2F-6262-894A-2742-E3D8FFDD3460}"/>
              </a:ext>
            </a:extLst>
          </p:cNvPr>
          <p:cNvSpPr>
            <a:spLocks noGrp="1"/>
          </p:cNvSpPr>
          <p:nvPr>
            <p:ph type="body" sz="quarter" idx="10"/>
          </p:nvPr>
        </p:nvSpPr>
        <p:spPr>
          <a:xfrm>
            <a:off x="584200" y="3826566"/>
            <a:ext cx="3337560" cy="2522278"/>
          </a:xfrm>
        </p:spPr>
        <p:txBody>
          <a:bodyPr>
            <a:noAutofit/>
          </a:bodyPr>
          <a:lstStyle/>
          <a:p>
            <a:pPr marL="0" indent="0">
              <a:buNone/>
            </a:pPr>
            <a:r>
              <a:rPr lang="en-US" dirty="0">
                <a:solidFill>
                  <a:srgbClr val="456BEB"/>
                </a:solidFill>
              </a:rPr>
              <a:t>Start in chat</a:t>
            </a:r>
          </a:p>
          <a:p>
            <a:r>
              <a:rPr lang="en-US" sz="1600" dirty="0"/>
              <a:t>Chat is the natural starting point for interacting with Copilot, but conversations alone don’t create deliverables</a:t>
            </a:r>
          </a:p>
          <a:p>
            <a:r>
              <a:rPr lang="en-US" sz="1600" dirty="0"/>
              <a:t>Pages seamlessly turn those conversations into tangible outputs</a:t>
            </a:r>
          </a:p>
        </p:txBody>
      </p:sp>
      <p:sp>
        <p:nvSpPr>
          <p:cNvPr id="7" name="Text Placeholder 4">
            <a:extLst>
              <a:ext uri="{FF2B5EF4-FFF2-40B4-BE49-F238E27FC236}">
                <a16:creationId xmlns:a16="http://schemas.microsoft.com/office/drawing/2014/main" id="{4B711D2C-AD98-1A91-A2A4-FBACF8C7F45C}"/>
              </a:ext>
            </a:extLst>
          </p:cNvPr>
          <p:cNvSpPr txBox="1">
            <a:spLocks/>
          </p:cNvSpPr>
          <p:nvPr/>
        </p:nvSpPr>
        <p:spPr>
          <a:xfrm>
            <a:off x="4427220" y="3826568"/>
            <a:ext cx="3337560" cy="2522278"/>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456BEB"/>
                </a:solidFill>
              </a:rPr>
              <a:t>Dynamic canvas</a:t>
            </a:r>
          </a:p>
          <a:p>
            <a:r>
              <a:rPr lang="en-US" sz="1600" dirty="0"/>
              <a:t>Pages host diverse content types like dynamic stock tickers, code, and more</a:t>
            </a:r>
          </a:p>
          <a:p>
            <a:r>
              <a:rPr lang="en-US" sz="1600" dirty="0"/>
              <a:t>Copilot now can write code directly onto a Page, letting users create interactive reports, visualize concepts, and prototype new ideas</a:t>
            </a:r>
          </a:p>
        </p:txBody>
      </p:sp>
      <p:sp>
        <p:nvSpPr>
          <p:cNvPr id="8" name="Text Placeholder 4">
            <a:extLst>
              <a:ext uri="{FF2B5EF4-FFF2-40B4-BE49-F238E27FC236}">
                <a16:creationId xmlns:a16="http://schemas.microsoft.com/office/drawing/2014/main" id="{B9BA3ACF-E4C9-4773-EAAD-87E193910407}"/>
              </a:ext>
            </a:extLst>
          </p:cNvPr>
          <p:cNvSpPr txBox="1">
            <a:spLocks/>
          </p:cNvSpPr>
          <p:nvPr/>
        </p:nvSpPr>
        <p:spPr>
          <a:xfrm>
            <a:off x="8269223" y="3826567"/>
            <a:ext cx="3337560" cy="2522277"/>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456BEB"/>
                </a:solidFill>
              </a:rPr>
              <a:t>Collaborative by default</a:t>
            </a:r>
          </a:p>
          <a:p>
            <a:r>
              <a:rPr lang="en-US" sz="1600" dirty="0"/>
              <a:t>Pages are a space where human creativity and AI assistance coexist seamlessly</a:t>
            </a:r>
          </a:p>
          <a:p>
            <a:r>
              <a:rPr lang="en-US" sz="1600" dirty="0"/>
              <a:t>Whether it’s code or any other content, users can continue to iterate with Copilot using chat or directly on the page and share it with others</a:t>
            </a:r>
          </a:p>
        </p:txBody>
      </p:sp>
    </p:spTree>
    <p:extLst>
      <p:ext uri="{BB962C8B-B14F-4D97-AF65-F5344CB8AC3E}">
        <p14:creationId xmlns:p14="http://schemas.microsoft.com/office/powerpoint/2010/main" val="22078517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3F1"/>
        </a:solidFill>
        <a:effectLst/>
      </p:bgPr>
    </p:bg>
    <p:spTree>
      <p:nvGrpSpPr>
        <p:cNvPr id="1" name="">
          <a:extLst>
            <a:ext uri="{FF2B5EF4-FFF2-40B4-BE49-F238E27FC236}">
              <a16:creationId xmlns:a16="http://schemas.microsoft.com/office/drawing/2014/main" id="{3D1F0E05-9EDF-BDFE-0DAE-7F88891AAD5F}"/>
            </a:ext>
          </a:extLst>
        </p:cNvPr>
        <p:cNvGrpSpPr/>
        <p:nvPr/>
      </p:nvGrpSpPr>
      <p:grpSpPr>
        <a:xfrm>
          <a:off x="0" y="0"/>
          <a:ext cx="0" cy="0"/>
          <a:chOff x="0" y="0"/>
          <a:chExt cx="0" cy="0"/>
        </a:xfrm>
      </p:grpSpPr>
      <p:sp>
        <p:nvSpPr>
          <p:cNvPr id="5" name="Subtitle 30">
            <a:extLst>
              <a:ext uri="{FF2B5EF4-FFF2-40B4-BE49-F238E27FC236}">
                <a16:creationId xmlns:a16="http://schemas.microsoft.com/office/drawing/2014/main" id="{77857890-0EF5-F62A-2A07-1F8D7BEAD03D}"/>
              </a:ext>
            </a:extLst>
          </p:cNvPr>
          <p:cNvSpPr txBox="1">
            <a:spLocks noGrp="1"/>
          </p:cNvSpPr>
          <p:nvPr>
            <p:ph type="title" idx="4294967295"/>
          </p:nvPr>
        </p:nvSpPr>
        <p:spPr>
          <a:xfrm>
            <a:off x="395561" y="559566"/>
            <a:ext cx="11400878" cy="4521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4400" b="1" i="0" kern="1200">
                <a:solidFill>
                  <a:schemeClr val="tx2"/>
                </a:solidFill>
                <a:latin typeface="Aptos ExtraBold" panose="020B00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fontAlgn="auto">
              <a:spcAft>
                <a:spcPts val="0"/>
              </a:spcAft>
              <a:buClrTx/>
              <a:buSzTx/>
              <a:tabLst/>
              <a:defRPr/>
            </a:pPr>
            <a:r>
              <a:rPr lang="en-US" sz="3600" b="0" spc="0" dirty="0">
                <a:ln>
                  <a:noFill/>
                </a:ln>
                <a:gradFill>
                  <a:gsLst>
                    <a:gs pos="0">
                      <a:srgbClr val="A990F8"/>
                    </a:gs>
                    <a:gs pos="100000">
                      <a:srgbClr val="496EEB"/>
                    </a:gs>
                  </a:gsLst>
                  <a:lin ang="0" scaled="1"/>
                </a:gradFill>
                <a:latin typeface="+mj-lt"/>
                <a:cs typeface="Segoe Sans Text Semibold"/>
              </a:rPr>
              <a:t>Prompt to try</a:t>
            </a:r>
          </a:p>
        </p:txBody>
      </p:sp>
      <p:sp>
        <p:nvSpPr>
          <p:cNvPr id="27" name="Rectangle: Rounded Corners 26">
            <a:extLst>
              <a:ext uri="{FF2B5EF4-FFF2-40B4-BE49-F238E27FC236}">
                <a16:creationId xmlns:a16="http://schemas.microsoft.com/office/drawing/2014/main" id="{C14617CD-E44C-12FD-DF68-F5B6223EED9C}"/>
              </a:ext>
              <a:ext uri="{C183D7F6-B498-43B3-948B-1728B52AA6E4}">
                <adec:decorative xmlns:adec="http://schemas.microsoft.com/office/drawing/2017/decorative" val="1"/>
              </a:ext>
            </a:extLst>
          </p:cNvPr>
          <p:cNvSpPr/>
          <p:nvPr/>
        </p:nvSpPr>
        <p:spPr>
          <a:xfrm>
            <a:off x="757913" y="1249617"/>
            <a:ext cx="5911244" cy="2801682"/>
          </a:xfrm>
          <a:prstGeom prst="roundRect">
            <a:avLst/>
          </a:prstGeom>
          <a:solidFill>
            <a:srgbClr val="5D2EF2"/>
          </a:solidFill>
          <a:ln w="19050" cap="flat" cmpd="sng" algn="ctr">
            <a:solidFill>
              <a:sysClr val="window" lastClr="FFFFFF"/>
            </a:solidFill>
            <a:prstDash val="solid"/>
            <a:miter lim="800000"/>
          </a:ln>
          <a:effectLst/>
        </p:spPr>
        <p:txBody>
          <a:bodyPr lIns="91440" tIns="274320" rIns="91440" bIns="4572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3A0E7537-C8D1-D7B7-6F52-68A27E655747}"/>
              </a:ext>
            </a:extLst>
          </p:cNvPr>
          <p:cNvSpPr txBox="1"/>
          <p:nvPr/>
        </p:nvSpPr>
        <p:spPr>
          <a:xfrm>
            <a:off x="879941" y="1328208"/>
            <a:ext cx="5593913" cy="2677656"/>
          </a:xfrm>
          <a:prstGeom prst="rect">
            <a:avLst/>
          </a:prstGeom>
          <a:noFill/>
        </p:spPr>
        <p:txBody>
          <a:bodyPr wrap="square" rtlCol="0">
            <a:spAutoFit/>
          </a:bodyPr>
          <a:lstStyle/>
          <a:p>
            <a:r>
              <a:rPr lang="en-US" sz="1600" dirty="0">
                <a:solidFill>
                  <a:prstClr val="white"/>
                </a:solidFill>
                <a:latin typeface="+mj-lt"/>
                <a:ea typeface="+mn-lt"/>
                <a:cs typeface="+mn-lt"/>
              </a:rPr>
              <a:t>Creating a page  (“Create a page” )</a:t>
            </a:r>
          </a:p>
          <a:p>
            <a:endParaRPr lang="en-US" sz="1400" b="1" dirty="0">
              <a:solidFill>
                <a:prstClr val="white"/>
              </a:solidFill>
              <a:ea typeface="+mn-lt"/>
              <a:cs typeface="+mn-lt"/>
            </a:endParaRPr>
          </a:p>
          <a:p>
            <a:pPr marL="171450" indent="-171450">
              <a:spcAft>
                <a:spcPts val="600"/>
              </a:spcAft>
              <a:buFont typeface="Arial" panose="020B0604020202020204" pitchFamily="34" charset="0"/>
              <a:buChar char="•"/>
            </a:pPr>
            <a:r>
              <a:rPr lang="en-US" sz="1400" dirty="0">
                <a:solidFill>
                  <a:prstClr val="white"/>
                </a:solidFill>
                <a:ea typeface="+mn-lt"/>
                <a:cs typeface="+mn-lt"/>
              </a:rPr>
              <a:t>Create a wiki for onboarding new team members that explains our team’s goals, key tools, workflows, and who to contact for help. </a:t>
            </a:r>
            <a:r>
              <a:rPr lang="en-US" sz="1400" b="1" dirty="0">
                <a:solidFill>
                  <a:prstClr val="white"/>
                </a:solidFill>
                <a:ea typeface="+mn-lt"/>
                <a:cs typeface="+mn-lt"/>
              </a:rPr>
              <a:t>Create this as a polished page with sections</a:t>
            </a:r>
            <a:r>
              <a:rPr lang="en-US" sz="1400" dirty="0">
                <a:solidFill>
                  <a:prstClr val="white"/>
                </a:solidFill>
                <a:ea typeface="+mn-lt"/>
                <a:cs typeface="+mn-lt"/>
              </a:rPr>
              <a:t>.</a:t>
            </a:r>
            <a:endParaRPr lang="en-US" sz="1400" dirty="0">
              <a:solidFill>
                <a:prstClr val="white"/>
              </a:solidFill>
            </a:endParaRPr>
          </a:p>
          <a:p>
            <a:pPr marL="171450" indent="-171450">
              <a:spcAft>
                <a:spcPts val="600"/>
              </a:spcAft>
              <a:buFont typeface="Arial" panose="020B0604020202020204" pitchFamily="34" charset="0"/>
              <a:buChar char="•"/>
            </a:pPr>
            <a:r>
              <a:rPr lang="en-US" sz="1400" dirty="0">
                <a:solidFill>
                  <a:prstClr val="white"/>
                </a:solidFill>
              </a:rPr>
              <a:t>Based on our recent chat in the [Team/Project/Support] channel, </a:t>
            </a:r>
            <a:r>
              <a:rPr lang="en-US" sz="1400" b="1" dirty="0">
                <a:solidFill>
                  <a:prstClr val="white"/>
                </a:solidFill>
              </a:rPr>
              <a:t>create an FAQ page</a:t>
            </a:r>
            <a:r>
              <a:rPr lang="en-US" sz="1400" dirty="0">
                <a:solidFill>
                  <a:prstClr val="white"/>
                </a:solidFill>
              </a:rPr>
              <a:t>  covering common questions and standard responses</a:t>
            </a:r>
          </a:p>
          <a:p>
            <a:pPr marL="171450" indent="-171450">
              <a:spcAft>
                <a:spcPts val="600"/>
              </a:spcAft>
              <a:buFont typeface="Arial" panose="020B0604020202020204" pitchFamily="34" charset="0"/>
              <a:buChar char="•"/>
            </a:pPr>
            <a:r>
              <a:rPr lang="en-US" sz="1400" dirty="0">
                <a:solidFill>
                  <a:prstClr val="white"/>
                </a:solidFill>
                <a:ea typeface="+mn-lt"/>
                <a:cs typeface="+mn-lt"/>
              </a:rPr>
              <a:t>Convert this message thread into a page with a table of decisions, rationale, and tasks. Flag unresolved questions. Post a 3‑bullet recap at the top for quick scan. </a:t>
            </a:r>
            <a:r>
              <a:rPr lang="en-US" sz="1400" b="1" dirty="0">
                <a:solidFill>
                  <a:prstClr val="white"/>
                </a:solidFill>
                <a:ea typeface="+mn-lt"/>
                <a:cs typeface="+mn-lt"/>
              </a:rPr>
              <a:t>Output directly on a Page.</a:t>
            </a:r>
            <a:endParaRPr lang="en-US" sz="1400" b="1" dirty="0">
              <a:solidFill>
                <a:prstClr val="white"/>
              </a:solidFill>
            </a:endParaRPr>
          </a:p>
        </p:txBody>
      </p:sp>
      <p:sp>
        <p:nvSpPr>
          <p:cNvPr id="13" name="Rectangle: Rounded Corners 12">
            <a:extLst>
              <a:ext uri="{FF2B5EF4-FFF2-40B4-BE49-F238E27FC236}">
                <a16:creationId xmlns:a16="http://schemas.microsoft.com/office/drawing/2014/main" id="{00F04975-93FC-66C8-D13E-020BDA44B357}"/>
              </a:ext>
              <a:ext uri="{C183D7F6-B498-43B3-948B-1728B52AA6E4}">
                <adec:decorative xmlns:adec="http://schemas.microsoft.com/office/drawing/2017/decorative" val="1"/>
              </a:ext>
            </a:extLst>
          </p:cNvPr>
          <p:cNvSpPr/>
          <p:nvPr/>
        </p:nvSpPr>
        <p:spPr>
          <a:xfrm>
            <a:off x="6997700" y="1249617"/>
            <a:ext cx="4190806" cy="2801682"/>
          </a:xfrm>
          <a:prstGeom prst="roundRect">
            <a:avLst/>
          </a:prstGeom>
          <a:solidFill>
            <a:srgbClr val="143DC2"/>
          </a:solidFill>
          <a:ln w="19050" cap="flat" cmpd="sng" algn="ctr">
            <a:solidFill>
              <a:sysClr val="window" lastClr="FFFFFF"/>
            </a:solidFill>
            <a:prstDash val="solid"/>
            <a:miter lim="800000"/>
          </a:ln>
          <a:effectLst/>
        </p:spPr>
        <p:txBody>
          <a:bodyPr lIns="91440" tIns="274320" rIns="91440" bIns="4572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648DB57B-D958-291A-9B90-9F97FAB52679}"/>
              </a:ext>
            </a:extLst>
          </p:cNvPr>
          <p:cNvSpPr txBox="1"/>
          <p:nvPr/>
        </p:nvSpPr>
        <p:spPr>
          <a:xfrm>
            <a:off x="7195596" y="1338155"/>
            <a:ext cx="3693118" cy="2215991"/>
          </a:xfrm>
          <a:prstGeom prst="rect">
            <a:avLst/>
          </a:prstGeom>
          <a:noFill/>
        </p:spPr>
        <p:txBody>
          <a:bodyPr wrap="square" rtlCol="0">
            <a:spAutoFit/>
          </a:bodyPr>
          <a:lstStyle/>
          <a:p>
            <a:r>
              <a:rPr lang="en-US" sz="1600" dirty="0">
                <a:solidFill>
                  <a:prstClr val="white"/>
                </a:solidFill>
                <a:latin typeface="+mj-lt"/>
              </a:rPr>
              <a:t>Editing a page when page is open</a:t>
            </a:r>
          </a:p>
          <a:p>
            <a:endParaRPr lang="en-US" sz="1400" b="1" dirty="0">
              <a:solidFill>
                <a:prstClr val="white"/>
              </a:solidFill>
            </a:endParaRPr>
          </a:p>
          <a:p>
            <a:pPr marL="171450" indent="-171450">
              <a:spcAft>
                <a:spcPts val="600"/>
              </a:spcAft>
              <a:buFont typeface="Arial" panose="020B0604020202020204" pitchFamily="34" charset="0"/>
              <a:buChar char="•"/>
            </a:pPr>
            <a:r>
              <a:rPr lang="en-US" sz="1400" dirty="0">
                <a:solidFill>
                  <a:prstClr val="white"/>
                </a:solidFill>
              </a:rPr>
              <a:t>Add an introduction section to the top of the Page, and a short table of contents based on the themes or headers</a:t>
            </a:r>
          </a:p>
          <a:p>
            <a:pPr marL="171450" indent="-171450">
              <a:spcAft>
                <a:spcPts val="600"/>
              </a:spcAft>
              <a:buFont typeface="Arial" panose="020B0604020202020204" pitchFamily="34" charset="0"/>
              <a:buChar char="•"/>
            </a:pPr>
            <a:r>
              <a:rPr lang="en-US" sz="1400" dirty="0">
                <a:solidFill>
                  <a:prstClr val="white"/>
                </a:solidFill>
              </a:rPr>
              <a:t>Update references from “2024” to “2025” and update headers to be collapsible</a:t>
            </a:r>
          </a:p>
          <a:p>
            <a:pPr marL="171450" indent="-171450">
              <a:spcAft>
                <a:spcPts val="600"/>
              </a:spcAft>
              <a:buFont typeface="Arial" panose="020B0604020202020204" pitchFamily="34" charset="0"/>
              <a:buChar char="•"/>
            </a:pPr>
            <a:r>
              <a:rPr lang="en-US" sz="1400" dirty="0">
                <a:solidFill>
                  <a:prstClr val="white"/>
                </a:solidFill>
              </a:rPr>
              <a:t>Turn the 3rd paragraph into a diagram with accessibility labels and a title</a:t>
            </a:r>
          </a:p>
        </p:txBody>
      </p:sp>
      <p:sp>
        <p:nvSpPr>
          <p:cNvPr id="7" name="Rectangle: Rounded Corners 6">
            <a:extLst>
              <a:ext uri="{FF2B5EF4-FFF2-40B4-BE49-F238E27FC236}">
                <a16:creationId xmlns:a16="http://schemas.microsoft.com/office/drawing/2014/main" id="{8DC0B96E-85CF-B43D-27C8-B046C5DAD9E6}"/>
              </a:ext>
            </a:extLst>
          </p:cNvPr>
          <p:cNvSpPr/>
          <p:nvPr/>
        </p:nvSpPr>
        <p:spPr>
          <a:xfrm>
            <a:off x="757913" y="4352730"/>
            <a:ext cx="7357387" cy="2240530"/>
          </a:xfrm>
          <a:prstGeom prst="roundRect">
            <a:avLst/>
          </a:prstGeom>
          <a:solidFill>
            <a:srgbClr val="0A1F62"/>
          </a:solidFill>
          <a:ln w="19050" cap="flat" cmpd="sng" algn="ctr">
            <a:noFill/>
            <a:prstDash val="solid"/>
            <a:miter lim="800000"/>
          </a:ln>
          <a:effectLst/>
        </p:spPr>
        <p:txBody>
          <a:bodyPr lIns="91440" tIns="91440" rIns="91440" b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latin typeface="+mj-lt"/>
                <a:ea typeface="+mn-ea"/>
                <a:cs typeface="+mn-cs"/>
              </a:rPr>
              <a:t>Generating visual content (“create an interactive UI”)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ea typeface="+mn-ea"/>
              <a:cs typeface="+mn-cs"/>
            </a:endParaRP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ea typeface="+mn-ea"/>
                <a:cs typeface="+mn-cs"/>
              </a:rPr>
              <a:t>Make </a:t>
            </a:r>
            <a:r>
              <a:rPr kumimoji="0" lang="en-US" sz="1300" b="1" i="0" u="none" strike="noStrike" kern="0" cap="none" spc="0" normalizeH="0" baseline="0" noProof="0" dirty="0">
                <a:ln>
                  <a:noFill/>
                </a:ln>
                <a:solidFill>
                  <a:prstClr val="white"/>
                </a:solidFill>
                <a:effectLst/>
                <a:uLnTx/>
                <a:uFillTx/>
                <a:ea typeface="+mn-ea"/>
                <a:cs typeface="+mn-cs"/>
              </a:rPr>
              <a:t>an interactive UI </a:t>
            </a:r>
            <a:r>
              <a:rPr kumimoji="0" lang="en-US" sz="1300" b="0" i="0" u="none" strike="noStrike" kern="0" cap="none" spc="0" normalizeH="0" baseline="0" noProof="0" dirty="0">
                <a:ln>
                  <a:noFill/>
                </a:ln>
                <a:solidFill>
                  <a:prstClr val="white"/>
                </a:solidFill>
                <a:effectLst/>
                <a:uLnTx/>
                <a:uFillTx/>
                <a:ea typeface="+mn-ea"/>
                <a:cs typeface="+mn-cs"/>
              </a:rPr>
              <a:t>explaining Microsoft Environmental Strategy. </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ea typeface="+mn-ea"/>
                <a:cs typeface="+mn-cs"/>
              </a:rPr>
              <a:t>Create an interactive UI  </a:t>
            </a:r>
            <a:r>
              <a:rPr kumimoji="0" lang="en-US" sz="1300" b="0" i="0" u="none" strike="noStrike" kern="0" cap="none" spc="0" normalizeH="0" baseline="0" noProof="0" dirty="0">
                <a:ln>
                  <a:noFill/>
                </a:ln>
                <a:solidFill>
                  <a:prstClr val="white"/>
                </a:solidFill>
                <a:effectLst/>
                <a:uLnTx/>
                <a:uFillTx/>
                <a:ea typeface="+mn-ea"/>
                <a:cs typeface="+mn-cs"/>
              </a:rPr>
              <a:t>that helps me manage my weekly team scrum. It should randomize the order of participants, time everyone with 3 minutes to speak and remind them to mention achievements, help needed, and fun plans for the weekend.</a:t>
            </a:r>
          </a:p>
          <a:p>
            <a:pPr marL="171450" marR="0" lvl="0" indent="-1714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1" i="0" u="none" strike="noStrike" kern="0" cap="none" spc="0" normalizeH="0" baseline="0" noProof="0" dirty="0">
                <a:ln>
                  <a:noFill/>
                </a:ln>
                <a:solidFill>
                  <a:prstClr val="white"/>
                </a:solidFill>
                <a:effectLst/>
                <a:uLnTx/>
                <a:uFillTx/>
                <a:ea typeface="+mn-ea"/>
                <a:cs typeface="+mn-cs"/>
              </a:rPr>
              <a:t>Build an interactive </a:t>
            </a:r>
            <a:r>
              <a:rPr lang="en-US" sz="1300" b="1" kern="0" dirty="0">
                <a:solidFill>
                  <a:prstClr val="white"/>
                </a:solidFill>
              </a:rPr>
              <a:t>UI </a:t>
            </a:r>
            <a:r>
              <a:rPr kumimoji="0" lang="en-US" sz="1300" b="0" i="0" u="none" strike="noStrike" kern="0" cap="none" spc="0" normalizeH="0" baseline="0" noProof="0" dirty="0">
                <a:ln>
                  <a:noFill/>
                </a:ln>
                <a:solidFill>
                  <a:prstClr val="white"/>
                </a:solidFill>
                <a:effectLst/>
                <a:uLnTx/>
                <a:uFillTx/>
                <a:ea typeface="+mn-ea"/>
                <a:cs typeface="+mn-cs"/>
              </a:rPr>
              <a:t>seating chart that lets me explore different seating layouts based on the dimensions of the room and the number of people registered for my conference</a:t>
            </a:r>
          </a:p>
        </p:txBody>
      </p:sp>
      <p:sp>
        <p:nvSpPr>
          <p:cNvPr id="25" name="TextBox 24">
            <a:extLst>
              <a:ext uri="{FF2B5EF4-FFF2-40B4-BE49-F238E27FC236}">
                <a16:creationId xmlns:a16="http://schemas.microsoft.com/office/drawing/2014/main" id="{359EE830-8925-1BDB-8B0E-5BE0F2C5D23F}"/>
              </a:ext>
              <a:ext uri="{C183D7F6-B498-43B3-948B-1728B52AA6E4}">
                <adec:decorative xmlns:adec="http://schemas.microsoft.com/office/drawing/2017/decorative" val="1"/>
              </a:ext>
            </a:extLst>
          </p:cNvPr>
          <p:cNvSpPr txBox="1"/>
          <p:nvPr/>
        </p:nvSpPr>
        <p:spPr>
          <a:xfrm rot="5400000">
            <a:off x="6952836" y="4288376"/>
            <a:ext cx="1098108" cy="1226820"/>
          </a:xfrm>
          <a:prstGeom prst="diagStripe">
            <a:avLst>
              <a:gd name="adj" fmla="val 51435"/>
            </a:avLst>
          </a:prstGeom>
          <a:solidFill>
            <a:schemeClr val="bg1">
              <a:lumMod val="75000"/>
            </a:schemeClr>
          </a:solidFill>
          <a:ln>
            <a:noFill/>
          </a:ln>
        </p:spPr>
        <p:txBody>
          <a:bodyPr vert="vert270" wrap="square">
            <a:spAutoFit/>
          </a:bodyPr>
          <a:lstStyle/>
          <a:p>
            <a:endParaRPr lang="en-US"/>
          </a:p>
        </p:txBody>
      </p:sp>
      <p:sp>
        <p:nvSpPr>
          <p:cNvPr id="29" name="TextBox 28">
            <a:extLst>
              <a:ext uri="{FF2B5EF4-FFF2-40B4-BE49-F238E27FC236}">
                <a16:creationId xmlns:a16="http://schemas.microsoft.com/office/drawing/2014/main" id="{200D1366-F491-DFEF-7347-3ADF2A4BE6FB}"/>
              </a:ext>
            </a:extLst>
          </p:cNvPr>
          <p:cNvSpPr txBox="1"/>
          <p:nvPr/>
        </p:nvSpPr>
        <p:spPr>
          <a:xfrm rot="2522870">
            <a:off x="7323668" y="4659236"/>
            <a:ext cx="790281" cy="307777"/>
          </a:xfrm>
          <a:prstGeom prst="rect">
            <a:avLst/>
          </a:prstGeom>
          <a:noFill/>
        </p:spPr>
        <p:txBody>
          <a:bodyPr wrap="none" lIns="0" tIns="0" rIns="0" bIns="0" rtlCol="0">
            <a:spAutoFit/>
          </a:bodyPr>
          <a:lstStyle/>
          <a:p>
            <a:pPr algn="ctr"/>
            <a:r>
              <a:rPr lang="en-US" sz="1000" dirty="0">
                <a:ea typeface="+mn-lt"/>
                <a:cs typeface="+mn-lt"/>
              </a:rPr>
              <a:t>Rolling out &amp; </a:t>
            </a:r>
          </a:p>
          <a:p>
            <a:pPr algn="ctr"/>
            <a:r>
              <a:rPr lang="en-US" sz="1000" dirty="0">
                <a:ea typeface="+mn-lt"/>
                <a:cs typeface="+mn-lt"/>
              </a:rPr>
              <a:t>Web only</a:t>
            </a:r>
            <a:endParaRPr lang="en-US" sz="1000" dirty="0">
              <a:gradFill>
                <a:gsLst>
                  <a:gs pos="2917">
                    <a:schemeClr val="tx1"/>
                  </a:gs>
                  <a:gs pos="30000">
                    <a:schemeClr val="tx1"/>
                  </a:gs>
                </a:gsLst>
                <a:lin ang="5400000" scaled="0"/>
              </a:gradFill>
            </a:endParaRPr>
          </a:p>
        </p:txBody>
      </p:sp>
      <p:sp>
        <p:nvSpPr>
          <p:cNvPr id="9" name="Rectangle: Rounded Corners 8">
            <a:extLst>
              <a:ext uri="{FF2B5EF4-FFF2-40B4-BE49-F238E27FC236}">
                <a16:creationId xmlns:a16="http://schemas.microsoft.com/office/drawing/2014/main" id="{1760B280-0BE6-12F3-E76E-723E5E807B21}"/>
              </a:ext>
              <a:ext uri="{C183D7F6-B498-43B3-948B-1728B52AA6E4}">
                <adec:decorative xmlns:adec="http://schemas.microsoft.com/office/drawing/2017/decorative" val="1"/>
              </a:ext>
            </a:extLst>
          </p:cNvPr>
          <p:cNvSpPr/>
          <p:nvPr/>
        </p:nvSpPr>
        <p:spPr>
          <a:xfrm>
            <a:off x="8369298" y="4352730"/>
            <a:ext cx="2819208" cy="2240530"/>
          </a:xfrm>
          <a:prstGeom prst="roundRect">
            <a:avLst/>
          </a:prstGeom>
          <a:solidFill>
            <a:srgbClr val="5D2EF2"/>
          </a:solidFill>
          <a:ln w="19050" cap="flat" cmpd="sng" algn="ctr">
            <a:solidFill>
              <a:sysClr val="window" lastClr="FFFFFF"/>
            </a:solidFill>
            <a:prstDash val="solid"/>
            <a:miter lim="800000"/>
          </a:ln>
          <a:effectLst/>
        </p:spPr>
        <p:txBody>
          <a:bodyPr lIns="91440" tIns="274320" rIns="91440" bIns="45720" rtlCol="0" anchor="t"/>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F3639D9F-B93D-6F33-21A2-788C3A643FAF}"/>
              </a:ext>
            </a:extLst>
          </p:cNvPr>
          <p:cNvSpPr txBox="1"/>
          <p:nvPr/>
        </p:nvSpPr>
        <p:spPr>
          <a:xfrm>
            <a:off x="8552797" y="4505130"/>
            <a:ext cx="2410561" cy="1708160"/>
          </a:xfrm>
          <a:prstGeom prst="rect">
            <a:avLst/>
          </a:prstGeom>
          <a:noFill/>
        </p:spPr>
        <p:txBody>
          <a:bodyPr wrap="square" rtlCol="0">
            <a:spAutoFit/>
          </a:bodyPr>
          <a:lstStyle/>
          <a:p>
            <a:r>
              <a:rPr lang="en-US" sz="1600" dirty="0">
                <a:solidFill>
                  <a:prstClr val="white"/>
                </a:solidFill>
                <a:latin typeface="+mj-lt"/>
                <a:ea typeface="+mn-lt"/>
                <a:cs typeface="+mn-lt"/>
              </a:rPr>
              <a:t>Microsoft 365 Copilot</a:t>
            </a:r>
          </a:p>
          <a:p>
            <a:endParaRPr lang="en-US" sz="900" b="1" dirty="0">
              <a:solidFill>
                <a:prstClr val="white"/>
              </a:solidFill>
              <a:latin typeface="Aptos" panose="02110004020202020204"/>
              <a:ea typeface="+mn-lt"/>
              <a:cs typeface="+mn-lt"/>
            </a:endParaRPr>
          </a:p>
          <a:p>
            <a:pPr marL="171450" indent="-171450">
              <a:spcAft>
                <a:spcPts val="600"/>
              </a:spcAft>
              <a:buFont typeface="Arial" panose="020B0604020202020204" pitchFamily="34" charset="0"/>
              <a:buChar char="•"/>
            </a:pPr>
            <a:r>
              <a:rPr lang="en-US" sz="1400" dirty="0">
                <a:solidFill>
                  <a:prstClr val="white"/>
                </a:solidFill>
                <a:ea typeface="+mn-lt"/>
                <a:cs typeface="+mn-lt"/>
              </a:rPr>
              <a:t>M365.cloud.Microsoft</a:t>
            </a:r>
          </a:p>
          <a:p>
            <a:pPr marL="171450" indent="-171450">
              <a:spcAft>
                <a:spcPts val="600"/>
              </a:spcAft>
              <a:buFont typeface="Arial" panose="020B0604020202020204" pitchFamily="34" charset="0"/>
              <a:buChar char="•"/>
            </a:pPr>
            <a:r>
              <a:rPr lang="en-US" sz="1400" dirty="0">
                <a:solidFill>
                  <a:schemeClr val="bg1"/>
                </a:solidFill>
                <a:ea typeface="+mn-lt"/>
                <a:cs typeface="+mn-lt"/>
                <a:hlinkClick r:id="rId2">
                  <a:extLst>
                    <a:ext uri="{A12FA001-AC4F-418D-AE19-62706E023703}">
                      <ahyp:hlinkClr xmlns:ahyp="http://schemas.microsoft.com/office/drawing/2018/hyperlinkcolor" val="tx"/>
                    </a:ext>
                  </a:extLst>
                </a:hlinkClick>
              </a:rPr>
              <a:t>Download Window app</a:t>
            </a:r>
            <a:r>
              <a:rPr lang="en-US" sz="1400" dirty="0">
                <a:solidFill>
                  <a:schemeClr val="bg1"/>
                </a:solidFill>
                <a:ea typeface="+mn-lt"/>
                <a:cs typeface="+mn-lt"/>
              </a:rPr>
              <a:t> in App Store</a:t>
            </a:r>
          </a:p>
          <a:p>
            <a:pPr marL="171450" indent="-171450">
              <a:spcAft>
                <a:spcPts val="600"/>
              </a:spcAft>
              <a:buFont typeface="Arial" panose="020B0604020202020204" pitchFamily="34" charset="0"/>
              <a:buChar char="•"/>
            </a:pPr>
            <a:r>
              <a:rPr lang="en-US" sz="1400" dirty="0">
                <a:solidFill>
                  <a:schemeClr val="bg1"/>
                </a:solidFill>
                <a:ea typeface="+mn-lt"/>
                <a:cs typeface="+mn-lt"/>
                <a:hlinkClick r:id="rId3">
                  <a:extLst>
                    <a:ext uri="{A12FA001-AC4F-418D-AE19-62706E023703}">
                      <ahyp:hlinkClr xmlns:ahyp="http://schemas.microsoft.com/office/drawing/2018/hyperlinkcolor" val="tx"/>
                    </a:ext>
                  </a:extLst>
                </a:hlinkClick>
              </a:rPr>
              <a:t>Download Mac App</a:t>
            </a:r>
            <a:r>
              <a:rPr lang="en-US" sz="1400" dirty="0">
                <a:solidFill>
                  <a:schemeClr val="bg1"/>
                </a:solidFill>
                <a:ea typeface="+mn-lt"/>
                <a:cs typeface="+mn-lt"/>
              </a:rPr>
              <a:t>  in App Store</a:t>
            </a:r>
            <a:endParaRPr lang="en-US" sz="1400" b="1" dirty="0">
              <a:solidFill>
                <a:schemeClr val="bg1"/>
              </a:solidFill>
            </a:endParaRPr>
          </a:p>
        </p:txBody>
      </p:sp>
    </p:spTree>
    <p:extLst>
      <p:ext uri="{BB962C8B-B14F-4D97-AF65-F5344CB8AC3E}">
        <p14:creationId xmlns:p14="http://schemas.microsoft.com/office/powerpoint/2010/main" val="42004119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Upcoming community events</a:t>
            </a: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2"/>
            <a:ext cx="11487821" cy="3587381"/>
          </a:xfrm>
        </p:spPr>
        <p:txBody>
          <a:bodyPr>
            <a:noAutofit/>
          </a:bodyPr>
          <a:lstStyle/>
          <a:p>
            <a:pPr marL="0" indent="0">
              <a:buNone/>
            </a:pPr>
            <a:r>
              <a:rPr lang="en-US">
                <a:latin typeface="Segoe UI" panose="020B0502040204020203" pitchFamily="34" charset="0"/>
                <a:cs typeface="Segoe UI" panose="020B0502040204020203" pitchFamily="34" charset="0"/>
                <a:hlinkClick r:id="rId3"/>
              </a:rPr>
              <a:t>Cloud Tech Tallinn 2026</a:t>
            </a:r>
            <a:r>
              <a:rPr lang="en-US">
                <a:latin typeface="Segoe UI" panose="020B0502040204020203" pitchFamily="34" charset="0"/>
                <a:cs typeface="Segoe UI" panose="020B0502040204020203" pitchFamily="34" charset="0"/>
              </a:rPr>
              <a:t> | Jan 29-30 | Tallinn, Estonia</a:t>
            </a:r>
          </a:p>
          <a:p>
            <a:pPr marL="0" indent="0">
              <a:buNone/>
            </a:pPr>
            <a:r>
              <a:rPr lang="en-US">
                <a:latin typeface="Segoe UI" panose="020B0502040204020203" pitchFamily="34" charset="0"/>
                <a:cs typeface="Segoe UI" panose="020B0502040204020203" pitchFamily="34" charset="0"/>
                <a:hlinkClick r:id="rId4"/>
              </a:rPr>
              <a:t>AI Community Days (AICD) Dubai 2026</a:t>
            </a:r>
            <a:r>
              <a:rPr lang="en-US">
                <a:latin typeface="Segoe UI" panose="020B0502040204020203" pitchFamily="34" charset="0"/>
                <a:cs typeface="Segoe UI" panose="020B0502040204020203" pitchFamily="34" charset="0"/>
              </a:rPr>
              <a:t> | Feb 7 | Dubai, UAE</a:t>
            </a:r>
          </a:p>
          <a:p>
            <a:pPr marL="0" indent="0">
              <a:buNone/>
            </a:pPr>
            <a:r>
              <a:rPr lang="en-US">
                <a:latin typeface="Segoe UI" panose="020B0502040204020203" pitchFamily="34" charset="0"/>
                <a:cs typeface="Segoe UI" panose="020B0502040204020203" pitchFamily="34" charset="0"/>
                <a:hlinkClick r:id="rId5"/>
              </a:rPr>
              <a:t>AI Community Days (AICD) Mahdia</a:t>
            </a:r>
            <a:r>
              <a:rPr lang="en-US">
                <a:latin typeface="Segoe UI" panose="020B0502040204020203" pitchFamily="34" charset="0"/>
                <a:cs typeface="Segoe UI" panose="020B0502040204020203" pitchFamily="34" charset="0"/>
              </a:rPr>
              <a:t> | Feb 14 | </a:t>
            </a:r>
            <a:r>
              <a:rPr lang="en-US" err="1">
                <a:latin typeface="Segoe UI" panose="020B0502040204020203" pitchFamily="34" charset="0"/>
                <a:cs typeface="Segoe UI" panose="020B0502040204020203" pitchFamily="34" charset="0"/>
              </a:rPr>
              <a:t>Rejiche</a:t>
            </a:r>
            <a:r>
              <a:rPr lang="en-US">
                <a:latin typeface="Segoe UI" panose="020B0502040204020203" pitchFamily="34" charset="0"/>
                <a:cs typeface="Segoe UI" panose="020B0502040204020203" pitchFamily="34" charset="0"/>
              </a:rPr>
              <a:t>, Tunisia</a:t>
            </a:r>
            <a:endParaRPr lang="en-US">
              <a:latin typeface="Segoe UI" panose="020B0502040204020203" pitchFamily="34" charset="0"/>
              <a:cs typeface="Segoe UI" panose="020B0502040204020203" pitchFamily="34" charset="0"/>
              <a:hlinkClick r:id="rId6"/>
            </a:endParaRPr>
          </a:p>
          <a:p>
            <a:pPr marL="0" indent="0">
              <a:buNone/>
            </a:pPr>
            <a:r>
              <a:rPr lang="en-US" u="sng">
                <a:latin typeface="Segoe UI" panose="020B0502040204020203" pitchFamily="34" charset="0"/>
                <a:cs typeface="Segoe UI" panose="020B0502040204020203" pitchFamily="34" charset="0"/>
                <a:hlinkClick r:id="rId7"/>
              </a:rPr>
              <a:t>M365 Miami</a:t>
            </a:r>
            <a:r>
              <a:rPr lang="en-US">
                <a:latin typeface="Segoe UI" panose="020B0502040204020203" pitchFamily="34" charset="0"/>
                <a:cs typeface="Segoe UI" panose="020B0502040204020203" pitchFamily="34" charset="0"/>
              </a:rPr>
              <a:t> | Feb 6 | Miami, FL</a:t>
            </a:r>
          </a:p>
          <a:p>
            <a:pPr marL="0">
              <a:buNone/>
            </a:pPr>
            <a:r>
              <a:rPr lang="en-US">
                <a:latin typeface="Segoe UI" panose="020B0502040204020203" pitchFamily="34" charset="0"/>
                <a:cs typeface="Segoe UI" panose="020B0502040204020203" pitchFamily="34" charset="0"/>
                <a:hlinkClick r:id="rId8"/>
              </a:rPr>
              <a:t>Exchange Summit 2026</a:t>
            </a:r>
            <a:r>
              <a:rPr lang="en-US">
                <a:latin typeface="Segoe UI" panose="020B0502040204020203" pitchFamily="34" charset="0"/>
                <a:cs typeface="Segoe UI" panose="020B0502040204020203" pitchFamily="34" charset="0"/>
              </a:rPr>
              <a:t> | Feb 24-25 | Wurzburg, Germany</a:t>
            </a:r>
          </a:p>
          <a:p>
            <a:pPr marL="0">
              <a:buNone/>
            </a:pPr>
            <a:r>
              <a:rPr lang="en-US" u="sng">
                <a:latin typeface="Segoe UI" panose="020B0502040204020203" pitchFamily="34" charset="0"/>
                <a:cs typeface="Segoe UI" panose="020B0502040204020203" pitchFamily="34" charset="0"/>
                <a:hlinkClick r:id="rId9"/>
              </a:rPr>
              <a:t>Community Days Knoxville 2026</a:t>
            </a:r>
            <a:r>
              <a:rPr lang="en-US">
                <a:latin typeface="Segoe UI" panose="020B0502040204020203" pitchFamily="34" charset="0"/>
                <a:cs typeface="Segoe UI" panose="020B0502040204020203" pitchFamily="34" charset="0"/>
              </a:rPr>
              <a:t> | Feb 26-27 | Maryville, TN</a:t>
            </a:r>
          </a:p>
          <a:p>
            <a:pPr marL="0">
              <a:buNone/>
            </a:pPr>
            <a:r>
              <a:rPr lang="en-US">
                <a:latin typeface="Segoe UI" panose="020B0502040204020203" pitchFamily="34" charset="0"/>
                <a:cs typeface="Segoe UI" panose="020B0502040204020203" pitchFamily="34" charset="0"/>
                <a:hlinkClick r:id="rId10"/>
              </a:rPr>
              <a:t>Experts Live Germany 2026</a:t>
            </a:r>
            <a:r>
              <a:rPr lang="en-US">
                <a:latin typeface="Segoe UI" panose="020B0502040204020203" pitchFamily="34" charset="0"/>
                <a:cs typeface="Segoe UI" panose="020B0502040204020203" pitchFamily="34" charset="0"/>
              </a:rPr>
              <a:t> | Mar 3-4 | Leipzig, Germany</a:t>
            </a:r>
          </a:p>
          <a:p>
            <a:pPr marL="0">
              <a:buNone/>
            </a:pPr>
            <a:r>
              <a:rPr lang="en-US">
                <a:latin typeface="Segoe UI" panose="020B0502040204020203" pitchFamily="34" charset="0"/>
                <a:cs typeface="Segoe UI" panose="020B0502040204020203" pitchFamily="34" charset="0"/>
                <a:hlinkClick r:id="rId11"/>
              </a:rPr>
              <a:t>WIT Network Igniting Excellence Leadership Conference</a:t>
            </a:r>
            <a:r>
              <a:rPr lang="en-US">
                <a:latin typeface="Segoe UI" panose="020B0502040204020203" pitchFamily="34" charset="0"/>
                <a:cs typeface="Segoe UI" panose="020B0502040204020203" pitchFamily="34" charset="0"/>
              </a:rPr>
              <a:t> | Mar 10-12 | San Diego, CA</a:t>
            </a:r>
          </a:p>
          <a:p>
            <a:pPr marL="0">
              <a:buNone/>
            </a:pPr>
            <a:r>
              <a:rPr lang="en-US">
                <a:latin typeface="Segoe UI" panose="020B0502040204020203" pitchFamily="34" charset="0"/>
                <a:cs typeface="Segoe UI" panose="020B0502040204020203" pitchFamily="34" charset="0"/>
                <a:hlinkClick r:id="rId12"/>
              </a:rPr>
              <a:t>Microsoft Fabric Community Conference</a:t>
            </a:r>
            <a:r>
              <a:rPr lang="en-US">
                <a:latin typeface="Segoe UI" panose="020B0502040204020203" pitchFamily="34" charset="0"/>
                <a:cs typeface="Segoe UI" panose="020B0502040204020203" pitchFamily="34" charset="0"/>
              </a:rPr>
              <a:t> | Mar 16-20 | Atlanta, GA</a:t>
            </a:r>
          </a:p>
          <a:p>
            <a:pPr marL="0">
              <a:buNone/>
            </a:pPr>
            <a:r>
              <a:rPr lang="en-US" u="sng">
                <a:latin typeface="Segoe UI" panose="020B0502040204020203" pitchFamily="34" charset="0"/>
                <a:cs typeface="Segoe UI" panose="020B0502040204020203" pitchFamily="34" charset="0"/>
                <a:hlinkClick r:id="rId13"/>
              </a:rPr>
              <a:t>Microsoft 365 Community Conference</a:t>
            </a:r>
            <a:r>
              <a:rPr lang="en-US">
                <a:latin typeface="Segoe UI" panose="020B0502040204020203" pitchFamily="34" charset="0"/>
                <a:cs typeface="Segoe UI" panose="020B0502040204020203" pitchFamily="34" charset="0"/>
              </a:rPr>
              <a:t> | Apr 21-23 | Orlando, FL</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14">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15">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normAutofit/>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rPr>
              <a:t>Next call: </a:t>
            </a:r>
          </a:p>
          <a:p>
            <a:pPr marL="0" lvl="0" indent="0">
              <a:buNone/>
              <a:defRPr/>
            </a:pPr>
            <a:r>
              <a:rPr lang="en-US" sz="2000">
                <a:latin typeface="Segoe UI" panose="020B0502040204020203" pitchFamily="34" charset="0"/>
              </a:rPr>
              <a:t>Windows 365 and the Cloud for Agents</a:t>
            </a:r>
            <a:endParaRPr kumimoji="0" lang="en-US" sz="2000" i="0" u="none" strike="noStrike" kern="1200" cap="none" spc="0" normalizeH="0" baseline="0" noProof="0">
              <a:ln>
                <a:noFill/>
              </a:ln>
              <a:solidFill>
                <a:srgbClr val="1A1A1A"/>
              </a:solidFill>
              <a:effectLst/>
              <a:uLnTx/>
              <a:uFillTx/>
              <a:latin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January 2026</a:t>
            </a:r>
          </a:p>
        </p:txBody>
      </p:sp>
    </p:spTree>
    <p:extLst>
      <p:ext uri="{BB962C8B-B14F-4D97-AF65-F5344CB8AC3E}">
        <p14:creationId xmlns:p14="http://schemas.microsoft.com/office/powerpoint/2010/main" val="37850451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Segoe UI Semilight" panose="020B0402040204020203" pitchFamily="34" charset="0"/>
                <a:hlinkClick r:id="rId4"/>
              </a:rPr>
              <a:t>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1714315"/>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Announcements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 Microsoft 365 updates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Topic: Copilot Pages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Open discussion forum</a:t>
            </a:r>
            <a:endParaRPr lang="en-US" spc="-50">
              <a:ln w="3175">
                <a:noFill/>
              </a:ln>
              <a:solidFill>
                <a:schemeClr val="tx1"/>
              </a:solidFill>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7904-C2B3-668D-3647-85666E6C87FB}"/>
              </a:ext>
            </a:extLst>
          </p:cNvPr>
          <p:cNvSpPr>
            <a:spLocks noGrp="1"/>
          </p:cNvSpPr>
          <p:nvPr>
            <p:ph type="title"/>
          </p:nvPr>
        </p:nvSpPr>
        <p:spPr/>
        <p:txBody>
          <a:bodyPr/>
          <a:lstStyle/>
          <a:p>
            <a:r>
              <a:rPr lang="en-US"/>
              <a:t>Announcements</a:t>
            </a:r>
          </a:p>
        </p:txBody>
      </p:sp>
      <p:sp>
        <p:nvSpPr>
          <p:cNvPr id="4" name="Text Placeholder 3">
            <a:extLst>
              <a:ext uri="{FF2B5EF4-FFF2-40B4-BE49-F238E27FC236}">
                <a16:creationId xmlns:a16="http://schemas.microsoft.com/office/drawing/2014/main" id="{9EF880C9-A882-0D96-F1EA-6DD83B5A102F}"/>
              </a:ext>
            </a:extLst>
          </p:cNvPr>
          <p:cNvSpPr>
            <a:spLocks noGrp="1"/>
          </p:cNvSpPr>
          <p:nvPr>
            <p:ph type="body" sz="quarter" idx="12"/>
          </p:nvPr>
        </p:nvSpPr>
        <p:spPr/>
        <p:txBody>
          <a:bodyPr/>
          <a:lstStyle/>
          <a:p>
            <a:r>
              <a:rPr lang="en-US"/>
              <a:t>Digital event</a:t>
            </a:r>
          </a:p>
        </p:txBody>
      </p:sp>
      <p:sp>
        <p:nvSpPr>
          <p:cNvPr id="5" name="Text Placeholder 4">
            <a:extLst>
              <a:ext uri="{FF2B5EF4-FFF2-40B4-BE49-F238E27FC236}">
                <a16:creationId xmlns:a16="http://schemas.microsoft.com/office/drawing/2014/main" id="{ADCD08B2-B0F2-3C90-389D-549B1C658BF8}"/>
              </a:ext>
            </a:extLst>
          </p:cNvPr>
          <p:cNvSpPr>
            <a:spLocks noGrp="1"/>
          </p:cNvSpPr>
          <p:nvPr>
            <p:ph type="body" sz="quarter" idx="13"/>
          </p:nvPr>
        </p:nvSpPr>
        <p:spPr>
          <a:xfrm>
            <a:off x="461963" y="2085278"/>
            <a:ext cx="5049837" cy="4058547"/>
          </a:xfrm>
        </p:spPr>
        <p:txBody>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Join us for the SharePoint @ 25 birthday event</a:t>
            </a:r>
          </a:p>
          <a:p>
            <a:pPr lvl="0">
              <a:lnSpc>
                <a:spcPct val="90000"/>
              </a:lnSpc>
              <a:spcBef>
                <a:spcPts val="1000"/>
              </a:spcBef>
              <a:defRPr/>
            </a:pPr>
            <a:r>
              <a:rPr lang="en-US" sz="1600">
                <a:latin typeface="Segoe UI" panose="020B0502040204020203" pitchFamily="34" charset="0"/>
                <a:cs typeface="Segoe UI" panose="020B0502040204020203" pitchFamily="34" charset="0"/>
              </a:rPr>
              <a:t>Join global leaders, innovators, and the SharePoint product team for a </a:t>
            </a:r>
            <a:r>
              <a:rPr lang="en-US" sz="1600">
                <a:latin typeface="Segoe UI" panose="020B0502040204020203" pitchFamily="34" charset="0"/>
                <a:cs typeface="Segoe UI" panose="020B0502040204020203" pitchFamily="34" charset="0"/>
                <a:hlinkClick r:id="rId2"/>
              </a:rPr>
              <a:t>premier digital event</a:t>
            </a:r>
            <a:r>
              <a:rPr lang="en-US" sz="1600">
                <a:latin typeface="Segoe UI" panose="020B0502040204020203" pitchFamily="34" charset="0"/>
                <a:cs typeface="Segoe UI" panose="020B0502040204020203" pitchFamily="34" charset="0"/>
              </a:rPr>
              <a:t> that honors SharePoint’s evolution and its role as the </a:t>
            </a:r>
            <a:r>
              <a:rPr lang="en-US" sz="1600">
                <a:latin typeface="Segoe UI" panose="020B0502040204020203" pitchFamily="34" charset="0"/>
                <a:cs typeface="Segoe UI" panose="020B0502040204020203" pitchFamily="34" charset="0"/>
                <a:hlinkClick r:id="rId3"/>
              </a:rPr>
              <a:t>knowledge platform for Copilot and agents</a:t>
            </a:r>
            <a:r>
              <a:rPr lang="en-US" sz="1600">
                <a:latin typeface="Segoe UI" panose="020B0502040204020203" pitchFamily="34" charset="0"/>
                <a:cs typeface="Segoe UI" panose="020B0502040204020203" pitchFamily="34" charset="0"/>
              </a:rPr>
              <a:t>, marking both a celebration and a look ahead at the future.</a:t>
            </a:r>
          </a:p>
          <a:p>
            <a:pPr>
              <a:lnSpc>
                <a:spcPct val="90000"/>
              </a:lnSpc>
              <a:spcBef>
                <a:spcPts val="1000"/>
              </a:spcBef>
            </a:pPr>
            <a:r>
              <a:rPr lang="en-US" sz="1600">
                <a:latin typeface="Segoe UI" panose="020B0502040204020203" pitchFamily="34" charset="0"/>
                <a:cs typeface="Segoe UI" panose="020B0502040204020203" pitchFamily="34" charset="0"/>
              </a:rPr>
              <a:t>During the event, we’ll spotlight SharePoint’s most defining innovations while sharing a forward-looking view of the platform’s next chapter. One shaped by AI, Copilot, and agentic experiences designed for modern knowledge work.</a:t>
            </a:r>
          </a:p>
          <a:p>
            <a:pPr>
              <a:lnSpc>
                <a:spcPct val="90000"/>
              </a:lnSpc>
              <a:spcBef>
                <a:spcPts val="1000"/>
              </a:spcBef>
            </a:pPr>
            <a:r>
              <a:rPr lang="en-US" sz="1600">
                <a:latin typeface="Segoe UI" panose="020B0502040204020203" pitchFamily="34" charset="0"/>
                <a:cs typeface="Segoe UI" panose="020B0502040204020203" pitchFamily="34" charset="0"/>
                <a:hlinkClick r:id="rId4"/>
              </a:rPr>
              <a:t>Registration</a:t>
            </a:r>
            <a:r>
              <a:rPr lang="en-US" sz="1600">
                <a:latin typeface="Segoe UI" panose="020B0502040204020203" pitchFamily="34" charset="0"/>
                <a:cs typeface="Segoe UI" panose="020B0502040204020203" pitchFamily="34" charset="0"/>
              </a:rPr>
              <a:t> is open so claim your spot now!</a:t>
            </a:r>
          </a:p>
          <a:p>
            <a:pPr>
              <a:lnSpc>
                <a:spcPct val="90000"/>
              </a:lnSpc>
              <a:spcBef>
                <a:spcPts val="1000"/>
              </a:spcBef>
            </a:pPr>
            <a:r>
              <a:rPr lang="en-US" sz="1600" b="1">
                <a:latin typeface="Segoe UI" panose="020B0502040204020203" pitchFamily="34" charset="0"/>
                <a:cs typeface="Segoe UI" panose="020B0502040204020203" pitchFamily="34" charset="0"/>
              </a:rPr>
              <a:t>Date:</a:t>
            </a:r>
            <a:r>
              <a:rPr lang="en-US" sz="1600">
                <a:latin typeface="Segoe UI" panose="020B0502040204020203" pitchFamily="34" charset="0"/>
                <a:cs typeface="Segoe UI" panose="020B0502040204020203" pitchFamily="34" charset="0"/>
              </a:rPr>
              <a:t> March 2, 2026</a:t>
            </a:r>
            <a:br>
              <a:rPr lang="en-US" sz="1600">
                <a:latin typeface="Segoe UI" panose="020B0502040204020203" pitchFamily="34" charset="0"/>
                <a:cs typeface="Segoe UI" panose="020B0502040204020203" pitchFamily="34" charset="0"/>
              </a:rPr>
            </a:br>
            <a:r>
              <a:rPr lang="en-US" sz="1600" b="1">
                <a:latin typeface="Segoe UI" panose="020B0502040204020203" pitchFamily="34" charset="0"/>
                <a:cs typeface="Segoe UI" panose="020B0502040204020203" pitchFamily="34" charset="0"/>
              </a:rPr>
              <a:t>Time:</a:t>
            </a:r>
            <a:r>
              <a:rPr lang="en-US" sz="1600">
                <a:latin typeface="Segoe UI" panose="020B0502040204020203" pitchFamily="34" charset="0"/>
                <a:cs typeface="Segoe UI" panose="020B0502040204020203" pitchFamily="34" charset="0"/>
              </a:rPr>
              <a:t> 9:00 AM PT</a:t>
            </a:r>
            <a:endParaRPr lang="en-US" sz="1400">
              <a:latin typeface="Segoe UI" panose="020B0502040204020203" pitchFamily="34" charset="0"/>
              <a:cs typeface="Segoe UI" panose="020B0502040204020203" pitchFamily="34" charset="0"/>
            </a:endParaRPr>
          </a:p>
        </p:txBody>
      </p:sp>
      <p:pic>
        <p:nvPicPr>
          <p:cNvPr id="6" name="Picture Placeholder 4">
            <a:extLst>
              <a:ext uri="{FF2B5EF4-FFF2-40B4-BE49-F238E27FC236}">
                <a16:creationId xmlns:a16="http://schemas.microsoft.com/office/drawing/2014/main" id="{DCBF9A27-7148-0227-AB30-7EE8B8F3BFBC}"/>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02" r="102"/>
          <a:stretch/>
        </p:blipFill>
        <p:spPr>
          <a:xfrm>
            <a:off x="5650395" y="2085278"/>
            <a:ext cx="6262206" cy="3534937"/>
          </a:xfrm>
        </p:spPr>
      </p:pic>
    </p:spTree>
    <p:extLst>
      <p:ext uri="{BB962C8B-B14F-4D97-AF65-F5344CB8AC3E}">
        <p14:creationId xmlns:p14="http://schemas.microsoft.com/office/powerpoint/2010/main" val="11141656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9867-A690-8F67-7B14-ED3949BBEC20}"/>
              </a:ext>
            </a:extLst>
          </p:cNvPr>
          <p:cNvSpPr>
            <a:spLocks noGrp="1"/>
          </p:cNvSpPr>
          <p:nvPr>
            <p:ph type="title"/>
          </p:nvPr>
        </p:nvSpPr>
        <p:spPr/>
        <p:txBody>
          <a:bodyPr/>
          <a:lstStyle/>
          <a:p>
            <a:r>
              <a:rPr lang="en-US"/>
              <a:t>Announcements</a:t>
            </a:r>
          </a:p>
        </p:txBody>
      </p:sp>
      <p:sp>
        <p:nvSpPr>
          <p:cNvPr id="4" name="Text Placeholder 3">
            <a:extLst>
              <a:ext uri="{FF2B5EF4-FFF2-40B4-BE49-F238E27FC236}">
                <a16:creationId xmlns:a16="http://schemas.microsoft.com/office/drawing/2014/main" id="{59175452-9494-57A4-7BA7-BA318D8293F3}"/>
              </a:ext>
            </a:extLst>
          </p:cNvPr>
          <p:cNvSpPr>
            <a:spLocks noGrp="1"/>
          </p:cNvSpPr>
          <p:nvPr>
            <p:ph type="body" sz="quarter" idx="12"/>
          </p:nvPr>
        </p:nvSpPr>
        <p:spPr/>
        <p:txBody>
          <a:bodyPr/>
          <a:lstStyle/>
          <a:p>
            <a:r>
              <a:rPr lang="en-US"/>
              <a:t>Community</a:t>
            </a:r>
          </a:p>
        </p:txBody>
      </p:sp>
      <p:sp>
        <p:nvSpPr>
          <p:cNvPr id="5" name="Text Placeholder 4">
            <a:extLst>
              <a:ext uri="{FF2B5EF4-FFF2-40B4-BE49-F238E27FC236}">
                <a16:creationId xmlns:a16="http://schemas.microsoft.com/office/drawing/2014/main" id="{3A6547D0-8BF1-C8AF-8B34-12DAD17B6696}"/>
              </a:ext>
            </a:extLst>
          </p:cNvPr>
          <p:cNvSpPr>
            <a:spLocks noGrp="1"/>
          </p:cNvSpPr>
          <p:nvPr>
            <p:ph type="body" sz="quarter" idx="13"/>
          </p:nvPr>
        </p:nvSpPr>
        <p:spPr>
          <a:xfrm>
            <a:off x="461963" y="2085278"/>
            <a:ext cx="5049837" cy="2804870"/>
          </a:xfrm>
        </p:spPr>
        <p:txBody>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The Microsoft 365 Community Conference: your front-row seat to the future of work</a:t>
            </a:r>
          </a:p>
          <a:p>
            <a:pPr>
              <a:lnSpc>
                <a:spcPct val="90000"/>
              </a:lnSpc>
              <a:spcBef>
                <a:spcPts val="1000"/>
              </a:spcBef>
            </a:pPr>
            <a:r>
              <a:rPr lang="en-US">
                <a:latin typeface="Segoe UI" panose="020B0502040204020203" pitchFamily="34" charset="0"/>
                <a:cs typeface="Segoe UI" panose="020B0502040204020203" pitchFamily="34" charset="0"/>
              </a:rPr>
              <a:t>Join us in Orlando, Florida, on April 21-23, 2026, to discover how to harness the power of Microsoft technology to achieve more, together. From learning about the latest advancements in AI-driven tools and building skills you can use immediately, to connecting with Microsoft product-makers and executives, you’ll dive deep into big innovations and come home with actionable insights. </a:t>
            </a:r>
          </a:p>
          <a:p>
            <a:pPr>
              <a:lnSpc>
                <a:spcPct val="90000"/>
              </a:lnSpc>
              <a:spcBef>
                <a:spcPts val="1000"/>
              </a:spcBef>
            </a:pPr>
            <a:r>
              <a:rPr lang="en-US">
                <a:latin typeface="Segoe UI" panose="020B0502040204020203" pitchFamily="34" charset="0"/>
                <a:cs typeface="Segoe UI" panose="020B0502040204020203" pitchFamily="34" charset="0"/>
              </a:rPr>
              <a:t>Click </a:t>
            </a:r>
            <a:r>
              <a:rPr lang="en-US" u="sng">
                <a:latin typeface="Segoe UI" panose="020B0502040204020203" pitchFamily="34" charset="0"/>
                <a:cs typeface="Segoe UI" panose="020B0502040204020203" pitchFamily="34" charset="0"/>
                <a:hlinkClick r:id="rId2"/>
              </a:rPr>
              <a:t>here</a:t>
            </a:r>
            <a:r>
              <a:rPr lang="en-US">
                <a:latin typeface="Segoe UI" panose="020B0502040204020203" pitchFamily="34" charset="0"/>
                <a:cs typeface="Segoe UI" panose="020B0502040204020203" pitchFamily="34" charset="0"/>
              </a:rPr>
              <a:t> to learn more and register today!</a:t>
            </a:r>
          </a:p>
        </p:txBody>
      </p:sp>
      <p:pic>
        <p:nvPicPr>
          <p:cNvPr id="6" name="Picture Placeholder 4">
            <a:extLst>
              <a:ext uri="{FF2B5EF4-FFF2-40B4-BE49-F238E27FC236}">
                <a16:creationId xmlns:a16="http://schemas.microsoft.com/office/drawing/2014/main" id="{5F76B876-B6C0-99CA-DA74-F109956D7F4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11" b="1411"/>
          <a:stretch/>
        </p:blipFill>
        <p:spPr>
          <a:xfrm>
            <a:off x="5650395" y="2085278"/>
            <a:ext cx="6262206" cy="3534937"/>
          </a:xfrm>
        </p:spPr>
      </p:pic>
    </p:spTree>
    <p:extLst>
      <p:ext uri="{BB962C8B-B14F-4D97-AF65-F5344CB8AC3E}">
        <p14:creationId xmlns:p14="http://schemas.microsoft.com/office/powerpoint/2010/main" val="11512042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AB47-3D13-061A-6A9F-58760E7FF28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72B0A90B-27AC-4B53-6A9E-2DCDFDC525C1}"/>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Announcements</a:t>
            </a:r>
          </a:p>
        </p:txBody>
      </p:sp>
      <p:pic>
        <p:nvPicPr>
          <p:cNvPr id="5" name="Picture Placeholder 4">
            <a:extLst>
              <a:ext uri="{FF2B5EF4-FFF2-40B4-BE49-F238E27FC236}">
                <a16:creationId xmlns:a16="http://schemas.microsoft.com/office/drawing/2014/main" id="{A68DC7C6-5134-619A-E93A-1280946771EF}"/>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422" b="2422"/>
          <a:stretch/>
        </p:blipFill>
        <p:spPr>
          <a:xfrm>
            <a:off x="5650395" y="2085278"/>
            <a:ext cx="6262206" cy="3534937"/>
          </a:xfrm>
        </p:spPr>
      </p:pic>
      <p:sp>
        <p:nvSpPr>
          <p:cNvPr id="3" name="Text Placeholder 2">
            <a:extLst>
              <a:ext uri="{FF2B5EF4-FFF2-40B4-BE49-F238E27FC236}">
                <a16:creationId xmlns:a16="http://schemas.microsoft.com/office/drawing/2014/main" id="{50C21474-5C3A-756A-5AA6-26BFF074B308}"/>
              </a:ext>
            </a:extLst>
          </p:cNvPr>
          <p:cNvSpPr>
            <a:spLocks noGrp="1"/>
          </p:cNvSpPr>
          <p:nvPr>
            <p:ph type="body" sz="quarter" idx="12"/>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000" i="0">
                <a:solidFill>
                  <a:srgbClr val="333333"/>
                </a:solidFill>
                <a:effectLst/>
                <a:latin typeface="Segoe UI Semibold" panose="020B0702040204020203" pitchFamily="34" charset="0"/>
                <a:cs typeface="Segoe UI Semibold" panose="020B0702040204020203" pitchFamily="34" charset="0"/>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latin typeface="Segoe UI" panose="020B0502040204020203" pitchFamily="34" charset="0"/>
                <a:cs typeface="Segoe UI" panose="020B0502040204020203" pitchFamily="34" charset="0"/>
              </a:rPr>
              <a:t>Have you attended our </a:t>
            </a:r>
            <a:r>
              <a:rPr lang="en-US" sz="1600" b="0" i="0">
                <a:effectLst/>
                <a:latin typeface="Segoe UI" panose="020B0502040204020203" pitchFamily="34" charset="0"/>
                <a:cs typeface="Segoe UI" panose="020B0502040204020203" pitchFamily="34" charset="0"/>
                <a:hlinkClick r:id="rId3"/>
              </a:rPr>
              <a:t>Customer Hub</a:t>
            </a:r>
            <a:r>
              <a:rPr lang="en-US" sz="1600" b="0" i="0">
                <a:solidFill>
                  <a:srgbClr val="333333"/>
                </a:solidFill>
                <a:effectLst/>
                <a:latin typeface="Segoe UI" panose="020B0502040204020203" pitchFamily="34" charset="0"/>
                <a:cs typeface="Segoe UI" panose="020B0502040204020203" pitchFamily="34" charset="0"/>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a:solidFill>
                  <a:srgbClr val="333333"/>
                </a:solidFill>
                <a:effectLst/>
                <a:latin typeface="Segoe UI" panose="020B0502040204020203" pitchFamily="34" charset="0"/>
                <a:cs typeface="Segoe UI" panose="020B0502040204020203" pitchFamily="34" charset="0"/>
              </a:rPr>
              <a:t>Join us for one or more of our upcoming sessions, including the launch of several new Copilot series. We also have all past session recordings so you can watch any that you missed</a:t>
            </a:r>
            <a:r>
              <a:rPr lang="en-US" sz="1600">
                <a:solidFill>
                  <a:srgbClr val="333333"/>
                </a:solidFill>
                <a:latin typeface="Segoe UI" panose="020B0502040204020203" pitchFamily="34" charset="0"/>
                <a:cs typeface="Segoe UI" panose="020B0502040204020203" pitchFamily="34" charset="0"/>
              </a:rPr>
              <a:t> and download the presentation materials.</a:t>
            </a:r>
            <a:endParaRPr lang="en-US" sz="1600" i="0">
              <a:solidFill>
                <a:srgbClr val="333333"/>
              </a:solidFill>
              <a:effectLst/>
              <a:latin typeface="Segoe UI" panose="020B0502040204020203" pitchFamily="34" charset="0"/>
              <a:cs typeface="Segoe UI" panose="020B0502040204020203" pitchFamily="34" charset="0"/>
            </a:endParaRPr>
          </a:p>
          <a:p>
            <a:pPr marL="0" indent="0">
              <a:lnSpc>
                <a:spcPct val="90000"/>
              </a:lnSpc>
              <a:spcBef>
                <a:spcPts val="1000"/>
              </a:spcBef>
              <a:buNone/>
            </a:pPr>
            <a:r>
              <a:rPr lang="en-US" sz="1600">
                <a:solidFill>
                  <a:srgbClr val="333333"/>
                </a:solidFill>
                <a:latin typeface="Segoe UI" panose="020B0502040204020203" pitchFamily="34" charset="0"/>
                <a:cs typeface="Segoe UI" panose="020B0502040204020203" pitchFamily="34" charset="0"/>
              </a:rPr>
              <a:t>Visit </a:t>
            </a:r>
            <a:r>
              <a:rPr lang="en-US" sz="1600">
                <a:solidFill>
                  <a:srgbClr val="333333"/>
                </a:solidFill>
                <a:latin typeface="Segoe UI" panose="020B0502040204020203" pitchFamily="34" charset="0"/>
                <a:cs typeface="Segoe UI" panose="020B0502040204020203" pitchFamily="34" charset="0"/>
                <a:hlinkClick r:id="rId3"/>
              </a:rPr>
              <a:t>aka.ms/</a:t>
            </a:r>
            <a:r>
              <a:rPr lang="en-US" sz="1600" err="1">
                <a:solidFill>
                  <a:srgbClr val="333333"/>
                </a:solidFill>
                <a:latin typeface="Segoe UI" panose="020B0502040204020203" pitchFamily="34" charset="0"/>
                <a:cs typeface="Segoe UI" panose="020B0502040204020203" pitchFamily="34" charset="0"/>
                <a:hlinkClick r:id="rId3"/>
              </a:rPr>
              <a:t>CustomerHubSessions</a:t>
            </a:r>
            <a:r>
              <a:rPr lang="en-US" sz="1600">
                <a:solidFill>
                  <a:srgbClr val="333333"/>
                </a:solidFill>
                <a:latin typeface="Segoe UI" panose="020B0502040204020203" pitchFamily="34" charset="0"/>
                <a:cs typeface="Segoe UI" panose="020B0502040204020203" pitchFamily="34" charset="0"/>
              </a:rPr>
              <a:t> to sign up today.</a:t>
            </a:r>
            <a:endParaRPr lang="en-US" sz="1600" b="0" i="0">
              <a:solidFill>
                <a:srgbClr val="333333"/>
              </a:solidFill>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C38558A-3537-D24F-E233-FB423DDE7C66}"/>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732935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3871829"/>
          </a:xfrm>
        </p:spPr>
        <p:txBody>
          <a:bodyPr vert="horz" wrap="square" lIns="0" tIns="0" rIns="0" bIns="0" rtlCol="0" anchor="t">
            <a:spAutoFit/>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New </a:t>
            </a:r>
            <a:r>
              <a:rPr lang="en-US" sz="1600" u="sng">
                <a:latin typeface="Segoe UI" panose="020B0502040204020203" pitchFamily="34" charset="0"/>
                <a:cs typeface="Segoe UI" panose="020B0502040204020203" pitchFamily="34" charset="0"/>
                <a:hlinkClick r:id="rId3"/>
              </a:rPr>
              <a:t>Copilot Scavenger Hunt</a:t>
            </a:r>
            <a:r>
              <a:rPr lang="en-US" sz="1600">
                <a:latin typeface="Segoe UI" panose="020B0502040204020203" pitchFamily="34" charset="0"/>
                <a:cs typeface="Segoe UI" panose="020B0502040204020203" pitchFamily="34" charset="0"/>
              </a:rPr>
              <a:t> activity to encourage hands-on engagement</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Addition of Microsoft Management Customer Connection Program information to the </a:t>
            </a:r>
            <a:r>
              <a:rPr lang="en-US" sz="1600" u="sng">
                <a:latin typeface="Segoe UI" panose="020B0502040204020203" pitchFamily="34" charset="0"/>
                <a:cs typeface="Segoe UI" panose="020B0502040204020203" pitchFamily="34" charset="0"/>
                <a:hlinkClick r:id="rId4"/>
              </a:rPr>
              <a:t>Windows 365</a:t>
            </a:r>
            <a:r>
              <a:rPr lang="en-US" sz="1600">
                <a:latin typeface="Segoe UI" panose="020B0502040204020203" pitchFamily="34" charset="0"/>
                <a:cs typeface="Segoe UI" panose="020B0502040204020203" pitchFamily="34" charset="0"/>
              </a:rPr>
              <a:t> page</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Addition of new products to scenario pages and updated layouts in the </a:t>
            </a:r>
            <a:r>
              <a:rPr lang="en-US" sz="1600" u="sng">
                <a:latin typeface="Segoe UI" panose="020B0502040204020203" pitchFamily="34" charset="0"/>
                <a:cs typeface="Segoe UI" panose="020B0502040204020203" pitchFamily="34" charset="0"/>
                <a:hlinkClick r:id="rId5"/>
              </a:rPr>
              <a:t>Microsoft Scenario Library</a:t>
            </a:r>
            <a:endParaRPr lang="en-US" sz="160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Launch of the event page for </a:t>
            </a:r>
            <a:r>
              <a:rPr lang="en-US" sz="1600" u="sng">
                <a:latin typeface="Segoe UI" panose="020B0502040204020203" pitchFamily="34" charset="0"/>
                <a:cs typeface="Segoe UI" panose="020B0502040204020203" pitchFamily="34" charset="0"/>
                <a:hlinkClick r:id="rId6"/>
              </a:rPr>
              <a:t>SharePoint's 25th birthday</a:t>
            </a:r>
            <a:r>
              <a:rPr lang="en-US" sz="1600">
                <a:latin typeface="Segoe UI" panose="020B0502040204020203" pitchFamily="34" charset="0"/>
                <a:cs typeface="Segoe UI" panose="020B0502040204020203" pitchFamily="34" charset="0"/>
              </a:rPr>
              <a:t> event</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Updated information on the </a:t>
            </a:r>
            <a:r>
              <a:rPr lang="en-US" sz="1600" u="sng">
                <a:latin typeface="Segoe UI" panose="020B0502040204020203" pitchFamily="34" charset="0"/>
                <a:cs typeface="Segoe UI" panose="020B0502040204020203" pitchFamily="34" charset="0"/>
                <a:hlinkClick r:id="rId7"/>
              </a:rPr>
              <a:t>Microsoft 365 Community Conference 2026</a:t>
            </a:r>
            <a:r>
              <a:rPr lang="en-US" sz="1600">
                <a:latin typeface="Segoe UI" panose="020B0502040204020203" pitchFamily="34" charset="0"/>
                <a:cs typeface="Segoe UI" panose="020B0502040204020203" pitchFamily="34" charset="0"/>
              </a:rPr>
              <a:t> page</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Addition of the Copilot Chat Administration guide to the </a:t>
            </a:r>
            <a:r>
              <a:rPr lang="en-US" sz="1600" u="sng">
                <a:latin typeface="Segoe UI" panose="020B0502040204020203" pitchFamily="34" charset="0"/>
                <a:cs typeface="Segoe UI" panose="020B0502040204020203" pitchFamily="34" charset="0"/>
                <a:hlinkClick r:id="rId8"/>
              </a:rPr>
              <a:t>Microsoft 365 Copilot Chat</a:t>
            </a:r>
            <a:r>
              <a:rPr lang="en-US" sz="1600">
                <a:latin typeface="Segoe UI" panose="020B0502040204020203" pitchFamily="34" charset="0"/>
                <a:cs typeface="Segoe UI" panose="020B0502040204020203" pitchFamily="34" charset="0"/>
              </a:rPr>
              <a:t> page</a:t>
            </a:r>
          </a:p>
          <a:p>
            <a:r>
              <a:rPr lang="en-US" sz="1600">
                <a:latin typeface="Segoe UI" panose="020B0502040204020203" pitchFamily="34" charset="0"/>
                <a:cs typeface="Segoe UI" panose="020B0502040204020203" pitchFamily="34" charset="0"/>
              </a:rPr>
              <a:t>Read or subscribe to our </a:t>
            </a:r>
            <a:r>
              <a:rPr lang="en-US" sz="1600" u="sng">
                <a:latin typeface="Segoe UI" panose="020B0502040204020203" pitchFamily="34" charset="0"/>
                <a:cs typeface="Segoe UI" panose="020B0502040204020203" pitchFamily="34" charset="0"/>
                <a:hlinkClick r:id="rId9"/>
              </a:rPr>
              <a:t>release notes</a:t>
            </a:r>
            <a:r>
              <a:rPr lang="en-US" sz="1600">
                <a:latin typeface="Segoe UI" panose="020B0502040204020203" pitchFamily="34" charset="0"/>
                <a:cs typeface="Segoe UI" panose="020B0502040204020203" pitchFamily="34" charset="0"/>
              </a:rPr>
              <a:t> for more updates.</a:t>
            </a:r>
          </a:p>
        </p:txBody>
      </p:sp>
      <p:pic>
        <p:nvPicPr>
          <p:cNvPr id="6" name="Picture 5">
            <a:extLst>
              <a:ext uri="{FF2B5EF4-FFF2-40B4-BE49-F238E27FC236}">
                <a16:creationId xmlns:a16="http://schemas.microsoft.com/office/drawing/2014/main" id="{D62756B6-B07F-2C26-A68B-1348702AA93B}"/>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020972" y="1984051"/>
            <a:ext cx="5732674" cy="3901297"/>
          </a:xfrm>
          <a:prstGeom prst="roundRect">
            <a:avLst>
              <a:gd name="adj" fmla="val 1830"/>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Forms</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4140180"/>
          </a:xfrm>
        </p:spPr>
        <p:txBody>
          <a:bodyPr>
            <a:noAutofit/>
          </a:bodyPr>
          <a:lstStyle/>
          <a:p>
            <a:r>
              <a:rPr lang="en-US" sz="2000">
                <a:latin typeface="Segoe UI Semibold" panose="020B0702040204020203" pitchFamily="34" charset="0"/>
                <a:cs typeface="Segoe UI Semibold" panose="020B0702040204020203" pitchFamily="34" charset="0"/>
              </a:rPr>
              <a:t>Now generally available: Surveys Agent in Microsoft 365 Copilot</a:t>
            </a:r>
          </a:p>
          <a:p>
            <a:r>
              <a:rPr lang="en-US" sz="1600">
                <a:latin typeface="Segoe UI" panose="020B0502040204020203" pitchFamily="34" charset="0"/>
                <a:cs typeface="Segoe UI" panose="020B0502040204020203" pitchFamily="34" charset="0"/>
              </a:rPr>
              <a:t>We’re thrilled to announce that </a:t>
            </a:r>
            <a:r>
              <a:rPr lang="en-US" sz="1600" b="1">
                <a:latin typeface="Segoe UI" panose="020B0502040204020203" pitchFamily="34" charset="0"/>
                <a:cs typeface="Segoe UI" panose="020B0502040204020203" pitchFamily="34" charset="0"/>
              </a:rPr>
              <a:t>Surveys Agent</a:t>
            </a:r>
            <a:r>
              <a:rPr lang="en-US" sz="1600">
                <a:latin typeface="Segoe UI" panose="020B0502040204020203" pitchFamily="34" charset="0"/>
                <a:cs typeface="Segoe UI" panose="020B0502040204020203" pitchFamily="34" charset="0"/>
              </a:rPr>
              <a:t> – your intelligent assistant for managing surveys end-to-end – is now </a:t>
            </a:r>
            <a:r>
              <a:rPr lang="en-US" sz="1600" b="1">
                <a:latin typeface="Segoe UI" panose="020B0502040204020203" pitchFamily="34" charset="0"/>
                <a:cs typeface="Segoe UI" panose="020B0502040204020203" pitchFamily="34" charset="0"/>
              </a:rPr>
              <a:t>generally available to all commercial customers worldwide</a:t>
            </a:r>
            <a:r>
              <a:rPr lang="en-US" sz="1600">
                <a:latin typeface="Segoe UI" panose="020B0502040204020203" pitchFamily="34" charset="0"/>
                <a:cs typeface="Segoe UI" panose="020B0502040204020203" pitchFamily="34" charset="0"/>
              </a:rPr>
              <a:t> with a Microsoft 365 Copilot license. </a:t>
            </a:r>
          </a:p>
          <a:p>
            <a:r>
              <a:rPr lang="en-US" sz="1600">
                <a:latin typeface="Segoe UI" panose="020B0502040204020203" pitchFamily="34" charset="0"/>
                <a:cs typeface="Segoe UI" panose="020B0502040204020203" pitchFamily="34" charset="0"/>
              </a:rPr>
              <a:t>Previously available through the Frontier preview program, Surveys Agent has helped early adopters streamline data collection and actionable insights for use cases like training sessions, employee engagement, and customer research.</a:t>
            </a:r>
          </a:p>
          <a:p>
            <a:r>
              <a:rPr lang="en-US" sz="1600">
                <a:solidFill>
                  <a:srgbClr val="333333"/>
                </a:solidFill>
                <a:latin typeface="Segoe UI" panose="020B0502040204020203" pitchFamily="34" charset="0"/>
                <a:cs typeface="Segoe UI" panose="020B0502040204020203" pitchFamily="34" charset="0"/>
              </a:rPr>
              <a:t>Click </a:t>
            </a:r>
            <a:r>
              <a:rPr lang="en-US" sz="1600">
                <a:solidFill>
                  <a:srgbClr val="333333"/>
                </a:solidFill>
                <a:latin typeface="Segoe UI" panose="020B0502040204020203" pitchFamily="34" charset="0"/>
                <a:cs typeface="Segoe UI" panose="020B0502040204020203" pitchFamily="34" charset="0"/>
                <a:hlinkClick r:id="rId3"/>
              </a:rPr>
              <a:t>here</a:t>
            </a:r>
            <a:r>
              <a:rPr lang="en-US" sz="1600">
                <a:solidFill>
                  <a:srgbClr val="333333"/>
                </a:solidFill>
                <a:latin typeface="Segoe UI" panose="020B0502040204020203" pitchFamily="34" charset="0"/>
                <a:cs typeface="Segoe UI" panose="020B0502040204020203" pitchFamily="34" charset="0"/>
              </a:rPr>
              <a:t> to learn more.</a:t>
            </a:r>
            <a:endParaRPr lang="en-US" sz="1600">
              <a:latin typeface="Segoe UI" panose="020B0502040204020203" pitchFamily="34" charset="0"/>
              <a:cs typeface="Segoe UI" panose="020B0502040204020203" pitchFamily="34" charset="0"/>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29" r="4529"/>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E0D9-1DA5-40A2-BE02-405A66261B2E}">
  <ds:schemaRefs>
    <ds:schemaRef ds:uri="http://www.w3.org/XML/1998/namespace"/>
    <ds:schemaRef ds:uri="http://schemas.microsoft.com/office/2006/metadata/properties"/>
    <ds:schemaRef ds:uri="64e0a3ad-3a37-4cff-beb8-cdd69c3a68b9"/>
    <ds:schemaRef ds:uri="http://purl.org/dc/terms/"/>
    <ds:schemaRef ds:uri="http://schemas.openxmlformats.org/package/2006/metadata/core-properties"/>
    <ds:schemaRef ds:uri="http://schemas.microsoft.com/sharepoint/v3"/>
    <ds:schemaRef ds:uri="http://purl.org/dc/elements/1.1/"/>
    <ds:schemaRef ds:uri="http://schemas.microsoft.com/office/2006/documentManagement/types"/>
    <ds:schemaRef ds:uri="http://schemas.microsoft.com/office/infopath/2007/PartnerControls"/>
    <ds:schemaRef ds:uri="afefc9b0-eaf5-4f8f-8c91-d01d7cb6f86f"/>
    <ds:schemaRef ds:uri="http://purl.org/dc/dcmitype/"/>
  </ds:schemaRefs>
</ds:datastoreItem>
</file>

<file path=customXml/itemProps2.xml><?xml version="1.0" encoding="utf-8"?>
<ds:datastoreItem xmlns:ds="http://schemas.openxmlformats.org/officeDocument/2006/customXml" ds:itemID="{77706FEA-822A-4B1A-824D-C5014AA07D73}">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E08FD-2C45-4C20-BAC1-86D02282C357}">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2020</Words>
  <Application>Microsoft Office PowerPoint</Application>
  <PresentationFormat>Widescreen</PresentationFormat>
  <Paragraphs>154</Paragraphs>
  <Slides>17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vt:lpstr>
      <vt:lpstr>Arial</vt:lpstr>
      <vt:lpstr>Calibri</vt:lpstr>
      <vt:lpstr>Consolas</vt:lpstr>
      <vt:lpstr>Segoe Sans Text Semibold</vt:lpstr>
      <vt:lpstr>Segoe UI</vt:lpstr>
      <vt:lpstr>Segoe UI Light</vt:lpstr>
      <vt:lpstr>Segoe UI Semibold</vt:lpstr>
      <vt:lpstr>Wingdings</vt:lpstr>
      <vt:lpstr>1_LIGHT GRAY TEMPLATE</vt:lpstr>
      <vt:lpstr>We will begin the call at five minutes past the hour.</vt:lpstr>
      <vt:lpstr>Microsoft 365 Champion community call</vt:lpstr>
      <vt:lpstr>Digital Event Code of Conduct</vt:lpstr>
      <vt:lpstr>Agenda</vt:lpstr>
      <vt:lpstr>Announcements</vt:lpstr>
      <vt:lpstr>Announcements</vt:lpstr>
      <vt:lpstr>Announcements</vt:lpstr>
      <vt:lpstr>adoption.microsoft.com</vt:lpstr>
      <vt:lpstr>Top Microsoft 365 updates</vt:lpstr>
      <vt:lpstr>Top Microsoft 365 updates</vt:lpstr>
      <vt:lpstr>Top Microsoft 365 updates</vt:lpstr>
      <vt:lpstr>Getting more out of Copilot with Copilot Pages</vt:lpstr>
      <vt:lpstr>It starts with chat, continue iterating with Pages</vt:lpstr>
      <vt:lpstr>Prompt to try</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4</cp:revision>
  <dcterms:created xsi:type="dcterms:W3CDTF">2026-01-14T20:00:44Z</dcterms:created>
  <dcterms:modified xsi:type="dcterms:W3CDTF">2026-01-29T06:33:26Z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