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18" r:id="rId5"/>
  </p:sldMasterIdLst>
  <p:notesMasterIdLst>
    <p:notesMasterId r:id="rId30"/>
  </p:notesMasterIdLst>
  <p:sldIdLst>
    <p:sldId id="2147483617" r:id="rId6"/>
    <p:sldId id="271" r:id="rId7"/>
    <p:sldId id="1832" r:id="rId8"/>
    <p:sldId id="258" r:id="rId9"/>
    <p:sldId id="263" r:id="rId10"/>
    <p:sldId id="261" r:id="rId11"/>
    <p:sldId id="257" r:id="rId12"/>
    <p:sldId id="260" r:id="rId13"/>
    <p:sldId id="2147483647" r:id="rId14"/>
    <p:sldId id="259" r:id="rId15"/>
    <p:sldId id="273" r:id="rId16"/>
    <p:sldId id="256" r:id="rId17"/>
    <p:sldId id="431" r:id="rId18"/>
    <p:sldId id="446" r:id="rId19"/>
    <p:sldId id="443" r:id="rId20"/>
    <p:sldId id="444" r:id="rId21"/>
    <p:sldId id="445" r:id="rId22"/>
    <p:sldId id="419" r:id="rId23"/>
    <p:sldId id="448" r:id="rId24"/>
    <p:sldId id="430" r:id="rId25"/>
    <p:sldId id="427" r:id="rId26"/>
    <p:sldId id="274" r:id="rId27"/>
    <p:sldId id="269" r:id="rId28"/>
    <p:sldId id="21474686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1A91A4A-6152-024C-82AF-EE2FE3BDDB78}">
          <p14:sldIdLst>
            <p14:sldId id="2147483617"/>
            <p14:sldId id="271"/>
            <p14:sldId id="1832"/>
            <p14:sldId id="258"/>
          </p14:sldIdLst>
        </p14:section>
        <p14:section name="Annoucements" id="{1FDD49B1-C167-2347-B910-7E7FFC061AF0}">
          <p14:sldIdLst>
            <p14:sldId id="263"/>
            <p14:sldId id="261"/>
            <p14:sldId id="257"/>
            <p14:sldId id="260"/>
            <p14:sldId id="2147483647"/>
            <p14:sldId id="259"/>
            <p14:sldId id="273"/>
          </p14:sldIdLst>
        </p14:section>
        <p14:section name="Main Topic: Word, Excel and PowerPoint Agents in Microsoft 365 Copilot&#10;" id="{AF7B5250-D2A9-F94A-9967-C1BDF553F3BB}">
          <p14:sldIdLst>
            <p14:sldId id="256"/>
            <p14:sldId id="431"/>
            <p14:sldId id="446"/>
            <p14:sldId id="443"/>
            <p14:sldId id="444"/>
            <p14:sldId id="445"/>
            <p14:sldId id="419"/>
            <p14:sldId id="448"/>
            <p14:sldId id="430"/>
            <p14:sldId id="427"/>
          </p14:sldIdLst>
        </p14:section>
        <p14:section name="Closing" id="{BFED306F-4751-1D48-9BF7-99B51C14BCFC}">
          <p14:sldIdLst>
            <p14:sldId id="274"/>
            <p14:sldId id="269"/>
            <p14:sldId id="214746866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BEB"/>
    <a:srgbClr val="0A1F62"/>
    <a:srgbClr val="143DC2"/>
    <a:srgbClr val="5D2EF2"/>
    <a:srgbClr val="3D0DD5"/>
    <a:srgbClr val="7952F4"/>
    <a:srgbClr val="496EEB"/>
    <a:srgbClr val="A990F8"/>
    <a:srgbClr val="F6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10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870EE-8605-274F-A1A9-249B48BB5AAF}" type="datetimeFigureOut">
              <a:rPr lang="en-US" smtClean="0"/>
              <a:t>3/6/2026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F2B83-C257-6D48-ACB0-E01B87F17365}" type="slidenum">
              <a:rPr lang="en-US" smtClean="0"/>
              <a:t>‹#›</a:t>
            </a:fld>
            <a:endParaRPr lang="en-US"/>
          </a:p>
        </p:txBody>
      </p:sp>
    </p:spTree>
    <p:extLst>
      <p:ext uri="{BB962C8B-B14F-4D97-AF65-F5344CB8AC3E}">
        <p14:creationId xmlns:p14="http://schemas.microsoft.com/office/powerpoint/2010/main" val="29082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icrosoft.sharepoint.com/:v:/t/PCCMarketing/IQAPIJcxUkZLQqTr14oMohVWAewR7DFVko8gdMio0R9ResM?nav=eyJyZWZlcnJhbEluZm8iOnsicmVmZXJyYWxBcHAiOiJTdHJlYW1XZWJBcHAiLCJyZWZlcnJhbFZpZXciOiJTaGFyZURpYWxvZy1MaW5rIiwicmVmZXJyYWxBcHBQbGF0Zm9ybSI6IldlYiIsInJlZmVycmFsTW9kZSI6InZpZXcifX0%3D&amp;e=SG7Ro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icrosoft.sharepoint.com/:v:/t/PCCMarketing/IQC7zAUvRwgsSoWDjbqYBsOIAZVpLK27_ACEINUFJu5rx9w?nav=eyJyZWZlcnJhbEluZm8iOnsicmVmZXJyYWxBcHAiOiJTdHJlYW1XZWJBcHAiLCJyZWZlcnJhbFZpZXciOiJTaGFyZURpYWxvZy1MaW5rIiwicmVmZXJyYWxBcHBQbGF0Zm9ybSI6IldlYiIsInJlZmVycmFsTW9kZSI6InZpZXcifX0%3D&amp;e=eTKBqZ"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icrosoft.sharepoint.com/:v:/t/PCCMarketing/IQA7uuy0YOLSSYkjJB48bNJ3AcbQ0QsTyuQa_TUuRp-vtuE?nav=eyJyZWZlcnJhbEluZm8iOnsicmVmZXJyYWxBcHAiOiJTdHJlYW1XZWJBcHAiLCJyZWZlcnJhbFZpZXciOiJTaGFyZURpYWxvZy1MaW5rIiwicmVmZXJyYWxBcHBQbGF0Zm9ybSI6IldlYiIsInJlZmVycmFsTW9kZSI6InZpZXcifX0%3D&amp;e=J0SDs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chcommunity.microsoft.com/blog/microsoftteamsblog/licensing-updates-extend-access-to-advanced-capabilities-in-microsoft-teams-and-/448831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7F7E-56D2-4EEB-0773-0A51BE5DE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9D260-3F08-0A04-DFF5-340C8E7CAE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C7667C-97C8-2327-1A70-B3B54E8463AB}"/>
              </a:ext>
            </a:extLst>
          </p:cNvPr>
          <p:cNvSpPr>
            <a:spLocks noGrp="1"/>
          </p:cNvSpPr>
          <p:nvPr>
            <p:ph type="body" idx="1"/>
          </p:nvPr>
        </p:nvSpPr>
        <p:spPr/>
        <p:txBody>
          <a:bodyPr/>
          <a:lstStyle/>
          <a:p>
            <a:r>
              <a:rPr lang="en-US">
                <a:hlinkClick r:id="rId3"/>
              </a:rPr>
              <a:t>1213 - Ignite 2025 WXP Word_11132025_V5.mp4</a:t>
            </a:r>
            <a:br>
              <a:rPr lang="en-US"/>
            </a:br>
            <a:br>
              <a:rPr lang="en-US"/>
            </a:br>
            <a:r>
              <a:rPr lang="en-US"/>
              <a:t>Now let me show you the Word Agent in action. The Word Agent focuses on long-form and structured writing — proposals, reports, guides, briefs. Watch how the user describes what they need in natural language and gets back a fully structured document with sections, headers, tables, and professional formatting.</a:t>
            </a:r>
          </a:p>
          <a:p>
            <a:endParaRPr lang="en-US"/>
          </a:p>
          <a:p>
            <a:r>
              <a:rPr lang="en-US"/>
              <a:t>[PLAY VIDEO]</a:t>
            </a:r>
          </a:p>
          <a:p>
            <a:endParaRPr lang="en-US"/>
          </a:p>
          <a:p>
            <a:r>
              <a:rPr lang="en-US"/>
              <a:t>As you saw, the Word Agent doesn't just dump text on a page. It understands document structure — sections, headings, tables, recommendations — and produces a complete .docx saved to OneDrive that you'd actually be comfortable sending to stakeholders. You can then follow up with things like "make it more executive" or "shorten to two pages" and it refines from there.</a:t>
            </a:r>
          </a:p>
        </p:txBody>
      </p:sp>
      <p:sp>
        <p:nvSpPr>
          <p:cNvPr id="4" name="Slide Number Placeholder 3">
            <a:extLst>
              <a:ext uri="{FF2B5EF4-FFF2-40B4-BE49-F238E27FC236}">
                <a16:creationId xmlns:a16="http://schemas.microsoft.com/office/drawing/2014/main" id="{34F39917-83E9-4A41-1F68-FB413091ED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35CEE0-CF24-4D32-9049-73A0D42D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446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BE1BE-E891-F1C4-A38E-E9B543208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7C7E6-F528-F084-EF9A-0FD4B1258C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6525367-79B4-48FA-7150-387628FE2B5C}"/>
              </a:ext>
            </a:extLst>
          </p:cNvPr>
          <p:cNvSpPr>
            <a:spLocks noGrp="1"/>
          </p:cNvSpPr>
          <p:nvPr>
            <p:ph type="body" idx="1"/>
          </p:nvPr>
        </p:nvSpPr>
        <p:spPr/>
        <p:txBody>
          <a:bodyPr/>
          <a:lstStyle/>
          <a:p>
            <a:r>
              <a:rPr lang="en-US">
                <a:hlinkClick r:id="rId3"/>
              </a:rPr>
              <a:t>1213 - Ignite 2025 WXP Excel_11132025_V4 - POLISH No Claude.mp4</a:t>
            </a:r>
            <a:endParaRPr lang="en-US"/>
          </a:p>
        </p:txBody>
      </p:sp>
      <p:sp>
        <p:nvSpPr>
          <p:cNvPr id="4" name="Slide Number Placeholder 3">
            <a:extLst>
              <a:ext uri="{FF2B5EF4-FFF2-40B4-BE49-F238E27FC236}">
                <a16:creationId xmlns:a16="http://schemas.microsoft.com/office/drawing/2014/main" id="{C915D339-72F5-7692-067E-3342BC1A77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35CEE0-CF24-4D32-9049-73A0D42D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93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B7AC-B803-93F2-CA42-99AC1E402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4FBE-3845-87FF-07CE-9925901484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A0E7C2-679E-D2AC-A8C7-BC61BF1C0258}"/>
              </a:ext>
            </a:extLst>
          </p:cNvPr>
          <p:cNvSpPr>
            <a:spLocks noGrp="1"/>
          </p:cNvSpPr>
          <p:nvPr>
            <p:ph type="body" idx="1"/>
          </p:nvPr>
        </p:nvSpPr>
        <p:spPr/>
        <p:txBody>
          <a:bodyPr/>
          <a:lstStyle/>
          <a:p>
            <a:r>
              <a:rPr lang="en-US">
                <a:hlinkClick r:id="rId3"/>
              </a:rPr>
              <a:t>1213-WXP-PPT-111325-POLISH-NoClaude-v7.mp4</a:t>
            </a:r>
            <a:endParaRPr lang="en-US"/>
          </a:p>
        </p:txBody>
      </p:sp>
      <p:sp>
        <p:nvSpPr>
          <p:cNvPr id="4" name="Slide Number Placeholder 3">
            <a:extLst>
              <a:ext uri="{FF2B5EF4-FFF2-40B4-BE49-F238E27FC236}">
                <a16:creationId xmlns:a16="http://schemas.microsoft.com/office/drawing/2014/main" id="{B524B6F5-AEE8-2DDF-41C1-7D4D15D64C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35CEE0-CF24-4D32-9049-73A0D42D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0292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Alright — those were the pre-recorded demos to give you a feel for the capabilities. Now let's get to the fun part. I'm going to do live demos of all three agents so you can see exactly how this works in real time and how the conversation flow lets you iterate and refine. Let's jump in.</a:t>
            </a:r>
          </a:p>
        </p:txBody>
      </p:sp>
      <p:sp>
        <p:nvSpPr>
          <p:cNvPr id="4" name="Slide Number Placeholder 3"/>
          <p:cNvSpPr>
            <a:spLocks noGrp="1"/>
          </p:cNvSpPr>
          <p:nvPr>
            <p:ph type="sldNum" sz="quarter" idx="5"/>
          </p:nvPr>
        </p:nvSpPr>
        <p:spPr/>
        <p:txBody>
          <a:bodyPr/>
          <a:lstStyle/>
          <a:p>
            <a:fld id="{70FF2B83-C257-6D48-ACB0-E01B87F17365}" type="slidenum">
              <a:rPr lang="en-US" smtClean="0"/>
              <a:t>19</a:t>
            </a:fld>
            <a:endParaRPr lang="en-US"/>
          </a:p>
        </p:txBody>
      </p:sp>
    </p:spTree>
    <p:extLst>
      <p:ext uri="{BB962C8B-B14F-4D97-AF65-F5344CB8AC3E}">
        <p14:creationId xmlns:p14="http://schemas.microsoft.com/office/powerpoint/2010/main" val="3467667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After what you've seen today, I encourage you to go try these agents yourself. Here are sample prompts to test with your own data:</a:t>
            </a:r>
          </a:p>
          <a:p>
            <a:endParaRPr lang="en-US"/>
          </a:p>
          <a:p>
            <a:r>
              <a:rPr lang="en-US"/>
              <a:t>- "Create a 10-slide executive summary of our Q1 results using the attached financial report" — great for PowerPoint Agent.</a:t>
            </a:r>
          </a:p>
          <a:p>
            <a:r>
              <a:rPr lang="en-US"/>
              <a:t>- "Build a competitive analysis presentation comparing our product to the three competitors in this document" — PowerPoint, grounded in your files.</a:t>
            </a:r>
          </a:p>
          <a:p>
            <a:r>
              <a:rPr lang="en-US"/>
              <a:t>- "Build a financial projection spreadsheet for the next 12 months with scenario comparisons" — Excel Agent.</a:t>
            </a:r>
          </a:p>
          <a:p>
            <a:r>
              <a:rPr lang="en-US"/>
              <a:t>- "Create a progress report on Project X based on the latest transcripts from your meeting series" — Word Agent, pulling from enterprise data.</a:t>
            </a:r>
          </a:p>
          <a:p>
            <a:r>
              <a:rPr lang="en-US"/>
              <a:t>- "Research the impact of AI on your industry and make a primer for young professionals" — Word Agent with web grounding.</a:t>
            </a:r>
          </a:p>
          <a:p>
            <a:r>
              <a:rPr lang="en-US"/>
              <a:t>- "Create a budget tracker spreadsheet with expense categories and a spending breakdown chart" — Excel Agent, practical and relatable.</a:t>
            </a:r>
          </a:p>
          <a:p>
            <a:endParaRPr lang="en-US"/>
          </a:p>
          <a:p>
            <a:r>
              <a:rPr lang="en-US"/>
              <a:t>Remember: these agents are available with or without a Copilot license — though organizational grounding requires the license. The more specific your prompt, the better the result. And all generated files save directly to OneDrive.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B9DB79-0D39-414C-87B7-5002BBE7DAE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739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2:44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r>
              <a:rPr lang="en-US" sz="1200" b="0" i="0" kern="1200">
                <a:solidFill>
                  <a:schemeClr val="tx1"/>
                </a:solidFill>
                <a:effectLst/>
                <a:latin typeface="+mn-lt"/>
                <a:ea typeface="+mn-ea"/>
                <a:cs typeface="+mn-cs"/>
              </a:rPr>
              <a:t>Updates include: -</a:t>
            </a:r>
            <a:r>
              <a:rPr lang="en-US" sz="1200" b="1" i="0" kern="1200">
                <a:solidFill>
                  <a:schemeClr val="tx1"/>
                </a:solidFill>
                <a:effectLst/>
                <a:latin typeface="+mn-lt"/>
                <a:ea typeface="+mn-ea"/>
                <a:cs typeface="+mn-cs"/>
              </a:rPr>
              <a:t>A refreshed design: </a:t>
            </a:r>
            <a:r>
              <a:rPr lang="en-US" sz="1200" b="0" i="0" u="none" strike="noStrike" kern="1200">
                <a:solidFill>
                  <a:schemeClr val="tx1"/>
                </a:solidFill>
                <a:effectLst/>
                <a:latin typeface="+mn-lt"/>
                <a:ea typeface="+mn-ea"/>
                <a:cs typeface="+mn-cs"/>
              </a:rPr>
              <a:t>With this rollout, users will be able to manage their plans in a cleaner, more modern interface that offers faster performance and brings a more consistent planning experience across work. </a:t>
            </a:r>
          </a:p>
          <a:p>
            <a:r>
              <a:rPr lang="en-US" sz="1200" b="0" i="0" u="none" strike="noStrike" kern="1200">
                <a:solidFill>
                  <a:schemeClr val="tx1"/>
                </a:solidFill>
                <a:effectLst/>
                <a:latin typeface="+mn-lt"/>
                <a:ea typeface="+mn-ea"/>
                <a:cs typeface="+mn-cs"/>
              </a:rPr>
              <a:t>-</a:t>
            </a:r>
            <a:r>
              <a:rPr lang="en-US" sz="1200" b="1" i="0" kern="1200">
                <a:solidFill>
                  <a:schemeClr val="tx1"/>
                </a:solidFill>
                <a:effectLst/>
                <a:latin typeface="+mn-lt"/>
                <a:ea typeface="+mn-ea"/>
                <a:cs typeface="+mn-cs"/>
              </a:rPr>
              <a:t>Task chat with @ mentions:</a:t>
            </a:r>
            <a:r>
              <a:rPr lang="en-US" sz="1200" b="0" i="0" u="none" strike="noStrike" kern="1200">
                <a:solidFill>
                  <a:schemeClr val="tx1"/>
                </a:solidFill>
                <a:effectLst/>
                <a:latin typeface="+mn-lt"/>
                <a:ea typeface="+mn-ea"/>
                <a:cs typeface="+mn-cs"/>
              </a:rPr>
              <a:t> A new task chat is coming to basic plans, bringing real-time, threaded conversations directly into tasks, including @ mentions, rich formatting, emojis, and notifications to help keep decisions tied to the specific task at hand. Plan members who are @ mentioned in a task will receive a notification in their Teams Activity feed and via email and can select the notification which takes them directly to the task card for additional context. Note that previously, users received notifications for every task comment, but as a result of customer feedback, we now only send notifications to mentioned users.</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D7E-CE76-D47E-A5D0-DBE374CC3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EC76-DDFC-9339-DABD-1D9244C6E6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D73823-B00E-F7C0-4D77-3D2C6312C8DB}"/>
              </a:ext>
            </a:extLst>
          </p:cNvPr>
          <p:cNvSpPr>
            <a:spLocks noGrp="1"/>
          </p:cNvSpPr>
          <p:nvPr>
            <p:ph type="body" idx="1"/>
          </p:nvPr>
        </p:nvSpPr>
        <p:spPr/>
        <p:txBody>
          <a:bodyPr/>
          <a:lstStyle/>
          <a:p>
            <a:r>
              <a:rPr lang="en-US" sz="1200" b="0" i="0" kern="1200">
                <a:solidFill>
                  <a:schemeClr val="tx1"/>
                </a:solidFill>
                <a:effectLst/>
                <a:latin typeface="+mn-lt"/>
                <a:ea typeface="+mn-ea"/>
                <a:cs typeface="+mn-cs"/>
              </a:rPr>
              <a:t>Managing events in Teams is easier than ever with the new Manage tab. No more searching through calendars or hidden menus to update presenter bios, adjust sharing functions, or track registrations. Teams events brings everything into one place for streamlined management.</a:t>
            </a:r>
          </a:p>
          <a:p>
            <a:r>
              <a:rPr lang="en-US" sz="1200" b="0" i="0" kern="1200">
                <a:solidFill>
                  <a:schemeClr val="tx1"/>
                </a:solidFill>
                <a:effectLst/>
                <a:latin typeface="+mn-lt"/>
                <a:ea typeface="+mn-ea"/>
                <a:cs typeface="+mn-cs"/>
              </a:rPr>
              <a:t>Event pages are created automatically when an event is saved, and serve as the central location for settings, customization, and branding. After an event concludes, Teams events makes it easy to send attendees follow-up emails and recording notifications. Event organizers also have a single place to access registration data and recap tools designed for insights and continued engagement.</a:t>
            </a:r>
          </a:p>
          <a:p>
            <a:endParaRPr lang="en-US" sz="1200" b="0" i="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Starting April 1</a:t>
            </a:r>
            <a:r>
              <a:rPr lang="en-US" sz="1200" b="0" i="0" kern="1200" baseline="30000">
                <a:solidFill>
                  <a:schemeClr val="tx1"/>
                </a:solidFill>
                <a:effectLst/>
                <a:latin typeface="+mn-lt"/>
                <a:ea typeface="+mn-ea"/>
                <a:cs typeface="+mn-cs"/>
              </a:rPr>
              <a:t>st</a:t>
            </a:r>
            <a:r>
              <a:rPr lang="en-US" sz="1200" b="0" i="0" u="none" strike="noStrike" kern="1200">
                <a:solidFill>
                  <a:schemeClr val="tx1"/>
                </a:solidFill>
                <a:effectLst/>
                <a:latin typeface="+mn-lt"/>
                <a:ea typeface="+mn-ea"/>
                <a:cs typeface="+mn-cs"/>
              </a:rPr>
              <a:t>, 2026, Teams events capabilities such as town hall and webinar, including advanced features, are available to all users licensed for Teams Enterprise and no longer require Teams Premium. This expanded access to Teams events enables more people in your organization to create high-quality, professional events. Along with these licensing changes, we also announced Attendee Capacity Pack licenses would be available to scale digital and hybrid events up to 100,000. For more information, please read our </a:t>
            </a:r>
            <a:r>
              <a:rPr lang="en-US" sz="1200" b="0" i="0" kern="1200">
                <a:solidFill>
                  <a:schemeClr val="tx1"/>
                </a:solidFill>
                <a:effectLst/>
                <a:latin typeface="+mn-lt"/>
                <a:ea typeface="+mn-ea"/>
                <a:cs typeface="+mn-cs"/>
                <a:hlinkClick r:id="rId3"/>
              </a:rPr>
              <a:t>recent licensing announcement</a:t>
            </a:r>
            <a:r>
              <a:rPr lang="en-US" sz="1200" b="0" i="0" u="none" strike="noStrike"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742BB29-312D-AC1D-A4C7-D671BF737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Working in small teams, you’ll tackle realistic government scenarios using M365 Copilot across </a:t>
            </a:r>
            <a:r>
              <a:rPr lang="en-US" sz="1200" b="1" i="0" kern="1200">
                <a:solidFill>
                  <a:schemeClr val="tx1"/>
                </a:solidFill>
                <a:effectLst/>
                <a:latin typeface="+mn-lt"/>
                <a:ea typeface="+mn-ea"/>
                <a:cs typeface="+mn-cs"/>
              </a:rPr>
              <a:t>Word, Excel, PowerPoint, Teams, and Outlook</a:t>
            </a:r>
            <a:r>
              <a:rPr lang="en-US" sz="1200" b="0" i="0" u="none" strike="noStrike" kern="1200">
                <a:solidFill>
                  <a:schemeClr val="tx1"/>
                </a:solidFill>
                <a:effectLst/>
                <a:latin typeface="+mn-lt"/>
                <a:ea typeface="+mn-ea"/>
                <a:cs typeface="+mn-cs"/>
              </a:rPr>
              <a:t>. With guidance from Microsoft Cloud Solution Architects and specialists, you’ll experiment, iterate, and build workflows you can take back to your organization.</a:t>
            </a:r>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F2B83-C257-6D48-ACB0-E01B87F17365}" type="slidenum">
              <a:rPr lang="en-US" smtClean="0"/>
              <a:t>12</a:t>
            </a:fld>
            <a:endParaRPr lang="en-US"/>
          </a:p>
        </p:txBody>
      </p:sp>
    </p:spTree>
    <p:extLst>
      <p:ext uri="{BB962C8B-B14F-4D97-AF65-F5344CB8AC3E}">
        <p14:creationId xmlns:p14="http://schemas.microsoft.com/office/powerpoint/2010/main" val="274087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AEF2-BCF2-46BE-1752-868331D98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AD1C2-92A1-7DD6-96D3-38806D4A70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5A1FD0-1A2D-539D-DB34-571057100F6F}"/>
              </a:ext>
            </a:extLst>
          </p:cNvPr>
          <p:cNvSpPr>
            <a:spLocks noGrp="1"/>
          </p:cNvSpPr>
          <p:nvPr>
            <p:ph type="body" idx="1"/>
          </p:nvPr>
        </p:nvSpPr>
        <p:spPr/>
        <p:txBody>
          <a:bodyPr/>
          <a:lstStyle/>
          <a:p>
            <a:r>
              <a:rPr lang="en-US"/>
              <a:t>Let's start with the why. According to our 2025 Work Trend Index — a study of 31,000 people across 31 countries — 75% of knowledge workers are now using AI at work. That's massive adoption. But here's the problem: the number-one productivity drop-off is still the blank page.</a:t>
            </a:r>
          </a:p>
          <a:p>
            <a:endParaRPr lang="en-US"/>
          </a:p>
          <a:p>
            <a:r>
              <a:rPr lang="en-US"/>
              <a:t>Documents, presentations, and spreadsheets are the high-value artifacts of knowledge work — they're what get shared with leadership, what close deals, what drive decisions. But there's still a painful gap between what people know they need and actually getting a professional result out the door. Users know what they want, they just struggle to get started.</a:t>
            </a:r>
          </a:p>
          <a:p>
            <a:endParaRPr lang="en-US"/>
          </a:p>
          <a:p>
            <a:r>
              <a:rPr lang="en-US"/>
              <a:t>The industry is moving from blank canvas to conversation. People expect AI to do the work — to take their intent and produce a finished, professional artifact in minutes. That's the new baseline.</a:t>
            </a:r>
          </a:p>
        </p:txBody>
      </p:sp>
      <p:sp>
        <p:nvSpPr>
          <p:cNvPr id="4" name="Slide Number Placeholder 3">
            <a:extLst>
              <a:ext uri="{FF2B5EF4-FFF2-40B4-BE49-F238E27FC236}">
                <a16:creationId xmlns:a16="http://schemas.microsoft.com/office/drawing/2014/main" id="{E61E5B81-297B-9A4D-1F1E-C04E65D6434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35CEE0-CF24-4D32-9049-73A0D42D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38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547A-A2CD-7F1C-7648-5EAADBA30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0BE89-DDB1-E8C3-74D5-93A7BCFCFD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1600D4-682D-91C5-785B-2D672A9A90D3}"/>
              </a:ext>
            </a:extLst>
          </p:cNvPr>
          <p:cNvSpPr>
            <a:spLocks noGrp="1"/>
          </p:cNvSpPr>
          <p:nvPr>
            <p:ph type="body" idx="1"/>
          </p:nvPr>
        </p:nvSpPr>
        <p:spPr/>
        <p:txBody>
          <a:bodyPr/>
          <a:lstStyle/>
          <a:p>
            <a:r>
              <a:rPr lang="en-US"/>
              <a:t>So how are we solving this? We're bringing powerful, task-specific agents directly into Microsoft 365 Copilot — making it easier than ever to go from intent to professional output.</a:t>
            </a:r>
          </a:p>
          <a:p>
            <a:endParaRPr lang="en-US"/>
          </a:p>
          <a:p>
            <a:r>
              <a:rPr lang="en-US"/>
              <a:t>Here's what these agents do:</a:t>
            </a:r>
          </a:p>
          <a:p>
            <a:r>
              <a:rPr lang="en-US"/>
              <a:t>- Turn natural language into finished documents, workbooks, and presentations — not drafts, finished artifacts.</a:t>
            </a:r>
          </a:p>
          <a:p>
            <a:r>
              <a:rPr lang="en-US"/>
              <a:t>- Enterprise-quality output — professional layouts, themes, charts, and data visuals.</a:t>
            </a:r>
          </a:p>
          <a:p>
            <a:r>
              <a:rPr lang="en-US"/>
              <a:t>- Deep grounding in your enterprise data and the web. With a Copilot license, agents pull from organizational files, emails, chats, and meetings while respecting access policies.</a:t>
            </a:r>
          </a:p>
          <a:p>
            <a:r>
              <a:rPr lang="en-US"/>
              <a:t>- Iterate and refine through continued conversation — ask it to adjust tone, add sections, shorten content, whatever you need.</a:t>
            </a:r>
          </a:p>
          <a:p>
            <a:endParaRPr lang="en-US"/>
          </a:p>
          <a:p>
            <a:r>
              <a:rPr lang="en-US"/>
              <a:t>The flow is simple — three steps:</a:t>
            </a:r>
          </a:p>
          <a:p>
            <a:r>
              <a:rPr lang="en-US"/>
              <a:t>1. Access the agent — find the Word, Excel, or PowerPoint agent in M365 Copilot, either from chat or pinned in your left nav.</a:t>
            </a:r>
          </a:p>
          <a:p>
            <a:r>
              <a:rPr lang="en-US"/>
              <a:t>2. Describe your need — tell it what you want in natural language. Topic, audience, purpose, key points, reference docs.</a:t>
            </a:r>
          </a:p>
          <a:p>
            <a:r>
              <a:rPr lang="en-US"/>
              <a:t>3. Review and refine — get a fully grounded, professionally designed artifact saved to OneDrive, then keep iterating.</a:t>
            </a:r>
          </a:p>
          <a:p>
            <a:endParaRPr lang="en-US"/>
          </a:p>
          <a:p>
            <a:r>
              <a:rPr lang="en-US"/>
              <a:t>An important distinction: Copilot IN Word, Excel, or PowerPoint helps you work inside an existing file. These agents help you create a new file from scratch. They're complementary.</a:t>
            </a:r>
          </a:p>
        </p:txBody>
      </p:sp>
      <p:sp>
        <p:nvSpPr>
          <p:cNvPr id="4" name="Slide Number Placeholder 3">
            <a:extLst>
              <a:ext uri="{FF2B5EF4-FFF2-40B4-BE49-F238E27FC236}">
                <a16:creationId xmlns:a16="http://schemas.microsoft.com/office/drawing/2014/main" id="{C1467043-499D-0BAA-AD4E-ACE4AE60E7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35CEE0-CF24-4D32-9049-73A0D42D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9738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40007551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91898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004464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0729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5994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730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5688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11187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49755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83493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0490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42832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048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651277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572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012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16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030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3577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04553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50443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36863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1029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64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567814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7723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 teal">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D868A8F-F65A-CD5A-5FCF-9EB2903835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3738"/>
          <a:stretch/>
        </p:blipFill>
        <p:spPr>
          <a:xfrm>
            <a:off x="6934200" y="-2"/>
            <a:ext cx="5257800" cy="6858001"/>
          </a:xfrm>
          <a:prstGeom prst="rect">
            <a:avLst/>
          </a:prstGeom>
        </p:spPr>
      </p:pic>
      <p:sp>
        <p:nvSpPr>
          <p:cNvPr id="6" name="Rectangle 5">
            <a:extLst>
              <a:ext uri="{FF2B5EF4-FFF2-40B4-BE49-F238E27FC236}">
                <a16:creationId xmlns:a16="http://schemas.microsoft.com/office/drawing/2014/main" id="{0C290556-9F39-61C9-6A15-9D1F98C71A39}"/>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769005"/>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76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 blu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6" name="Picture 5" descr="A blue and yellow swirly shapes&#10;&#10;Description automatically generated">
            <a:extLst>
              <a:ext uri="{FF2B5EF4-FFF2-40B4-BE49-F238E27FC236}">
                <a16:creationId xmlns:a16="http://schemas.microsoft.com/office/drawing/2014/main" id="{E1312181-AB69-596F-FB2F-99B83C284101}"/>
              </a:ext>
            </a:extLst>
          </p:cNvPr>
          <p:cNvPicPr>
            <a:picLocks noChangeAspect="1"/>
          </p:cNvPicPr>
          <p:nvPr userDrawn="1"/>
        </p:nvPicPr>
        <p:blipFill rotWithShape="1">
          <a:blip r:embed="rId2"/>
          <a:srcRect l="4554" t="53667" r="8300" b="13833"/>
          <a:stretch/>
        </p:blipFill>
        <p:spPr>
          <a:xfrm rot="10800000">
            <a:off x="0" y="3771900"/>
            <a:ext cx="12192000" cy="3086100"/>
          </a:xfrm>
          <a:prstGeom prst="rect">
            <a:avLst/>
          </a:prstGeom>
        </p:spPr>
      </p:pic>
      <p:sp>
        <p:nvSpPr>
          <p:cNvPr id="7" name="Rectangle 6">
            <a:extLst>
              <a:ext uri="{FF2B5EF4-FFF2-40B4-BE49-F238E27FC236}">
                <a16:creationId xmlns:a16="http://schemas.microsoft.com/office/drawing/2014/main" id="{F1A833EA-4D49-EB4E-BF8F-E02C13832442}"/>
              </a:ext>
            </a:extLst>
          </p:cNvPr>
          <p:cNvSpPr/>
          <p:nvPr userDrawn="1"/>
        </p:nvSpPr>
        <p:spPr bwMode="auto">
          <a:xfrm rot="5400000">
            <a:off x="4684392" y="-912493"/>
            <a:ext cx="2823212" cy="12192000"/>
          </a:xfrm>
          <a:prstGeom prst="rect">
            <a:avLst/>
          </a:prstGeom>
          <a:gradFill>
            <a:gsLst>
              <a:gs pos="0">
                <a:srgbClr val="F2F2F2"/>
              </a:gs>
              <a:gs pos="100000">
                <a:srgbClr val="F2F2F2">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73431244"/>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76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43020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817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84200" y="1435497"/>
            <a:ext cx="11018520"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3933316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lnSpc>
                <a:spcPct val="90000"/>
              </a:lnSpc>
              <a:spcBef>
                <a:spcPts val="1000"/>
              </a:spcBef>
              <a:buNone/>
              <a:defRPr sz="2400">
                <a:solidFill>
                  <a:schemeClr val="bg1"/>
                </a:solidFill>
                <a:latin typeface="Segoe UI Semibold" panose="020B0702040204020203" pitchFamily="34" charset="0"/>
                <a:cs typeface="Segoe UI Semibold" panose="020B0702040204020203" pitchFamily="34" charset="0"/>
              </a:defRPr>
            </a:lvl1pPr>
            <a:lvl2pPr marL="228600" indent="0">
              <a:buNone/>
              <a:defRPr/>
            </a:lvl2pPr>
          </a:lstStyle>
          <a:p>
            <a:pPr lvl="0"/>
            <a:r>
              <a:rPr lang="en-US"/>
              <a:t>Click to edit Master</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90040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00979" y="1435497"/>
            <a:ext cx="11101741"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23765308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609686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1325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92722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35967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14308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20811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14686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18161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8768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29205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3091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9287523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65776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27818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Emphasi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6DBDF-A22E-825C-3AFF-ABB5941A5724}"/>
              </a:ext>
            </a:extLst>
          </p:cNvPr>
          <p:cNvPicPr>
            <a:picLocks noChangeAspect="1"/>
          </p:cNvPicPr>
          <p:nvPr userDrawn="1"/>
        </p:nvPicPr>
        <p:blipFill>
          <a:blip r:embed="rId2"/>
          <a:srcRect/>
          <a:stretch/>
        </p:blipFill>
        <p:spPr>
          <a:xfrm>
            <a:off x="213405" y="208786"/>
            <a:ext cx="11765191" cy="6440428"/>
          </a:xfrm>
          <a:prstGeom prst="rect">
            <a:avLst/>
          </a:prstGeom>
        </p:spPr>
      </p:pic>
    </p:spTree>
    <p:extLst>
      <p:ext uri="{BB962C8B-B14F-4D97-AF65-F5344CB8AC3E}">
        <p14:creationId xmlns:p14="http://schemas.microsoft.com/office/powerpoint/2010/main" val="297113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6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61666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3151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24654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9984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392673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672" r:id="rId36"/>
    <p:sldLayoutId id="2147483673" r:id="rId37"/>
    <p:sldLayoutId id="2147483674" r:id="rId38"/>
    <p:sldLayoutId id="2147483680" r:id="rId39"/>
    <p:sldLayoutId id="2147483681" r:id="rId4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4731676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blog/microsoftteamsblog/microsoft-teams-events-a-new-unified-experience-makes-it-easier-to-discover-crea/4488299"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blog/publicsectorblog/microsoft-365-copilot-government-events-are-hitting-the-road--coming-to-a-city-n/4495768"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4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m365.cloud.microsoft/chat/?titleId=P_54c3f25e-3850-e1e6-231a-aa85fbe9447b" TargetMode="Externa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hyperlink" Target="https://m365.cloud.microsoft/chat/?titleId=P_8d830dc1-9a14-1528-1182-c8e3be94cf5a" TargetMode="External"/><Relationship Id="rId5" Type="http://schemas.openxmlformats.org/officeDocument/2006/relationships/hyperlink" Target="https://m365.cloud.microsoft/chat/?titleId=P_15f67c5b-bfb1-fbd9-043a-cbb047bb7bd0"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8" Type="http://schemas.openxmlformats.org/officeDocument/2006/relationships/hyperlink" Target="https://adoption.microsoft.com/skilling-events-26004/?utm_source=MI26004H" TargetMode="External"/><Relationship Id="rId3" Type="http://schemas.openxmlformats.org/officeDocument/2006/relationships/hyperlink" Target="https://www.communitydays.org/event/2026-02-24/exchange-summit-2026" TargetMode="External"/><Relationship Id="rId7" Type="http://schemas.openxmlformats.org/officeDocument/2006/relationships/hyperlink" Target="https://www.communitydays.org/event/2026-03-16/microsoft-fabric-community-conference"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communitydays.org/event/2026-03-10/the-wit-network-igniting-excellence-leadership-conference" TargetMode="External"/><Relationship Id="rId5" Type="http://schemas.openxmlformats.org/officeDocument/2006/relationships/hyperlink" Target="https://www.communitydays.org/event/2026-03-03/experts-live-germany-2026" TargetMode="External"/><Relationship Id="rId10"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4" Type="http://schemas.openxmlformats.org/officeDocument/2006/relationships/hyperlink" Target="https://www.communitydays.org/event/2026-02-26/knoxville-microsoft-community-days" TargetMode="External"/><Relationship Id="rId9" Type="http://schemas.openxmlformats.org/officeDocument/2006/relationships/hyperlink" Target="https://www.microsoft.com/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4" Type="http://schemas.openxmlformats.org/officeDocument/2006/relationships/hyperlink" Target="https://aka.ms/Microsoft365ChampionCallFeedback"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36.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ignite.microsoft.com/en-US/sessions/BRK288" TargetMode="External"/><Relationship Id="rId2" Type="http://schemas.openxmlformats.org/officeDocument/2006/relationships/hyperlink" Target="https://aka.ms/SPat25" TargetMode="Externa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aka.ms/SPat2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doption.microsoft.com/skilling-events-26004/?utm_source=MI26004H"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doption.microsoft.com/release-notes/" TargetMode="External"/><Relationship Id="rId5" Type="http://schemas.openxmlformats.org/officeDocument/2006/relationships/hyperlink" Target="https://adoption.microsoft.com/copilot" TargetMode="External"/><Relationship Id="rId4" Type="http://schemas.openxmlformats.org/officeDocument/2006/relationships/hyperlink" Target="https://adoption.microsoft.com/copilot-cha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plannerblog/introducing-a-refreshed-design-task-chat-and-more-in-microsoft-planner/4495440"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tx1">
              <a:alpha val="6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76775" y="760413"/>
            <a:ext cx="7229475"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76775" y="2384425"/>
            <a:ext cx="7229475"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February 2026</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749-C79E-E9F7-C34B-F9D802F5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ED394-C0A3-FFDD-F781-4B039CD64575}"/>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Microsoft Teams updates</a:t>
            </a:r>
          </a:p>
        </p:txBody>
      </p:sp>
      <p:sp>
        <p:nvSpPr>
          <p:cNvPr id="4" name="Text Placeholder 3">
            <a:extLst>
              <a:ext uri="{FF2B5EF4-FFF2-40B4-BE49-F238E27FC236}">
                <a16:creationId xmlns:a16="http://schemas.microsoft.com/office/drawing/2014/main" id="{80862E55-2814-28B8-2A21-6D896480161E}"/>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Microsoft Teams</a:t>
            </a:r>
          </a:p>
        </p:txBody>
      </p:sp>
      <p:sp>
        <p:nvSpPr>
          <p:cNvPr id="5" name="Text Placeholder 4">
            <a:extLst>
              <a:ext uri="{FF2B5EF4-FFF2-40B4-BE49-F238E27FC236}">
                <a16:creationId xmlns:a16="http://schemas.microsoft.com/office/drawing/2014/main" id="{3D2A7C89-531A-058C-4C5D-857CE80DF7D9}"/>
              </a:ext>
            </a:extLst>
          </p:cNvPr>
          <p:cNvSpPr>
            <a:spLocks noGrp="1"/>
          </p:cNvSpPr>
          <p:nvPr>
            <p:ph type="body" sz="quarter" idx="13"/>
          </p:nvPr>
        </p:nvSpPr>
        <p:spPr>
          <a:xfrm>
            <a:off x="591884" y="2119943"/>
            <a:ext cx="5246208" cy="3545586"/>
          </a:xfrm>
        </p:spPr>
        <p:txBody>
          <a:bodyPr>
            <a:noAutofit/>
          </a:bodyPr>
          <a:lstStyle/>
          <a:p>
            <a:r>
              <a:rPr lang="en-US" sz="2000" b="1" dirty="0">
                <a:latin typeface="Segoe UI Semibold" panose="020B0702040204020203" pitchFamily="34" charset="0"/>
                <a:cs typeface="Segoe UI Semibold" panose="020B0702040204020203" pitchFamily="34" charset="0"/>
              </a:rPr>
              <a:t>Teams events</a:t>
            </a:r>
          </a:p>
          <a:p>
            <a:r>
              <a:rPr lang="en-US" dirty="0"/>
              <a:t>The new </a:t>
            </a:r>
            <a:r>
              <a:rPr lang="en-US" b="1" dirty="0"/>
              <a:t>Teams events</a:t>
            </a:r>
            <a:r>
              <a:rPr lang="en-US" dirty="0"/>
              <a:t> experience brings discovery, creation, and management into a single, centralized workflow. Organizers can configure events through a flexible creation flow that supports a wide range of interaction, registration, and branding options without being constrained by event type. Available in public preview, the new Teams events experience helps unlock more control and flexibility for digital and hybrid events by simplifying creation and management for organizers and improving visibility and access for attendees. </a:t>
            </a:r>
          </a:p>
          <a:p>
            <a:pPr marL="285750" indent="-285750">
              <a:buFont typeface="Arial" panose="020B0604020202020204" pitchFamily="34" charset="0"/>
              <a:buChar char="•"/>
            </a:pPr>
            <a:r>
              <a:rPr lang="en-US" b="1" dirty="0"/>
              <a:t>Unified event creation flow</a:t>
            </a:r>
          </a:p>
          <a:p>
            <a:pPr marL="285750" indent="-285750">
              <a:buFont typeface="Arial" panose="020B0604020202020204" pitchFamily="34" charset="0"/>
              <a:buChar char="•"/>
            </a:pPr>
            <a:r>
              <a:rPr lang="en-US" b="1" dirty="0"/>
              <a:t>Centralized event discovery and tracking</a:t>
            </a:r>
          </a:p>
          <a:p>
            <a:pPr marL="285750" indent="-285750">
              <a:buFont typeface="Arial" panose="020B0604020202020204" pitchFamily="34" charset="0"/>
              <a:buChar char="•"/>
            </a:pPr>
            <a:r>
              <a:rPr lang="en-US" b="1" dirty="0"/>
              <a:t>Simplified event management</a:t>
            </a:r>
            <a:endParaRPr lang="en-US" dirty="0"/>
          </a:p>
          <a:p>
            <a:r>
              <a:rPr lang="en-US" dirty="0"/>
              <a:t>Learn more about </a:t>
            </a:r>
            <a:r>
              <a:rPr lang="en-US" dirty="0">
                <a:hlinkClick r:id="rId3"/>
              </a:rPr>
              <a:t>Teams events.</a:t>
            </a:r>
            <a:endParaRPr lang="en-US" dirty="0"/>
          </a:p>
        </p:txBody>
      </p:sp>
      <p:pic>
        <p:nvPicPr>
          <p:cNvPr id="7" name="Picture 6">
            <a:extLst>
              <a:ext uri="{FF2B5EF4-FFF2-40B4-BE49-F238E27FC236}">
                <a16:creationId xmlns:a16="http://schemas.microsoft.com/office/drawing/2014/main" id="{16F6C009-F871-3919-A0C1-548D13E8FA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4678" y="2395393"/>
            <a:ext cx="5502951" cy="2994686"/>
          </a:xfrm>
          <a:prstGeom prst="rect">
            <a:avLst/>
          </a:prstGeom>
        </p:spPr>
      </p:pic>
    </p:spTree>
    <p:extLst>
      <p:ext uri="{BB962C8B-B14F-4D97-AF65-F5344CB8AC3E}">
        <p14:creationId xmlns:p14="http://schemas.microsoft.com/office/powerpoint/2010/main" val="24019186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Copilot in Government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normAutofit/>
          </a:bodyPr>
          <a:lstStyle/>
          <a:p>
            <a:r>
              <a:rPr lang="en-US"/>
              <a:t>Copilot in Government</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4401205"/>
          </a:xfrm>
        </p:spPr>
        <p:txBody>
          <a:bodyPr>
            <a:noAutofit/>
          </a:bodyPr>
          <a:lstStyle/>
          <a:p>
            <a:r>
              <a:rPr lang="en-US" sz="2000" b="1"/>
              <a:t>Microsoft 365 Copilot Government Events Are Hitting the Road &amp; Coming to a City Near YOU</a:t>
            </a:r>
          </a:p>
          <a:p>
            <a:r>
              <a:rPr lang="en-US"/>
              <a:t>Generative AI is no longer a “future” conversation—it’s happening </a:t>
            </a:r>
            <a:r>
              <a:rPr lang="en-US" i="1"/>
              <a:t>now</a:t>
            </a:r>
            <a:r>
              <a:rPr lang="en-US"/>
              <a:t> across government. And there’s no better way to move from curiosity to confidence than getting hands on with M365 Copilot alongside peers and experts who understand your mission.</a:t>
            </a:r>
          </a:p>
          <a:p>
            <a:r>
              <a:rPr lang="en-US"/>
              <a:t>That’s why we’re excited to bring </a:t>
            </a:r>
            <a:r>
              <a:rPr lang="en-US" b="1"/>
              <a:t>M365 Copilot Government in‑person experiences</a:t>
            </a:r>
            <a:r>
              <a:rPr lang="en-US"/>
              <a:t> to cities across the United States! These immersive, collaborative events are designed to help government organizations build real skills, unlock immediate value, and accelerate their M365 Copilot journey—</a:t>
            </a:r>
            <a:r>
              <a:rPr lang="en-US" i="1"/>
              <a:t>all within GCC guardrails and responsible AI practices.</a:t>
            </a:r>
            <a:endParaRPr lang="en-US"/>
          </a:p>
          <a:p>
            <a:pPr>
              <a:lnSpc>
                <a:spcPct val="90000"/>
              </a:lnSpc>
              <a:spcBef>
                <a:spcPts val="1000"/>
              </a:spcBef>
            </a:pPr>
            <a:r>
              <a:rPr lang="en-US" sz="1600">
                <a:highlight>
                  <a:srgbClr val="FFFFFF"/>
                </a:highlight>
                <a:latin typeface="Segoe UI" panose="020B0502040204020203" pitchFamily="34" charset="0"/>
                <a:cs typeface="Segoe UI" panose="020B0502040204020203" pitchFamily="34" charset="0"/>
              </a:rPr>
              <a:t>Click </a:t>
            </a:r>
            <a:r>
              <a:rPr lang="en-US" sz="1600">
                <a:highlight>
                  <a:srgbClr val="FFFFFF"/>
                </a:highlight>
                <a:latin typeface="Segoe UI" panose="020B0502040204020203" pitchFamily="34" charset="0"/>
                <a:cs typeface="Segoe UI" panose="020B0502040204020203" pitchFamily="34" charset="0"/>
                <a:hlinkClick r:id="rId3"/>
              </a:rPr>
              <a:t>here</a:t>
            </a:r>
            <a:r>
              <a:rPr lang="en-US" sz="1600">
                <a:highlight>
                  <a:srgbClr val="FFFFFF"/>
                </a:highlight>
                <a:latin typeface="Segoe UI" panose="020B0502040204020203" pitchFamily="34" charset="0"/>
                <a:cs typeface="Segoe UI" panose="020B0502040204020203" pitchFamily="34" charset="0"/>
              </a:rPr>
              <a:t> to learn more.</a:t>
            </a:r>
            <a:endParaRPr lang="en-US">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01900" y="1984051"/>
            <a:ext cx="4036967" cy="3758831"/>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65D0-D26F-7949-293F-644DD58519ED}"/>
              </a:ext>
            </a:extLst>
          </p:cNvPr>
          <p:cNvSpPr>
            <a:spLocks noGrp="1"/>
          </p:cNvSpPr>
          <p:nvPr>
            <p:ph type="title"/>
          </p:nvPr>
        </p:nvSpPr>
        <p:spPr>
          <a:xfrm>
            <a:off x="584200" y="2536580"/>
            <a:ext cx="6481618" cy="997196"/>
          </a:xfrm>
        </p:spPr>
        <p:txBody>
          <a:bodyPr/>
          <a:lstStyle/>
          <a:p>
            <a:pPr>
              <a:lnSpc>
                <a:spcPct val="90000"/>
              </a:lnSpc>
              <a:spcBef>
                <a:spcPts val="1000"/>
              </a:spcBef>
            </a:pPr>
            <a:r>
              <a:rPr lang="en-US">
                <a:latin typeface="Segoe UI Semibold" panose="020B0702040204020203" pitchFamily="34" charset="0"/>
                <a:cs typeface="Segoe UI Semibold" panose="020B0702040204020203" pitchFamily="34" charset="0"/>
              </a:rPr>
              <a:t>Word, Excel and PowerPoint Agents in Microsoft 365 Copilot</a:t>
            </a:r>
          </a:p>
        </p:txBody>
      </p:sp>
      <p:sp>
        <p:nvSpPr>
          <p:cNvPr id="3" name="Text Placeholder 2">
            <a:extLst>
              <a:ext uri="{FF2B5EF4-FFF2-40B4-BE49-F238E27FC236}">
                <a16:creationId xmlns:a16="http://schemas.microsoft.com/office/drawing/2014/main" id="{715E95AF-777D-A50A-C8D0-0DEB9E3D469B}"/>
              </a:ext>
            </a:extLst>
          </p:cNvPr>
          <p:cNvSpPr>
            <a:spLocks noGrp="1"/>
          </p:cNvSpPr>
          <p:nvPr>
            <p:ph type="body" sz="quarter" idx="12"/>
          </p:nvPr>
        </p:nvSpPr>
        <p:spPr/>
        <p:txBody>
          <a:bodyPr vert="horz" wrap="square" lIns="0" tIns="0" rIns="0" bIns="0" rtlCol="0" anchor="t">
            <a:spAutoFit/>
          </a:bodyPr>
          <a:lstStyle/>
          <a:p>
            <a:r>
              <a:rPr lang="en-US">
                <a:cs typeface="Segoe UI"/>
              </a:rPr>
              <a:t>Alex Yang, Chelsea Fesik and Sangeeta Kulkarni</a:t>
            </a:r>
            <a:endParaRPr lang="en-US"/>
          </a:p>
        </p:txBody>
      </p:sp>
    </p:spTree>
    <p:extLst>
      <p:ext uri="{BB962C8B-B14F-4D97-AF65-F5344CB8AC3E}">
        <p14:creationId xmlns:p14="http://schemas.microsoft.com/office/powerpoint/2010/main" val="41623701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351E-6948-2894-A54A-FD4651B0E8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CA05C6-D3E3-77B0-F8DB-71BF3FBE788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213405" y="208786"/>
            <a:ext cx="11765191" cy="6440428"/>
          </a:xfrm>
          <a:prstGeom prst="rect">
            <a:avLst/>
          </a:prstGeom>
        </p:spPr>
      </p:pic>
      <p:sp>
        <p:nvSpPr>
          <p:cNvPr id="13" name="Title 12">
            <a:extLst>
              <a:ext uri="{FF2B5EF4-FFF2-40B4-BE49-F238E27FC236}">
                <a16:creationId xmlns:a16="http://schemas.microsoft.com/office/drawing/2014/main" id="{6B7499BD-C4B5-8E15-5DEE-9924600C91E5}"/>
              </a:ext>
            </a:extLst>
          </p:cNvPr>
          <p:cNvSpPr txBox="1">
            <a:spLocks noGrp="1"/>
          </p:cNvSpPr>
          <p:nvPr>
            <p:ph type="title" idx="4294967295"/>
          </p:nvPr>
        </p:nvSpPr>
        <p:spPr>
          <a:xfrm>
            <a:off x="532635" y="398525"/>
            <a:ext cx="9123047"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167" b="1" i="0">
                <a:solidFill>
                  <a:srgbClr val="7B3F94"/>
                </a:solidFill>
                <a:latin typeface="Montserra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50" b="1" i="0" u="none" strike="noStrike" kern="1200" cap="none" spc="0" normalizeH="0" baseline="0" noProof="0">
                <a:ln>
                  <a:noFill/>
                </a:ln>
                <a:solidFill>
                  <a:srgbClr val="7B3F94"/>
                </a:solidFill>
                <a:effectLst/>
                <a:uLnTx/>
                <a:uFillTx/>
                <a:latin typeface="Montserrat"/>
                <a:ea typeface="+mn-ea"/>
                <a:cs typeface="+mn-cs"/>
              </a:rPr>
              <a:t>Introductions</a:t>
            </a:r>
            <a:endParaRPr kumimoji="0" lang="en-US" sz="3167" b="1" i="0" u="none" strike="noStrike" kern="1200" cap="none" spc="0" normalizeH="0" baseline="0" noProof="0">
              <a:ln>
                <a:noFill/>
              </a:ln>
              <a:solidFill>
                <a:srgbClr val="7B3F94"/>
              </a:solidFill>
              <a:effectLst/>
              <a:uLnTx/>
              <a:uFillTx/>
              <a:latin typeface="Montserrat"/>
              <a:ea typeface="+mn-ea"/>
              <a:cs typeface="+mn-cs"/>
            </a:endParaRPr>
          </a:p>
        </p:txBody>
      </p:sp>
      <p:pic>
        <p:nvPicPr>
          <p:cNvPr id="5" name="Picture 4" descr="Photo of Alex Yang">
            <a:extLst>
              <a:ext uri="{FF2B5EF4-FFF2-40B4-BE49-F238E27FC236}">
                <a16:creationId xmlns:a16="http://schemas.microsoft.com/office/drawing/2014/main" id="{132E4465-FCE2-2016-A41D-E02F75945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719" y="2426073"/>
            <a:ext cx="1252818" cy="1252818"/>
          </a:xfrm>
          <a:prstGeom prst="rect">
            <a:avLst/>
          </a:prstGeom>
        </p:spPr>
      </p:pic>
      <p:sp>
        <p:nvSpPr>
          <p:cNvPr id="6" name="TextBox 5">
            <a:extLst>
              <a:ext uri="{FF2B5EF4-FFF2-40B4-BE49-F238E27FC236}">
                <a16:creationId xmlns:a16="http://schemas.microsoft.com/office/drawing/2014/main" id="{2B45F1CE-6C1B-E597-88DC-2C9997D4C6A2}"/>
              </a:ext>
            </a:extLst>
          </p:cNvPr>
          <p:cNvSpPr txBox="1"/>
          <p:nvPr/>
        </p:nvSpPr>
        <p:spPr>
          <a:xfrm>
            <a:off x="1459289" y="3519863"/>
            <a:ext cx="2957678" cy="1193404"/>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955" b="1">
              <a:solidFill>
                <a:srgbClr val="7B3F94"/>
              </a:solidFill>
              <a:latin typeface="Montserrat"/>
            </a:endParaRPr>
          </a:p>
          <a:p>
            <a:pPr lvl="0" algn="ctr" defTabSz="457200">
              <a:defRPr/>
            </a:pPr>
            <a:r>
              <a:rPr lang="en-US" sz="1600" b="1">
                <a:solidFill>
                  <a:srgbClr val="7B3F94"/>
                </a:solidFill>
                <a:latin typeface="Montserrat"/>
              </a:rPr>
              <a:t>Alex Yang</a:t>
            </a:r>
          </a:p>
          <a:p>
            <a:pPr lvl="0" algn="ctr" defTabSz="457200">
              <a:defRPr/>
            </a:pPr>
            <a:r>
              <a:rPr kumimoji="0" lang="en-US" sz="1600" b="1" i="0" u="none" strike="noStrike" kern="1200" cap="none" spc="0" normalizeH="0" baseline="0" noProof="0">
                <a:ln>
                  <a:noFill/>
                </a:ln>
                <a:solidFill>
                  <a:srgbClr val="7B3F94"/>
                </a:solidFill>
                <a:effectLst/>
                <a:uLnTx/>
                <a:uFillTx/>
                <a:latin typeface="Montserrat"/>
                <a:ea typeface="+mn-ea"/>
                <a:cs typeface="+mn-cs"/>
              </a:rPr>
              <a:t>Product Manager </a:t>
            </a:r>
          </a:p>
          <a:p>
            <a:pPr lvl="0" algn="ctr" defTabSz="457200">
              <a:defRPr/>
            </a:pPr>
            <a:r>
              <a:rPr kumimoji="0" lang="en-US" sz="1600" b="1" i="0" u="none" strike="noStrike" kern="1200" cap="none" spc="0" normalizeH="0" baseline="0" noProof="0">
                <a:ln>
                  <a:noFill/>
                </a:ln>
                <a:solidFill>
                  <a:srgbClr val="7B3F94"/>
                </a:solidFill>
                <a:effectLst/>
                <a:uLnTx/>
                <a:uFillTx/>
                <a:latin typeface="Montserrat"/>
                <a:ea typeface="+mn-ea"/>
                <a:cs typeface="+mn-cs"/>
              </a:rPr>
              <a:t>Excel Agent</a:t>
            </a:r>
            <a:endParaRPr kumimoji="0" sz="1600" b="1" i="0" u="none" strike="noStrike" kern="1200" cap="none" spc="0" normalizeH="0" baseline="0" noProof="0">
              <a:ln>
                <a:noFill/>
              </a:ln>
              <a:solidFill>
                <a:srgbClr val="7B3F94"/>
              </a:solidFill>
              <a:effectLst/>
              <a:uLnTx/>
              <a:uFillTx/>
              <a:latin typeface="Montserrat"/>
              <a:ea typeface="+mn-ea"/>
              <a:cs typeface="+mn-cs"/>
            </a:endParaRPr>
          </a:p>
        </p:txBody>
      </p:sp>
      <p:pic>
        <p:nvPicPr>
          <p:cNvPr id="8" name="Picture 7" descr="Photo of Chelsea Fesik">
            <a:extLst>
              <a:ext uri="{FF2B5EF4-FFF2-40B4-BE49-F238E27FC236}">
                <a16:creationId xmlns:a16="http://schemas.microsoft.com/office/drawing/2014/main" id="{D976067C-DB13-002A-1947-D56D9A0809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9591" y="2426073"/>
            <a:ext cx="1252818" cy="1252818"/>
          </a:xfrm>
          <a:prstGeom prst="rect">
            <a:avLst/>
          </a:prstGeom>
        </p:spPr>
      </p:pic>
      <p:sp>
        <p:nvSpPr>
          <p:cNvPr id="9" name="TextBox 8">
            <a:extLst>
              <a:ext uri="{FF2B5EF4-FFF2-40B4-BE49-F238E27FC236}">
                <a16:creationId xmlns:a16="http://schemas.microsoft.com/office/drawing/2014/main" id="{258447F4-07E5-C9E4-8EC9-FBAC1D9DDCFE}"/>
              </a:ext>
            </a:extLst>
          </p:cNvPr>
          <p:cNvSpPr txBox="1"/>
          <p:nvPr/>
        </p:nvSpPr>
        <p:spPr>
          <a:xfrm>
            <a:off x="4617161" y="3523225"/>
            <a:ext cx="2957678" cy="1193404"/>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955" b="1">
              <a:solidFill>
                <a:srgbClr val="7B3F94"/>
              </a:solidFill>
              <a:latin typeface="Montserrat"/>
            </a:endParaRPr>
          </a:p>
          <a:p>
            <a:pPr lvl="0" algn="ctr" defTabSz="457200">
              <a:defRPr/>
            </a:pPr>
            <a:r>
              <a:rPr lang="en-US" sz="1600" b="1">
                <a:solidFill>
                  <a:srgbClr val="7B3F94"/>
                </a:solidFill>
                <a:latin typeface="Montserrat"/>
              </a:rPr>
              <a:t>Chelsea Fesik</a:t>
            </a:r>
          </a:p>
          <a:p>
            <a:pPr lvl="0" algn="ctr" defTabSz="457200">
              <a:defRPr/>
            </a:pPr>
            <a:r>
              <a:rPr kumimoji="0" lang="en-US" sz="1600" b="1" i="0" u="none" strike="noStrike" kern="1200" cap="none" spc="0" normalizeH="0" baseline="0" noProof="0">
                <a:ln>
                  <a:noFill/>
                </a:ln>
                <a:solidFill>
                  <a:srgbClr val="7B3F94"/>
                </a:solidFill>
                <a:effectLst/>
                <a:uLnTx/>
                <a:uFillTx/>
                <a:latin typeface="Montserrat"/>
                <a:ea typeface="+mn-ea"/>
                <a:cs typeface="+mn-cs"/>
              </a:rPr>
              <a:t>Product Manager</a:t>
            </a:r>
          </a:p>
          <a:p>
            <a:pPr lvl="0" algn="ctr" defTabSz="457200">
              <a:defRPr/>
            </a:pPr>
            <a:r>
              <a:rPr lang="en-US" sz="1600" b="1">
                <a:solidFill>
                  <a:srgbClr val="7B3F94"/>
                </a:solidFill>
                <a:latin typeface="Montserrat"/>
              </a:rPr>
              <a:t>Word Agent</a:t>
            </a:r>
            <a:endParaRPr kumimoji="0" sz="1600" b="1" i="0" u="none" strike="noStrike" kern="1200" cap="none" spc="0" normalizeH="0" baseline="0" noProof="0">
              <a:ln>
                <a:noFill/>
              </a:ln>
              <a:solidFill>
                <a:srgbClr val="7B3F94"/>
              </a:solidFill>
              <a:effectLst/>
              <a:uLnTx/>
              <a:uFillTx/>
              <a:latin typeface="Montserrat"/>
              <a:ea typeface="+mn-ea"/>
              <a:cs typeface="+mn-cs"/>
            </a:endParaRPr>
          </a:p>
        </p:txBody>
      </p:sp>
      <p:pic>
        <p:nvPicPr>
          <p:cNvPr id="11" name="Picture 10" descr="Photo of Sangeeta Kulkarni">
            <a:extLst>
              <a:ext uri="{FF2B5EF4-FFF2-40B4-BE49-F238E27FC236}">
                <a16:creationId xmlns:a16="http://schemas.microsoft.com/office/drawing/2014/main" id="{22ABE2EC-8262-AF13-BB8E-2870EE15F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577" y="2426073"/>
            <a:ext cx="1252818" cy="1252818"/>
          </a:xfrm>
          <a:prstGeom prst="rect">
            <a:avLst/>
          </a:prstGeom>
        </p:spPr>
      </p:pic>
      <p:sp>
        <p:nvSpPr>
          <p:cNvPr id="12" name="TextBox 11">
            <a:extLst>
              <a:ext uri="{FF2B5EF4-FFF2-40B4-BE49-F238E27FC236}">
                <a16:creationId xmlns:a16="http://schemas.microsoft.com/office/drawing/2014/main" id="{3F650DAD-D37E-8961-19C0-71B58517B522}"/>
              </a:ext>
            </a:extLst>
          </p:cNvPr>
          <p:cNvSpPr txBox="1"/>
          <p:nvPr/>
        </p:nvSpPr>
        <p:spPr>
          <a:xfrm>
            <a:off x="8266147" y="3974603"/>
            <a:ext cx="2957678" cy="738664"/>
          </a:xfrm>
          <a:prstGeom prst="rect">
            <a:avLst/>
          </a:prstGeom>
          <a:noFill/>
        </p:spPr>
        <p:txBody>
          <a:bodyPr wrap="square" lIns="0" tIns="0" rIns="0" bIns="0">
            <a:spAutoFit/>
          </a:bodyPr>
          <a:lstStyle/>
          <a:p>
            <a:pPr lvl="0" algn="ctr" defTabSz="457200">
              <a:defRPr/>
            </a:pPr>
            <a:r>
              <a:rPr lang="en-US" sz="1600" b="1">
                <a:solidFill>
                  <a:srgbClr val="7B3F94"/>
                </a:solidFill>
                <a:latin typeface="Montserrat"/>
              </a:rPr>
              <a:t>Sangeeta Kulkarni</a:t>
            </a:r>
          </a:p>
          <a:p>
            <a:pPr lvl="0" algn="ctr" defTabSz="457200">
              <a:defRPr/>
            </a:pPr>
            <a:r>
              <a:rPr kumimoji="0" lang="en-US" sz="1600" b="1" i="0" u="none" strike="noStrike" kern="1200" cap="none" spc="0" normalizeH="0" baseline="0" noProof="0">
                <a:ln>
                  <a:noFill/>
                </a:ln>
                <a:solidFill>
                  <a:srgbClr val="7B3F94"/>
                </a:solidFill>
                <a:effectLst/>
                <a:uLnTx/>
                <a:uFillTx/>
                <a:latin typeface="Montserrat"/>
                <a:ea typeface="+mn-ea"/>
                <a:cs typeface="+mn-cs"/>
              </a:rPr>
              <a:t>Lead Product Manager</a:t>
            </a:r>
          </a:p>
          <a:p>
            <a:pPr lvl="0" algn="ctr" defTabSz="457200">
              <a:defRPr/>
            </a:pPr>
            <a:r>
              <a:rPr lang="en-US" sz="1600" b="1">
                <a:solidFill>
                  <a:srgbClr val="7B3F94"/>
                </a:solidFill>
                <a:latin typeface="Montserrat"/>
              </a:rPr>
              <a:t>WXP Agents</a:t>
            </a:r>
            <a:endParaRPr kumimoji="0" sz="1600" b="1" i="0" u="none" strike="noStrike" kern="1200" cap="none" spc="0" normalizeH="0" baseline="0" noProof="0">
              <a:ln>
                <a:noFill/>
              </a:ln>
              <a:solidFill>
                <a:srgbClr val="7B3F94"/>
              </a:solidFill>
              <a:effectLst/>
              <a:uLnTx/>
              <a:uFillTx/>
              <a:latin typeface="Montserrat"/>
              <a:ea typeface="+mn-ea"/>
              <a:cs typeface="+mn-cs"/>
            </a:endParaRPr>
          </a:p>
        </p:txBody>
      </p:sp>
    </p:spTree>
    <p:extLst>
      <p:ext uri="{BB962C8B-B14F-4D97-AF65-F5344CB8AC3E}">
        <p14:creationId xmlns:p14="http://schemas.microsoft.com/office/powerpoint/2010/main" val="564456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D40F-2230-78B5-7609-7110BE41FD73}"/>
            </a:ext>
          </a:extLst>
        </p:cNvPr>
        <p:cNvGrpSpPr/>
        <p:nvPr/>
      </p:nvGrpSpPr>
      <p:grpSpPr>
        <a:xfrm>
          <a:off x="0" y="0"/>
          <a:ext cx="0" cy="0"/>
          <a:chOff x="0" y="0"/>
          <a:chExt cx="0" cy="0"/>
        </a:xfrm>
      </p:grpSpPr>
      <p:sp>
        <p:nvSpPr>
          <p:cNvPr id="60" name="Title 59">
            <a:extLst>
              <a:ext uri="{FF2B5EF4-FFF2-40B4-BE49-F238E27FC236}">
                <a16:creationId xmlns:a16="http://schemas.microsoft.com/office/drawing/2014/main" id="{8DFBE9B1-2BB5-F15D-1CD7-74C32D1BBFF1}"/>
              </a:ext>
            </a:extLst>
          </p:cNvPr>
          <p:cNvSpPr txBox="1">
            <a:spLocks noGrp="1"/>
          </p:cNvSpPr>
          <p:nvPr>
            <p:ph type="title" idx="4294967295"/>
          </p:nvPr>
        </p:nvSpPr>
        <p:spPr>
          <a:xfrm>
            <a:off x="532635" y="398525"/>
            <a:ext cx="9123047" cy="9694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167" b="1" i="0">
                <a:solidFill>
                  <a:srgbClr val="7B3F94"/>
                </a:solidFill>
                <a:latin typeface="Montserra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50" b="1" i="0" u="none" strike="noStrike" kern="1200" cap="none" spc="0" normalizeH="0" baseline="0" noProof="0">
                <a:ln>
                  <a:noFill/>
                </a:ln>
                <a:solidFill>
                  <a:srgbClr val="7B3F94"/>
                </a:solidFill>
                <a:effectLst/>
                <a:uLnTx/>
                <a:uFillTx/>
                <a:latin typeface="Montserrat"/>
                <a:ea typeface="+mn-ea"/>
                <a:cs typeface="+mn-cs"/>
              </a:rPr>
              <a:t>Knowledge work is going chat-first — but content creation hasn't kept up</a:t>
            </a:r>
            <a:endParaRPr kumimoji="0" lang="en-US" sz="3167" b="1" i="0" u="none" strike="noStrike" kern="1200" cap="none" spc="0" normalizeH="0" baseline="0" noProof="0">
              <a:ln>
                <a:noFill/>
              </a:ln>
              <a:solidFill>
                <a:srgbClr val="7B3F94"/>
              </a:solidFill>
              <a:effectLst/>
              <a:uLnTx/>
              <a:uFillTx/>
              <a:latin typeface="Montserrat"/>
              <a:ea typeface="+mn-ea"/>
              <a:cs typeface="+mn-cs"/>
            </a:endParaRPr>
          </a:p>
        </p:txBody>
      </p:sp>
      <p:sp>
        <p:nvSpPr>
          <p:cNvPr id="3" name="TextBox 2">
            <a:extLst>
              <a:ext uri="{FF2B5EF4-FFF2-40B4-BE49-F238E27FC236}">
                <a16:creationId xmlns:a16="http://schemas.microsoft.com/office/drawing/2014/main" id="{D412B1F3-8F81-36A1-4A2F-200BF9A063B8}"/>
              </a:ext>
            </a:extLst>
          </p:cNvPr>
          <p:cNvSpPr txBox="1"/>
          <p:nvPr/>
        </p:nvSpPr>
        <p:spPr>
          <a:xfrm>
            <a:off x="532635" y="1836256"/>
            <a:ext cx="10565230" cy="3185487"/>
          </a:xfrm>
          <a:prstGeom prst="rect">
            <a:avLst/>
          </a:prstGeom>
          <a:noFill/>
        </p:spPr>
        <p:txBody>
          <a:bodyPr wrap="square" lIns="91440" tIns="45720" rIns="91440" bIns="45720" anchor="t">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Calibri"/>
                <a:cs typeface="Calibri"/>
              </a:rPr>
              <a:t>75% of knowledge workers now use AI at 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a:ea typeface="Calibri"/>
                <a:cs typeface="Calibri"/>
              </a:rPr>
              <a:t>Microsoft Work Trend Index 2025 — 31,000 people surveyed across 31 countries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rPr>
              <a:t>The #1 productivity drop-off: the blank page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rPr>
              <a:t>Documents, presentations, and spreadsheets are high-value artifacts — but the gap between intent and result is still too wide. Users know what they need but struggle to get started.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rPr>
              <a:t>The industry is moving from blank canvas to conversation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rPr>
              <a:t>Users expect AI to do work — create finished artifacts — not just answer questions. Going from intent to professional output in minutes is the new baseline.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Calibri"/>
                <a:cs typeface="Calibri"/>
              </a:rPr>
              <a:t>Sources: Microsoft Work Trend Index 2025 | Microsoft 365 Copilot User Research | Internal WXP Agent Research, 2025</a:t>
            </a:r>
          </a:p>
        </p:txBody>
      </p:sp>
    </p:spTree>
    <p:extLst>
      <p:ext uri="{BB962C8B-B14F-4D97-AF65-F5344CB8AC3E}">
        <p14:creationId xmlns:p14="http://schemas.microsoft.com/office/powerpoint/2010/main" val="3046924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700AD-8AAA-B603-FD02-D0A260BEF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522E0-0ED0-DE3D-224A-A0BF81ABF09D}"/>
              </a:ext>
            </a:extLst>
          </p:cNvPr>
          <p:cNvSpPr txBox="1">
            <a:spLocks noGrp="1"/>
          </p:cNvSpPr>
          <p:nvPr>
            <p:ph type="title" idx="4294967295"/>
          </p:nvPr>
        </p:nvSpPr>
        <p:spPr>
          <a:xfrm>
            <a:off x="356290" y="449446"/>
            <a:ext cx="9731060"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167" b="1" i="0">
                <a:solidFill>
                  <a:srgbClr val="7B3F94"/>
                </a:solidFill>
                <a:latin typeface="Montserra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50" b="1" i="0" u="none" strike="noStrike" kern="1200" cap="none" spc="0" normalizeH="0" baseline="0" noProof="0">
                <a:ln>
                  <a:noFill/>
                </a:ln>
                <a:solidFill>
                  <a:srgbClr val="7B3F94"/>
                </a:solidFill>
                <a:effectLst/>
                <a:uLnTx/>
                <a:uFillTx/>
                <a:latin typeface="Montserrat"/>
                <a:ea typeface="+mn-ea"/>
                <a:cs typeface="+mn-cs"/>
              </a:rPr>
              <a:t>How We’re Solving the Problem: WXP Agents </a:t>
            </a:r>
          </a:p>
        </p:txBody>
      </p:sp>
      <p:sp>
        <p:nvSpPr>
          <p:cNvPr id="7" name="TextBox 6">
            <a:extLst>
              <a:ext uri="{FF2B5EF4-FFF2-40B4-BE49-F238E27FC236}">
                <a16:creationId xmlns:a16="http://schemas.microsoft.com/office/drawing/2014/main" id="{9B15FA93-D289-FADF-5202-175670024F91}"/>
              </a:ext>
            </a:extLst>
          </p:cNvPr>
          <p:cNvSpPr txBox="1"/>
          <p:nvPr/>
        </p:nvSpPr>
        <p:spPr>
          <a:xfrm>
            <a:off x="301413" y="934194"/>
            <a:ext cx="1111504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4748B"/>
                </a:solidFill>
                <a:effectLst/>
                <a:uLnTx/>
                <a:uFillTx/>
                <a:latin typeface="Montserrat" panose="00000500000000000000" pitchFamily="2" charset="0"/>
                <a:ea typeface="+mn-ea"/>
                <a:cs typeface="+mn-cs"/>
              </a:rPr>
              <a:t>We’re bringing powerful, task-specific agents directly into Microsoft 365 Copilot—making it easier to go from intent to professional output. </a:t>
            </a:r>
            <a:endPar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pic>
        <p:nvPicPr>
          <p:cNvPr id="11" name="Picture 10" descr="Screenshot of list of WXP agents from navigation pane">
            <a:extLst>
              <a:ext uri="{FF2B5EF4-FFF2-40B4-BE49-F238E27FC236}">
                <a16:creationId xmlns:a16="http://schemas.microsoft.com/office/drawing/2014/main" id="{93D98E9F-2730-2D0F-DECD-AA0E202A562C}"/>
              </a:ext>
            </a:extLst>
          </p:cNvPr>
          <p:cNvPicPr>
            <a:picLocks noChangeAspect="1"/>
          </p:cNvPicPr>
          <p:nvPr/>
        </p:nvPicPr>
        <p:blipFill>
          <a:blip r:embed="rId3"/>
          <a:stretch>
            <a:fillRect/>
          </a:stretch>
        </p:blipFill>
        <p:spPr>
          <a:xfrm>
            <a:off x="503290" y="1908134"/>
            <a:ext cx="1808480" cy="1520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2F34A76-9A7A-1B7F-5DE5-54DCE023AF49}"/>
              </a:ext>
            </a:extLst>
          </p:cNvPr>
          <p:cNvSpPr txBox="1"/>
          <p:nvPr/>
        </p:nvSpPr>
        <p:spPr>
          <a:xfrm>
            <a:off x="2648374" y="1616923"/>
            <a:ext cx="9042400"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B3F94"/>
                </a:solidFill>
                <a:effectLst/>
                <a:uLnTx/>
                <a:uFillTx/>
                <a:latin typeface="Montserrat" panose="00000500000000000000" pitchFamily="2" charset="0"/>
                <a:ea typeface="+mn-ea"/>
                <a:cs typeface="+mn-cs"/>
              </a:rPr>
              <a:t>What WXP Agents Do (generic, cross-app)</a:t>
            </a:r>
            <a:b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endPar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Turn </a:t>
            </a: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natural language into finished documents</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workbooks, and presentations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Enterprise-quality output — professional layouts, themes, charts, and data visuals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Deep grounding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in your enterprise data and the web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Iterate and refine through continued conversation</a:t>
            </a:r>
          </a:p>
        </p:txBody>
      </p:sp>
      <p:pic>
        <p:nvPicPr>
          <p:cNvPr id="12" name="Picture 11" descr="Sceenshot of location of the Word, Excel and PowerPoint agents in the Office Copilots menu">
            <a:extLst>
              <a:ext uri="{FF2B5EF4-FFF2-40B4-BE49-F238E27FC236}">
                <a16:creationId xmlns:a16="http://schemas.microsoft.com/office/drawing/2014/main" id="{22CD7121-28A6-95EE-49FA-D561E3E53ABC}"/>
              </a:ext>
            </a:extLst>
          </p:cNvPr>
          <p:cNvPicPr>
            <a:picLocks noChangeAspect="1"/>
          </p:cNvPicPr>
          <p:nvPr/>
        </p:nvPicPr>
        <p:blipFill>
          <a:blip r:embed="rId4"/>
          <a:srcRect l="1664" t="4128" r="504"/>
          <a:stretch>
            <a:fillRect/>
          </a:stretch>
        </p:blipFill>
        <p:spPr>
          <a:xfrm>
            <a:off x="356290" y="3577562"/>
            <a:ext cx="2102480" cy="1827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7A9EF7CB-D7C9-64BC-2FAB-1CEC0062740E}"/>
              </a:ext>
            </a:extLst>
          </p:cNvPr>
          <p:cNvSpPr txBox="1"/>
          <p:nvPr/>
        </p:nvSpPr>
        <p:spPr>
          <a:xfrm>
            <a:off x="2648374" y="3248139"/>
            <a:ext cx="9042400"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B3F94"/>
                </a:solidFill>
                <a:effectLst/>
                <a:uLnTx/>
                <a:uFillTx/>
                <a:latin typeface="Montserrat" panose="00000500000000000000" pitchFamily="2" charset="0"/>
                <a:ea typeface="+mn-ea"/>
                <a:cs typeface="+mn-cs"/>
              </a:rPr>
              <a:t>How to Access </a:t>
            </a:r>
            <a:endParaRPr kumimoji="0" lang="en-US" sz="900" b="1" i="0" u="none" strike="noStrike" kern="1200" cap="none" spc="0" normalizeH="0" baseline="0" noProof="0">
              <a:ln>
                <a:noFill/>
              </a:ln>
              <a:solidFill>
                <a:srgbClr val="7B3F94"/>
              </a:solidFill>
              <a:effectLst/>
              <a:uLnTx/>
              <a:uFillTx/>
              <a:latin typeface="Montserrat" panose="000005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From Chat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Call agents as </a:t>
            </a: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tools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directly in M365 Copilot chat and </a:t>
            </a: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via @-mention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Search Agent –</a:t>
            </a:r>
            <a:r>
              <a:rPr lang="en-US" sz="1600" b="1">
                <a:solidFill>
                  <a:prstClr val="black"/>
                </a:solidFill>
                <a:latin typeface="Montserrat" panose="00000500000000000000" pitchFamily="2" charset="0"/>
              </a:rPr>
              <a:t> </a:t>
            </a: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Pin on Left Nav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Pin the Word, Excel, or PowerPoint agents for persistent access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0262CC5-61C9-A972-5A84-4BC2DE88B6F6}"/>
              </a:ext>
            </a:extLst>
          </p:cNvPr>
          <p:cNvSpPr txBox="1"/>
          <p:nvPr/>
        </p:nvSpPr>
        <p:spPr>
          <a:xfrm>
            <a:off x="2648374" y="4588643"/>
            <a:ext cx="9323493"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B3F94"/>
                </a:solidFill>
                <a:effectLst/>
                <a:uLnTx/>
                <a:uFillTx/>
                <a:latin typeface="Montserrat" panose="00000500000000000000" pitchFamily="2" charset="0"/>
                <a:ea typeface="+mn-ea"/>
                <a:cs typeface="+mn-cs"/>
              </a:rPr>
              <a:t>How it Works (3-step flow):</a:t>
            </a:r>
            <a:b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endPar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Access the Agent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a:t>
            </a:r>
            <a:r>
              <a:rPr kumimoji="0" lang="en-US" sz="1600" b="0" i="0" u="none" strike="noStrike" kern="1200" cap="none" spc="0" normalizeH="0" baseline="0" noProof="0">
                <a:ln>
                  <a:noFill/>
                </a:ln>
                <a:solidFill>
                  <a:prstClr val="black"/>
                </a:solidFill>
                <a:effectLst/>
                <a:uLnTx/>
                <a:uFillTx/>
                <a:latin typeface="Montserrat"/>
                <a:ea typeface="+mn-ea"/>
                <a:cs typeface="+mn-cs"/>
              </a:rPr>
              <a:t>Access the </a:t>
            </a:r>
            <a:r>
              <a:rPr kumimoji="0" lang="en-US" sz="1600" b="1" i="0" u="none" strike="noStrike" kern="1200" cap="none" spc="0" normalizeH="0" baseline="0" noProof="0">
                <a:ln>
                  <a:noFill/>
                </a:ln>
                <a:solidFill>
                  <a:schemeClr val="tx2"/>
                </a:solidFill>
                <a:effectLst/>
                <a:uLnTx/>
                <a:uFillTx/>
                <a:latin typeface="Montserrat"/>
                <a:ea typeface="+mn-ea"/>
                <a:cs typeface="+mn-cs"/>
                <a:hlinkClick r:id="rId5">
                  <a:extLst>
                    <a:ext uri="{A12FA001-AC4F-418D-AE19-62706E023703}">
                      <ahyp:hlinkClr xmlns:ahyp="http://schemas.microsoft.com/office/drawing/2018/hyperlinkcolor" val="tx"/>
                    </a:ext>
                  </a:extLst>
                </a:hlinkClick>
              </a:rPr>
              <a:t>Word Agent</a:t>
            </a:r>
            <a:r>
              <a:rPr kumimoji="0" lang="en-US" sz="1600" b="0" i="0" u="none" strike="noStrike" kern="1200" cap="none" spc="0" normalizeH="0" baseline="0" noProof="0">
                <a:ln>
                  <a:noFill/>
                </a:ln>
                <a:solidFill>
                  <a:prstClr val="black"/>
                </a:solidFill>
                <a:effectLst/>
                <a:uLnTx/>
                <a:uFillTx/>
                <a:latin typeface="Montserrat"/>
                <a:ea typeface="+mn-ea"/>
                <a:cs typeface="+mn-cs"/>
              </a:rPr>
              <a:t>, </a:t>
            </a:r>
            <a:r>
              <a:rPr kumimoji="0" lang="en-US" sz="1600" b="1" i="0" u="none" strike="noStrike" kern="1200" cap="none" spc="0" normalizeH="0" baseline="0" noProof="0">
                <a:ln>
                  <a:noFill/>
                </a:ln>
                <a:solidFill>
                  <a:srgbClr val="00B050"/>
                </a:solidFill>
                <a:effectLst/>
                <a:uLnTx/>
                <a:uFillTx/>
                <a:latin typeface="Montserrat"/>
                <a:ea typeface="+mn-ea"/>
                <a:cs typeface="+mn-cs"/>
                <a:hlinkClick r:id="rId6">
                  <a:extLst>
                    <a:ext uri="{A12FA001-AC4F-418D-AE19-62706E023703}">
                      <ahyp:hlinkClr xmlns:ahyp="http://schemas.microsoft.com/office/drawing/2018/hyperlinkcolor" val="tx"/>
                    </a:ext>
                  </a:extLst>
                </a:hlinkClick>
              </a:rPr>
              <a:t>Excel Agent</a:t>
            </a:r>
            <a:r>
              <a:rPr kumimoji="0" lang="en-US" sz="1600" b="0" i="0" u="none" strike="noStrike" kern="1200" cap="none" spc="0" normalizeH="0" baseline="0" noProof="0">
                <a:ln>
                  <a:noFill/>
                </a:ln>
                <a:solidFill>
                  <a:prstClr val="black"/>
                </a:solidFill>
                <a:effectLst/>
                <a:uLnTx/>
                <a:uFillTx/>
                <a:latin typeface="Montserrat"/>
                <a:ea typeface="+mn-ea"/>
                <a:cs typeface="+mn-cs"/>
              </a:rPr>
              <a:t>, and </a:t>
            </a:r>
            <a:r>
              <a:rPr kumimoji="0" lang="en-US" sz="1600" b="1" i="0" u="none" strike="noStrike" kern="1200" cap="none" spc="0" normalizeH="0" baseline="0" noProof="0">
                <a:ln>
                  <a:noFill/>
                </a:ln>
                <a:solidFill>
                  <a:srgbClr val="C00000"/>
                </a:solidFill>
                <a:effectLst/>
                <a:uLnTx/>
                <a:uFillTx/>
                <a:latin typeface="Montserrat"/>
                <a:ea typeface="+mn-ea"/>
                <a:cs typeface="+mn-cs"/>
                <a:hlinkClick r:id="rId7">
                  <a:extLst>
                    <a:ext uri="{A12FA001-AC4F-418D-AE19-62706E023703}">
                      <ahyp:hlinkClr xmlns:ahyp="http://schemas.microsoft.com/office/drawing/2018/hyperlinkcolor" val="tx"/>
                    </a:ext>
                  </a:extLst>
                </a:hlinkClick>
              </a:rPr>
              <a:t>PowerPoint Agent</a:t>
            </a:r>
            <a:r>
              <a:rPr kumimoji="0" lang="en-US" sz="1600" b="1" i="0" u="none" strike="noStrike" kern="1200" cap="none" spc="0" normalizeH="0" baseline="0" noProof="0">
                <a:ln>
                  <a:noFill/>
                </a:ln>
                <a:solidFill>
                  <a:srgbClr val="C00000"/>
                </a:solidFill>
                <a:effectLst/>
                <a:uLnTx/>
                <a:uFillTx/>
                <a:latin typeface="Montserrat"/>
                <a:ea typeface="+mn-ea"/>
                <a:cs typeface="+mn-cs"/>
              </a:rPr>
              <a:t> </a:t>
            </a:r>
            <a:r>
              <a:rPr kumimoji="0" lang="en-US" sz="1600" b="0" i="0" u="none" strike="noStrike" kern="1200" cap="none" spc="0" normalizeH="0" baseline="0" noProof="0">
                <a:ln>
                  <a:noFill/>
                </a:ln>
                <a:solidFill>
                  <a:prstClr val="black"/>
                </a:solidFill>
                <a:effectLst/>
                <a:uLnTx/>
                <a:uFillTx/>
                <a:latin typeface="Montserrat"/>
                <a:ea typeface="+mn-ea"/>
                <a:cs typeface="+mn-cs"/>
              </a:rPr>
              <a:t>in M365 Copilot.</a:t>
            </a: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Describe Your Need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Tell the agent what you need in natural language (topic, audience, purpose, key points, reference docs)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Review &amp; Refine </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Get a fully grounded, professionally designed artifact — then keep iterating</a:t>
            </a:r>
          </a:p>
        </p:txBody>
      </p:sp>
    </p:spTree>
    <p:extLst>
      <p:ext uri="{BB962C8B-B14F-4D97-AF65-F5344CB8AC3E}">
        <p14:creationId xmlns:p14="http://schemas.microsoft.com/office/powerpoint/2010/main" val="1576577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5204E-00BE-E66E-9B62-EC2B126F9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D3470-4695-68A9-48C3-EFE9A30BBC7E}"/>
              </a:ext>
            </a:extLst>
          </p:cNvPr>
          <p:cNvSpPr txBox="1">
            <a:spLocks noGrp="1"/>
          </p:cNvSpPr>
          <p:nvPr>
            <p:ph type="title" idx="4294967295"/>
          </p:nvPr>
        </p:nvSpPr>
        <p:spPr>
          <a:xfrm>
            <a:off x="352294" y="334173"/>
            <a:ext cx="9312592"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167" b="1" i="0">
                <a:solidFill>
                  <a:srgbClr val="7B3F94"/>
                </a:solidFill>
                <a:latin typeface="Montserra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7B3F94"/>
                </a:solidFill>
                <a:effectLst/>
                <a:uLnTx/>
                <a:uFillTx/>
                <a:latin typeface="Montserrat"/>
                <a:ea typeface="+mn-ea"/>
                <a:cs typeface="+mn-cs"/>
              </a:rPr>
              <a:t>Word Agent </a:t>
            </a:r>
          </a:p>
        </p:txBody>
      </p:sp>
      <p:pic>
        <p:nvPicPr>
          <p:cNvPr id="3" name="1213 - Ignite 2025 WXP Word_11132025_V5">
            <a:hlinkClick r:id="" action="ppaction://media"/>
            <a:extLst>
              <a:ext uri="{FF2B5EF4-FFF2-40B4-BE49-F238E27FC236}">
                <a16:creationId xmlns:a16="http://schemas.microsoft.com/office/drawing/2014/main" id="{29EFD1DB-8C81-6CF0-C4C1-1EF503C60E9C}"/>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0473" y="797488"/>
            <a:ext cx="9990137" cy="5619452"/>
          </a:xfrm>
          <a:prstGeom prst="rect">
            <a:avLst/>
          </a:prstGeom>
        </p:spPr>
      </p:pic>
    </p:spTree>
    <p:extLst>
      <p:ext uri="{BB962C8B-B14F-4D97-AF65-F5344CB8AC3E}">
        <p14:creationId xmlns:p14="http://schemas.microsoft.com/office/powerpoint/2010/main" val="2936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89369-5844-4AAC-E291-0CF065563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AA3F6-0D36-1871-DC0B-E90B19441278}"/>
              </a:ext>
            </a:extLst>
          </p:cNvPr>
          <p:cNvSpPr txBox="1">
            <a:spLocks noGrp="1"/>
          </p:cNvSpPr>
          <p:nvPr>
            <p:ph type="title" idx="4294967295"/>
          </p:nvPr>
        </p:nvSpPr>
        <p:spPr>
          <a:xfrm>
            <a:off x="394404" y="334173"/>
            <a:ext cx="9312592"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167" b="1" i="0">
                <a:solidFill>
                  <a:srgbClr val="7B3F94"/>
                </a:solidFill>
                <a:latin typeface="Montserra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7B3F94"/>
                </a:solidFill>
                <a:effectLst/>
                <a:uLnTx/>
                <a:uFillTx/>
                <a:latin typeface="Montserrat"/>
                <a:ea typeface="+mn-ea"/>
                <a:cs typeface="+mn-cs"/>
              </a:rPr>
              <a:t>Excel Agent </a:t>
            </a:r>
          </a:p>
        </p:txBody>
      </p:sp>
      <p:pic>
        <p:nvPicPr>
          <p:cNvPr id="4" name="1213 - Ignite 2025 WXP Excel_11132025_V4 - POLISH No Claude 4K COMPRESSED">
            <a:hlinkClick r:id="" action="ppaction://media"/>
            <a:extLst>
              <a:ext uri="{FF2B5EF4-FFF2-40B4-BE49-F238E27FC236}">
                <a16:creationId xmlns:a16="http://schemas.microsoft.com/office/drawing/2014/main" id="{6A861BEF-8C25-44E8-4593-BBEF9FE193E2}"/>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295" y="823828"/>
            <a:ext cx="10248900" cy="5765007"/>
          </a:xfrm>
          <a:prstGeom prst="rect">
            <a:avLst/>
          </a:prstGeom>
        </p:spPr>
      </p:pic>
    </p:spTree>
    <p:extLst>
      <p:ext uri="{BB962C8B-B14F-4D97-AF65-F5344CB8AC3E}">
        <p14:creationId xmlns:p14="http://schemas.microsoft.com/office/powerpoint/2010/main" val="295513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64460-5607-A913-4456-198A52450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13042-C09D-D4AC-CFB8-1DCB78CBB3FC}"/>
              </a:ext>
            </a:extLst>
          </p:cNvPr>
          <p:cNvSpPr txBox="1">
            <a:spLocks noGrp="1"/>
          </p:cNvSpPr>
          <p:nvPr>
            <p:ph type="title" idx="4294967295"/>
          </p:nvPr>
        </p:nvSpPr>
        <p:spPr>
          <a:xfrm>
            <a:off x="388388" y="358236"/>
            <a:ext cx="9312592"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167" b="1" i="0">
                <a:solidFill>
                  <a:srgbClr val="7B3F94"/>
                </a:solidFill>
                <a:latin typeface="Montserra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7B3F94"/>
                </a:solidFill>
                <a:effectLst/>
                <a:uLnTx/>
                <a:uFillTx/>
                <a:latin typeface="Montserrat"/>
                <a:ea typeface="+mn-ea"/>
                <a:cs typeface="+mn-cs"/>
              </a:rPr>
              <a:t>PowerPoint Agent </a:t>
            </a:r>
          </a:p>
        </p:txBody>
      </p:sp>
      <p:pic>
        <p:nvPicPr>
          <p:cNvPr id="3" name="1213-WXP-PPT-111325-POLISH-NoClaude-v7">
            <a:hlinkClick r:id="" action="ppaction://media"/>
            <a:extLst>
              <a:ext uri="{FF2B5EF4-FFF2-40B4-BE49-F238E27FC236}">
                <a16:creationId xmlns:a16="http://schemas.microsoft.com/office/drawing/2014/main" id="{5AC538AB-94A1-7B13-2A90-16C5B237A32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5214" y="823123"/>
            <a:ext cx="10308139" cy="5798328"/>
          </a:xfrm>
          <a:prstGeom prst="rect">
            <a:avLst/>
          </a:prstGeom>
        </p:spPr>
      </p:pic>
    </p:spTree>
    <p:extLst>
      <p:ext uri="{BB962C8B-B14F-4D97-AF65-F5344CB8AC3E}">
        <p14:creationId xmlns:p14="http://schemas.microsoft.com/office/powerpoint/2010/main" val="354878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7B923-017B-5780-1A36-DED523ACD7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4A1DE1B-21F5-E2C4-1A32-B2EFE78580D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13405" y="208786"/>
            <a:ext cx="11765191" cy="6440428"/>
          </a:xfrm>
          <a:prstGeom prst="rect">
            <a:avLst/>
          </a:prstGeom>
        </p:spPr>
      </p:pic>
      <p:sp>
        <p:nvSpPr>
          <p:cNvPr id="3" name="Title 2">
            <a:extLst>
              <a:ext uri="{FF2B5EF4-FFF2-40B4-BE49-F238E27FC236}">
                <a16:creationId xmlns:a16="http://schemas.microsoft.com/office/drawing/2014/main" id="{DD516CA7-22DC-E7C2-B806-E071C5928B23}"/>
              </a:ext>
            </a:extLst>
          </p:cNvPr>
          <p:cNvSpPr txBox="1">
            <a:spLocks noGrp="1"/>
          </p:cNvSpPr>
          <p:nvPr>
            <p:ph type="title" idx="4294967295"/>
          </p:nvPr>
        </p:nvSpPr>
        <p:spPr>
          <a:xfrm>
            <a:off x="1620106" y="2974260"/>
            <a:ext cx="8951787" cy="9094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55" b="1" i="0" u="none" strike="noStrike" kern="1200" cap="none" spc="0" normalizeH="0" baseline="0" noProof="0">
                <a:ln>
                  <a:noFill/>
                </a:ln>
                <a:solidFill>
                  <a:srgbClr val="7B3F94"/>
                </a:solidFill>
                <a:effectLst/>
                <a:uLnTx/>
                <a:uFillTx/>
                <a:latin typeface="Montserrat"/>
                <a:ea typeface="+mn-ea"/>
                <a:cs typeface="+mn-cs"/>
              </a:rPr>
              <a:t>Live Demos of Word, Excel and PowerPoint Agents</a:t>
            </a:r>
          </a:p>
        </p:txBody>
      </p:sp>
    </p:spTree>
    <p:extLst>
      <p:ext uri="{BB962C8B-B14F-4D97-AF65-F5344CB8AC3E}">
        <p14:creationId xmlns:p14="http://schemas.microsoft.com/office/powerpoint/2010/main" val="1326829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14629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3" y="4652291"/>
            <a:ext cx="29431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February 2026</a:t>
            </a:r>
          </a:p>
        </p:txBody>
      </p:sp>
    </p:spTree>
    <p:extLst>
      <p:ext uri="{BB962C8B-B14F-4D97-AF65-F5344CB8AC3E}">
        <p14:creationId xmlns:p14="http://schemas.microsoft.com/office/powerpoint/2010/main" val="37850451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D47D8-6163-DC2F-1212-F04997299989}"/>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3ED44BB4-4C01-DA49-3269-EE2F1EBFCAD5}"/>
              </a:ext>
              <a:ext uri="{C183D7F6-B498-43B3-948B-1728B52AA6E4}">
                <adec:decorative xmlns:adec="http://schemas.microsoft.com/office/drawing/2017/decorative" val="1"/>
              </a:ext>
            </a:extLst>
          </p:cNvPr>
          <p:cNvGrpSpPr/>
          <p:nvPr/>
        </p:nvGrpSpPr>
        <p:grpSpPr>
          <a:xfrm>
            <a:off x="416105" y="1408026"/>
            <a:ext cx="11381885" cy="792480"/>
            <a:chOff x="609600" y="1613952"/>
            <a:chExt cx="10983951" cy="792480"/>
          </a:xfrm>
          <a:effectLst/>
        </p:grpSpPr>
        <p:sp>
          <p:nvSpPr>
            <p:cNvPr id="2" name="Shape 2">
              <a:extLst>
                <a:ext uri="{FF2B5EF4-FFF2-40B4-BE49-F238E27FC236}">
                  <a16:creationId xmlns:a16="http://schemas.microsoft.com/office/drawing/2014/main" id="{EB69FE94-23C3-D36C-98E3-1FE3CB8C7774}"/>
                </a:ext>
              </a:extLst>
            </p:cNvPr>
            <p:cNvSpPr/>
            <p:nvPr/>
          </p:nvSpPr>
          <p:spPr>
            <a:xfrm>
              <a:off x="609600" y="1737360"/>
              <a:ext cx="10972800" cy="548640"/>
            </a:xfrm>
            <a:prstGeom prst="rect">
              <a:avLst/>
            </a:prstGeom>
            <a:solidFill>
              <a:srgbClr val="FFFFFF"/>
            </a:solidFill>
            <a:ln w="12700">
              <a:solidFill>
                <a:srgbClr val="F8FAFC"/>
              </a:solidFill>
              <a:prstDash val="solid"/>
            </a:ln>
            <a:effectLst>
              <a:outerShdw blurRad="101600" dist="25400" dir="2700000" algn="bl" rotWithShape="0">
                <a:srgbClr val="000000">
                  <a:alpha val="15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hape 3">
              <a:extLst>
                <a:ext uri="{FF2B5EF4-FFF2-40B4-BE49-F238E27FC236}">
                  <a16:creationId xmlns:a16="http://schemas.microsoft.com/office/drawing/2014/main" id="{3328B572-E25F-FF63-E708-E235531F83A7}"/>
                </a:ext>
              </a:extLst>
            </p:cNvPr>
            <p:cNvSpPr/>
            <p:nvPr/>
          </p:nvSpPr>
          <p:spPr>
            <a:xfrm>
              <a:off x="609600" y="1737360"/>
              <a:ext cx="97536" cy="548640"/>
            </a:xfrm>
            <a:prstGeom prst="rect">
              <a:avLst/>
            </a:prstGeom>
            <a:solidFill>
              <a:srgbClr val="7B3F95"/>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B3F95"/>
                </a:solidFill>
                <a:effectLst/>
                <a:uLnTx/>
                <a:uFillTx/>
                <a:latin typeface="Calibri"/>
                <a:ea typeface="+mn-ea"/>
                <a:cs typeface="+mn-cs"/>
              </a:endParaRPr>
            </a:p>
          </p:txBody>
        </p:sp>
        <p:sp>
          <p:nvSpPr>
            <p:cNvPr id="6" name="Text 6">
              <a:extLst>
                <a:ext uri="{FF2B5EF4-FFF2-40B4-BE49-F238E27FC236}">
                  <a16:creationId xmlns:a16="http://schemas.microsoft.com/office/drawing/2014/main" id="{ABC1DA80-AAC0-EE35-693B-AC5FA2D4848C}"/>
                </a:ext>
              </a:extLst>
            </p:cNvPr>
            <p:cNvSpPr/>
            <p:nvPr/>
          </p:nvSpPr>
          <p:spPr>
            <a:xfrm>
              <a:off x="718287" y="1613952"/>
              <a:ext cx="10875264" cy="7924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93B"/>
                  </a:solidFill>
                  <a:effectLst/>
                  <a:uLnTx/>
                  <a:uFillTx/>
                  <a:latin typeface="Calibri"/>
                  <a:ea typeface="+mn-ea"/>
                  <a:cs typeface="+mn-cs"/>
                </a:rPr>
                <a:t>"Create a 10-slide executive summary of our Q1 results using the attached financial report"</a:t>
              </a:r>
              <a:endParaRPr kumimoji="0" lang="en-US" sz="1600" b="1" i="1"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E9647FDC-3830-3400-F288-5A4D18AEC0A4}"/>
              </a:ext>
              <a:ext uri="{C183D7F6-B498-43B3-948B-1728B52AA6E4}">
                <adec:decorative xmlns:adec="http://schemas.microsoft.com/office/drawing/2017/decorative" val="1"/>
              </a:ext>
            </a:extLst>
          </p:cNvPr>
          <p:cNvGrpSpPr/>
          <p:nvPr/>
        </p:nvGrpSpPr>
        <p:grpSpPr>
          <a:xfrm>
            <a:off x="416105" y="2128571"/>
            <a:ext cx="11381885" cy="792480"/>
            <a:chOff x="609600" y="2833152"/>
            <a:chExt cx="10983951" cy="792480"/>
          </a:xfrm>
          <a:effectLst/>
        </p:grpSpPr>
        <p:sp>
          <p:nvSpPr>
            <p:cNvPr id="7" name="Shape 7">
              <a:extLst>
                <a:ext uri="{FF2B5EF4-FFF2-40B4-BE49-F238E27FC236}">
                  <a16:creationId xmlns:a16="http://schemas.microsoft.com/office/drawing/2014/main" id="{72B3D3DA-368D-4393-115A-4D23EE891E6E}"/>
                </a:ext>
              </a:extLst>
            </p:cNvPr>
            <p:cNvSpPr/>
            <p:nvPr/>
          </p:nvSpPr>
          <p:spPr>
            <a:xfrm>
              <a:off x="609600" y="2956560"/>
              <a:ext cx="10972800" cy="548640"/>
            </a:xfrm>
            <a:prstGeom prst="rect">
              <a:avLst/>
            </a:prstGeom>
            <a:solidFill>
              <a:srgbClr val="FFFFFF"/>
            </a:solidFill>
            <a:ln w="12700">
              <a:solidFill>
                <a:srgbClr val="F8FAFC"/>
              </a:solidFill>
              <a:prstDash val="solid"/>
            </a:ln>
            <a:effectLst>
              <a:outerShdw blurRad="101600" dist="25400" dir="2700000" algn="bl" rotWithShape="0">
                <a:srgbClr val="000000">
                  <a:alpha val="15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Shape 8">
              <a:extLst>
                <a:ext uri="{FF2B5EF4-FFF2-40B4-BE49-F238E27FC236}">
                  <a16:creationId xmlns:a16="http://schemas.microsoft.com/office/drawing/2014/main" id="{8BB7F778-7723-0001-922A-C591D1A4D121}"/>
                </a:ext>
              </a:extLst>
            </p:cNvPr>
            <p:cNvSpPr/>
            <p:nvPr/>
          </p:nvSpPr>
          <p:spPr>
            <a:xfrm>
              <a:off x="609600" y="2956560"/>
              <a:ext cx="97536" cy="548640"/>
            </a:xfrm>
            <a:prstGeom prst="rect">
              <a:avLst/>
            </a:prstGeom>
            <a:solidFill>
              <a:srgbClr val="BB3F94"/>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 11">
              <a:extLst>
                <a:ext uri="{FF2B5EF4-FFF2-40B4-BE49-F238E27FC236}">
                  <a16:creationId xmlns:a16="http://schemas.microsoft.com/office/drawing/2014/main" id="{F196B4F1-FAB7-8C19-2428-B8A445923A4A}"/>
                </a:ext>
              </a:extLst>
            </p:cNvPr>
            <p:cNvSpPr/>
            <p:nvPr/>
          </p:nvSpPr>
          <p:spPr>
            <a:xfrm>
              <a:off x="718287" y="2833152"/>
              <a:ext cx="10875264" cy="7924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93B"/>
                  </a:solidFill>
                  <a:effectLst/>
                  <a:uLnTx/>
                  <a:uFillTx/>
                  <a:latin typeface="Calibri"/>
                  <a:ea typeface="+mn-ea"/>
                  <a:cs typeface="+mn-cs"/>
                </a:rPr>
                <a:t>"Build a competitive analysis presentation comparing our product to the three competitors in this document"</a:t>
              </a:r>
              <a:endParaRPr kumimoji="0" lang="en-US" sz="1600" b="1" i="1"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A7C38F1B-54E8-CE92-5AB1-43A33630D378}"/>
              </a:ext>
              <a:ext uri="{C183D7F6-B498-43B3-948B-1728B52AA6E4}">
                <adec:decorative xmlns:adec="http://schemas.microsoft.com/office/drawing/2017/decorative" val="1"/>
              </a:ext>
            </a:extLst>
          </p:cNvPr>
          <p:cNvGrpSpPr/>
          <p:nvPr/>
        </p:nvGrpSpPr>
        <p:grpSpPr>
          <a:xfrm>
            <a:off x="416105" y="5010751"/>
            <a:ext cx="11381885" cy="792480"/>
            <a:chOff x="609600" y="4579003"/>
            <a:chExt cx="10983951" cy="792480"/>
          </a:xfrm>
          <a:effectLst/>
        </p:grpSpPr>
        <p:sp>
          <p:nvSpPr>
            <p:cNvPr id="12" name="Shape 12">
              <a:extLst>
                <a:ext uri="{FF2B5EF4-FFF2-40B4-BE49-F238E27FC236}">
                  <a16:creationId xmlns:a16="http://schemas.microsoft.com/office/drawing/2014/main" id="{F5A6C6DC-EB0A-2E94-17D6-34CC150B8B5B}"/>
                </a:ext>
              </a:extLst>
            </p:cNvPr>
            <p:cNvSpPr/>
            <p:nvPr/>
          </p:nvSpPr>
          <p:spPr>
            <a:xfrm>
              <a:off x="609600" y="4702411"/>
              <a:ext cx="10972800" cy="548640"/>
            </a:xfrm>
            <a:prstGeom prst="rect">
              <a:avLst/>
            </a:prstGeom>
            <a:solidFill>
              <a:srgbClr val="FFFFFF"/>
            </a:solidFill>
            <a:ln w="12700">
              <a:solidFill>
                <a:srgbClr val="F8FAFC"/>
              </a:solidFill>
              <a:prstDash val="solid"/>
            </a:ln>
            <a:effectLst>
              <a:outerShdw blurRad="101600" dist="25400" dir="2700000" algn="bl" rotWithShape="0">
                <a:srgbClr val="000000">
                  <a:alpha val="15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Shape 13">
              <a:extLst>
                <a:ext uri="{FF2B5EF4-FFF2-40B4-BE49-F238E27FC236}">
                  <a16:creationId xmlns:a16="http://schemas.microsoft.com/office/drawing/2014/main" id="{096F5870-7830-CE02-619B-6CA915D1F94F}"/>
                </a:ext>
              </a:extLst>
            </p:cNvPr>
            <p:cNvSpPr/>
            <p:nvPr/>
          </p:nvSpPr>
          <p:spPr>
            <a:xfrm>
              <a:off x="609600" y="4702411"/>
              <a:ext cx="97536" cy="548640"/>
            </a:xfrm>
            <a:prstGeom prst="rect">
              <a:avLst/>
            </a:prstGeom>
            <a:solidFill>
              <a:srgbClr val="00B05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 16">
              <a:extLst>
                <a:ext uri="{FF2B5EF4-FFF2-40B4-BE49-F238E27FC236}">
                  <a16:creationId xmlns:a16="http://schemas.microsoft.com/office/drawing/2014/main" id="{D90F33B6-6707-FBFC-17CD-D4069A1A18F0}"/>
                </a:ext>
              </a:extLst>
            </p:cNvPr>
            <p:cNvSpPr/>
            <p:nvPr/>
          </p:nvSpPr>
          <p:spPr>
            <a:xfrm>
              <a:off x="718287" y="4579003"/>
              <a:ext cx="10875264" cy="7924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93B"/>
                  </a:solidFill>
                  <a:effectLst/>
                  <a:uLnTx/>
                  <a:uFillTx/>
                  <a:latin typeface="Calibri"/>
                  <a:ea typeface="+mn-ea"/>
                  <a:cs typeface="+mn-cs"/>
                </a:rPr>
                <a:t>"</a:t>
              </a:r>
              <a:r>
                <a:rPr kumimoji="0" lang="en-US" sz="1600" b="0" i="1" u="none" strike="noStrike" kern="1200" cap="none" spc="0" normalizeH="0" baseline="0" noProof="0">
                  <a:ln>
                    <a:noFill/>
                  </a:ln>
                  <a:solidFill>
                    <a:prstClr val="black"/>
                  </a:solidFill>
                  <a:effectLst/>
                  <a:uLnTx/>
                  <a:uFillTx/>
                  <a:latin typeface="Calibri"/>
                  <a:ea typeface="+mn-ea"/>
                  <a:cs typeface="+mn-cs"/>
                </a:rPr>
                <a:t>Build a financial projection spreadsheet for the next 12 months with scenario comparisons"</a:t>
              </a:r>
              <a:endParaRPr kumimoji="0" lang="en-US" sz="1600" b="1" i="1" u="none" strike="noStrike" kern="1200" cap="none" spc="0" normalizeH="0" baseline="0" noProof="0">
                <a:ln>
                  <a:noFill/>
                </a:ln>
                <a:solidFill>
                  <a:prstClr val="black"/>
                </a:solidFill>
                <a:effectLst/>
                <a:uLnTx/>
                <a:uFillTx/>
                <a:latin typeface="Calibri"/>
                <a:ea typeface="+mn-ea"/>
                <a:cs typeface="+mn-cs"/>
              </a:endParaRPr>
            </a:p>
          </p:txBody>
        </p:sp>
      </p:grpSp>
      <p:sp>
        <p:nvSpPr>
          <p:cNvPr id="22" name="Title 21">
            <a:extLst>
              <a:ext uri="{FF2B5EF4-FFF2-40B4-BE49-F238E27FC236}">
                <a16:creationId xmlns:a16="http://schemas.microsoft.com/office/drawing/2014/main" id="{4AFC6BEC-9EF2-8B96-49A1-2A1A6DE3A499}"/>
              </a:ext>
            </a:extLst>
          </p:cNvPr>
          <p:cNvSpPr txBox="1">
            <a:spLocks noGrp="1"/>
          </p:cNvSpPr>
          <p:nvPr>
            <p:ph type="title" idx="4294967295"/>
          </p:nvPr>
        </p:nvSpPr>
        <p:spPr>
          <a:xfrm>
            <a:off x="393803" y="423459"/>
            <a:ext cx="8141736" cy="4873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167" b="1" i="0" u="none" strike="noStrike" kern="1200" cap="none" spc="0" normalizeH="0" baseline="0" noProof="0">
                <a:ln>
                  <a:noFill/>
                </a:ln>
                <a:solidFill>
                  <a:srgbClr val="7B3F94"/>
                </a:solidFill>
                <a:effectLst/>
                <a:uLnTx/>
                <a:uFillTx/>
                <a:latin typeface="Montserrat"/>
                <a:ea typeface="+mn-ea"/>
                <a:cs typeface="+mn-cs"/>
              </a:rPr>
              <a:t>Try These Scenarios</a:t>
            </a:r>
          </a:p>
        </p:txBody>
      </p:sp>
      <p:sp>
        <p:nvSpPr>
          <p:cNvPr id="24" name="Text 1">
            <a:extLst>
              <a:ext uri="{FF2B5EF4-FFF2-40B4-BE49-F238E27FC236}">
                <a16:creationId xmlns:a16="http://schemas.microsoft.com/office/drawing/2014/main" id="{2AAD8C80-DD25-E98D-E3AB-8CB2067949F5}"/>
              </a:ext>
            </a:extLst>
          </p:cNvPr>
          <p:cNvSpPr/>
          <p:nvPr/>
        </p:nvSpPr>
        <p:spPr>
          <a:xfrm>
            <a:off x="393803" y="887662"/>
            <a:ext cx="10972800" cy="4876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4748B"/>
                </a:solidFill>
                <a:effectLst/>
                <a:uLnTx/>
                <a:uFillTx/>
                <a:latin typeface="Calibri"/>
                <a:ea typeface="+mn-ea"/>
                <a:cs typeface="+mn-cs"/>
              </a:rPr>
              <a:t>Sample prompts to test with your own data</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D5A7192B-98CE-E455-37D6-1C19FB3727C9}"/>
              </a:ext>
              <a:ext uri="{C183D7F6-B498-43B3-948B-1728B52AA6E4}">
                <adec:decorative xmlns:adec="http://schemas.microsoft.com/office/drawing/2017/decorative" val="1"/>
              </a:ext>
            </a:extLst>
          </p:cNvPr>
          <p:cNvGrpSpPr/>
          <p:nvPr/>
        </p:nvGrpSpPr>
        <p:grpSpPr>
          <a:xfrm>
            <a:off x="416105" y="2849116"/>
            <a:ext cx="11381885" cy="792480"/>
            <a:chOff x="609600" y="4579003"/>
            <a:chExt cx="10983951" cy="792480"/>
          </a:xfrm>
          <a:effectLst/>
        </p:grpSpPr>
        <p:sp>
          <p:nvSpPr>
            <p:cNvPr id="29" name="Shape 12">
              <a:extLst>
                <a:ext uri="{FF2B5EF4-FFF2-40B4-BE49-F238E27FC236}">
                  <a16:creationId xmlns:a16="http://schemas.microsoft.com/office/drawing/2014/main" id="{17F20F61-047B-CE15-178A-239F1B3BD268}"/>
                </a:ext>
              </a:extLst>
            </p:cNvPr>
            <p:cNvSpPr/>
            <p:nvPr/>
          </p:nvSpPr>
          <p:spPr>
            <a:xfrm>
              <a:off x="609600" y="4702411"/>
              <a:ext cx="10972800" cy="548640"/>
            </a:xfrm>
            <a:prstGeom prst="rect">
              <a:avLst/>
            </a:prstGeom>
            <a:solidFill>
              <a:srgbClr val="FFFFFF"/>
            </a:solidFill>
            <a:ln w="12700">
              <a:solidFill>
                <a:srgbClr val="F8FAFC"/>
              </a:solidFill>
              <a:prstDash val="solid"/>
            </a:ln>
            <a:effectLst>
              <a:outerShdw blurRad="101600" dist="25400" dir="2700000" algn="bl" rotWithShape="0">
                <a:srgbClr val="000000">
                  <a:alpha val="15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Shape 13">
              <a:extLst>
                <a:ext uri="{FF2B5EF4-FFF2-40B4-BE49-F238E27FC236}">
                  <a16:creationId xmlns:a16="http://schemas.microsoft.com/office/drawing/2014/main" id="{215772D1-5D7D-7334-17CB-6DC47D5AAAC8}"/>
                </a:ext>
              </a:extLst>
            </p:cNvPr>
            <p:cNvSpPr/>
            <p:nvPr/>
          </p:nvSpPr>
          <p:spPr>
            <a:xfrm>
              <a:off x="609600" y="4702411"/>
              <a:ext cx="97536" cy="548640"/>
            </a:xfrm>
            <a:prstGeom prst="rect">
              <a:avLst/>
            </a:prstGeom>
            <a:solidFill>
              <a:srgbClr val="0070C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 16">
              <a:extLst>
                <a:ext uri="{FF2B5EF4-FFF2-40B4-BE49-F238E27FC236}">
                  <a16:creationId xmlns:a16="http://schemas.microsoft.com/office/drawing/2014/main" id="{DECA2119-362C-5521-6324-ECFA87A38DE3}"/>
                </a:ext>
              </a:extLst>
            </p:cNvPr>
            <p:cNvSpPr/>
            <p:nvPr/>
          </p:nvSpPr>
          <p:spPr>
            <a:xfrm>
              <a:off x="718287" y="4579003"/>
              <a:ext cx="10875264" cy="7924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93B"/>
                  </a:solidFill>
                  <a:effectLst/>
                  <a:uLnTx/>
                  <a:uFillTx/>
                  <a:latin typeface="Calibri"/>
                  <a:ea typeface="+mn-ea"/>
                  <a:cs typeface="+mn-cs"/>
                </a:rPr>
                <a:t>"Create a progress report on Project X based on the latest transcripts from &lt;ABC meeting series&gt;”</a:t>
              </a:r>
              <a:endParaRPr kumimoji="0" lang="en-US" sz="1600" b="1" i="1"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614CC6D9-EACA-0D2D-7ECB-E52D6AFD5131}"/>
              </a:ext>
              <a:ext uri="{C183D7F6-B498-43B3-948B-1728B52AA6E4}">
                <adec:decorative xmlns:adec="http://schemas.microsoft.com/office/drawing/2017/decorative" val="1"/>
              </a:ext>
            </a:extLst>
          </p:cNvPr>
          <p:cNvGrpSpPr/>
          <p:nvPr/>
        </p:nvGrpSpPr>
        <p:grpSpPr>
          <a:xfrm>
            <a:off x="404954" y="3569661"/>
            <a:ext cx="11381885" cy="792480"/>
            <a:chOff x="609600" y="5798203"/>
            <a:chExt cx="10983951" cy="792480"/>
          </a:xfrm>
          <a:effectLst/>
        </p:grpSpPr>
        <p:sp>
          <p:nvSpPr>
            <p:cNvPr id="33" name="Shape 17">
              <a:extLst>
                <a:ext uri="{FF2B5EF4-FFF2-40B4-BE49-F238E27FC236}">
                  <a16:creationId xmlns:a16="http://schemas.microsoft.com/office/drawing/2014/main" id="{192A3AFB-DE56-031E-74DD-6A164B0C8C55}"/>
                </a:ext>
              </a:extLst>
            </p:cNvPr>
            <p:cNvSpPr/>
            <p:nvPr/>
          </p:nvSpPr>
          <p:spPr>
            <a:xfrm>
              <a:off x="609600" y="5921611"/>
              <a:ext cx="10972800" cy="548640"/>
            </a:xfrm>
            <a:prstGeom prst="rect">
              <a:avLst/>
            </a:prstGeom>
            <a:solidFill>
              <a:srgbClr val="FFFFFF"/>
            </a:solidFill>
            <a:ln w="12700">
              <a:solidFill>
                <a:srgbClr val="F8FAFC"/>
              </a:solidFill>
              <a:prstDash val="solid"/>
            </a:ln>
            <a:effectLst>
              <a:outerShdw blurRad="101600" dist="25400" dir="2700000" algn="bl" rotWithShape="0">
                <a:srgbClr val="000000">
                  <a:alpha val="15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Shape 18">
              <a:extLst>
                <a:ext uri="{FF2B5EF4-FFF2-40B4-BE49-F238E27FC236}">
                  <a16:creationId xmlns:a16="http://schemas.microsoft.com/office/drawing/2014/main" id="{86207C06-A0DC-6953-E1C8-C597396B30AF}"/>
                </a:ext>
              </a:extLst>
            </p:cNvPr>
            <p:cNvSpPr/>
            <p:nvPr/>
          </p:nvSpPr>
          <p:spPr>
            <a:xfrm>
              <a:off x="609600" y="5921611"/>
              <a:ext cx="97536" cy="548640"/>
            </a:xfrm>
            <a:prstGeom prst="rect">
              <a:avLst/>
            </a:prstGeom>
            <a:solidFill>
              <a:srgbClr val="A747C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 21">
              <a:extLst>
                <a:ext uri="{FF2B5EF4-FFF2-40B4-BE49-F238E27FC236}">
                  <a16:creationId xmlns:a16="http://schemas.microsoft.com/office/drawing/2014/main" id="{07129DE0-BB8E-78A8-E6CF-734D906F60AE}"/>
                </a:ext>
              </a:extLst>
            </p:cNvPr>
            <p:cNvSpPr/>
            <p:nvPr/>
          </p:nvSpPr>
          <p:spPr>
            <a:xfrm>
              <a:off x="718287" y="5798203"/>
              <a:ext cx="10875264" cy="7924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93B"/>
                  </a:solidFill>
                  <a:effectLst/>
                  <a:uLnTx/>
                  <a:uFillTx/>
                  <a:latin typeface="Calibri"/>
                  <a:ea typeface="+mn-ea"/>
                  <a:cs typeface="+mn-cs"/>
                </a:rPr>
                <a:t>"Research the impact of AI on </a:t>
              </a:r>
              <a:r>
                <a:rPr kumimoji="0" lang="en-US" sz="1600" b="0" i="1" u="none" strike="noStrike" kern="1200" cap="none" spc="0" normalizeH="0" baseline="0" noProof="0" err="1">
                  <a:ln>
                    <a:noFill/>
                  </a:ln>
                  <a:solidFill>
                    <a:srgbClr val="1E293B"/>
                  </a:solidFill>
                  <a:effectLst/>
                  <a:uLnTx/>
                  <a:uFillTx/>
                  <a:latin typeface="Calibri"/>
                  <a:ea typeface="+mn-ea"/>
                  <a:cs typeface="+mn-cs"/>
                </a:rPr>
                <a:t>IndustryName</a:t>
              </a:r>
              <a:r>
                <a:rPr kumimoji="0" lang="en-US" sz="1600" b="0" i="1" u="none" strike="noStrike" kern="1200" cap="none" spc="0" normalizeH="0" baseline="0" noProof="0">
                  <a:ln>
                    <a:noFill/>
                  </a:ln>
                  <a:solidFill>
                    <a:srgbClr val="1E293B"/>
                  </a:solidFill>
                  <a:effectLst/>
                  <a:uLnTx/>
                  <a:uFillTx/>
                  <a:latin typeface="Calibri"/>
                  <a:ea typeface="+mn-ea"/>
                  <a:cs typeface="+mn-cs"/>
                </a:rPr>
                <a:t> and make a primer for young professionals in the Discipline domain to get future-ready doc”</a:t>
              </a:r>
              <a:endParaRPr kumimoji="0" lang="en-US" sz="1600" b="1" i="1"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4B0262D6-E119-38C3-3229-FE6448953516}"/>
              </a:ext>
              <a:ext uri="{C183D7F6-B498-43B3-948B-1728B52AA6E4}">
                <adec:decorative xmlns:adec="http://schemas.microsoft.com/office/drawing/2017/decorative" val="1"/>
              </a:ext>
            </a:extLst>
          </p:cNvPr>
          <p:cNvGrpSpPr/>
          <p:nvPr/>
        </p:nvGrpSpPr>
        <p:grpSpPr>
          <a:xfrm>
            <a:off x="393803" y="4290206"/>
            <a:ext cx="11381885" cy="792480"/>
            <a:chOff x="609600" y="1617691"/>
            <a:chExt cx="10983951" cy="792480"/>
          </a:xfrm>
          <a:effectLst/>
        </p:grpSpPr>
        <p:sp>
          <p:nvSpPr>
            <p:cNvPr id="37" name="Shape 2">
              <a:extLst>
                <a:ext uri="{FF2B5EF4-FFF2-40B4-BE49-F238E27FC236}">
                  <a16:creationId xmlns:a16="http://schemas.microsoft.com/office/drawing/2014/main" id="{96124313-B71C-2762-63C3-57332E71A517}"/>
                </a:ext>
              </a:extLst>
            </p:cNvPr>
            <p:cNvSpPr/>
            <p:nvPr/>
          </p:nvSpPr>
          <p:spPr>
            <a:xfrm>
              <a:off x="609600" y="1737360"/>
              <a:ext cx="10972800" cy="548640"/>
            </a:xfrm>
            <a:prstGeom prst="rect">
              <a:avLst/>
            </a:prstGeom>
            <a:solidFill>
              <a:srgbClr val="FFFFFF"/>
            </a:solidFill>
            <a:ln w="12700">
              <a:solidFill>
                <a:srgbClr val="F8FAFC"/>
              </a:solidFill>
              <a:prstDash val="solid"/>
            </a:ln>
            <a:effectLst>
              <a:outerShdw blurRad="101600" dist="25400" dir="2700000" algn="bl" rotWithShape="0">
                <a:srgbClr val="000000">
                  <a:alpha val="15000"/>
                </a:srgb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Shape 3">
              <a:extLst>
                <a:ext uri="{FF2B5EF4-FFF2-40B4-BE49-F238E27FC236}">
                  <a16:creationId xmlns:a16="http://schemas.microsoft.com/office/drawing/2014/main" id="{970F53F7-78F1-BEDA-0484-BD314950A17B}"/>
                </a:ext>
              </a:extLst>
            </p:cNvPr>
            <p:cNvSpPr/>
            <p:nvPr/>
          </p:nvSpPr>
          <p:spPr>
            <a:xfrm>
              <a:off x="609600" y="1737360"/>
              <a:ext cx="97536" cy="548640"/>
            </a:xfrm>
            <a:prstGeom prst="rect">
              <a:avLst/>
            </a:prstGeom>
            <a:solidFill>
              <a:srgbClr val="00B05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B3F95"/>
                </a:solidFill>
                <a:effectLst/>
                <a:uLnTx/>
                <a:uFillTx/>
                <a:latin typeface="Calibri"/>
                <a:ea typeface="+mn-ea"/>
                <a:cs typeface="+mn-cs"/>
              </a:endParaRPr>
            </a:p>
          </p:txBody>
        </p:sp>
        <p:sp>
          <p:nvSpPr>
            <p:cNvPr id="39" name="Text 6">
              <a:extLst>
                <a:ext uri="{FF2B5EF4-FFF2-40B4-BE49-F238E27FC236}">
                  <a16:creationId xmlns:a16="http://schemas.microsoft.com/office/drawing/2014/main" id="{D6470E5F-2241-6BE6-2F4E-0EB47F49A05D}"/>
                </a:ext>
              </a:extLst>
            </p:cNvPr>
            <p:cNvSpPr/>
            <p:nvPr/>
          </p:nvSpPr>
          <p:spPr>
            <a:xfrm>
              <a:off x="718287" y="1617691"/>
              <a:ext cx="10875264" cy="792480"/>
            </a:xfrm>
            <a:prstGeom prst="rect">
              <a:avLst/>
            </a:prstGeom>
            <a:no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black"/>
                </a:solidFill>
                <a:effectLst/>
                <a:uLnTx/>
                <a:uFillTx/>
                <a:latin typeface="Calibri"/>
                <a:ea typeface="+mn-ea"/>
                <a:cs typeface="+mn-cs"/>
              </a:endParaRPr>
            </a:p>
          </p:txBody>
        </p:sp>
      </p:grpSp>
      <p:sp>
        <p:nvSpPr>
          <p:cNvPr id="4" name="Shape 3">
            <a:extLst>
              <a:ext uri="{FF2B5EF4-FFF2-40B4-BE49-F238E27FC236}">
                <a16:creationId xmlns:a16="http://schemas.microsoft.com/office/drawing/2014/main" id="{20F1B814-1161-8E53-82E7-E3E2169B31B2}"/>
              </a:ext>
              <a:ext uri="{C183D7F6-B498-43B3-948B-1728B52AA6E4}">
                <adec:decorative xmlns:adec="http://schemas.microsoft.com/office/drawing/2017/decorative" val="1"/>
              </a:ext>
            </a:extLst>
          </p:cNvPr>
          <p:cNvSpPr/>
          <p:nvPr/>
        </p:nvSpPr>
        <p:spPr>
          <a:xfrm>
            <a:off x="404550" y="2251979"/>
            <a:ext cx="101070" cy="548640"/>
          </a:xfrm>
          <a:prstGeom prst="rect">
            <a:avLst/>
          </a:prstGeom>
          <a:solidFill>
            <a:srgbClr val="7B3F95"/>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B3F95"/>
              </a:solidFill>
              <a:effectLst/>
              <a:uLnTx/>
              <a:uFillTx/>
              <a:latin typeface="Calibri"/>
              <a:ea typeface="+mn-ea"/>
              <a:cs typeface="+mn-cs"/>
            </a:endParaRPr>
          </a:p>
        </p:txBody>
      </p:sp>
      <p:sp>
        <p:nvSpPr>
          <p:cNvPr id="5" name="Shape 13">
            <a:extLst>
              <a:ext uri="{FF2B5EF4-FFF2-40B4-BE49-F238E27FC236}">
                <a16:creationId xmlns:a16="http://schemas.microsoft.com/office/drawing/2014/main" id="{4C0C8262-1814-7923-3611-A024B241A0AA}"/>
              </a:ext>
              <a:ext uri="{C183D7F6-B498-43B3-948B-1728B52AA6E4}">
                <adec:decorative xmlns:adec="http://schemas.microsoft.com/office/drawing/2017/decorative" val="1"/>
              </a:ext>
            </a:extLst>
          </p:cNvPr>
          <p:cNvSpPr/>
          <p:nvPr/>
        </p:nvSpPr>
        <p:spPr>
          <a:xfrm>
            <a:off x="404954" y="3696723"/>
            <a:ext cx="101070" cy="548640"/>
          </a:xfrm>
          <a:prstGeom prst="rect">
            <a:avLst/>
          </a:prstGeom>
          <a:solidFill>
            <a:srgbClr val="0070C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1746CD6-682F-7D52-56DA-B75649900DD7}"/>
              </a:ext>
            </a:extLst>
          </p:cNvPr>
          <p:cNvSpPr txBox="1"/>
          <p:nvPr/>
        </p:nvSpPr>
        <p:spPr>
          <a:xfrm>
            <a:off x="528730" y="4487179"/>
            <a:ext cx="1126926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a:ea typeface="+mn-ea"/>
                <a:cs typeface="+mn-cs"/>
              </a:rPr>
              <a:t>"Create a budget tracker spreadsheet with expense categories and a spending breakdown chart”</a:t>
            </a:r>
          </a:p>
        </p:txBody>
      </p:sp>
    </p:spTree>
    <p:extLst>
      <p:ext uri="{BB962C8B-B14F-4D97-AF65-F5344CB8AC3E}">
        <p14:creationId xmlns:p14="http://schemas.microsoft.com/office/powerpoint/2010/main" val="83663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97418-B685-2455-6F7D-1C853A02E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89752-1828-1AAF-DA34-A4CD89DA03B3}"/>
              </a:ext>
            </a:extLst>
          </p:cNvPr>
          <p:cNvSpPr txBox="1">
            <a:spLocks noGrp="1"/>
          </p:cNvSpPr>
          <p:nvPr>
            <p:ph type="title" idx="4294967295"/>
          </p:nvPr>
        </p:nvSpPr>
        <p:spPr>
          <a:xfrm>
            <a:off x="449508" y="857317"/>
            <a:ext cx="11292035" cy="32778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800" b="1" i="0" u="none" strike="noStrike" kern="0" cap="none" spc="-50" normalizeH="0" baseline="0" noProof="0">
                <a:ln>
                  <a:noFill/>
                </a:ln>
                <a:solidFill>
                  <a:srgbClr val="7B3F94"/>
                </a:solidFill>
                <a:effectLst/>
                <a:uLnTx/>
                <a:uFillTx/>
                <a:latin typeface="Montserrat"/>
                <a:ea typeface="+mn-ea"/>
                <a:cs typeface="Segoe UI" panose="020B0502040204020203" pitchFamily="34" charset="0"/>
              </a:rPr>
              <a:t> </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4800" b="1" i="0" u="none" strike="noStrike" kern="0" cap="none" spc="-50" normalizeH="0" baseline="0" noProof="0">
              <a:ln>
                <a:noFill/>
              </a:ln>
              <a:solidFill>
                <a:srgbClr val="7B3F94"/>
              </a:solidFill>
              <a:effectLst/>
              <a:uLnTx/>
              <a:uFillTx/>
              <a:latin typeface="Montserrat"/>
              <a:ea typeface="+mn-ea"/>
              <a:cs typeface="Segoe UI" panose="020B05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800" b="1" i="0" u="none" strike="noStrike" kern="0" cap="none" spc="-50" normalizeH="0" baseline="0" noProof="0">
                <a:ln>
                  <a:noFill/>
                </a:ln>
                <a:solidFill>
                  <a:srgbClr val="7B3F94"/>
                </a:solidFill>
                <a:effectLst/>
                <a:uLnTx/>
                <a:uFillTx/>
                <a:latin typeface="Montserrat"/>
                <a:ea typeface="+mn-ea"/>
                <a:cs typeface="Segoe UI" panose="020B0502040204020203" pitchFamily="34" charset="0"/>
              </a:rPr>
              <a:t>Questions?</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800" b="1" i="0" u="none" strike="noStrike" kern="0" cap="none" spc="-50" normalizeH="0" baseline="0" noProof="0">
                <a:ln>
                  <a:noFill/>
                </a:ln>
                <a:solidFill>
                  <a:srgbClr val="7B3F94"/>
                </a:solidFill>
                <a:effectLst/>
                <a:uLnTx/>
                <a:uFillTx/>
                <a:latin typeface="Montserrat"/>
                <a:ea typeface="+mn-ea"/>
                <a:cs typeface="Segoe UI" panose="020B0502040204020203" pitchFamily="34" charset="0"/>
              </a:rPr>
              <a:t>Feedback?</a:t>
            </a:r>
            <a:endParaRPr kumimoji="0" lang="en-US" sz="4800" b="1" i="0" u="none" strike="noStrike" kern="0" cap="none" spc="-50" normalizeH="0" baseline="0" noProof="0">
              <a:ln>
                <a:noFill/>
              </a:ln>
              <a:solidFill>
                <a:srgbClr val="1E1E1E"/>
              </a:solidFill>
              <a:effectLst/>
              <a:uLnTx/>
              <a:uFillTx/>
              <a:latin typeface="Aptos" panose="020B0004020202020204" pitchFamily="34" charset="0"/>
              <a:ea typeface="+mn-ea"/>
              <a:cs typeface="Segoe UI" panose="020B0502040204020203" pitchFamily="34" charset="0"/>
            </a:endParaRPr>
          </a:p>
        </p:txBody>
      </p:sp>
    </p:spTree>
    <p:extLst>
      <p:ext uri="{BB962C8B-B14F-4D97-AF65-F5344CB8AC3E}">
        <p14:creationId xmlns:p14="http://schemas.microsoft.com/office/powerpoint/2010/main" val="2589690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Upcoming community events</a:t>
            </a: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2"/>
            <a:ext cx="11487821" cy="3587381"/>
          </a:xfrm>
        </p:spPr>
        <p:txBody>
          <a:bodyPr>
            <a:noAutofit/>
          </a:bodyPr>
          <a:lstStyle/>
          <a:p>
            <a:pPr marL="0">
              <a:buNone/>
            </a:pPr>
            <a:r>
              <a:rPr lang="en-US">
                <a:latin typeface="Segoe UI" panose="020B0502040204020203" pitchFamily="34" charset="0"/>
                <a:cs typeface="Segoe UI" panose="020B0502040204020203" pitchFamily="34" charset="0"/>
                <a:hlinkClick r:id="rId3"/>
              </a:rPr>
              <a:t>Exchange Summit 2026</a:t>
            </a:r>
            <a:r>
              <a:rPr lang="en-US">
                <a:latin typeface="Segoe UI" panose="020B0502040204020203" pitchFamily="34" charset="0"/>
                <a:cs typeface="Segoe UI" panose="020B0502040204020203" pitchFamily="34" charset="0"/>
              </a:rPr>
              <a:t> | Feb 24-25 | Wurzburg, Germany</a:t>
            </a:r>
          </a:p>
          <a:p>
            <a:pPr marL="0">
              <a:buNone/>
            </a:pPr>
            <a:r>
              <a:rPr lang="en-US" u="sng">
                <a:latin typeface="Segoe UI" panose="020B0502040204020203" pitchFamily="34" charset="0"/>
                <a:cs typeface="Segoe UI" panose="020B0502040204020203" pitchFamily="34" charset="0"/>
                <a:hlinkClick r:id="rId4"/>
              </a:rPr>
              <a:t>Community Days Knoxville 2026</a:t>
            </a:r>
            <a:r>
              <a:rPr lang="en-US">
                <a:latin typeface="Segoe UI" panose="020B0502040204020203" pitchFamily="34" charset="0"/>
                <a:cs typeface="Segoe UI" panose="020B0502040204020203" pitchFamily="34" charset="0"/>
              </a:rPr>
              <a:t> | Feb 26-27 | Maryville, TN</a:t>
            </a:r>
          </a:p>
          <a:p>
            <a:pPr marL="0">
              <a:buNone/>
            </a:pPr>
            <a:r>
              <a:rPr lang="en-US">
                <a:latin typeface="Segoe UI" panose="020B0502040204020203" pitchFamily="34" charset="0"/>
                <a:cs typeface="Segoe UI" panose="020B0502040204020203" pitchFamily="34" charset="0"/>
                <a:hlinkClick r:id="rId5"/>
              </a:rPr>
              <a:t>Experts Live Germany 2026</a:t>
            </a:r>
            <a:r>
              <a:rPr lang="en-US">
                <a:latin typeface="Segoe UI" panose="020B0502040204020203" pitchFamily="34" charset="0"/>
                <a:cs typeface="Segoe UI" panose="020B0502040204020203" pitchFamily="34" charset="0"/>
              </a:rPr>
              <a:t> | Mar 3-4 | Leipzig, Germany</a:t>
            </a:r>
          </a:p>
          <a:p>
            <a:pPr marL="0">
              <a:buNone/>
            </a:pPr>
            <a:r>
              <a:rPr lang="en-US">
                <a:latin typeface="Segoe UI" panose="020B0502040204020203" pitchFamily="34" charset="0"/>
                <a:cs typeface="Segoe UI" panose="020B0502040204020203" pitchFamily="34" charset="0"/>
                <a:hlinkClick r:id="rId6"/>
              </a:rPr>
              <a:t>WIT Network Igniting Excellence Leadership Conference</a:t>
            </a:r>
            <a:r>
              <a:rPr lang="en-US">
                <a:latin typeface="Segoe UI" panose="020B0502040204020203" pitchFamily="34" charset="0"/>
                <a:cs typeface="Segoe UI" panose="020B0502040204020203" pitchFamily="34" charset="0"/>
              </a:rPr>
              <a:t> | Mar 10-12 | San Diego, CA</a:t>
            </a:r>
          </a:p>
          <a:p>
            <a:pPr marL="0">
              <a:buNone/>
            </a:pPr>
            <a:r>
              <a:rPr lang="en-US">
                <a:latin typeface="Segoe UI" panose="020B0502040204020203" pitchFamily="34" charset="0"/>
                <a:cs typeface="Segoe UI" panose="020B0502040204020203" pitchFamily="34" charset="0"/>
                <a:hlinkClick r:id="rId7"/>
              </a:rPr>
              <a:t>Microsoft Fabric Community Conference</a:t>
            </a:r>
            <a:r>
              <a:rPr lang="en-US">
                <a:latin typeface="Segoe UI" panose="020B0502040204020203" pitchFamily="34" charset="0"/>
                <a:cs typeface="Segoe UI" panose="020B0502040204020203" pitchFamily="34" charset="0"/>
              </a:rPr>
              <a:t> | Mar 16-20 | Atlanta, GA</a:t>
            </a:r>
          </a:p>
          <a:p>
            <a:pPr marL="0">
              <a:buNone/>
            </a:pPr>
            <a:r>
              <a:rPr lang="en-US" u="sng">
                <a:latin typeface="Segoe UI" panose="020B0502040204020203" pitchFamily="34" charset="0"/>
                <a:cs typeface="Segoe UI" panose="020B0502040204020203" pitchFamily="34" charset="0"/>
                <a:hlinkClick r:id="rId8"/>
              </a:rPr>
              <a:t>Microsoft 365 Community Conference</a:t>
            </a:r>
            <a:r>
              <a:rPr lang="en-US">
                <a:latin typeface="Segoe UI" panose="020B0502040204020203" pitchFamily="34" charset="0"/>
                <a:cs typeface="Segoe UI" panose="020B0502040204020203" pitchFamily="34" charset="0"/>
              </a:rPr>
              <a:t> | Apr 21-23 | Orlando, FL</a:t>
            </a:r>
          </a:p>
        </p:txBody>
      </p:sp>
      <p:sp>
        <p:nvSpPr>
          <p:cNvPr id="7" name="TextBox 6">
            <a:extLst>
              <a:ext uri="{FF2B5EF4-FFF2-40B4-BE49-F238E27FC236}">
                <a16:creationId xmlns:a16="http://schemas.microsoft.com/office/drawing/2014/main" id="{C3859797-FB04-4705-9767-A9343203AA65}"/>
              </a:ext>
            </a:extLst>
          </p:cNvPr>
          <p:cNvSpPr txBox="1"/>
          <p:nvPr/>
        </p:nvSpPr>
        <p:spPr>
          <a:xfrm>
            <a:off x="500979" y="6245488"/>
            <a:ext cx="10804303" cy="246221"/>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Explore other </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hlinkClick r:id="rId9">
                  <a:extLst>
                    <a:ext uri="{A12FA001-AC4F-418D-AE19-62706E023703}">
                      <ahyp:hlinkClr xmlns:ahyp="http://schemas.microsoft.com/office/drawing/2018/hyperlinkcolor" val="tx"/>
                    </a:ext>
                  </a:extLst>
                </a:hlinkClick>
              </a:rPr>
              <a:t>Microsoft events here</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 and </a:t>
            </a:r>
            <a:r>
              <a:rPr kumimoji="0" lang="en-US" sz="1600" b="1" i="0" u="none" strike="noStrike" kern="1200" cap="none" spc="0" normalizeH="0" baseline="0" noProof="0">
                <a:ln>
                  <a:noFill/>
                </a:ln>
                <a:solidFill>
                  <a:schemeClr val="bg1"/>
                </a:solidFill>
                <a:effectLst/>
                <a:uLnTx/>
                <a:uFillTx/>
                <a:latin typeface="Segoe UI"/>
                <a:ea typeface="Calibri" panose="020F0502020204030204" pitchFamily="34" charset="0"/>
                <a:cs typeface="+mn-cs"/>
              </a:rPr>
              <a:t>a full list of community-led events can be found at </a:t>
            </a:r>
            <a:r>
              <a:rPr kumimoji="0" lang="en-US" sz="1600" b="1" i="0" u="sng" strike="noStrike" kern="1200" cap="none" spc="0" normalizeH="0" baseline="0" noProof="0">
                <a:ln>
                  <a:noFill/>
                </a:ln>
                <a:solidFill>
                  <a:schemeClr val="bg1"/>
                </a:solidFill>
                <a:effectLst/>
                <a:uLnTx/>
                <a:uFillTx/>
                <a:latin typeface="Segoe UI"/>
                <a:ea typeface="Calibri" panose="020F0502020204030204" pitchFamily="34" charset="0"/>
                <a:cs typeface="+mn-cs"/>
                <a:hlinkClick r:id="rId10">
                  <a:extLst>
                    <a:ext uri="{A12FA001-AC4F-418D-AE19-62706E023703}">
                      <ahyp:hlinkClr xmlns:ahyp="http://schemas.microsoft.com/office/drawing/2018/hyperlinkcolor" val="tx"/>
                    </a:ext>
                  </a:extLst>
                </a:hlinkClick>
              </a:rPr>
              <a:t>CommunityDays.org</a:t>
            </a:r>
            <a:endParaRPr kumimoji="0" lang="en-US" sz="1600" b="1"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normAutofit/>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rPr>
              <a:t>Next call: </a:t>
            </a:r>
          </a:p>
          <a:p>
            <a:pPr marL="0" lvl="0" indent="0">
              <a:buNone/>
              <a:defRPr/>
            </a:pPr>
            <a:r>
              <a:rPr lang="en-US" sz="2000">
                <a:latin typeface="Segoe UI" panose="020B0502040204020203" pitchFamily="34" charset="0"/>
              </a:rPr>
              <a:t>PowerPoint: </a:t>
            </a:r>
            <a:r>
              <a:rPr lang="en-US" sz="2000"/>
              <a:t>Creation with Copilot and Agent Mode</a:t>
            </a:r>
            <a:endParaRPr kumimoji="0" lang="en-US" sz="2000" i="0" u="none" strike="noStrike" kern="1200" cap="none" spc="0" normalizeH="0" baseline="0" noProof="0">
              <a:ln>
                <a:noFill/>
              </a:ln>
              <a:solidFill>
                <a:srgbClr val="1A1A1A"/>
              </a:solidFill>
              <a:effectLst/>
              <a:uLnTx/>
              <a:uFillTx/>
              <a:latin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Segoe UI Semilight" panose="020B0402040204020203" pitchFamily="34" charset="0"/>
                <a:hlinkClick r:id="rId4"/>
              </a:rPr>
              <a:t>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046714"/>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Announcements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Top Microsoft 365 updates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Topic: Word, Excel and PowerPoint Agents in Microsoft 365 Copilot</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Open discussion forum</a:t>
            </a:r>
            <a:endParaRPr lang="en-US" spc="-50">
              <a:ln w="3175">
                <a:noFill/>
              </a:ln>
              <a:solidFill>
                <a:schemeClr val="tx1"/>
              </a:solidFill>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7904-C2B3-668D-3647-85666E6C87FB}"/>
              </a:ext>
            </a:extLst>
          </p:cNvPr>
          <p:cNvSpPr>
            <a:spLocks noGrp="1"/>
          </p:cNvSpPr>
          <p:nvPr>
            <p:ph type="title"/>
          </p:nvPr>
        </p:nvSpPr>
        <p:spPr/>
        <p:txBody>
          <a:bodyPr/>
          <a:lstStyle/>
          <a:p>
            <a:r>
              <a:rPr lang="en-US"/>
              <a:t>Event Announcements</a:t>
            </a:r>
          </a:p>
        </p:txBody>
      </p:sp>
      <p:sp>
        <p:nvSpPr>
          <p:cNvPr id="4" name="Text Placeholder 3">
            <a:extLst>
              <a:ext uri="{FF2B5EF4-FFF2-40B4-BE49-F238E27FC236}">
                <a16:creationId xmlns:a16="http://schemas.microsoft.com/office/drawing/2014/main" id="{9EF880C9-A882-0D96-F1EA-6DD83B5A102F}"/>
              </a:ext>
            </a:extLst>
          </p:cNvPr>
          <p:cNvSpPr>
            <a:spLocks noGrp="1"/>
          </p:cNvSpPr>
          <p:nvPr>
            <p:ph type="body" sz="quarter" idx="12"/>
          </p:nvPr>
        </p:nvSpPr>
        <p:spPr/>
        <p:txBody>
          <a:bodyPr/>
          <a:lstStyle/>
          <a:p>
            <a:r>
              <a:rPr lang="en-US"/>
              <a:t>Digital event</a:t>
            </a:r>
          </a:p>
        </p:txBody>
      </p:sp>
      <p:sp>
        <p:nvSpPr>
          <p:cNvPr id="5" name="Text Placeholder 4">
            <a:extLst>
              <a:ext uri="{FF2B5EF4-FFF2-40B4-BE49-F238E27FC236}">
                <a16:creationId xmlns:a16="http://schemas.microsoft.com/office/drawing/2014/main" id="{ADCD08B2-B0F2-3C90-389D-549B1C658BF8}"/>
              </a:ext>
            </a:extLst>
          </p:cNvPr>
          <p:cNvSpPr>
            <a:spLocks noGrp="1"/>
          </p:cNvSpPr>
          <p:nvPr>
            <p:ph type="body" sz="quarter" idx="13"/>
          </p:nvPr>
        </p:nvSpPr>
        <p:spPr>
          <a:xfrm>
            <a:off x="461963" y="2085278"/>
            <a:ext cx="5049837" cy="4058547"/>
          </a:xfrm>
        </p:spPr>
        <p:txBody>
          <a:bodyPr/>
          <a:lstStyle/>
          <a:p>
            <a:pPr>
              <a:lnSpc>
                <a:spcPct val="90000"/>
              </a:lnSpc>
              <a:spcBef>
                <a:spcPts val="1000"/>
              </a:spcBef>
            </a:pPr>
            <a:r>
              <a:rPr lang="en-US" sz="2000">
                <a:latin typeface="Segoe UI Semibold" panose="020B0702040204020203" pitchFamily="34" charset="0"/>
                <a:cs typeface="Segoe UI Semibold" panose="020B0702040204020203" pitchFamily="34" charset="0"/>
              </a:rPr>
              <a:t>Join us for the SharePoint @ 25 birthday event</a:t>
            </a:r>
          </a:p>
          <a:p>
            <a:pPr lvl="0">
              <a:lnSpc>
                <a:spcPct val="90000"/>
              </a:lnSpc>
              <a:spcBef>
                <a:spcPts val="1000"/>
              </a:spcBef>
              <a:defRPr/>
            </a:pPr>
            <a:r>
              <a:rPr lang="en-US" sz="1600">
                <a:latin typeface="Segoe UI" panose="020B0502040204020203" pitchFamily="34" charset="0"/>
                <a:cs typeface="Segoe UI" panose="020B0502040204020203" pitchFamily="34" charset="0"/>
              </a:rPr>
              <a:t>Join global leaders, innovators, and the SharePoint product team for a </a:t>
            </a:r>
            <a:r>
              <a:rPr lang="en-US" sz="1600">
                <a:latin typeface="Segoe UI" panose="020B0502040204020203" pitchFamily="34" charset="0"/>
                <a:cs typeface="Segoe UI" panose="020B0502040204020203" pitchFamily="34" charset="0"/>
                <a:hlinkClick r:id="rId2"/>
              </a:rPr>
              <a:t>premier digital event</a:t>
            </a:r>
            <a:r>
              <a:rPr lang="en-US" sz="1600">
                <a:latin typeface="Segoe UI" panose="020B0502040204020203" pitchFamily="34" charset="0"/>
                <a:cs typeface="Segoe UI" panose="020B0502040204020203" pitchFamily="34" charset="0"/>
              </a:rPr>
              <a:t> that honors SharePoint’s evolution and its role as the </a:t>
            </a:r>
            <a:r>
              <a:rPr lang="en-US" sz="1600">
                <a:latin typeface="Segoe UI" panose="020B0502040204020203" pitchFamily="34" charset="0"/>
                <a:cs typeface="Segoe UI" panose="020B0502040204020203" pitchFamily="34" charset="0"/>
                <a:hlinkClick r:id="rId3"/>
              </a:rPr>
              <a:t>knowledge platform for Copilot and agents</a:t>
            </a:r>
            <a:r>
              <a:rPr lang="en-US" sz="1600">
                <a:latin typeface="Segoe UI" panose="020B0502040204020203" pitchFamily="34" charset="0"/>
                <a:cs typeface="Segoe UI" panose="020B0502040204020203" pitchFamily="34" charset="0"/>
              </a:rPr>
              <a:t>, marking both a celebration and a look ahead at the future.</a:t>
            </a:r>
          </a:p>
          <a:p>
            <a:pPr>
              <a:lnSpc>
                <a:spcPct val="90000"/>
              </a:lnSpc>
              <a:spcBef>
                <a:spcPts val="1000"/>
              </a:spcBef>
            </a:pPr>
            <a:r>
              <a:rPr lang="en-US" sz="1600">
                <a:latin typeface="Segoe UI" panose="020B0502040204020203" pitchFamily="34" charset="0"/>
                <a:cs typeface="Segoe UI" panose="020B0502040204020203" pitchFamily="34" charset="0"/>
              </a:rPr>
              <a:t>During the event, we’ll spotlight SharePoint’s most defining innovations while sharing a forward-looking view of the platform’s next chapter. One shaped by AI, Copilot, and agentic experiences designed for modern knowledge work.</a:t>
            </a:r>
          </a:p>
          <a:p>
            <a:pPr>
              <a:lnSpc>
                <a:spcPct val="90000"/>
              </a:lnSpc>
              <a:spcBef>
                <a:spcPts val="1000"/>
              </a:spcBef>
            </a:pPr>
            <a:r>
              <a:rPr lang="en-US" sz="1600">
                <a:latin typeface="Segoe UI" panose="020B0502040204020203" pitchFamily="34" charset="0"/>
                <a:cs typeface="Segoe UI" panose="020B0502040204020203" pitchFamily="34" charset="0"/>
                <a:hlinkClick r:id="rId4"/>
              </a:rPr>
              <a:t>Registration</a:t>
            </a:r>
            <a:r>
              <a:rPr lang="en-US" sz="1600">
                <a:latin typeface="Segoe UI" panose="020B0502040204020203" pitchFamily="34" charset="0"/>
                <a:cs typeface="Segoe UI" panose="020B0502040204020203" pitchFamily="34" charset="0"/>
              </a:rPr>
              <a:t> is open so claim your spot now!</a:t>
            </a:r>
          </a:p>
          <a:p>
            <a:pPr>
              <a:lnSpc>
                <a:spcPct val="90000"/>
              </a:lnSpc>
              <a:spcBef>
                <a:spcPts val="1000"/>
              </a:spcBef>
            </a:pPr>
            <a:r>
              <a:rPr lang="en-US" sz="1600" b="1">
                <a:latin typeface="Segoe UI" panose="020B0502040204020203" pitchFamily="34" charset="0"/>
                <a:cs typeface="Segoe UI" panose="020B0502040204020203" pitchFamily="34" charset="0"/>
              </a:rPr>
              <a:t>Date:</a:t>
            </a:r>
            <a:r>
              <a:rPr lang="en-US" sz="1600">
                <a:latin typeface="Segoe UI" panose="020B0502040204020203" pitchFamily="34" charset="0"/>
                <a:cs typeface="Segoe UI" panose="020B0502040204020203" pitchFamily="34" charset="0"/>
              </a:rPr>
              <a:t> March 2, 2026</a:t>
            </a:r>
            <a:br>
              <a:rPr lang="en-US" sz="1600">
                <a:latin typeface="Segoe UI" panose="020B0502040204020203" pitchFamily="34" charset="0"/>
                <a:cs typeface="Segoe UI" panose="020B0502040204020203" pitchFamily="34" charset="0"/>
              </a:rPr>
            </a:br>
            <a:r>
              <a:rPr lang="en-US" sz="1600" b="1">
                <a:latin typeface="Segoe UI" panose="020B0502040204020203" pitchFamily="34" charset="0"/>
                <a:cs typeface="Segoe UI" panose="020B0502040204020203" pitchFamily="34" charset="0"/>
              </a:rPr>
              <a:t>Time:</a:t>
            </a:r>
            <a:r>
              <a:rPr lang="en-US" sz="1600">
                <a:latin typeface="Segoe UI" panose="020B0502040204020203" pitchFamily="34" charset="0"/>
                <a:cs typeface="Segoe UI" panose="020B0502040204020203" pitchFamily="34" charset="0"/>
              </a:rPr>
              <a:t> 9:00 AM PT</a:t>
            </a:r>
            <a:endParaRPr lang="en-US" sz="1400">
              <a:latin typeface="Segoe UI" panose="020B0502040204020203" pitchFamily="34" charset="0"/>
              <a:cs typeface="Segoe UI" panose="020B0502040204020203" pitchFamily="34" charset="0"/>
            </a:endParaRPr>
          </a:p>
        </p:txBody>
      </p:sp>
      <p:pic>
        <p:nvPicPr>
          <p:cNvPr id="6" name="Picture Placeholder 4">
            <a:extLst>
              <a:ext uri="{FF2B5EF4-FFF2-40B4-BE49-F238E27FC236}">
                <a16:creationId xmlns:a16="http://schemas.microsoft.com/office/drawing/2014/main" id="{DCBF9A27-7148-0227-AB30-7EE8B8F3BFBC}"/>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02" r="102"/>
          <a:stretch/>
        </p:blipFill>
        <p:spPr>
          <a:xfrm>
            <a:off x="5650395" y="2085278"/>
            <a:ext cx="6262206" cy="3534937"/>
          </a:xfrm>
        </p:spPr>
      </p:pic>
    </p:spTree>
    <p:extLst>
      <p:ext uri="{BB962C8B-B14F-4D97-AF65-F5344CB8AC3E}">
        <p14:creationId xmlns:p14="http://schemas.microsoft.com/office/powerpoint/2010/main" val="11141656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9867-A690-8F67-7B14-ED3949BBEC20}"/>
              </a:ext>
            </a:extLst>
          </p:cNvPr>
          <p:cNvSpPr>
            <a:spLocks noGrp="1"/>
          </p:cNvSpPr>
          <p:nvPr>
            <p:ph type="title"/>
          </p:nvPr>
        </p:nvSpPr>
        <p:spPr/>
        <p:txBody>
          <a:bodyPr/>
          <a:lstStyle/>
          <a:p>
            <a:r>
              <a:rPr lang="en-US"/>
              <a:t>Community Announcements</a:t>
            </a:r>
          </a:p>
        </p:txBody>
      </p:sp>
      <p:sp>
        <p:nvSpPr>
          <p:cNvPr id="4" name="Text Placeholder 3">
            <a:extLst>
              <a:ext uri="{FF2B5EF4-FFF2-40B4-BE49-F238E27FC236}">
                <a16:creationId xmlns:a16="http://schemas.microsoft.com/office/drawing/2014/main" id="{59175452-9494-57A4-7BA7-BA318D8293F3}"/>
              </a:ext>
            </a:extLst>
          </p:cNvPr>
          <p:cNvSpPr>
            <a:spLocks noGrp="1"/>
          </p:cNvSpPr>
          <p:nvPr>
            <p:ph type="body" sz="quarter" idx="12"/>
          </p:nvPr>
        </p:nvSpPr>
        <p:spPr/>
        <p:txBody>
          <a:bodyPr/>
          <a:lstStyle/>
          <a:p>
            <a:r>
              <a:rPr lang="en-US"/>
              <a:t>Community</a:t>
            </a:r>
          </a:p>
        </p:txBody>
      </p:sp>
      <p:sp>
        <p:nvSpPr>
          <p:cNvPr id="5" name="Text Placeholder 4">
            <a:extLst>
              <a:ext uri="{FF2B5EF4-FFF2-40B4-BE49-F238E27FC236}">
                <a16:creationId xmlns:a16="http://schemas.microsoft.com/office/drawing/2014/main" id="{3A6547D0-8BF1-C8AF-8B34-12DAD17B6696}"/>
              </a:ext>
            </a:extLst>
          </p:cNvPr>
          <p:cNvSpPr>
            <a:spLocks noGrp="1"/>
          </p:cNvSpPr>
          <p:nvPr>
            <p:ph type="body" sz="quarter" idx="13"/>
          </p:nvPr>
        </p:nvSpPr>
        <p:spPr>
          <a:xfrm>
            <a:off x="461963" y="2085278"/>
            <a:ext cx="5049837" cy="2804870"/>
          </a:xfrm>
        </p:spPr>
        <p:txBody>
          <a:bodyPr/>
          <a:lstStyle/>
          <a:p>
            <a:pPr>
              <a:lnSpc>
                <a:spcPct val="90000"/>
              </a:lnSpc>
              <a:spcBef>
                <a:spcPts val="1000"/>
              </a:spcBef>
            </a:pPr>
            <a:r>
              <a:rPr lang="en-US" sz="2000">
                <a:latin typeface="Segoe UI Semibold" panose="020B0702040204020203" pitchFamily="34" charset="0"/>
                <a:cs typeface="Segoe UI Semibold" panose="020B0702040204020203" pitchFamily="34" charset="0"/>
              </a:rPr>
              <a:t>The Microsoft 365 Community Conference: your front-row seat to the future of work</a:t>
            </a:r>
          </a:p>
          <a:p>
            <a:pPr>
              <a:lnSpc>
                <a:spcPct val="90000"/>
              </a:lnSpc>
              <a:spcBef>
                <a:spcPts val="1000"/>
              </a:spcBef>
            </a:pPr>
            <a:r>
              <a:rPr lang="en-US">
                <a:latin typeface="Segoe UI" panose="020B0502040204020203" pitchFamily="34" charset="0"/>
                <a:cs typeface="Segoe UI" panose="020B0502040204020203" pitchFamily="34" charset="0"/>
              </a:rPr>
              <a:t>Join us in Orlando, Florida, on April 21-23, 2026, to discover how to harness the power of Microsoft technology to achieve more, together. From learning about the latest advancements in AI-driven tools and building skills you can use immediately, to connecting with Microsoft product-makers and executives, you’ll dive deep into big innovations and come home with actionable insights. </a:t>
            </a:r>
          </a:p>
          <a:p>
            <a:pPr>
              <a:lnSpc>
                <a:spcPct val="90000"/>
              </a:lnSpc>
              <a:spcBef>
                <a:spcPts val="1000"/>
              </a:spcBef>
            </a:pPr>
            <a:r>
              <a:rPr lang="en-US">
                <a:latin typeface="Segoe UI" panose="020B0502040204020203" pitchFamily="34" charset="0"/>
                <a:cs typeface="Segoe UI" panose="020B0502040204020203" pitchFamily="34" charset="0"/>
              </a:rPr>
              <a:t>Click </a:t>
            </a:r>
            <a:r>
              <a:rPr lang="en-US" u="sng">
                <a:latin typeface="Segoe UI" panose="020B0502040204020203" pitchFamily="34" charset="0"/>
                <a:cs typeface="Segoe UI" panose="020B0502040204020203" pitchFamily="34" charset="0"/>
                <a:hlinkClick r:id="rId2"/>
              </a:rPr>
              <a:t>here</a:t>
            </a:r>
            <a:r>
              <a:rPr lang="en-US">
                <a:latin typeface="Segoe UI" panose="020B0502040204020203" pitchFamily="34" charset="0"/>
                <a:cs typeface="Segoe UI" panose="020B0502040204020203" pitchFamily="34" charset="0"/>
              </a:rPr>
              <a:t> to learn more and register today!</a:t>
            </a:r>
          </a:p>
        </p:txBody>
      </p:sp>
      <p:pic>
        <p:nvPicPr>
          <p:cNvPr id="6" name="Picture Placeholder 4">
            <a:extLst>
              <a:ext uri="{FF2B5EF4-FFF2-40B4-BE49-F238E27FC236}">
                <a16:creationId xmlns:a16="http://schemas.microsoft.com/office/drawing/2014/main" id="{5F76B876-B6C0-99CA-DA74-F109956D7F47}"/>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11" b="1411"/>
          <a:stretch/>
        </p:blipFill>
        <p:spPr>
          <a:xfrm>
            <a:off x="5650395" y="2085278"/>
            <a:ext cx="6262206" cy="3534937"/>
          </a:xfrm>
        </p:spPr>
      </p:pic>
    </p:spTree>
    <p:extLst>
      <p:ext uri="{BB962C8B-B14F-4D97-AF65-F5344CB8AC3E}">
        <p14:creationId xmlns:p14="http://schemas.microsoft.com/office/powerpoint/2010/main" val="11512042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E8AB47-3D13-061A-6A9F-58760E7FF28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72B0A90B-27AC-4B53-6A9E-2DCDFDC525C1}"/>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Customer Hub Announcements</a:t>
            </a:r>
          </a:p>
        </p:txBody>
      </p:sp>
      <p:pic>
        <p:nvPicPr>
          <p:cNvPr id="5" name="Picture Placeholder 4">
            <a:extLst>
              <a:ext uri="{FF2B5EF4-FFF2-40B4-BE49-F238E27FC236}">
                <a16:creationId xmlns:a16="http://schemas.microsoft.com/office/drawing/2014/main" id="{A68DC7C6-5134-619A-E93A-1280946771EF}"/>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422" b="2422"/>
          <a:stretch/>
        </p:blipFill>
        <p:spPr>
          <a:xfrm>
            <a:off x="5650395" y="2085278"/>
            <a:ext cx="6262206" cy="3534937"/>
          </a:xfrm>
        </p:spPr>
      </p:pic>
      <p:sp>
        <p:nvSpPr>
          <p:cNvPr id="3" name="Text Placeholder 2">
            <a:extLst>
              <a:ext uri="{FF2B5EF4-FFF2-40B4-BE49-F238E27FC236}">
                <a16:creationId xmlns:a16="http://schemas.microsoft.com/office/drawing/2014/main" id="{50C21474-5C3A-756A-5AA6-26BFF074B308}"/>
              </a:ext>
            </a:extLst>
          </p:cNvPr>
          <p:cNvSpPr>
            <a:spLocks noGrp="1"/>
          </p:cNvSpPr>
          <p:nvPr>
            <p:ph type="body" sz="quarter" idx="12"/>
          </p:nvPr>
        </p:nvSpPr>
        <p:spPr>
          <a:xfrm>
            <a:off x="500979" y="2172768"/>
            <a:ext cx="4963805" cy="4400162"/>
          </a:xfrm>
        </p:spPr>
        <p:txBody>
          <a:bodyPr vert="horz" wrap="square" lIns="0" tIns="0" rIns="0" bIns="0" rtlCol="0" anchor="t">
            <a:noAutofit/>
          </a:bodyPr>
          <a:lstStyle/>
          <a:p>
            <a:pPr marL="0" indent="0" algn="l">
              <a:lnSpc>
                <a:spcPct val="90000"/>
              </a:lnSpc>
              <a:spcBef>
                <a:spcPts val="1000"/>
              </a:spcBef>
              <a:buNone/>
            </a:pPr>
            <a:r>
              <a:rPr lang="en-US" sz="2000" i="0">
                <a:solidFill>
                  <a:srgbClr val="333333"/>
                </a:solidFill>
                <a:effectLst/>
                <a:latin typeface="Segoe UI Semibold" panose="020B0702040204020203" pitchFamily="34" charset="0"/>
                <a:cs typeface="Segoe UI Semibold" panose="020B0702040204020203" pitchFamily="34" charset="0"/>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latin typeface="Segoe UI" panose="020B0502040204020203" pitchFamily="34" charset="0"/>
                <a:cs typeface="Segoe UI" panose="020B0502040204020203" pitchFamily="34" charset="0"/>
              </a:rPr>
              <a:t>Have you attended our </a:t>
            </a:r>
            <a:r>
              <a:rPr lang="en-US" sz="1600" b="0" i="0">
                <a:effectLst/>
                <a:latin typeface="Segoe UI" panose="020B0502040204020203" pitchFamily="34" charset="0"/>
                <a:cs typeface="Segoe UI" panose="020B0502040204020203" pitchFamily="34" charset="0"/>
                <a:hlinkClick r:id="rId3"/>
              </a:rPr>
              <a:t>Customer Hub</a:t>
            </a:r>
            <a:r>
              <a:rPr lang="en-US" sz="1600" b="0" i="0">
                <a:solidFill>
                  <a:srgbClr val="333333"/>
                </a:solidFill>
                <a:effectLst/>
                <a:latin typeface="Segoe UI" panose="020B0502040204020203" pitchFamily="34" charset="0"/>
                <a:cs typeface="Segoe UI" panose="020B0502040204020203" pitchFamily="34" charset="0"/>
              </a:rPr>
              <a:t> webinar sessions? In today's hybrid work environment, modern communication and solutions are essential. Our goal is to help you explore what you can achieve with Microsoft solutions. </a:t>
            </a:r>
          </a:p>
          <a:p>
            <a:pPr marL="0" indent="0" algn="l">
              <a:lnSpc>
                <a:spcPct val="90000"/>
              </a:lnSpc>
              <a:spcBef>
                <a:spcPts val="1000"/>
              </a:spcBef>
              <a:buNone/>
            </a:pPr>
            <a:r>
              <a:rPr lang="en-US" sz="1600" i="0">
                <a:solidFill>
                  <a:srgbClr val="333333"/>
                </a:solidFill>
                <a:effectLst/>
                <a:latin typeface="Segoe UI" panose="020B0502040204020203" pitchFamily="34" charset="0"/>
                <a:cs typeface="Segoe UI" panose="020B0502040204020203" pitchFamily="34" charset="0"/>
              </a:rPr>
              <a:t>Join us for one or more of our upcoming sessions, including the launch of several new Copilot series. We also have all past session recordings so you can watch any that you missed</a:t>
            </a:r>
            <a:r>
              <a:rPr lang="en-US" sz="1600">
                <a:solidFill>
                  <a:srgbClr val="333333"/>
                </a:solidFill>
                <a:latin typeface="Segoe UI" panose="020B0502040204020203" pitchFamily="34" charset="0"/>
                <a:cs typeface="Segoe UI" panose="020B0502040204020203" pitchFamily="34" charset="0"/>
              </a:rPr>
              <a:t> and download the presentation materials.</a:t>
            </a:r>
            <a:endParaRPr lang="en-US" sz="1600" i="0">
              <a:solidFill>
                <a:srgbClr val="333333"/>
              </a:solidFill>
              <a:effectLst/>
              <a:latin typeface="Segoe UI" panose="020B0502040204020203" pitchFamily="34" charset="0"/>
              <a:cs typeface="Segoe UI" panose="020B0502040204020203" pitchFamily="34" charset="0"/>
            </a:endParaRPr>
          </a:p>
          <a:p>
            <a:pPr marL="0" indent="0">
              <a:lnSpc>
                <a:spcPct val="90000"/>
              </a:lnSpc>
              <a:spcBef>
                <a:spcPts val="1000"/>
              </a:spcBef>
              <a:buNone/>
            </a:pPr>
            <a:r>
              <a:rPr lang="en-US" sz="1600">
                <a:solidFill>
                  <a:srgbClr val="333333"/>
                </a:solidFill>
                <a:latin typeface="Segoe UI" panose="020B0502040204020203" pitchFamily="34" charset="0"/>
                <a:cs typeface="Segoe UI" panose="020B0502040204020203" pitchFamily="34" charset="0"/>
              </a:rPr>
              <a:t>Visit </a:t>
            </a:r>
            <a:r>
              <a:rPr lang="en-US" sz="1600">
                <a:solidFill>
                  <a:srgbClr val="333333"/>
                </a:solidFill>
                <a:latin typeface="Segoe UI" panose="020B0502040204020203" pitchFamily="34" charset="0"/>
                <a:cs typeface="Segoe UI" panose="020B0502040204020203" pitchFamily="34" charset="0"/>
                <a:hlinkClick r:id="rId3"/>
              </a:rPr>
              <a:t>aka.ms/</a:t>
            </a:r>
            <a:r>
              <a:rPr lang="en-US" sz="1600" err="1">
                <a:solidFill>
                  <a:srgbClr val="333333"/>
                </a:solidFill>
                <a:latin typeface="Segoe UI" panose="020B0502040204020203" pitchFamily="34" charset="0"/>
                <a:cs typeface="Segoe UI" panose="020B0502040204020203" pitchFamily="34" charset="0"/>
                <a:hlinkClick r:id="rId3"/>
              </a:rPr>
              <a:t>CustomerHubSessions</a:t>
            </a:r>
            <a:r>
              <a:rPr lang="en-US" sz="1600">
                <a:solidFill>
                  <a:srgbClr val="333333"/>
                </a:solidFill>
                <a:latin typeface="Segoe UI" panose="020B0502040204020203" pitchFamily="34" charset="0"/>
                <a:cs typeface="Segoe UI" panose="020B0502040204020203" pitchFamily="34" charset="0"/>
              </a:rPr>
              <a:t> to sign up today.</a:t>
            </a:r>
            <a:endParaRPr lang="en-US" sz="1600" b="0" i="0">
              <a:solidFill>
                <a:srgbClr val="333333"/>
              </a:solidFill>
              <a:effectLst/>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C38558A-3537-D24F-E233-FB423DDE7C66}"/>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732935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272650" cy="3841052"/>
          </a:xfrm>
        </p:spPr>
        <p:txBody>
          <a:bodyPr vert="horz" wrap="square" lIns="0" tIns="0" rIns="0" bIns="0" rtlCol="0" anchor="t">
            <a:spAutoFit/>
          </a:bodyPr>
          <a:lstStyle/>
          <a:p>
            <a:pPr marL="285750" indent="-285750">
              <a:buFont typeface="Arial" panose="020B0604020202020204" pitchFamily="34" charset="0"/>
              <a:buChar char="•"/>
            </a:pPr>
            <a:r>
              <a:rPr lang="en-US"/>
              <a:t>Addition of Copilot and Agents spotlight series to the </a:t>
            </a:r>
            <a:r>
              <a:rPr lang="en-US" u="sng">
                <a:hlinkClick r:id="rId3"/>
              </a:rPr>
              <a:t>Customer Hub</a:t>
            </a:r>
            <a:endParaRPr lang="en-US"/>
          </a:p>
          <a:p>
            <a:pPr marL="285750" indent="-285750">
              <a:buFont typeface="Arial" panose="020B0604020202020204" pitchFamily="34" charset="0"/>
              <a:buChar char="•"/>
            </a:pPr>
            <a:r>
              <a:rPr lang="en-US"/>
              <a:t>Addition of a new on-demand session to the </a:t>
            </a:r>
            <a:r>
              <a:rPr lang="en-US" i="1"/>
              <a:t>Microsoft 365 Copilot for all seasons</a:t>
            </a:r>
            <a:r>
              <a:rPr lang="en-US"/>
              <a:t> series on the </a:t>
            </a:r>
            <a:r>
              <a:rPr lang="en-US" u="sng">
                <a:hlinkClick r:id="rId3"/>
              </a:rPr>
              <a:t>Customer Hub</a:t>
            </a:r>
            <a:endParaRPr lang="en-US" u="sng"/>
          </a:p>
          <a:p>
            <a:pPr marL="285750" indent="-285750">
              <a:buFont typeface="Arial" panose="020B0604020202020204" pitchFamily="34" charset="0"/>
              <a:buChar char="•"/>
            </a:pPr>
            <a:r>
              <a:rPr lang="en-US"/>
              <a:t>Addition of the </a:t>
            </a:r>
            <a:r>
              <a:rPr lang="en-US" i="1"/>
              <a:t>Copilot Chat Administration guide</a:t>
            </a:r>
            <a:r>
              <a:rPr lang="en-US"/>
              <a:t> to the </a:t>
            </a:r>
            <a:r>
              <a:rPr lang="en-US" u="sng">
                <a:hlinkClick r:id="rId4"/>
              </a:rPr>
              <a:t>Microsoft 365 Copilot Chat</a:t>
            </a:r>
            <a:r>
              <a:rPr lang="en-US"/>
              <a:t> page</a:t>
            </a:r>
          </a:p>
          <a:p>
            <a:pPr marL="285750" indent="-285750">
              <a:buFont typeface="Arial" panose="020B0604020202020204" pitchFamily="34" charset="0"/>
              <a:buChar char="•"/>
            </a:pPr>
            <a:r>
              <a:rPr lang="en-US"/>
              <a:t>Addition of Frontier product scenarios and Frontier Firm playbook to the </a:t>
            </a:r>
            <a:r>
              <a:rPr lang="en-US" u="sng">
                <a:hlinkClick r:id="rId5"/>
              </a:rPr>
              <a:t>Microsoft 365 Copilot</a:t>
            </a:r>
            <a:r>
              <a:rPr lang="en-US"/>
              <a:t> page</a:t>
            </a:r>
          </a:p>
          <a:p>
            <a:pPr marL="285750" indent="-285750">
              <a:buFont typeface="Arial" panose="020B0604020202020204" pitchFamily="34" charset="0"/>
              <a:buChar char="•"/>
            </a:pPr>
            <a:r>
              <a:rPr lang="en-US"/>
              <a:t>Addition of the Copilot Chat Administration guide to the </a:t>
            </a:r>
            <a:r>
              <a:rPr lang="en-US" u="sng">
                <a:hlinkClick r:id="rId4"/>
              </a:rPr>
              <a:t>Microsoft 365 Copilot Chat</a:t>
            </a:r>
            <a:r>
              <a:rPr lang="en-US"/>
              <a:t> page</a:t>
            </a:r>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sz="1600">
              <a:latin typeface="Segoe UI" panose="020B0502040204020203" pitchFamily="34" charset="0"/>
              <a:cs typeface="Segoe UI" panose="020B0502040204020203" pitchFamily="34" charset="0"/>
            </a:endParaRPr>
          </a:p>
          <a:p>
            <a:r>
              <a:rPr lang="en-US" sz="1600">
                <a:latin typeface="Segoe UI" panose="020B0502040204020203" pitchFamily="34" charset="0"/>
                <a:cs typeface="Segoe UI" panose="020B0502040204020203" pitchFamily="34" charset="0"/>
              </a:rPr>
              <a:t>Read or subscribe to our </a:t>
            </a:r>
            <a:r>
              <a:rPr lang="en-US" sz="1600" u="sng">
                <a:latin typeface="Segoe UI" panose="020B0502040204020203" pitchFamily="34" charset="0"/>
                <a:cs typeface="Segoe UI" panose="020B0502040204020203" pitchFamily="34" charset="0"/>
                <a:hlinkClick r:id="rId6"/>
              </a:rPr>
              <a:t>release notes</a:t>
            </a:r>
            <a:r>
              <a:rPr lang="en-US" sz="1600">
                <a:latin typeface="Segoe UI" panose="020B0502040204020203" pitchFamily="34" charset="0"/>
                <a:cs typeface="Segoe UI" panose="020B0502040204020203" pitchFamily="34" charset="0"/>
              </a:rPr>
              <a:t> for more updates.</a:t>
            </a:r>
          </a:p>
        </p:txBody>
      </p:sp>
      <p:pic>
        <p:nvPicPr>
          <p:cNvPr id="6" name="Picture 5">
            <a:extLst>
              <a:ext uri="{FF2B5EF4-FFF2-40B4-BE49-F238E27FC236}">
                <a16:creationId xmlns:a16="http://schemas.microsoft.com/office/drawing/2014/main" id="{D62756B6-B07F-2C26-A68B-1348702AA93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0972" y="1984051"/>
            <a:ext cx="5732674" cy="3901297"/>
          </a:xfrm>
          <a:prstGeom prst="roundRect">
            <a:avLst>
              <a:gd name="adj" fmla="val 1830"/>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Microsoft Planner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Microsoft Planner</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4140180"/>
          </a:xfrm>
        </p:spPr>
        <p:txBody>
          <a:bodyPr>
            <a:noAutofit/>
          </a:bodyPr>
          <a:lstStyle/>
          <a:p>
            <a:r>
              <a:rPr lang="en-US" sz="2000" b="1"/>
              <a:t>Introducing a refreshed design, task chat, and more in Microsoft Planner</a:t>
            </a:r>
          </a:p>
          <a:p>
            <a:r>
              <a:rPr lang="en-US"/>
              <a:t>We’re excited to announce that a modernized user interface and new features are now rolling out to basic plans in both Planner in Teams and Planner for the web. The updated design offers enhanced navigation, responsive layouts, a new goals view for setting objectives and priorities, and task chat—one of your most requested features—to enable real-time collaboration and @ mentioning team members.</a:t>
            </a:r>
          </a:p>
          <a:p>
            <a:r>
              <a:rPr lang="en-US"/>
              <a:t>Please note that not all users will see the new Planner interface at the same time. This refreshed interface, along with Task chat and Goals view, begins rolling out to basic plans 2/23 and will continue to roll out over the coming weeks.</a:t>
            </a:r>
          </a:p>
          <a:p>
            <a:endParaRPr lang="en-US"/>
          </a:p>
          <a:p>
            <a:r>
              <a:rPr lang="en-US"/>
              <a:t>Click </a:t>
            </a:r>
            <a:r>
              <a:rPr lang="en-US">
                <a:hlinkClick r:id="rId3"/>
              </a:rPr>
              <a:t>here</a:t>
            </a:r>
            <a:r>
              <a:rPr lang="en-US"/>
              <a:t> to learn more!</a:t>
            </a:r>
            <a:br>
              <a:rPr lang="en-US"/>
            </a:br>
            <a:endParaRPr lang="en-US" sz="1600">
              <a:latin typeface="Segoe UI" panose="020B0502040204020203" pitchFamily="34" charset="0"/>
              <a:cs typeface="Segoe UI" panose="020B0502040204020203" pitchFamily="34" charset="0"/>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6786" r="16786"/>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733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EE0D9-1DA5-40A2-BE02-405A66261B2E}">
  <ds:schemaRefs>
    <ds:schemaRef ds:uri="64e0a3ad-3a37-4cff-beb8-cdd69c3a68b9"/>
    <ds:schemaRef ds:uri="http://www.w3.org/XML/1998/namespace"/>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afefc9b0-eaf5-4f8f-8c91-d01d7cb6f86f"/>
    <ds:schemaRef ds:uri="http://schemas.microsoft.com/sharepoint/v3"/>
    <ds:schemaRef ds:uri="http://purl.org/dc/dcmitype/"/>
  </ds:schemaRefs>
</ds:datastoreItem>
</file>

<file path=customXml/itemProps2.xml><?xml version="1.0" encoding="utf-8"?>
<ds:datastoreItem xmlns:ds="http://schemas.openxmlformats.org/officeDocument/2006/customXml" ds:itemID="{77706FEA-822A-4B1A-824D-C5014AA07D73}">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DE08FD-2C45-4C20-BAC1-86D02282C357}">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27</TotalTime>
  <Words>3020</Words>
  <Application>Microsoft Office PowerPoint</Application>
  <PresentationFormat>Widescreen</PresentationFormat>
  <Paragraphs>209</Paragraphs>
  <Slides>24</Slides>
  <Notes>15</Notes>
  <HiddenSlides>1</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Aptos</vt:lpstr>
      <vt:lpstr>Arial</vt:lpstr>
      <vt:lpstr>Calibri</vt:lpstr>
      <vt:lpstr>Consolas</vt:lpstr>
      <vt:lpstr>Montserrat</vt:lpstr>
      <vt:lpstr>Segoe UI</vt:lpstr>
      <vt:lpstr>Segoe UI Light</vt:lpstr>
      <vt:lpstr>Segoe UI Semibold</vt:lpstr>
      <vt:lpstr>Wingdings</vt:lpstr>
      <vt:lpstr>1_LIGHT GRAY TEMPLATE</vt:lpstr>
      <vt:lpstr>Office Theme</vt:lpstr>
      <vt:lpstr>We will begin the call at five minutes past the hour.</vt:lpstr>
      <vt:lpstr>Microsoft 365 Champion community call</vt:lpstr>
      <vt:lpstr>Digital Event Code of Conduct</vt:lpstr>
      <vt:lpstr>Agenda</vt:lpstr>
      <vt:lpstr>Event Announcements</vt:lpstr>
      <vt:lpstr>Community Announcements</vt:lpstr>
      <vt:lpstr>Customer Hub Announcements</vt:lpstr>
      <vt:lpstr>adoption.microsoft.com</vt:lpstr>
      <vt:lpstr>Microsoft Planner updates</vt:lpstr>
      <vt:lpstr>Microsoft Teams updates</vt:lpstr>
      <vt:lpstr>Copilot in Government updates</vt:lpstr>
      <vt:lpstr>Word, Excel and PowerPoint Agents in Microsoft 365 Copilot</vt:lpstr>
      <vt:lpstr>Introductions</vt:lpstr>
      <vt:lpstr>Knowledge work is going chat-first — but content creation hasn't kept up</vt:lpstr>
      <vt:lpstr>How We’re Solving the Problem: WXP Agents </vt:lpstr>
      <vt:lpstr>Word Agent </vt:lpstr>
      <vt:lpstr>Excel Agent </vt:lpstr>
      <vt:lpstr>PowerPoint Agent </vt:lpstr>
      <vt:lpstr>Live Demos of Word, Excel and PowerPoint Agents</vt:lpstr>
      <vt:lpstr>Try These Scenarios</vt:lpstr>
      <vt:lpstr>   Questions? Feedback?</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3</cp:revision>
  <dcterms:created xsi:type="dcterms:W3CDTF">2026-01-14T20:00:44Z</dcterms:created>
  <dcterms:modified xsi:type="dcterms:W3CDTF">2026-03-06T23:17:21Z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