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4"/>
    <p:sldMasterId id="2147483719" r:id="rId5"/>
    <p:sldMasterId id="2147483750" r:id="rId6"/>
  </p:sldMasterIdLst>
  <p:notesMasterIdLst>
    <p:notesMasterId r:id="rId55"/>
  </p:notesMasterIdLst>
  <p:handoutMasterIdLst>
    <p:handoutMasterId r:id="rId56"/>
  </p:handoutMasterIdLst>
  <p:sldIdLst>
    <p:sldId id="2147483617" r:id="rId7"/>
    <p:sldId id="271" r:id="rId8"/>
    <p:sldId id="1832" r:id="rId9"/>
    <p:sldId id="258" r:id="rId10"/>
    <p:sldId id="261" r:id="rId11"/>
    <p:sldId id="257" r:id="rId12"/>
    <p:sldId id="260" r:id="rId13"/>
    <p:sldId id="2147483647" r:id="rId14"/>
    <p:sldId id="259" r:id="rId15"/>
    <p:sldId id="273" r:id="rId16"/>
    <p:sldId id="256" r:id="rId17"/>
    <p:sldId id="418" r:id="rId18"/>
    <p:sldId id="264" r:id="rId19"/>
    <p:sldId id="262" r:id="rId20"/>
    <p:sldId id="263" r:id="rId21"/>
    <p:sldId id="265" r:id="rId22"/>
    <p:sldId id="266" r:id="rId23"/>
    <p:sldId id="267" r:id="rId24"/>
    <p:sldId id="2147483636" r:id="rId25"/>
    <p:sldId id="276" r:id="rId26"/>
    <p:sldId id="279" r:id="rId27"/>
    <p:sldId id="270" r:id="rId28"/>
    <p:sldId id="272" r:id="rId29"/>
    <p:sldId id="268" r:id="rId30"/>
    <p:sldId id="278" r:id="rId31"/>
    <p:sldId id="277" r:id="rId32"/>
    <p:sldId id="280" r:id="rId33"/>
    <p:sldId id="281" r:id="rId34"/>
    <p:sldId id="2147483645" r:id="rId35"/>
    <p:sldId id="287" r:id="rId36"/>
    <p:sldId id="289" r:id="rId37"/>
    <p:sldId id="2147483644" r:id="rId38"/>
    <p:sldId id="295" r:id="rId39"/>
    <p:sldId id="275" r:id="rId40"/>
    <p:sldId id="282" r:id="rId41"/>
    <p:sldId id="283" r:id="rId42"/>
    <p:sldId id="307" r:id="rId43"/>
    <p:sldId id="308" r:id="rId44"/>
    <p:sldId id="285" r:id="rId45"/>
    <p:sldId id="286" r:id="rId46"/>
    <p:sldId id="288" r:id="rId47"/>
    <p:sldId id="290" r:id="rId48"/>
    <p:sldId id="291" r:id="rId49"/>
    <p:sldId id="292" r:id="rId50"/>
    <p:sldId id="293" r:id="rId51"/>
    <p:sldId id="274" r:id="rId52"/>
    <p:sldId id="269" r:id="rId53"/>
    <p:sldId id="2147468667"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D1A91A4A-6152-024C-82AF-EE2FE3BDDB78}">
          <p14:sldIdLst>
            <p14:sldId id="2147483617"/>
            <p14:sldId id="271"/>
            <p14:sldId id="1832"/>
            <p14:sldId id="258"/>
          </p14:sldIdLst>
        </p14:section>
        <p14:section name="Annoucements" id="{1FDD49B1-C167-2347-B910-7E7FFC061AF0}">
          <p14:sldIdLst>
            <p14:sldId id="261"/>
            <p14:sldId id="257"/>
            <p14:sldId id="260"/>
            <p14:sldId id="2147483647"/>
            <p14:sldId id="259"/>
            <p14:sldId id="273"/>
          </p14:sldIdLst>
        </p14:section>
        <p14:section name="Main Topic: PowerPoint: Agent Mode and Brand Kit" id="{AF7B5250-D2A9-F94A-9967-C1BDF553F3BB}">
          <p14:sldIdLst>
            <p14:sldId id="256"/>
            <p14:sldId id="418"/>
            <p14:sldId id="264"/>
            <p14:sldId id="262"/>
            <p14:sldId id="263"/>
            <p14:sldId id="265"/>
            <p14:sldId id="266"/>
            <p14:sldId id="267"/>
            <p14:sldId id="2147483636"/>
            <p14:sldId id="276"/>
            <p14:sldId id="279"/>
            <p14:sldId id="270"/>
            <p14:sldId id="272"/>
            <p14:sldId id="268"/>
            <p14:sldId id="278"/>
            <p14:sldId id="277"/>
            <p14:sldId id="280"/>
            <p14:sldId id="281"/>
            <p14:sldId id="2147483645"/>
            <p14:sldId id="287"/>
            <p14:sldId id="289"/>
            <p14:sldId id="2147483644"/>
            <p14:sldId id="295"/>
            <p14:sldId id="275"/>
            <p14:sldId id="282"/>
            <p14:sldId id="283"/>
            <p14:sldId id="307"/>
            <p14:sldId id="308"/>
            <p14:sldId id="285"/>
            <p14:sldId id="286"/>
            <p14:sldId id="288"/>
            <p14:sldId id="290"/>
            <p14:sldId id="291"/>
            <p14:sldId id="292"/>
            <p14:sldId id="293"/>
          </p14:sldIdLst>
        </p14:section>
        <p14:section name="Closing" id="{BFED306F-4751-1D48-9BF7-99B51C14BCFC}">
          <p14:sldIdLst>
            <p14:sldId id="274"/>
            <p14:sldId id="269"/>
            <p14:sldId id="214746866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6B00C4E-EBE6-31C4-AF23-838DF2FCA70A}" name="Stephanie Mylenski" initials="" userId="S::stephmy@microsoft.com::8445b86e-5df3-4594-897c-dcd99eaa685a" providerId="AD"/>
  <p188:author id="{B160804E-8B26-8F91-01E1-0AEC9BB03DB6}" name="Samantha Bahrini" initials="SB" userId="S::sbahrini@microsoft.com::e52d6f52-1c30-4bcb-9446-2cb7f95feb10" providerId="AD"/>
  <p188:author id="{C3C67C5D-C3C8-1526-ED84-BA11E4E61432}" name="Anubhav Nigam" initials="AN" userId="S::anubhavnigam@microsoft.com::506d5b60-2703-41fa-a6c6-6d68111b919e" providerId="AD"/>
  <p188:author id="{4D2FE95D-2A2C-A128-528B-78C1FB5757E7}" name="Ian Curry" initials="IC" userId="S::iacurr@microsoft.com::694ba428-2c43-4ab5-83a5-f9acead40983" providerId="AD"/>
  <p188:author id="{2599D662-58F1-05D4-B897-7B596CC238E7}" name="Anirudh Bajaj" initials="AB" userId="S::anirudhbajaj@microsoft.com::b8d2d9f0-3b31-4c1f-9aa9-d458d04bbb25" providerId="AD"/>
  <p188:author id="{2FD50A6B-7CFA-A7E6-A311-378D77225E49}" name="Jenny Huang" initials="" userId="S::huihua@microsoft.com::6ca46092-eb7c-4657-91ad-69aa66f0a751" providerId="AD"/>
  <p188:author id="{D54A7C9F-C8C9-5BE0-2454-FA7625AC7F65}" name="Eleanor Huynh" initials="EH" userId="S::eleanl@microsoft.com::b23fb453-8fda-4e66-b867-7cdd5b8d96af" providerId="AD"/>
  <p188:author id="{CB7B68A1-4208-96B1-9DF4-C573EB67B07D}" name="Jessie Hwang (MCAG)" initials="JH" userId="S::jhwang@microsoft.com::85f2306c-fd56-49d2-8dff-e96751c6f345" providerId="AD"/>
  <p188:author id="{53234BD4-D091-3C95-E327-FADD2698ECD9}" name="Keri Moran" initials="KM" userId="S::kmoran@microsoft.com::28c8273a-9e0b-4665-a8a4-57c038a6ac4e" providerId="AD"/>
  <p188:author id="{255895D7-4A26-6B8B-2B74-5CE38528950C}" name="Khaleel Amarshi" initials="KA" userId="S::kamarshi@microsoft.com::70941b6e-c8f0-4fa7-879e-4866e9f8f35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0A1F62"/>
    <a:srgbClr val="143DC2"/>
    <a:srgbClr val="456BEB"/>
    <a:srgbClr val="5D2EF2"/>
    <a:srgbClr val="3D0DD5"/>
    <a:srgbClr val="7952F4"/>
    <a:srgbClr val="496EEB"/>
    <a:srgbClr val="A990F8"/>
    <a:srgbClr val="F6F3F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0357F-C3B0-40E2-9B16-CA7C92D0CC1A}" v="591" dt="2026-04-28T23:29:33.420"/>
    <p1510:client id="{2315FDB7-2AB1-4FBB-8CF1-3A61E3F78E8B}" v="101" dt="2026-05-01T20:01:38.416"/>
    <p1510:client id="{4333319C-B362-4595-9E0B-CD2B350BED04}" v="4" dt="2026-04-28T23:23:09.222"/>
    <p1510:client id="{8AF25C7D-DD07-466A-A553-CC4B3B65EE83}" v="2" dt="2026-04-27T23:47:16.919"/>
    <p1510:client id="{FFA83CDD-FC59-324F-888C-17AC37040955}" v="8" dt="2026-04-28T14:44:01.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8" d="100"/>
          <a:sy n="148" d="100"/>
        </p:scale>
        <p:origin x="740"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handoutMaster" Target="handoutMasters/handout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93BF7E-1B66-D2E4-3F75-B77981E2781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5864160-447E-8B23-FAF1-143234C4B6E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DF40E5-F977-41CE-ADA6-8BD758F4DEB9}" type="datetimeFigureOut">
              <a:rPr lang="en-US" smtClean="0"/>
              <a:t>5/1/2026</a:t>
            </a:fld>
            <a:endParaRPr lang="en-US"/>
          </a:p>
        </p:txBody>
      </p:sp>
      <p:sp>
        <p:nvSpPr>
          <p:cNvPr id="4" name="Footer Placeholder 3">
            <a:extLst>
              <a:ext uri="{FF2B5EF4-FFF2-40B4-BE49-F238E27FC236}">
                <a16:creationId xmlns:a16="http://schemas.microsoft.com/office/drawing/2014/main" id="{6353D69E-CDDE-DAFE-FC15-1F05CA36F48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FAAB370-928F-2029-9A3C-74BFCD6C923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6E2957-E4DB-491D-AA74-680BB4F7E3B8}" type="slidenum">
              <a:rPr lang="en-US" smtClean="0"/>
              <a:t>‹#›</a:t>
            </a:fld>
            <a:endParaRPr lang="en-US"/>
          </a:p>
        </p:txBody>
      </p:sp>
    </p:spTree>
    <p:extLst>
      <p:ext uri="{BB962C8B-B14F-4D97-AF65-F5344CB8AC3E}">
        <p14:creationId xmlns:p14="http://schemas.microsoft.com/office/powerpoint/2010/main" val="1193206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870EE-8605-274F-A1A9-249B48BB5AAF}" type="datetimeFigureOut">
              <a:rPr lang="en-US" smtClean="0"/>
              <a:t>5/1/2026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F2B83-C257-6D48-ACB0-E01B87F17365}" type="slidenum">
              <a:rPr lang="en-US" smtClean="0"/>
              <a:t>‹#›</a:t>
            </a:fld>
            <a:endParaRPr lang="en-US"/>
          </a:p>
        </p:txBody>
      </p:sp>
    </p:spTree>
    <p:extLst>
      <p:ext uri="{BB962C8B-B14F-4D97-AF65-F5344CB8AC3E}">
        <p14:creationId xmlns:p14="http://schemas.microsoft.com/office/powerpoint/2010/main" val="290824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doption.microsoft.com/en-us/copilot/frontier-program/"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microsoft.com/en-us/microsoft-365-copilot/frontier-progra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619CC4-B59A-4BEC-8A1A-A0C6EB2B87E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5248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5/1/2026 1:03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420819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EE1CA2-D1BC-408A-8C22-19A8A4637FC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58945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051EA-75AA-E312-E58C-61A0BEE30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6EB97E-34C7-CA2E-5BC2-E73F3D6DF3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565CECC-466F-334D-D877-B6090F76C5EC}"/>
              </a:ext>
            </a:extLst>
          </p:cNvPr>
          <p:cNvSpPr>
            <a:spLocks noGrp="1"/>
          </p:cNvSpPr>
          <p:nvPr>
            <p:ph type="body" idx="1"/>
          </p:nvPr>
        </p:nvSpPr>
        <p:spPr/>
        <p:txBody>
          <a:bodyPr/>
          <a:lstStyle/>
          <a:p>
            <a:r>
              <a:rPr lang="en-US" sz="1200" b="1" i="0" kern="1200">
                <a:solidFill>
                  <a:schemeClr val="tx1"/>
                </a:solidFill>
                <a:effectLst/>
                <a:latin typeface="+mn-lt"/>
                <a:ea typeface="+mn-ea"/>
                <a:cs typeface="+mn-cs"/>
              </a:rPr>
              <a:t>Generating quarterly reports from business data: </a:t>
            </a:r>
            <a:r>
              <a:rPr lang="en-US" sz="1200" b="0" i="0" kern="1200">
                <a:solidFill>
                  <a:schemeClr val="tx1"/>
                </a:solidFill>
                <a:effectLst/>
                <a:latin typeface="+mn-lt"/>
                <a:ea typeface="+mn-ea"/>
                <a:cs typeface="+mn-cs"/>
              </a:rPr>
              <a:t>A finance team can create skills to generate a quarterly report from data stored in the site.</a:t>
            </a:r>
          </a:p>
          <a:p>
            <a:r>
              <a:rPr lang="en-US" sz="1200" b="1" i="0" kern="1200">
                <a:solidFill>
                  <a:schemeClr val="tx1"/>
                </a:solidFill>
                <a:effectLst/>
                <a:latin typeface="+mn-lt"/>
                <a:ea typeface="+mn-ea"/>
                <a:cs typeface="+mn-cs"/>
              </a:rPr>
              <a:t>Drafting proposals using past content: </a:t>
            </a:r>
            <a:r>
              <a:rPr lang="en-US" sz="1200" b="0" i="0" kern="1200">
                <a:solidFill>
                  <a:schemeClr val="tx1"/>
                </a:solidFill>
                <a:effectLst/>
                <a:latin typeface="+mn-lt"/>
                <a:ea typeface="+mn-ea"/>
                <a:cs typeface="+mn-cs"/>
              </a:rPr>
              <a:t>A sales team can create skills that define the structure of proposals and how it should be assembled from past proposals and product documentation. Sales team members can then generate the proposal as a Word document.</a:t>
            </a:r>
          </a:p>
          <a:p>
            <a:r>
              <a:rPr lang="en-US" sz="1200" b="1" i="0" kern="1200">
                <a:solidFill>
                  <a:schemeClr val="tx1"/>
                </a:solidFill>
                <a:effectLst/>
                <a:latin typeface="+mn-lt"/>
                <a:ea typeface="+mn-ea"/>
                <a:cs typeface="+mn-cs"/>
              </a:rPr>
              <a:t>Creating a project tracker list based on team standards: </a:t>
            </a:r>
            <a:r>
              <a:rPr lang="en-US" sz="1200" b="0" i="0" kern="1200">
                <a:solidFill>
                  <a:schemeClr val="tx1"/>
                </a:solidFill>
                <a:effectLst/>
                <a:latin typeface="+mn-lt"/>
                <a:ea typeface="+mn-ea"/>
                <a:cs typeface="+mn-cs"/>
              </a:rPr>
              <a:t>A project team can create a skill to define how a project tracker should be organized, including required columns, column types, and allowed values for fields. Team members can then generate a list that follows those standards automatically.</a:t>
            </a:r>
          </a:p>
          <a:p>
            <a:r>
              <a:rPr lang="en-US" sz="1200" b="1" i="0" kern="1200">
                <a:solidFill>
                  <a:schemeClr val="tx1"/>
                </a:solidFill>
                <a:effectLst/>
                <a:latin typeface="+mn-lt"/>
                <a:ea typeface="+mn-ea"/>
                <a:cs typeface="+mn-cs"/>
              </a:rPr>
              <a:t>Organizing content based on information architecture: </a:t>
            </a:r>
            <a:r>
              <a:rPr lang="en-US" sz="1200" b="0" i="0" kern="1200">
                <a:solidFill>
                  <a:schemeClr val="tx1"/>
                </a:solidFill>
                <a:effectLst/>
                <a:latin typeface="+mn-lt"/>
                <a:ea typeface="+mn-ea"/>
                <a:cs typeface="+mn-cs"/>
              </a:rPr>
              <a:t>A content management team can create a skill to apply corporate taxonomy when assigning metadata, renaming files, or organizing content into the appropriate structure.</a:t>
            </a:r>
          </a:p>
          <a:p>
            <a:endParaRPr lang="en-US"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DDE8145-5785-B096-8EBA-1369B51D9E2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EE1CA2-D1BC-408A-8C22-19A8A4637FC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0387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F0D7E-CE76-D47E-A5D0-DBE374CC3F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0EC76-DDFC-9339-DABD-1D9244C6E6B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9D73823-B00E-F7C0-4D77-3D2C6312C8DB}"/>
              </a:ext>
            </a:extLst>
          </p:cNvPr>
          <p:cNvSpPr>
            <a:spLocks noGrp="1"/>
          </p:cNvSpPr>
          <p:nvPr>
            <p:ph type="body" idx="1"/>
          </p:nvPr>
        </p:nvSpPr>
        <p:spPr/>
        <p:txBody>
          <a:bodyPr/>
          <a:lstStyle/>
          <a:p>
            <a:endParaRPr lang="en-US"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742BB29-312D-AC1D-A4C7-D671BF7375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EE1CA2-D1BC-408A-8C22-19A8A4637FC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7866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11C18-B0C8-96A3-647A-EF43E4B1A2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45B147-10F9-6539-237A-99A8FE05580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2646688-C6D8-B271-F7DB-A8ADE7BE6391}"/>
              </a:ext>
            </a:extLst>
          </p:cNvPr>
          <p:cNvSpPr>
            <a:spLocks noGrp="1"/>
          </p:cNvSpPr>
          <p:nvPr>
            <p:ph type="body" idx="1"/>
          </p:nvPr>
        </p:nvSpPr>
        <p:spPr/>
        <p:txBody>
          <a:bodyPr/>
          <a:lstStyle/>
          <a:p>
            <a:r>
              <a:rPr lang="en-US" sz="1200" b="0" i="0" kern="1200">
                <a:solidFill>
                  <a:schemeClr val="tx1"/>
                </a:solidFill>
                <a:effectLst/>
                <a:latin typeface="+mn-lt"/>
                <a:ea typeface="+mn-ea"/>
                <a:cs typeface="+mn-cs"/>
              </a:rPr>
              <a:t>Copilot works directly on the document — right where you and your team already collaborate. Every feature below is native to Word, respects your formatting, and preserves your collaboration history. New features available today include: </a:t>
            </a:r>
          </a:p>
          <a:p>
            <a:r>
              <a:rPr lang="en-US" sz="1200" b="1" i="0" kern="1200">
                <a:solidFill>
                  <a:schemeClr val="tx1"/>
                </a:solidFill>
                <a:effectLst/>
                <a:latin typeface="+mn-lt"/>
                <a:ea typeface="+mn-ea"/>
                <a:cs typeface="+mn-cs"/>
              </a:rPr>
              <a:t>Track Changes with word-level precision.</a:t>
            </a:r>
            <a:r>
              <a:rPr lang="en-US" sz="1200" b="0" i="0" kern="1200">
                <a:solidFill>
                  <a:schemeClr val="tx1"/>
                </a:solidFill>
                <a:effectLst/>
                <a:latin typeface="+mn-lt"/>
                <a:ea typeface="+mn-ea"/>
                <a:cs typeface="+mn-cs"/>
              </a:rPr>
              <a:t> With Copilot in Word, changes are visible by default, and now it is easy to turn track changes on from Copilot, so edits are always transparent, auditable, and granular. </a:t>
            </a:r>
          </a:p>
          <a:p>
            <a:r>
              <a:rPr lang="en-US" sz="1200" b="1" i="0" kern="1200">
                <a:solidFill>
                  <a:schemeClr val="tx1"/>
                </a:solidFill>
                <a:effectLst/>
                <a:latin typeface="+mn-lt"/>
                <a:ea typeface="+mn-ea"/>
                <a:cs typeface="+mn-cs"/>
              </a:rPr>
              <a:t>Contextual comments.</a:t>
            </a:r>
            <a:r>
              <a:rPr lang="en-US" sz="1200" b="0" i="0" kern="1200">
                <a:solidFill>
                  <a:schemeClr val="tx1"/>
                </a:solidFill>
                <a:effectLst/>
                <a:latin typeface="+mn-lt"/>
                <a:ea typeface="+mn-ea"/>
                <a:cs typeface="+mn-cs"/>
              </a:rPr>
              <a:t> Add, read, reply to, and manage comment threads anchored to the correct text with Copilot, keeping collaboration context intact. </a:t>
            </a:r>
          </a:p>
          <a:p>
            <a:r>
              <a:rPr lang="en-US" sz="1200" b="1" i="0" kern="1200">
                <a:solidFill>
                  <a:schemeClr val="tx1"/>
                </a:solidFill>
                <a:effectLst/>
                <a:latin typeface="+mn-lt"/>
                <a:ea typeface="+mn-ea"/>
                <a:cs typeface="+mn-cs"/>
              </a:rPr>
              <a:t>Table of Contents.</a:t>
            </a:r>
            <a:r>
              <a:rPr lang="en-US" sz="1200" b="0" i="0" kern="1200">
                <a:solidFill>
                  <a:schemeClr val="tx1"/>
                </a:solidFill>
                <a:effectLst/>
                <a:latin typeface="+mn-lt"/>
                <a:ea typeface="+mn-ea"/>
                <a:cs typeface="+mn-cs"/>
              </a:rPr>
              <a:t> Insert and update tables of content using Word's built-in heading types. Structure stays accurate as the document evolves. </a:t>
            </a:r>
          </a:p>
          <a:p>
            <a:r>
              <a:rPr lang="en-US" sz="1200" b="1" i="0" kern="1200">
                <a:solidFill>
                  <a:schemeClr val="tx1"/>
                </a:solidFill>
                <a:effectLst/>
                <a:latin typeface="+mn-lt"/>
                <a:ea typeface="+mn-ea"/>
                <a:cs typeface="+mn-cs"/>
              </a:rPr>
              <a:t>Dynamic page features. </a:t>
            </a:r>
            <a:r>
              <a:rPr lang="en-US" sz="1200" b="0" i="0" kern="1200">
                <a:solidFill>
                  <a:schemeClr val="tx1"/>
                </a:solidFill>
                <a:effectLst/>
                <a:latin typeface="+mn-lt"/>
                <a:ea typeface="+mn-ea"/>
                <a:cs typeface="+mn-cs"/>
              </a:rPr>
              <a:t>Insert and manage headers, footers, columns, margins and dynamic fields like page numbers and dates that automatically refresh with edits. </a:t>
            </a:r>
          </a:p>
          <a:p>
            <a:r>
              <a:rPr lang="en-US" sz="1200" b="1" i="0" kern="1200">
                <a:solidFill>
                  <a:schemeClr val="tx1"/>
                </a:solidFill>
                <a:effectLst/>
                <a:latin typeface="+mn-lt"/>
                <a:ea typeface="+mn-ea"/>
                <a:cs typeface="+mn-cs"/>
              </a:rPr>
              <a:t>Progress messages.</a:t>
            </a:r>
            <a:r>
              <a:rPr lang="en-US" sz="1200" b="0" i="0" kern="1200">
                <a:solidFill>
                  <a:schemeClr val="tx1"/>
                </a:solidFill>
                <a:effectLst/>
                <a:latin typeface="+mn-lt"/>
                <a:ea typeface="+mn-ea"/>
                <a:cs typeface="+mn-cs"/>
              </a:rPr>
              <a:t> For multi-step edits, Copilot shows what it's working on in real time, building trust and transparency. </a:t>
            </a:r>
          </a:p>
          <a:p>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These new capabilities are available today on Copilot in Word on Windows desktop through the </a:t>
            </a:r>
            <a:r>
              <a:rPr lang="en-US" sz="1200" b="1" i="0" kern="1200">
                <a:solidFill>
                  <a:schemeClr val="tx1"/>
                </a:solidFill>
                <a:effectLst/>
                <a:latin typeface="+mn-lt"/>
                <a:ea typeface="+mn-ea"/>
                <a:cs typeface="+mn-cs"/>
                <a:hlinkClick r:id="rId3"/>
              </a:rPr>
              <a:t>Frontier program</a:t>
            </a:r>
            <a:r>
              <a:rPr lang="en-US" sz="1200" b="1" i="0" kern="1200">
                <a:solidFill>
                  <a:schemeClr val="tx1"/>
                </a:solidFill>
                <a:effectLst/>
                <a:latin typeface="+mn-lt"/>
                <a:ea typeface="+mn-ea"/>
                <a:cs typeface="+mn-cs"/>
              </a:rPr>
              <a:t>,</a:t>
            </a:r>
            <a:r>
              <a:rPr lang="en-US" sz="1200" b="0" i="0" kern="1200">
                <a:solidFill>
                  <a:schemeClr val="tx1"/>
                </a:solidFill>
                <a:effectLst/>
                <a:latin typeface="+mn-lt"/>
                <a:ea typeface="+mn-ea"/>
                <a:cs typeface="+mn-cs"/>
              </a:rPr>
              <a:t> on the Office Insiders Beta Channel. Support for Word for the web and Mac is coming soon. </a:t>
            </a:r>
          </a:p>
          <a:p>
            <a:r>
              <a:rPr lang="en-US" sz="1200" b="0" i="0" kern="1200">
                <a:solidFill>
                  <a:schemeClr val="tx1"/>
                </a:solidFill>
                <a:effectLst/>
                <a:latin typeface="+mn-lt"/>
                <a:ea typeface="+mn-ea"/>
                <a:cs typeface="+mn-cs"/>
                <a:hlinkClick r:id="rId4"/>
              </a:rPr>
              <a:t>Join Frontier</a:t>
            </a:r>
            <a:r>
              <a:rPr lang="en-US" sz="1200" b="0" i="0" kern="1200">
                <a:solidFill>
                  <a:schemeClr val="tx1"/>
                </a:solidFill>
                <a:effectLst/>
                <a:latin typeface="+mn-lt"/>
                <a:ea typeface="+mn-ea"/>
                <a:cs typeface="+mn-cs"/>
              </a:rPr>
              <a:t> to get early access to Microsoft’s latest AI innovations.</a:t>
            </a:r>
          </a:p>
          <a:p>
            <a:endParaRPr lang="en-US"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3C8800D-B869-C2F5-4A72-4044E0C35B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BB8D4F-8A78-4CC2-A3F6-19E35808C81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9926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FF2B83-C257-6D48-ACB0-E01B87F17365}" type="slidenum">
              <a:rPr lang="en-US" smtClean="0"/>
              <a:t>11</a:t>
            </a:fld>
            <a:endParaRPr lang="en-US"/>
          </a:p>
        </p:txBody>
      </p:sp>
    </p:spTree>
    <p:extLst>
      <p:ext uri="{BB962C8B-B14F-4D97-AF65-F5344CB8AC3E}">
        <p14:creationId xmlns:p14="http://schemas.microsoft.com/office/powerpoint/2010/main" val="2740878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800"/>
              <a:t>And as always, we don't really need McKinsey to tell us this — our CEO has been saying it for a while: AI requires change management.</a:t>
            </a:r>
            <a:br>
              <a:rPr lang="en-US" sz="1800"/>
            </a:br>
            <a:r>
              <a:rPr lang="en-US" sz="1800"/>
              <a:t> We should not be focusing on AI as a tool, but on how we use it to transform daily workflows.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80F6F0-4117-423C-9535-ABEC13B7F3B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20075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93097-3A9E-015A-1CE9-C483A7528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5181DE-F9F9-8EFC-8029-BB6F05930FA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AFFBA30-46FA-A7AA-F404-35AC05F6FB9F}"/>
              </a:ext>
            </a:extLst>
          </p:cNvPr>
          <p:cNvSpPr>
            <a:spLocks noGrp="1"/>
          </p:cNvSpPr>
          <p:nvPr>
            <p:ph type="body" idx="1"/>
          </p:nvPr>
        </p:nvSpPr>
        <p:spPr/>
        <p:txBody>
          <a:bodyPr/>
          <a:lstStyle/>
          <a:p>
            <a:r>
              <a:rPr lang="en-US"/>
              <a:t>A McKinsey report maps organizations by increasing AI maturity — you may recognize parallels with Microsoft's Frontier tiers — and the key takeaway is: </a:t>
            </a:r>
            <a:r>
              <a:rPr lang="en-US" b="1"/>
              <a:t>meaningful value only comes when you transform workflows</a:t>
            </a:r>
            <a:r>
              <a:rPr lang="en-US"/>
              <a:t>.</a:t>
            </a:r>
          </a:p>
        </p:txBody>
      </p:sp>
      <p:sp>
        <p:nvSpPr>
          <p:cNvPr id="4" name="Slide Number Placeholder 3">
            <a:extLst>
              <a:ext uri="{FF2B5EF4-FFF2-40B4-BE49-F238E27FC236}">
                <a16:creationId xmlns:a16="http://schemas.microsoft.com/office/drawing/2014/main" id="{AFBE675A-E1F7-0AA8-B565-BFC94F9407E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1755A2-F697-4E54-8F78-F76E104C9DB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0108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C462F-A2D1-0D4E-3AEC-CDB796F856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4A3A7D-7B84-304D-14CF-2BC6350F870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C61E84-E034-17C0-D4F9-1CA9FC7AE6F8}"/>
              </a:ext>
            </a:extLst>
          </p:cNvPr>
          <p:cNvSpPr>
            <a:spLocks noGrp="1"/>
          </p:cNvSpPr>
          <p:nvPr>
            <p:ph type="body" idx="1"/>
          </p:nvPr>
        </p:nvSpPr>
        <p:spPr/>
        <p:txBody>
          <a:bodyPr/>
          <a:lstStyle/>
          <a:p>
            <a:r>
              <a:rPr lang="en-US"/>
              <a:t>There's broad agreement that AI workforce transformation is the right direction. But </a:t>
            </a:r>
            <a:r>
              <a:rPr lang="en-US" i="1"/>
              <a:t>how</a:t>
            </a:r>
            <a:r>
              <a:rPr lang="en-US"/>
              <a:t> to become a frontier firm is less clear.</a:t>
            </a:r>
          </a:p>
          <a:p>
            <a:r>
              <a:rPr lang="en-US"/>
              <a:t>These are the key insights we keep hearing from customer organizations ,which is a simplified process flow for how to transform your workflows and become a frontier firm. </a:t>
            </a:r>
          </a:p>
          <a:p>
            <a:r>
              <a:rPr lang="en-US" b="1"/>
              <a:t>Workforce visibility</a:t>
            </a:r>
            <a:r>
              <a:rPr lang="en-US"/>
              <a:t> — understand who's doing what and what work is being done today</a:t>
            </a:r>
          </a:p>
          <a:p>
            <a:r>
              <a:rPr lang="en-US" b="1"/>
              <a:t>AI augmentation potential</a:t>
            </a:r>
            <a:r>
              <a:rPr lang="en-US"/>
              <a:t> — understand how that work may be augmented with AI and agents</a:t>
            </a:r>
          </a:p>
          <a:p>
            <a:r>
              <a:rPr lang="en-US" b="1"/>
              <a:t>Restructure work</a:t>
            </a:r>
            <a:r>
              <a:rPr lang="en-US"/>
              <a:t> — redesign workflows to incorporate AI and agents</a:t>
            </a:r>
          </a:p>
          <a:p>
            <a:r>
              <a:rPr lang="en-US" b="1"/>
              <a:t>Drive behavior change</a:t>
            </a:r>
            <a:r>
              <a:rPr lang="en-US"/>
              <a:t> — redeploy talent and upskill your workforce to use AI day-to-day</a:t>
            </a:r>
          </a:p>
          <a:p>
            <a:r>
              <a:rPr lang="en-US"/>
              <a:t>This is not a static one-to-four process — it's a continuous loop. You have to keep doing this to stay up to date with the pace of change.</a:t>
            </a:r>
          </a:p>
          <a:p>
            <a:r>
              <a:rPr lang="en-US"/>
              <a:t>This is also another way of framing our team's North Star. These are the things we want customer organizations to be able to do using our products.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ea typeface="Calibri"/>
              <a:cs typeface="Calibri"/>
            </a:endParaRPr>
          </a:p>
        </p:txBody>
      </p:sp>
      <p:sp>
        <p:nvSpPr>
          <p:cNvPr id="4" name="Header Placeholder 3">
            <a:extLst>
              <a:ext uri="{FF2B5EF4-FFF2-40B4-BE49-F238E27FC236}">
                <a16:creationId xmlns:a16="http://schemas.microsoft.com/office/drawing/2014/main" id="{341D6064-064A-1351-4B68-748EBBB78CAA}"/>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
        <p:nvSpPr>
          <p:cNvPr id="5" name="Footer Placeholder 4">
            <a:extLst>
              <a:ext uri="{FF2B5EF4-FFF2-40B4-BE49-F238E27FC236}">
                <a16:creationId xmlns:a16="http://schemas.microsoft.com/office/drawing/2014/main" id="{9A749B93-ECE6-4675-8D53-FA290DF4973E}"/>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Text"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BBD78260-24FD-08B9-887C-7BB041A8C5AB}"/>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7DB6565-EEE0-442A-8DC8-09FA435478BA}" type="datetime8">
              <a:rPr kumimoji="0" lang="en-US" sz="1200" b="0" i="0" u="none" strike="noStrike" kern="1200" cap="none" spc="0" normalizeH="0" baseline="0" noProof="0" smtClean="0">
                <a:ln>
                  <a:noFill/>
                </a:ln>
                <a:solidFill>
                  <a:prstClr val="black"/>
                </a:solidFill>
                <a:effectLst/>
                <a:uLnTx/>
                <a:uFillTx/>
                <a:latin typeface="Segoe Sans Text"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5/1/2026 1:03 PM</a:t>
            </a:fld>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
        <p:nvSpPr>
          <p:cNvPr id="7" name="Slide Number Placeholder 6">
            <a:extLst>
              <a:ext uri="{FF2B5EF4-FFF2-40B4-BE49-F238E27FC236}">
                <a16:creationId xmlns:a16="http://schemas.microsoft.com/office/drawing/2014/main" id="{728CF313-6C87-04A1-561B-425FCD1FFF41}"/>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Text"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Tree>
    <p:extLst>
      <p:ext uri="{BB962C8B-B14F-4D97-AF65-F5344CB8AC3E}">
        <p14:creationId xmlns:p14="http://schemas.microsoft.com/office/powerpoint/2010/main" val="3666630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2CCCAB-DCF9-C242-D4C9-99DC417E65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8FDD64-9FA6-209F-78A5-32BF61A922B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B2A1E4D-FC1A-67D5-1ED6-3885F3A5B528}"/>
              </a:ext>
            </a:extLst>
          </p:cNvPr>
          <p:cNvSpPr>
            <a:spLocks noGrp="1"/>
          </p:cNvSpPr>
          <p:nvPr>
            <p:ph type="body" idx="1"/>
          </p:nvPr>
        </p:nvSpPr>
        <p:spPr/>
        <p:txBody>
          <a:bodyPr/>
          <a:lstStyle/>
          <a:p>
            <a:r>
              <a:rPr lang="en-US" b="1"/>
              <a:t>Workforce visibility (available today):</a:t>
            </a:r>
            <a:endParaRPr lang="en-US"/>
          </a:p>
          <a:p>
            <a:r>
              <a:rPr lang="en-US" b="1"/>
              <a:t>People Skills</a:t>
            </a:r>
            <a:r>
              <a:rPr lang="en-US"/>
              <a:t> — skills in Copilot and the profile card, giving visibility into what skills people have</a:t>
            </a:r>
          </a:p>
          <a:p>
            <a:r>
              <a:rPr lang="en-US" b="1"/>
              <a:t>Workforce Insights Agent</a:t>
            </a:r>
            <a:r>
              <a:rPr lang="en-US"/>
              <a:t> — now available in Frontier, gives understanding of team composition and workforce capabilities</a:t>
            </a:r>
          </a:p>
          <a:p>
            <a:r>
              <a:rPr lang="en-US" b="1"/>
              <a:t>Skills Landscape Report</a:t>
            </a:r>
            <a:r>
              <a:rPr lang="en-US"/>
              <a:t> — in Viva Insights, shows how skills are distributed across the org</a:t>
            </a:r>
          </a:p>
          <a:p>
            <a:r>
              <a:rPr lang="en-US" b="1"/>
              <a:t>AI augmentation (in development):</a:t>
            </a:r>
            <a:endParaRPr lang="en-US"/>
          </a:p>
          <a:p>
            <a:r>
              <a:rPr lang="en-US" b="1"/>
              <a:t>Task inferencing</a:t>
            </a:r>
            <a:r>
              <a:rPr lang="en-US"/>
              <a:t> — similar to people skills inferencing, launching this semester. Understands what tasks people do day-to-day, then determines the potential for AI augmentation</a:t>
            </a:r>
          </a:p>
          <a:p>
            <a:r>
              <a:rPr lang="en-US" b="1"/>
              <a:t>Behavior change &amp; upskilling (available today):</a:t>
            </a:r>
            <a:endParaRPr lang="en-US"/>
          </a:p>
          <a:p>
            <a:r>
              <a:rPr lang="en-US" b="1"/>
              <a:t>Learning Agent</a:t>
            </a:r>
            <a:r>
              <a:rPr lang="en-US"/>
              <a:t> and skills experiences in Viva Learning — already available for upskilling scenarios</a:t>
            </a:r>
            <a:br>
              <a:rPr lang="en-US"/>
            </a:br>
            <a:br>
              <a:rPr lang="en-US"/>
            </a:br>
            <a:r>
              <a:rPr lang="en-US"/>
              <a:t>All of these scenarios are grounded in the intelligence layer: </a:t>
            </a:r>
            <a:br>
              <a:rPr lang="en-US"/>
            </a:br>
            <a:r>
              <a:rPr lang="en-US" b="1"/>
              <a:t>People Skills</a:t>
            </a:r>
            <a:r>
              <a:rPr lang="en-US"/>
              <a:t> — what skills people have in their day-to-day work</a:t>
            </a:r>
          </a:p>
          <a:p>
            <a:r>
              <a:rPr lang="en-US" b="1"/>
              <a:t>Task inferencing</a:t>
            </a:r>
            <a:r>
              <a:rPr lang="en-US"/>
              <a:t> — coming soon (POC stage), will tell us what tasks people focus on using a similar inference engine</a:t>
            </a:r>
          </a:p>
          <a:p>
            <a:r>
              <a:rPr lang="en-US" b="1"/>
              <a:t>People/Org Analytics (PACs)</a:t>
            </a:r>
            <a:r>
              <a:rPr lang="en-US"/>
              <a:t> — understanding org composition and structure</a:t>
            </a:r>
          </a:p>
          <a:p>
            <a:r>
              <a:rPr lang="en-US" b="1"/>
              <a:t>Learning intelligence</a:t>
            </a:r>
            <a:r>
              <a:rPr lang="en-US"/>
              <a:t> — a personalization engine for learning recommendations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00">
              <a:effectLst/>
              <a:latin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5E813C3-C637-86E8-F3AD-651CBC0AC3E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B05DE97-3928-4D51-82FF-13726713696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925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74ED7-90C7-6A0D-1769-C3C9FCB044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27C383-02F2-8750-BB21-4B4245360A4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B31C5DC-C95F-5602-65B8-AE1281F66163}"/>
              </a:ext>
            </a:extLst>
          </p:cNvPr>
          <p:cNvSpPr>
            <a:spLocks noGrp="1"/>
          </p:cNvSpPr>
          <p:nvPr>
            <p:ph type="body" idx="1"/>
          </p:nvPr>
        </p:nvSpPr>
        <p:spPr/>
        <p:txBody>
          <a:bodyPr/>
          <a:lstStyle/>
          <a:p>
            <a:r>
              <a:rPr lang="en-US"/>
              <a:t>Skills discovery has been a challenge in the talent industry for the past decade, for three key reasons:</a:t>
            </a:r>
          </a:p>
          <a:p>
            <a:r>
              <a:rPr lang="en-US" b="1"/>
              <a:t>Heavy manual input</a:t>
            </a:r>
            <a:r>
              <a:rPr lang="en-US"/>
              <a:t> — employees self-report, managers validate, but there's no incentive. Result: data that's stale, outdated, and incomplete.</a:t>
            </a:r>
          </a:p>
          <a:p>
            <a:r>
              <a:rPr lang="en-US" b="1"/>
              <a:t>Bias</a:t>
            </a:r>
            <a:r>
              <a:rPr lang="en-US"/>
              <a:t> — skills are inferred based on perception of work, not what's actually been done. Hard to generalize across an organization.</a:t>
            </a:r>
          </a:p>
          <a:p>
            <a:r>
              <a:rPr lang="en-US" b="1"/>
              <a:t>Time-consuming</a:t>
            </a:r>
            <a:r>
              <a:rPr lang="en-US"/>
              <a:t> — compiling a skills taxonomy for an entire org requires significant manual and analytics effort.</a:t>
            </a:r>
          </a:p>
          <a:p>
            <a:r>
              <a:rPr lang="en-US" b="1"/>
              <a:t>Bottom line:</a:t>
            </a:r>
            <a:r>
              <a:rPr lang="en-US"/>
              <a:t> Skills data is the foundation of workforce decision-making — hiring, redeployment, training — yet most organizations lack reliable skills data.</a:t>
            </a:r>
          </a:p>
          <a:p>
            <a:r>
              <a:rPr lang="en-US" b="1"/>
              <a:t>Our solution:</a:t>
            </a:r>
            <a:r>
              <a:rPr lang="en-US"/>
              <a:t> Use LLM and AI models to infer skills automatically, so employees get a reasonably accurate skill profile based on their day-to-day work — without manual effort.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a:extLst>
              <a:ext uri="{FF2B5EF4-FFF2-40B4-BE49-F238E27FC236}">
                <a16:creationId xmlns:a16="http://schemas.microsoft.com/office/drawing/2014/main" id="{8D9D8341-B3E9-6A84-7FEC-126360572B4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3F0822-0E30-41CF-8D91-E685D523F9C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408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77F7C-B8FE-470D-3687-712AEF7E33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946FDE-0835-D26D-4F4F-0E5B210463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D866C6-EF5C-A34D-1709-075735248BA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a:ea typeface="Calibri"/>
                <a:cs typeface="Calibri"/>
              </a:rPr>
              <a:t>Our People Skills inferencing engine builds on top of </a:t>
            </a:r>
            <a:r>
              <a:rPr lang="en-US" err="1">
                <a:ea typeface="Calibri"/>
                <a:cs typeface="Calibri"/>
              </a:rPr>
              <a:t>WorkIQ</a:t>
            </a:r>
            <a:r>
              <a:rPr lang="en-US">
                <a:ea typeface="Calibri"/>
                <a:cs typeface="Calibri"/>
              </a:rPr>
              <a:t> by mapping skills across your organization.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ea typeface="Calibri"/>
              <a:cs typeface="Calibri"/>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1200" b="0" i="0" kern="1200">
                <a:solidFill>
                  <a:schemeClr val="tx1"/>
                </a:solidFill>
                <a:effectLst/>
                <a:latin typeface="+mn-lt"/>
                <a:ea typeface="+mn-ea"/>
                <a:cs typeface="+mn-cs"/>
              </a:rPr>
              <a:t>Using advanced AI inferencing, it identifies and updates employee skill profiles based on real work signals.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1200" b="0" i="0" kern="1200">
              <a:solidFill>
                <a:schemeClr val="tx1"/>
              </a:solidFill>
              <a:effectLst/>
              <a:latin typeface="+mn-l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1200" b="0" i="0" kern="1200">
                <a:solidFill>
                  <a:schemeClr val="tx1"/>
                </a:solidFill>
                <a:effectLst/>
                <a:latin typeface="+mn-lt"/>
                <a:ea typeface="+mn-ea"/>
                <a:cs typeface="+mn-cs"/>
              </a:rPr>
              <a:t>Together, </a:t>
            </a:r>
            <a:r>
              <a:rPr lang="en-US" sz="1200" b="0" i="0" kern="1200" err="1">
                <a:solidFill>
                  <a:schemeClr val="tx1"/>
                </a:solidFill>
                <a:effectLst/>
                <a:latin typeface="+mn-lt"/>
                <a:ea typeface="+mn-ea"/>
                <a:cs typeface="+mn-cs"/>
              </a:rPr>
              <a:t>WorkIQ</a:t>
            </a:r>
            <a:r>
              <a:rPr lang="en-US" sz="1200" b="0" i="0" kern="1200">
                <a:solidFill>
                  <a:schemeClr val="tx1"/>
                </a:solidFill>
                <a:effectLst/>
                <a:latin typeface="+mn-lt"/>
                <a:ea typeface="+mn-ea"/>
                <a:cs typeface="+mn-cs"/>
              </a:rPr>
              <a:t> and People Skills enable smarter decisions—whether you’re making it easier for employees to find colleagues with specific skills, guiding upskilling initiatives, or redistributing teams based on certain skills…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1200" b="0" i="0" kern="1200">
              <a:solidFill>
                <a:schemeClr val="tx1"/>
              </a:solidFill>
              <a:effectLst/>
              <a:latin typeface="+mn-l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1200" b="0" i="0" kern="1200">
                <a:solidFill>
                  <a:schemeClr val="tx1"/>
                </a:solidFill>
                <a:effectLst/>
                <a:latin typeface="+mn-lt"/>
                <a:ea typeface="+mn-ea"/>
                <a:cs typeface="+mn-cs"/>
              </a:rPr>
              <a:t>…they transform Copilot from a helpful assistant into a truly strategic partner for your workforce.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Now, let’s show you how this works in real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I’d like to hand it over to Joao to walk through People Agent.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a:ea typeface="Calibri"/>
              <a:cs typeface="Calibri"/>
            </a:endParaRPr>
          </a:p>
        </p:txBody>
      </p:sp>
      <p:sp>
        <p:nvSpPr>
          <p:cNvPr id="4" name="Header Placeholder 3">
            <a:extLst>
              <a:ext uri="{FF2B5EF4-FFF2-40B4-BE49-F238E27FC236}">
                <a16:creationId xmlns:a16="http://schemas.microsoft.com/office/drawing/2014/main" id="{0C67044B-9BE9-4203-C60B-82FCA6DCC865}"/>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
        <p:nvSpPr>
          <p:cNvPr id="5" name="Footer Placeholder 4">
            <a:extLst>
              <a:ext uri="{FF2B5EF4-FFF2-40B4-BE49-F238E27FC236}">
                <a16:creationId xmlns:a16="http://schemas.microsoft.com/office/drawing/2014/main" id="{4D4903FF-C9D4-BF26-878E-B31043E8568A}"/>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Text"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DB7B9BE2-62A7-736B-5874-09EC5F842B89}"/>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D7DB6565-EEE0-442A-8DC8-09FA435478BA}" type="datetime8">
              <a:rPr kumimoji="0" lang="en-US" sz="1200" b="0" i="0" u="none" strike="noStrike" kern="1200" cap="none" spc="0" normalizeH="0" baseline="0" noProof="0" smtClean="0">
                <a:ln>
                  <a:noFill/>
                </a:ln>
                <a:solidFill>
                  <a:prstClr val="black"/>
                </a:solidFill>
                <a:effectLst/>
                <a:uLnTx/>
                <a:uFillTx/>
                <a:latin typeface="Segoe Sans Text"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5/1/2026 1:03 PM</a:t>
            </a:fld>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
        <p:nvSpPr>
          <p:cNvPr id="7" name="Slide Number Placeholder 6">
            <a:extLst>
              <a:ext uri="{FF2B5EF4-FFF2-40B4-BE49-F238E27FC236}">
                <a16:creationId xmlns:a16="http://schemas.microsoft.com/office/drawing/2014/main" id="{D2774CEB-EBA5-B3A1-6808-1120DA0A1AE5}"/>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Text"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Segoe Sans Text" pitchFamily="2" charset="0"/>
              <a:ea typeface="+mn-ea"/>
              <a:cs typeface="+mn-cs"/>
            </a:endParaRPr>
          </a:p>
        </p:txBody>
      </p:sp>
    </p:spTree>
    <p:extLst>
      <p:ext uri="{BB962C8B-B14F-4D97-AF65-F5344CB8AC3E}">
        <p14:creationId xmlns:p14="http://schemas.microsoft.com/office/powerpoint/2010/main" val="3357241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B3681-8F98-ECA9-CD4B-8E4C0DD63D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797D1C-DB8D-D84E-D091-4CC87B6BF2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BC70BE-DB6D-BAEF-183B-78CFED26608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F1FA817-021C-5DBD-84E4-EE99ED3E58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60676E-682A-4EC1-9E82-EF38275D64F5}"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68738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EC223-F8E0-DB55-2EA1-34A0E2584C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82A712-C5A8-9E81-E6E6-521C052D84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F67D9AB-EAAE-ADFE-0E41-60B45B22CA09}"/>
              </a:ext>
            </a:extLst>
          </p:cNvPr>
          <p:cNvSpPr>
            <a:spLocks noGrp="1"/>
          </p:cNvSpPr>
          <p:nvPr>
            <p:ph type="body" idx="1"/>
          </p:nvPr>
        </p:nvSpPr>
        <p:spPr/>
        <p:txBody>
          <a:bodyPr/>
          <a:lstStyle/>
          <a:p>
            <a:r>
              <a:rPr lang="en-US" sz="900" b="1"/>
              <a:t>For employees:</a:t>
            </a:r>
            <a:endParaRPr lang="en-US" sz="900"/>
          </a:p>
          <a:p>
            <a:r>
              <a:rPr lang="en-US" sz="900"/>
              <a:t>Showcase your skills — always up to date based on recent work activity</a:t>
            </a:r>
          </a:p>
          <a:p>
            <a:r>
              <a:rPr lang="en-US" sz="900"/>
              <a:t>Find others based on experience — search people by skills</a:t>
            </a:r>
          </a:p>
          <a:p>
            <a:r>
              <a:rPr lang="en-US" sz="900"/>
              <a:t>Get personalized learning recommendations based on skills you have and skills you want to follow</a:t>
            </a:r>
          </a:p>
          <a:p>
            <a:r>
              <a:rPr lang="en-US" sz="900" b="1"/>
              <a:t>For team leaders:</a:t>
            </a:r>
            <a:endParaRPr lang="en-US" sz="900"/>
          </a:p>
          <a:p>
            <a:r>
              <a:rPr lang="en-US" sz="900"/>
              <a:t>Understand team composition and find experts within your team</a:t>
            </a:r>
          </a:p>
          <a:p>
            <a:r>
              <a:rPr lang="en-US" sz="900"/>
              <a:t>Useful for staffing requirements — the Workforce Insights Agent supports these needs</a:t>
            </a:r>
          </a:p>
          <a:p>
            <a:r>
              <a:rPr lang="en-US" sz="900" b="1"/>
              <a:t>For org-wide analysis:</a:t>
            </a:r>
            <a:endParaRPr lang="en-US" sz="900"/>
          </a:p>
          <a:p>
            <a:r>
              <a:rPr lang="en-US" sz="900"/>
              <a:t>The </a:t>
            </a:r>
            <a:r>
              <a:rPr lang="en-US" sz="900" b="1"/>
              <a:t>Skills Landscape Report</a:t>
            </a:r>
            <a:r>
              <a:rPr lang="en-US" sz="900"/>
              <a:t> in Viva Insights gives a breakdown of skills distribution across the org</a:t>
            </a:r>
          </a:p>
          <a:p>
            <a:r>
              <a:rPr lang="en-US" sz="900"/>
              <a:t>Useful for workforce planning, benchmarking, and skill gap analysis</a:t>
            </a:r>
          </a:p>
          <a:p>
            <a:endParaRPr lang="en-US" sz="850">
              <a:cs typeface="Segoe UI Light"/>
            </a:endParaRPr>
          </a:p>
          <a:p>
            <a:endParaRPr lang="en-US" sz="850">
              <a:cs typeface="Segoe UI Light"/>
            </a:endParaRPr>
          </a:p>
        </p:txBody>
      </p:sp>
      <p:sp>
        <p:nvSpPr>
          <p:cNvPr id="4" name="Header Placeholder 3">
            <a:extLst>
              <a:ext uri="{FF2B5EF4-FFF2-40B4-BE49-F238E27FC236}">
                <a16:creationId xmlns:a16="http://schemas.microsoft.com/office/drawing/2014/main" id="{A45F8FF0-B550-6063-357B-1D12C2B61665}"/>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A0667085-5A0C-1776-6C25-D5330EDC1974}"/>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561CE703-3D99-B4B6-8BF6-07C16CD7CFF7}"/>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AE102C2F-94C0-F241-B1C9-209EC2594BC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5/1/2026 1:03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875DBD09-134C-3DD1-F855-C27574279B1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616640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Discover and connect</a:t>
            </a:r>
            <a:r>
              <a:rPr lang="en-US"/>
              <a:t> with others based on skills — for networking, mentoring, finding the right experience </a:t>
            </a:r>
            <a:r>
              <a:rPr lang="en-US" b="1"/>
              <a:t>Prepare for meetings</a:t>
            </a:r>
            <a:r>
              <a:rPr lang="en-US"/>
              <a:t> — understand someone's context and expertise more effectively </a:t>
            </a:r>
            <a:r>
              <a:rPr lang="en-US" b="1"/>
              <a:t>Skills-based learning</a:t>
            </a:r>
            <a:r>
              <a:rPr lang="en-US"/>
              <a:t> in Viva Learning — e.g., want to improve at product management? Your recommendations are now contextualized to your skills</a:t>
            </a:r>
          </a:p>
        </p:txBody>
      </p:sp>
      <p:sp>
        <p:nvSpPr>
          <p:cNvPr id="4" name="Slide Number Placeholder 3"/>
          <p:cNvSpPr>
            <a:spLocks noGrp="1"/>
          </p:cNvSpPr>
          <p:nvPr>
            <p:ph type="sldNum" sz="quarter" idx="5"/>
          </p:nvPr>
        </p:nvSpPr>
        <p:spPr/>
        <p:txBody>
          <a:bodyPr/>
          <a:lstStyle/>
          <a:p>
            <a:fld id="{617BB06C-7781-450D-851A-03A0D3DFC9D9}" type="slidenum">
              <a:rPr lang="en-US" smtClean="0"/>
              <a:t>25</a:t>
            </a:fld>
            <a:endParaRPr lang="en-US"/>
          </a:p>
        </p:txBody>
      </p:sp>
    </p:spTree>
    <p:extLst>
      <p:ext uri="{BB962C8B-B14F-4D97-AF65-F5344CB8AC3E}">
        <p14:creationId xmlns:p14="http://schemas.microsoft.com/office/powerpoint/2010/main" val="2332979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A6A8B-04EA-9DBD-AF7B-9AA2489BD2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4DE0D-E8AA-E2A8-2A38-59E227DEDA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53770-69EB-1DF7-7888-C0DDF5DEE9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a:extLst>
              <a:ext uri="{FF2B5EF4-FFF2-40B4-BE49-F238E27FC236}">
                <a16:creationId xmlns:a16="http://schemas.microsoft.com/office/drawing/2014/main" id="{028BB793-467C-A639-39D6-AD65C9E198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3F0822-0E30-41CF-8D91-E685D523F9C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09108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00952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To start with, I would like to set the “why now” context: </a:t>
            </a:r>
            <a:r>
              <a:rPr lang="en-US" sz="1200" b="1" i="0" kern="1200">
                <a:solidFill>
                  <a:schemeClr val="tx1"/>
                </a:solidFill>
                <a:effectLst/>
                <a:latin typeface="+mn-lt"/>
                <a:ea typeface="+mn-ea"/>
                <a:cs typeface="+mn-cs"/>
              </a:rPr>
              <a:t>SWP is becoming urgent because AI is reshaping work</a:t>
            </a:r>
            <a:r>
              <a:rPr lang="en-US" sz="1200" b="0" i="0" kern="1200">
                <a:solidFill>
                  <a:schemeClr val="tx1"/>
                </a:solidFill>
                <a:effectLst/>
                <a:latin typeface="+mn-lt"/>
                <a:ea typeface="+mn-ea"/>
                <a:cs typeface="+mn-cs"/>
              </a:rPr>
              <a:t>, customers are asking for it, and the market has credible startup pressure—so we need an enterprise-grade answer.</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Now, I want to zoom out for a second and anchor </a:t>
            </a:r>
            <a:r>
              <a:rPr lang="en-US" sz="1200" b="0" i="1" kern="1200">
                <a:solidFill>
                  <a:schemeClr val="tx1"/>
                </a:solidFill>
                <a:effectLst/>
                <a:latin typeface="+mn-lt"/>
                <a:ea typeface="+mn-ea"/>
                <a:cs typeface="+mn-cs"/>
              </a:rPr>
              <a:t>why</a:t>
            </a:r>
            <a:r>
              <a:rPr lang="en-US" sz="1200" b="0" i="0" kern="1200">
                <a:solidFill>
                  <a:schemeClr val="tx1"/>
                </a:solidFill>
                <a:effectLst/>
                <a:latin typeface="+mn-lt"/>
                <a:ea typeface="+mn-ea"/>
                <a:cs typeface="+mn-cs"/>
              </a:rPr>
              <a:t> Strategic Workforce Planning is getting so much attention right now. In the age of AI, workforce planning isn’t a periodic HR exercise — it’s quickly becoming an executive level priority, especially for CEO and CHROs. We’re also seeing real competitive pressure in this space — startups are moving fast with point solutions: for talent mgmt., recruiting and hiring, skills and tasks …</a:t>
            </a:r>
            <a:r>
              <a:rPr lang="en-US" sz="1200" b="0" i="0" kern="1200" err="1">
                <a:solidFill>
                  <a:schemeClr val="tx1"/>
                </a:solidFill>
                <a:effectLst/>
                <a:latin typeface="+mn-lt"/>
                <a:ea typeface="+mn-ea"/>
                <a:cs typeface="+mn-cs"/>
              </a:rPr>
              <a:t>etc</a:t>
            </a:r>
            <a:r>
              <a:rPr lang="en-US" sz="1200" b="0" i="0" kern="1200">
                <a:solidFill>
                  <a:schemeClr val="tx1"/>
                </a:solidFill>
                <a:effectLst/>
                <a:latin typeface="+mn-lt"/>
                <a:ea typeface="+mn-ea"/>
                <a:cs typeface="+mn-cs"/>
              </a:rPr>
              <a:t>, which is a signal that customer demand is real and accelerating. And at the same time, traditional ways of planning are too slow for how quickly roles and skills are changing — which is why SWP is increasingly being pulled into the C‑suite agenda.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We’re hearing this directly from customers. One example — Accenture described an uptick in RFPs they received where customers keep calling it ‘strategic workforce planning’ because they don’t yet have better term for it — but what they’re really after is: </a:t>
            </a:r>
            <a:r>
              <a:rPr lang="en-US" sz="1200" b="0" i="1" kern="1200">
                <a:solidFill>
                  <a:schemeClr val="tx1"/>
                </a:solidFill>
                <a:effectLst/>
                <a:latin typeface="+mn-lt"/>
                <a:ea typeface="+mn-ea"/>
                <a:cs typeface="+mn-cs"/>
              </a:rPr>
              <a:t>‘I need to understand how jobs are changing.’</a:t>
            </a:r>
            <a:r>
              <a:rPr lang="en-US" sz="1200" b="0" i="0" kern="1200">
                <a:solidFill>
                  <a:schemeClr val="tx1"/>
                </a:solidFill>
                <a:effectLst/>
                <a:latin typeface="+mn-lt"/>
                <a:ea typeface="+mn-ea"/>
                <a:cs typeface="+mn-cs"/>
              </a:rPr>
              <a:t>. And the reason it’s so urgent is simple: AI is reshaping roles, skills, and even org structures — so leaders need a way to see what’s happening, and act with confidence.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As you can see from the stats here, industry evidence is pointing to meaningful outcomes when organizations modernize workforce planning with AI — reductions in time to hire, recruitment costs, and voluntary turnover, plus improvements in productivity and internal mobility. You can also see examples of the vendor landscape here — solutions that focus on external talent intelligence, recruiting, and breaking work into tasks mapped to skills, sometimes blending human and AI resourcing.”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So the takeaway is: the demand is here, the stakes are rising, and leaders need a modern, enterprise-ready way to understand their workforce and redesign for AI. That’s exactly what Workforce Insights is built to deliver — and I will share more in the next few minutes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E534D6-6846-455F-B7C2-9DB4378346C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607179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So what’s Workforce Insights? Workforce Insights is an agent that makes org decisions faster and more confident — by helping leaders understand their org instantly: staffing, structure, skills and potentially more.</a:t>
            </a:r>
          </a:p>
          <a:p>
            <a:pPr fontAlgn="t"/>
            <a:r>
              <a:rPr lang="en-US" sz="1200" b="0" i="0" kern="1200">
                <a:solidFill>
                  <a:schemeClr val="tx1"/>
                </a:solidFill>
                <a:effectLst/>
                <a:latin typeface="+mn-lt"/>
                <a:ea typeface="+mn-ea"/>
                <a:cs typeface="+mn-cs"/>
              </a:rPr>
              <a:t>At the core, it’s </a:t>
            </a:r>
            <a:r>
              <a:rPr lang="en-US" sz="1200" b="1" i="0" kern="1200">
                <a:solidFill>
                  <a:schemeClr val="tx1"/>
                </a:solidFill>
                <a:effectLst/>
                <a:latin typeface="+mn-lt"/>
                <a:ea typeface="+mn-ea"/>
                <a:cs typeface="+mn-cs"/>
              </a:rPr>
              <a:t>confident, people‑centered decisions—powered by real‑time intelligence</a:t>
            </a:r>
            <a:r>
              <a:rPr lang="en-US" sz="1200" b="0" i="0" kern="1200">
                <a:solidFill>
                  <a:schemeClr val="tx1"/>
                </a:solidFill>
                <a:effectLst/>
                <a:latin typeface="+mn-lt"/>
                <a:ea typeface="+mn-ea"/>
                <a:cs typeface="+mn-cs"/>
              </a:rPr>
              <a:t>. There are few value areas we’re emphasizing here:</a:t>
            </a:r>
          </a:p>
          <a:p>
            <a:pPr fontAlgn="t"/>
            <a:endParaRPr lang="en-US" sz="1200" b="0" i="0" kern="1200">
              <a:solidFill>
                <a:schemeClr val="tx1"/>
              </a:solidFill>
              <a:effectLst/>
              <a:latin typeface="+mn-lt"/>
              <a:ea typeface="+mn-ea"/>
              <a:cs typeface="+mn-cs"/>
            </a:endParaRPr>
          </a:p>
          <a:p>
            <a:pPr fontAlgn="t"/>
            <a:r>
              <a:rPr lang="en-US" sz="1200" b="0" i="0" kern="1200">
                <a:solidFill>
                  <a:schemeClr val="tx1"/>
                </a:solidFill>
                <a:effectLst/>
                <a:latin typeface="+mn-lt"/>
                <a:ea typeface="+mn-ea"/>
                <a:cs typeface="+mn-cs"/>
              </a:rPr>
              <a:t>First: </a:t>
            </a:r>
            <a:r>
              <a:rPr lang="en-US" sz="1200" b="1" i="0" kern="1200">
                <a:solidFill>
                  <a:schemeClr val="tx1"/>
                </a:solidFill>
                <a:effectLst/>
                <a:latin typeface="+mn-lt"/>
                <a:ea typeface="+mn-ea"/>
                <a:cs typeface="+mn-cs"/>
              </a:rPr>
              <a:t>People &amp; Org Hygiene</a:t>
            </a:r>
            <a:r>
              <a:rPr lang="en-US" sz="1200" b="0" i="0" kern="1200">
                <a:solidFill>
                  <a:schemeClr val="tx1"/>
                </a:solidFill>
                <a:effectLst/>
                <a:latin typeface="+mn-lt"/>
                <a:ea typeface="+mn-ea"/>
                <a:cs typeface="+mn-cs"/>
              </a:rPr>
              <a:t> — the first step is to understand the organization, giving leaders a clear view of how the org is staffed and structured, so they can spot gaps, imbalance, or risk areas quickly. Example queries like, </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0" i="0" u="none" strike="noStrike" kern="1200" cap="none" spc="0" normalizeH="0" baseline="0" noProof="0">
                <a:ln>
                  <a:noFill/>
                </a:ln>
                <a:solidFill>
                  <a:prstClr val="black"/>
                </a:solidFill>
                <a:effectLst/>
                <a:uLnTx/>
                <a:uFillTx/>
                <a:latin typeface="+mn-lt"/>
                <a:ea typeface="+mn-ea"/>
                <a:cs typeface="+mn-cs"/>
              </a:rPr>
              <a:t>How is </a:t>
            </a:r>
            <a:r>
              <a:rPr kumimoji="0" lang="en-US" sz="1200" b="1" i="0" u="none" strike="noStrike" kern="1200" cap="none" spc="0" normalizeH="0" baseline="0" noProof="0">
                <a:ln>
                  <a:noFill/>
                </a:ln>
                <a:solidFill>
                  <a:prstClr val="black"/>
                </a:solidFill>
                <a:effectLst/>
                <a:uLnTx/>
                <a:uFillTx/>
                <a:latin typeface="+mn-lt"/>
                <a:ea typeface="+mn-ea"/>
                <a:cs typeface="+mn-cs"/>
              </a:rPr>
              <a:t>my organization staffed right now</a:t>
            </a:r>
            <a:r>
              <a:rPr kumimoji="0" lang="en-US" sz="1200" b="0" i="0" u="none" strike="noStrike" kern="1200" cap="none" spc="0" normalizeH="0" baseline="0" noProof="0">
                <a:ln>
                  <a:noFill/>
                </a:ln>
                <a:solidFill>
                  <a:prstClr val="black"/>
                </a:solidFill>
                <a:effectLst/>
                <a:uLnTx/>
                <a:uFillTx/>
                <a:latin typeface="+mn-lt"/>
                <a:ea typeface="+mn-ea"/>
                <a:cs typeface="+mn-cs"/>
              </a:rPr>
              <a:t>?</a:t>
            </a:r>
            <a:r>
              <a:rPr kumimoji="0" lang="en-US" sz="1200" b="0" i="0" u="none" strike="noStrike" kern="1200" cap="none" spc="0" normalizeH="0" baseline="0" noProof="0">
                <a:ln>
                  <a:noFill/>
                </a:ln>
                <a:solidFill>
                  <a:prstClr val="black"/>
                </a:solidFill>
                <a:effectLst/>
                <a:uLnTx/>
                <a:uFillTx/>
                <a:latin typeface="+mn-lt"/>
                <a:ea typeface="+mn-ea"/>
                <a:cs typeface="Segoe UI"/>
              </a:rPr>
              <a:t>​</a:t>
            </a:r>
            <a:endParaRPr kumimoji="0" lang="en-US" sz="1800" b="0" i="0" u="none" strike="noStrike" kern="1200" cap="none" spc="0" normalizeH="0" baseline="0" noProof="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1" i="0" u="none" strike="noStrike" kern="1200" cap="none" spc="0" normalizeH="0" baseline="0" noProof="0">
                <a:ln>
                  <a:noFill/>
                </a:ln>
                <a:solidFill>
                  <a:prstClr val="black"/>
                </a:solidFill>
                <a:effectLst/>
                <a:highlight>
                  <a:srgbClr val="FFFFFF"/>
                </a:highlight>
                <a:uLnTx/>
                <a:uFillTx/>
                <a:latin typeface="+mn-lt"/>
                <a:ea typeface="Calibri"/>
                <a:cs typeface="Calibri"/>
              </a:rPr>
              <a:t>How many </a:t>
            </a:r>
            <a:r>
              <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rPr>
              <a:t>Level 64 to 66 employees are in Jian's team?</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1" i="0" u="none" strike="noStrike" kern="1200" cap="none" spc="0" normalizeH="0" baseline="0" noProof="0">
                <a:ln>
                  <a:noFill/>
                </a:ln>
                <a:solidFill>
                  <a:prstClr val="black"/>
                </a:solidFill>
                <a:effectLst/>
                <a:highlight>
                  <a:srgbClr val="FFFFFF"/>
                </a:highlight>
                <a:uLnTx/>
                <a:uFillTx/>
                <a:latin typeface="+mn-lt"/>
                <a:ea typeface="Calibri"/>
                <a:cs typeface="Calibri"/>
              </a:rPr>
              <a:t>Who</a:t>
            </a:r>
            <a:r>
              <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rPr>
              <a:t> reports to Jian?</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rPr>
              <a:t>How many employees in Jian's team are from the </a:t>
            </a:r>
            <a:r>
              <a:rPr kumimoji="0" lang="en-US" sz="1200" b="1" i="0" u="none" strike="noStrike" kern="1200" cap="none" spc="0" normalizeH="0" baseline="0" noProof="0">
                <a:ln>
                  <a:noFill/>
                </a:ln>
                <a:solidFill>
                  <a:prstClr val="black"/>
                </a:solidFill>
                <a:effectLst/>
                <a:highlight>
                  <a:srgbClr val="FFFFFF"/>
                </a:highlight>
                <a:uLnTx/>
                <a:uFillTx/>
                <a:latin typeface="+mn-lt"/>
                <a:ea typeface="Calibri"/>
                <a:cs typeface="Calibri"/>
              </a:rPr>
              <a:t>US or Canada</a:t>
            </a:r>
            <a:r>
              <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rPr>
              <a: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rPr>
              <a:t>Highlight </a:t>
            </a:r>
            <a:r>
              <a:rPr kumimoji="0" lang="en-US" sz="1200" b="1" i="0" u="none" strike="noStrike" kern="1200" cap="none" spc="0" normalizeH="0" baseline="0" noProof="0">
                <a:ln>
                  <a:noFill/>
                </a:ln>
                <a:solidFill>
                  <a:prstClr val="black"/>
                </a:solidFill>
                <a:effectLst/>
                <a:highlight>
                  <a:srgbClr val="FFFFFF"/>
                </a:highlight>
                <a:uLnTx/>
                <a:uFillTx/>
                <a:latin typeface="+mn-lt"/>
                <a:ea typeface="Calibri"/>
                <a:cs typeface="Calibri"/>
              </a:rPr>
              <a:t>top skills and gaps?</a:t>
            </a:r>
            <a:endParaRPr kumimoji="0" lang="en-US" sz="1200" b="0" i="0" u="none" strike="noStrike" kern="1200" cap="none" spc="0" normalizeH="0" baseline="0" noProof="0">
              <a:ln>
                <a:noFill/>
              </a:ln>
              <a:solidFill>
                <a:prstClr val="black"/>
              </a:solidFill>
              <a:effectLst/>
              <a:highlight>
                <a:srgbClr val="FFFFFF"/>
              </a:highlight>
              <a:uLnTx/>
              <a:uFillTx/>
              <a:latin typeface="+mn-lt"/>
              <a:ea typeface="Calibri"/>
              <a:cs typeface="Calibri"/>
            </a:endParaRPr>
          </a:p>
          <a:p>
            <a:pPr fontAlgn="t"/>
            <a:endParaRPr lang="en-US" sz="1200" b="0" i="0" kern="1200">
              <a:solidFill>
                <a:schemeClr val="tx1"/>
              </a:solidFill>
              <a:effectLst/>
              <a:latin typeface="+mn-lt"/>
              <a:ea typeface="+mn-ea"/>
              <a:cs typeface="+mn-cs"/>
            </a:endParaRPr>
          </a:p>
          <a:p>
            <a:pPr fontAlgn="t"/>
            <a:endParaRPr lang="en-US" sz="1200" b="0" i="0" kern="1200">
              <a:solidFill>
                <a:schemeClr val="tx1"/>
              </a:solidFill>
              <a:effectLst/>
              <a:latin typeface="+mn-lt"/>
              <a:ea typeface="+mn-ea"/>
              <a:cs typeface="+mn-cs"/>
            </a:endParaRPr>
          </a:p>
          <a:p>
            <a:pPr fontAlgn="t"/>
            <a:r>
              <a:rPr lang="en-US" sz="1200" b="0" i="0" kern="1200">
                <a:solidFill>
                  <a:schemeClr val="tx1"/>
                </a:solidFill>
                <a:effectLst/>
                <a:latin typeface="+mn-lt"/>
                <a:ea typeface="+mn-ea"/>
                <a:cs typeface="+mn-cs"/>
              </a:rPr>
              <a:t>Second: </a:t>
            </a:r>
            <a:r>
              <a:rPr lang="en-US" sz="1200" b="1" i="0" kern="1200">
                <a:solidFill>
                  <a:schemeClr val="tx1"/>
                </a:solidFill>
                <a:effectLst/>
                <a:latin typeface="+mn-lt"/>
                <a:ea typeface="+mn-ea"/>
                <a:cs typeface="+mn-cs"/>
              </a:rPr>
              <a:t>AI Task Augmentation</a:t>
            </a:r>
            <a:r>
              <a:rPr lang="en-US" sz="1200" b="0" i="0" kern="1200">
                <a:solidFill>
                  <a:schemeClr val="tx1"/>
                </a:solidFill>
                <a:effectLst/>
                <a:latin typeface="+mn-lt"/>
                <a:ea typeface="+mn-ea"/>
                <a:cs typeface="+mn-cs"/>
              </a:rPr>
              <a:t> — identifying the tasks and work in the org, and which parts are most augmentable using task intelligence.</a:t>
            </a:r>
          </a:p>
          <a:p>
            <a:pPr marL="171450" marR="0" lvl="0" indent="-171450" algn="l" defTabSz="914400" rtl="0" eaLnBrk="1" fontAlgn="auto" latinLnBrk="0" hangingPunct="1">
              <a:lnSpc>
                <a:spcPct val="100000"/>
              </a:lnSpc>
              <a:spcBef>
                <a:spcPts val="0"/>
              </a:spcBef>
              <a:spcAft>
                <a:spcPts val="0"/>
              </a:spcAft>
              <a:buClrTx/>
              <a:buSzTx/>
              <a:buFont typeface="Arial,Sans-Serif"/>
              <a:buChar char="•"/>
              <a:tabLst/>
              <a:defRPr/>
            </a:pPr>
            <a:r>
              <a:rPr kumimoji="0" lang="en-US" sz="1200" b="0" i="0" u="none" strike="noStrike" kern="1200" cap="none" spc="0" normalizeH="0" baseline="0" noProof="0">
                <a:ln>
                  <a:noFill/>
                </a:ln>
                <a:solidFill>
                  <a:prstClr val="black"/>
                </a:solidFill>
                <a:effectLst/>
                <a:uLnTx/>
                <a:uFillTx/>
                <a:latin typeface="+mn-lt"/>
                <a:ea typeface="+mn-ea"/>
                <a:cs typeface="+mn-cs"/>
              </a:rPr>
              <a:t>What are the</a:t>
            </a:r>
            <a:r>
              <a:rPr kumimoji="0" lang="en-US" sz="1200" b="1" i="0" u="none" strike="noStrike" kern="1200" cap="none" spc="0" normalizeH="0" baseline="0" noProof="0">
                <a:ln>
                  <a:noFill/>
                </a:ln>
                <a:solidFill>
                  <a:prstClr val="black"/>
                </a:solidFill>
                <a:effectLst/>
                <a:uLnTx/>
                <a:uFillTx/>
                <a:latin typeface="+mn-lt"/>
                <a:ea typeface="+mn-ea"/>
                <a:cs typeface="+mn-cs"/>
              </a:rPr>
              <a:t> tasks performed</a:t>
            </a:r>
            <a:r>
              <a:rPr kumimoji="0" lang="en-US" sz="1200" b="0" i="0" u="none" strike="noStrike" kern="1200" cap="none" spc="0" normalizeH="0" baseline="0" noProof="0">
                <a:ln>
                  <a:noFill/>
                </a:ln>
                <a:solidFill>
                  <a:prstClr val="black"/>
                </a:solidFill>
                <a:effectLst/>
                <a:uLnTx/>
                <a:uFillTx/>
                <a:latin typeface="+mn-lt"/>
                <a:ea typeface="+mn-ea"/>
                <a:cs typeface="+mn-cs"/>
              </a:rPr>
              <a:t> in my organization today?</a:t>
            </a:r>
          </a:p>
          <a:p>
            <a:pPr marL="171450" marR="0" lvl="0" indent="-171450" algn="l" defTabSz="914400" rtl="0" eaLnBrk="1" fontAlgn="auto" latinLnBrk="0" hangingPunct="1">
              <a:lnSpc>
                <a:spcPct val="100000"/>
              </a:lnSpc>
              <a:spcBef>
                <a:spcPts val="0"/>
              </a:spcBef>
              <a:spcAft>
                <a:spcPts val="0"/>
              </a:spcAft>
              <a:buClrTx/>
              <a:buSzTx/>
              <a:buFont typeface="Arial,Sans-Serif"/>
              <a:buChar char="•"/>
              <a:tabLst/>
              <a:defRPr/>
            </a:pPr>
            <a:r>
              <a:rPr kumimoji="0" lang="en-US" sz="1200" b="0" i="0" u="none" strike="noStrike" kern="1200" cap="none" spc="0" normalizeH="0" baseline="0" noProof="0">
                <a:ln>
                  <a:noFill/>
                </a:ln>
                <a:solidFill>
                  <a:prstClr val="black"/>
                </a:solidFill>
                <a:effectLst/>
                <a:uLnTx/>
                <a:uFillTx/>
                <a:latin typeface="+mn-lt"/>
                <a:ea typeface="+mn-ea"/>
                <a:cs typeface="+mn-cs"/>
              </a:rPr>
              <a:t>What type of</a:t>
            </a:r>
            <a:r>
              <a:rPr kumimoji="0" lang="en-US" sz="1200" b="1" i="0" u="none" strike="noStrike" kern="1200" cap="none" spc="0" normalizeH="0" baseline="0" noProof="0">
                <a:ln>
                  <a:noFill/>
                </a:ln>
                <a:solidFill>
                  <a:prstClr val="black"/>
                </a:solidFill>
                <a:effectLst/>
                <a:uLnTx/>
                <a:uFillTx/>
                <a:latin typeface="+mn-lt"/>
                <a:ea typeface="+mn-ea"/>
                <a:cs typeface="+mn-cs"/>
              </a:rPr>
              <a:t> tasks </a:t>
            </a:r>
            <a:r>
              <a:rPr kumimoji="0" lang="en-US" sz="1200" b="0" i="0" u="none" strike="noStrike" kern="1200" cap="none" spc="0" normalizeH="0" baseline="0" noProof="0">
                <a:ln>
                  <a:noFill/>
                </a:ln>
                <a:solidFill>
                  <a:prstClr val="black"/>
                </a:solidFill>
                <a:effectLst/>
                <a:uLnTx/>
                <a:uFillTx/>
                <a:latin typeface="+mn-lt"/>
                <a:ea typeface="+mn-ea"/>
                <a:cs typeface="+mn-cs"/>
              </a:rPr>
              <a:t>performed in my organization can be</a:t>
            </a:r>
            <a:r>
              <a:rPr kumimoji="0" lang="en-US" sz="1200" b="1" i="0" u="none" strike="noStrike" kern="1200" cap="none" spc="0" normalizeH="0" baseline="0" noProof="0">
                <a:ln>
                  <a:noFill/>
                </a:ln>
                <a:solidFill>
                  <a:prstClr val="black"/>
                </a:solidFill>
                <a:effectLst/>
                <a:uLnTx/>
                <a:uFillTx/>
                <a:latin typeface="+mn-lt"/>
                <a:ea typeface="+mn-ea"/>
                <a:cs typeface="+mn-cs"/>
              </a:rPr>
              <a:t> augmented with agents?</a:t>
            </a:r>
            <a:endParaRPr kumimoji="0" lang="en-US" sz="1800" b="0" i="0" u="none" strike="noStrike" kern="1200" cap="none" spc="0" normalizeH="0" baseline="0" noProof="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Sans-Serif"/>
              <a:buChar char="•"/>
              <a:tabLst/>
              <a:defRPr/>
            </a:pPr>
            <a:r>
              <a:rPr kumimoji="0" lang="en-US" sz="1200" b="0" i="0" u="none" strike="noStrike" kern="1200" cap="none" spc="0" normalizeH="0" baseline="0" noProof="0">
                <a:ln>
                  <a:noFill/>
                </a:ln>
                <a:solidFill>
                  <a:prstClr val="black"/>
                </a:solidFill>
                <a:effectLst/>
                <a:uLnTx/>
                <a:uFillTx/>
                <a:latin typeface="+mn-lt"/>
                <a:ea typeface="+mn-ea"/>
                <a:cs typeface="+mn-cs"/>
              </a:rPr>
              <a:t>What </a:t>
            </a:r>
            <a:r>
              <a:rPr kumimoji="0" lang="en-US" sz="1200" b="1" i="0" u="none" strike="noStrike" kern="1200" cap="none" spc="0" normalizeH="0" baseline="0" noProof="0">
                <a:ln>
                  <a:noFill/>
                </a:ln>
                <a:solidFill>
                  <a:prstClr val="black"/>
                </a:solidFill>
                <a:effectLst/>
                <a:uLnTx/>
                <a:uFillTx/>
                <a:latin typeface="+mn-lt"/>
                <a:ea typeface="+mn-ea"/>
                <a:cs typeface="+mn-cs"/>
              </a:rPr>
              <a:t>organizational redesign</a:t>
            </a:r>
            <a:r>
              <a:rPr kumimoji="0" lang="en-US" sz="1200" b="0" i="0" u="none" strike="noStrike" kern="1200" cap="none" spc="0" normalizeH="0" baseline="0" noProof="0">
                <a:ln>
                  <a:noFill/>
                </a:ln>
                <a:solidFill>
                  <a:prstClr val="black"/>
                </a:solidFill>
                <a:effectLst/>
                <a:uLnTx/>
                <a:uFillTx/>
                <a:latin typeface="+mn-lt"/>
                <a:ea typeface="+mn-ea"/>
                <a:cs typeface="+mn-cs"/>
              </a:rPr>
              <a:t> is recommended based on emerging skills and opportunities enabled by digital workers?</a:t>
            </a:r>
          </a:p>
          <a:p>
            <a:pPr fontAlgn="t"/>
            <a:endParaRPr lang="en-US" sz="1200" b="0" i="0" kern="1200">
              <a:solidFill>
                <a:schemeClr val="tx1"/>
              </a:solidFill>
              <a:effectLst/>
              <a:latin typeface="+mn-lt"/>
              <a:ea typeface="+mn-ea"/>
              <a:cs typeface="+mn-cs"/>
            </a:endParaRPr>
          </a:p>
          <a:p>
            <a:pPr fontAlgn="t"/>
            <a:br>
              <a:rPr lang="en-US" sz="1200" b="0" i="0" kern="1200">
                <a:solidFill>
                  <a:schemeClr val="tx1"/>
                </a:solidFill>
                <a:effectLst/>
                <a:latin typeface="+mn-lt"/>
                <a:ea typeface="+mn-ea"/>
                <a:cs typeface="+mn-cs"/>
              </a:rPr>
            </a:br>
            <a:r>
              <a:rPr lang="en-US" sz="1200" b="0" i="0" kern="1200">
                <a:solidFill>
                  <a:schemeClr val="tx1"/>
                </a:solidFill>
                <a:effectLst/>
                <a:latin typeface="+mn-lt"/>
                <a:ea typeface="+mn-ea"/>
                <a:cs typeface="+mn-cs"/>
              </a:rPr>
              <a:t>Lastly, once you can see the org and the work, you can </a:t>
            </a:r>
            <a:r>
              <a:rPr lang="en-US" sz="1200" b="1" i="0" kern="1200">
                <a:solidFill>
                  <a:schemeClr val="tx1"/>
                </a:solidFill>
                <a:effectLst/>
                <a:latin typeface="+mn-lt"/>
                <a:ea typeface="+mn-ea"/>
                <a:cs typeface="+mn-cs"/>
              </a:rPr>
              <a:t>take actions</a:t>
            </a:r>
            <a:r>
              <a:rPr lang="en-US" sz="1200" b="0" i="0" kern="1200">
                <a:solidFill>
                  <a:schemeClr val="tx1"/>
                </a:solidFill>
                <a:effectLst/>
                <a:latin typeface="+mn-lt"/>
                <a:ea typeface="+mn-ea"/>
                <a:cs typeface="+mn-cs"/>
              </a:rPr>
              <a:t> — by recommending </a:t>
            </a:r>
            <a:r>
              <a:rPr lang="en-US" sz="1200" b="1" i="0" kern="1200">
                <a:solidFill>
                  <a:schemeClr val="tx1"/>
                </a:solidFill>
                <a:effectLst/>
                <a:latin typeface="+mn-lt"/>
                <a:ea typeface="+mn-ea"/>
                <a:cs typeface="+mn-cs"/>
              </a:rPr>
              <a:t>talent moves</a:t>
            </a:r>
            <a:r>
              <a:rPr lang="en-US" sz="1200" b="0" i="0" kern="1200">
                <a:solidFill>
                  <a:schemeClr val="tx1"/>
                </a:solidFill>
                <a:effectLst/>
                <a:latin typeface="+mn-lt"/>
                <a:ea typeface="+mn-ea"/>
                <a:cs typeface="+mn-cs"/>
              </a:rPr>
              <a:t> to redeploy people into best‑fit roles, and driving </a:t>
            </a:r>
            <a:r>
              <a:rPr lang="en-US" sz="1200" b="1" i="0" kern="1200">
                <a:solidFill>
                  <a:schemeClr val="tx1"/>
                </a:solidFill>
                <a:effectLst/>
                <a:latin typeface="+mn-lt"/>
                <a:ea typeface="+mn-ea"/>
                <a:cs typeface="+mn-cs"/>
              </a:rPr>
              <a:t>targeted upskilling</a:t>
            </a:r>
            <a:r>
              <a:rPr lang="en-US" sz="1200" b="0" i="0" kern="1200">
                <a:solidFill>
                  <a:schemeClr val="tx1"/>
                </a:solidFill>
                <a:effectLst/>
                <a:latin typeface="+mn-lt"/>
                <a:ea typeface="+mn-ea"/>
                <a:cs typeface="+mn-cs"/>
              </a:rPr>
              <a:t> to build future capabilities.</a:t>
            </a:r>
          </a:p>
          <a:p>
            <a:endParaRPr lang="en-US" sz="1800"/>
          </a:p>
        </p:txBody>
      </p:sp>
      <p:sp>
        <p:nvSpPr>
          <p:cNvPr id="4" name="Slide Number Placeholder 3"/>
          <p:cNvSpPr>
            <a:spLocks noGrp="1"/>
          </p:cNvSpPr>
          <p:nvPr>
            <p:ph type="sldNum" sz="quarter" idx="5"/>
          </p:nvPr>
        </p:nvSpPr>
        <p:spPr/>
        <p:txBody>
          <a:bodyPr/>
          <a:lstStyle/>
          <a:p>
            <a:fld id="{617BB06C-7781-450D-851A-03A0D3DFC9D9}" type="slidenum">
              <a:rPr lang="en-US" smtClean="0"/>
              <a:t>34</a:t>
            </a:fld>
            <a:endParaRPr lang="en-US"/>
          </a:p>
        </p:txBody>
      </p:sp>
    </p:spTree>
    <p:extLst>
      <p:ext uri="{BB962C8B-B14F-4D97-AF65-F5344CB8AC3E}">
        <p14:creationId xmlns:p14="http://schemas.microsoft.com/office/powerpoint/2010/main" val="3957183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case you haven’t tried the WFI agent yourself, or don’t know much about it, let’s roll a short demo video to bring you up to speed.</a:t>
            </a:r>
          </a:p>
          <a:p>
            <a:endParaRPr lang="en-US"/>
          </a:p>
          <a:p>
            <a:r>
              <a:rPr lang="en-US"/>
              <a:t>Call to action: Please go to agent store , find and install “Workforce Insights” (without “Frontier”), start using it and share your feedback via thumbs up/down.</a:t>
            </a:r>
          </a:p>
          <a:p>
            <a:endParaRPr lang="en-US"/>
          </a:p>
        </p:txBody>
      </p:sp>
      <p:sp>
        <p:nvSpPr>
          <p:cNvPr id="4" name="Slide Number Placeholder 3"/>
          <p:cNvSpPr>
            <a:spLocks noGrp="1"/>
          </p:cNvSpPr>
          <p:nvPr>
            <p:ph type="sldNum" sz="quarter" idx="5"/>
          </p:nvPr>
        </p:nvSpPr>
        <p:spPr/>
        <p:txBody>
          <a:bodyPr/>
          <a:lstStyle/>
          <a:p>
            <a:fld id="{617BB06C-7781-450D-851A-03A0D3DFC9D9}" type="slidenum">
              <a:rPr lang="en-US" smtClean="0"/>
              <a:t>35</a:t>
            </a:fld>
            <a:endParaRPr lang="en-US"/>
          </a:p>
        </p:txBody>
      </p:sp>
    </p:spTree>
    <p:extLst>
      <p:ext uri="{BB962C8B-B14F-4D97-AF65-F5344CB8AC3E}">
        <p14:creationId xmlns:p14="http://schemas.microsoft.com/office/powerpoint/2010/main" val="21109749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26A51-D770-FFF9-DA63-297F420A3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95D18A-AC41-C652-C1BE-CE9E2579875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42CF3D-FC7E-29AC-0BC1-7B48C4D2E402}"/>
              </a:ext>
            </a:extLst>
          </p:cNvPr>
          <p:cNvSpPr>
            <a:spLocks noGrp="1"/>
          </p:cNvSpPr>
          <p:nvPr>
            <p:ph type="body" idx="1"/>
          </p:nvPr>
        </p:nvSpPr>
        <p:spPr/>
        <p:txBody>
          <a:bodyPr/>
          <a:lstStyle/>
          <a:p>
            <a:pPr marL="0" lvl="0" indent="0">
              <a:buFont typeface="Arial" panose="020B0604020202020204" pitchFamily="34" charset="0"/>
              <a:buNone/>
            </a:pPr>
            <a:endParaRPr lang="en-US" i="0"/>
          </a:p>
        </p:txBody>
      </p:sp>
      <p:sp>
        <p:nvSpPr>
          <p:cNvPr id="4" name="Slide Number Placeholder 3">
            <a:extLst>
              <a:ext uri="{FF2B5EF4-FFF2-40B4-BE49-F238E27FC236}">
                <a16:creationId xmlns:a16="http://schemas.microsoft.com/office/drawing/2014/main" id="{BCD468FD-7328-C2D8-88D5-B16EB2B37A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C4E4A6-71F5-454D-8D22-A256F4417117}"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8558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C4AD-40CF-0E0C-E33B-D64334EE5B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7604C6-AABE-28F9-2A47-E48557C984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4E1FF1-692F-B042-B5CA-36249B66595D}"/>
              </a:ext>
            </a:extLst>
          </p:cNvPr>
          <p:cNvSpPr>
            <a:spLocks noGrp="1"/>
          </p:cNvSpPr>
          <p:nvPr>
            <p:ph type="body" idx="1"/>
          </p:nvPr>
        </p:nvSpPr>
        <p:spPr/>
        <p:txBody>
          <a:bodyPr/>
          <a:lstStyle/>
          <a:p>
            <a:r>
              <a:rPr lang="en-US"/>
              <a:t>Let's double click into the People &amp; Org hygiene (understand) scenario we have today launched and see how it works for org hygiene and skills queries</a:t>
            </a:r>
          </a:p>
          <a:p>
            <a:endParaRPr lang="en-US"/>
          </a:p>
          <a:p>
            <a:r>
              <a:rPr lang="en-US"/>
              <a:t>First, with the Workforce Insights Agent, leaders can instantly see how their organization is structured—by role, level, location, and reporting lines—without digging through static org charts. </a:t>
            </a:r>
          </a:p>
          <a:p>
            <a:endParaRPr lang="en-US"/>
          </a:p>
          <a:p>
            <a:r>
              <a:rPr lang="en-US"/>
              <a:t>This clarity helps identify imbalances, such as spans of control that are too wide or teams that need additional support. </a:t>
            </a:r>
          </a:p>
          <a:p>
            <a:endParaRPr lang="en-US"/>
          </a:p>
          <a:p>
            <a:r>
              <a:rPr lang="en-US"/>
              <a:t>Instead of guessing, managers get actionable insights to optimize their team structure and ensure resources are aligned to business priorities.</a:t>
            </a:r>
          </a:p>
        </p:txBody>
      </p:sp>
      <p:sp>
        <p:nvSpPr>
          <p:cNvPr id="4" name="Slide Number Placeholder 3">
            <a:extLst>
              <a:ext uri="{FF2B5EF4-FFF2-40B4-BE49-F238E27FC236}">
                <a16:creationId xmlns:a16="http://schemas.microsoft.com/office/drawing/2014/main" id="{DDCD2280-8E1E-EC76-088C-74E66F4ACF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09DCD-38B9-4CAA-A10D-406D26B567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27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F24C7-B5F9-B585-E38B-416CA30E11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F7DC40-9195-BD2A-1E03-53275FC13A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3C225A-3ED5-5494-BFB3-119C55A2BB91}"/>
              </a:ext>
            </a:extLst>
          </p:cNvPr>
          <p:cNvSpPr>
            <a:spLocks noGrp="1"/>
          </p:cNvSpPr>
          <p:nvPr>
            <p:ph type="body" idx="1"/>
          </p:nvPr>
        </p:nvSpPr>
        <p:spPr/>
        <p:txBody>
          <a:bodyPr/>
          <a:lstStyle/>
          <a:p>
            <a:pPr marL="0" indent="0" defTabSz="914400">
              <a:spcBef>
                <a:spcPts val="0"/>
              </a:spcBef>
              <a:buSzTx/>
              <a:buNone/>
              <a:defRPr/>
            </a:pPr>
            <a:r>
              <a:rPr lang="en-US"/>
              <a:t>The Workforce Insights Agent can also show you the top skills across your organization and highlight gaps that could impact upcoming projects. </a:t>
            </a:r>
          </a:p>
          <a:p>
            <a:pPr marL="0" indent="0" defTabSz="914400">
              <a:spcBef>
                <a:spcPts val="0"/>
              </a:spcBef>
              <a:buSzTx/>
              <a:buNone/>
              <a:defRPr/>
            </a:pPr>
            <a:endParaRPr lang="en-US"/>
          </a:p>
          <a:p>
            <a:pPr marL="0" indent="0" defTabSz="914400">
              <a:spcBef>
                <a:spcPts val="0"/>
              </a:spcBef>
              <a:buSzTx/>
              <a:buNone/>
              <a:defRPr/>
            </a:pPr>
            <a:r>
              <a:rPr lang="en-US"/>
              <a:t>These insights empower leaders to make informed decisions: whether to hire, upskill, or redeploy talent. </a:t>
            </a:r>
          </a:p>
          <a:p>
            <a:pPr marL="0" indent="0" defTabSz="914400">
              <a:spcBef>
                <a:spcPts val="0"/>
              </a:spcBef>
              <a:buSzTx/>
              <a:buNone/>
              <a:defRPr/>
            </a:pPr>
            <a:endParaRPr lang="en-US"/>
          </a:p>
          <a:p>
            <a:pPr marL="0" indent="0" defTabSz="914400">
              <a:spcBef>
                <a:spcPts val="0"/>
              </a:spcBef>
              <a:buSzTx/>
              <a:buNone/>
              <a:defRPr/>
            </a:pPr>
            <a:r>
              <a:rPr lang="en-US"/>
              <a:t>By visualizing skill clusters and gaps, managers can proactively build teams ready for the future, rather than reacting when it’s too late.</a:t>
            </a:r>
            <a:endParaRPr lang="en-US" sz="1200">
              <a:solidFill>
                <a:srgbClr val="000000"/>
              </a:solidFill>
              <a:latin typeface="Segoe UI"/>
            </a:endParaRPr>
          </a:p>
        </p:txBody>
      </p:sp>
      <p:sp>
        <p:nvSpPr>
          <p:cNvPr id="4" name="Slide Number Placeholder 3">
            <a:extLst>
              <a:ext uri="{FF2B5EF4-FFF2-40B4-BE49-F238E27FC236}">
                <a16:creationId xmlns:a16="http://schemas.microsoft.com/office/drawing/2014/main" id="{F18C2509-4297-3161-F676-9B8E92F75D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09DCD-38B9-4CAA-A10D-406D26B567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7702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C2607-E93A-2746-68C1-CCB42E0401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6BBE0-01C9-8D2D-18A0-E7F06A58AF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91B058-C7B8-19BE-B0AC-79855A195C15}"/>
              </a:ext>
            </a:extLst>
          </p:cNvPr>
          <p:cNvSpPr>
            <a:spLocks noGrp="1"/>
          </p:cNvSpPr>
          <p:nvPr>
            <p:ph type="body" idx="1"/>
          </p:nvPr>
        </p:nvSpPr>
        <p:spPr/>
        <p:txBody>
          <a:bodyPr/>
          <a:lstStyle/>
          <a:p>
            <a:pPr marL="0" indent="0" defTabSz="914400">
              <a:spcBef>
                <a:spcPts val="0"/>
              </a:spcBef>
              <a:buSzTx/>
              <a:buNone/>
              <a:defRPr/>
            </a:pPr>
            <a:r>
              <a:rPr lang="en-US" sz="1200">
                <a:solidFill>
                  <a:srgbClr val="000000"/>
                </a:solidFill>
                <a:latin typeface="Segoe UI"/>
              </a:rPr>
              <a:t>And lastly, this agent uses advanced reasoning to not just show you how your team is structured, but proactively analyze opportunities, compare to industry benchmarks, and propose recommendations to help you make decisions faster. </a:t>
            </a:r>
          </a:p>
        </p:txBody>
      </p:sp>
      <p:sp>
        <p:nvSpPr>
          <p:cNvPr id="4" name="Slide Number Placeholder 3">
            <a:extLst>
              <a:ext uri="{FF2B5EF4-FFF2-40B4-BE49-F238E27FC236}">
                <a16:creationId xmlns:a16="http://schemas.microsoft.com/office/drawing/2014/main" id="{18CD91A1-FD9E-37DA-72BB-C12B50A440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09DCD-38B9-4CAA-A10D-406D26B567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48856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000000"/>
                </a:solidFill>
                <a:latin typeface="Segoe UI"/>
              </a:rPr>
              <a:t>Now we’ve seen the experience in Workforce Insights agent, in parallel, we are also working on getting the same Org and People intelligence into M365 Copilot (aka </a:t>
            </a:r>
            <a:r>
              <a:rPr lang="en-US" sz="1200" err="1">
                <a:solidFill>
                  <a:srgbClr val="000000"/>
                </a:solidFill>
                <a:latin typeface="Segoe UI"/>
              </a:rPr>
              <a:t>Bizchat</a:t>
            </a:r>
            <a:r>
              <a:rPr lang="en-US" sz="1200">
                <a:solidFill>
                  <a:srgbClr val="000000"/>
                </a:solidFill>
                <a:latin typeface="Segoe UI"/>
              </a:rPr>
              <a:t>)</a:t>
            </a:r>
          </a:p>
          <a:p>
            <a:endParaRPr lang="en-US"/>
          </a:p>
          <a:p>
            <a:r>
              <a:rPr lang="en-US"/>
              <a:t>We’ve seen people asking org questions in </a:t>
            </a:r>
            <a:r>
              <a:rPr lang="en-US" err="1"/>
              <a:t>Bizchat</a:t>
            </a:r>
            <a:r>
              <a:rPr lang="en-US"/>
              <a:t>, however Copilot was not very good at answering aggregated org queries. </a:t>
            </a:r>
          </a:p>
          <a:p>
            <a:endParaRPr lang="en-US"/>
          </a:p>
          <a:p>
            <a:r>
              <a:rPr lang="en-US"/>
              <a:t>A quick example is ….</a:t>
            </a:r>
          </a:p>
          <a:p>
            <a:endParaRPr lang="en-US"/>
          </a:p>
          <a:p>
            <a:r>
              <a:rPr lang="en-US"/>
              <a:t>Good news is, it's something we could solve for by integrating PAX!</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7BB06C-7781-450D-851A-03A0D3DFC9D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29971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Before and after cont’d</a:t>
            </a:r>
          </a:p>
          <a:p>
            <a:endParaRPr lang="en-US"/>
          </a:p>
        </p:txBody>
      </p:sp>
      <p:sp>
        <p:nvSpPr>
          <p:cNvPr id="4" name="Slide Number Placeholder 3"/>
          <p:cNvSpPr>
            <a:spLocks noGrp="1"/>
          </p:cNvSpPr>
          <p:nvPr>
            <p:ph type="sldNum" sz="quarter" idx="5"/>
          </p:nvPr>
        </p:nvSpPr>
        <p:spPr/>
        <p:txBody>
          <a:bodyPr/>
          <a:lstStyle/>
          <a:p>
            <a:fld id="{617BB06C-7781-450D-851A-03A0D3DFC9D9}" type="slidenum">
              <a:rPr lang="en-US" smtClean="0"/>
              <a:t>41</a:t>
            </a:fld>
            <a:endParaRPr lang="en-US"/>
          </a:p>
        </p:txBody>
      </p:sp>
    </p:spTree>
    <p:extLst>
      <p:ext uri="{BB962C8B-B14F-4D97-AF65-F5344CB8AC3E}">
        <p14:creationId xmlns:p14="http://schemas.microsoft.com/office/powerpoint/2010/main" val="31934304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A8423-F9C4-FC57-6055-7840FC8B2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75F5F-FEF5-451B-3467-050DF5C47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7802CA-E6EB-2818-1DFB-5DB12E10768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D285D32-78DA-CFE3-54AD-68076C6B0CC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09DCD-38B9-4CAA-A10D-406D26B567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73892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EFF1E-EDDB-CC10-4652-0706679000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EBDB97-0063-5724-5F59-665A66525A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3D3782-17EC-B9F8-21EB-B078E2B6A8C4}"/>
              </a:ext>
            </a:extLst>
          </p:cNvPr>
          <p:cNvSpPr>
            <a:spLocks noGrp="1"/>
          </p:cNvSpPr>
          <p:nvPr>
            <p:ph type="body" idx="1"/>
          </p:nvPr>
        </p:nvSpPr>
        <p:spPr/>
        <p:txBody>
          <a:bodyPr/>
          <a:lstStyle/>
          <a:p>
            <a:pPr marL="0" indent="0" defTabSz="914400">
              <a:spcBef>
                <a:spcPts val="0"/>
              </a:spcBef>
              <a:buSzTx/>
              <a:buNone/>
              <a:defRPr/>
            </a:pPr>
            <a:r>
              <a:rPr lang="en-US" sz="1200">
                <a:solidFill>
                  <a:srgbClr val="000000"/>
                </a:solidFill>
                <a:latin typeface="Segoe UI"/>
              </a:rPr>
              <a:t>As we received more feedback from our customers, we continue to improve the experience for WFI agent. In the next few weeks, we will roll out 3 enhancements on admin experiences:</a:t>
            </a:r>
          </a:p>
          <a:p>
            <a:pPr marL="0" indent="0" defTabSz="914400">
              <a:spcBef>
                <a:spcPts val="0"/>
              </a:spcBef>
              <a:buSzTx/>
              <a:buNone/>
              <a:defRPr/>
            </a:pPr>
            <a:endParaRPr lang="en-US" sz="1200">
              <a:solidFill>
                <a:srgbClr val="000000"/>
              </a:solidFill>
              <a:latin typeface="Segoe UI"/>
            </a:endParaRPr>
          </a:p>
          <a:p>
            <a:pPr marL="0" indent="0" defTabSz="914400">
              <a:spcBef>
                <a:spcPts val="0"/>
              </a:spcBef>
              <a:buSzTx/>
              <a:buNone/>
              <a:defRPr/>
            </a:pPr>
            <a:r>
              <a:rPr lang="en-US" sz="1200">
                <a:solidFill>
                  <a:srgbClr val="000000"/>
                </a:solidFill>
                <a:latin typeface="Segoe UI"/>
              </a:rPr>
              <a:t>The first one is Custom Manager Definition. We heard that it is common that in doing org analytics, organizations have different ways of defining manager vs IC, compared to the official org hierarchy. For example, one can be leading a team of 10 contractors and not considered as people manager in the definition of HR, which usually sees a manager as someone leading team of at least 1 FTE. We are rolling out the capability allowing you to change the definition of managers in WFI query responses, without changing/impacting official org hierarchy (in Entra for example), by using the “</a:t>
            </a:r>
            <a:r>
              <a:rPr lang="en-US" sz="1200" err="1">
                <a:solidFill>
                  <a:srgbClr val="000000"/>
                </a:solidFill>
                <a:latin typeface="Segoe UI"/>
              </a:rPr>
              <a:t>SupervisorIndicator</a:t>
            </a:r>
            <a:r>
              <a:rPr lang="en-US" sz="1200">
                <a:solidFill>
                  <a:srgbClr val="000000"/>
                </a:solidFill>
                <a:latin typeface="Segoe UI"/>
              </a:rPr>
              <a:t>” column in MODIS. </a:t>
            </a:r>
            <a:r>
              <a:rPr lang="en-US" sz="1200" b="0" i="0" kern="1200">
                <a:solidFill>
                  <a:schemeClr val="tx1"/>
                </a:solidFill>
                <a:effectLst/>
                <a:latin typeface="+mn-lt"/>
                <a:ea typeface="+mn-ea"/>
                <a:cs typeface="+mn-cs"/>
              </a:rPr>
              <a:t>This column becomes the authoritative signal for determining manager status in manager-related questions, insights, and analytics. This column ensures that manager counts, manager-to-individual contributor (IC) ratios, and related metrics align with your organization's formal definition of a manager.</a:t>
            </a:r>
            <a:endParaRPr lang="en-US" sz="1200">
              <a:solidFill>
                <a:srgbClr val="000000"/>
              </a:solidFill>
              <a:latin typeface="Segoe UI"/>
            </a:endParaRPr>
          </a:p>
          <a:p>
            <a:pPr marL="0" indent="0" defTabSz="914400">
              <a:spcBef>
                <a:spcPts val="0"/>
              </a:spcBef>
              <a:buSzTx/>
              <a:buNone/>
              <a:defRPr/>
            </a:pPr>
            <a:endParaRPr lang="en-US" sz="1200">
              <a:solidFill>
                <a:srgbClr val="000000"/>
              </a:solidFill>
              <a:latin typeface="Segoe UI"/>
            </a:endParaRPr>
          </a:p>
          <a:p>
            <a:pPr marL="0" indent="0" defTabSz="914400">
              <a:spcBef>
                <a:spcPts val="0"/>
              </a:spcBef>
              <a:buSzTx/>
              <a:buNone/>
              <a:defRPr/>
            </a:pPr>
            <a:r>
              <a:rPr lang="en-US" sz="1200">
                <a:solidFill>
                  <a:srgbClr val="000000"/>
                </a:solidFill>
                <a:latin typeface="Segoe UI"/>
              </a:rPr>
              <a:t>The second admin feature, which is now available, is the LLM generated col description. </a:t>
            </a:r>
          </a:p>
          <a:p>
            <a:pPr marL="0" indent="0" defTabSz="914400">
              <a:spcBef>
                <a:spcPts val="0"/>
              </a:spcBef>
              <a:buSzTx/>
              <a:buNone/>
              <a:defRPr/>
            </a:pPr>
            <a:endParaRPr lang="en-US" sz="1200">
              <a:solidFill>
                <a:srgbClr val="000000"/>
              </a:solidFill>
              <a:latin typeface="Segoe UI"/>
            </a:endParaRPr>
          </a:p>
          <a:p>
            <a:pPr marL="0" indent="0" defTabSz="914400">
              <a:spcBef>
                <a:spcPts val="0"/>
              </a:spcBef>
              <a:buSzTx/>
              <a:buNone/>
              <a:defRPr/>
            </a:pPr>
            <a:r>
              <a:rPr lang="en-US" sz="1200">
                <a:solidFill>
                  <a:srgbClr val="000000"/>
                </a:solidFill>
                <a:latin typeface="Segoe UI"/>
              </a:rPr>
              <a:t>The third admin feature to be rolled out soon is the org specific prompts. </a:t>
            </a:r>
          </a:p>
          <a:p>
            <a:pPr marL="0" indent="0" defTabSz="914400">
              <a:spcBef>
                <a:spcPts val="0"/>
              </a:spcBef>
              <a:buSzTx/>
              <a:buNone/>
              <a:defRPr/>
            </a:pPr>
            <a:endParaRPr lang="en-US" sz="1200">
              <a:solidFill>
                <a:srgbClr val="000000"/>
              </a:solidFill>
              <a:latin typeface="Segoe UI"/>
            </a:endParaRPr>
          </a:p>
        </p:txBody>
      </p:sp>
      <p:sp>
        <p:nvSpPr>
          <p:cNvPr id="4" name="Slide Number Placeholder 3">
            <a:extLst>
              <a:ext uri="{FF2B5EF4-FFF2-40B4-BE49-F238E27FC236}">
                <a16:creationId xmlns:a16="http://schemas.microsoft.com/office/drawing/2014/main" id="{A1C9956F-A06D-1750-EE14-F7477CB79C9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609DCD-38B9-4CAA-A10D-406D26B567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57303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EE1CA2-D1BC-408A-8C22-19A8A4637FC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2712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jpe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2.xml"/><Relationship Id="rId5" Type="http://schemas.openxmlformats.org/officeDocument/2006/relationships/image" Target="../media/image15.png"/><Relationship Id="rId4" Type="http://schemas.openxmlformats.org/officeDocument/2006/relationships/image" Target="../media/image14.emf"/></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7.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Master" Target="../slideMasters/slideMaster2.xml"/><Relationship Id="rId4" Type="http://schemas.openxmlformats.org/officeDocument/2006/relationships/image" Target="../media/image27.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png"/><Relationship Id="rId1" Type="http://schemas.openxmlformats.org/officeDocument/2006/relationships/slideMaster" Target="../slideMasters/slideMaster2.xml"/><Relationship Id="rId5" Type="http://schemas.openxmlformats.org/officeDocument/2006/relationships/image" Target="../media/image27.png"/><Relationship Id="rId4" Type="http://schemas.openxmlformats.org/officeDocument/2006/relationships/image" Target="../media/image29.png"/></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6.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7.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slideMaster" Target="../slideMasters/slideMaster2.xml"/><Relationship Id="rId4" Type="http://schemas.openxmlformats.org/officeDocument/2006/relationships/image" Target="../media/image40.png"/></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7.jpe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7.jpe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Globe image blank">
    <p:spTree>
      <p:nvGrpSpPr>
        <p:cNvPr id="1" name=""/>
        <p:cNvGrpSpPr/>
        <p:nvPr/>
      </p:nvGrpSpPr>
      <p:grpSpPr>
        <a:xfrm>
          <a:off x="0" y="0"/>
          <a:ext cx="0" cy="0"/>
          <a:chOff x="0" y="0"/>
          <a:chExt cx="0" cy="0"/>
        </a:xfrm>
      </p:grpSpPr>
      <p:pic>
        <p:nvPicPr>
          <p:cNvPr id="4" name="Picture 3" descr="A blue and white dotted sphere&#10;&#10;AI-generated content may be incorrect.">
            <a:extLst>
              <a:ext uri="{FF2B5EF4-FFF2-40B4-BE49-F238E27FC236}">
                <a16:creationId xmlns:a16="http://schemas.microsoft.com/office/drawing/2014/main" id="{21576F44-F706-ABD3-7F23-9BD4917D614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785"/>
            <a:ext cx="12195175" cy="6856215"/>
          </a:xfrm>
          <a:prstGeom prst="rect">
            <a:avLst/>
          </a:prstGeom>
        </p:spPr>
      </p:pic>
    </p:spTree>
    <p:extLst>
      <p:ext uri="{BB962C8B-B14F-4D97-AF65-F5344CB8AC3E}">
        <p14:creationId xmlns:p14="http://schemas.microsoft.com/office/powerpoint/2010/main" val="400075518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page globe">
    <p:spTree>
      <p:nvGrpSpPr>
        <p:cNvPr id="1" name=""/>
        <p:cNvGrpSpPr/>
        <p:nvPr/>
      </p:nvGrpSpPr>
      <p:grpSpPr>
        <a:xfrm>
          <a:off x="0" y="0"/>
          <a:ext cx="0" cy="0"/>
          <a:chOff x="0" y="0"/>
          <a:chExt cx="0" cy="0"/>
        </a:xfrm>
      </p:grpSpPr>
      <p:pic>
        <p:nvPicPr>
          <p:cNvPr id="4" name="Picture 3" descr="A blue and white dotted sphere&#10;&#10;AI-generated content may be incorrect.">
            <a:extLst>
              <a:ext uri="{FF2B5EF4-FFF2-40B4-BE49-F238E27FC236}">
                <a16:creationId xmlns:a16="http://schemas.microsoft.com/office/drawing/2014/main" id="{21576F44-F706-ABD3-7F23-9BD4917D614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785"/>
            <a:ext cx="12195175" cy="6856215"/>
          </a:xfrm>
          <a:prstGeom prst="rect">
            <a:avLst/>
          </a:prstGeom>
        </p:spPr>
      </p:pic>
      <p:sp>
        <p:nvSpPr>
          <p:cNvPr id="2" name="Title 1">
            <a:extLst>
              <a:ext uri="{FF2B5EF4-FFF2-40B4-BE49-F238E27FC236}">
                <a16:creationId xmlns:a16="http://schemas.microsoft.com/office/drawing/2014/main" id="{5F71EE51-88F6-DC73-648B-32E41CE966DF}"/>
              </a:ext>
            </a:extLst>
          </p:cNvPr>
          <p:cNvSpPr>
            <a:spLocks noGrp="1"/>
          </p:cNvSpPr>
          <p:nvPr>
            <p:ph type="title" hasCustomPrompt="1"/>
          </p:nvPr>
        </p:nvSpPr>
        <p:spPr>
          <a:xfrm>
            <a:off x="584200" y="2425780"/>
            <a:ext cx="5083629" cy="1107996"/>
          </a:xfrm>
          <a:noFill/>
        </p:spPr>
        <p:txBody>
          <a:bodyPr wrap="square" lIns="0" tIns="0" rIns="0" bIns="0" anchor="b" anchorCtr="0">
            <a:spAutoFit/>
          </a:bodyPr>
          <a:lstStyle>
            <a:lvl1pPr>
              <a:defRPr sz="3600" spc="-50" baseline="0">
                <a:solidFill>
                  <a:schemeClr val="bg1"/>
                </a:solidFill>
                <a:latin typeface="+mj-lt"/>
                <a:cs typeface="Segoe UI" panose="020B0502040204020203" pitchFamily="34" charset="0"/>
              </a:defRPr>
            </a:lvl1pPr>
          </a:lstStyle>
          <a:p>
            <a:r>
              <a:rPr lang="en-US"/>
              <a:t>Event name or presentation title </a:t>
            </a:r>
          </a:p>
        </p:txBody>
      </p:sp>
      <p:sp>
        <p:nvSpPr>
          <p:cNvPr id="3" name="Text Placeholder 4">
            <a:extLst>
              <a:ext uri="{FF2B5EF4-FFF2-40B4-BE49-F238E27FC236}">
                <a16:creationId xmlns:a16="http://schemas.microsoft.com/office/drawing/2014/main" id="{0719055E-065D-C0EF-955B-139D7FB05166}"/>
              </a:ext>
            </a:extLst>
          </p:cNvPr>
          <p:cNvSpPr>
            <a:spLocks noGrp="1"/>
          </p:cNvSpPr>
          <p:nvPr>
            <p:ph type="body" sz="quarter" idx="12" hasCustomPrompt="1"/>
          </p:nvPr>
        </p:nvSpPr>
        <p:spPr>
          <a:xfrm>
            <a:off x="584200" y="3962400"/>
            <a:ext cx="5084064" cy="246221"/>
          </a:xfrm>
          <a:noFill/>
        </p:spPr>
        <p:txBody>
          <a:bodyPr wrap="square" lIns="0" tIns="0" rIns="0" bIns="0">
            <a:spAutoFit/>
          </a:bodyPr>
          <a:lstStyle>
            <a:lvl1pPr marL="0" indent="0">
              <a:spcBef>
                <a:spcPts val="0"/>
              </a:spcBef>
              <a:buNone/>
              <a:defRPr sz="16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5" name="MS logo gray - EMF">
            <a:extLst>
              <a:ext uri="{FF2B5EF4-FFF2-40B4-BE49-F238E27FC236}">
                <a16:creationId xmlns:a16="http://schemas.microsoft.com/office/drawing/2014/main" id="{AA6C8A78-9C9C-247B-7E04-A335483033E2}"/>
              </a:ext>
            </a:extLst>
          </p:cNvPr>
          <p:cNvPicPr>
            <a:picLocks noChangeAspect="1"/>
          </p:cNvPicPr>
          <p:nvPr userDrawn="1"/>
        </p:nvPicPr>
        <p:blipFill>
          <a:blip r:embed="rId3"/>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204283240"/>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NB_Title and Content">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00979" y="1435497"/>
            <a:ext cx="11101741"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30410295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730947EA-688D-4587-5AD1-B1F0D2D2954E}"/>
              </a:ext>
            </a:extLst>
          </p:cNvPr>
          <p:cNvSpPr>
            <a:spLocks noGrp="1"/>
          </p:cNvSpPr>
          <p:nvPr>
            <p:ph type="body" sz="quarter" idx="12" hasCustomPrompt="1"/>
          </p:nvPr>
        </p:nvSpPr>
        <p:spPr>
          <a:xfrm>
            <a:off x="278321" y="6199848"/>
            <a:ext cx="4073525" cy="309563"/>
          </a:xfrm>
        </p:spPr>
        <p:txBody>
          <a:bodyPr/>
          <a:lstStyle>
            <a:lvl1pPr marL="0" indent="0">
              <a:buNone/>
              <a:defRPr>
                <a:solidFill>
                  <a:schemeClr val="bg1"/>
                </a:solidFill>
              </a:defRPr>
            </a:lvl1pPr>
          </a:lstStyle>
          <a:p>
            <a:pPr lvl="0"/>
            <a:r>
              <a:rPr lang="en-US"/>
              <a:t>Click to add key resource link</a:t>
            </a:r>
          </a:p>
        </p:txBody>
      </p:sp>
    </p:spTree>
    <p:extLst>
      <p:ext uri="{BB962C8B-B14F-4D97-AF65-F5344CB8AC3E}">
        <p14:creationId xmlns:p14="http://schemas.microsoft.com/office/powerpoint/2010/main" val="60968670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NB_Title, content and CTA banner">
    <p:bg>
      <p:bgPr>
        <a:solidFill>
          <a:schemeClr val="bg1"/>
        </a:solidFill>
        <a:effectLst/>
      </p:bgPr>
    </p:bg>
    <p:spTree>
      <p:nvGrpSpPr>
        <p:cNvPr id="1" name=""/>
        <p:cNvGrpSpPr/>
        <p:nvPr/>
      </p:nvGrpSpPr>
      <p:grpSpPr>
        <a:xfrm>
          <a:off x="0" y="0"/>
          <a:ext cx="0" cy="0"/>
          <a:chOff x="0" y="0"/>
          <a:chExt cx="0" cy="0"/>
        </a:xfrm>
      </p:grpSpPr>
      <p:sp>
        <p:nvSpPr>
          <p:cNvPr id="4" name="Rounded Rectangle 13">
            <a:extLst>
              <a:ext uri="{FF2B5EF4-FFF2-40B4-BE49-F238E27FC236}">
                <a16:creationId xmlns:a16="http://schemas.microsoft.com/office/drawing/2014/main" id="{B9A8FAF4-9538-CE3F-A80C-4B8F0DA97450}"/>
              </a:ext>
            </a:extLst>
          </p:cNvPr>
          <p:cNvSpPr/>
          <p:nvPr userDrawn="1"/>
        </p:nvSpPr>
        <p:spPr>
          <a:xfrm>
            <a:off x="0" y="5975205"/>
            <a:ext cx="12192001" cy="882795"/>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sz="quarter" idx="10"/>
          </p:nvPr>
        </p:nvSpPr>
        <p:spPr>
          <a:xfrm>
            <a:off x="500979" y="1435497"/>
            <a:ext cx="11101741"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6">
            <a:extLst>
              <a:ext uri="{FF2B5EF4-FFF2-40B4-BE49-F238E27FC236}">
                <a16:creationId xmlns:a16="http://schemas.microsoft.com/office/drawing/2014/main" id="{EC347A5A-7E19-D1B8-57F0-09B20F84001F}"/>
              </a:ext>
            </a:extLst>
          </p:cNvPr>
          <p:cNvSpPr>
            <a:spLocks noGrp="1"/>
          </p:cNvSpPr>
          <p:nvPr>
            <p:ph type="body" sz="quarter" idx="12" hasCustomPrompt="1"/>
          </p:nvPr>
        </p:nvSpPr>
        <p:spPr>
          <a:xfrm>
            <a:off x="584200" y="6263367"/>
            <a:ext cx="11018520" cy="309563"/>
          </a:xfrm>
        </p:spPr>
        <p:txBody>
          <a:bodyPr/>
          <a:lstStyle>
            <a:lvl1pPr marL="0" indent="0" algn="ctr">
              <a:buNone/>
              <a:defRPr>
                <a:solidFill>
                  <a:schemeClr val="bg1"/>
                </a:solidFill>
              </a:defRPr>
            </a:lvl1pPr>
          </a:lstStyle>
          <a:p>
            <a:pPr lvl="0"/>
            <a:r>
              <a:rPr lang="en-US"/>
              <a:t>Click to add key resource link</a:t>
            </a:r>
          </a:p>
        </p:txBody>
      </p:sp>
    </p:spTree>
    <p:extLst>
      <p:ext uri="{BB962C8B-B14F-4D97-AF65-F5344CB8AC3E}">
        <p14:creationId xmlns:p14="http://schemas.microsoft.com/office/powerpoint/2010/main" val="192875232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NB_Updates">
    <p:bg>
      <p:bgPr>
        <a:solidFill>
          <a:schemeClr val="bg1"/>
        </a:solidFill>
        <a:effectLst/>
      </p:bgPr>
    </p:bg>
    <p:spTree>
      <p:nvGrpSpPr>
        <p:cNvPr id="1" name=""/>
        <p:cNvGrpSpPr/>
        <p:nvPr/>
      </p:nvGrpSpPr>
      <p:grpSpPr>
        <a:xfrm>
          <a:off x="0" y="0"/>
          <a:ext cx="0" cy="0"/>
          <a:chOff x="0" y="0"/>
          <a:chExt cx="0" cy="0"/>
        </a:xfrm>
      </p:grpSpPr>
      <p:sp>
        <p:nvSpPr>
          <p:cNvPr id="6" name="Rounded Rectangle 4">
            <a:extLst>
              <a:ext uri="{FF2B5EF4-FFF2-40B4-BE49-F238E27FC236}">
                <a16:creationId xmlns:a16="http://schemas.microsoft.com/office/drawing/2014/main" id="{6A1507C7-C542-E81C-EF4A-218C3711D00D}"/>
              </a:ext>
            </a:extLst>
          </p:cNvPr>
          <p:cNvSpPr/>
          <p:nvPr userDrawn="1"/>
        </p:nvSpPr>
        <p:spPr>
          <a:xfrm>
            <a:off x="8928100" y="1151393"/>
            <a:ext cx="3263900" cy="5706606"/>
          </a:xfrm>
          <a:prstGeom prst="roundRect">
            <a:avLst>
              <a:gd name="adj" fmla="val 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defRPr>
            </a:lvl1pPr>
          </a:lstStyle>
          <a:p>
            <a:r>
              <a:rPr lang="en-US"/>
              <a:t>Click to edit Master title style</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
        <p:nvSpPr>
          <p:cNvPr id="10" name="Rounded Rectangle 1">
            <a:extLst>
              <a:ext uri="{FF2B5EF4-FFF2-40B4-BE49-F238E27FC236}">
                <a16:creationId xmlns:a16="http://schemas.microsoft.com/office/drawing/2014/main" id="{A3FE6813-A34B-408D-5E57-9D178EE76FD8}"/>
              </a:ext>
            </a:extLst>
          </p:cNvPr>
          <p:cNvSpPr/>
          <p:nvPr userDrawn="1"/>
        </p:nvSpPr>
        <p:spPr>
          <a:xfrm>
            <a:off x="0" y="1173570"/>
            <a:ext cx="4152900" cy="468061"/>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7" name="Picture Placeholder 16">
            <a:extLst>
              <a:ext uri="{FF2B5EF4-FFF2-40B4-BE49-F238E27FC236}">
                <a16:creationId xmlns:a16="http://schemas.microsoft.com/office/drawing/2014/main" id="{05AA3CE7-CCC3-9EBF-4083-17CD49870263}"/>
              </a:ext>
            </a:extLst>
          </p:cNvPr>
          <p:cNvSpPr>
            <a:spLocks noGrp="1"/>
          </p:cNvSpPr>
          <p:nvPr>
            <p:ph type="pic" sz="quarter" idx="11" hasCustomPrompt="1"/>
          </p:nvPr>
        </p:nvSpPr>
        <p:spPr>
          <a:xfrm>
            <a:off x="5650395" y="2239963"/>
            <a:ext cx="6262206" cy="3246437"/>
          </a:xfrm>
          <a:prstGeom prst="roundRect">
            <a:avLst>
              <a:gd name="adj" fmla="val 4622"/>
            </a:avLst>
          </a:prstGeom>
          <a:solidFill>
            <a:schemeClr val="bg2"/>
          </a:solidFill>
        </p:spPr>
        <p:txBody>
          <a:bodyPr anchor="ctr">
            <a:noAutofit/>
          </a:bodyPr>
          <a:lstStyle>
            <a:lvl1pPr marL="0" indent="0" algn="ctr">
              <a:buNone/>
              <a:defRPr/>
            </a:lvl1pPr>
          </a:lstStyle>
          <a:p>
            <a:r>
              <a:rPr lang="en-US"/>
              <a:t>Click to insert picture</a:t>
            </a:r>
          </a:p>
        </p:txBody>
      </p:sp>
      <p:sp>
        <p:nvSpPr>
          <p:cNvPr id="19" name="Text Placeholder 18">
            <a:extLst>
              <a:ext uri="{FF2B5EF4-FFF2-40B4-BE49-F238E27FC236}">
                <a16:creationId xmlns:a16="http://schemas.microsoft.com/office/drawing/2014/main" id="{6E0B161C-8EF0-F07D-6565-5AC5DAF93DB4}"/>
              </a:ext>
            </a:extLst>
          </p:cNvPr>
          <p:cNvSpPr>
            <a:spLocks noGrp="1"/>
          </p:cNvSpPr>
          <p:nvPr>
            <p:ph type="body" sz="quarter" idx="12"/>
          </p:nvPr>
        </p:nvSpPr>
        <p:spPr>
          <a:xfrm>
            <a:off x="461963" y="1257671"/>
            <a:ext cx="3617912" cy="307777"/>
          </a:xfrm>
        </p:spPr>
        <p:txBody>
          <a:bodyPr/>
          <a:lstStyle>
            <a:lvl1pPr marL="0" indent="0">
              <a:buNone/>
              <a:defRPr>
                <a:solidFill>
                  <a:schemeClr val="bg1"/>
                </a:solidFill>
                <a:latin typeface="+mj-lt"/>
              </a:defRPr>
            </a:lvl1pPr>
            <a:lvl2pPr marL="228600" indent="0">
              <a:buNone/>
              <a:defRPr/>
            </a:lvl2pPr>
          </a:lstStyle>
          <a:p>
            <a:pPr lvl="0"/>
            <a:r>
              <a:rPr lang="en-US"/>
              <a:t>Click to edit Master text styles</a:t>
            </a:r>
          </a:p>
        </p:txBody>
      </p:sp>
      <p:sp>
        <p:nvSpPr>
          <p:cNvPr id="21" name="Text Placeholder 20">
            <a:extLst>
              <a:ext uri="{FF2B5EF4-FFF2-40B4-BE49-F238E27FC236}">
                <a16:creationId xmlns:a16="http://schemas.microsoft.com/office/drawing/2014/main" id="{0E79AF9F-FE77-CCB9-F3E4-8905E3B043A1}"/>
              </a:ext>
            </a:extLst>
          </p:cNvPr>
          <p:cNvSpPr>
            <a:spLocks noGrp="1"/>
          </p:cNvSpPr>
          <p:nvPr>
            <p:ph type="body" sz="quarter" idx="13" hasCustomPrompt="1"/>
          </p:nvPr>
        </p:nvSpPr>
        <p:spPr>
          <a:xfrm>
            <a:off x="461963" y="2239963"/>
            <a:ext cx="5049837" cy="2860270"/>
          </a:xfrm>
        </p:spPr>
        <p:txBody>
          <a:bodyPr/>
          <a:lstStyle>
            <a:lvl1pPr marL="0" indent="0">
              <a:buNone/>
              <a:defRPr sz="1600"/>
            </a:lvl1pPr>
          </a:lstStyle>
          <a:p>
            <a:pPr marL="0" indent="0">
              <a:lnSpc>
                <a:spcPct val="90000"/>
              </a:lnSpc>
              <a:spcBef>
                <a:spcPts val="1000"/>
              </a:spcBef>
              <a:buNone/>
            </a:pPr>
            <a:r>
              <a:rPr lang="en-US" sz="2800">
                <a:latin typeface="+mj-lt"/>
                <a:cs typeface="Segoe UI Semibold" panose="020B0502040204020203" pitchFamily="34" charset="0"/>
              </a:rPr>
              <a:t>Lorem ipsum dolor sit </a:t>
            </a:r>
            <a:r>
              <a:rPr lang="en-US" sz="2800" err="1">
                <a:latin typeface="+mj-lt"/>
                <a:cs typeface="Segoe UI Semibold" panose="020B0502040204020203" pitchFamily="34" charset="0"/>
              </a:rPr>
              <a:t>amet</a:t>
            </a:r>
            <a:endParaRPr lang="en-US" sz="2000">
              <a:latin typeface="+mj-lt"/>
              <a:cs typeface="Segoe UI" panose="020B0502040204020203" pitchFamily="34" charset="0"/>
            </a:endParaRPr>
          </a:p>
          <a:p>
            <a:pPr marL="0" indent="0">
              <a:lnSpc>
                <a:spcPct val="90000"/>
              </a:lnSpc>
              <a:spcBef>
                <a:spcPts val="1000"/>
              </a:spcBef>
              <a:buNone/>
            </a:pPr>
            <a:r>
              <a:rPr lang="en-US" sz="2000">
                <a:solidFill>
                  <a:srgbClr val="000000"/>
                </a:solidFill>
                <a:effectLst/>
                <a:highlight>
                  <a:srgbClr val="FFFFFF"/>
                </a:highlight>
                <a:latin typeface="Segoe UI" panose="020B0502040204020203" pitchFamily="34" charset="0"/>
                <a:cs typeface="Segoe UI" panose="020B0502040204020203" pitchFamily="34" charset="0"/>
              </a:rPr>
              <a:t>Vestibulum cursus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quam</a:t>
            </a:r>
            <a:r>
              <a:rPr lang="en-US" sz="2000">
                <a:solidFill>
                  <a:srgbClr val="000000"/>
                </a:solidFill>
                <a:effectLst/>
                <a:highlight>
                  <a:srgbClr val="FFFFFF"/>
                </a:highlight>
                <a:latin typeface="Segoe UI" panose="020B0502040204020203" pitchFamily="34" charset="0"/>
                <a:cs typeface="Segoe UI" panose="020B0502040204020203" pitchFamily="34" charset="0"/>
              </a:rPr>
              <a:t>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rutrum</a:t>
            </a:r>
            <a:r>
              <a:rPr lang="en-US" sz="2000">
                <a:solidFill>
                  <a:srgbClr val="000000"/>
                </a:solidFill>
                <a:effectLst/>
                <a:highlight>
                  <a:srgbClr val="FFFFFF"/>
                </a:highlight>
                <a:latin typeface="Segoe UI" panose="020B0502040204020203" pitchFamily="34" charset="0"/>
                <a:cs typeface="Segoe UI" panose="020B0502040204020203" pitchFamily="34" charset="0"/>
              </a:rPr>
              <a:t>,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Vivamus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finibus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arcu</a:t>
            </a:r>
            <a:r>
              <a:rPr lang="en-US" sz="2000">
                <a:solidFill>
                  <a:srgbClr val="000000"/>
                </a:solidFill>
                <a:effectLst/>
                <a:highlight>
                  <a:srgbClr val="FFFFFF"/>
                </a:highlight>
                <a:latin typeface="Segoe UI" panose="020B0502040204020203" pitchFamily="34" charset="0"/>
                <a:cs typeface="Segoe UI" panose="020B0502040204020203" pitchFamily="34" charset="0"/>
              </a:rPr>
              <a:t> vel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tellus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varius</a:t>
            </a:r>
            <a:r>
              <a:rPr lang="en-US" sz="2000">
                <a:solidFill>
                  <a:srgbClr val="000000"/>
                </a:solidFill>
                <a:effectLst/>
                <a:highlight>
                  <a:srgbClr val="FFFFFF"/>
                </a:highlight>
                <a:latin typeface="Segoe UI" panose="020B0502040204020203" pitchFamily="34" charset="0"/>
                <a:cs typeface="Segoe UI" panose="020B0502040204020203" pitchFamily="34" charset="0"/>
              </a:rPr>
              <a:t>, nec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massa</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condimentum</a:t>
            </a:r>
            <a:r>
              <a:rPr lang="en-US" sz="2000">
                <a:solidFill>
                  <a:srgbClr val="000000"/>
                </a:solidFill>
                <a:effectLst/>
                <a:highlight>
                  <a:srgbClr val="FFFFFF"/>
                </a:highlight>
                <a:latin typeface="Segoe UI" panose="020B0502040204020203" pitchFamily="34" charset="0"/>
                <a:cs typeface="Segoe UI" panose="020B0502040204020203" pitchFamily="34" charset="0"/>
              </a:rPr>
              <a:t>. Lorem ipsum dolor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consectetur</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adipiscing</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elit</a:t>
            </a:r>
            <a:r>
              <a:rPr lang="en-US" sz="2000">
                <a:solidFill>
                  <a:srgbClr val="000000"/>
                </a:solidFill>
                <a:effectLst/>
                <a:highlight>
                  <a:srgbClr val="FFFFFF"/>
                </a:highlight>
                <a:latin typeface="Segoe UI" panose="020B0502040204020203" pitchFamily="34" charset="0"/>
                <a:cs typeface="Segoe UI" panose="020B0502040204020203" pitchFamily="34" charset="0"/>
              </a:rPr>
              <a:t>. Vestibulum fermentum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imperdiet</a:t>
            </a:r>
            <a:r>
              <a:rPr lang="en-US" sz="2000">
                <a:solidFill>
                  <a:srgbClr val="000000"/>
                </a:solidFill>
                <a:effectLst/>
                <a:highlight>
                  <a:srgbClr val="FFFFFF"/>
                </a:highlight>
                <a:latin typeface="Segoe UI" panose="020B0502040204020203" pitchFamily="34" charset="0"/>
                <a:cs typeface="Segoe UI" panose="020B0502040204020203" pitchFamily="34" charset="0"/>
              </a:rPr>
              <a:t> ex, nec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consequat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tempus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Phasellus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lobortis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p>
          <a:p>
            <a:pPr marL="0" indent="0">
              <a:lnSpc>
                <a:spcPct val="90000"/>
              </a:lnSpc>
              <a:spcBef>
                <a:spcPts val="1000"/>
              </a:spcBef>
              <a:buNone/>
            </a:pPr>
            <a:r>
              <a:rPr lang="en-US" sz="2000">
                <a:highlight>
                  <a:srgbClr val="FFFFFF"/>
                </a:highlight>
                <a:latin typeface="Segoe UI" panose="020B0502040204020203" pitchFamily="34" charset="0"/>
                <a:cs typeface="Segoe UI" panose="020B0502040204020203" pitchFamily="34" charset="0"/>
              </a:rPr>
              <a:t>Learn more at aka.ms/community.</a:t>
            </a:r>
            <a:endParaRPr lang="en-US" sz="200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73616669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mp; Non-bulleted text">
    <p:bg>
      <p:bgPr>
        <a:solidFill>
          <a:schemeClr val="bg1">
            <a:lumMod val="9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6390" y="1434370"/>
            <a:ext cx="11018520" cy="1083374"/>
          </a:xfrm>
        </p:spPr>
        <p:txBody>
          <a:bodyPr wrap="square">
            <a:spAutoFit/>
          </a:bodyPr>
          <a:lstStyle>
            <a:lvl1pPr marL="0" indent="0">
              <a:buNone/>
              <a:defRPr sz="2000" b="0" i="0">
                <a:solidFill>
                  <a:srgbClr val="000000"/>
                </a:solidFill>
                <a:latin typeface="+mn-lt"/>
                <a:cs typeface="Segoe UI" panose="020B0502040204020203" pitchFamily="34" charset="0"/>
              </a:defRPr>
            </a:lvl1pPr>
            <a:lvl2pPr marL="228600" indent="0">
              <a:buNone/>
              <a:defRPr sz="1600">
                <a:solidFill>
                  <a:srgbClr val="000000"/>
                </a:solidFill>
              </a:defRPr>
            </a:lvl2pPr>
            <a:lvl3pPr marL="457200" indent="0">
              <a:buNone/>
              <a:defRPr sz="1400">
                <a:solidFill>
                  <a:srgbClr val="000000"/>
                </a:solidFill>
              </a:defRPr>
            </a:lvl3pPr>
            <a:lvl4pPr marL="685800" indent="0">
              <a:buNone/>
              <a:defRPr sz="1200">
                <a:solidFill>
                  <a:srgbClr val="000000"/>
                </a:solidFill>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5" name="Footer Placeholder 10">
            <a:extLst>
              <a:ext uri="{FF2B5EF4-FFF2-40B4-BE49-F238E27FC236}">
                <a16:creationId xmlns:a16="http://schemas.microsoft.com/office/drawing/2014/main" id="{37A1A54A-CF38-9947-A8FB-BBD41DE025C0}"/>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312315171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5"/>
            <a:ext cx="11018520" cy="553998"/>
          </a:xfrm>
        </p:spPr>
        <p:txBody>
          <a:bodyPr/>
          <a:lstStyle>
            <a:lvl1pPr>
              <a:defRPr sz="36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402465401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98799840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a:xfrm>
            <a:off x="588263" y="497541"/>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1EF8841F-D2F8-0646-B645-839893A70343}"/>
              </a:ext>
            </a:extLst>
          </p:cNvPr>
          <p:cNvSpPr>
            <a:spLocks noGrp="1"/>
          </p:cNvSpPr>
          <p:nvPr>
            <p:ph type="body" sz="quarter" idx="12"/>
          </p:nvPr>
        </p:nvSpPr>
        <p:spPr>
          <a:xfrm>
            <a:off x="6392849" y="1437481"/>
            <a:ext cx="5212080" cy="1268039"/>
          </a:xfrm>
        </p:spPr>
        <p:txBody>
          <a:bodyPr wrap="square">
            <a:spAutoFit/>
          </a:bodyPr>
          <a:lstStyle>
            <a:lvl1pPr marL="231775" indent="-231775">
              <a:spcBef>
                <a:spcPts val="1224"/>
              </a:spcBef>
              <a:buClr>
                <a:schemeClr val="tx1"/>
              </a:buClr>
              <a:buFont typeface="Wingdings" panose="05000000000000000000" pitchFamily="2" charset="2"/>
              <a:buChar char=""/>
              <a:defRPr sz="2000" b="0">
                <a:solidFill>
                  <a:srgbClr val="000000"/>
                </a:solidFill>
                <a:latin typeface="+mn-lt"/>
                <a:cs typeface="Segoe UI Semilight" panose="020B0402040204020203" pitchFamily="34" charset="0"/>
              </a:defRPr>
            </a:lvl1pPr>
            <a:lvl2pPr marL="427038" indent="-171450">
              <a:buFont typeface="Wingdings" panose="05000000000000000000" pitchFamily="2" charset="2"/>
              <a:buChar char=""/>
              <a:defRPr sz="1600" b="0">
                <a:solidFill>
                  <a:srgbClr val="000000"/>
                </a:solidFill>
              </a:defRPr>
            </a:lvl2pPr>
            <a:lvl3pPr marL="639763" indent="-188913">
              <a:buFont typeface="Wingdings" panose="05000000000000000000" pitchFamily="2" charset="2"/>
              <a:buChar char=""/>
              <a:tabLst/>
              <a:defRPr sz="1400" b="0">
                <a:solidFill>
                  <a:srgbClr val="000000"/>
                </a:solidFill>
              </a:defRPr>
            </a:lvl3pPr>
            <a:lvl4pPr marL="828675" indent="-176213">
              <a:buFont typeface="Wingdings" panose="05000000000000000000" pitchFamily="2" charset="2"/>
              <a:buChar char=""/>
              <a:defRPr sz="1200" b="0">
                <a:solidFill>
                  <a:srgbClr val="000000"/>
                </a:solidFill>
              </a:defRPr>
            </a:lvl4pPr>
            <a:lvl5pPr marL="1023938" indent="-169863">
              <a:buFont typeface="Wingdings" panose="05000000000000000000" pitchFamily="2" charset="2"/>
              <a:buChar char=""/>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9EF2168D-ABC8-AA43-9EDB-A155583EFD61}"/>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3191898058"/>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a:xfrm>
            <a:off x="588263" y="497541"/>
            <a:ext cx="11018520" cy="553998"/>
          </a:xfrm>
        </p:spPr>
        <p:txBody>
          <a:bodyPr/>
          <a:lstStyle>
            <a:lvl1pPr>
              <a:defRPr sz="3600">
                <a:solidFill>
                  <a:srgbClr val="000000"/>
                </a:solidFill>
              </a:defRPr>
            </a:lvl1pPr>
          </a:lstStyle>
          <a:p>
            <a:r>
              <a:rPr lang="en-US"/>
              <a:t>Click to edit Master title style</a:t>
            </a:r>
          </a:p>
        </p:txBody>
      </p:sp>
      <p:sp>
        <p:nvSpPr>
          <p:cNvPr id="3" name="Footer Placeholder 10">
            <a:extLst>
              <a:ext uri="{FF2B5EF4-FFF2-40B4-BE49-F238E27FC236}">
                <a16:creationId xmlns:a16="http://schemas.microsoft.com/office/drawing/2014/main" id="{9438946C-117E-D444-B499-2F521D38BF54}"/>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900446412"/>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Only with gri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31026A-4A74-439D-A8F5-DB82A03E713C}"/>
              </a:ext>
            </a:extLst>
          </p:cNvPr>
          <p:cNvSpPr>
            <a:spLocks noGrp="1"/>
          </p:cNvSpPr>
          <p:nvPr>
            <p:ph type="title"/>
          </p:nvPr>
        </p:nvSpPr>
        <p:spPr>
          <a:xfrm>
            <a:off x="588263" y="497541"/>
            <a:ext cx="11018520" cy="553998"/>
          </a:xfrm>
        </p:spPr>
        <p:txBody>
          <a:bodyPr/>
          <a:lstStyle>
            <a:lvl1pPr>
              <a:defRPr sz="3600">
                <a:solidFill>
                  <a:srgbClr val="000000"/>
                </a:solidFill>
              </a:defRPr>
            </a:lvl1pPr>
          </a:lstStyle>
          <a:p>
            <a:r>
              <a:rPr lang="en-US"/>
              <a:t>Click to edit Master title style</a:t>
            </a:r>
          </a:p>
        </p:txBody>
      </p:sp>
      <p:sp>
        <p:nvSpPr>
          <p:cNvPr id="4" name="Footer Placeholder 10">
            <a:extLst>
              <a:ext uri="{FF2B5EF4-FFF2-40B4-BE49-F238E27FC236}">
                <a16:creationId xmlns:a16="http://schemas.microsoft.com/office/drawing/2014/main" id="{59A66667-56DD-0944-88F2-9EEF75B94EAF}"/>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72072913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mall title - half pag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84094"/>
            <a:ext cx="5508419" cy="372410"/>
          </a:xfrm>
        </p:spPr>
        <p:txBody>
          <a:bodyPr tIns="64008"/>
          <a:lstStyle>
            <a:lvl1pPr>
              <a:defRPr sz="2000" spc="0">
                <a:solidFill>
                  <a:srgbClr val="000000"/>
                </a:solidFill>
                <a:latin typeface="+mj-lt"/>
                <a:cs typeface="Segoe UI" panose="020B0502040204020203" pitchFamily="34" charset="0"/>
              </a:defRPr>
            </a:lvl1pPr>
          </a:lstStyle>
          <a:p>
            <a:r>
              <a:rPr lang="en-US"/>
              <a:t>Click to edit Master title style</a:t>
            </a:r>
          </a:p>
        </p:txBody>
      </p:sp>
      <p:sp>
        <p:nvSpPr>
          <p:cNvPr id="3" name="Footer Placeholder 10">
            <a:extLst>
              <a:ext uri="{FF2B5EF4-FFF2-40B4-BE49-F238E27FC236}">
                <a16:creationId xmlns:a16="http://schemas.microsoft.com/office/drawing/2014/main" id="{04552FE7-359D-6544-B2BC-512289B79DFF}"/>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414599436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Updates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84009" y="1287364"/>
            <a:ext cx="4201714" cy="620349"/>
          </a:xfrm>
        </p:spPr>
        <p:txBody>
          <a:bodyPr wrap="square" rIns="0" anchor="t">
            <a:noAutofit/>
          </a:bodyPr>
          <a:lstStyle>
            <a:lvl1pPr>
              <a:lnSpc>
                <a:spcPct val="100000"/>
              </a:lnSpc>
              <a:defRPr sz="2000" b="0" spc="-49" baseline="0">
                <a:solidFill>
                  <a:srgbClr val="000000"/>
                </a:solidFill>
                <a:latin typeface="+mj-lt"/>
                <a:cs typeface="Segoe UI Semilight" panose="020B0402040204020203" pitchFamily="34" charset="0"/>
              </a:defRPr>
            </a:lvl1pPr>
          </a:lstStyle>
          <a:p>
            <a:r>
              <a:rPr lang="en-US"/>
              <a:t>Title format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hasCustomPrompt="1"/>
          </p:nvPr>
        </p:nvSpPr>
        <p:spPr>
          <a:xfrm>
            <a:off x="384009" y="2067179"/>
            <a:ext cx="4201714" cy="3289256"/>
          </a:xfrm>
        </p:spPr>
        <p:txBody>
          <a:bodyPr>
            <a:noAutofit/>
          </a:bodyPr>
          <a:lstStyle>
            <a:lvl1pPr marL="0" indent="0">
              <a:buNone/>
              <a:defRPr sz="1400">
                <a:solidFill>
                  <a:srgbClr val="000000"/>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Edit Master text styles</a:t>
            </a:r>
          </a:p>
        </p:txBody>
      </p:sp>
      <p:sp>
        <p:nvSpPr>
          <p:cNvPr id="6" name="Rectangle 5">
            <a:extLst>
              <a:ext uri="{FF2B5EF4-FFF2-40B4-BE49-F238E27FC236}">
                <a16:creationId xmlns:a16="http://schemas.microsoft.com/office/drawing/2014/main" id="{10B7B646-5077-24A0-1EC0-D8D72CAF7AA6}"/>
              </a:ext>
              <a:ext uri="{C183D7F6-B498-43B3-948B-1728B52AA6E4}">
                <adec:decorative xmlns:adec="http://schemas.microsoft.com/office/drawing/2017/decorative" val="1"/>
              </a:ext>
            </a:extLst>
          </p:cNvPr>
          <p:cNvSpPr/>
          <p:nvPr userDrawn="1"/>
        </p:nvSpPr>
        <p:spPr>
          <a:xfrm>
            <a:off x="5263616" y="0"/>
            <a:ext cx="6928384" cy="6858000"/>
          </a:xfrm>
          <a:prstGeom prst="rect">
            <a:avLst/>
          </a:prstGeom>
          <a:solidFill>
            <a:srgbClr val="001B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B8F2A55A-54F2-9F08-283C-F966780DD624}"/>
              </a:ext>
              <a:ext uri="{C183D7F6-B498-43B3-948B-1728B52AA6E4}">
                <adec:decorative xmlns:adec="http://schemas.microsoft.com/office/drawing/2017/decorative" val="1"/>
              </a:ext>
            </a:extLst>
          </p:cNvPr>
          <p:cNvSpPr/>
          <p:nvPr userDrawn="1"/>
        </p:nvSpPr>
        <p:spPr>
          <a:xfrm>
            <a:off x="384009" y="500873"/>
            <a:ext cx="45719" cy="473920"/>
          </a:xfrm>
          <a:prstGeom prst="rect">
            <a:avLst/>
          </a:prstGeom>
          <a:solidFill>
            <a:srgbClr val="001B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94B83"/>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7073069"/>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6" orient="horz" pos="904">
          <p15:clr>
            <a:srgbClr val="5ACBF0"/>
          </p15:clr>
        </p15:guide>
        <p15:guide id="7" orient="horz" pos="1276">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Title &amp; Non-bulleted text">
    <p:bg>
      <p:bgPr>
        <a:solidFill>
          <a:schemeClr val="bg1">
            <a:lumMod val="9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5D753A-2494-D76F-9BFE-BBE32685DD66}"/>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rgbClr val="001B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a:xfrm>
            <a:off x="588263" y="498764"/>
            <a:ext cx="11018520" cy="553998"/>
          </a:xfrm>
        </p:spPr>
        <p:txBody>
          <a:bodyPr/>
          <a:lstStyle>
            <a:lvl1pPr>
              <a:defRPr sz="3600">
                <a:solidFill>
                  <a:schemeClr val="bg1"/>
                </a:solidFill>
              </a:defRPr>
            </a:lvl1pPr>
          </a:lstStyle>
          <a:p>
            <a:r>
              <a:rPr lang="en-US"/>
              <a:t>Click to edit Master title style</a:t>
            </a:r>
          </a:p>
        </p:txBody>
      </p:sp>
      <p:sp>
        <p:nvSpPr>
          <p:cNvPr id="4" name="Text Placeholder 3"/>
          <p:cNvSpPr>
            <a:spLocks noGrp="1"/>
          </p:cNvSpPr>
          <p:nvPr>
            <p:ph type="body" sz="quarter" idx="10"/>
          </p:nvPr>
        </p:nvSpPr>
        <p:spPr>
          <a:xfrm>
            <a:off x="586390" y="1434370"/>
            <a:ext cx="11018520" cy="1083374"/>
          </a:xfrm>
        </p:spPr>
        <p:txBody>
          <a:bodyPr wrap="square">
            <a:spAutoFit/>
          </a:bodyPr>
          <a:lstStyle>
            <a:lvl1pPr marL="0" indent="0">
              <a:buNone/>
              <a:defRPr sz="2000" b="0" i="0">
                <a:solidFill>
                  <a:schemeClr val="bg1"/>
                </a:solidFill>
                <a:latin typeface="+mn-lt"/>
                <a:cs typeface="Segoe UI" panose="020B0502040204020203" pitchFamily="34" charset="0"/>
              </a:defRPr>
            </a:lvl1pPr>
            <a:lvl2pPr marL="228600" indent="0">
              <a:buNone/>
              <a:defRPr sz="1600">
                <a:solidFill>
                  <a:schemeClr val="bg1"/>
                </a:solidFill>
              </a:defRPr>
            </a:lvl2pPr>
            <a:lvl3pPr marL="457200" indent="0">
              <a:buNone/>
              <a:defRPr sz="1400">
                <a:solidFill>
                  <a:schemeClr val="bg1"/>
                </a:solidFill>
              </a:defRPr>
            </a:lvl3pPr>
            <a:lvl4pPr marL="685800" indent="0">
              <a:buNone/>
              <a:defRPr sz="1200">
                <a:solidFill>
                  <a:schemeClr val="bg1"/>
                </a:solidFill>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72568826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Title - Square Photo ">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271872"/>
            <a:ext cx="4161981" cy="861774"/>
          </a:xfrm>
        </p:spPr>
        <p:txBody>
          <a:bodyPr wrap="square" rIns="0" anchor="b">
            <a:spAutoFit/>
          </a:bodyPr>
          <a:lstStyle>
            <a:lvl1pPr>
              <a:lnSpc>
                <a:spcPct val="100000"/>
              </a:lnSpc>
              <a:defRPr sz="2800" b="0" spc="-49" baseline="0">
                <a:solidFill>
                  <a:srgbClr val="000000"/>
                </a:solidFill>
                <a:latin typeface="+mj-lt"/>
                <a:cs typeface="Segoe UI Semilight" panose="020B0402040204020203" pitchFamily="34" charset="0"/>
              </a:defRPr>
            </a:lvl1pPr>
          </a:lstStyle>
          <a:p>
            <a:r>
              <a:rPr lang="en-US"/>
              <a:t>Title format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1"/>
            <a:ext cx="4162425" cy="246221"/>
          </a:xfrm>
        </p:spPr>
        <p:txBody>
          <a:bodyPr/>
          <a:lstStyle>
            <a:lvl1pPr marL="0" indent="0">
              <a:buNone/>
              <a:defRPr sz="1600">
                <a:solidFill>
                  <a:srgbClr val="000000"/>
                </a:solidFill>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Edit Master text styles</a:t>
            </a:r>
          </a:p>
        </p:txBody>
      </p:sp>
      <p:sp>
        <p:nvSpPr>
          <p:cNvPr id="5" name="Picture Placeholder">
            <a:extLst>
              <a:ext uri="{FF2B5EF4-FFF2-40B4-BE49-F238E27FC236}">
                <a16:creationId xmlns:a16="http://schemas.microsoft.com/office/drawing/2014/main" id="{6178F5D2-7CA2-4202-8FD2-95D8F7A2E98D}"/>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011680" rIns="0" anchor="t" anchorCtr="0">
            <a:noAutofit/>
          </a:bodyPr>
          <a:lstStyle>
            <a:lvl1pPr marL="0" indent="0" algn="ctr">
              <a:lnSpc>
                <a:spcPct val="100000"/>
              </a:lnSpc>
              <a:buNone/>
              <a:defRPr sz="1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201118724"/>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6" orient="horz" pos="904">
          <p15:clr>
            <a:srgbClr val="5ACBF0"/>
          </p15:clr>
        </p15:guide>
        <p15:guide id="7" orient="horz" pos="1276">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Square Photo ">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025" y="2998113"/>
            <a:ext cx="4161981" cy="861774"/>
          </a:xfrm>
        </p:spPr>
        <p:txBody>
          <a:bodyPr wrap="square" rIns="0" anchor="ctr" anchorCtr="0">
            <a:spAutoFit/>
          </a:bodyPr>
          <a:lstStyle>
            <a:lvl1pPr>
              <a:lnSpc>
                <a:spcPct val="100000"/>
              </a:lnSpc>
              <a:defRPr sz="2800" b="0" spc="-49" baseline="0">
                <a:solidFill>
                  <a:srgbClr val="000000"/>
                </a:solidFill>
                <a:latin typeface="+mj-lt"/>
                <a:cs typeface="Segoe UI Semilight" panose="020B0402040204020203" pitchFamily="34" charset="0"/>
              </a:defRPr>
            </a:lvl1pPr>
          </a:lstStyle>
          <a:p>
            <a:r>
              <a:rPr lang="en-US"/>
              <a:t>Square photo layout with Title  </a:t>
            </a:r>
          </a:p>
        </p:txBody>
      </p:sp>
      <p:sp>
        <p:nvSpPr>
          <p:cNvPr id="4" name="Picture Placeholder">
            <a:extLst>
              <a:ext uri="{FF2B5EF4-FFF2-40B4-BE49-F238E27FC236}">
                <a16:creationId xmlns:a16="http://schemas.microsoft.com/office/drawing/2014/main" id="{3956AAB8-C2DF-40F3-A72B-0FA6F47702E6}"/>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011680" rIns="0" anchor="t" anchorCtr="0">
            <a:noAutofit/>
          </a:bodyPr>
          <a:lstStyle>
            <a:lvl1pPr marL="0" indent="0" algn="ctr">
              <a:lnSpc>
                <a:spcPct val="100000"/>
              </a:lnSpc>
              <a:buNone/>
              <a:defRPr sz="1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664975518"/>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5" orient="horz" pos="2160">
          <p15:clr>
            <a:srgbClr val="FBAE4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Square Photo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4200" y="2981637"/>
            <a:ext cx="4160520" cy="615553"/>
          </a:xfrm>
        </p:spPr>
        <p:txBody>
          <a:bodyPr wrap="square" anchor="t">
            <a:spAutoFit/>
          </a:bodyPr>
          <a:lstStyle>
            <a:lvl1pPr>
              <a:lnSpc>
                <a:spcPct val="100000"/>
              </a:lnSpc>
              <a:defRPr sz="2000" b="0" spc="0" baseline="0">
                <a:gradFill>
                  <a:gsLst>
                    <a:gs pos="1250">
                      <a:schemeClr val="tx1"/>
                    </a:gs>
                    <a:gs pos="100000">
                      <a:schemeClr val="tx1"/>
                    </a:gs>
                  </a:gsLst>
                  <a:lin ang="5400000" scaled="0"/>
                </a:gradFill>
                <a:latin typeface="+mj-lt"/>
                <a:cs typeface="Segoe UI Semilight" panose="020B0402040204020203" pitchFamily="34" charset="0"/>
              </a:defRPr>
            </a:lvl1pPr>
          </a:lstStyle>
          <a:p>
            <a:r>
              <a:rPr lang="en-US"/>
              <a:t>Square photo layout with smaller text</a:t>
            </a:r>
          </a:p>
        </p:txBody>
      </p:sp>
      <p:sp>
        <p:nvSpPr>
          <p:cNvPr id="4" name="Picture Placeholder">
            <a:extLst>
              <a:ext uri="{FF2B5EF4-FFF2-40B4-BE49-F238E27FC236}">
                <a16:creationId xmlns:a16="http://schemas.microsoft.com/office/drawing/2014/main" id="{18102CFD-D7DD-461F-B675-FAE01404E555}"/>
              </a:ext>
            </a:extLst>
          </p:cNvPr>
          <p:cNvSpPr>
            <a:spLocks noGrp="1"/>
          </p:cNvSpPr>
          <p:nvPr>
            <p:ph type="pic" sz="quarter" idx="11" hasCustomPrompt="1"/>
          </p:nvPr>
        </p:nvSpPr>
        <p:spPr bwMode="gray">
          <a:xfrm>
            <a:off x="5334000" y="0"/>
            <a:ext cx="6858000" cy="6858000"/>
          </a:xfrm>
          <a:blipFill>
            <a:blip r:embed="rId2"/>
            <a:stretch>
              <a:fillRect/>
            </a:stretch>
          </a:blipFill>
        </p:spPr>
        <p:txBody>
          <a:bodyPr lIns="0" tIns="2011680" rIns="0" anchor="t" anchorCtr="0">
            <a:noAutofit/>
          </a:bodyPr>
          <a:lstStyle>
            <a:lvl1pPr marL="0" indent="0" algn="ctr">
              <a:lnSpc>
                <a:spcPct val="100000"/>
              </a:lnSpc>
              <a:buNone/>
              <a:defRPr sz="1600" b="1">
                <a:solidFill>
                  <a:srgbClr val="FFFFFF"/>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3983493995"/>
      </p:ext>
    </p:extLst>
  </p:cSld>
  <p:clrMapOvr>
    <a:masterClrMapping/>
  </p:clrMapOvr>
  <p:transition>
    <p:fade/>
  </p:transition>
  <p:extLst>
    <p:ext uri="{DCECCB84-F9BA-43D5-87BE-67443E8EF086}">
      <p15:sldGuideLst xmlns:p15="http://schemas.microsoft.com/office/powerpoint/2012/main">
        <p15:guide id="2" pos="3360">
          <p15:clr>
            <a:srgbClr val="FBAE4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Demo slide">
    <p:bg>
      <p:bgPr>
        <a:solidFill>
          <a:srgbClr val="1A1A1A"/>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07777"/>
          </a:xfrm>
          <a:noFill/>
        </p:spPr>
        <p:txBody>
          <a:bodyPr lIns="0" tIns="0" rIns="0" bIns="0">
            <a:spAutoFit/>
          </a:bodyPr>
          <a:lstStyle>
            <a:lvl1pPr marL="0" indent="0">
              <a:spcBef>
                <a:spcPts val="0"/>
              </a:spcBef>
              <a:spcAft>
                <a:spcPts val="0"/>
              </a:spcAft>
              <a:buFont typeface="Arial" panose="020B0604020202020204" pitchFamily="34" charset="0"/>
              <a:buNone/>
              <a:defRPr sz="2000" spc="0" baseline="0">
                <a:gradFill>
                  <a:gsLst>
                    <a:gs pos="0">
                      <a:schemeClr val="tx1"/>
                    </a:gs>
                    <a:gs pos="100000">
                      <a:schemeClr val="tx1"/>
                    </a:gs>
                  </a:gsLst>
                  <a:lin ang="5400000" scaled="0"/>
                </a:gradFill>
                <a:latin typeface="+mn-lt"/>
              </a:defRPr>
            </a:lvl1pPr>
          </a:lstStyle>
          <a:p>
            <a:pPr lvl="0"/>
            <a:r>
              <a:rPr lang="en-US"/>
              <a:t>Speaker name</a:t>
            </a:r>
          </a:p>
        </p:txBody>
      </p:sp>
    </p:spTree>
    <p:extLst>
      <p:ext uri="{BB962C8B-B14F-4D97-AF65-F5344CB8AC3E}">
        <p14:creationId xmlns:p14="http://schemas.microsoft.com/office/powerpoint/2010/main" val="30049092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Demo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gradFill>
                  <a:gsLst>
                    <a:gs pos="0">
                      <a:schemeClr val="tx1"/>
                    </a:gs>
                    <a:gs pos="100000">
                      <a:schemeClr val="tx1"/>
                    </a:gs>
                  </a:gsLst>
                  <a:lin ang="5400000" scaled="0"/>
                </a:gradFill>
                <a:latin typeface="+mn-lt"/>
              </a:defRPr>
            </a:lvl1pPr>
          </a:lstStyle>
          <a:p>
            <a:pPr lvl="0"/>
            <a:r>
              <a:rPr lang="en-US"/>
              <a:t>Speaker name</a:t>
            </a:r>
          </a:p>
        </p:txBody>
      </p:sp>
    </p:spTree>
    <p:extLst>
      <p:ext uri="{BB962C8B-B14F-4D97-AF65-F5344CB8AC3E}">
        <p14:creationId xmlns:p14="http://schemas.microsoft.com/office/powerpoint/2010/main" val="1004873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Video slide">
    <p:bg>
      <p:bgPr>
        <a:solidFill>
          <a:srgbClr val="1A1A1A"/>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Video</a:t>
            </a:r>
          </a:p>
        </p:txBody>
      </p:sp>
    </p:spTree>
    <p:extLst>
      <p:ext uri="{BB962C8B-B14F-4D97-AF65-F5344CB8AC3E}">
        <p14:creationId xmlns:p14="http://schemas.microsoft.com/office/powerpoint/2010/main" val="36512775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1">
          <p15:clr>
            <a:srgbClr val="5ACBF0"/>
          </p15:clr>
        </p15:guide>
        <p15:guide id="3" orient="horz" pos="1914">
          <p15:clr>
            <a:srgbClr val="5ACBF0"/>
          </p15:clr>
        </p15:guide>
        <p15:guide id="4" orient="horz" pos="2505">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Video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Video</a:t>
            </a:r>
          </a:p>
        </p:txBody>
      </p:sp>
    </p:spTree>
    <p:extLst>
      <p:ext uri="{BB962C8B-B14F-4D97-AF65-F5344CB8AC3E}">
        <p14:creationId xmlns:p14="http://schemas.microsoft.com/office/powerpoint/2010/main" val="4257239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1">
          <p15:clr>
            <a:srgbClr val="5ACBF0"/>
          </p15:clr>
        </p15:guide>
        <p15:guide id="3" orient="horz" pos="1914">
          <p15:clr>
            <a:srgbClr val="5ACBF0"/>
          </p15:clr>
        </p15:guide>
        <p15:guide id="4" orient="horz" pos="2505">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Section Title">
    <p:bg>
      <p:bgPr>
        <a:solidFill>
          <a:srgbClr val="1A1A1A"/>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16301232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000000"/>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261660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80503004"/>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4">
          <p15:clr>
            <a:srgbClr val="5ACBF0"/>
          </p15:clr>
        </p15:guide>
        <p15:guide id="3" orient="horz" pos="288">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Blank 2">
    <p:bg>
      <p:bgPr>
        <a:solidFill>
          <a:srgbClr val="1A1A1A"/>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435770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1272">
          <p15:clr>
            <a:srgbClr val="5ACBF0"/>
          </p15:clr>
        </p15:guide>
        <p15:guide id="3" orient="horz" pos="288">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a:xfrm>
            <a:off x="588263" y="497541"/>
            <a:ext cx="11018520" cy="430887"/>
          </a:xfrm>
        </p:spPr>
        <p:txBody>
          <a:bodyPr/>
          <a:lstStyle>
            <a:lvl1pPr>
              <a:defRPr sz="2800"/>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CD7C51EB-D279-154E-8F43-40608F83D105}"/>
              </a:ext>
            </a:extLst>
          </p:cNvPr>
          <p:cNvSpPr>
            <a:spLocks noGrp="1"/>
          </p:cNvSpPr>
          <p:nvPr>
            <p:ph type="ftr" sz="quarter" idx="3"/>
          </p:nvPr>
        </p:nvSpPr>
        <p:spPr>
          <a:xfrm>
            <a:off x="584201" y="6456459"/>
            <a:ext cx="11025188" cy="107854"/>
          </a:xfrm>
          <a:prstGeom prst="rect">
            <a:avLst/>
          </a:prstGeom>
        </p:spPr>
        <p:txBody>
          <a:bodyPr/>
          <a:lstStyle>
            <a:lvl1pPr>
              <a:defRPr sz="800">
                <a:solidFill>
                  <a:schemeClr val="bg2">
                    <a:lumMod val="50000"/>
                  </a:schemeClr>
                </a:solidFill>
              </a:defRPr>
            </a:lvl1pPr>
          </a:lstStyle>
          <a:p>
            <a:r>
              <a:rPr lang="en-US"/>
              <a:t>© Microsoft Corporation                                                                                  					   	    	                                     Microsoft 365 </a:t>
            </a:r>
          </a:p>
        </p:txBody>
      </p:sp>
    </p:spTree>
    <p:extLst>
      <p:ext uri="{BB962C8B-B14F-4D97-AF65-F5344CB8AC3E}">
        <p14:creationId xmlns:p14="http://schemas.microsoft.com/office/powerpoint/2010/main" val="60455311"/>
      </p:ext>
    </p:extLst>
  </p:cSld>
  <p:clrMapOvr>
    <a:masterClrMapping/>
  </p:clrMapOvr>
  <p:transition>
    <p:fade/>
  </p:transition>
  <p:extLst>
    <p:ext uri="{DCECCB84-F9BA-43D5-87BE-67443E8EF086}">
      <p15:sldGuideLst xmlns:p15="http://schemas.microsoft.com/office/powerpoint/2012/main">
        <p15:guide id="1" orient="horz" pos="1272">
          <p15:clr>
            <a:srgbClr val="5ACBF0"/>
          </p15:clr>
        </p15:guide>
        <p15:guide id="2" orient="horz" pos="905">
          <p15:clr>
            <a:srgbClr val="5ACBF0"/>
          </p15:clr>
        </p15:guide>
        <p15:guide id="3" orient="horz" pos="288">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Black Notes slide Layout">
    <p:bg bwMode="black">
      <p:bgPr>
        <a:solidFill>
          <a:srgbClr val="000000"/>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a:xfrm>
            <a:off x="588263" y="510988"/>
            <a:ext cx="11018520" cy="430887"/>
          </a:xfrm>
        </p:spPr>
        <p:txBody>
          <a:bodyPr/>
          <a:lstStyle>
            <a:lvl1pPr>
              <a:defRPr b="0">
                <a:gradFill>
                  <a:gsLst>
                    <a:gs pos="1250">
                      <a:schemeClr val="tx1"/>
                    </a:gs>
                    <a:gs pos="100000">
                      <a:schemeClr val="tx1"/>
                    </a:gs>
                  </a:gsLst>
                  <a:lin ang="5400000" scaled="0"/>
                </a:gra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gradFill>
                  <a:gsLst>
                    <a:gs pos="0">
                      <a:srgbClr val="000000"/>
                    </a:gs>
                    <a:gs pos="100000">
                      <a:srgbClr val="000000"/>
                    </a:gs>
                  </a:gsLst>
                  <a:lin ang="5400000" scaled="0"/>
                </a:gra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385044309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Closing logo slide">
    <p:bg>
      <p:bgPr>
        <a:solidFill>
          <a:srgbClr val="1A1A1A"/>
        </a:solidFill>
        <a:effectLst/>
      </p:bgPr>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a:extLst>
              <a:ext uri="{FF2B5EF4-FFF2-40B4-BE49-F238E27FC236}">
                <a16:creationId xmlns:a16="http://schemas.microsoft.com/office/drawing/2014/main" id="{2EEC6248-87BC-4D4D-98C3-91E1890DDA17}"/>
              </a:ext>
            </a:extLst>
          </p:cNvPr>
          <p:cNvPicPr>
            <a:picLocks noChangeAspect="1"/>
          </p:cNvPicPr>
          <p:nvPr userDrawn="1"/>
        </p:nvPicPr>
        <p:blipFill>
          <a:blip r:embed="rId2"/>
          <a:stretch>
            <a:fillRect/>
          </a:stretch>
        </p:blipFill>
        <p:spPr bwMode="black">
          <a:xfrm>
            <a:off x="283297" y="281709"/>
            <a:ext cx="2440148" cy="902854"/>
          </a:xfrm>
          <a:prstGeom prst="rect">
            <a:avLst/>
          </a:prstGeom>
        </p:spPr>
      </p:pic>
    </p:spTree>
    <p:extLst>
      <p:ext uri="{BB962C8B-B14F-4D97-AF65-F5344CB8AC3E}">
        <p14:creationId xmlns:p14="http://schemas.microsoft.com/office/powerpoint/2010/main" val="383686375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2_Title Slide">
    <p:bg>
      <p:bgPr>
        <a:solidFill>
          <a:srgbClr val="001B2A"/>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25646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Text option 3">
    <p:spTree>
      <p:nvGrpSpPr>
        <p:cNvPr id="1" name=""/>
        <p:cNvGrpSpPr/>
        <p:nvPr/>
      </p:nvGrpSpPr>
      <p:grpSpPr>
        <a:xfrm>
          <a:off x="0" y="0"/>
          <a:ext cx="0" cy="0"/>
          <a:chOff x="0" y="0"/>
          <a:chExt cx="0" cy="0"/>
        </a:xfrm>
      </p:grpSpPr>
      <p:sp>
        <p:nvSpPr>
          <p:cNvPr id="16" name="Content Placeholder 15"/>
          <p:cNvSpPr>
            <a:spLocks noGrp="1"/>
          </p:cNvSpPr>
          <p:nvPr>
            <p:ph sz="quarter" idx="17" hasCustomPrompt="1"/>
          </p:nvPr>
        </p:nvSpPr>
        <p:spPr>
          <a:xfrm>
            <a:off x="584200" y="1599722"/>
            <a:ext cx="3490176" cy="3099393"/>
          </a:xfrm>
          <a:blipFill>
            <a:blip r:embed="rId2"/>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2" name="Title 1"/>
          <p:cNvSpPr>
            <a:spLocks noGrp="1"/>
          </p:cNvSpPr>
          <p:nvPr>
            <p:ph type="title" hasCustomPrompt="1"/>
          </p:nvPr>
        </p:nvSpPr>
        <p:spPr>
          <a:xfrm>
            <a:off x="584200" y="545447"/>
            <a:ext cx="11306469" cy="403137"/>
          </a:xfrm>
        </p:spPr>
        <p:txBody>
          <a:bodyPr wrap="square" lIns="0" tIns="0" rIns="0" bIns="0">
            <a:spAutoFit/>
          </a:bodyPr>
          <a:lstStyle>
            <a:lvl1pPr>
              <a:lnSpc>
                <a:spcPts val="3137"/>
              </a:lnSpc>
              <a:defRPr sz="2800">
                <a:solidFill>
                  <a:srgbClr val="000000"/>
                </a:solidFill>
              </a:defRPr>
            </a:lvl1pPr>
          </a:lstStyle>
          <a:p>
            <a:r>
              <a:rPr lang="en-US"/>
              <a:t>Text option 3: three columns images and text</a:t>
            </a:r>
          </a:p>
        </p:txBody>
      </p:sp>
      <p:sp>
        <p:nvSpPr>
          <p:cNvPr id="5" name="Text Placeholder 4"/>
          <p:cNvSpPr>
            <a:spLocks noGrp="1"/>
          </p:cNvSpPr>
          <p:nvPr>
            <p:ph type="body" sz="quarter" idx="11" hasCustomPrompt="1"/>
          </p:nvPr>
        </p:nvSpPr>
        <p:spPr>
          <a:xfrm>
            <a:off x="584200" y="4927922"/>
            <a:ext cx="3490176" cy="1186064"/>
          </a:xfrm>
        </p:spPr>
        <p:txBody>
          <a:bodyPr lIns="0" tIns="0" rIns="0" bIns="0"/>
          <a:lstStyle>
            <a:lvl1pPr marL="0" indent="0">
              <a:lnSpc>
                <a:spcPts val="1765"/>
              </a:lnSpc>
              <a:spcBef>
                <a:spcPts val="1176"/>
              </a:spcBef>
              <a:buNone/>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10" name="Text Placeholder 4"/>
          <p:cNvSpPr>
            <a:spLocks noGrp="1"/>
          </p:cNvSpPr>
          <p:nvPr>
            <p:ph type="body" sz="quarter" idx="13" hasCustomPrompt="1"/>
          </p:nvPr>
        </p:nvSpPr>
        <p:spPr>
          <a:xfrm>
            <a:off x="8144083" y="4927922"/>
            <a:ext cx="3465305" cy="1182568"/>
          </a:xfrm>
        </p:spPr>
        <p:txBody>
          <a:bodyPr lIns="0" tIns="0" rIns="0" bIns="0"/>
          <a:lstStyle>
            <a:lvl1pPr marL="0" marR="0" indent="0" algn="l" defTabSz="932742" rtl="0" eaLnBrk="1" fontAlgn="auto" latinLnBrk="0" hangingPunct="1">
              <a:lnSpc>
                <a:spcPts val="1765"/>
              </a:lnSpc>
              <a:spcBef>
                <a:spcPts val="1200"/>
              </a:spcBef>
              <a:spcAft>
                <a:spcPts val="0"/>
              </a:spcAft>
              <a:buClrTx/>
              <a:buSzPct val="90000"/>
              <a:buFont typeface="Wingdings" panose="05000000000000000000" pitchFamily="2" charset="2"/>
              <a:buNone/>
              <a:tabLst/>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25" name="Content Placeholder 15">
            <a:extLst>
              <a:ext uri="{FF2B5EF4-FFF2-40B4-BE49-F238E27FC236}">
                <a16:creationId xmlns:a16="http://schemas.microsoft.com/office/drawing/2014/main" id="{FF38BC9F-387A-498E-A040-4619A490AEDD}"/>
              </a:ext>
            </a:extLst>
          </p:cNvPr>
          <p:cNvSpPr>
            <a:spLocks noGrp="1"/>
          </p:cNvSpPr>
          <p:nvPr>
            <p:ph sz="quarter" idx="18" hasCustomPrompt="1"/>
          </p:nvPr>
        </p:nvSpPr>
        <p:spPr>
          <a:xfrm>
            <a:off x="4303151" y="1599722"/>
            <a:ext cx="3618381" cy="3099393"/>
          </a:xfrm>
          <a:blipFill>
            <a:blip r:embed="rId3"/>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26" name="Content Placeholder 15">
            <a:extLst>
              <a:ext uri="{FF2B5EF4-FFF2-40B4-BE49-F238E27FC236}">
                <a16:creationId xmlns:a16="http://schemas.microsoft.com/office/drawing/2014/main" id="{EEF5E46D-3409-4544-8C4E-211F133E580F}"/>
              </a:ext>
            </a:extLst>
          </p:cNvPr>
          <p:cNvSpPr>
            <a:spLocks noGrp="1"/>
          </p:cNvSpPr>
          <p:nvPr>
            <p:ph sz="quarter" idx="19" hasCustomPrompt="1"/>
          </p:nvPr>
        </p:nvSpPr>
        <p:spPr>
          <a:xfrm>
            <a:off x="8144083" y="1599722"/>
            <a:ext cx="3465305" cy="3099394"/>
          </a:xfrm>
          <a:blipFill>
            <a:blip r:embed="rId4"/>
            <a:stretch>
              <a:fillRect/>
            </a:stretch>
          </a:blipFill>
        </p:spPr>
        <p:txBody>
          <a:bodyPr anchor="ctr" anchorCtr="0">
            <a:noAutofit/>
          </a:bodyPr>
          <a:lstStyle>
            <a:lvl1pPr marL="0" indent="0" algn="ctr">
              <a:buNone/>
              <a:defRPr sz="1961">
                <a:solidFill>
                  <a:srgbClr val="000000"/>
                </a:solidFill>
              </a:defRPr>
            </a:lvl1pPr>
          </a:lstStyle>
          <a:p>
            <a:pPr lvl="0"/>
            <a:r>
              <a:rPr lang="en-US"/>
              <a:t>Place photo</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303151" y="4927922"/>
            <a:ext cx="3618381" cy="1182568"/>
          </a:xfrm>
        </p:spPr>
        <p:txBody>
          <a:bodyPr lIns="0" tIns="0" rIns="0" bIns="0"/>
          <a:lstStyle>
            <a:lvl1pPr marL="0" marR="0" indent="0" algn="l" defTabSz="932742" rtl="0" eaLnBrk="1" fontAlgn="auto" latinLnBrk="0" hangingPunct="1">
              <a:lnSpc>
                <a:spcPts val="1765"/>
              </a:lnSpc>
              <a:spcBef>
                <a:spcPts val="1200"/>
              </a:spcBef>
              <a:spcAft>
                <a:spcPts val="0"/>
              </a:spcAft>
              <a:buClrTx/>
              <a:buSzPct val="90000"/>
              <a:buFont typeface="Wingdings" panose="05000000000000000000" pitchFamily="2" charset="2"/>
              <a:buNone/>
              <a:tabLst/>
              <a:defRPr lang="en-US" sz="1200" b="0" kern="1200" spc="0" baseline="0" dirty="0">
                <a:solidFill>
                  <a:srgbClr val="000000"/>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200">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12/14</a:t>
            </a:r>
          </a:p>
          <a:p>
            <a:pPr lvl="1"/>
            <a:r>
              <a:rPr lang="en-US"/>
              <a:t>Body copy Segoe Regular 12/14. </a:t>
            </a:r>
            <a:r>
              <a:rPr lang="en-US" err="1"/>
              <a:t>Cavorest</a:t>
            </a:r>
            <a:r>
              <a:rPr lang="en-US"/>
              <a:t> a </a:t>
            </a:r>
            <a:r>
              <a:rPr lang="en-US" err="1"/>
              <a:t>aut</a:t>
            </a:r>
            <a:r>
              <a:rPr lang="en-US"/>
              <a:t> arum </a:t>
            </a:r>
            <a:r>
              <a:rPr lang="en-US" err="1"/>
              <a:t>quam</a:t>
            </a:r>
            <a:r>
              <a:rPr lang="en-US"/>
              <a:t> id eat ape </a:t>
            </a:r>
            <a:r>
              <a:rPr lang="en-US" err="1"/>
              <a:t>est</a:t>
            </a:r>
            <a:r>
              <a:rPr lang="en-US"/>
              <a:t>, qui </a:t>
            </a:r>
            <a:r>
              <a:rPr lang="en-US" err="1"/>
              <a:t>sinc</a:t>
            </a:r>
            <a:r>
              <a:rPr lang="en-US"/>
              <a:t>, </a:t>
            </a:r>
            <a:r>
              <a:rPr lang="en-US" err="1"/>
              <a:t>omnimusdae</a:t>
            </a:r>
            <a:r>
              <a:rPr lang="en-US"/>
              <a:t>. </a:t>
            </a:r>
            <a:r>
              <a:rPr lang="en-US" err="1"/>
              <a:t>Boribus</a:t>
            </a:r>
            <a:r>
              <a:rPr lang="en-US"/>
              <a:t> </a:t>
            </a:r>
            <a:r>
              <a:rPr lang="en-US" err="1"/>
              <a:t>sinctius</a:t>
            </a:r>
            <a:r>
              <a:rPr lang="en-US"/>
              <a:t> </a:t>
            </a:r>
            <a:r>
              <a:rPr lang="en-US" err="1"/>
              <a:t>nimaxime</a:t>
            </a:r>
            <a:r>
              <a:rPr lang="en-US"/>
              <a:t> sit et </a:t>
            </a:r>
            <a:r>
              <a:rPr lang="en-US" err="1"/>
              <a:t>nonsequibus</a:t>
            </a:r>
            <a:r>
              <a:rPr lang="en-US"/>
              <a:t> </a:t>
            </a:r>
            <a:r>
              <a:rPr lang="en-US" err="1"/>
              <a:t>dollendis</a:t>
            </a:r>
            <a:r>
              <a:rPr lang="en-US"/>
              <a:t> as </a:t>
            </a:r>
            <a:r>
              <a:rPr lang="en-US" err="1"/>
              <a:t>autestiatur</a:t>
            </a:r>
            <a:r>
              <a:rPr lang="en-US"/>
              <a:t>.</a:t>
            </a:r>
          </a:p>
        </p:txBody>
      </p:sp>
      <p:sp>
        <p:nvSpPr>
          <p:cNvPr id="11" name="Footer Placeholder 14">
            <a:extLst>
              <a:ext uri="{FF2B5EF4-FFF2-40B4-BE49-F238E27FC236}">
                <a16:creationId xmlns:a16="http://schemas.microsoft.com/office/drawing/2014/main" id="{AE158E7B-0220-41AE-9E99-77C3807358BA}"/>
              </a:ext>
            </a:extLst>
          </p:cNvPr>
          <p:cNvSpPr>
            <a:spLocks noGrp="1"/>
          </p:cNvSpPr>
          <p:nvPr>
            <p:ph type="ftr" sz="quarter" idx="3"/>
          </p:nvPr>
        </p:nvSpPr>
        <p:spPr>
          <a:xfrm>
            <a:off x="361838" y="6450194"/>
            <a:ext cx="11586711" cy="118296"/>
          </a:xfrm>
          <a:prstGeom prst="rect">
            <a:avLst/>
          </a:prstGeom>
        </p:spPr>
        <p:txBody>
          <a:bodyPr vert="horz" lIns="91440" tIns="45720" rIns="91440" bIns="45720" numCol="2" rtlCol="0" anchor="ctr"/>
          <a:lstStyle>
            <a:lvl1pPr algn="l">
              <a:defRPr sz="686">
                <a:solidFill>
                  <a:srgbClr val="000000"/>
                </a:solidFill>
              </a:defRPr>
            </a:lvl1pPr>
          </a:lstStyle>
          <a:p>
            <a:r>
              <a:rPr lang="en-US"/>
              <a:t>© Microsoft Corporation                                                                                  								                      Microsoft 365 </a:t>
            </a:r>
          </a:p>
        </p:txBody>
      </p:sp>
    </p:spTree>
    <p:extLst>
      <p:ext uri="{BB962C8B-B14F-4D97-AF65-F5344CB8AC3E}">
        <p14:creationId xmlns:p14="http://schemas.microsoft.com/office/powerpoint/2010/main" val="3256781439"/>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4977230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1_Blank_with Head">
    <p:spTree>
      <p:nvGrpSpPr>
        <p:cNvPr id="1" name=""/>
        <p:cNvGrpSpPr/>
        <p:nvPr/>
      </p:nvGrpSpPr>
      <p:grpSpPr>
        <a:xfrm>
          <a:off x="0" y="0"/>
          <a:ext cx="0" cy="0"/>
          <a:chOff x="0" y="0"/>
          <a:chExt cx="0" cy="0"/>
        </a:xfrm>
      </p:grpSpPr>
      <p:pic>
        <p:nvPicPr>
          <p:cNvPr id="3" name="Picture 2" descr="A blue and white background&#10;&#10;Description automatically generated">
            <a:extLst>
              <a:ext uri="{FF2B5EF4-FFF2-40B4-BE49-F238E27FC236}">
                <a16:creationId xmlns:a16="http://schemas.microsoft.com/office/drawing/2014/main" id="{594F2FE5-E83C-FD34-6F42-2F895F0DD4B6}"/>
              </a:ext>
            </a:extLst>
          </p:cNvPr>
          <p:cNvPicPr>
            <a:picLocks noChangeAspect="1"/>
          </p:cNvPicPr>
          <p:nvPr userDrawn="1"/>
        </p:nvPicPr>
        <p:blipFill>
          <a:blip r:embed="rId2"/>
          <a:stretch>
            <a:fillRect/>
          </a:stretch>
        </p:blipFill>
        <p:spPr>
          <a:xfrm rot="10800000" flipH="1">
            <a:off x="0" y="0"/>
            <a:ext cx="12192000" cy="6858000"/>
          </a:xfrm>
          <a:prstGeom prst="rect">
            <a:avLst/>
          </a:prstGeom>
        </p:spPr>
      </p:pic>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11011601" cy="553998"/>
          </a:xfrm>
        </p:spPr>
        <p:txBody>
          <a:bodyPr/>
          <a:lstStyle>
            <a:lvl1pPr>
              <a:defRPr sz="3600" b="0" i="0">
                <a:solidFill>
                  <a:schemeClr val="tx1"/>
                </a:solidFill>
                <a:latin typeface="+mj-lt"/>
                <a:cs typeface="Segoe UI Semibold"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4024302090"/>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5"/>
            <a:ext cx="11018520" cy="553998"/>
          </a:xfrm>
        </p:spPr>
        <p:txBody>
          <a:bodyPr/>
          <a:lstStyle>
            <a:lvl1pPr>
              <a:defRPr sz="36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200" y="1435497"/>
            <a:ext cx="11018520" cy="1268039"/>
          </a:xfrm>
        </p:spPr>
        <p:txBody>
          <a:bodyPr/>
          <a:lstStyle>
            <a:lvl1pPr>
              <a:defRPr sz="2000">
                <a:solidFill>
                  <a:srgbClr val="000000"/>
                </a:solidFill>
                <a:latin typeface="+mn-lt"/>
              </a:defRPr>
            </a:lvl1pPr>
            <a:lvl2pPr>
              <a:defRPr sz="1600">
                <a:solidFill>
                  <a:srgbClr val="000000"/>
                </a:solidFill>
              </a:defRPr>
            </a:lvl2pPr>
            <a:lvl3pPr>
              <a:defRPr sz="1400">
                <a:solidFill>
                  <a:srgbClr val="000000"/>
                </a:solidFill>
              </a:defRPr>
            </a:lvl3pPr>
            <a:lvl4pPr>
              <a:defRPr sz="1200">
                <a:solidFill>
                  <a:srgbClr val="000000"/>
                </a:solidFill>
              </a:defRPr>
            </a:lvl4pPr>
            <a:lvl5pPr>
              <a:defRPr sz="100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987817804"/>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userDrawn="1">
  <p:cSld name="1_CNB_Title, content and resource banner">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
          <p:cNvSpPr>
            <a:spLocks noGrp="1"/>
          </p:cNvSpPr>
          <p:nvPr>
            <p:ph type="body" sz="quarter" idx="10" hasCustomPrompt="1"/>
          </p:nvPr>
        </p:nvSpPr>
        <p:spPr>
          <a:xfrm>
            <a:off x="584200" y="1435497"/>
            <a:ext cx="11018520" cy="1268039"/>
          </a:xfrm>
        </p:spPr>
        <p:txBody>
          <a:bodyPr/>
          <a:lstStyle>
            <a:lvl1pPr>
              <a:defRPr sz="2000">
                <a:solidFill>
                  <a:srgbClr val="000000"/>
                </a:solidFill>
                <a:latin typeface="Segoe UI" panose="020B0502040204020203" pitchFamily="34" charset="0"/>
                <a:cs typeface="Segoe UI" panose="020B0502040204020203" pitchFamily="34" charset="0"/>
              </a:defRPr>
            </a:lvl1pPr>
            <a:lvl2pPr>
              <a:defRPr sz="1600">
                <a:solidFill>
                  <a:srgbClr val="000000"/>
                </a:solidFill>
                <a:latin typeface="Segoe UI" panose="020B0502040204020203" pitchFamily="34" charset="0"/>
                <a:cs typeface="Segoe UI" panose="020B0502040204020203" pitchFamily="34" charset="0"/>
              </a:defRPr>
            </a:lvl2pPr>
            <a:lvl3pPr>
              <a:defRPr sz="1400">
                <a:solidFill>
                  <a:srgbClr val="000000"/>
                </a:solidFill>
                <a:latin typeface="Segoe UI" panose="020B0502040204020203" pitchFamily="34" charset="0"/>
                <a:cs typeface="Segoe UI" panose="020B0502040204020203" pitchFamily="34" charset="0"/>
              </a:defRPr>
            </a:lvl3pPr>
            <a:lvl4pPr>
              <a:defRPr sz="1200">
                <a:solidFill>
                  <a:srgbClr val="000000"/>
                </a:solidFill>
                <a:latin typeface="Segoe UI" panose="020B0502040204020203" pitchFamily="34" charset="0"/>
                <a:cs typeface="Segoe UI" panose="020B0502040204020203" pitchFamily="34" charset="0"/>
              </a:defRPr>
            </a:lvl4pPr>
            <a:lvl5pPr>
              <a:defRPr sz="1000">
                <a:solidFill>
                  <a:srgbClr val="000000"/>
                </a:solidFill>
                <a:latin typeface="Segoe UI" panose="020B0502040204020203" pitchFamily="34" charset="0"/>
                <a:cs typeface="Segoe UI" panose="020B0502040204020203"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ounded Rectangle 6">
            <a:extLst>
              <a:ext uri="{FF2B5EF4-FFF2-40B4-BE49-F238E27FC236}">
                <a16:creationId xmlns:a16="http://schemas.microsoft.com/office/drawing/2014/main" id="{F1F6ECD6-0872-3D76-0A88-B53820253296}"/>
              </a:ext>
            </a:extLst>
          </p:cNvPr>
          <p:cNvSpPr/>
          <p:nvPr userDrawn="1"/>
        </p:nvSpPr>
        <p:spPr>
          <a:xfrm>
            <a:off x="0" y="5849078"/>
            <a:ext cx="5165521" cy="1011104"/>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730947EA-688D-4587-5AD1-B1F0D2D2954E}"/>
              </a:ext>
            </a:extLst>
          </p:cNvPr>
          <p:cNvSpPr>
            <a:spLocks noGrp="1"/>
          </p:cNvSpPr>
          <p:nvPr>
            <p:ph type="body" sz="quarter" idx="12" hasCustomPrompt="1"/>
          </p:nvPr>
        </p:nvSpPr>
        <p:spPr>
          <a:xfrm>
            <a:off x="278321" y="6199848"/>
            <a:ext cx="4073525" cy="309563"/>
          </a:xfrm>
        </p:spPr>
        <p:txBody>
          <a:bodyPr/>
          <a:lstStyle>
            <a:lvl1pPr marL="0" indent="0">
              <a:buNone/>
              <a:defRPr sz="2000">
                <a:solidFill>
                  <a:schemeClr val="bg1"/>
                </a:solidFill>
                <a:latin typeface="Segoe UI" panose="020B0502040204020203" pitchFamily="34" charset="0"/>
                <a:cs typeface="Segoe UI" panose="020B0502040204020203" pitchFamily="34" charset="0"/>
              </a:defRPr>
            </a:lvl1pPr>
          </a:lstStyle>
          <a:p>
            <a:pPr lvl="0"/>
            <a:r>
              <a:rPr lang="en-US"/>
              <a:t>Click to add key resource link</a:t>
            </a:r>
          </a:p>
        </p:txBody>
      </p:sp>
    </p:spTree>
    <p:extLst>
      <p:ext uri="{BB962C8B-B14F-4D97-AF65-F5344CB8AC3E}">
        <p14:creationId xmlns:p14="http://schemas.microsoft.com/office/powerpoint/2010/main" val="393331666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userDrawn="1">
  <p:cSld name="1_CNB_Updates">
    <p:bg>
      <p:bgPr>
        <a:solidFill>
          <a:schemeClr val="bg1"/>
        </a:solidFill>
        <a:effectLst/>
      </p:bgPr>
    </p:bg>
    <p:spTree>
      <p:nvGrpSpPr>
        <p:cNvPr id="1" name=""/>
        <p:cNvGrpSpPr/>
        <p:nvPr/>
      </p:nvGrpSpPr>
      <p:grpSpPr>
        <a:xfrm>
          <a:off x="0" y="0"/>
          <a:ext cx="0" cy="0"/>
          <a:chOff x="0" y="0"/>
          <a:chExt cx="0" cy="0"/>
        </a:xfrm>
      </p:grpSpPr>
      <p:sp>
        <p:nvSpPr>
          <p:cNvPr id="6" name="Rounded Rectangle 4">
            <a:extLst>
              <a:ext uri="{FF2B5EF4-FFF2-40B4-BE49-F238E27FC236}">
                <a16:creationId xmlns:a16="http://schemas.microsoft.com/office/drawing/2014/main" id="{6A1507C7-C542-E81C-EF4A-218C3711D00D}"/>
              </a:ext>
            </a:extLst>
          </p:cNvPr>
          <p:cNvSpPr/>
          <p:nvPr userDrawn="1"/>
        </p:nvSpPr>
        <p:spPr>
          <a:xfrm>
            <a:off x="8928100" y="1151393"/>
            <a:ext cx="3263900" cy="5706606"/>
          </a:xfrm>
          <a:prstGeom prst="roundRect">
            <a:avLst>
              <a:gd name="adj" fmla="val 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
        <p:nvSpPr>
          <p:cNvPr id="10" name="Rounded Rectangle 1">
            <a:extLst>
              <a:ext uri="{FF2B5EF4-FFF2-40B4-BE49-F238E27FC236}">
                <a16:creationId xmlns:a16="http://schemas.microsoft.com/office/drawing/2014/main" id="{A3FE6813-A34B-408D-5E57-9D178EE76FD8}"/>
              </a:ext>
            </a:extLst>
          </p:cNvPr>
          <p:cNvSpPr/>
          <p:nvPr userDrawn="1"/>
        </p:nvSpPr>
        <p:spPr>
          <a:xfrm>
            <a:off x="0" y="1173570"/>
            <a:ext cx="4152900" cy="468061"/>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7" name="Picture Placeholder 16">
            <a:extLst>
              <a:ext uri="{FF2B5EF4-FFF2-40B4-BE49-F238E27FC236}">
                <a16:creationId xmlns:a16="http://schemas.microsoft.com/office/drawing/2014/main" id="{05AA3CE7-CCC3-9EBF-4083-17CD49870263}"/>
              </a:ext>
            </a:extLst>
          </p:cNvPr>
          <p:cNvSpPr>
            <a:spLocks noGrp="1"/>
          </p:cNvSpPr>
          <p:nvPr>
            <p:ph type="pic" sz="quarter" idx="11" hasCustomPrompt="1"/>
          </p:nvPr>
        </p:nvSpPr>
        <p:spPr>
          <a:xfrm>
            <a:off x="5650395" y="2239963"/>
            <a:ext cx="6262206" cy="3246437"/>
          </a:xfrm>
          <a:prstGeom prst="roundRect">
            <a:avLst>
              <a:gd name="adj" fmla="val 4622"/>
            </a:avLst>
          </a:prstGeom>
          <a:solidFill>
            <a:schemeClr val="bg2"/>
          </a:solidFill>
        </p:spPr>
        <p:txBody>
          <a:bodyPr anchor="ctr">
            <a:noAutofit/>
          </a:bodyPr>
          <a:lstStyle>
            <a:lvl1pPr marL="0" indent="0" algn="ctr">
              <a:buNone/>
              <a:defRPr/>
            </a:lvl1pPr>
          </a:lstStyle>
          <a:p>
            <a:r>
              <a:rPr lang="en-US"/>
              <a:t>Click to insert picture</a:t>
            </a:r>
          </a:p>
        </p:txBody>
      </p:sp>
      <p:sp>
        <p:nvSpPr>
          <p:cNvPr id="19" name="Text Placeholder 18">
            <a:extLst>
              <a:ext uri="{FF2B5EF4-FFF2-40B4-BE49-F238E27FC236}">
                <a16:creationId xmlns:a16="http://schemas.microsoft.com/office/drawing/2014/main" id="{6E0B161C-8EF0-F07D-6565-5AC5DAF93DB4}"/>
              </a:ext>
            </a:extLst>
          </p:cNvPr>
          <p:cNvSpPr>
            <a:spLocks noGrp="1"/>
          </p:cNvSpPr>
          <p:nvPr>
            <p:ph type="body" sz="quarter" idx="12"/>
          </p:nvPr>
        </p:nvSpPr>
        <p:spPr>
          <a:xfrm>
            <a:off x="461963" y="1257671"/>
            <a:ext cx="3617912" cy="307777"/>
          </a:xfrm>
        </p:spPr>
        <p:txBody>
          <a:bodyPr/>
          <a:lstStyle>
            <a:lvl1pPr marL="0" indent="0">
              <a:lnSpc>
                <a:spcPct val="90000"/>
              </a:lnSpc>
              <a:spcBef>
                <a:spcPts val="1000"/>
              </a:spcBef>
              <a:buNone/>
              <a:defRPr sz="2400">
                <a:solidFill>
                  <a:schemeClr val="bg1"/>
                </a:solidFill>
                <a:latin typeface="Segoe UI Semibold" panose="020B0702040204020203" pitchFamily="34" charset="0"/>
                <a:cs typeface="Segoe UI Semibold" panose="020B0702040204020203" pitchFamily="34" charset="0"/>
              </a:defRPr>
            </a:lvl1pPr>
            <a:lvl2pPr marL="228600" indent="0">
              <a:buNone/>
              <a:defRPr/>
            </a:lvl2pPr>
          </a:lstStyle>
          <a:p>
            <a:pPr lvl="0"/>
            <a:r>
              <a:rPr lang="en-US"/>
              <a:t>Click to edit Master</a:t>
            </a:r>
          </a:p>
        </p:txBody>
      </p:sp>
      <p:sp>
        <p:nvSpPr>
          <p:cNvPr id="21" name="Text Placeholder 20">
            <a:extLst>
              <a:ext uri="{FF2B5EF4-FFF2-40B4-BE49-F238E27FC236}">
                <a16:creationId xmlns:a16="http://schemas.microsoft.com/office/drawing/2014/main" id="{0E79AF9F-FE77-CCB9-F3E4-8905E3B043A1}"/>
              </a:ext>
            </a:extLst>
          </p:cNvPr>
          <p:cNvSpPr>
            <a:spLocks noGrp="1"/>
          </p:cNvSpPr>
          <p:nvPr>
            <p:ph type="body" sz="quarter" idx="13" hasCustomPrompt="1"/>
          </p:nvPr>
        </p:nvSpPr>
        <p:spPr>
          <a:xfrm>
            <a:off x="461963" y="2239963"/>
            <a:ext cx="5049837" cy="2860270"/>
          </a:xfrm>
        </p:spPr>
        <p:txBody>
          <a:bodyPr/>
          <a:lstStyle>
            <a:lvl1pPr marL="0" indent="0">
              <a:buNone/>
              <a:defRPr sz="1800"/>
            </a:lvl1pPr>
          </a:lstStyle>
          <a:p>
            <a:pPr marL="0" indent="0">
              <a:lnSpc>
                <a:spcPct val="90000"/>
              </a:lnSpc>
              <a:spcBef>
                <a:spcPts val="1000"/>
              </a:spcBef>
              <a:buNone/>
            </a:pPr>
            <a:r>
              <a:rPr lang="en-US" sz="2800">
                <a:latin typeface="+mj-lt"/>
                <a:cs typeface="Segoe UI Semibold" panose="020B0502040204020203" pitchFamily="34" charset="0"/>
              </a:rPr>
              <a:t>Lorem ipsum dolor sit </a:t>
            </a:r>
            <a:r>
              <a:rPr lang="en-US" sz="2800" err="1">
                <a:latin typeface="+mj-lt"/>
                <a:cs typeface="Segoe UI Semibold" panose="020B0502040204020203" pitchFamily="34" charset="0"/>
              </a:rPr>
              <a:t>amet</a:t>
            </a:r>
            <a:endParaRPr lang="en-US" sz="2000">
              <a:latin typeface="+mj-lt"/>
              <a:cs typeface="Segoe UI" panose="020B0502040204020203" pitchFamily="34" charset="0"/>
            </a:endParaRPr>
          </a:p>
          <a:p>
            <a:pPr marL="0" indent="0">
              <a:lnSpc>
                <a:spcPct val="90000"/>
              </a:lnSpc>
              <a:spcBef>
                <a:spcPts val="1000"/>
              </a:spcBef>
              <a:buNone/>
            </a:pPr>
            <a:r>
              <a:rPr lang="en-US" sz="2000">
                <a:solidFill>
                  <a:srgbClr val="000000"/>
                </a:solidFill>
                <a:effectLst/>
                <a:highlight>
                  <a:srgbClr val="FFFFFF"/>
                </a:highlight>
                <a:latin typeface="Segoe UI" panose="020B0502040204020203" pitchFamily="34" charset="0"/>
                <a:cs typeface="Segoe UI" panose="020B0502040204020203" pitchFamily="34" charset="0"/>
              </a:rPr>
              <a:t>Vestibulum cursus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quam</a:t>
            </a:r>
            <a:r>
              <a:rPr lang="en-US" sz="2000">
                <a:solidFill>
                  <a:srgbClr val="000000"/>
                </a:solidFill>
                <a:effectLst/>
                <a:highlight>
                  <a:srgbClr val="FFFFFF"/>
                </a:highlight>
                <a:latin typeface="Segoe UI" panose="020B0502040204020203" pitchFamily="34" charset="0"/>
                <a:cs typeface="Segoe UI" panose="020B0502040204020203" pitchFamily="34" charset="0"/>
              </a:rPr>
              <a:t>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rutrum</a:t>
            </a:r>
            <a:r>
              <a:rPr lang="en-US" sz="2000">
                <a:solidFill>
                  <a:srgbClr val="000000"/>
                </a:solidFill>
                <a:effectLst/>
                <a:highlight>
                  <a:srgbClr val="FFFFFF"/>
                </a:highlight>
                <a:latin typeface="Segoe UI" panose="020B0502040204020203" pitchFamily="34" charset="0"/>
                <a:cs typeface="Segoe UI" panose="020B0502040204020203" pitchFamily="34" charset="0"/>
              </a:rPr>
              <a:t>,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commodo</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Vivamus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finibus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arcu</a:t>
            </a:r>
            <a:r>
              <a:rPr lang="en-US" sz="2000">
                <a:solidFill>
                  <a:srgbClr val="000000"/>
                </a:solidFill>
                <a:effectLst/>
                <a:highlight>
                  <a:srgbClr val="FFFFFF"/>
                </a:highlight>
                <a:latin typeface="Segoe UI" panose="020B0502040204020203" pitchFamily="34" charset="0"/>
                <a:cs typeface="Segoe UI" panose="020B0502040204020203" pitchFamily="34" charset="0"/>
              </a:rPr>
              <a:t> vel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tellus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varius</a:t>
            </a:r>
            <a:r>
              <a:rPr lang="en-US" sz="2000">
                <a:solidFill>
                  <a:srgbClr val="000000"/>
                </a:solidFill>
                <a:effectLst/>
                <a:highlight>
                  <a:srgbClr val="FFFFFF"/>
                </a:highlight>
                <a:latin typeface="Segoe UI" panose="020B0502040204020203" pitchFamily="34" charset="0"/>
                <a:cs typeface="Segoe UI" panose="020B0502040204020203" pitchFamily="34" charset="0"/>
              </a:rPr>
              <a:t>, nec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massa</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condimentum</a:t>
            </a:r>
            <a:r>
              <a:rPr lang="en-US" sz="2000">
                <a:solidFill>
                  <a:srgbClr val="000000"/>
                </a:solidFill>
                <a:effectLst/>
                <a:highlight>
                  <a:srgbClr val="FFFFFF"/>
                </a:highlight>
                <a:latin typeface="Segoe UI" panose="020B0502040204020203" pitchFamily="34" charset="0"/>
                <a:cs typeface="Segoe UI" panose="020B0502040204020203" pitchFamily="34" charset="0"/>
              </a:rPr>
              <a:t>. Lorem ipsum dolor sit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amet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consectetur</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adipiscing</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elit</a:t>
            </a:r>
            <a:r>
              <a:rPr lang="en-US" sz="2000">
                <a:solidFill>
                  <a:srgbClr val="000000"/>
                </a:solidFill>
                <a:effectLst/>
                <a:highlight>
                  <a:srgbClr val="FFFFFF"/>
                </a:highlight>
                <a:latin typeface="Segoe UI" panose="020B0502040204020203" pitchFamily="34" charset="0"/>
                <a:cs typeface="Segoe UI" panose="020B0502040204020203" pitchFamily="34" charset="0"/>
              </a:rPr>
              <a:t>. Vestibulum fermentum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imperdiet</a:t>
            </a:r>
            <a:r>
              <a:rPr lang="en-US" sz="2000">
                <a:solidFill>
                  <a:srgbClr val="000000"/>
                </a:solidFill>
                <a:effectLst/>
                <a:highlight>
                  <a:srgbClr val="FFFFFF"/>
                </a:highlight>
                <a:latin typeface="Segoe UI" panose="020B0502040204020203" pitchFamily="34" charset="0"/>
                <a:cs typeface="Segoe UI" panose="020B0502040204020203" pitchFamily="34" charset="0"/>
              </a:rPr>
              <a:t> ex, nec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consequat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felis</a:t>
            </a:r>
            <a:r>
              <a:rPr lang="en-US" sz="2000">
                <a:solidFill>
                  <a:srgbClr val="000000"/>
                </a:solidFill>
                <a:effectLst/>
                <a:highlight>
                  <a:srgbClr val="FFFFFF"/>
                </a:highlight>
                <a:latin typeface="Segoe UI" panose="020B0502040204020203" pitchFamily="34" charset="0"/>
                <a:cs typeface="Segoe UI" panose="020B0502040204020203" pitchFamily="34" charset="0"/>
              </a:rPr>
              <a:t> tempus vitae.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Phasellus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lobortis</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laoreet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r>
              <a:rPr lang="en-US" sz="2000" err="1">
                <a:solidFill>
                  <a:srgbClr val="000000"/>
                </a:solidFill>
                <a:effectLst/>
                <a:highlight>
                  <a:srgbClr val="FFFFFF"/>
                </a:highlight>
                <a:latin typeface="Segoe UI" panose="020B0502040204020203" pitchFamily="34" charset="0"/>
                <a:cs typeface="Segoe UI" panose="020B0502040204020203" pitchFamily="34" charset="0"/>
              </a:rPr>
              <a:t>erat</a:t>
            </a:r>
            <a:r>
              <a:rPr lang="en-US" sz="2000">
                <a:solidFill>
                  <a:srgbClr val="000000"/>
                </a:solidFill>
                <a:effectLst/>
                <a:highlight>
                  <a:srgbClr val="FFFFFF"/>
                </a:highlight>
                <a:latin typeface="Segoe UI" panose="020B0502040204020203" pitchFamily="34" charset="0"/>
                <a:cs typeface="Segoe UI" panose="020B0502040204020203" pitchFamily="34" charset="0"/>
              </a:rPr>
              <a:t>. </a:t>
            </a:r>
          </a:p>
          <a:p>
            <a:pPr marL="0" indent="0">
              <a:lnSpc>
                <a:spcPct val="90000"/>
              </a:lnSpc>
              <a:spcBef>
                <a:spcPts val="1000"/>
              </a:spcBef>
              <a:buNone/>
            </a:pPr>
            <a:r>
              <a:rPr lang="en-US" sz="2000">
                <a:highlight>
                  <a:srgbClr val="FFFFFF"/>
                </a:highlight>
                <a:latin typeface="Segoe UI" panose="020B0502040204020203" pitchFamily="34" charset="0"/>
                <a:cs typeface="Segoe UI" panose="020B0502040204020203" pitchFamily="34" charset="0"/>
              </a:rPr>
              <a:t>Learn more at aka.ms/community.</a:t>
            </a:r>
            <a:endParaRPr lang="en-US" sz="200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83900400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userDrawn="1">
  <p:cSld name="1_CNB_Title, content and CTA banner">
    <p:bg>
      <p:bgPr>
        <a:solidFill>
          <a:schemeClr val="bg1"/>
        </a:solidFill>
        <a:effectLst/>
      </p:bgPr>
    </p:bg>
    <p:spTree>
      <p:nvGrpSpPr>
        <p:cNvPr id="1" name=""/>
        <p:cNvGrpSpPr/>
        <p:nvPr/>
      </p:nvGrpSpPr>
      <p:grpSpPr>
        <a:xfrm>
          <a:off x="0" y="0"/>
          <a:ext cx="0" cy="0"/>
          <a:chOff x="0" y="0"/>
          <a:chExt cx="0" cy="0"/>
        </a:xfrm>
      </p:grpSpPr>
      <p:sp>
        <p:nvSpPr>
          <p:cNvPr id="4" name="Rounded Rectangle 13">
            <a:extLst>
              <a:ext uri="{FF2B5EF4-FFF2-40B4-BE49-F238E27FC236}">
                <a16:creationId xmlns:a16="http://schemas.microsoft.com/office/drawing/2014/main" id="{B9A8FAF4-9538-CE3F-A80C-4B8F0DA97450}"/>
              </a:ext>
            </a:extLst>
          </p:cNvPr>
          <p:cNvSpPr/>
          <p:nvPr userDrawn="1"/>
        </p:nvSpPr>
        <p:spPr>
          <a:xfrm>
            <a:off x="0" y="5975205"/>
            <a:ext cx="12192001" cy="882795"/>
          </a:xfrm>
          <a:prstGeom prst="roundRect">
            <a:avLst>
              <a:gd name="adj" fmla="val 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5" name="Picture 4">
            <a:extLst>
              <a:ext uri="{FF2B5EF4-FFF2-40B4-BE49-F238E27FC236}">
                <a16:creationId xmlns:a16="http://schemas.microsoft.com/office/drawing/2014/main" id="{53E22BCC-7032-17F0-B273-F935DF91BB2C}"/>
              </a:ext>
            </a:extLst>
          </p:cNvPr>
          <p:cNvPicPr>
            <a:picLocks noChangeAspect="1"/>
          </p:cNvPicPr>
          <p:nvPr userDrawn="1"/>
        </p:nvPicPr>
        <p:blipFill rotWithShape="1">
          <a:blip r:embed="rId2"/>
          <a:srcRect l="383"/>
          <a:stretch/>
        </p:blipFill>
        <p:spPr>
          <a:xfrm>
            <a:off x="-5080" y="-6350"/>
            <a:ext cx="12197080" cy="1180614"/>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00979" y="285070"/>
            <a:ext cx="11018520" cy="553998"/>
          </a:xfrm>
        </p:spPr>
        <p:txBody>
          <a:bodyPr/>
          <a:lstStyle>
            <a:lvl1pPr>
              <a:defRPr sz="3600">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
          <p:cNvSpPr>
            <a:spLocks noGrp="1"/>
          </p:cNvSpPr>
          <p:nvPr>
            <p:ph type="body" sz="quarter" idx="10" hasCustomPrompt="1"/>
          </p:nvPr>
        </p:nvSpPr>
        <p:spPr>
          <a:xfrm>
            <a:off x="500979" y="1435497"/>
            <a:ext cx="11101741" cy="1268039"/>
          </a:xfrm>
        </p:spPr>
        <p:txBody>
          <a:bodyPr/>
          <a:lstStyle>
            <a:lvl1pPr>
              <a:defRPr sz="2000">
                <a:solidFill>
                  <a:srgbClr val="000000"/>
                </a:solidFill>
                <a:latin typeface="Segoe UI" panose="020B0502040204020203" pitchFamily="34" charset="0"/>
                <a:cs typeface="Segoe UI" panose="020B0502040204020203" pitchFamily="34" charset="0"/>
              </a:defRPr>
            </a:lvl1pPr>
            <a:lvl2pPr>
              <a:defRPr sz="1600">
                <a:solidFill>
                  <a:srgbClr val="000000"/>
                </a:solidFill>
                <a:latin typeface="Segoe UI" panose="020B0502040204020203" pitchFamily="34" charset="0"/>
                <a:cs typeface="Segoe UI" panose="020B0502040204020203" pitchFamily="34" charset="0"/>
              </a:defRPr>
            </a:lvl2pPr>
            <a:lvl3pPr>
              <a:defRPr sz="1400">
                <a:solidFill>
                  <a:srgbClr val="000000"/>
                </a:solidFill>
                <a:latin typeface="Segoe UI" panose="020B0502040204020203" pitchFamily="34" charset="0"/>
                <a:cs typeface="Segoe UI" panose="020B0502040204020203" pitchFamily="34" charset="0"/>
              </a:defRPr>
            </a:lvl3pPr>
            <a:lvl4pPr>
              <a:defRPr sz="1200">
                <a:solidFill>
                  <a:srgbClr val="000000"/>
                </a:solidFill>
                <a:latin typeface="Segoe UI" panose="020B0502040204020203" pitchFamily="34" charset="0"/>
                <a:cs typeface="Segoe UI" panose="020B0502040204020203" pitchFamily="34" charset="0"/>
              </a:defRPr>
            </a:lvl4pPr>
            <a:lvl5pPr>
              <a:defRPr sz="1000">
                <a:solidFill>
                  <a:srgbClr val="000000"/>
                </a:solidFill>
                <a:latin typeface="Segoe UI" panose="020B0502040204020203" pitchFamily="34" charset="0"/>
                <a:cs typeface="Segoe UI" panose="020B0502040204020203"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6">
            <a:extLst>
              <a:ext uri="{FF2B5EF4-FFF2-40B4-BE49-F238E27FC236}">
                <a16:creationId xmlns:a16="http://schemas.microsoft.com/office/drawing/2014/main" id="{EC347A5A-7E19-D1B8-57F0-09B20F84001F}"/>
              </a:ext>
            </a:extLst>
          </p:cNvPr>
          <p:cNvSpPr>
            <a:spLocks noGrp="1"/>
          </p:cNvSpPr>
          <p:nvPr>
            <p:ph type="body" sz="quarter" idx="12" hasCustomPrompt="1"/>
          </p:nvPr>
        </p:nvSpPr>
        <p:spPr>
          <a:xfrm>
            <a:off x="584200" y="6263367"/>
            <a:ext cx="11018520" cy="309563"/>
          </a:xfrm>
        </p:spPr>
        <p:txBody>
          <a:bodyPr/>
          <a:lstStyle>
            <a:lvl1pPr marL="0" indent="0" algn="ctr">
              <a:buNone/>
              <a:defRPr sz="2000">
                <a:solidFill>
                  <a:schemeClr val="bg1"/>
                </a:solidFill>
                <a:latin typeface="Segoe UI" panose="020B0502040204020203" pitchFamily="34" charset="0"/>
                <a:cs typeface="Segoe UI" panose="020B0502040204020203" pitchFamily="34" charset="0"/>
              </a:defRPr>
            </a:lvl1pPr>
          </a:lstStyle>
          <a:p>
            <a:pPr lvl="0"/>
            <a:r>
              <a:rPr lang="en-US"/>
              <a:t>Click to add key resource link</a:t>
            </a:r>
          </a:p>
        </p:txBody>
      </p:sp>
    </p:spTree>
    <p:extLst>
      <p:ext uri="{BB962C8B-B14F-4D97-AF65-F5344CB8AC3E}">
        <p14:creationId xmlns:p14="http://schemas.microsoft.com/office/powerpoint/2010/main" val="237653089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userDrawn="1">
  <p:cSld name="1_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98764"/>
            <a:ext cx="11018520" cy="553998"/>
          </a:xfrm>
        </p:spPr>
        <p:txBody>
          <a:bodyPr/>
          <a:lstStyle>
            <a:lvl1pPr>
              <a:defRPr sz="3600">
                <a:solidFill>
                  <a:srgbClr val="000000"/>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268039"/>
          </a:xfrm>
        </p:spPr>
        <p:txBody>
          <a:bodyPr wrap="square">
            <a:spAutoFit/>
          </a:bodyPr>
          <a:lstStyle>
            <a:lvl1pPr marL="0" indent="0">
              <a:spcBef>
                <a:spcPts val="1224"/>
              </a:spcBef>
              <a:buClr>
                <a:schemeClr val="tx1"/>
              </a:buClr>
              <a:buFont typeface="Wingdings" panose="05000000000000000000" pitchFamily="2" charset="2"/>
              <a:buNone/>
              <a:defRPr sz="2000" b="0">
                <a:solidFill>
                  <a:srgbClr val="000000"/>
                </a:solidFill>
                <a:latin typeface="+mn-lt"/>
                <a:cs typeface="Segoe UI Semilight" panose="020B0402040204020203" pitchFamily="34" charset="0"/>
              </a:defRPr>
            </a:lvl1pPr>
            <a:lvl2pPr marL="255588" indent="0">
              <a:buFont typeface="Wingdings" panose="05000000000000000000" pitchFamily="2" charset="2"/>
              <a:buNone/>
              <a:defRPr sz="1600" b="0">
                <a:solidFill>
                  <a:srgbClr val="000000"/>
                </a:solidFill>
              </a:defRPr>
            </a:lvl2pPr>
            <a:lvl3pPr marL="450850" indent="0">
              <a:buFont typeface="Wingdings" panose="05000000000000000000" pitchFamily="2" charset="2"/>
              <a:buNone/>
              <a:tabLst/>
              <a:defRPr sz="1400" b="0">
                <a:solidFill>
                  <a:srgbClr val="000000"/>
                </a:solidFill>
              </a:defRPr>
            </a:lvl3pPr>
            <a:lvl4pPr marL="652462" indent="0">
              <a:buFont typeface="Wingdings" panose="05000000000000000000" pitchFamily="2" charset="2"/>
              <a:buNone/>
              <a:defRPr sz="1200" b="0">
                <a:solidFill>
                  <a:srgbClr val="000000"/>
                </a:solidFill>
              </a:defRPr>
            </a:lvl4pPr>
            <a:lvl5pPr marL="854075" indent="0">
              <a:buFont typeface="Wingdings" panose="05000000000000000000" pitchFamily="2" charset="2"/>
              <a:buNone/>
              <a:tabLst/>
              <a:defRPr sz="1000" b="0">
                <a:solidFill>
                  <a:srgbClr val="000000"/>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10">
            <a:extLst>
              <a:ext uri="{FF2B5EF4-FFF2-40B4-BE49-F238E27FC236}">
                <a16:creationId xmlns:a16="http://schemas.microsoft.com/office/drawing/2014/main" id="{22BDE9B7-BF0F-DF45-BCD0-D6165D547D13}"/>
              </a:ext>
            </a:extLst>
          </p:cNvPr>
          <p:cNvSpPr>
            <a:spLocks noGrp="1"/>
          </p:cNvSpPr>
          <p:nvPr>
            <p:ph type="ftr" sz="quarter" idx="3"/>
          </p:nvPr>
        </p:nvSpPr>
        <p:spPr>
          <a:xfrm>
            <a:off x="584201" y="6456459"/>
            <a:ext cx="11025188" cy="107854"/>
          </a:xfrm>
          <a:prstGeom prst="rect">
            <a:avLst/>
          </a:prstGeom>
        </p:spPr>
        <p:txBody>
          <a:bodyPr/>
          <a:lstStyle>
            <a:lvl1pPr>
              <a:defRPr sz="800">
                <a:solidFill>
                  <a:srgbClr val="000000"/>
                </a:solidFill>
              </a:defRPr>
            </a:lvl1pPr>
          </a:lstStyle>
          <a:p>
            <a:r>
              <a:rPr lang="en-US"/>
              <a:t>© Microsoft Corporation                                                                                  					   	    	                                     Microsoft 365 </a:t>
            </a:r>
          </a:p>
        </p:txBody>
      </p:sp>
    </p:spTree>
    <p:extLst>
      <p:ext uri="{BB962C8B-B14F-4D97-AF65-F5344CB8AC3E}">
        <p14:creationId xmlns:p14="http://schemas.microsoft.com/office/powerpoint/2010/main" val="145132526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093B630B-98F0-A558-44D6-C08F95FB3C1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407"/>
          <a:stretch/>
        </p:blipFill>
        <p:spPr>
          <a:xfrm>
            <a:off x="-17721" y="0"/>
            <a:ext cx="12192000" cy="6858000"/>
          </a:xfrm>
          <a:prstGeom prst="rect">
            <a:avLst/>
          </a:prstGeom>
        </p:spPr>
      </p:pic>
    </p:spTree>
    <p:extLst>
      <p:ext uri="{BB962C8B-B14F-4D97-AF65-F5344CB8AC3E}">
        <p14:creationId xmlns:p14="http://schemas.microsoft.com/office/powerpoint/2010/main" val="2810592371"/>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0C2C4-9465-E7E0-7BE9-86A26DFC42F2}"/>
              </a:ext>
            </a:extLst>
          </p:cNvPr>
          <p:cNvSpPr>
            <a:spLocks noGrp="1"/>
          </p:cNvSpPr>
          <p:nvPr>
            <p:ph type="title"/>
          </p:nvPr>
        </p:nvSpPr>
        <p:spPr>
          <a:xfrm>
            <a:off x="495300" y="444095"/>
            <a:ext cx="11201400" cy="889405"/>
          </a:xfrm>
        </p:spPr>
        <p:txBody>
          <a:bodyPr anchor="t"/>
          <a:lstStyle/>
          <a:p>
            <a:r>
              <a:rPr lang="en-US"/>
              <a:t>Click to edit Master title style</a:t>
            </a:r>
          </a:p>
        </p:txBody>
      </p:sp>
      <p:sp>
        <p:nvSpPr>
          <p:cNvPr id="6" name="Rectangle 5">
            <a:extLst>
              <a:ext uri="{FF2B5EF4-FFF2-40B4-BE49-F238E27FC236}">
                <a16:creationId xmlns:a16="http://schemas.microsoft.com/office/drawing/2014/main" id="{13B6268A-8C5A-79C7-F256-9D7F5556F6C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04262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0C2C4-9465-E7E0-7BE9-86A26DFC42F2}"/>
              </a:ext>
            </a:extLst>
          </p:cNvPr>
          <p:cNvSpPr>
            <a:spLocks noGrp="1"/>
          </p:cNvSpPr>
          <p:nvPr>
            <p:ph type="title"/>
          </p:nvPr>
        </p:nvSpPr>
        <p:spPr>
          <a:xfrm>
            <a:off x="495300" y="802540"/>
            <a:ext cx="2011680" cy="2694126"/>
          </a:xfrm>
        </p:spPr>
        <p:txBody>
          <a:bodyPr anchor="t"/>
          <a:lstStyle>
            <a:lvl1pPr>
              <a:defRPr sz="2200"/>
            </a:lvl1pPr>
          </a:lstStyle>
          <a:p>
            <a:r>
              <a:rPr lang="en-US"/>
              <a:t>Click to edit Master title style</a:t>
            </a:r>
          </a:p>
        </p:txBody>
      </p:sp>
      <p:sp>
        <p:nvSpPr>
          <p:cNvPr id="6" name="Rectangle 5">
            <a:extLst>
              <a:ext uri="{FF2B5EF4-FFF2-40B4-BE49-F238E27FC236}">
                <a16:creationId xmlns:a16="http://schemas.microsoft.com/office/drawing/2014/main" id="{13B6268A-8C5A-79C7-F256-9D7F5556F6C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4">
            <a:extLst>
              <a:ext uri="{FF2B5EF4-FFF2-40B4-BE49-F238E27FC236}">
                <a16:creationId xmlns:a16="http://schemas.microsoft.com/office/drawing/2014/main" id="{110C3206-54EC-E545-5D96-0ACA99E4DE18}"/>
              </a:ext>
            </a:extLst>
          </p:cNvPr>
          <p:cNvSpPr txBox="1">
            <a:spLocks/>
          </p:cNvSpPr>
          <p:nvPr userDrawn="1"/>
        </p:nvSpPr>
        <p:spPr>
          <a:xfrm>
            <a:off x="495300" y="458725"/>
            <a:ext cx="1963102" cy="246221"/>
          </a:xfrm>
          <a:prstGeom prst="rect">
            <a:avLst/>
          </a:prstGeom>
        </p:spPr>
        <p:txBody>
          <a:bodyPr vert="horz" wrap="square" lIns="0" tIns="0" rIns="0" bIns="0" rtlCol="0">
            <a:spAutoFit/>
          </a:bodyPr>
          <a:lstStyle>
            <a:lvl1pPr marL="0" marR="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lang="en-US" sz="1600" b="1" i="0" kern="1200" cap="none" spc="300" baseline="0" dirty="0" smtClean="0">
                <a:ln w="3175">
                  <a:noFill/>
                </a:ln>
                <a:gradFill>
                  <a:gsLst>
                    <a:gs pos="0">
                      <a:srgbClr val="0078D4"/>
                    </a:gs>
                    <a:gs pos="99000">
                      <a:srgbClr val="C347C6"/>
                    </a:gs>
                  </a:gsLst>
                  <a:lin ang="2700000" scaled="0"/>
                </a:gradFill>
                <a:effectLst/>
                <a:latin typeface="+mj-lt"/>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a:pPr>
            <a:r>
              <a:rPr kumimoji="0" lang="en-US" sz="1600" b="1" i="0" u="none" strike="noStrike" kern="1200" cap="none" spc="300" normalizeH="0" baseline="0" noProof="0">
                <a:ln w="3175">
                  <a:noFill/>
                </a:ln>
                <a:gradFill>
                  <a:gsLst>
                    <a:gs pos="0">
                      <a:srgbClr val="0078D4"/>
                    </a:gs>
                    <a:gs pos="99000">
                      <a:srgbClr val="C347C6"/>
                    </a:gs>
                  </a:gsLst>
                  <a:lin ang="2700000" scaled="0"/>
                </a:gradFill>
                <a:effectLst/>
                <a:uLnTx/>
                <a:uFillTx/>
                <a:latin typeface="Segoe UI Semibold"/>
                <a:ea typeface="+mn-ea"/>
                <a:cs typeface="Segoe UI Semibold" panose="020B0502040204020203" pitchFamily="34" charset="0"/>
              </a:rPr>
              <a:t>PEOPLE SKILLS</a:t>
            </a:r>
          </a:p>
        </p:txBody>
      </p:sp>
    </p:spTree>
    <p:extLst>
      <p:ext uri="{BB962C8B-B14F-4D97-AF65-F5344CB8AC3E}">
        <p14:creationId xmlns:p14="http://schemas.microsoft.com/office/powerpoint/2010/main" val="30457107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7" name="Picture 6" descr="A close-up of a colorful spiral&#10;&#10;Description automatically generated">
            <a:extLst>
              <a:ext uri="{FF2B5EF4-FFF2-40B4-BE49-F238E27FC236}">
                <a16:creationId xmlns:a16="http://schemas.microsoft.com/office/drawing/2014/main" id="{05AD6BD6-B499-AF84-E9A5-BE7C78BBE3E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108F13F4-2AA0-2751-9C54-183410D351E2}"/>
              </a:ext>
            </a:extLst>
          </p:cNvPr>
          <p:cNvSpPr/>
          <p:nvPr userDrawn="1"/>
        </p:nvSpPr>
        <p:spPr>
          <a:xfrm>
            <a:off x="0" y="0"/>
            <a:ext cx="6616700" cy="6858000"/>
          </a:xfrm>
          <a:prstGeom prst="rect">
            <a:avLst/>
          </a:prstGeom>
          <a:gradFill flip="none" rotWithShape="1">
            <a:gsLst>
              <a:gs pos="26000">
                <a:schemeClr val="bg1">
                  <a:alpha val="58000"/>
                </a:schemeClr>
              </a:gs>
              <a:gs pos="70000">
                <a:schemeClr val="bg1">
                  <a:alpha val="0"/>
                </a:schemeClr>
              </a:gs>
            </a:gsLst>
            <a:path path="circle">
              <a:fillToRect r="100000" b="100000"/>
            </a:path>
            <a:tileRect l="-100000" t="-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ADF4F93-13B7-9E90-F2C3-66C182809D1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olorful spiral&#10;&#10;Description automatically generated">
            <a:extLst>
              <a:ext uri="{FF2B5EF4-FFF2-40B4-BE49-F238E27FC236}">
                <a16:creationId xmlns:a16="http://schemas.microsoft.com/office/drawing/2014/main" id="{799145B4-A11C-C3DF-BA47-3700F47BF4E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08000" y="2282624"/>
            <a:ext cx="8534400" cy="3006050"/>
          </a:xfrm>
          <a:prstGeom prst="roundRect">
            <a:avLst>
              <a:gd name="adj" fmla="val 16667"/>
            </a:avLst>
          </a:prstGeom>
          <a:ln>
            <a:noFill/>
          </a:ln>
          <a:effectLst>
            <a:softEdge rad="0"/>
          </a:effectLst>
          <a:scene3d>
            <a:camera prst="orthographicFront"/>
            <a:lightRig rig="contrasting" dir="t">
              <a:rot lat="0" lon="0" rev="4200000"/>
            </a:lightRig>
          </a:scene3d>
          <a:sp3d prstMaterial="plastic">
            <a:bevelT w="0" h="0" prst="relaxedInset"/>
            <a:contourClr>
              <a:srgbClr val="969696"/>
            </a:contourClr>
          </a:sp3d>
        </p:spPr>
      </p:pic>
      <p:sp>
        <p:nvSpPr>
          <p:cNvPr id="4" name="Rectangle: Rounded Corners 3">
            <a:extLst>
              <a:ext uri="{FF2B5EF4-FFF2-40B4-BE49-F238E27FC236}">
                <a16:creationId xmlns:a16="http://schemas.microsoft.com/office/drawing/2014/main" id="{6CFC3848-31B0-12FC-5D3C-1FC94FD228E5}"/>
              </a:ext>
            </a:extLst>
          </p:cNvPr>
          <p:cNvSpPr/>
          <p:nvPr userDrawn="1"/>
        </p:nvSpPr>
        <p:spPr>
          <a:xfrm>
            <a:off x="508000" y="2282623"/>
            <a:ext cx="8534400" cy="3006050"/>
          </a:xfrm>
          <a:prstGeom prst="roundRect">
            <a:avLst/>
          </a:prstGeom>
          <a:gradFill flip="none" rotWithShape="1">
            <a:gsLst>
              <a:gs pos="89000">
                <a:schemeClr val="bg1">
                  <a:alpha val="21000"/>
                </a:schemeClr>
              </a:gs>
              <a:gs pos="100000">
                <a:schemeClr val="bg1">
                  <a:alpha val="58000"/>
                </a:schemeClr>
              </a:gs>
            </a:gsLst>
            <a:path path="rect">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57DF3D89-1F38-68AF-6810-97AA81AC8C89}"/>
              </a:ext>
            </a:extLst>
          </p:cNvPr>
          <p:cNvSpPr/>
          <p:nvPr userDrawn="1"/>
        </p:nvSpPr>
        <p:spPr>
          <a:xfrm>
            <a:off x="968887" y="4124123"/>
            <a:ext cx="7552813" cy="707886"/>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magnify" title="Icon of a magnifying glass">
            <a:extLst>
              <a:ext uri="{FF2B5EF4-FFF2-40B4-BE49-F238E27FC236}">
                <a16:creationId xmlns:a16="http://schemas.microsoft.com/office/drawing/2014/main" id="{B5E74FB4-99CE-B56C-F3BE-9224CCF064E1}"/>
              </a:ext>
            </a:extLst>
          </p:cNvPr>
          <p:cNvSpPr>
            <a:spLocks noChangeAspect="1" noEditPoints="1"/>
          </p:cNvSpPr>
          <p:nvPr userDrawn="1"/>
        </p:nvSpPr>
        <p:spPr bwMode="auto">
          <a:xfrm flipH="1">
            <a:off x="7929465" y="4314225"/>
            <a:ext cx="308170" cy="302281"/>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Title 15">
            <a:extLst>
              <a:ext uri="{FF2B5EF4-FFF2-40B4-BE49-F238E27FC236}">
                <a16:creationId xmlns:a16="http://schemas.microsoft.com/office/drawing/2014/main" id="{1AB79229-7EF8-8D54-ED6D-2A2E11C74F94}"/>
              </a:ext>
            </a:extLst>
          </p:cNvPr>
          <p:cNvSpPr>
            <a:spLocks noGrp="1"/>
          </p:cNvSpPr>
          <p:nvPr>
            <p:ph type="title"/>
          </p:nvPr>
        </p:nvSpPr>
        <p:spPr>
          <a:xfrm>
            <a:off x="912421" y="3202170"/>
            <a:ext cx="7683500" cy="895065"/>
          </a:xfrm>
        </p:spPr>
        <p:txBody>
          <a:bodyPr/>
          <a:lstStyle>
            <a:lvl1pPr>
              <a:defRPr>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24" name="Text Placeholder 23">
            <a:extLst>
              <a:ext uri="{FF2B5EF4-FFF2-40B4-BE49-F238E27FC236}">
                <a16:creationId xmlns:a16="http://schemas.microsoft.com/office/drawing/2014/main" id="{44FD65AF-CF48-C43D-0B1B-B1AD516E4D77}"/>
              </a:ext>
            </a:extLst>
          </p:cNvPr>
          <p:cNvSpPr>
            <a:spLocks noGrp="1"/>
          </p:cNvSpPr>
          <p:nvPr>
            <p:ph type="body" sz="quarter" idx="10"/>
          </p:nvPr>
        </p:nvSpPr>
        <p:spPr>
          <a:xfrm>
            <a:off x="980803" y="4236857"/>
            <a:ext cx="6823075" cy="454517"/>
          </a:xfrm>
        </p:spPr>
        <p:txBody>
          <a:bodyPr/>
          <a:lstStyle>
            <a:lvl1pPr marL="0" indent="0">
              <a:buNone/>
              <a:defRPr/>
            </a:lvl1pPr>
          </a:lstStyle>
          <a:p>
            <a:pPr lvl="0"/>
            <a:r>
              <a:rPr lang="en-US"/>
              <a:t>Click to edit Master text styles</a:t>
            </a:r>
          </a:p>
        </p:txBody>
      </p:sp>
      <p:grpSp>
        <p:nvGrpSpPr>
          <p:cNvPr id="31" name="Group 30">
            <a:extLst>
              <a:ext uri="{FF2B5EF4-FFF2-40B4-BE49-F238E27FC236}">
                <a16:creationId xmlns:a16="http://schemas.microsoft.com/office/drawing/2014/main" id="{F9844A26-1988-5CF0-0512-FD5DB0A10493}"/>
              </a:ext>
            </a:extLst>
          </p:cNvPr>
          <p:cNvGrpSpPr/>
          <p:nvPr userDrawn="1"/>
        </p:nvGrpSpPr>
        <p:grpSpPr>
          <a:xfrm>
            <a:off x="500380" y="692322"/>
            <a:ext cx="1549400" cy="331285"/>
            <a:chOff x="508000" y="692322"/>
            <a:chExt cx="1742534" cy="372580"/>
          </a:xfrm>
        </p:grpSpPr>
        <p:pic>
          <p:nvPicPr>
            <p:cNvPr id="9" name="MS logo gray - EMF" descr="Microsoft logo, gray text version">
              <a:extLst>
                <a:ext uri="{FF2B5EF4-FFF2-40B4-BE49-F238E27FC236}">
                  <a16:creationId xmlns:a16="http://schemas.microsoft.com/office/drawing/2014/main" id="{9F910978-B2E2-A761-DB69-562574461700}"/>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30" name="Freeform: Shape 29">
              <a:extLst>
                <a:ext uri="{FF2B5EF4-FFF2-40B4-BE49-F238E27FC236}">
                  <a16:creationId xmlns:a16="http://schemas.microsoft.com/office/drawing/2014/main" id="{71A4613D-97FC-C7D4-40A9-576E9C03D440}"/>
                </a:ext>
              </a:extLst>
            </p:cNvPr>
            <p:cNvSpPr/>
            <p:nvPr userDrawn="1"/>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4" name="Freeform: Shape 33">
            <a:extLst>
              <a:ext uri="{FF2B5EF4-FFF2-40B4-BE49-F238E27FC236}">
                <a16:creationId xmlns:a16="http://schemas.microsoft.com/office/drawing/2014/main" id="{F93F6363-616A-CDD2-CAE0-DBC4E69EE419}"/>
              </a:ext>
            </a:extLst>
          </p:cNvPr>
          <p:cNvSpPr/>
          <p:nvPr userDrawn="1"/>
        </p:nvSpPr>
        <p:spPr>
          <a:xfrm>
            <a:off x="1645690" y="2768269"/>
            <a:ext cx="3145938" cy="308493"/>
          </a:xfrm>
          <a:custGeom>
            <a:avLst/>
            <a:gdLst/>
            <a:ahLst/>
            <a:cxnLst/>
            <a:rect l="l" t="t" r="r" b="b"/>
            <a:pathLst>
              <a:path w="3145938" h="308493">
                <a:moveTo>
                  <a:pt x="1730876" y="125853"/>
                </a:moveTo>
                <a:cubicBezTo>
                  <a:pt x="1724737" y="125853"/>
                  <a:pt x="1719339" y="126953"/>
                  <a:pt x="1714684" y="129153"/>
                </a:cubicBezTo>
                <a:cubicBezTo>
                  <a:pt x="1710028" y="131352"/>
                  <a:pt x="1706114" y="134243"/>
                  <a:pt x="1702943" y="137824"/>
                </a:cubicBezTo>
                <a:cubicBezTo>
                  <a:pt x="1699771" y="141405"/>
                  <a:pt x="1697392" y="145498"/>
                  <a:pt x="1695806" y="150102"/>
                </a:cubicBezTo>
                <a:cubicBezTo>
                  <a:pt x="1694220" y="154707"/>
                  <a:pt x="1693427" y="159413"/>
                  <a:pt x="1693427" y="164222"/>
                </a:cubicBezTo>
                <a:cubicBezTo>
                  <a:pt x="1693427" y="169441"/>
                  <a:pt x="1694169" y="174787"/>
                  <a:pt x="1695652" y="180261"/>
                </a:cubicBezTo>
                <a:cubicBezTo>
                  <a:pt x="1697136" y="185735"/>
                  <a:pt x="1699413" y="190723"/>
                  <a:pt x="1702482" y="195225"/>
                </a:cubicBezTo>
                <a:cubicBezTo>
                  <a:pt x="1705552" y="199727"/>
                  <a:pt x="1709465" y="203436"/>
                  <a:pt x="1714223" y="206352"/>
                </a:cubicBezTo>
                <a:cubicBezTo>
                  <a:pt x="1718981" y="209269"/>
                  <a:pt x="1724634" y="210727"/>
                  <a:pt x="1731183" y="210727"/>
                </a:cubicBezTo>
                <a:cubicBezTo>
                  <a:pt x="1737015" y="210727"/>
                  <a:pt x="1742182" y="209652"/>
                  <a:pt x="1746684" y="207504"/>
                </a:cubicBezTo>
                <a:cubicBezTo>
                  <a:pt x="1751186" y="205355"/>
                  <a:pt x="1754946" y="202388"/>
                  <a:pt x="1757965" y="198602"/>
                </a:cubicBezTo>
                <a:cubicBezTo>
                  <a:pt x="1760983" y="194816"/>
                  <a:pt x="1763285" y="190339"/>
                  <a:pt x="1764871" y="185172"/>
                </a:cubicBezTo>
                <a:cubicBezTo>
                  <a:pt x="1766457" y="180005"/>
                  <a:pt x="1767250" y="174403"/>
                  <a:pt x="1767250" y="168366"/>
                </a:cubicBezTo>
                <a:cubicBezTo>
                  <a:pt x="1767250" y="162023"/>
                  <a:pt x="1766508" y="156242"/>
                  <a:pt x="1765025" y="151023"/>
                </a:cubicBezTo>
                <a:cubicBezTo>
                  <a:pt x="1763541" y="145805"/>
                  <a:pt x="1761290" y="141329"/>
                  <a:pt x="1758272" y="137594"/>
                </a:cubicBezTo>
                <a:cubicBezTo>
                  <a:pt x="1755253" y="133859"/>
                  <a:pt x="1751468" y="130969"/>
                  <a:pt x="1746914" y="128922"/>
                </a:cubicBezTo>
                <a:cubicBezTo>
                  <a:pt x="1742361" y="126876"/>
                  <a:pt x="1737015" y="125853"/>
                  <a:pt x="1730876" y="125853"/>
                </a:cubicBezTo>
                <a:close/>
                <a:moveTo>
                  <a:pt x="2943927" y="103752"/>
                </a:moveTo>
                <a:cubicBezTo>
                  <a:pt x="2930012" y="103752"/>
                  <a:pt x="2919012" y="108612"/>
                  <a:pt x="2910929" y="118332"/>
                </a:cubicBezTo>
                <a:cubicBezTo>
                  <a:pt x="2902846" y="128053"/>
                  <a:pt x="2898804" y="141456"/>
                  <a:pt x="2898804" y="158544"/>
                </a:cubicBezTo>
                <a:cubicBezTo>
                  <a:pt x="2898804" y="175017"/>
                  <a:pt x="2902897" y="187986"/>
                  <a:pt x="2911083" y="197451"/>
                </a:cubicBezTo>
                <a:cubicBezTo>
                  <a:pt x="2919268" y="206915"/>
                  <a:pt x="2930216" y="211647"/>
                  <a:pt x="2943927" y="211647"/>
                </a:cubicBezTo>
                <a:cubicBezTo>
                  <a:pt x="2957945" y="211647"/>
                  <a:pt x="2968714" y="206992"/>
                  <a:pt x="2976235" y="197681"/>
                </a:cubicBezTo>
                <a:cubicBezTo>
                  <a:pt x="2983755" y="188370"/>
                  <a:pt x="2987515" y="175119"/>
                  <a:pt x="2987515" y="157930"/>
                </a:cubicBezTo>
                <a:cubicBezTo>
                  <a:pt x="2987515" y="140638"/>
                  <a:pt x="2983755" y="127285"/>
                  <a:pt x="2976235" y="117872"/>
                </a:cubicBezTo>
                <a:cubicBezTo>
                  <a:pt x="2968714" y="108458"/>
                  <a:pt x="2957945" y="103752"/>
                  <a:pt x="2943927" y="103752"/>
                </a:cubicBezTo>
                <a:close/>
                <a:moveTo>
                  <a:pt x="2588116" y="103752"/>
                </a:moveTo>
                <a:cubicBezTo>
                  <a:pt x="2575429" y="103752"/>
                  <a:pt x="2565222" y="108254"/>
                  <a:pt x="2557497" y="117258"/>
                </a:cubicBezTo>
                <a:cubicBezTo>
                  <a:pt x="2549772" y="126262"/>
                  <a:pt x="2545910" y="137517"/>
                  <a:pt x="2545910" y="151023"/>
                </a:cubicBezTo>
                <a:lnTo>
                  <a:pt x="2545910" y="170515"/>
                </a:lnTo>
                <a:cubicBezTo>
                  <a:pt x="2545910" y="181975"/>
                  <a:pt x="2549568" y="191695"/>
                  <a:pt x="2556883" y="199676"/>
                </a:cubicBezTo>
                <a:cubicBezTo>
                  <a:pt x="2564199" y="207657"/>
                  <a:pt x="2573485" y="211647"/>
                  <a:pt x="2584740" y="211647"/>
                </a:cubicBezTo>
                <a:cubicBezTo>
                  <a:pt x="2597939" y="211647"/>
                  <a:pt x="2608299" y="206506"/>
                  <a:pt x="2615819" y="196223"/>
                </a:cubicBezTo>
                <a:cubicBezTo>
                  <a:pt x="2623340" y="185940"/>
                  <a:pt x="2627100" y="171589"/>
                  <a:pt x="2627100" y="153172"/>
                </a:cubicBezTo>
                <a:cubicBezTo>
                  <a:pt x="2627100" y="137722"/>
                  <a:pt x="2623596" y="125623"/>
                  <a:pt x="2616587" y="116874"/>
                </a:cubicBezTo>
                <a:cubicBezTo>
                  <a:pt x="2609578" y="108126"/>
                  <a:pt x="2600088" y="103752"/>
                  <a:pt x="2588116" y="103752"/>
                </a:cubicBezTo>
                <a:close/>
                <a:moveTo>
                  <a:pt x="2391477" y="103752"/>
                </a:moveTo>
                <a:cubicBezTo>
                  <a:pt x="2377562" y="103752"/>
                  <a:pt x="2366562" y="108612"/>
                  <a:pt x="2358479" y="118332"/>
                </a:cubicBezTo>
                <a:cubicBezTo>
                  <a:pt x="2350396" y="128053"/>
                  <a:pt x="2346354" y="141456"/>
                  <a:pt x="2346354" y="158544"/>
                </a:cubicBezTo>
                <a:cubicBezTo>
                  <a:pt x="2346354" y="175017"/>
                  <a:pt x="2350447" y="187986"/>
                  <a:pt x="2358633" y="197451"/>
                </a:cubicBezTo>
                <a:cubicBezTo>
                  <a:pt x="2366818" y="206915"/>
                  <a:pt x="2377766" y="211647"/>
                  <a:pt x="2391477" y="211647"/>
                </a:cubicBezTo>
                <a:cubicBezTo>
                  <a:pt x="2405495" y="211647"/>
                  <a:pt x="2416264" y="206992"/>
                  <a:pt x="2423785" y="197681"/>
                </a:cubicBezTo>
                <a:cubicBezTo>
                  <a:pt x="2431305" y="188370"/>
                  <a:pt x="2435065" y="175119"/>
                  <a:pt x="2435065" y="157930"/>
                </a:cubicBezTo>
                <a:cubicBezTo>
                  <a:pt x="2435065" y="140638"/>
                  <a:pt x="2431305" y="127285"/>
                  <a:pt x="2423785" y="117872"/>
                </a:cubicBezTo>
                <a:cubicBezTo>
                  <a:pt x="2416264" y="108458"/>
                  <a:pt x="2405495" y="103752"/>
                  <a:pt x="2391477" y="103752"/>
                </a:cubicBezTo>
                <a:close/>
                <a:moveTo>
                  <a:pt x="1038927" y="103752"/>
                </a:moveTo>
                <a:cubicBezTo>
                  <a:pt x="1025012" y="103752"/>
                  <a:pt x="1014013" y="108612"/>
                  <a:pt x="1005929" y="118332"/>
                </a:cubicBezTo>
                <a:cubicBezTo>
                  <a:pt x="997846" y="128053"/>
                  <a:pt x="993804" y="141456"/>
                  <a:pt x="993804" y="158544"/>
                </a:cubicBezTo>
                <a:cubicBezTo>
                  <a:pt x="993804" y="175017"/>
                  <a:pt x="997897" y="187986"/>
                  <a:pt x="1006083" y="197451"/>
                </a:cubicBezTo>
                <a:cubicBezTo>
                  <a:pt x="1014268" y="206915"/>
                  <a:pt x="1025217" y="211647"/>
                  <a:pt x="1038927" y="211647"/>
                </a:cubicBezTo>
                <a:cubicBezTo>
                  <a:pt x="1052945" y="211647"/>
                  <a:pt x="1063714" y="206992"/>
                  <a:pt x="1071235" y="197681"/>
                </a:cubicBezTo>
                <a:cubicBezTo>
                  <a:pt x="1078755" y="188370"/>
                  <a:pt x="1082515" y="175119"/>
                  <a:pt x="1082515" y="157930"/>
                </a:cubicBezTo>
                <a:cubicBezTo>
                  <a:pt x="1082515" y="140638"/>
                  <a:pt x="1078755" y="127285"/>
                  <a:pt x="1071235" y="117872"/>
                </a:cubicBezTo>
                <a:cubicBezTo>
                  <a:pt x="1063714" y="108458"/>
                  <a:pt x="1052945" y="103752"/>
                  <a:pt x="1038927" y="103752"/>
                </a:cubicBezTo>
                <a:close/>
                <a:moveTo>
                  <a:pt x="715077" y="103752"/>
                </a:moveTo>
                <a:cubicBezTo>
                  <a:pt x="701162" y="103752"/>
                  <a:pt x="690162" y="108612"/>
                  <a:pt x="682079" y="118332"/>
                </a:cubicBezTo>
                <a:cubicBezTo>
                  <a:pt x="673996" y="128053"/>
                  <a:pt x="669954" y="141456"/>
                  <a:pt x="669954" y="158544"/>
                </a:cubicBezTo>
                <a:cubicBezTo>
                  <a:pt x="669954" y="175017"/>
                  <a:pt x="674047" y="187986"/>
                  <a:pt x="682233" y="197451"/>
                </a:cubicBezTo>
                <a:cubicBezTo>
                  <a:pt x="690418" y="206915"/>
                  <a:pt x="701366" y="211647"/>
                  <a:pt x="715077" y="211647"/>
                </a:cubicBezTo>
                <a:cubicBezTo>
                  <a:pt x="729095" y="211647"/>
                  <a:pt x="739864" y="206992"/>
                  <a:pt x="747385" y="197681"/>
                </a:cubicBezTo>
                <a:cubicBezTo>
                  <a:pt x="754905" y="188370"/>
                  <a:pt x="758665" y="175119"/>
                  <a:pt x="758665" y="157930"/>
                </a:cubicBezTo>
                <a:cubicBezTo>
                  <a:pt x="758665" y="140638"/>
                  <a:pt x="754905" y="127285"/>
                  <a:pt x="747385" y="117872"/>
                </a:cubicBezTo>
                <a:cubicBezTo>
                  <a:pt x="739864" y="108458"/>
                  <a:pt x="729095" y="103752"/>
                  <a:pt x="715077" y="103752"/>
                </a:cubicBezTo>
                <a:close/>
                <a:moveTo>
                  <a:pt x="2701110" y="79042"/>
                </a:moveTo>
                <a:lnTo>
                  <a:pt x="2736717" y="79042"/>
                </a:lnTo>
                <a:lnTo>
                  <a:pt x="2736717" y="236204"/>
                </a:lnTo>
                <a:lnTo>
                  <a:pt x="2701110" y="236204"/>
                </a:lnTo>
                <a:close/>
                <a:moveTo>
                  <a:pt x="291284" y="79042"/>
                </a:moveTo>
                <a:lnTo>
                  <a:pt x="326892" y="79042"/>
                </a:lnTo>
                <a:lnTo>
                  <a:pt x="326892" y="236204"/>
                </a:lnTo>
                <a:lnTo>
                  <a:pt x="291284" y="236204"/>
                </a:lnTo>
                <a:close/>
                <a:moveTo>
                  <a:pt x="605842" y="76279"/>
                </a:moveTo>
                <a:cubicBezTo>
                  <a:pt x="612288" y="76279"/>
                  <a:pt x="617200" y="77251"/>
                  <a:pt x="620576" y="79195"/>
                </a:cubicBezTo>
                <a:lnTo>
                  <a:pt x="620576" y="112961"/>
                </a:lnTo>
                <a:cubicBezTo>
                  <a:pt x="616279" y="109584"/>
                  <a:pt x="610088" y="107896"/>
                  <a:pt x="602005" y="107896"/>
                </a:cubicBezTo>
                <a:cubicBezTo>
                  <a:pt x="591466" y="107896"/>
                  <a:pt x="582667" y="112654"/>
                  <a:pt x="575607" y="122169"/>
                </a:cubicBezTo>
                <a:cubicBezTo>
                  <a:pt x="568547" y="131685"/>
                  <a:pt x="565017" y="144628"/>
                  <a:pt x="565017" y="160999"/>
                </a:cubicBezTo>
                <a:lnTo>
                  <a:pt x="565017" y="236204"/>
                </a:lnTo>
                <a:lnTo>
                  <a:pt x="529410" y="236204"/>
                </a:lnTo>
                <a:lnTo>
                  <a:pt x="529410" y="79042"/>
                </a:lnTo>
                <a:lnTo>
                  <a:pt x="565017" y="79042"/>
                </a:lnTo>
                <a:lnTo>
                  <a:pt x="565017" y="111426"/>
                </a:lnTo>
                <a:lnTo>
                  <a:pt x="565631" y="111426"/>
                </a:lnTo>
                <a:cubicBezTo>
                  <a:pt x="569109" y="100375"/>
                  <a:pt x="574456" y="91755"/>
                  <a:pt x="581669" y="85564"/>
                </a:cubicBezTo>
                <a:cubicBezTo>
                  <a:pt x="588883" y="79374"/>
                  <a:pt x="596940" y="76279"/>
                  <a:pt x="605842" y="76279"/>
                </a:cubicBezTo>
                <a:close/>
                <a:moveTo>
                  <a:pt x="2946076" y="75358"/>
                </a:moveTo>
                <a:cubicBezTo>
                  <a:pt x="2970633" y="75358"/>
                  <a:pt x="2989766" y="82572"/>
                  <a:pt x="3003477" y="96999"/>
                </a:cubicBezTo>
                <a:cubicBezTo>
                  <a:pt x="3017188" y="111426"/>
                  <a:pt x="3024043" y="131429"/>
                  <a:pt x="3024043" y="157009"/>
                </a:cubicBezTo>
                <a:cubicBezTo>
                  <a:pt x="3024043" y="182077"/>
                  <a:pt x="3016651" y="202157"/>
                  <a:pt x="3001866" y="217249"/>
                </a:cubicBezTo>
                <a:cubicBezTo>
                  <a:pt x="2987080" y="232342"/>
                  <a:pt x="2967205" y="239888"/>
                  <a:pt x="2942239" y="239888"/>
                </a:cubicBezTo>
                <a:cubicBezTo>
                  <a:pt x="2917989" y="239888"/>
                  <a:pt x="2898625" y="232546"/>
                  <a:pt x="2884147" y="217863"/>
                </a:cubicBezTo>
                <a:cubicBezTo>
                  <a:pt x="2869669" y="203181"/>
                  <a:pt x="2862430" y="183714"/>
                  <a:pt x="2862430" y="159465"/>
                </a:cubicBezTo>
                <a:cubicBezTo>
                  <a:pt x="2862430" y="133066"/>
                  <a:pt x="2869976" y="112449"/>
                  <a:pt x="2885068" y="97613"/>
                </a:cubicBezTo>
                <a:cubicBezTo>
                  <a:pt x="2900160" y="82776"/>
                  <a:pt x="2920496" y="75358"/>
                  <a:pt x="2946076" y="75358"/>
                </a:cubicBezTo>
                <a:close/>
                <a:moveTo>
                  <a:pt x="2600241" y="75358"/>
                </a:moveTo>
                <a:cubicBezTo>
                  <a:pt x="2620194" y="75358"/>
                  <a:pt x="2635746" y="82367"/>
                  <a:pt x="2646899" y="96385"/>
                </a:cubicBezTo>
                <a:cubicBezTo>
                  <a:pt x="2658052" y="110403"/>
                  <a:pt x="2663628" y="129229"/>
                  <a:pt x="2663628" y="152865"/>
                </a:cubicBezTo>
                <a:cubicBezTo>
                  <a:pt x="2663628" y="179059"/>
                  <a:pt x="2657335" y="200034"/>
                  <a:pt x="2644750" y="215791"/>
                </a:cubicBezTo>
                <a:cubicBezTo>
                  <a:pt x="2632165" y="231549"/>
                  <a:pt x="2614975" y="239427"/>
                  <a:pt x="2593181" y="239427"/>
                </a:cubicBezTo>
                <a:cubicBezTo>
                  <a:pt x="2573127" y="239427"/>
                  <a:pt x="2557676" y="230628"/>
                  <a:pt x="2546831" y="213029"/>
                </a:cubicBezTo>
                <a:lnTo>
                  <a:pt x="2546217" y="213029"/>
                </a:lnTo>
                <a:lnTo>
                  <a:pt x="2546217" y="308493"/>
                </a:lnTo>
                <a:lnTo>
                  <a:pt x="2510610" y="308493"/>
                </a:lnTo>
                <a:lnTo>
                  <a:pt x="2510610" y="79042"/>
                </a:lnTo>
                <a:lnTo>
                  <a:pt x="2546217" y="79042"/>
                </a:lnTo>
                <a:lnTo>
                  <a:pt x="2546217" y="106668"/>
                </a:lnTo>
                <a:lnTo>
                  <a:pt x="2546831" y="106668"/>
                </a:lnTo>
                <a:cubicBezTo>
                  <a:pt x="2559007" y="85795"/>
                  <a:pt x="2576810" y="75358"/>
                  <a:pt x="2600241" y="75358"/>
                </a:cubicBezTo>
                <a:close/>
                <a:moveTo>
                  <a:pt x="2393626" y="75358"/>
                </a:moveTo>
                <a:cubicBezTo>
                  <a:pt x="2418183" y="75358"/>
                  <a:pt x="2437316" y="82572"/>
                  <a:pt x="2451027" y="96999"/>
                </a:cubicBezTo>
                <a:cubicBezTo>
                  <a:pt x="2464738" y="111426"/>
                  <a:pt x="2471593" y="131429"/>
                  <a:pt x="2471593" y="157009"/>
                </a:cubicBezTo>
                <a:cubicBezTo>
                  <a:pt x="2471593" y="182077"/>
                  <a:pt x="2464201" y="202157"/>
                  <a:pt x="2449416" y="217249"/>
                </a:cubicBezTo>
                <a:cubicBezTo>
                  <a:pt x="2434630" y="232342"/>
                  <a:pt x="2414755" y="239888"/>
                  <a:pt x="2389789" y="239888"/>
                </a:cubicBezTo>
                <a:cubicBezTo>
                  <a:pt x="2365539" y="239888"/>
                  <a:pt x="2346175" y="232546"/>
                  <a:pt x="2331697" y="217863"/>
                </a:cubicBezTo>
                <a:cubicBezTo>
                  <a:pt x="2317219" y="203181"/>
                  <a:pt x="2309980" y="183714"/>
                  <a:pt x="2309980" y="159465"/>
                </a:cubicBezTo>
                <a:cubicBezTo>
                  <a:pt x="2309980" y="133066"/>
                  <a:pt x="2317526" y="112449"/>
                  <a:pt x="2332618" y="97613"/>
                </a:cubicBezTo>
                <a:cubicBezTo>
                  <a:pt x="2347710" y="82776"/>
                  <a:pt x="2368046" y="75358"/>
                  <a:pt x="2393626" y="75358"/>
                </a:cubicBezTo>
                <a:close/>
                <a:moveTo>
                  <a:pt x="1041076" y="75358"/>
                </a:moveTo>
                <a:cubicBezTo>
                  <a:pt x="1065633" y="75358"/>
                  <a:pt x="1084766" y="82572"/>
                  <a:pt x="1098477" y="96999"/>
                </a:cubicBezTo>
                <a:cubicBezTo>
                  <a:pt x="1112188" y="111426"/>
                  <a:pt x="1119043" y="131429"/>
                  <a:pt x="1119043" y="157009"/>
                </a:cubicBezTo>
                <a:cubicBezTo>
                  <a:pt x="1119043" y="182077"/>
                  <a:pt x="1111651" y="202157"/>
                  <a:pt x="1096866" y="217249"/>
                </a:cubicBezTo>
                <a:cubicBezTo>
                  <a:pt x="1082080" y="232342"/>
                  <a:pt x="1062205" y="239888"/>
                  <a:pt x="1037239" y="239888"/>
                </a:cubicBezTo>
                <a:cubicBezTo>
                  <a:pt x="1012989" y="239888"/>
                  <a:pt x="993625" y="232546"/>
                  <a:pt x="979147" y="217863"/>
                </a:cubicBezTo>
                <a:cubicBezTo>
                  <a:pt x="964669" y="203181"/>
                  <a:pt x="957430" y="183714"/>
                  <a:pt x="957430" y="159465"/>
                </a:cubicBezTo>
                <a:cubicBezTo>
                  <a:pt x="957430" y="133066"/>
                  <a:pt x="964976" y="112449"/>
                  <a:pt x="980068" y="97613"/>
                </a:cubicBezTo>
                <a:cubicBezTo>
                  <a:pt x="995160" y="82776"/>
                  <a:pt x="1015496" y="75358"/>
                  <a:pt x="1041076" y="75358"/>
                </a:cubicBezTo>
                <a:close/>
                <a:moveTo>
                  <a:pt x="888695" y="75358"/>
                </a:moveTo>
                <a:cubicBezTo>
                  <a:pt x="903224" y="75358"/>
                  <a:pt x="916218" y="77558"/>
                  <a:pt x="927678" y="81958"/>
                </a:cubicBezTo>
                <a:lnTo>
                  <a:pt x="927678" y="113114"/>
                </a:lnTo>
                <a:cubicBezTo>
                  <a:pt x="916628" y="105542"/>
                  <a:pt x="903940" y="101757"/>
                  <a:pt x="889615" y="101757"/>
                </a:cubicBezTo>
                <a:cubicBezTo>
                  <a:pt x="885113" y="101757"/>
                  <a:pt x="881046" y="102217"/>
                  <a:pt x="877414" y="103138"/>
                </a:cubicBezTo>
                <a:cubicBezTo>
                  <a:pt x="873781" y="104059"/>
                  <a:pt x="870686" y="105338"/>
                  <a:pt x="868128" y="106975"/>
                </a:cubicBezTo>
                <a:cubicBezTo>
                  <a:pt x="865570" y="108612"/>
                  <a:pt x="863575" y="110582"/>
                  <a:pt x="862143" y="112884"/>
                </a:cubicBezTo>
                <a:cubicBezTo>
                  <a:pt x="860710" y="115186"/>
                  <a:pt x="859994" y="117718"/>
                  <a:pt x="859994" y="120481"/>
                </a:cubicBezTo>
                <a:cubicBezTo>
                  <a:pt x="859994" y="123858"/>
                  <a:pt x="860710" y="126722"/>
                  <a:pt x="862143" y="129076"/>
                </a:cubicBezTo>
                <a:cubicBezTo>
                  <a:pt x="863575" y="131429"/>
                  <a:pt x="865698" y="133501"/>
                  <a:pt x="868512" y="135292"/>
                </a:cubicBezTo>
                <a:cubicBezTo>
                  <a:pt x="871326" y="137082"/>
                  <a:pt x="874702" y="138719"/>
                  <a:pt x="878642" y="140203"/>
                </a:cubicBezTo>
                <a:cubicBezTo>
                  <a:pt x="882581" y="141687"/>
                  <a:pt x="887109" y="143298"/>
                  <a:pt x="892225" y="145038"/>
                </a:cubicBezTo>
                <a:cubicBezTo>
                  <a:pt x="898978" y="147800"/>
                  <a:pt x="905040" y="150614"/>
                  <a:pt x="910412" y="153479"/>
                </a:cubicBezTo>
                <a:cubicBezTo>
                  <a:pt x="915784" y="156344"/>
                  <a:pt x="920362" y="159593"/>
                  <a:pt x="924148" y="163225"/>
                </a:cubicBezTo>
                <a:cubicBezTo>
                  <a:pt x="927934" y="166857"/>
                  <a:pt x="930850" y="171052"/>
                  <a:pt x="932897" y="175810"/>
                </a:cubicBezTo>
                <a:cubicBezTo>
                  <a:pt x="934943" y="180568"/>
                  <a:pt x="935966" y="186221"/>
                  <a:pt x="935966" y="192770"/>
                </a:cubicBezTo>
                <a:cubicBezTo>
                  <a:pt x="935966" y="200750"/>
                  <a:pt x="934124" y="207708"/>
                  <a:pt x="930441" y="213643"/>
                </a:cubicBezTo>
                <a:cubicBezTo>
                  <a:pt x="926757" y="219577"/>
                  <a:pt x="921846" y="224489"/>
                  <a:pt x="915707" y="228377"/>
                </a:cubicBezTo>
                <a:cubicBezTo>
                  <a:pt x="909568" y="232265"/>
                  <a:pt x="902482" y="235155"/>
                  <a:pt x="894450" y="237048"/>
                </a:cubicBezTo>
                <a:cubicBezTo>
                  <a:pt x="886418" y="238941"/>
                  <a:pt x="877951" y="239888"/>
                  <a:pt x="869049" y="239888"/>
                </a:cubicBezTo>
                <a:cubicBezTo>
                  <a:pt x="851860" y="239888"/>
                  <a:pt x="836972" y="237023"/>
                  <a:pt x="824387" y="231293"/>
                </a:cubicBezTo>
                <a:lnTo>
                  <a:pt x="824387" y="198295"/>
                </a:lnTo>
                <a:cubicBezTo>
                  <a:pt x="837688" y="208424"/>
                  <a:pt x="852371" y="213489"/>
                  <a:pt x="868435" y="213489"/>
                </a:cubicBezTo>
                <a:cubicBezTo>
                  <a:pt x="889922" y="213489"/>
                  <a:pt x="900666" y="207145"/>
                  <a:pt x="900666" y="194458"/>
                </a:cubicBezTo>
                <a:cubicBezTo>
                  <a:pt x="900666" y="190877"/>
                  <a:pt x="899745" y="187833"/>
                  <a:pt x="897903" y="185326"/>
                </a:cubicBezTo>
                <a:cubicBezTo>
                  <a:pt x="896062" y="182819"/>
                  <a:pt x="893580" y="180594"/>
                  <a:pt x="890460" y="178650"/>
                </a:cubicBezTo>
                <a:cubicBezTo>
                  <a:pt x="887339" y="176705"/>
                  <a:pt x="883655" y="174966"/>
                  <a:pt x="879409" y="173431"/>
                </a:cubicBezTo>
                <a:cubicBezTo>
                  <a:pt x="875163" y="171896"/>
                  <a:pt x="870431" y="170157"/>
                  <a:pt x="865212" y="168213"/>
                </a:cubicBezTo>
                <a:cubicBezTo>
                  <a:pt x="858766" y="165655"/>
                  <a:pt x="852960" y="162943"/>
                  <a:pt x="847792" y="160079"/>
                </a:cubicBezTo>
                <a:cubicBezTo>
                  <a:pt x="842625" y="157214"/>
                  <a:pt x="838328" y="153965"/>
                  <a:pt x="834900" y="150333"/>
                </a:cubicBezTo>
                <a:cubicBezTo>
                  <a:pt x="831473" y="146700"/>
                  <a:pt x="828889" y="142582"/>
                  <a:pt x="827150" y="137978"/>
                </a:cubicBezTo>
                <a:cubicBezTo>
                  <a:pt x="825410" y="133373"/>
                  <a:pt x="824540" y="128001"/>
                  <a:pt x="824540" y="121862"/>
                </a:cubicBezTo>
                <a:cubicBezTo>
                  <a:pt x="824540" y="114291"/>
                  <a:pt x="826331" y="107614"/>
                  <a:pt x="829912" y="101833"/>
                </a:cubicBezTo>
                <a:cubicBezTo>
                  <a:pt x="833493" y="96052"/>
                  <a:pt x="838302" y="91192"/>
                  <a:pt x="844339" y="87253"/>
                </a:cubicBezTo>
                <a:cubicBezTo>
                  <a:pt x="850376" y="83313"/>
                  <a:pt x="857231" y="80346"/>
                  <a:pt x="864905" y="78351"/>
                </a:cubicBezTo>
                <a:cubicBezTo>
                  <a:pt x="872579" y="76356"/>
                  <a:pt x="880509" y="75358"/>
                  <a:pt x="888695" y="75358"/>
                </a:cubicBezTo>
                <a:close/>
                <a:moveTo>
                  <a:pt x="717226" y="75358"/>
                </a:moveTo>
                <a:cubicBezTo>
                  <a:pt x="741783" y="75358"/>
                  <a:pt x="760916" y="82572"/>
                  <a:pt x="774627" y="96999"/>
                </a:cubicBezTo>
                <a:cubicBezTo>
                  <a:pt x="788338" y="111426"/>
                  <a:pt x="795193" y="131429"/>
                  <a:pt x="795193" y="157009"/>
                </a:cubicBezTo>
                <a:cubicBezTo>
                  <a:pt x="795193" y="182077"/>
                  <a:pt x="787801" y="202157"/>
                  <a:pt x="773016" y="217249"/>
                </a:cubicBezTo>
                <a:cubicBezTo>
                  <a:pt x="758230" y="232342"/>
                  <a:pt x="738355" y="239888"/>
                  <a:pt x="713389" y="239888"/>
                </a:cubicBezTo>
                <a:cubicBezTo>
                  <a:pt x="689139" y="239888"/>
                  <a:pt x="669775" y="232546"/>
                  <a:pt x="655297" y="217863"/>
                </a:cubicBezTo>
                <a:cubicBezTo>
                  <a:pt x="640819" y="203181"/>
                  <a:pt x="633580" y="183714"/>
                  <a:pt x="633580" y="159465"/>
                </a:cubicBezTo>
                <a:cubicBezTo>
                  <a:pt x="633580" y="133066"/>
                  <a:pt x="641126" y="112449"/>
                  <a:pt x="656218" y="97613"/>
                </a:cubicBezTo>
                <a:cubicBezTo>
                  <a:pt x="671310" y="82776"/>
                  <a:pt x="691646" y="75358"/>
                  <a:pt x="717226" y="75358"/>
                </a:cubicBezTo>
                <a:close/>
                <a:moveTo>
                  <a:pt x="451754" y="75358"/>
                </a:moveTo>
                <a:cubicBezTo>
                  <a:pt x="466078" y="75358"/>
                  <a:pt x="478715" y="77865"/>
                  <a:pt x="489663" y="82879"/>
                </a:cubicBezTo>
                <a:lnTo>
                  <a:pt x="489663" y="116030"/>
                </a:lnTo>
                <a:cubicBezTo>
                  <a:pt x="478715" y="107845"/>
                  <a:pt x="467051" y="103752"/>
                  <a:pt x="454670" y="103752"/>
                </a:cubicBezTo>
                <a:cubicBezTo>
                  <a:pt x="439629" y="103752"/>
                  <a:pt x="427299" y="108842"/>
                  <a:pt x="417681" y="119023"/>
                </a:cubicBezTo>
                <a:cubicBezTo>
                  <a:pt x="408063" y="129204"/>
                  <a:pt x="403254" y="142531"/>
                  <a:pt x="403254" y="159004"/>
                </a:cubicBezTo>
                <a:cubicBezTo>
                  <a:pt x="403254" y="175273"/>
                  <a:pt x="407782" y="188114"/>
                  <a:pt x="416837" y="197527"/>
                </a:cubicBezTo>
                <a:cubicBezTo>
                  <a:pt x="425893" y="206941"/>
                  <a:pt x="438043" y="211647"/>
                  <a:pt x="453289" y="211647"/>
                </a:cubicBezTo>
                <a:cubicBezTo>
                  <a:pt x="466078" y="211647"/>
                  <a:pt x="478152" y="207094"/>
                  <a:pt x="489510" y="197988"/>
                </a:cubicBezTo>
                <a:lnTo>
                  <a:pt x="489510" y="228991"/>
                </a:lnTo>
                <a:cubicBezTo>
                  <a:pt x="476924" y="236255"/>
                  <a:pt x="462037" y="239888"/>
                  <a:pt x="444847" y="239888"/>
                </a:cubicBezTo>
                <a:cubicBezTo>
                  <a:pt x="421518" y="239888"/>
                  <a:pt x="402692" y="232597"/>
                  <a:pt x="388367" y="218017"/>
                </a:cubicBezTo>
                <a:cubicBezTo>
                  <a:pt x="374042" y="203436"/>
                  <a:pt x="366880" y="184533"/>
                  <a:pt x="366880" y="161306"/>
                </a:cubicBezTo>
                <a:cubicBezTo>
                  <a:pt x="366880" y="135420"/>
                  <a:pt x="374579" y="114623"/>
                  <a:pt x="389978" y="98917"/>
                </a:cubicBezTo>
                <a:cubicBezTo>
                  <a:pt x="405377" y="83211"/>
                  <a:pt x="425969" y="75358"/>
                  <a:pt x="451754" y="75358"/>
                </a:cubicBezTo>
                <a:close/>
                <a:moveTo>
                  <a:pt x="3108336" y="32537"/>
                </a:moveTo>
                <a:lnTo>
                  <a:pt x="3108336" y="79042"/>
                </a:lnTo>
                <a:lnTo>
                  <a:pt x="3145938" y="79042"/>
                </a:lnTo>
                <a:lnTo>
                  <a:pt x="3145938" y="106975"/>
                </a:lnTo>
                <a:lnTo>
                  <a:pt x="3108336" y="106975"/>
                </a:lnTo>
                <a:lnTo>
                  <a:pt x="3108336" y="185556"/>
                </a:lnTo>
                <a:cubicBezTo>
                  <a:pt x="3108336" y="194867"/>
                  <a:pt x="3110024" y="201518"/>
                  <a:pt x="3113401" y="205508"/>
                </a:cubicBezTo>
                <a:cubicBezTo>
                  <a:pt x="3116777" y="209499"/>
                  <a:pt x="3122405" y="211494"/>
                  <a:pt x="3130283" y="211494"/>
                </a:cubicBezTo>
                <a:cubicBezTo>
                  <a:pt x="3136320" y="211494"/>
                  <a:pt x="3141538" y="209755"/>
                  <a:pt x="3145938" y="206276"/>
                </a:cubicBezTo>
                <a:lnTo>
                  <a:pt x="3145938" y="234516"/>
                </a:lnTo>
                <a:cubicBezTo>
                  <a:pt x="3138980" y="237995"/>
                  <a:pt x="3129823" y="239734"/>
                  <a:pt x="3118465" y="239734"/>
                </a:cubicBezTo>
                <a:cubicBezTo>
                  <a:pt x="3087975" y="239734"/>
                  <a:pt x="3072729" y="225102"/>
                  <a:pt x="3072729" y="195839"/>
                </a:cubicBezTo>
                <a:lnTo>
                  <a:pt x="3072729" y="106975"/>
                </a:lnTo>
                <a:lnTo>
                  <a:pt x="3046484" y="106975"/>
                </a:lnTo>
                <a:lnTo>
                  <a:pt x="3046484" y="79042"/>
                </a:lnTo>
                <a:lnTo>
                  <a:pt x="3072729" y="79042"/>
                </a:lnTo>
                <a:lnTo>
                  <a:pt x="3072729" y="42667"/>
                </a:lnTo>
                <a:close/>
                <a:moveTo>
                  <a:pt x="1308111" y="32537"/>
                </a:moveTo>
                <a:lnTo>
                  <a:pt x="1308111" y="79042"/>
                </a:lnTo>
                <a:lnTo>
                  <a:pt x="1345713" y="79042"/>
                </a:lnTo>
                <a:lnTo>
                  <a:pt x="1345713" y="106975"/>
                </a:lnTo>
                <a:lnTo>
                  <a:pt x="1308111" y="106975"/>
                </a:lnTo>
                <a:lnTo>
                  <a:pt x="1308111" y="185556"/>
                </a:lnTo>
                <a:cubicBezTo>
                  <a:pt x="1308111" y="194867"/>
                  <a:pt x="1309799" y="201518"/>
                  <a:pt x="1313176" y="205508"/>
                </a:cubicBezTo>
                <a:cubicBezTo>
                  <a:pt x="1316552" y="209499"/>
                  <a:pt x="1322180" y="211494"/>
                  <a:pt x="1330058" y="211494"/>
                </a:cubicBezTo>
                <a:cubicBezTo>
                  <a:pt x="1336095" y="211494"/>
                  <a:pt x="1341314" y="209755"/>
                  <a:pt x="1345713" y="206276"/>
                </a:cubicBezTo>
                <a:lnTo>
                  <a:pt x="1345713" y="234516"/>
                </a:lnTo>
                <a:cubicBezTo>
                  <a:pt x="1338756" y="237995"/>
                  <a:pt x="1329598" y="239734"/>
                  <a:pt x="1318240" y="239734"/>
                </a:cubicBezTo>
                <a:cubicBezTo>
                  <a:pt x="1287749" y="239734"/>
                  <a:pt x="1272504" y="225102"/>
                  <a:pt x="1272504" y="195839"/>
                </a:cubicBezTo>
                <a:lnTo>
                  <a:pt x="1272504" y="106975"/>
                </a:lnTo>
                <a:lnTo>
                  <a:pt x="1246259" y="106975"/>
                </a:lnTo>
                <a:lnTo>
                  <a:pt x="1246259" y="79042"/>
                </a:lnTo>
                <a:lnTo>
                  <a:pt x="1272504" y="79042"/>
                </a:lnTo>
                <a:lnTo>
                  <a:pt x="1272504" y="42667"/>
                </a:lnTo>
                <a:close/>
                <a:moveTo>
                  <a:pt x="1846613" y="16115"/>
                </a:moveTo>
                <a:lnTo>
                  <a:pt x="1954969" y="16115"/>
                </a:lnTo>
                <a:lnTo>
                  <a:pt x="1954969" y="46504"/>
                </a:lnTo>
                <a:lnTo>
                  <a:pt x="1876234" y="46504"/>
                </a:lnTo>
                <a:lnTo>
                  <a:pt x="1872551" y="101603"/>
                </a:lnTo>
                <a:cubicBezTo>
                  <a:pt x="1879611" y="101194"/>
                  <a:pt x="1886006" y="100989"/>
                  <a:pt x="1891736" y="100989"/>
                </a:cubicBezTo>
                <a:cubicBezTo>
                  <a:pt x="1915065" y="100989"/>
                  <a:pt x="1933098" y="106975"/>
                  <a:pt x="1945837" y="118946"/>
                </a:cubicBezTo>
                <a:cubicBezTo>
                  <a:pt x="1958576" y="130918"/>
                  <a:pt x="1964945" y="147289"/>
                  <a:pt x="1964945" y="168059"/>
                </a:cubicBezTo>
                <a:cubicBezTo>
                  <a:pt x="1964945" y="189853"/>
                  <a:pt x="1957655" y="207325"/>
                  <a:pt x="1943074" y="220473"/>
                </a:cubicBezTo>
                <a:cubicBezTo>
                  <a:pt x="1928494" y="233621"/>
                  <a:pt x="1908465" y="240195"/>
                  <a:pt x="1882987" y="240195"/>
                </a:cubicBezTo>
                <a:cubicBezTo>
                  <a:pt x="1861500" y="240195"/>
                  <a:pt x="1845487" y="237176"/>
                  <a:pt x="1834948" y="231139"/>
                </a:cubicBezTo>
                <a:lnTo>
                  <a:pt x="1834948" y="196914"/>
                </a:lnTo>
                <a:cubicBezTo>
                  <a:pt x="1849376" y="206634"/>
                  <a:pt x="1864007" y="211494"/>
                  <a:pt x="1878843" y="211494"/>
                </a:cubicBezTo>
                <a:cubicBezTo>
                  <a:pt x="1893782" y="211494"/>
                  <a:pt x="1905805" y="207683"/>
                  <a:pt x="1914911" y="200060"/>
                </a:cubicBezTo>
                <a:cubicBezTo>
                  <a:pt x="1924017" y="192437"/>
                  <a:pt x="1928571" y="182282"/>
                  <a:pt x="1928571" y="169594"/>
                </a:cubicBezTo>
                <a:cubicBezTo>
                  <a:pt x="1928571" y="157111"/>
                  <a:pt x="1923941" y="147391"/>
                  <a:pt x="1914681" y="140433"/>
                </a:cubicBezTo>
                <a:cubicBezTo>
                  <a:pt x="1905421" y="133476"/>
                  <a:pt x="1892145" y="129997"/>
                  <a:pt x="1874853" y="129997"/>
                </a:cubicBezTo>
                <a:cubicBezTo>
                  <a:pt x="1868919" y="129997"/>
                  <a:pt x="1856896" y="130611"/>
                  <a:pt x="1838785" y="13183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80"/>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3"/>
                </a:cubicBezTo>
                <a:lnTo>
                  <a:pt x="33765" y="236204"/>
                </a:lnTo>
                <a:lnTo>
                  <a:pt x="0" y="236204"/>
                </a:lnTo>
                <a:close/>
                <a:moveTo>
                  <a:pt x="2224604" y="12432"/>
                </a:moveTo>
                <a:cubicBezTo>
                  <a:pt x="2245886" y="12432"/>
                  <a:pt x="2263536" y="15450"/>
                  <a:pt x="2277554" y="21487"/>
                </a:cubicBezTo>
                <a:lnTo>
                  <a:pt x="2277554" y="57708"/>
                </a:lnTo>
                <a:cubicBezTo>
                  <a:pt x="2262718" y="48909"/>
                  <a:pt x="2246347" y="44509"/>
                  <a:pt x="2228441" y="44509"/>
                </a:cubicBezTo>
                <a:cubicBezTo>
                  <a:pt x="2204600" y="44509"/>
                  <a:pt x="2185288" y="52132"/>
                  <a:pt x="2170502" y="67377"/>
                </a:cubicBezTo>
                <a:cubicBezTo>
                  <a:pt x="2155717" y="82623"/>
                  <a:pt x="2148325" y="102984"/>
                  <a:pt x="2148325" y="128462"/>
                </a:cubicBezTo>
                <a:cubicBezTo>
                  <a:pt x="2148325" y="152712"/>
                  <a:pt x="2155231" y="172024"/>
                  <a:pt x="2169044" y="186400"/>
                </a:cubicBezTo>
                <a:cubicBezTo>
                  <a:pt x="2182857" y="200776"/>
                  <a:pt x="2201019" y="207964"/>
                  <a:pt x="2223529" y="207964"/>
                </a:cubicBezTo>
                <a:cubicBezTo>
                  <a:pt x="2244300" y="207964"/>
                  <a:pt x="2262308" y="203053"/>
                  <a:pt x="2277554" y="193230"/>
                </a:cubicBezTo>
                <a:lnTo>
                  <a:pt x="2277554" y="226995"/>
                </a:lnTo>
                <a:cubicBezTo>
                  <a:pt x="2260978" y="235590"/>
                  <a:pt x="2240361" y="239888"/>
                  <a:pt x="2215702" y="239888"/>
                </a:cubicBezTo>
                <a:cubicBezTo>
                  <a:pt x="2183778" y="239888"/>
                  <a:pt x="2158198" y="229809"/>
                  <a:pt x="2138962" y="209652"/>
                </a:cubicBezTo>
                <a:cubicBezTo>
                  <a:pt x="2119726" y="189495"/>
                  <a:pt x="2110108" y="163046"/>
                  <a:pt x="2110108" y="130304"/>
                </a:cubicBezTo>
                <a:cubicBezTo>
                  <a:pt x="2110108" y="95106"/>
                  <a:pt x="2120929" y="66661"/>
                  <a:pt x="2142569" y="44969"/>
                </a:cubicBezTo>
                <a:cubicBezTo>
                  <a:pt x="2164210" y="23278"/>
                  <a:pt x="2191555" y="12432"/>
                  <a:pt x="2224604" y="12432"/>
                </a:cubicBezTo>
                <a:close/>
                <a:moveTo>
                  <a:pt x="1749754" y="12432"/>
                </a:moveTo>
                <a:cubicBezTo>
                  <a:pt x="1758042" y="12432"/>
                  <a:pt x="1765588" y="12994"/>
                  <a:pt x="1772392" y="14120"/>
                </a:cubicBezTo>
                <a:cubicBezTo>
                  <a:pt x="1779196" y="15246"/>
                  <a:pt x="1784645" y="16780"/>
                  <a:pt x="1788737" y="18724"/>
                </a:cubicBezTo>
                <a:lnTo>
                  <a:pt x="1788737" y="50801"/>
                </a:lnTo>
                <a:cubicBezTo>
                  <a:pt x="1783519" y="48141"/>
                  <a:pt x="1777943" y="45890"/>
                  <a:pt x="1772008" y="44048"/>
                </a:cubicBezTo>
                <a:cubicBezTo>
                  <a:pt x="1766074" y="42207"/>
                  <a:pt x="1759269" y="41286"/>
                  <a:pt x="1751595" y="41286"/>
                </a:cubicBezTo>
                <a:cubicBezTo>
                  <a:pt x="1743001" y="41286"/>
                  <a:pt x="1735071" y="43025"/>
                  <a:pt x="1727806" y="46504"/>
                </a:cubicBezTo>
                <a:cubicBezTo>
                  <a:pt x="1720542" y="49983"/>
                  <a:pt x="1714274" y="55073"/>
                  <a:pt x="1709005" y="61775"/>
                </a:cubicBezTo>
                <a:cubicBezTo>
                  <a:pt x="1703736" y="68477"/>
                  <a:pt x="1699592" y="76765"/>
                  <a:pt x="1696573" y="86639"/>
                </a:cubicBezTo>
                <a:cubicBezTo>
                  <a:pt x="1693555" y="96513"/>
                  <a:pt x="1691994" y="107896"/>
                  <a:pt x="1691892" y="120788"/>
                </a:cubicBezTo>
                <a:lnTo>
                  <a:pt x="1692813" y="120788"/>
                </a:lnTo>
                <a:cubicBezTo>
                  <a:pt x="1697520" y="113523"/>
                  <a:pt x="1703889" y="107793"/>
                  <a:pt x="1711921" y="103598"/>
                </a:cubicBezTo>
                <a:cubicBezTo>
                  <a:pt x="1719953" y="99403"/>
                  <a:pt x="1729392" y="97306"/>
                  <a:pt x="1740238" y="97306"/>
                </a:cubicBezTo>
                <a:cubicBezTo>
                  <a:pt x="1749856" y="97306"/>
                  <a:pt x="1758528" y="98866"/>
                  <a:pt x="1766253" y="101987"/>
                </a:cubicBezTo>
                <a:cubicBezTo>
                  <a:pt x="1773978" y="105107"/>
                  <a:pt x="1780577" y="109610"/>
                  <a:pt x="1786051" y="115493"/>
                </a:cubicBezTo>
                <a:cubicBezTo>
                  <a:pt x="1791526" y="121376"/>
                  <a:pt x="1795746" y="128539"/>
                  <a:pt x="1798713" y="136980"/>
                </a:cubicBezTo>
                <a:cubicBezTo>
                  <a:pt x="1801681" y="145421"/>
                  <a:pt x="1803164" y="154911"/>
                  <a:pt x="1803164" y="165450"/>
                </a:cubicBezTo>
                <a:cubicBezTo>
                  <a:pt x="1803164" y="176501"/>
                  <a:pt x="1801348" y="186579"/>
                  <a:pt x="1797716" y="195686"/>
                </a:cubicBezTo>
                <a:cubicBezTo>
                  <a:pt x="1794084" y="204792"/>
                  <a:pt x="1789044" y="212645"/>
                  <a:pt x="1782598" y="219245"/>
                </a:cubicBezTo>
                <a:cubicBezTo>
                  <a:pt x="1776152" y="225844"/>
                  <a:pt x="1768504" y="230960"/>
                  <a:pt x="1759653" y="234593"/>
                </a:cubicBezTo>
                <a:cubicBezTo>
                  <a:pt x="1750802" y="238225"/>
                  <a:pt x="1741210" y="240041"/>
                  <a:pt x="1730876" y="240041"/>
                </a:cubicBezTo>
                <a:cubicBezTo>
                  <a:pt x="1719825" y="240041"/>
                  <a:pt x="1709670" y="237892"/>
                  <a:pt x="1700410" y="233595"/>
                </a:cubicBezTo>
                <a:cubicBezTo>
                  <a:pt x="1691150" y="229298"/>
                  <a:pt x="1683169" y="222903"/>
                  <a:pt x="1676467" y="214410"/>
                </a:cubicBezTo>
                <a:cubicBezTo>
                  <a:pt x="1669766" y="205918"/>
                  <a:pt x="1664573" y="195353"/>
                  <a:pt x="1660889" y="182717"/>
                </a:cubicBezTo>
                <a:cubicBezTo>
                  <a:pt x="1657206" y="170080"/>
                  <a:pt x="1655364" y="155423"/>
                  <a:pt x="1655364" y="138745"/>
                </a:cubicBezTo>
                <a:cubicBezTo>
                  <a:pt x="1655364" y="118383"/>
                  <a:pt x="1657794" y="100324"/>
                  <a:pt x="1662654" y="84567"/>
                </a:cubicBezTo>
                <a:cubicBezTo>
                  <a:pt x="1667515" y="68810"/>
                  <a:pt x="1674191" y="55610"/>
                  <a:pt x="1682683" y="44969"/>
                </a:cubicBezTo>
                <a:cubicBezTo>
                  <a:pt x="1691176" y="34328"/>
                  <a:pt x="1701152" y="26245"/>
                  <a:pt x="1712612" y="20720"/>
                </a:cubicBezTo>
                <a:cubicBezTo>
                  <a:pt x="1724072" y="15194"/>
                  <a:pt x="1736452" y="12432"/>
                  <a:pt x="1749754" y="12432"/>
                </a:cubicBezTo>
                <a:close/>
                <a:moveTo>
                  <a:pt x="1548375" y="12432"/>
                </a:moveTo>
                <a:cubicBezTo>
                  <a:pt x="1567918" y="12432"/>
                  <a:pt x="1583573" y="17343"/>
                  <a:pt x="1595340" y="27166"/>
                </a:cubicBezTo>
                <a:cubicBezTo>
                  <a:pt x="1607107" y="36988"/>
                  <a:pt x="1612990" y="49574"/>
                  <a:pt x="1612990" y="64922"/>
                </a:cubicBezTo>
                <a:cubicBezTo>
                  <a:pt x="1612990" y="93878"/>
                  <a:pt x="1598256" y="112500"/>
                  <a:pt x="1568788" y="120788"/>
                </a:cubicBezTo>
                <a:lnTo>
                  <a:pt x="1568788" y="121402"/>
                </a:lnTo>
                <a:cubicBezTo>
                  <a:pt x="1584647" y="122937"/>
                  <a:pt x="1597182" y="128487"/>
                  <a:pt x="1606390" y="138054"/>
                </a:cubicBezTo>
                <a:cubicBezTo>
                  <a:pt x="1615599" y="147621"/>
                  <a:pt x="1620203" y="159567"/>
                  <a:pt x="1620203" y="173892"/>
                </a:cubicBezTo>
                <a:cubicBezTo>
                  <a:pt x="1620203" y="193639"/>
                  <a:pt x="1612785" y="209576"/>
                  <a:pt x="1597949" y="221700"/>
                </a:cubicBezTo>
                <a:cubicBezTo>
                  <a:pt x="1583113" y="233825"/>
                  <a:pt x="1563570" y="239888"/>
                  <a:pt x="1539320" y="239888"/>
                </a:cubicBezTo>
                <a:cubicBezTo>
                  <a:pt x="1517526" y="239888"/>
                  <a:pt x="1500132" y="235948"/>
                  <a:pt x="1487137" y="228070"/>
                </a:cubicBezTo>
                <a:lnTo>
                  <a:pt x="1487137" y="194611"/>
                </a:lnTo>
                <a:cubicBezTo>
                  <a:pt x="1501462" y="205969"/>
                  <a:pt x="1517628" y="211647"/>
                  <a:pt x="1535637" y="211647"/>
                </a:cubicBezTo>
                <a:cubicBezTo>
                  <a:pt x="1550268" y="211647"/>
                  <a:pt x="1561958" y="208322"/>
                  <a:pt x="1570706" y="201671"/>
                </a:cubicBezTo>
                <a:cubicBezTo>
                  <a:pt x="1579455" y="195021"/>
                  <a:pt x="1583829" y="186016"/>
                  <a:pt x="1583829" y="174659"/>
                </a:cubicBezTo>
                <a:cubicBezTo>
                  <a:pt x="1583829" y="149693"/>
                  <a:pt x="1564746" y="137210"/>
                  <a:pt x="1526581" y="137210"/>
                </a:cubicBezTo>
                <a:lnTo>
                  <a:pt x="1509545" y="137210"/>
                </a:lnTo>
                <a:lnTo>
                  <a:pt x="1509545" y="108663"/>
                </a:lnTo>
                <a:lnTo>
                  <a:pt x="1525814" y="108663"/>
                </a:lnTo>
                <a:cubicBezTo>
                  <a:pt x="1559682" y="108663"/>
                  <a:pt x="1576615" y="96896"/>
                  <a:pt x="1576615" y="73363"/>
                </a:cubicBezTo>
                <a:cubicBezTo>
                  <a:pt x="1576615" y="51671"/>
                  <a:pt x="1563416" y="40825"/>
                  <a:pt x="1537018" y="40825"/>
                </a:cubicBezTo>
                <a:cubicBezTo>
                  <a:pt x="1522284" y="40825"/>
                  <a:pt x="1508420" y="46095"/>
                  <a:pt x="1495425" y="56634"/>
                </a:cubicBezTo>
                <a:lnTo>
                  <a:pt x="1495425" y="25017"/>
                </a:lnTo>
                <a:cubicBezTo>
                  <a:pt x="1510364" y="16627"/>
                  <a:pt x="1528014" y="12432"/>
                  <a:pt x="1548375" y="12432"/>
                </a:cubicBezTo>
                <a:close/>
                <a:moveTo>
                  <a:pt x="2719067" y="5525"/>
                </a:moveTo>
                <a:cubicBezTo>
                  <a:pt x="2725103" y="5525"/>
                  <a:pt x="2730219" y="7469"/>
                  <a:pt x="2734414" y="11357"/>
                </a:cubicBezTo>
                <a:cubicBezTo>
                  <a:pt x="2738610" y="15246"/>
                  <a:pt x="2740707" y="20106"/>
                  <a:pt x="2740707" y="25938"/>
                </a:cubicBezTo>
                <a:cubicBezTo>
                  <a:pt x="2740707" y="31463"/>
                  <a:pt x="2738610" y="36195"/>
                  <a:pt x="2734414" y="40135"/>
                </a:cubicBezTo>
                <a:cubicBezTo>
                  <a:pt x="2730219" y="44074"/>
                  <a:pt x="2725103" y="46044"/>
                  <a:pt x="2719067" y="46044"/>
                </a:cubicBezTo>
                <a:cubicBezTo>
                  <a:pt x="2713234" y="46044"/>
                  <a:pt x="2708246" y="44151"/>
                  <a:pt x="2704102" y="40365"/>
                </a:cubicBezTo>
                <a:cubicBezTo>
                  <a:pt x="2699958" y="36579"/>
                  <a:pt x="2697886" y="31770"/>
                  <a:pt x="2697886" y="25938"/>
                </a:cubicBezTo>
                <a:cubicBezTo>
                  <a:pt x="2697886" y="20106"/>
                  <a:pt x="2699958" y="15246"/>
                  <a:pt x="2704102" y="11357"/>
                </a:cubicBezTo>
                <a:cubicBezTo>
                  <a:pt x="2708246" y="7469"/>
                  <a:pt x="2713234" y="5525"/>
                  <a:pt x="2719067" y="5525"/>
                </a:cubicBezTo>
                <a:close/>
                <a:moveTo>
                  <a:pt x="309241" y="5525"/>
                </a:moveTo>
                <a:cubicBezTo>
                  <a:pt x="315278" y="5525"/>
                  <a:pt x="320394" y="7469"/>
                  <a:pt x="324589" y="11357"/>
                </a:cubicBezTo>
                <a:cubicBezTo>
                  <a:pt x="328784" y="15246"/>
                  <a:pt x="330882" y="20106"/>
                  <a:pt x="330882" y="25938"/>
                </a:cubicBezTo>
                <a:cubicBezTo>
                  <a:pt x="330882" y="31463"/>
                  <a:pt x="328784" y="36195"/>
                  <a:pt x="324589" y="40135"/>
                </a:cubicBezTo>
                <a:cubicBezTo>
                  <a:pt x="320394" y="44074"/>
                  <a:pt x="315278" y="46044"/>
                  <a:pt x="309241" y="46044"/>
                </a:cubicBezTo>
                <a:cubicBezTo>
                  <a:pt x="303409" y="46044"/>
                  <a:pt x="298421" y="44151"/>
                  <a:pt x="294277" y="40365"/>
                </a:cubicBezTo>
                <a:cubicBezTo>
                  <a:pt x="290133" y="36579"/>
                  <a:pt x="288061" y="31770"/>
                  <a:pt x="288061" y="25938"/>
                </a:cubicBezTo>
                <a:cubicBezTo>
                  <a:pt x="288061" y="20106"/>
                  <a:pt x="290133" y="15246"/>
                  <a:pt x="294277" y="11357"/>
                </a:cubicBezTo>
                <a:cubicBezTo>
                  <a:pt x="298421" y="7469"/>
                  <a:pt x="303409" y="5525"/>
                  <a:pt x="309241" y="5525"/>
                </a:cubicBezTo>
                <a:close/>
                <a:moveTo>
                  <a:pt x="2786835" y="3530"/>
                </a:moveTo>
                <a:lnTo>
                  <a:pt x="2822595" y="3530"/>
                </a:lnTo>
                <a:lnTo>
                  <a:pt x="2822595" y="236204"/>
                </a:lnTo>
                <a:lnTo>
                  <a:pt x="2786835" y="236204"/>
                </a:lnTo>
                <a:close/>
                <a:moveTo>
                  <a:pt x="1216526" y="0"/>
                </a:moveTo>
                <a:cubicBezTo>
                  <a:pt x="1225325" y="0"/>
                  <a:pt x="1232283" y="972"/>
                  <a:pt x="1237399" y="2916"/>
                </a:cubicBezTo>
                <a:lnTo>
                  <a:pt x="1237399" y="32537"/>
                </a:lnTo>
                <a:cubicBezTo>
                  <a:pt x="1232590" y="29775"/>
                  <a:pt x="1227116" y="28394"/>
                  <a:pt x="1220977" y="28394"/>
                </a:cubicBezTo>
                <a:cubicBezTo>
                  <a:pt x="1203685" y="28394"/>
                  <a:pt x="1195039" y="38165"/>
                  <a:pt x="1195039" y="57708"/>
                </a:cubicBezTo>
                <a:lnTo>
                  <a:pt x="1195039" y="79042"/>
                </a:lnTo>
                <a:lnTo>
                  <a:pt x="1231567" y="79042"/>
                </a:lnTo>
                <a:lnTo>
                  <a:pt x="1231567" y="106975"/>
                </a:lnTo>
                <a:lnTo>
                  <a:pt x="1195192" y="106975"/>
                </a:lnTo>
                <a:lnTo>
                  <a:pt x="1195192" y="236204"/>
                </a:lnTo>
                <a:lnTo>
                  <a:pt x="1159585" y="236204"/>
                </a:lnTo>
                <a:lnTo>
                  <a:pt x="1159585" y="106975"/>
                </a:lnTo>
                <a:lnTo>
                  <a:pt x="1132726" y="106975"/>
                </a:lnTo>
                <a:lnTo>
                  <a:pt x="1132726" y="79042"/>
                </a:lnTo>
                <a:lnTo>
                  <a:pt x="1159585" y="79042"/>
                </a:lnTo>
                <a:lnTo>
                  <a:pt x="1159585" y="53564"/>
                </a:lnTo>
                <a:cubicBezTo>
                  <a:pt x="1159585" y="36988"/>
                  <a:pt x="1165008" y="23917"/>
                  <a:pt x="1175854" y="14350"/>
                </a:cubicBezTo>
                <a:cubicBezTo>
                  <a:pt x="1186700" y="4783"/>
                  <a:pt x="1200257" y="0"/>
                  <a:pt x="1216526"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A rainbow colored logo on a black background&#10;&#10;Description automatically generated">
            <a:extLst>
              <a:ext uri="{FF2B5EF4-FFF2-40B4-BE49-F238E27FC236}">
                <a16:creationId xmlns:a16="http://schemas.microsoft.com/office/drawing/2014/main" id="{05BE0791-80D1-1E71-0D66-E138D9AA311D}"/>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968887" y="2562822"/>
            <a:ext cx="539617" cy="539617"/>
          </a:xfrm>
          <a:prstGeom prst="rect">
            <a:avLst/>
          </a:prstGeom>
        </p:spPr>
      </p:pic>
    </p:spTree>
    <p:extLst>
      <p:ext uri="{BB962C8B-B14F-4D97-AF65-F5344CB8AC3E}">
        <p14:creationId xmlns:p14="http://schemas.microsoft.com/office/powerpoint/2010/main" val="8279294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pic>
        <p:nvPicPr>
          <p:cNvPr id="2" name="Picture 1" descr="A field of pink flowers&#10;&#10;Description automatically generated">
            <a:extLst>
              <a:ext uri="{FF2B5EF4-FFF2-40B4-BE49-F238E27FC236}">
                <a16:creationId xmlns:a16="http://schemas.microsoft.com/office/drawing/2014/main" id="{E214436C-D4A0-F3A5-8A2C-F0899EA45D2B}"/>
              </a:ext>
            </a:extLst>
          </p:cNvPr>
          <p:cNvPicPr>
            <a:picLocks noChangeAspect="1"/>
          </p:cNvPicPr>
          <p:nvPr userDrawn="1"/>
        </p:nvPicPr>
        <p:blipFill rotWithShape="1">
          <a:blip r:embed="rId2">
            <a:extLst>
              <a:ext uri="{28A0092B-C50C-407E-A947-70E740481C1C}">
                <a14:useLocalDpi xmlns:a14="http://schemas.microsoft.com/office/drawing/2010/main"/>
              </a:ext>
            </a:extLst>
          </a:blip>
          <a:srcRect r="-5"/>
          <a:stretch/>
        </p:blipFill>
        <p:spPr>
          <a:xfrm>
            <a:off x="0" y="0"/>
            <a:ext cx="12191999" cy="6858000"/>
          </a:xfrm>
          <a:prstGeom prst="rect">
            <a:avLst/>
          </a:prstGeom>
        </p:spPr>
      </p:pic>
      <p:sp>
        <p:nvSpPr>
          <p:cNvPr id="3" name="Rectangle 2">
            <a:extLst>
              <a:ext uri="{FF2B5EF4-FFF2-40B4-BE49-F238E27FC236}">
                <a16:creationId xmlns:a16="http://schemas.microsoft.com/office/drawing/2014/main" id="{29C5B611-9E79-BB05-EC82-68BE6DA6C09B}"/>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50D373B-7E3C-5172-898A-E68815F86C99}"/>
              </a:ext>
            </a:extLst>
          </p:cNvPr>
          <p:cNvSpPr/>
          <p:nvPr userDrawn="1"/>
        </p:nvSpPr>
        <p:spPr>
          <a:xfrm>
            <a:off x="-1" y="0"/>
            <a:ext cx="12191999" cy="4660900"/>
          </a:xfrm>
          <a:prstGeom prst="rect">
            <a:avLst/>
          </a:prstGeom>
          <a:gradFill flip="none" rotWithShape="1">
            <a:gsLst>
              <a:gs pos="66000">
                <a:srgbClr val="DAE4F6"/>
              </a:gs>
              <a:gs pos="100000">
                <a:srgbClr val="D2DEF4">
                  <a:alpha val="0"/>
                </a:srgb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F34A422B-193F-0122-2EBB-9AA5518DC152}"/>
              </a:ext>
            </a:extLst>
          </p:cNvPr>
          <p:cNvGrpSpPr/>
          <p:nvPr userDrawn="1"/>
        </p:nvGrpSpPr>
        <p:grpSpPr>
          <a:xfrm>
            <a:off x="500380" y="692322"/>
            <a:ext cx="1549400" cy="331285"/>
            <a:chOff x="508000" y="692322"/>
            <a:chExt cx="1742534" cy="372580"/>
          </a:xfrm>
        </p:grpSpPr>
        <p:pic>
          <p:nvPicPr>
            <p:cNvPr id="6" name="MS logo gray - EMF" descr="Microsoft logo, gray text version">
              <a:extLst>
                <a:ext uri="{FF2B5EF4-FFF2-40B4-BE49-F238E27FC236}">
                  <a16:creationId xmlns:a16="http://schemas.microsoft.com/office/drawing/2014/main" id="{57CA07E5-8E9D-00BD-7408-F3245E8E0D0F}"/>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7" name="Freeform: Shape 6">
              <a:extLst>
                <a:ext uri="{FF2B5EF4-FFF2-40B4-BE49-F238E27FC236}">
                  <a16:creationId xmlns:a16="http://schemas.microsoft.com/office/drawing/2014/main" id="{5D95FC42-106B-19E0-E35B-3803B328B943}"/>
                </a:ext>
              </a:extLst>
            </p:cNvPr>
            <p:cNvSpPr/>
            <p:nvPr userDrawn="1"/>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15">
            <a:extLst>
              <a:ext uri="{FF2B5EF4-FFF2-40B4-BE49-F238E27FC236}">
                <a16:creationId xmlns:a16="http://schemas.microsoft.com/office/drawing/2014/main" id="{75D6AF87-1434-C2B6-0E65-E273393E9249}"/>
              </a:ext>
            </a:extLst>
          </p:cNvPr>
          <p:cNvSpPr>
            <a:spLocks noGrp="1"/>
          </p:cNvSpPr>
          <p:nvPr>
            <p:ph type="title"/>
          </p:nvPr>
        </p:nvSpPr>
        <p:spPr>
          <a:xfrm>
            <a:off x="379021" y="2811645"/>
            <a:ext cx="7683500" cy="895065"/>
          </a:xfrm>
        </p:spPr>
        <p:txBody>
          <a:bodyPr/>
          <a:lstStyle>
            <a:lvl1pPr>
              <a:defRPr>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10" name="Text Placeholder 23">
            <a:extLst>
              <a:ext uri="{FF2B5EF4-FFF2-40B4-BE49-F238E27FC236}">
                <a16:creationId xmlns:a16="http://schemas.microsoft.com/office/drawing/2014/main" id="{370DEDA7-8EE8-1112-20E5-FA2CDB772C12}"/>
              </a:ext>
            </a:extLst>
          </p:cNvPr>
          <p:cNvSpPr>
            <a:spLocks noGrp="1"/>
          </p:cNvSpPr>
          <p:nvPr>
            <p:ph type="body" sz="quarter" idx="10"/>
          </p:nvPr>
        </p:nvSpPr>
        <p:spPr>
          <a:xfrm>
            <a:off x="399778" y="3846332"/>
            <a:ext cx="6823075" cy="454517"/>
          </a:xfrm>
        </p:spPr>
        <p:txBody>
          <a:bodyPr/>
          <a:lstStyle>
            <a:lvl1pPr marL="0" indent="0">
              <a:buNone/>
              <a:defRPr/>
            </a:lvl1pPr>
          </a:lstStyle>
          <a:p>
            <a:pPr lvl="0"/>
            <a:r>
              <a:rPr lang="en-US"/>
              <a:t>Click to edit Master text styles</a:t>
            </a:r>
          </a:p>
        </p:txBody>
      </p:sp>
      <p:grpSp>
        <p:nvGrpSpPr>
          <p:cNvPr id="11" name="Group 10">
            <a:extLst>
              <a:ext uri="{FF2B5EF4-FFF2-40B4-BE49-F238E27FC236}">
                <a16:creationId xmlns:a16="http://schemas.microsoft.com/office/drawing/2014/main" id="{EA727BF0-05C5-E783-1FA3-E34ADE78C90E}"/>
              </a:ext>
            </a:extLst>
          </p:cNvPr>
          <p:cNvGrpSpPr/>
          <p:nvPr userDrawn="1"/>
        </p:nvGrpSpPr>
        <p:grpSpPr>
          <a:xfrm>
            <a:off x="8694674" y="636943"/>
            <a:ext cx="2996945" cy="427721"/>
            <a:chOff x="8694674" y="636943"/>
            <a:chExt cx="2996945" cy="427721"/>
          </a:xfrm>
        </p:grpSpPr>
        <p:sp>
          <p:nvSpPr>
            <p:cNvPr id="16" name="Freeform: Shape 15">
              <a:extLst>
                <a:ext uri="{FF2B5EF4-FFF2-40B4-BE49-F238E27FC236}">
                  <a16:creationId xmlns:a16="http://schemas.microsoft.com/office/drawing/2014/main" id="{390B6F5F-B474-F6D1-DB87-339220473810}"/>
                </a:ext>
              </a:extLst>
            </p:cNvPr>
            <p:cNvSpPr/>
            <p:nvPr userDrawn="1"/>
          </p:nvSpPr>
          <p:spPr>
            <a:xfrm>
              <a:off x="9225722" y="759293"/>
              <a:ext cx="2465897" cy="241807"/>
            </a:xfrm>
            <a:custGeom>
              <a:avLst/>
              <a:gdLst/>
              <a:ahLst/>
              <a:cxnLst/>
              <a:rect l="l" t="t" r="r" b="b"/>
              <a:pathLst>
                <a:path w="3145938" h="308493">
                  <a:moveTo>
                    <a:pt x="1730876" y="125853"/>
                  </a:moveTo>
                  <a:cubicBezTo>
                    <a:pt x="1724737" y="125853"/>
                    <a:pt x="1719339" y="126953"/>
                    <a:pt x="1714684" y="129153"/>
                  </a:cubicBezTo>
                  <a:cubicBezTo>
                    <a:pt x="1710028" y="131352"/>
                    <a:pt x="1706114" y="134243"/>
                    <a:pt x="1702943" y="137824"/>
                  </a:cubicBezTo>
                  <a:cubicBezTo>
                    <a:pt x="1699771" y="141405"/>
                    <a:pt x="1697392" y="145498"/>
                    <a:pt x="1695806" y="150102"/>
                  </a:cubicBezTo>
                  <a:cubicBezTo>
                    <a:pt x="1694220" y="154707"/>
                    <a:pt x="1693427" y="159413"/>
                    <a:pt x="1693427" y="164222"/>
                  </a:cubicBezTo>
                  <a:cubicBezTo>
                    <a:pt x="1693427" y="169441"/>
                    <a:pt x="1694169" y="174787"/>
                    <a:pt x="1695652" y="180261"/>
                  </a:cubicBezTo>
                  <a:cubicBezTo>
                    <a:pt x="1697136" y="185735"/>
                    <a:pt x="1699413" y="190723"/>
                    <a:pt x="1702482" y="195225"/>
                  </a:cubicBezTo>
                  <a:cubicBezTo>
                    <a:pt x="1705552" y="199727"/>
                    <a:pt x="1709465" y="203436"/>
                    <a:pt x="1714223" y="206352"/>
                  </a:cubicBezTo>
                  <a:cubicBezTo>
                    <a:pt x="1718981" y="209269"/>
                    <a:pt x="1724634" y="210727"/>
                    <a:pt x="1731183" y="210727"/>
                  </a:cubicBezTo>
                  <a:cubicBezTo>
                    <a:pt x="1737015" y="210727"/>
                    <a:pt x="1742182" y="209652"/>
                    <a:pt x="1746684" y="207504"/>
                  </a:cubicBezTo>
                  <a:cubicBezTo>
                    <a:pt x="1751186" y="205355"/>
                    <a:pt x="1754946" y="202388"/>
                    <a:pt x="1757965" y="198602"/>
                  </a:cubicBezTo>
                  <a:cubicBezTo>
                    <a:pt x="1760983" y="194816"/>
                    <a:pt x="1763285" y="190339"/>
                    <a:pt x="1764871" y="185172"/>
                  </a:cubicBezTo>
                  <a:cubicBezTo>
                    <a:pt x="1766457" y="180005"/>
                    <a:pt x="1767250" y="174403"/>
                    <a:pt x="1767250" y="168366"/>
                  </a:cubicBezTo>
                  <a:cubicBezTo>
                    <a:pt x="1767250" y="162023"/>
                    <a:pt x="1766508" y="156242"/>
                    <a:pt x="1765025" y="151023"/>
                  </a:cubicBezTo>
                  <a:cubicBezTo>
                    <a:pt x="1763541" y="145805"/>
                    <a:pt x="1761290" y="141329"/>
                    <a:pt x="1758272" y="137594"/>
                  </a:cubicBezTo>
                  <a:cubicBezTo>
                    <a:pt x="1755253" y="133859"/>
                    <a:pt x="1751468" y="130969"/>
                    <a:pt x="1746914" y="128922"/>
                  </a:cubicBezTo>
                  <a:cubicBezTo>
                    <a:pt x="1742361" y="126876"/>
                    <a:pt x="1737015" y="125853"/>
                    <a:pt x="1730876" y="125853"/>
                  </a:cubicBezTo>
                  <a:close/>
                  <a:moveTo>
                    <a:pt x="2943927" y="103752"/>
                  </a:moveTo>
                  <a:cubicBezTo>
                    <a:pt x="2930012" y="103752"/>
                    <a:pt x="2919012" y="108612"/>
                    <a:pt x="2910929" y="118332"/>
                  </a:cubicBezTo>
                  <a:cubicBezTo>
                    <a:pt x="2902846" y="128053"/>
                    <a:pt x="2898804" y="141456"/>
                    <a:pt x="2898804" y="158544"/>
                  </a:cubicBezTo>
                  <a:cubicBezTo>
                    <a:pt x="2898804" y="175017"/>
                    <a:pt x="2902897" y="187986"/>
                    <a:pt x="2911083" y="197451"/>
                  </a:cubicBezTo>
                  <a:cubicBezTo>
                    <a:pt x="2919268" y="206915"/>
                    <a:pt x="2930216" y="211647"/>
                    <a:pt x="2943927" y="211647"/>
                  </a:cubicBezTo>
                  <a:cubicBezTo>
                    <a:pt x="2957945" y="211647"/>
                    <a:pt x="2968714" y="206992"/>
                    <a:pt x="2976235" y="197681"/>
                  </a:cubicBezTo>
                  <a:cubicBezTo>
                    <a:pt x="2983755" y="188370"/>
                    <a:pt x="2987515" y="175119"/>
                    <a:pt x="2987515" y="157930"/>
                  </a:cubicBezTo>
                  <a:cubicBezTo>
                    <a:pt x="2987515" y="140638"/>
                    <a:pt x="2983755" y="127285"/>
                    <a:pt x="2976235" y="117872"/>
                  </a:cubicBezTo>
                  <a:cubicBezTo>
                    <a:pt x="2968714" y="108458"/>
                    <a:pt x="2957945" y="103752"/>
                    <a:pt x="2943927" y="103752"/>
                  </a:cubicBezTo>
                  <a:close/>
                  <a:moveTo>
                    <a:pt x="2588116" y="103752"/>
                  </a:moveTo>
                  <a:cubicBezTo>
                    <a:pt x="2575429" y="103752"/>
                    <a:pt x="2565222" y="108254"/>
                    <a:pt x="2557497" y="117258"/>
                  </a:cubicBezTo>
                  <a:cubicBezTo>
                    <a:pt x="2549772" y="126262"/>
                    <a:pt x="2545910" y="137517"/>
                    <a:pt x="2545910" y="151023"/>
                  </a:cubicBezTo>
                  <a:lnTo>
                    <a:pt x="2545910" y="170515"/>
                  </a:lnTo>
                  <a:cubicBezTo>
                    <a:pt x="2545910" y="181975"/>
                    <a:pt x="2549568" y="191695"/>
                    <a:pt x="2556883" y="199676"/>
                  </a:cubicBezTo>
                  <a:cubicBezTo>
                    <a:pt x="2564199" y="207657"/>
                    <a:pt x="2573485" y="211647"/>
                    <a:pt x="2584740" y="211647"/>
                  </a:cubicBezTo>
                  <a:cubicBezTo>
                    <a:pt x="2597939" y="211647"/>
                    <a:pt x="2608299" y="206506"/>
                    <a:pt x="2615819" y="196223"/>
                  </a:cubicBezTo>
                  <a:cubicBezTo>
                    <a:pt x="2623340" y="185940"/>
                    <a:pt x="2627100" y="171589"/>
                    <a:pt x="2627100" y="153172"/>
                  </a:cubicBezTo>
                  <a:cubicBezTo>
                    <a:pt x="2627100" y="137722"/>
                    <a:pt x="2623596" y="125623"/>
                    <a:pt x="2616587" y="116874"/>
                  </a:cubicBezTo>
                  <a:cubicBezTo>
                    <a:pt x="2609578" y="108126"/>
                    <a:pt x="2600088" y="103752"/>
                    <a:pt x="2588116" y="103752"/>
                  </a:cubicBezTo>
                  <a:close/>
                  <a:moveTo>
                    <a:pt x="2391477" y="103752"/>
                  </a:moveTo>
                  <a:cubicBezTo>
                    <a:pt x="2377562" y="103752"/>
                    <a:pt x="2366562" y="108612"/>
                    <a:pt x="2358479" y="118332"/>
                  </a:cubicBezTo>
                  <a:cubicBezTo>
                    <a:pt x="2350396" y="128053"/>
                    <a:pt x="2346354" y="141456"/>
                    <a:pt x="2346354" y="158544"/>
                  </a:cubicBezTo>
                  <a:cubicBezTo>
                    <a:pt x="2346354" y="175017"/>
                    <a:pt x="2350447" y="187986"/>
                    <a:pt x="2358633" y="197451"/>
                  </a:cubicBezTo>
                  <a:cubicBezTo>
                    <a:pt x="2366818" y="206915"/>
                    <a:pt x="2377766" y="211647"/>
                    <a:pt x="2391477" y="211647"/>
                  </a:cubicBezTo>
                  <a:cubicBezTo>
                    <a:pt x="2405495" y="211647"/>
                    <a:pt x="2416264" y="206992"/>
                    <a:pt x="2423785" y="197681"/>
                  </a:cubicBezTo>
                  <a:cubicBezTo>
                    <a:pt x="2431305" y="188370"/>
                    <a:pt x="2435065" y="175119"/>
                    <a:pt x="2435065" y="157930"/>
                  </a:cubicBezTo>
                  <a:cubicBezTo>
                    <a:pt x="2435065" y="140638"/>
                    <a:pt x="2431305" y="127285"/>
                    <a:pt x="2423785" y="117872"/>
                  </a:cubicBezTo>
                  <a:cubicBezTo>
                    <a:pt x="2416264" y="108458"/>
                    <a:pt x="2405495" y="103752"/>
                    <a:pt x="2391477" y="103752"/>
                  </a:cubicBezTo>
                  <a:close/>
                  <a:moveTo>
                    <a:pt x="1038927" y="103752"/>
                  </a:moveTo>
                  <a:cubicBezTo>
                    <a:pt x="1025012" y="103752"/>
                    <a:pt x="1014013" y="108612"/>
                    <a:pt x="1005929" y="118332"/>
                  </a:cubicBezTo>
                  <a:cubicBezTo>
                    <a:pt x="997846" y="128053"/>
                    <a:pt x="993804" y="141456"/>
                    <a:pt x="993804" y="158544"/>
                  </a:cubicBezTo>
                  <a:cubicBezTo>
                    <a:pt x="993804" y="175017"/>
                    <a:pt x="997897" y="187986"/>
                    <a:pt x="1006083" y="197451"/>
                  </a:cubicBezTo>
                  <a:cubicBezTo>
                    <a:pt x="1014268" y="206915"/>
                    <a:pt x="1025217" y="211647"/>
                    <a:pt x="1038927" y="211647"/>
                  </a:cubicBezTo>
                  <a:cubicBezTo>
                    <a:pt x="1052945" y="211647"/>
                    <a:pt x="1063714" y="206992"/>
                    <a:pt x="1071235" y="197681"/>
                  </a:cubicBezTo>
                  <a:cubicBezTo>
                    <a:pt x="1078755" y="188370"/>
                    <a:pt x="1082515" y="175119"/>
                    <a:pt x="1082515" y="157930"/>
                  </a:cubicBezTo>
                  <a:cubicBezTo>
                    <a:pt x="1082515" y="140638"/>
                    <a:pt x="1078755" y="127285"/>
                    <a:pt x="1071235" y="117872"/>
                  </a:cubicBezTo>
                  <a:cubicBezTo>
                    <a:pt x="1063714" y="108458"/>
                    <a:pt x="1052945" y="103752"/>
                    <a:pt x="1038927" y="103752"/>
                  </a:cubicBezTo>
                  <a:close/>
                  <a:moveTo>
                    <a:pt x="715077" y="103752"/>
                  </a:moveTo>
                  <a:cubicBezTo>
                    <a:pt x="701162" y="103752"/>
                    <a:pt x="690162" y="108612"/>
                    <a:pt x="682079" y="118332"/>
                  </a:cubicBezTo>
                  <a:cubicBezTo>
                    <a:pt x="673996" y="128053"/>
                    <a:pt x="669954" y="141456"/>
                    <a:pt x="669954" y="158544"/>
                  </a:cubicBezTo>
                  <a:cubicBezTo>
                    <a:pt x="669954" y="175017"/>
                    <a:pt x="674047" y="187986"/>
                    <a:pt x="682233" y="197451"/>
                  </a:cubicBezTo>
                  <a:cubicBezTo>
                    <a:pt x="690418" y="206915"/>
                    <a:pt x="701366" y="211647"/>
                    <a:pt x="715077" y="211647"/>
                  </a:cubicBezTo>
                  <a:cubicBezTo>
                    <a:pt x="729095" y="211647"/>
                    <a:pt x="739864" y="206992"/>
                    <a:pt x="747385" y="197681"/>
                  </a:cubicBezTo>
                  <a:cubicBezTo>
                    <a:pt x="754905" y="188370"/>
                    <a:pt x="758665" y="175119"/>
                    <a:pt x="758665" y="157930"/>
                  </a:cubicBezTo>
                  <a:cubicBezTo>
                    <a:pt x="758665" y="140638"/>
                    <a:pt x="754905" y="127285"/>
                    <a:pt x="747385" y="117872"/>
                  </a:cubicBezTo>
                  <a:cubicBezTo>
                    <a:pt x="739864" y="108458"/>
                    <a:pt x="729095" y="103752"/>
                    <a:pt x="715077" y="103752"/>
                  </a:cubicBezTo>
                  <a:close/>
                  <a:moveTo>
                    <a:pt x="2701110" y="79042"/>
                  </a:moveTo>
                  <a:lnTo>
                    <a:pt x="2736717" y="79042"/>
                  </a:lnTo>
                  <a:lnTo>
                    <a:pt x="2736717" y="236204"/>
                  </a:lnTo>
                  <a:lnTo>
                    <a:pt x="2701110" y="236204"/>
                  </a:lnTo>
                  <a:close/>
                  <a:moveTo>
                    <a:pt x="291284" y="79042"/>
                  </a:moveTo>
                  <a:lnTo>
                    <a:pt x="326892" y="79042"/>
                  </a:lnTo>
                  <a:lnTo>
                    <a:pt x="326892" y="236204"/>
                  </a:lnTo>
                  <a:lnTo>
                    <a:pt x="291284" y="236204"/>
                  </a:lnTo>
                  <a:close/>
                  <a:moveTo>
                    <a:pt x="605842" y="76279"/>
                  </a:moveTo>
                  <a:cubicBezTo>
                    <a:pt x="612288" y="76279"/>
                    <a:pt x="617200" y="77251"/>
                    <a:pt x="620576" y="79195"/>
                  </a:cubicBezTo>
                  <a:lnTo>
                    <a:pt x="620576" y="112961"/>
                  </a:lnTo>
                  <a:cubicBezTo>
                    <a:pt x="616279" y="109584"/>
                    <a:pt x="610088" y="107896"/>
                    <a:pt x="602005" y="107896"/>
                  </a:cubicBezTo>
                  <a:cubicBezTo>
                    <a:pt x="591466" y="107896"/>
                    <a:pt x="582667" y="112654"/>
                    <a:pt x="575607" y="122169"/>
                  </a:cubicBezTo>
                  <a:cubicBezTo>
                    <a:pt x="568547" y="131685"/>
                    <a:pt x="565017" y="144628"/>
                    <a:pt x="565017" y="160999"/>
                  </a:cubicBezTo>
                  <a:lnTo>
                    <a:pt x="565017" y="236204"/>
                  </a:lnTo>
                  <a:lnTo>
                    <a:pt x="529410" y="236204"/>
                  </a:lnTo>
                  <a:lnTo>
                    <a:pt x="529410" y="79042"/>
                  </a:lnTo>
                  <a:lnTo>
                    <a:pt x="565017" y="79042"/>
                  </a:lnTo>
                  <a:lnTo>
                    <a:pt x="565017" y="111426"/>
                  </a:lnTo>
                  <a:lnTo>
                    <a:pt x="565631" y="111426"/>
                  </a:lnTo>
                  <a:cubicBezTo>
                    <a:pt x="569109" y="100375"/>
                    <a:pt x="574456" y="91755"/>
                    <a:pt x="581669" y="85564"/>
                  </a:cubicBezTo>
                  <a:cubicBezTo>
                    <a:pt x="588883" y="79374"/>
                    <a:pt x="596940" y="76279"/>
                    <a:pt x="605842" y="76279"/>
                  </a:cubicBezTo>
                  <a:close/>
                  <a:moveTo>
                    <a:pt x="2946076" y="75358"/>
                  </a:moveTo>
                  <a:cubicBezTo>
                    <a:pt x="2970633" y="75358"/>
                    <a:pt x="2989766" y="82572"/>
                    <a:pt x="3003477" y="96999"/>
                  </a:cubicBezTo>
                  <a:cubicBezTo>
                    <a:pt x="3017188" y="111426"/>
                    <a:pt x="3024043" y="131429"/>
                    <a:pt x="3024043" y="157009"/>
                  </a:cubicBezTo>
                  <a:cubicBezTo>
                    <a:pt x="3024043" y="182077"/>
                    <a:pt x="3016651" y="202157"/>
                    <a:pt x="3001866" y="217249"/>
                  </a:cubicBezTo>
                  <a:cubicBezTo>
                    <a:pt x="2987080" y="232342"/>
                    <a:pt x="2967205" y="239888"/>
                    <a:pt x="2942239" y="239888"/>
                  </a:cubicBezTo>
                  <a:cubicBezTo>
                    <a:pt x="2917989" y="239888"/>
                    <a:pt x="2898625" y="232546"/>
                    <a:pt x="2884147" y="217863"/>
                  </a:cubicBezTo>
                  <a:cubicBezTo>
                    <a:pt x="2869669" y="203181"/>
                    <a:pt x="2862430" y="183714"/>
                    <a:pt x="2862430" y="159465"/>
                  </a:cubicBezTo>
                  <a:cubicBezTo>
                    <a:pt x="2862430" y="133066"/>
                    <a:pt x="2869976" y="112449"/>
                    <a:pt x="2885068" y="97613"/>
                  </a:cubicBezTo>
                  <a:cubicBezTo>
                    <a:pt x="2900160" y="82776"/>
                    <a:pt x="2920496" y="75358"/>
                    <a:pt x="2946076" y="75358"/>
                  </a:cubicBezTo>
                  <a:close/>
                  <a:moveTo>
                    <a:pt x="2600241" y="75358"/>
                  </a:moveTo>
                  <a:cubicBezTo>
                    <a:pt x="2620194" y="75358"/>
                    <a:pt x="2635746" y="82367"/>
                    <a:pt x="2646899" y="96385"/>
                  </a:cubicBezTo>
                  <a:cubicBezTo>
                    <a:pt x="2658052" y="110403"/>
                    <a:pt x="2663628" y="129229"/>
                    <a:pt x="2663628" y="152865"/>
                  </a:cubicBezTo>
                  <a:cubicBezTo>
                    <a:pt x="2663628" y="179059"/>
                    <a:pt x="2657335" y="200034"/>
                    <a:pt x="2644750" y="215791"/>
                  </a:cubicBezTo>
                  <a:cubicBezTo>
                    <a:pt x="2632165" y="231549"/>
                    <a:pt x="2614975" y="239427"/>
                    <a:pt x="2593181" y="239427"/>
                  </a:cubicBezTo>
                  <a:cubicBezTo>
                    <a:pt x="2573127" y="239427"/>
                    <a:pt x="2557676" y="230628"/>
                    <a:pt x="2546831" y="213029"/>
                  </a:cubicBezTo>
                  <a:lnTo>
                    <a:pt x="2546217" y="213029"/>
                  </a:lnTo>
                  <a:lnTo>
                    <a:pt x="2546217" y="308493"/>
                  </a:lnTo>
                  <a:lnTo>
                    <a:pt x="2510610" y="308493"/>
                  </a:lnTo>
                  <a:lnTo>
                    <a:pt x="2510610" y="79042"/>
                  </a:lnTo>
                  <a:lnTo>
                    <a:pt x="2546217" y="79042"/>
                  </a:lnTo>
                  <a:lnTo>
                    <a:pt x="2546217" y="106668"/>
                  </a:lnTo>
                  <a:lnTo>
                    <a:pt x="2546831" y="106668"/>
                  </a:lnTo>
                  <a:cubicBezTo>
                    <a:pt x="2559007" y="85795"/>
                    <a:pt x="2576810" y="75358"/>
                    <a:pt x="2600241" y="75358"/>
                  </a:cubicBezTo>
                  <a:close/>
                  <a:moveTo>
                    <a:pt x="2393626" y="75358"/>
                  </a:moveTo>
                  <a:cubicBezTo>
                    <a:pt x="2418183" y="75358"/>
                    <a:pt x="2437316" y="82572"/>
                    <a:pt x="2451027" y="96999"/>
                  </a:cubicBezTo>
                  <a:cubicBezTo>
                    <a:pt x="2464738" y="111426"/>
                    <a:pt x="2471593" y="131429"/>
                    <a:pt x="2471593" y="157009"/>
                  </a:cubicBezTo>
                  <a:cubicBezTo>
                    <a:pt x="2471593" y="182077"/>
                    <a:pt x="2464201" y="202157"/>
                    <a:pt x="2449416" y="217249"/>
                  </a:cubicBezTo>
                  <a:cubicBezTo>
                    <a:pt x="2434630" y="232342"/>
                    <a:pt x="2414755" y="239888"/>
                    <a:pt x="2389789" y="239888"/>
                  </a:cubicBezTo>
                  <a:cubicBezTo>
                    <a:pt x="2365539" y="239888"/>
                    <a:pt x="2346175" y="232546"/>
                    <a:pt x="2331697" y="217863"/>
                  </a:cubicBezTo>
                  <a:cubicBezTo>
                    <a:pt x="2317219" y="203181"/>
                    <a:pt x="2309980" y="183714"/>
                    <a:pt x="2309980" y="159465"/>
                  </a:cubicBezTo>
                  <a:cubicBezTo>
                    <a:pt x="2309980" y="133066"/>
                    <a:pt x="2317526" y="112449"/>
                    <a:pt x="2332618" y="97613"/>
                  </a:cubicBezTo>
                  <a:cubicBezTo>
                    <a:pt x="2347710" y="82776"/>
                    <a:pt x="2368046" y="75358"/>
                    <a:pt x="2393626" y="75358"/>
                  </a:cubicBezTo>
                  <a:close/>
                  <a:moveTo>
                    <a:pt x="1041076" y="75358"/>
                  </a:moveTo>
                  <a:cubicBezTo>
                    <a:pt x="1065633" y="75358"/>
                    <a:pt x="1084766" y="82572"/>
                    <a:pt x="1098477" y="96999"/>
                  </a:cubicBezTo>
                  <a:cubicBezTo>
                    <a:pt x="1112188" y="111426"/>
                    <a:pt x="1119043" y="131429"/>
                    <a:pt x="1119043" y="157009"/>
                  </a:cubicBezTo>
                  <a:cubicBezTo>
                    <a:pt x="1119043" y="182077"/>
                    <a:pt x="1111651" y="202157"/>
                    <a:pt x="1096866" y="217249"/>
                  </a:cubicBezTo>
                  <a:cubicBezTo>
                    <a:pt x="1082080" y="232342"/>
                    <a:pt x="1062205" y="239888"/>
                    <a:pt x="1037239" y="239888"/>
                  </a:cubicBezTo>
                  <a:cubicBezTo>
                    <a:pt x="1012989" y="239888"/>
                    <a:pt x="993625" y="232546"/>
                    <a:pt x="979147" y="217863"/>
                  </a:cubicBezTo>
                  <a:cubicBezTo>
                    <a:pt x="964669" y="203181"/>
                    <a:pt x="957430" y="183714"/>
                    <a:pt x="957430" y="159465"/>
                  </a:cubicBezTo>
                  <a:cubicBezTo>
                    <a:pt x="957430" y="133066"/>
                    <a:pt x="964976" y="112449"/>
                    <a:pt x="980068" y="97613"/>
                  </a:cubicBezTo>
                  <a:cubicBezTo>
                    <a:pt x="995160" y="82776"/>
                    <a:pt x="1015496" y="75358"/>
                    <a:pt x="1041076" y="75358"/>
                  </a:cubicBezTo>
                  <a:close/>
                  <a:moveTo>
                    <a:pt x="888695" y="75358"/>
                  </a:moveTo>
                  <a:cubicBezTo>
                    <a:pt x="903224" y="75358"/>
                    <a:pt x="916218" y="77558"/>
                    <a:pt x="927678" y="81958"/>
                  </a:cubicBezTo>
                  <a:lnTo>
                    <a:pt x="927678" y="113114"/>
                  </a:lnTo>
                  <a:cubicBezTo>
                    <a:pt x="916628" y="105542"/>
                    <a:pt x="903940" y="101757"/>
                    <a:pt x="889615" y="101757"/>
                  </a:cubicBezTo>
                  <a:cubicBezTo>
                    <a:pt x="885113" y="101757"/>
                    <a:pt x="881046" y="102217"/>
                    <a:pt x="877414" y="103138"/>
                  </a:cubicBezTo>
                  <a:cubicBezTo>
                    <a:pt x="873781" y="104059"/>
                    <a:pt x="870686" y="105338"/>
                    <a:pt x="868128" y="106975"/>
                  </a:cubicBezTo>
                  <a:cubicBezTo>
                    <a:pt x="865570" y="108612"/>
                    <a:pt x="863575" y="110582"/>
                    <a:pt x="862143" y="112884"/>
                  </a:cubicBezTo>
                  <a:cubicBezTo>
                    <a:pt x="860710" y="115186"/>
                    <a:pt x="859994" y="117718"/>
                    <a:pt x="859994" y="120481"/>
                  </a:cubicBezTo>
                  <a:cubicBezTo>
                    <a:pt x="859994" y="123858"/>
                    <a:pt x="860710" y="126722"/>
                    <a:pt x="862143" y="129076"/>
                  </a:cubicBezTo>
                  <a:cubicBezTo>
                    <a:pt x="863575" y="131429"/>
                    <a:pt x="865698" y="133501"/>
                    <a:pt x="868512" y="135292"/>
                  </a:cubicBezTo>
                  <a:cubicBezTo>
                    <a:pt x="871326" y="137082"/>
                    <a:pt x="874702" y="138719"/>
                    <a:pt x="878642" y="140203"/>
                  </a:cubicBezTo>
                  <a:cubicBezTo>
                    <a:pt x="882581" y="141687"/>
                    <a:pt x="887109" y="143298"/>
                    <a:pt x="892225" y="145038"/>
                  </a:cubicBezTo>
                  <a:cubicBezTo>
                    <a:pt x="898978" y="147800"/>
                    <a:pt x="905040" y="150614"/>
                    <a:pt x="910412" y="153479"/>
                  </a:cubicBezTo>
                  <a:cubicBezTo>
                    <a:pt x="915784" y="156344"/>
                    <a:pt x="920362" y="159593"/>
                    <a:pt x="924148" y="163225"/>
                  </a:cubicBezTo>
                  <a:cubicBezTo>
                    <a:pt x="927934" y="166857"/>
                    <a:pt x="930850" y="171052"/>
                    <a:pt x="932897" y="175810"/>
                  </a:cubicBezTo>
                  <a:cubicBezTo>
                    <a:pt x="934943" y="180568"/>
                    <a:pt x="935966" y="186221"/>
                    <a:pt x="935966" y="192770"/>
                  </a:cubicBezTo>
                  <a:cubicBezTo>
                    <a:pt x="935966" y="200750"/>
                    <a:pt x="934124" y="207708"/>
                    <a:pt x="930441" y="213643"/>
                  </a:cubicBezTo>
                  <a:cubicBezTo>
                    <a:pt x="926757" y="219577"/>
                    <a:pt x="921846" y="224489"/>
                    <a:pt x="915707" y="228377"/>
                  </a:cubicBezTo>
                  <a:cubicBezTo>
                    <a:pt x="909568" y="232265"/>
                    <a:pt x="902482" y="235155"/>
                    <a:pt x="894450" y="237048"/>
                  </a:cubicBezTo>
                  <a:cubicBezTo>
                    <a:pt x="886418" y="238941"/>
                    <a:pt x="877951" y="239888"/>
                    <a:pt x="869049" y="239888"/>
                  </a:cubicBezTo>
                  <a:cubicBezTo>
                    <a:pt x="851860" y="239888"/>
                    <a:pt x="836972" y="237023"/>
                    <a:pt x="824387" y="231293"/>
                  </a:cubicBezTo>
                  <a:lnTo>
                    <a:pt x="824387" y="198295"/>
                  </a:lnTo>
                  <a:cubicBezTo>
                    <a:pt x="837688" y="208424"/>
                    <a:pt x="852371" y="213489"/>
                    <a:pt x="868435" y="213489"/>
                  </a:cubicBezTo>
                  <a:cubicBezTo>
                    <a:pt x="889922" y="213489"/>
                    <a:pt x="900666" y="207145"/>
                    <a:pt x="900666" y="194458"/>
                  </a:cubicBezTo>
                  <a:cubicBezTo>
                    <a:pt x="900666" y="190877"/>
                    <a:pt x="899745" y="187833"/>
                    <a:pt x="897903" y="185326"/>
                  </a:cubicBezTo>
                  <a:cubicBezTo>
                    <a:pt x="896062" y="182819"/>
                    <a:pt x="893580" y="180594"/>
                    <a:pt x="890460" y="178650"/>
                  </a:cubicBezTo>
                  <a:cubicBezTo>
                    <a:pt x="887339" y="176705"/>
                    <a:pt x="883655" y="174966"/>
                    <a:pt x="879409" y="173431"/>
                  </a:cubicBezTo>
                  <a:cubicBezTo>
                    <a:pt x="875163" y="171896"/>
                    <a:pt x="870431" y="170157"/>
                    <a:pt x="865212" y="168213"/>
                  </a:cubicBezTo>
                  <a:cubicBezTo>
                    <a:pt x="858766" y="165655"/>
                    <a:pt x="852960" y="162943"/>
                    <a:pt x="847792" y="160079"/>
                  </a:cubicBezTo>
                  <a:cubicBezTo>
                    <a:pt x="842625" y="157214"/>
                    <a:pt x="838328" y="153965"/>
                    <a:pt x="834900" y="150333"/>
                  </a:cubicBezTo>
                  <a:cubicBezTo>
                    <a:pt x="831473" y="146700"/>
                    <a:pt x="828889" y="142582"/>
                    <a:pt x="827150" y="137978"/>
                  </a:cubicBezTo>
                  <a:cubicBezTo>
                    <a:pt x="825410" y="133373"/>
                    <a:pt x="824540" y="128001"/>
                    <a:pt x="824540" y="121862"/>
                  </a:cubicBezTo>
                  <a:cubicBezTo>
                    <a:pt x="824540" y="114291"/>
                    <a:pt x="826331" y="107614"/>
                    <a:pt x="829912" y="101833"/>
                  </a:cubicBezTo>
                  <a:cubicBezTo>
                    <a:pt x="833493" y="96052"/>
                    <a:pt x="838302" y="91192"/>
                    <a:pt x="844339" y="87253"/>
                  </a:cubicBezTo>
                  <a:cubicBezTo>
                    <a:pt x="850376" y="83313"/>
                    <a:pt x="857231" y="80346"/>
                    <a:pt x="864905" y="78351"/>
                  </a:cubicBezTo>
                  <a:cubicBezTo>
                    <a:pt x="872579" y="76356"/>
                    <a:pt x="880509" y="75358"/>
                    <a:pt x="888695" y="75358"/>
                  </a:cubicBezTo>
                  <a:close/>
                  <a:moveTo>
                    <a:pt x="717226" y="75358"/>
                  </a:moveTo>
                  <a:cubicBezTo>
                    <a:pt x="741783" y="75358"/>
                    <a:pt x="760916" y="82572"/>
                    <a:pt x="774627" y="96999"/>
                  </a:cubicBezTo>
                  <a:cubicBezTo>
                    <a:pt x="788338" y="111426"/>
                    <a:pt x="795193" y="131429"/>
                    <a:pt x="795193" y="157009"/>
                  </a:cubicBezTo>
                  <a:cubicBezTo>
                    <a:pt x="795193" y="182077"/>
                    <a:pt x="787801" y="202157"/>
                    <a:pt x="773016" y="217249"/>
                  </a:cubicBezTo>
                  <a:cubicBezTo>
                    <a:pt x="758230" y="232342"/>
                    <a:pt x="738355" y="239888"/>
                    <a:pt x="713389" y="239888"/>
                  </a:cubicBezTo>
                  <a:cubicBezTo>
                    <a:pt x="689139" y="239888"/>
                    <a:pt x="669775" y="232546"/>
                    <a:pt x="655297" y="217863"/>
                  </a:cubicBezTo>
                  <a:cubicBezTo>
                    <a:pt x="640819" y="203181"/>
                    <a:pt x="633580" y="183714"/>
                    <a:pt x="633580" y="159465"/>
                  </a:cubicBezTo>
                  <a:cubicBezTo>
                    <a:pt x="633580" y="133066"/>
                    <a:pt x="641126" y="112449"/>
                    <a:pt x="656218" y="97613"/>
                  </a:cubicBezTo>
                  <a:cubicBezTo>
                    <a:pt x="671310" y="82776"/>
                    <a:pt x="691646" y="75358"/>
                    <a:pt x="717226" y="75358"/>
                  </a:cubicBezTo>
                  <a:close/>
                  <a:moveTo>
                    <a:pt x="451754" y="75358"/>
                  </a:moveTo>
                  <a:cubicBezTo>
                    <a:pt x="466078" y="75358"/>
                    <a:pt x="478715" y="77865"/>
                    <a:pt x="489663" y="82879"/>
                  </a:cubicBezTo>
                  <a:lnTo>
                    <a:pt x="489663" y="116030"/>
                  </a:lnTo>
                  <a:cubicBezTo>
                    <a:pt x="478715" y="107845"/>
                    <a:pt x="467051" y="103752"/>
                    <a:pt x="454670" y="103752"/>
                  </a:cubicBezTo>
                  <a:cubicBezTo>
                    <a:pt x="439629" y="103752"/>
                    <a:pt x="427299" y="108842"/>
                    <a:pt x="417681" y="119023"/>
                  </a:cubicBezTo>
                  <a:cubicBezTo>
                    <a:pt x="408063" y="129204"/>
                    <a:pt x="403254" y="142531"/>
                    <a:pt x="403254" y="159004"/>
                  </a:cubicBezTo>
                  <a:cubicBezTo>
                    <a:pt x="403254" y="175273"/>
                    <a:pt x="407782" y="188114"/>
                    <a:pt x="416837" y="197527"/>
                  </a:cubicBezTo>
                  <a:cubicBezTo>
                    <a:pt x="425893" y="206941"/>
                    <a:pt x="438043" y="211647"/>
                    <a:pt x="453289" y="211647"/>
                  </a:cubicBezTo>
                  <a:cubicBezTo>
                    <a:pt x="466078" y="211647"/>
                    <a:pt x="478152" y="207094"/>
                    <a:pt x="489510" y="197988"/>
                  </a:cubicBezTo>
                  <a:lnTo>
                    <a:pt x="489510" y="228991"/>
                  </a:lnTo>
                  <a:cubicBezTo>
                    <a:pt x="476924" y="236255"/>
                    <a:pt x="462037" y="239888"/>
                    <a:pt x="444847" y="239888"/>
                  </a:cubicBezTo>
                  <a:cubicBezTo>
                    <a:pt x="421518" y="239888"/>
                    <a:pt x="402692" y="232597"/>
                    <a:pt x="388367" y="218017"/>
                  </a:cubicBezTo>
                  <a:cubicBezTo>
                    <a:pt x="374042" y="203436"/>
                    <a:pt x="366880" y="184533"/>
                    <a:pt x="366880" y="161306"/>
                  </a:cubicBezTo>
                  <a:cubicBezTo>
                    <a:pt x="366880" y="135420"/>
                    <a:pt x="374579" y="114623"/>
                    <a:pt x="389978" y="98917"/>
                  </a:cubicBezTo>
                  <a:cubicBezTo>
                    <a:pt x="405377" y="83211"/>
                    <a:pt x="425969" y="75358"/>
                    <a:pt x="451754" y="75358"/>
                  </a:cubicBezTo>
                  <a:close/>
                  <a:moveTo>
                    <a:pt x="3108336" y="32537"/>
                  </a:moveTo>
                  <a:lnTo>
                    <a:pt x="3108336" y="79042"/>
                  </a:lnTo>
                  <a:lnTo>
                    <a:pt x="3145938" y="79042"/>
                  </a:lnTo>
                  <a:lnTo>
                    <a:pt x="3145938" y="106975"/>
                  </a:lnTo>
                  <a:lnTo>
                    <a:pt x="3108336" y="106975"/>
                  </a:lnTo>
                  <a:lnTo>
                    <a:pt x="3108336" y="185556"/>
                  </a:lnTo>
                  <a:cubicBezTo>
                    <a:pt x="3108336" y="194867"/>
                    <a:pt x="3110024" y="201518"/>
                    <a:pt x="3113401" y="205508"/>
                  </a:cubicBezTo>
                  <a:cubicBezTo>
                    <a:pt x="3116777" y="209499"/>
                    <a:pt x="3122405" y="211494"/>
                    <a:pt x="3130283" y="211494"/>
                  </a:cubicBezTo>
                  <a:cubicBezTo>
                    <a:pt x="3136320" y="211494"/>
                    <a:pt x="3141538" y="209755"/>
                    <a:pt x="3145938" y="206276"/>
                  </a:cubicBezTo>
                  <a:lnTo>
                    <a:pt x="3145938" y="234516"/>
                  </a:lnTo>
                  <a:cubicBezTo>
                    <a:pt x="3138980" y="237995"/>
                    <a:pt x="3129823" y="239734"/>
                    <a:pt x="3118465" y="239734"/>
                  </a:cubicBezTo>
                  <a:cubicBezTo>
                    <a:pt x="3087975" y="239734"/>
                    <a:pt x="3072729" y="225102"/>
                    <a:pt x="3072729" y="195839"/>
                  </a:cubicBezTo>
                  <a:lnTo>
                    <a:pt x="3072729" y="106975"/>
                  </a:lnTo>
                  <a:lnTo>
                    <a:pt x="3046484" y="106975"/>
                  </a:lnTo>
                  <a:lnTo>
                    <a:pt x="3046484" y="79042"/>
                  </a:lnTo>
                  <a:lnTo>
                    <a:pt x="3072729" y="79042"/>
                  </a:lnTo>
                  <a:lnTo>
                    <a:pt x="3072729" y="42667"/>
                  </a:lnTo>
                  <a:close/>
                  <a:moveTo>
                    <a:pt x="1308111" y="32537"/>
                  </a:moveTo>
                  <a:lnTo>
                    <a:pt x="1308111" y="79042"/>
                  </a:lnTo>
                  <a:lnTo>
                    <a:pt x="1345713" y="79042"/>
                  </a:lnTo>
                  <a:lnTo>
                    <a:pt x="1345713" y="106975"/>
                  </a:lnTo>
                  <a:lnTo>
                    <a:pt x="1308111" y="106975"/>
                  </a:lnTo>
                  <a:lnTo>
                    <a:pt x="1308111" y="185556"/>
                  </a:lnTo>
                  <a:cubicBezTo>
                    <a:pt x="1308111" y="194867"/>
                    <a:pt x="1309799" y="201518"/>
                    <a:pt x="1313176" y="205508"/>
                  </a:cubicBezTo>
                  <a:cubicBezTo>
                    <a:pt x="1316552" y="209499"/>
                    <a:pt x="1322180" y="211494"/>
                    <a:pt x="1330058" y="211494"/>
                  </a:cubicBezTo>
                  <a:cubicBezTo>
                    <a:pt x="1336095" y="211494"/>
                    <a:pt x="1341314" y="209755"/>
                    <a:pt x="1345713" y="206276"/>
                  </a:cubicBezTo>
                  <a:lnTo>
                    <a:pt x="1345713" y="234516"/>
                  </a:lnTo>
                  <a:cubicBezTo>
                    <a:pt x="1338756" y="237995"/>
                    <a:pt x="1329598" y="239734"/>
                    <a:pt x="1318240" y="239734"/>
                  </a:cubicBezTo>
                  <a:cubicBezTo>
                    <a:pt x="1287749" y="239734"/>
                    <a:pt x="1272504" y="225102"/>
                    <a:pt x="1272504" y="195839"/>
                  </a:cubicBezTo>
                  <a:lnTo>
                    <a:pt x="1272504" y="106975"/>
                  </a:lnTo>
                  <a:lnTo>
                    <a:pt x="1246259" y="106975"/>
                  </a:lnTo>
                  <a:lnTo>
                    <a:pt x="1246259" y="79042"/>
                  </a:lnTo>
                  <a:lnTo>
                    <a:pt x="1272504" y="79042"/>
                  </a:lnTo>
                  <a:lnTo>
                    <a:pt x="1272504" y="42667"/>
                  </a:lnTo>
                  <a:close/>
                  <a:moveTo>
                    <a:pt x="1846613" y="16115"/>
                  </a:moveTo>
                  <a:lnTo>
                    <a:pt x="1954969" y="16115"/>
                  </a:lnTo>
                  <a:lnTo>
                    <a:pt x="1954969" y="46504"/>
                  </a:lnTo>
                  <a:lnTo>
                    <a:pt x="1876234" y="46504"/>
                  </a:lnTo>
                  <a:lnTo>
                    <a:pt x="1872551" y="101603"/>
                  </a:lnTo>
                  <a:cubicBezTo>
                    <a:pt x="1879611" y="101194"/>
                    <a:pt x="1886006" y="100989"/>
                    <a:pt x="1891736" y="100989"/>
                  </a:cubicBezTo>
                  <a:cubicBezTo>
                    <a:pt x="1915065" y="100989"/>
                    <a:pt x="1933098" y="106975"/>
                    <a:pt x="1945837" y="118946"/>
                  </a:cubicBezTo>
                  <a:cubicBezTo>
                    <a:pt x="1958576" y="130918"/>
                    <a:pt x="1964945" y="147289"/>
                    <a:pt x="1964945" y="168059"/>
                  </a:cubicBezTo>
                  <a:cubicBezTo>
                    <a:pt x="1964945" y="189853"/>
                    <a:pt x="1957655" y="207325"/>
                    <a:pt x="1943074" y="220473"/>
                  </a:cubicBezTo>
                  <a:cubicBezTo>
                    <a:pt x="1928494" y="233621"/>
                    <a:pt x="1908465" y="240195"/>
                    <a:pt x="1882987" y="240195"/>
                  </a:cubicBezTo>
                  <a:cubicBezTo>
                    <a:pt x="1861500" y="240195"/>
                    <a:pt x="1845487" y="237176"/>
                    <a:pt x="1834948" y="231139"/>
                  </a:cubicBezTo>
                  <a:lnTo>
                    <a:pt x="1834948" y="196914"/>
                  </a:lnTo>
                  <a:cubicBezTo>
                    <a:pt x="1849376" y="206634"/>
                    <a:pt x="1864007" y="211494"/>
                    <a:pt x="1878843" y="211494"/>
                  </a:cubicBezTo>
                  <a:cubicBezTo>
                    <a:pt x="1893782" y="211494"/>
                    <a:pt x="1905805" y="207683"/>
                    <a:pt x="1914911" y="200060"/>
                  </a:cubicBezTo>
                  <a:cubicBezTo>
                    <a:pt x="1924017" y="192437"/>
                    <a:pt x="1928571" y="182282"/>
                    <a:pt x="1928571" y="169594"/>
                  </a:cubicBezTo>
                  <a:cubicBezTo>
                    <a:pt x="1928571" y="157111"/>
                    <a:pt x="1923941" y="147391"/>
                    <a:pt x="1914681" y="140433"/>
                  </a:cubicBezTo>
                  <a:cubicBezTo>
                    <a:pt x="1905421" y="133476"/>
                    <a:pt x="1892145" y="129997"/>
                    <a:pt x="1874853" y="129997"/>
                  </a:cubicBezTo>
                  <a:cubicBezTo>
                    <a:pt x="1868919" y="129997"/>
                    <a:pt x="1856896" y="130611"/>
                    <a:pt x="1838785" y="13183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80"/>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3"/>
                  </a:cubicBezTo>
                  <a:lnTo>
                    <a:pt x="33765" y="236204"/>
                  </a:lnTo>
                  <a:lnTo>
                    <a:pt x="0" y="236204"/>
                  </a:lnTo>
                  <a:close/>
                  <a:moveTo>
                    <a:pt x="2224604" y="12432"/>
                  </a:moveTo>
                  <a:cubicBezTo>
                    <a:pt x="2245886" y="12432"/>
                    <a:pt x="2263536" y="15450"/>
                    <a:pt x="2277554" y="21487"/>
                  </a:cubicBezTo>
                  <a:lnTo>
                    <a:pt x="2277554" y="57708"/>
                  </a:lnTo>
                  <a:cubicBezTo>
                    <a:pt x="2262718" y="48909"/>
                    <a:pt x="2246347" y="44509"/>
                    <a:pt x="2228441" y="44509"/>
                  </a:cubicBezTo>
                  <a:cubicBezTo>
                    <a:pt x="2204600" y="44509"/>
                    <a:pt x="2185288" y="52132"/>
                    <a:pt x="2170502" y="67377"/>
                  </a:cubicBezTo>
                  <a:cubicBezTo>
                    <a:pt x="2155717" y="82623"/>
                    <a:pt x="2148325" y="102984"/>
                    <a:pt x="2148325" y="128462"/>
                  </a:cubicBezTo>
                  <a:cubicBezTo>
                    <a:pt x="2148325" y="152712"/>
                    <a:pt x="2155231" y="172024"/>
                    <a:pt x="2169044" y="186400"/>
                  </a:cubicBezTo>
                  <a:cubicBezTo>
                    <a:pt x="2182857" y="200776"/>
                    <a:pt x="2201019" y="207964"/>
                    <a:pt x="2223529" y="207964"/>
                  </a:cubicBezTo>
                  <a:cubicBezTo>
                    <a:pt x="2244300" y="207964"/>
                    <a:pt x="2262308" y="203053"/>
                    <a:pt x="2277554" y="193230"/>
                  </a:cubicBezTo>
                  <a:lnTo>
                    <a:pt x="2277554" y="226995"/>
                  </a:lnTo>
                  <a:cubicBezTo>
                    <a:pt x="2260978" y="235590"/>
                    <a:pt x="2240361" y="239888"/>
                    <a:pt x="2215702" y="239888"/>
                  </a:cubicBezTo>
                  <a:cubicBezTo>
                    <a:pt x="2183778" y="239888"/>
                    <a:pt x="2158198" y="229809"/>
                    <a:pt x="2138962" y="209652"/>
                  </a:cubicBezTo>
                  <a:cubicBezTo>
                    <a:pt x="2119726" y="189495"/>
                    <a:pt x="2110108" y="163046"/>
                    <a:pt x="2110108" y="130304"/>
                  </a:cubicBezTo>
                  <a:cubicBezTo>
                    <a:pt x="2110108" y="95106"/>
                    <a:pt x="2120929" y="66661"/>
                    <a:pt x="2142569" y="44969"/>
                  </a:cubicBezTo>
                  <a:cubicBezTo>
                    <a:pt x="2164210" y="23278"/>
                    <a:pt x="2191555" y="12432"/>
                    <a:pt x="2224604" y="12432"/>
                  </a:cubicBezTo>
                  <a:close/>
                  <a:moveTo>
                    <a:pt x="1749754" y="12432"/>
                  </a:moveTo>
                  <a:cubicBezTo>
                    <a:pt x="1758042" y="12432"/>
                    <a:pt x="1765588" y="12994"/>
                    <a:pt x="1772392" y="14120"/>
                  </a:cubicBezTo>
                  <a:cubicBezTo>
                    <a:pt x="1779196" y="15246"/>
                    <a:pt x="1784645" y="16780"/>
                    <a:pt x="1788737" y="18724"/>
                  </a:cubicBezTo>
                  <a:lnTo>
                    <a:pt x="1788737" y="50801"/>
                  </a:lnTo>
                  <a:cubicBezTo>
                    <a:pt x="1783519" y="48141"/>
                    <a:pt x="1777943" y="45890"/>
                    <a:pt x="1772008" y="44048"/>
                  </a:cubicBezTo>
                  <a:cubicBezTo>
                    <a:pt x="1766074" y="42207"/>
                    <a:pt x="1759269" y="41286"/>
                    <a:pt x="1751595" y="41286"/>
                  </a:cubicBezTo>
                  <a:cubicBezTo>
                    <a:pt x="1743001" y="41286"/>
                    <a:pt x="1735071" y="43025"/>
                    <a:pt x="1727806" y="46504"/>
                  </a:cubicBezTo>
                  <a:cubicBezTo>
                    <a:pt x="1720542" y="49983"/>
                    <a:pt x="1714274" y="55073"/>
                    <a:pt x="1709005" y="61775"/>
                  </a:cubicBezTo>
                  <a:cubicBezTo>
                    <a:pt x="1703736" y="68477"/>
                    <a:pt x="1699592" y="76765"/>
                    <a:pt x="1696573" y="86639"/>
                  </a:cubicBezTo>
                  <a:cubicBezTo>
                    <a:pt x="1693555" y="96513"/>
                    <a:pt x="1691994" y="107896"/>
                    <a:pt x="1691892" y="120788"/>
                  </a:cubicBezTo>
                  <a:lnTo>
                    <a:pt x="1692813" y="120788"/>
                  </a:lnTo>
                  <a:cubicBezTo>
                    <a:pt x="1697520" y="113523"/>
                    <a:pt x="1703889" y="107793"/>
                    <a:pt x="1711921" y="103598"/>
                  </a:cubicBezTo>
                  <a:cubicBezTo>
                    <a:pt x="1719953" y="99403"/>
                    <a:pt x="1729392" y="97306"/>
                    <a:pt x="1740238" y="97306"/>
                  </a:cubicBezTo>
                  <a:cubicBezTo>
                    <a:pt x="1749856" y="97306"/>
                    <a:pt x="1758528" y="98866"/>
                    <a:pt x="1766253" y="101987"/>
                  </a:cubicBezTo>
                  <a:cubicBezTo>
                    <a:pt x="1773978" y="105107"/>
                    <a:pt x="1780577" y="109610"/>
                    <a:pt x="1786051" y="115493"/>
                  </a:cubicBezTo>
                  <a:cubicBezTo>
                    <a:pt x="1791526" y="121376"/>
                    <a:pt x="1795746" y="128539"/>
                    <a:pt x="1798713" y="136980"/>
                  </a:cubicBezTo>
                  <a:cubicBezTo>
                    <a:pt x="1801681" y="145421"/>
                    <a:pt x="1803164" y="154911"/>
                    <a:pt x="1803164" y="165450"/>
                  </a:cubicBezTo>
                  <a:cubicBezTo>
                    <a:pt x="1803164" y="176501"/>
                    <a:pt x="1801348" y="186579"/>
                    <a:pt x="1797716" y="195686"/>
                  </a:cubicBezTo>
                  <a:cubicBezTo>
                    <a:pt x="1794084" y="204792"/>
                    <a:pt x="1789044" y="212645"/>
                    <a:pt x="1782598" y="219245"/>
                  </a:cubicBezTo>
                  <a:cubicBezTo>
                    <a:pt x="1776152" y="225844"/>
                    <a:pt x="1768504" y="230960"/>
                    <a:pt x="1759653" y="234593"/>
                  </a:cubicBezTo>
                  <a:cubicBezTo>
                    <a:pt x="1750802" y="238225"/>
                    <a:pt x="1741210" y="240041"/>
                    <a:pt x="1730876" y="240041"/>
                  </a:cubicBezTo>
                  <a:cubicBezTo>
                    <a:pt x="1719825" y="240041"/>
                    <a:pt x="1709670" y="237892"/>
                    <a:pt x="1700410" y="233595"/>
                  </a:cubicBezTo>
                  <a:cubicBezTo>
                    <a:pt x="1691150" y="229298"/>
                    <a:pt x="1683169" y="222903"/>
                    <a:pt x="1676467" y="214410"/>
                  </a:cubicBezTo>
                  <a:cubicBezTo>
                    <a:pt x="1669766" y="205918"/>
                    <a:pt x="1664573" y="195353"/>
                    <a:pt x="1660889" y="182717"/>
                  </a:cubicBezTo>
                  <a:cubicBezTo>
                    <a:pt x="1657206" y="170080"/>
                    <a:pt x="1655364" y="155423"/>
                    <a:pt x="1655364" y="138745"/>
                  </a:cubicBezTo>
                  <a:cubicBezTo>
                    <a:pt x="1655364" y="118383"/>
                    <a:pt x="1657794" y="100324"/>
                    <a:pt x="1662654" y="84567"/>
                  </a:cubicBezTo>
                  <a:cubicBezTo>
                    <a:pt x="1667515" y="68810"/>
                    <a:pt x="1674191" y="55610"/>
                    <a:pt x="1682683" y="44969"/>
                  </a:cubicBezTo>
                  <a:cubicBezTo>
                    <a:pt x="1691176" y="34328"/>
                    <a:pt x="1701152" y="26245"/>
                    <a:pt x="1712612" y="20720"/>
                  </a:cubicBezTo>
                  <a:cubicBezTo>
                    <a:pt x="1724072" y="15194"/>
                    <a:pt x="1736452" y="12432"/>
                    <a:pt x="1749754" y="12432"/>
                  </a:cubicBezTo>
                  <a:close/>
                  <a:moveTo>
                    <a:pt x="1548375" y="12432"/>
                  </a:moveTo>
                  <a:cubicBezTo>
                    <a:pt x="1567918" y="12432"/>
                    <a:pt x="1583573" y="17343"/>
                    <a:pt x="1595340" y="27166"/>
                  </a:cubicBezTo>
                  <a:cubicBezTo>
                    <a:pt x="1607107" y="36988"/>
                    <a:pt x="1612990" y="49574"/>
                    <a:pt x="1612990" y="64922"/>
                  </a:cubicBezTo>
                  <a:cubicBezTo>
                    <a:pt x="1612990" y="93878"/>
                    <a:pt x="1598256" y="112500"/>
                    <a:pt x="1568788" y="120788"/>
                  </a:cubicBezTo>
                  <a:lnTo>
                    <a:pt x="1568788" y="121402"/>
                  </a:lnTo>
                  <a:cubicBezTo>
                    <a:pt x="1584647" y="122937"/>
                    <a:pt x="1597182" y="128487"/>
                    <a:pt x="1606390" y="138054"/>
                  </a:cubicBezTo>
                  <a:cubicBezTo>
                    <a:pt x="1615599" y="147621"/>
                    <a:pt x="1620203" y="159567"/>
                    <a:pt x="1620203" y="173892"/>
                  </a:cubicBezTo>
                  <a:cubicBezTo>
                    <a:pt x="1620203" y="193639"/>
                    <a:pt x="1612785" y="209576"/>
                    <a:pt x="1597949" y="221700"/>
                  </a:cubicBezTo>
                  <a:cubicBezTo>
                    <a:pt x="1583113" y="233825"/>
                    <a:pt x="1563570" y="239888"/>
                    <a:pt x="1539320" y="239888"/>
                  </a:cubicBezTo>
                  <a:cubicBezTo>
                    <a:pt x="1517526" y="239888"/>
                    <a:pt x="1500132" y="235948"/>
                    <a:pt x="1487137" y="228070"/>
                  </a:cubicBezTo>
                  <a:lnTo>
                    <a:pt x="1487137" y="194611"/>
                  </a:lnTo>
                  <a:cubicBezTo>
                    <a:pt x="1501462" y="205969"/>
                    <a:pt x="1517628" y="211647"/>
                    <a:pt x="1535637" y="211647"/>
                  </a:cubicBezTo>
                  <a:cubicBezTo>
                    <a:pt x="1550268" y="211647"/>
                    <a:pt x="1561958" y="208322"/>
                    <a:pt x="1570706" y="201671"/>
                  </a:cubicBezTo>
                  <a:cubicBezTo>
                    <a:pt x="1579455" y="195021"/>
                    <a:pt x="1583829" y="186016"/>
                    <a:pt x="1583829" y="174659"/>
                  </a:cubicBezTo>
                  <a:cubicBezTo>
                    <a:pt x="1583829" y="149693"/>
                    <a:pt x="1564746" y="137210"/>
                    <a:pt x="1526581" y="137210"/>
                  </a:cubicBezTo>
                  <a:lnTo>
                    <a:pt x="1509545" y="137210"/>
                  </a:lnTo>
                  <a:lnTo>
                    <a:pt x="1509545" y="108663"/>
                  </a:lnTo>
                  <a:lnTo>
                    <a:pt x="1525814" y="108663"/>
                  </a:lnTo>
                  <a:cubicBezTo>
                    <a:pt x="1559682" y="108663"/>
                    <a:pt x="1576615" y="96896"/>
                    <a:pt x="1576615" y="73363"/>
                  </a:cubicBezTo>
                  <a:cubicBezTo>
                    <a:pt x="1576615" y="51671"/>
                    <a:pt x="1563416" y="40825"/>
                    <a:pt x="1537018" y="40825"/>
                  </a:cubicBezTo>
                  <a:cubicBezTo>
                    <a:pt x="1522284" y="40825"/>
                    <a:pt x="1508420" y="46095"/>
                    <a:pt x="1495425" y="56634"/>
                  </a:cubicBezTo>
                  <a:lnTo>
                    <a:pt x="1495425" y="25017"/>
                  </a:lnTo>
                  <a:cubicBezTo>
                    <a:pt x="1510364" y="16627"/>
                    <a:pt x="1528014" y="12432"/>
                    <a:pt x="1548375" y="12432"/>
                  </a:cubicBezTo>
                  <a:close/>
                  <a:moveTo>
                    <a:pt x="2719067" y="5525"/>
                  </a:moveTo>
                  <a:cubicBezTo>
                    <a:pt x="2725103" y="5525"/>
                    <a:pt x="2730219" y="7469"/>
                    <a:pt x="2734414" y="11357"/>
                  </a:cubicBezTo>
                  <a:cubicBezTo>
                    <a:pt x="2738610" y="15246"/>
                    <a:pt x="2740707" y="20106"/>
                    <a:pt x="2740707" y="25938"/>
                  </a:cubicBezTo>
                  <a:cubicBezTo>
                    <a:pt x="2740707" y="31463"/>
                    <a:pt x="2738610" y="36195"/>
                    <a:pt x="2734414" y="40135"/>
                  </a:cubicBezTo>
                  <a:cubicBezTo>
                    <a:pt x="2730219" y="44074"/>
                    <a:pt x="2725103" y="46044"/>
                    <a:pt x="2719067" y="46044"/>
                  </a:cubicBezTo>
                  <a:cubicBezTo>
                    <a:pt x="2713234" y="46044"/>
                    <a:pt x="2708246" y="44151"/>
                    <a:pt x="2704102" y="40365"/>
                  </a:cubicBezTo>
                  <a:cubicBezTo>
                    <a:pt x="2699958" y="36579"/>
                    <a:pt x="2697886" y="31770"/>
                    <a:pt x="2697886" y="25938"/>
                  </a:cubicBezTo>
                  <a:cubicBezTo>
                    <a:pt x="2697886" y="20106"/>
                    <a:pt x="2699958" y="15246"/>
                    <a:pt x="2704102" y="11357"/>
                  </a:cubicBezTo>
                  <a:cubicBezTo>
                    <a:pt x="2708246" y="7469"/>
                    <a:pt x="2713234" y="5525"/>
                    <a:pt x="2719067" y="5525"/>
                  </a:cubicBezTo>
                  <a:close/>
                  <a:moveTo>
                    <a:pt x="309241" y="5525"/>
                  </a:moveTo>
                  <a:cubicBezTo>
                    <a:pt x="315278" y="5525"/>
                    <a:pt x="320394" y="7469"/>
                    <a:pt x="324589" y="11357"/>
                  </a:cubicBezTo>
                  <a:cubicBezTo>
                    <a:pt x="328784" y="15246"/>
                    <a:pt x="330882" y="20106"/>
                    <a:pt x="330882" y="25938"/>
                  </a:cubicBezTo>
                  <a:cubicBezTo>
                    <a:pt x="330882" y="31463"/>
                    <a:pt x="328784" y="36195"/>
                    <a:pt x="324589" y="40135"/>
                  </a:cubicBezTo>
                  <a:cubicBezTo>
                    <a:pt x="320394" y="44074"/>
                    <a:pt x="315278" y="46044"/>
                    <a:pt x="309241" y="46044"/>
                  </a:cubicBezTo>
                  <a:cubicBezTo>
                    <a:pt x="303409" y="46044"/>
                    <a:pt x="298421" y="44151"/>
                    <a:pt x="294277" y="40365"/>
                  </a:cubicBezTo>
                  <a:cubicBezTo>
                    <a:pt x="290133" y="36579"/>
                    <a:pt x="288061" y="31770"/>
                    <a:pt x="288061" y="25938"/>
                  </a:cubicBezTo>
                  <a:cubicBezTo>
                    <a:pt x="288061" y="20106"/>
                    <a:pt x="290133" y="15246"/>
                    <a:pt x="294277" y="11357"/>
                  </a:cubicBezTo>
                  <a:cubicBezTo>
                    <a:pt x="298421" y="7469"/>
                    <a:pt x="303409" y="5525"/>
                    <a:pt x="309241" y="5525"/>
                  </a:cubicBezTo>
                  <a:close/>
                  <a:moveTo>
                    <a:pt x="2786835" y="3530"/>
                  </a:moveTo>
                  <a:lnTo>
                    <a:pt x="2822595" y="3530"/>
                  </a:lnTo>
                  <a:lnTo>
                    <a:pt x="2822595" y="236204"/>
                  </a:lnTo>
                  <a:lnTo>
                    <a:pt x="2786835" y="236204"/>
                  </a:lnTo>
                  <a:close/>
                  <a:moveTo>
                    <a:pt x="1216526" y="0"/>
                  </a:moveTo>
                  <a:cubicBezTo>
                    <a:pt x="1225325" y="0"/>
                    <a:pt x="1232283" y="972"/>
                    <a:pt x="1237399" y="2916"/>
                  </a:cubicBezTo>
                  <a:lnTo>
                    <a:pt x="1237399" y="32537"/>
                  </a:lnTo>
                  <a:cubicBezTo>
                    <a:pt x="1232590" y="29775"/>
                    <a:pt x="1227116" y="28394"/>
                    <a:pt x="1220977" y="28394"/>
                  </a:cubicBezTo>
                  <a:cubicBezTo>
                    <a:pt x="1203685" y="28394"/>
                    <a:pt x="1195039" y="38165"/>
                    <a:pt x="1195039" y="57708"/>
                  </a:cubicBezTo>
                  <a:lnTo>
                    <a:pt x="1195039" y="79042"/>
                  </a:lnTo>
                  <a:lnTo>
                    <a:pt x="1231567" y="79042"/>
                  </a:lnTo>
                  <a:lnTo>
                    <a:pt x="1231567" y="106975"/>
                  </a:lnTo>
                  <a:lnTo>
                    <a:pt x="1195192" y="106975"/>
                  </a:lnTo>
                  <a:lnTo>
                    <a:pt x="1195192" y="236204"/>
                  </a:lnTo>
                  <a:lnTo>
                    <a:pt x="1159585" y="236204"/>
                  </a:lnTo>
                  <a:lnTo>
                    <a:pt x="1159585" y="106975"/>
                  </a:lnTo>
                  <a:lnTo>
                    <a:pt x="1132726" y="106975"/>
                  </a:lnTo>
                  <a:lnTo>
                    <a:pt x="1132726" y="79042"/>
                  </a:lnTo>
                  <a:lnTo>
                    <a:pt x="1159585" y="79042"/>
                  </a:lnTo>
                  <a:lnTo>
                    <a:pt x="1159585" y="53564"/>
                  </a:lnTo>
                  <a:cubicBezTo>
                    <a:pt x="1159585" y="36988"/>
                    <a:pt x="1165008" y="23917"/>
                    <a:pt x="1175854" y="14350"/>
                  </a:cubicBezTo>
                  <a:cubicBezTo>
                    <a:pt x="1186700" y="4783"/>
                    <a:pt x="1200257" y="0"/>
                    <a:pt x="1216526"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rainbow colored logo on a black background&#10;&#10;Description automatically generated">
              <a:extLst>
                <a:ext uri="{FF2B5EF4-FFF2-40B4-BE49-F238E27FC236}">
                  <a16:creationId xmlns:a16="http://schemas.microsoft.com/office/drawing/2014/main" id="{D012DBBA-2919-315E-CDE6-61539CD3D33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694674" y="636943"/>
              <a:ext cx="427721" cy="427721"/>
            </a:xfrm>
            <a:prstGeom prst="rect">
              <a:avLst/>
            </a:prstGeom>
          </p:spPr>
        </p:pic>
      </p:grpSp>
    </p:spTree>
    <p:extLst>
      <p:ext uri="{BB962C8B-B14F-4D97-AF65-F5344CB8AC3E}">
        <p14:creationId xmlns:p14="http://schemas.microsoft.com/office/powerpoint/2010/main" val="5630700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5_Title Slide">
    <p:spTree>
      <p:nvGrpSpPr>
        <p:cNvPr id="1" name=""/>
        <p:cNvGrpSpPr/>
        <p:nvPr/>
      </p:nvGrpSpPr>
      <p:grpSpPr>
        <a:xfrm>
          <a:off x="0" y="0"/>
          <a:ext cx="0" cy="0"/>
          <a:chOff x="0" y="0"/>
          <a:chExt cx="0" cy="0"/>
        </a:xfrm>
      </p:grpSpPr>
      <p:pic>
        <p:nvPicPr>
          <p:cNvPr id="5" name="Picture 4" descr="A close up of a glass&#10;&#10;Description automatically generated">
            <a:extLst>
              <a:ext uri="{FF2B5EF4-FFF2-40B4-BE49-F238E27FC236}">
                <a16:creationId xmlns:a16="http://schemas.microsoft.com/office/drawing/2014/main" id="{E4A7D264-6542-222D-A85C-1DDE77B0846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1F4A8530-B89C-88B2-9BF1-34CC2A9750C7}"/>
              </a:ext>
            </a:extLst>
          </p:cNvPr>
          <p:cNvSpPr>
            <a:spLocks noGrp="1"/>
          </p:cNvSpPr>
          <p:nvPr>
            <p:ph type="title"/>
          </p:nvPr>
        </p:nvSpPr>
        <p:spPr>
          <a:xfrm>
            <a:off x="379021" y="2811645"/>
            <a:ext cx="7683500" cy="895065"/>
          </a:xfrm>
        </p:spPr>
        <p:txBody>
          <a:bodyPr/>
          <a:lstStyle>
            <a:lvl1pPr>
              <a:defRPr>
                <a:gradFill flip="none" rotWithShape="1">
                  <a:gsLst>
                    <a:gs pos="0">
                      <a:schemeClr val="accent3"/>
                    </a:gs>
                    <a:gs pos="100000">
                      <a:schemeClr val="accent6"/>
                    </a:gs>
                  </a:gsLst>
                  <a:lin ang="16200000" scaled="1"/>
                  <a:tileRect/>
                </a:gra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3E76921E-13E1-55F5-E255-F9D4FDA2F1F4}"/>
              </a:ext>
            </a:extLst>
          </p:cNvPr>
          <p:cNvSpPr>
            <a:spLocks noGrp="1"/>
          </p:cNvSpPr>
          <p:nvPr>
            <p:ph type="body" sz="quarter" idx="10"/>
          </p:nvPr>
        </p:nvSpPr>
        <p:spPr>
          <a:xfrm>
            <a:off x="399778" y="3846332"/>
            <a:ext cx="6823075" cy="454517"/>
          </a:xfrm>
        </p:spPr>
        <p:txBody>
          <a:bodyPr/>
          <a:lstStyle>
            <a:lvl1pPr marL="0" indent="0">
              <a:buNone/>
              <a:defRPr/>
            </a:lvl1pPr>
          </a:lstStyle>
          <a:p>
            <a:pPr lvl="0"/>
            <a:r>
              <a:rPr lang="en-US"/>
              <a:t>Click to edit Master text styles</a:t>
            </a:r>
          </a:p>
        </p:txBody>
      </p:sp>
      <p:grpSp>
        <p:nvGrpSpPr>
          <p:cNvPr id="4" name="Group 3">
            <a:extLst>
              <a:ext uri="{FF2B5EF4-FFF2-40B4-BE49-F238E27FC236}">
                <a16:creationId xmlns:a16="http://schemas.microsoft.com/office/drawing/2014/main" id="{8A28A465-870A-6602-9C7B-97DF435D1128}"/>
              </a:ext>
            </a:extLst>
          </p:cNvPr>
          <p:cNvGrpSpPr/>
          <p:nvPr userDrawn="1"/>
        </p:nvGrpSpPr>
        <p:grpSpPr>
          <a:xfrm>
            <a:off x="500380" y="692322"/>
            <a:ext cx="1549400" cy="331285"/>
            <a:chOff x="508000" y="692322"/>
            <a:chExt cx="1742534" cy="372580"/>
          </a:xfrm>
        </p:grpSpPr>
        <p:pic>
          <p:nvPicPr>
            <p:cNvPr id="6" name="MS logo gray - EMF" descr="Microsoft logo, gray text version">
              <a:extLst>
                <a:ext uri="{FF2B5EF4-FFF2-40B4-BE49-F238E27FC236}">
                  <a16:creationId xmlns:a16="http://schemas.microsoft.com/office/drawing/2014/main" id="{3F274DE3-02DC-2E23-F53C-D843786042CF}"/>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r="76756"/>
            <a:stretch/>
          </p:blipFill>
          <p:spPr bwMode="black">
            <a:xfrm>
              <a:off x="508000" y="692322"/>
              <a:ext cx="404421" cy="372580"/>
            </a:xfrm>
            <a:prstGeom prst="rect">
              <a:avLst/>
            </a:prstGeom>
          </p:spPr>
        </p:pic>
        <p:sp>
          <p:nvSpPr>
            <p:cNvPr id="7" name="Freeform: Shape 6">
              <a:extLst>
                <a:ext uri="{FF2B5EF4-FFF2-40B4-BE49-F238E27FC236}">
                  <a16:creationId xmlns:a16="http://schemas.microsoft.com/office/drawing/2014/main" id="{21C72947-95BA-A8C0-EE2A-CEA933019FF9}"/>
                </a:ext>
              </a:extLst>
            </p:cNvPr>
            <p:cNvSpPr/>
            <p:nvPr userDrawn="1"/>
          </p:nvSpPr>
          <p:spPr>
            <a:xfrm>
              <a:off x="990546" y="749975"/>
              <a:ext cx="1259988" cy="239888"/>
            </a:xfrm>
            <a:custGeom>
              <a:avLst/>
              <a:gdLst/>
              <a:ahLst/>
              <a:cxnLst/>
              <a:rect l="l" t="t" r="r" b="b"/>
              <a:pathLst>
                <a:path w="1259988" h="239888">
                  <a:moveTo>
                    <a:pt x="981777" y="103752"/>
                  </a:moveTo>
                  <a:cubicBezTo>
                    <a:pt x="967862" y="103752"/>
                    <a:pt x="956862" y="108612"/>
                    <a:pt x="948779" y="118332"/>
                  </a:cubicBezTo>
                  <a:cubicBezTo>
                    <a:pt x="940696" y="128052"/>
                    <a:pt x="936654" y="141456"/>
                    <a:pt x="936654" y="158544"/>
                  </a:cubicBezTo>
                  <a:cubicBezTo>
                    <a:pt x="936654" y="175017"/>
                    <a:pt x="940747" y="187986"/>
                    <a:pt x="948933" y="197451"/>
                  </a:cubicBezTo>
                  <a:cubicBezTo>
                    <a:pt x="957118" y="206915"/>
                    <a:pt x="968066" y="211647"/>
                    <a:pt x="981777" y="211647"/>
                  </a:cubicBezTo>
                  <a:cubicBezTo>
                    <a:pt x="995795" y="211647"/>
                    <a:pt x="1006564" y="206992"/>
                    <a:pt x="1014084" y="197681"/>
                  </a:cubicBezTo>
                  <a:cubicBezTo>
                    <a:pt x="1021605" y="188370"/>
                    <a:pt x="1025365" y="175119"/>
                    <a:pt x="1025365" y="157930"/>
                  </a:cubicBezTo>
                  <a:cubicBezTo>
                    <a:pt x="1025365" y="140638"/>
                    <a:pt x="1021605" y="127285"/>
                    <a:pt x="1014084" y="117872"/>
                  </a:cubicBezTo>
                  <a:cubicBezTo>
                    <a:pt x="1006564" y="108458"/>
                    <a:pt x="995795" y="103752"/>
                    <a:pt x="981777" y="103752"/>
                  </a:cubicBezTo>
                  <a:close/>
                  <a:moveTo>
                    <a:pt x="676977" y="103752"/>
                  </a:moveTo>
                  <a:cubicBezTo>
                    <a:pt x="663062" y="103752"/>
                    <a:pt x="652062" y="108612"/>
                    <a:pt x="643979" y="118332"/>
                  </a:cubicBezTo>
                  <a:cubicBezTo>
                    <a:pt x="635896" y="128052"/>
                    <a:pt x="631854" y="141456"/>
                    <a:pt x="631854" y="158544"/>
                  </a:cubicBezTo>
                  <a:cubicBezTo>
                    <a:pt x="631854" y="175017"/>
                    <a:pt x="635947" y="187986"/>
                    <a:pt x="644133" y="197451"/>
                  </a:cubicBezTo>
                  <a:cubicBezTo>
                    <a:pt x="652318" y="206915"/>
                    <a:pt x="663266" y="211647"/>
                    <a:pt x="676977" y="211647"/>
                  </a:cubicBezTo>
                  <a:cubicBezTo>
                    <a:pt x="690995" y="211647"/>
                    <a:pt x="701764" y="206992"/>
                    <a:pt x="709284" y="197681"/>
                  </a:cubicBezTo>
                  <a:cubicBezTo>
                    <a:pt x="716805" y="188370"/>
                    <a:pt x="720565" y="175119"/>
                    <a:pt x="720565" y="157930"/>
                  </a:cubicBezTo>
                  <a:cubicBezTo>
                    <a:pt x="720565" y="140638"/>
                    <a:pt x="716805" y="127285"/>
                    <a:pt x="709284" y="117872"/>
                  </a:cubicBezTo>
                  <a:cubicBezTo>
                    <a:pt x="701764" y="108458"/>
                    <a:pt x="690995" y="103752"/>
                    <a:pt x="676977" y="103752"/>
                  </a:cubicBezTo>
                  <a:close/>
                  <a:moveTo>
                    <a:pt x="281759" y="79042"/>
                  </a:moveTo>
                  <a:lnTo>
                    <a:pt x="317367" y="79042"/>
                  </a:lnTo>
                  <a:lnTo>
                    <a:pt x="317367" y="236204"/>
                  </a:lnTo>
                  <a:lnTo>
                    <a:pt x="281759" y="236204"/>
                  </a:lnTo>
                  <a:close/>
                  <a:moveTo>
                    <a:pt x="577267" y="76279"/>
                  </a:moveTo>
                  <a:cubicBezTo>
                    <a:pt x="583713" y="76279"/>
                    <a:pt x="588624" y="77251"/>
                    <a:pt x="592001" y="79195"/>
                  </a:cubicBezTo>
                  <a:lnTo>
                    <a:pt x="592001" y="112960"/>
                  </a:lnTo>
                  <a:cubicBezTo>
                    <a:pt x="587704" y="109584"/>
                    <a:pt x="581513" y="107896"/>
                    <a:pt x="573430" y="107896"/>
                  </a:cubicBezTo>
                  <a:cubicBezTo>
                    <a:pt x="562891" y="107896"/>
                    <a:pt x="554092" y="112653"/>
                    <a:pt x="547032" y="122169"/>
                  </a:cubicBezTo>
                  <a:cubicBezTo>
                    <a:pt x="539972" y="131685"/>
                    <a:pt x="536442" y="144628"/>
                    <a:pt x="536442" y="160999"/>
                  </a:cubicBezTo>
                  <a:lnTo>
                    <a:pt x="536442" y="236204"/>
                  </a:lnTo>
                  <a:lnTo>
                    <a:pt x="500834" y="236204"/>
                  </a:lnTo>
                  <a:lnTo>
                    <a:pt x="500834" y="79042"/>
                  </a:lnTo>
                  <a:lnTo>
                    <a:pt x="536442" y="79042"/>
                  </a:lnTo>
                  <a:lnTo>
                    <a:pt x="536442" y="111426"/>
                  </a:lnTo>
                  <a:lnTo>
                    <a:pt x="537055" y="111426"/>
                  </a:lnTo>
                  <a:cubicBezTo>
                    <a:pt x="540534" y="100375"/>
                    <a:pt x="545880" y="91755"/>
                    <a:pt x="553094" y="85564"/>
                  </a:cubicBezTo>
                  <a:cubicBezTo>
                    <a:pt x="560308" y="79374"/>
                    <a:pt x="568365" y="76279"/>
                    <a:pt x="577267" y="76279"/>
                  </a:cubicBezTo>
                  <a:close/>
                  <a:moveTo>
                    <a:pt x="983926" y="75358"/>
                  </a:moveTo>
                  <a:cubicBezTo>
                    <a:pt x="1008482" y="75358"/>
                    <a:pt x="1027616" y="82572"/>
                    <a:pt x="1041327" y="96999"/>
                  </a:cubicBezTo>
                  <a:cubicBezTo>
                    <a:pt x="1055038" y="111426"/>
                    <a:pt x="1061893" y="131429"/>
                    <a:pt x="1061893" y="157009"/>
                  </a:cubicBezTo>
                  <a:cubicBezTo>
                    <a:pt x="1061893" y="182077"/>
                    <a:pt x="1054501" y="202157"/>
                    <a:pt x="1039715" y="217249"/>
                  </a:cubicBezTo>
                  <a:cubicBezTo>
                    <a:pt x="1024930" y="232341"/>
                    <a:pt x="1005055" y="239888"/>
                    <a:pt x="980089" y="239888"/>
                  </a:cubicBezTo>
                  <a:cubicBezTo>
                    <a:pt x="955839" y="239888"/>
                    <a:pt x="936475" y="232546"/>
                    <a:pt x="921997" y="217863"/>
                  </a:cubicBezTo>
                  <a:cubicBezTo>
                    <a:pt x="907519" y="203180"/>
                    <a:pt x="900280" y="183714"/>
                    <a:pt x="900280" y="159465"/>
                  </a:cubicBezTo>
                  <a:cubicBezTo>
                    <a:pt x="900280" y="133066"/>
                    <a:pt x="907826" y="112449"/>
                    <a:pt x="922918" y="97613"/>
                  </a:cubicBezTo>
                  <a:cubicBezTo>
                    <a:pt x="938010" y="82776"/>
                    <a:pt x="958346" y="75358"/>
                    <a:pt x="983926" y="75358"/>
                  </a:cubicBezTo>
                  <a:close/>
                  <a:moveTo>
                    <a:pt x="841069" y="75358"/>
                  </a:moveTo>
                  <a:cubicBezTo>
                    <a:pt x="855599" y="75358"/>
                    <a:pt x="868593" y="77558"/>
                    <a:pt x="880053" y="81958"/>
                  </a:cubicBezTo>
                  <a:lnTo>
                    <a:pt x="880053" y="113114"/>
                  </a:lnTo>
                  <a:cubicBezTo>
                    <a:pt x="869003" y="105542"/>
                    <a:pt x="856315" y="101756"/>
                    <a:pt x="841990" y="101756"/>
                  </a:cubicBezTo>
                  <a:cubicBezTo>
                    <a:pt x="837488" y="101756"/>
                    <a:pt x="833421" y="102217"/>
                    <a:pt x="829789" y="103138"/>
                  </a:cubicBezTo>
                  <a:cubicBezTo>
                    <a:pt x="826156" y="104059"/>
                    <a:pt x="823061" y="105338"/>
                    <a:pt x="820503" y="106975"/>
                  </a:cubicBezTo>
                  <a:cubicBezTo>
                    <a:pt x="817945" y="108612"/>
                    <a:pt x="815950" y="110581"/>
                    <a:pt x="814518" y="112884"/>
                  </a:cubicBezTo>
                  <a:cubicBezTo>
                    <a:pt x="813085" y="115186"/>
                    <a:pt x="812369" y="117718"/>
                    <a:pt x="812369" y="120481"/>
                  </a:cubicBezTo>
                  <a:cubicBezTo>
                    <a:pt x="812369" y="123857"/>
                    <a:pt x="813085" y="126722"/>
                    <a:pt x="814518" y="129076"/>
                  </a:cubicBezTo>
                  <a:cubicBezTo>
                    <a:pt x="815950" y="131429"/>
                    <a:pt x="818073" y="133501"/>
                    <a:pt x="820887" y="135292"/>
                  </a:cubicBezTo>
                  <a:cubicBezTo>
                    <a:pt x="823701" y="137082"/>
                    <a:pt x="827077" y="138719"/>
                    <a:pt x="831017" y="140203"/>
                  </a:cubicBezTo>
                  <a:cubicBezTo>
                    <a:pt x="834956" y="141687"/>
                    <a:pt x="839484" y="143298"/>
                    <a:pt x="844599" y="145038"/>
                  </a:cubicBezTo>
                  <a:cubicBezTo>
                    <a:pt x="851353" y="147800"/>
                    <a:pt x="857415" y="150614"/>
                    <a:pt x="862787" y="153479"/>
                  </a:cubicBezTo>
                  <a:cubicBezTo>
                    <a:pt x="868158" y="156344"/>
                    <a:pt x="872737" y="159592"/>
                    <a:pt x="876523" y="163225"/>
                  </a:cubicBezTo>
                  <a:cubicBezTo>
                    <a:pt x="880309" y="166857"/>
                    <a:pt x="883225" y="171052"/>
                    <a:pt x="885271" y="175810"/>
                  </a:cubicBezTo>
                  <a:cubicBezTo>
                    <a:pt x="887318" y="180568"/>
                    <a:pt x="888341" y="186221"/>
                    <a:pt x="888341" y="192769"/>
                  </a:cubicBezTo>
                  <a:cubicBezTo>
                    <a:pt x="888341" y="200750"/>
                    <a:pt x="886499" y="207708"/>
                    <a:pt x="882816" y="213643"/>
                  </a:cubicBezTo>
                  <a:cubicBezTo>
                    <a:pt x="879132" y="219577"/>
                    <a:pt x="874221" y="224488"/>
                    <a:pt x="868082" y="228377"/>
                  </a:cubicBezTo>
                  <a:cubicBezTo>
                    <a:pt x="861943" y="232265"/>
                    <a:pt x="854857" y="235155"/>
                    <a:pt x="846825" y="237048"/>
                  </a:cubicBezTo>
                  <a:cubicBezTo>
                    <a:pt x="838793" y="238941"/>
                    <a:pt x="830326" y="239888"/>
                    <a:pt x="821424" y="239888"/>
                  </a:cubicBezTo>
                  <a:cubicBezTo>
                    <a:pt x="804234" y="239888"/>
                    <a:pt x="789347" y="237023"/>
                    <a:pt x="776762" y="231293"/>
                  </a:cubicBezTo>
                  <a:lnTo>
                    <a:pt x="776762" y="198295"/>
                  </a:lnTo>
                  <a:cubicBezTo>
                    <a:pt x="790063" y="208424"/>
                    <a:pt x="804746" y="213489"/>
                    <a:pt x="820810" y="213489"/>
                  </a:cubicBezTo>
                  <a:cubicBezTo>
                    <a:pt x="842297" y="213489"/>
                    <a:pt x="853041" y="207145"/>
                    <a:pt x="853041" y="194458"/>
                  </a:cubicBezTo>
                  <a:cubicBezTo>
                    <a:pt x="853041" y="190877"/>
                    <a:pt x="852120" y="187833"/>
                    <a:pt x="850278" y="185326"/>
                  </a:cubicBezTo>
                  <a:cubicBezTo>
                    <a:pt x="848436" y="182819"/>
                    <a:pt x="845955" y="180593"/>
                    <a:pt x="842834" y="178649"/>
                  </a:cubicBezTo>
                  <a:cubicBezTo>
                    <a:pt x="839714" y="176705"/>
                    <a:pt x="836030" y="174966"/>
                    <a:pt x="831784" y="173431"/>
                  </a:cubicBezTo>
                  <a:cubicBezTo>
                    <a:pt x="827538" y="171896"/>
                    <a:pt x="822805" y="170157"/>
                    <a:pt x="817587" y="168213"/>
                  </a:cubicBezTo>
                  <a:cubicBezTo>
                    <a:pt x="811141" y="165655"/>
                    <a:pt x="805334" y="162943"/>
                    <a:pt x="800167" y="160078"/>
                  </a:cubicBezTo>
                  <a:cubicBezTo>
                    <a:pt x="795000" y="157214"/>
                    <a:pt x="790703" y="153965"/>
                    <a:pt x="787275" y="150333"/>
                  </a:cubicBezTo>
                  <a:cubicBezTo>
                    <a:pt x="783847" y="146700"/>
                    <a:pt x="781264" y="142582"/>
                    <a:pt x="779524" y="137977"/>
                  </a:cubicBezTo>
                  <a:cubicBezTo>
                    <a:pt x="777785" y="133373"/>
                    <a:pt x="776915" y="128001"/>
                    <a:pt x="776915" y="121862"/>
                  </a:cubicBezTo>
                  <a:cubicBezTo>
                    <a:pt x="776915" y="114291"/>
                    <a:pt x="778706" y="107614"/>
                    <a:pt x="782287" y="101833"/>
                  </a:cubicBezTo>
                  <a:cubicBezTo>
                    <a:pt x="785868" y="96052"/>
                    <a:pt x="790677" y="91192"/>
                    <a:pt x="796714" y="87253"/>
                  </a:cubicBezTo>
                  <a:cubicBezTo>
                    <a:pt x="802751" y="83313"/>
                    <a:pt x="809606" y="80346"/>
                    <a:pt x="817280" y="78351"/>
                  </a:cubicBezTo>
                  <a:cubicBezTo>
                    <a:pt x="824954" y="76356"/>
                    <a:pt x="832884" y="75358"/>
                    <a:pt x="841069" y="75358"/>
                  </a:cubicBezTo>
                  <a:close/>
                  <a:moveTo>
                    <a:pt x="679126" y="75358"/>
                  </a:moveTo>
                  <a:cubicBezTo>
                    <a:pt x="703682" y="75358"/>
                    <a:pt x="722816" y="82572"/>
                    <a:pt x="736527" y="96999"/>
                  </a:cubicBezTo>
                  <a:cubicBezTo>
                    <a:pt x="750238" y="111426"/>
                    <a:pt x="757093" y="131429"/>
                    <a:pt x="757093" y="157009"/>
                  </a:cubicBezTo>
                  <a:cubicBezTo>
                    <a:pt x="757093" y="182077"/>
                    <a:pt x="749701" y="202157"/>
                    <a:pt x="734915" y="217249"/>
                  </a:cubicBezTo>
                  <a:cubicBezTo>
                    <a:pt x="720130" y="232341"/>
                    <a:pt x="700255" y="239888"/>
                    <a:pt x="675289" y="239888"/>
                  </a:cubicBezTo>
                  <a:cubicBezTo>
                    <a:pt x="651039" y="239888"/>
                    <a:pt x="631675" y="232546"/>
                    <a:pt x="617197" y="217863"/>
                  </a:cubicBezTo>
                  <a:cubicBezTo>
                    <a:pt x="602719" y="203180"/>
                    <a:pt x="595480" y="183714"/>
                    <a:pt x="595480" y="159465"/>
                  </a:cubicBezTo>
                  <a:cubicBezTo>
                    <a:pt x="595480" y="133066"/>
                    <a:pt x="603026" y="112449"/>
                    <a:pt x="618118" y="97613"/>
                  </a:cubicBezTo>
                  <a:cubicBezTo>
                    <a:pt x="633210" y="82776"/>
                    <a:pt x="653546" y="75358"/>
                    <a:pt x="679126" y="75358"/>
                  </a:cubicBezTo>
                  <a:close/>
                  <a:moveTo>
                    <a:pt x="432704" y="75358"/>
                  </a:moveTo>
                  <a:cubicBezTo>
                    <a:pt x="447028" y="75358"/>
                    <a:pt x="459665" y="77865"/>
                    <a:pt x="470613" y="82879"/>
                  </a:cubicBezTo>
                  <a:lnTo>
                    <a:pt x="470613" y="116030"/>
                  </a:lnTo>
                  <a:cubicBezTo>
                    <a:pt x="459665" y="107844"/>
                    <a:pt x="448000" y="103752"/>
                    <a:pt x="435620" y="103752"/>
                  </a:cubicBezTo>
                  <a:cubicBezTo>
                    <a:pt x="420579" y="103752"/>
                    <a:pt x="408249" y="108842"/>
                    <a:pt x="398631" y="119023"/>
                  </a:cubicBezTo>
                  <a:cubicBezTo>
                    <a:pt x="389013" y="129204"/>
                    <a:pt x="384204" y="142531"/>
                    <a:pt x="384204" y="159004"/>
                  </a:cubicBezTo>
                  <a:cubicBezTo>
                    <a:pt x="384204" y="175273"/>
                    <a:pt x="388732" y="188114"/>
                    <a:pt x="397787" y="197527"/>
                  </a:cubicBezTo>
                  <a:cubicBezTo>
                    <a:pt x="406842" y="206941"/>
                    <a:pt x="418993" y="211647"/>
                    <a:pt x="434239" y="211647"/>
                  </a:cubicBezTo>
                  <a:cubicBezTo>
                    <a:pt x="447028" y="211647"/>
                    <a:pt x="459102" y="207094"/>
                    <a:pt x="470460" y="197988"/>
                  </a:cubicBezTo>
                  <a:lnTo>
                    <a:pt x="470460" y="228991"/>
                  </a:lnTo>
                  <a:cubicBezTo>
                    <a:pt x="457874" y="236255"/>
                    <a:pt x="442987" y="239888"/>
                    <a:pt x="425797" y="239888"/>
                  </a:cubicBezTo>
                  <a:cubicBezTo>
                    <a:pt x="402468" y="239888"/>
                    <a:pt x="383642" y="232597"/>
                    <a:pt x="369317" y="218017"/>
                  </a:cubicBezTo>
                  <a:cubicBezTo>
                    <a:pt x="354992" y="203436"/>
                    <a:pt x="347830" y="184533"/>
                    <a:pt x="347830" y="161306"/>
                  </a:cubicBezTo>
                  <a:cubicBezTo>
                    <a:pt x="347830" y="135419"/>
                    <a:pt x="355529" y="114623"/>
                    <a:pt x="370928" y="98917"/>
                  </a:cubicBezTo>
                  <a:cubicBezTo>
                    <a:pt x="386327" y="83211"/>
                    <a:pt x="406919" y="75358"/>
                    <a:pt x="432704" y="75358"/>
                  </a:cubicBezTo>
                  <a:close/>
                  <a:moveTo>
                    <a:pt x="0" y="16115"/>
                  </a:moveTo>
                  <a:lnTo>
                    <a:pt x="51415" y="16115"/>
                  </a:lnTo>
                  <a:lnTo>
                    <a:pt x="109277" y="162688"/>
                  </a:lnTo>
                  <a:cubicBezTo>
                    <a:pt x="113677" y="173943"/>
                    <a:pt x="116542" y="182333"/>
                    <a:pt x="117872" y="187858"/>
                  </a:cubicBezTo>
                  <a:lnTo>
                    <a:pt x="118639" y="187858"/>
                  </a:lnTo>
                  <a:cubicBezTo>
                    <a:pt x="122425" y="176296"/>
                    <a:pt x="125495" y="167701"/>
                    <a:pt x="127848" y="162074"/>
                  </a:cubicBezTo>
                  <a:lnTo>
                    <a:pt x="186784" y="16115"/>
                  </a:lnTo>
                  <a:lnTo>
                    <a:pt x="236358" y="16115"/>
                  </a:lnTo>
                  <a:lnTo>
                    <a:pt x="236358" y="236204"/>
                  </a:lnTo>
                  <a:lnTo>
                    <a:pt x="200137" y="236204"/>
                  </a:lnTo>
                  <a:lnTo>
                    <a:pt x="200137" y="93776"/>
                  </a:lnTo>
                  <a:cubicBezTo>
                    <a:pt x="200137" y="82111"/>
                    <a:pt x="200853" y="67838"/>
                    <a:pt x="202285" y="50955"/>
                  </a:cubicBezTo>
                  <a:lnTo>
                    <a:pt x="201671" y="50955"/>
                  </a:lnTo>
                  <a:cubicBezTo>
                    <a:pt x="199420" y="60573"/>
                    <a:pt x="197425" y="67479"/>
                    <a:pt x="195686" y="71675"/>
                  </a:cubicBezTo>
                  <a:lnTo>
                    <a:pt x="129997" y="236204"/>
                  </a:lnTo>
                  <a:lnTo>
                    <a:pt x="104826" y="236204"/>
                  </a:lnTo>
                  <a:lnTo>
                    <a:pt x="38984" y="72902"/>
                  </a:lnTo>
                  <a:cubicBezTo>
                    <a:pt x="37142" y="68093"/>
                    <a:pt x="35198" y="60778"/>
                    <a:pt x="33151" y="50955"/>
                  </a:cubicBezTo>
                  <a:lnTo>
                    <a:pt x="32537" y="50955"/>
                  </a:lnTo>
                  <a:cubicBezTo>
                    <a:pt x="33356" y="59754"/>
                    <a:pt x="33765" y="74130"/>
                    <a:pt x="33765" y="94082"/>
                  </a:cubicBezTo>
                  <a:lnTo>
                    <a:pt x="33765" y="236204"/>
                  </a:lnTo>
                  <a:lnTo>
                    <a:pt x="0" y="236204"/>
                  </a:lnTo>
                  <a:close/>
                  <a:moveTo>
                    <a:pt x="299716" y="5525"/>
                  </a:moveTo>
                  <a:cubicBezTo>
                    <a:pt x="305753" y="5525"/>
                    <a:pt x="310869" y="7469"/>
                    <a:pt x="315064" y="11357"/>
                  </a:cubicBezTo>
                  <a:cubicBezTo>
                    <a:pt x="319259" y="15245"/>
                    <a:pt x="321357" y="20106"/>
                    <a:pt x="321357" y="25938"/>
                  </a:cubicBezTo>
                  <a:cubicBezTo>
                    <a:pt x="321357" y="31463"/>
                    <a:pt x="319259" y="36195"/>
                    <a:pt x="315064" y="40135"/>
                  </a:cubicBezTo>
                  <a:cubicBezTo>
                    <a:pt x="310869" y="44074"/>
                    <a:pt x="305753" y="46044"/>
                    <a:pt x="299716" y="46044"/>
                  </a:cubicBezTo>
                  <a:cubicBezTo>
                    <a:pt x="293884" y="46044"/>
                    <a:pt x="288896" y="44151"/>
                    <a:pt x="284752" y="40365"/>
                  </a:cubicBezTo>
                  <a:cubicBezTo>
                    <a:pt x="280608" y="36579"/>
                    <a:pt x="278536" y="31770"/>
                    <a:pt x="278536" y="25938"/>
                  </a:cubicBezTo>
                  <a:cubicBezTo>
                    <a:pt x="278536" y="20106"/>
                    <a:pt x="280608" y="15245"/>
                    <a:pt x="284752" y="11357"/>
                  </a:cubicBezTo>
                  <a:cubicBezTo>
                    <a:pt x="288896" y="7469"/>
                    <a:pt x="293884" y="5525"/>
                    <a:pt x="299716" y="5525"/>
                  </a:cubicBezTo>
                  <a:close/>
                  <a:moveTo>
                    <a:pt x="1149851" y="0"/>
                  </a:moveTo>
                  <a:cubicBezTo>
                    <a:pt x="1158650" y="0"/>
                    <a:pt x="1165608" y="972"/>
                    <a:pt x="1170724" y="2916"/>
                  </a:cubicBezTo>
                  <a:lnTo>
                    <a:pt x="1170724" y="32537"/>
                  </a:lnTo>
                  <a:cubicBezTo>
                    <a:pt x="1165915" y="29775"/>
                    <a:pt x="1160441" y="28393"/>
                    <a:pt x="1154302" y="28393"/>
                  </a:cubicBezTo>
                  <a:cubicBezTo>
                    <a:pt x="1137010" y="28393"/>
                    <a:pt x="1128364" y="38165"/>
                    <a:pt x="1128364" y="57708"/>
                  </a:cubicBezTo>
                  <a:lnTo>
                    <a:pt x="1128364" y="79042"/>
                  </a:lnTo>
                  <a:lnTo>
                    <a:pt x="1160534" y="79042"/>
                  </a:lnTo>
                  <a:lnTo>
                    <a:pt x="1164892" y="79042"/>
                  </a:lnTo>
                  <a:lnTo>
                    <a:pt x="1186779" y="79042"/>
                  </a:lnTo>
                  <a:lnTo>
                    <a:pt x="1186779" y="42667"/>
                  </a:lnTo>
                  <a:lnTo>
                    <a:pt x="1222386" y="32537"/>
                  </a:lnTo>
                  <a:lnTo>
                    <a:pt x="1222386" y="79042"/>
                  </a:lnTo>
                  <a:lnTo>
                    <a:pt x="1259988" y="79042"/>
                  </a:lnTo>
                  <a:lnTo>
                    <a:pt x="1259988" y="106975"/>
                  </a:lnTo>
                  <a:lnTo>
                    <a:pt x="1222386" y="106975"/>
                  </a:lnTo>
                  <a:lnTo>
                    <a:pt x="1222386" y="185556"/>
                  </a:lnTo>
                  <a:cubicBezTo>
                    <a:pt x="1222386" y="194867"/>
                    <a:pt x="1224074" y="201518"/>
                    <a:pt x="1227451" y="205508"/>
                  </a:cubicBezTo>
                  <a:cubicBezTo>
                    <a:pt x="1230827" y="209499"/>
                    <a:pt x="1236455" y="211494"/>
                    <a:pt x="1244333" y="211494"/>
                  </a:cubicBezTo>
                  <a:cubicBezTo>
                    <a:pt x="1250370" y="211494"/>
                    <a:pt x="1255589" y="209754"/>
                    <a:pt x="1259988" y="206276"/>
                  </a:cubicBezTo>
                  <a:lnTo>
                    <a:pt x="1259988" y="234516"/>
                  </a:lnTo>
                  <a:cubicBezTo>
                    <a:pt x="1253031" y="237995"/>
                    <a:pt x="1243873" y="239734"/>
                    <a:pt x="1232515" y="239734"/>
                  </a:cubicBezTo>
                  <a:cubicBezTo>
                    <a:pt x="1202024" y="239734"/>
                    <a:pt x="1186779" y="225102"/>
                    <a:pt x="1186779" y="195839"/>
                  </a:cubicBezTo>
                  <a:lnTo>
                    <a:pt x="1186779" y="106975"/>
                  </a:lnTo>
                  <a:lnTo>
                    <a:pt x="1164892" y="106975"/>
                  </a:lnTo>
                  <a:lnTo>
                    <a:pt x="1160534" y="106975"/>
                  </a:lnTo>
                  <a:lnTo>
                    <a:pt x="1128517" y="106975"/>
                  </a:lnTo>
                  <a:lnTo>
                    <a:pt x="1128517" y="236204"/>
                  </a:lnTo>
                  <a:lnTo>
                    <a:pt x="1092910" y="236204"/>
                  </a:lnTo>
                  <a:lnTo>
                    <a:pt x="1092910" y="106975"/>
                  </a:lnTo>
                  <a:lnTo>
                    <a:pt x="1066051" y="106975"/>
                  </a:lnTo>
                  <a:lnTo>
                    <a:pt x="1066051" y="79042"/>
                  </a:lnTo>
                  <a:lnTo>
                    <a:pt x="1092910" y="79042"/>
                  </a:lnTo>
                  <a:lnTo>
                    <a:pt x="1092910" y="53564"/>
                  </a:lnTo>
                  <a:cubicBezTo>
                    <a:pt x="1092910" y="36988"/>
                    <a:pt x="1098333" y="23917"/>
                    <a:pt x="1109179" y="14350"/>
                  </a:cubicBezTo>
                  <a:cubicBezTo>
                    <a:pt x="1120025" y="4783"/>
                    <a:pt x="1133582" y="0"/>
                    <a:pt x="1149851" y="0"/>
                  </a:cubicBezTo>
                  <a:close/>
                </a:path>
              </a:pathLst>
            </a:custGeom>
            <a:solidFill>
              <a:srgbClr val="2F2F2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9191842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11_Title Slide">
    <p:spTree>
      <p:nvGrpSpPr>
        <p:cNvPr id="1" name=""/>
        <p:cNvGrpSpPr/>
        <p:nvPr/>
      </p:nvGrpSpPr>
      <p:grpSpPr>
        <a:xfrm>
          <a:off x="0" y="0"/>
          <a:ext cx="0" cy="0"/>
          <a:chOff x="0" y="0"/>
          <a:chExt cx="0" cy="0"/>
        </a:xfrm>
      </p:grpSpPr>
      <p:pic>
        <p:nvPicPr>
          <p:cNvPr id="5" name="Picture 4" descr="A close up of a glass&#10;&#10;Description automatically generated">
            <a:extLst>
              <a:ext uri="{FF2B5EF4-FFF2-40B4-BE49-F238E27FC236}">
                <a16:creationId xmlns:a16="http://schemas.microsoft.com/office/drawing/2014/main" id="{E4A7D264-6542-222D-A85C-1DDE77B0846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1F4A8530-B89C-88B2-9BF1-34CC2A9750C7}"/>
              </a:ext>
            </a:extLst>
          </p:cNvPr>
          <p:cNvSpPr>
            <a:spLocks noGrp="1"/>
          </p:cNvSpPr>
          <p:nvPr>
            <p:ph type="title"/>
          </p:nvPr>
        </p:nvSpPr>
        <p:spPr>
          <a:xfrm>
            <a:off x="379021" y="2811645"/>
            <a:ext cx="7683500" cy="895065"/>
          </a:xfrm>
        </p:spPr>
        <p:txBody>
          <a:bodyPr/>
          <a:lstStyle>
            <a:lvl1pPr>
              <a:defRPr>
                <a:gradFill flip="none" rotWithShape="1">
                  <a:gsLst>
                    <a:gs pos="0">
                      <a:schemeClr val="accent3"/>
                    </a:gs>
                    <a:gs pos="100000">
                      <a:schemeClr val="accent6"/>
                    </a:gs>
                  </a:gsLst>
                  <a:lin ang="16200000" scaled="1"/>
                  <a:tileRect/>
                </a:gra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3E76921E-13E1-55F5-E255-F9D4FDA2F1F4}"/>
              </a:ext>
            </a:extLst>
          </p:cNvPr>
          <p:cNvSpPr>
            <a:spLocks noGrp="1"/>
          </p:cNvSpPr>
          <p:nvPr>
            <p:ph type="body" sz="quarter" idx="10"/>
          </p:nvPr>
        </p:nvSpPr>
        <p:spPr>
          <a:xfrm>
            <a:off x="399778" y="3846332"/>
            <a:ext cx="6823075" cy="454517"/>
          </a:xfrm>
        </p:spPr>
        <p:txBody>
          <a:bodyP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24020670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6_Title Slide">
    <p:spTree>
      <p:nvGrpSpPr>
        <p:cNvPr id="1" name=""/>
        <p:cNvGrpSpPr/>
        <p:nvPr/>
      </p:nvGrpSpPr>
      <p:grpSpPr>
        <a:xfrm>
          <a:off x="0" y="0"/>
          <a:ext cx="0" cy="0"/>
          <a:chOff x="0" y="0"/>
          <a:chExt cx="0" cy="0"/>
        </a:xfrm>
      </p:grpSpPr>
      <p:pic>
        <p:nvPicPr>
          <p:cNvPr id="4" name="Picture 3" descr="A person with blonde hair and a white shirt&#10;&#10;Description automatically generated">
            <a:extLst>
              <a:ext uri="{FF2B5EF4-FFF2-40B4-BE49-F238E27FC236}">
                <a16:creationId xmlns:a16="http://schemas.microsoft.com/office/drawing/2014/main" id="{1331CF21-D904-5335-BBD8-2AAF92B0C8CE}"/>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E64861AC-ADB0-AFE5-E703-001307E22B5D}"/>
              </a:ext>
            </a:extLst>
          </p:cNvPr>
          <p:cNvSpPr>
            <a:spLocks noGrp="1"/>
          </p:cNvSpPr>
          <p:nvPr>
            <p:ph type="title"/>
          </p:nvPr>
        </p:nvSpPr>
        <p:spPr>
          <a:xfrm>
            <a:off x="379021" y="2811645"/>
            <a:ext cx="7683500" cy="895065"/>
          </a:xfrm>
        </p:spPr>
        <p:txBody>
          <a:bodyPr/>
          <a:lstStyle>
            <a:lvl1pPr>
              <a:defRPr>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435BB0DD-35B6-1FD4-387B-6019DA7D251C}"/>
              </a:ext>
            </a:extLst>
          </p:cNvPr>
          <p:cNvSpPr>
            <a:spLocks noGrp="1"/>
          </p:cNvSpPr>
          <p:nvPr>
            <p:ph type="body" sz="quarter" idx="10"/>
          </p:nvPr>
        </p:nvSpPr>
        <p:spPr>
          <a:xfrm>
            <a:off x="399778" y="3846332"/>
            <a:ext cx="6823075" cy="454517"/>
          </a:xfrm>
        </p:spPr>
        <p:txBody>
          <a:bodyPr/>
          <a:lstStyle>
            <a:lvl1pPr marL="0" indent="0">
              <a:buNone/>
              <a:defRPr>
                <a:solidFill>
                  <a:schemeClr val="bg1"/>
                </a:solidFill>
              </a:defRPr>
            </a:lvl1pPr>
          </a:lstStyle>
          <a:p>
            <a:pPr lvl="0"/>
            <a:r>
              <a:rPr lang="en-US"/>
              <a:t>Click to edit Master text styles</a:t>
            </a:r>
          </a:p>
        </p:txBody>
      </p:sp>
      <p:pic>
        <p:nvPicPr>
          <p:cNvPr id="5" name="Picture 4" descr="A black background with white text&#10;&#10;Description automatically generated">
            <a:extLst>
              <a:ext uri="{FF2B5EF4-FFF2-40B4-BE49-F238E27FC236}">
                <a16:creationId xmlns:a16="http://schemas.microsoft.com/office/drawing/2014/main" id="{9B85F8E1-7640-1F49-FB11-1928C83889D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92101" y="505600"/>
            <a:ext cx="1870905" cy="688200"/>
          </a:xfrm>
          <a:prstGeom prst="rect">
            <a:avLst/>
          </a:prstGeom>
        </p:spPr>
      </p:pic>
    </p:spTree>
    <p:extLst>
      <p:ext uri="{BB962C8B-B14F-4D97-AF65-F5344CB8AC3E}">
        <p14:creationId xmlns:p14="http://schemas.microsoft.com/office/powerpoint/2010/main" val="287802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12_Title Slide">
    <p:spTree>
      <p:nvGrpSpPr>
        <p:cNvPr id="1" name=""/>
        <p:cNvGrpSpPr/>
        <p:nvPr/>
      </p:nvGrpSpPr>
      <p:grpSpPr>
        <a:xfrm>
          <a:off x="0" y="0"/>
          <a:ext cx="0" cy="0"/>
          <a:chOff x="0" y="0"/>
          <a:chExt cx="0" cy="0"/>
        </a:xfrm>
      </p:grpSpPr>
      <p:pic>
        <p:nvPicPr>
          <p:cNvPr id="4" name="Picture 3" descr="A person with blonde hair and a white shirt&#10;&#10;Description automatically generated">
            <a:extLst>
              <a:ext uri="{FF2B5EF4-FFF2-40B4-BE49-F238E27FC236}">
                <a16:creationId xmlns:a16="http://schemas.microsoft.com/office/drawing/2014/main" id="{1331CF21-D904-5335-BBD8-2AAF92B0C8CE}"/>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5">
            <a:extLst>
              <a:ext uri="{FF2B5EF4-FFF2-40B4-BE49-F238E27FC236}">
                <a16:creationId xmlns:a16="http://schemas.microsoft.com/office/drawing/2014/main" id="{E64861AC-ADB0-AFE5-E703-001307E22B5D}"/>
              </a:ext>
            </a:extLst>
          </p:cNvPr>
          <p:cNvSpPr>
            <a:spLocks noGrp="1"/>
          </p:cNvSpPr>
          <p:nvPr>
            <p:ph type="title"/>
          </p:nvPr>
        </p:nvSpPr>
        <p:spPr>
          <a:xfrm>
            <a:off x="379021" y="2811645"/>
            <a:ext cx="7683500" cy="895065"/>
          </a:xfrm>
        </p:spPr>
        <p:txBody>
          <a:bodyPr/>
          <a:lstStyle>
            <a:lvl1pPr>
              <a:defRPr>
                <a:solidFill>
                  <a:schemeClr val="bg1"/>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
        <p:nvSpPr>
          <p:cNvPr id="3" name="Text Placeholder 23">
            <a:extLst>
              <a:ext uri="{FF2B5EF4-FFF2-40B4-BE49-F238E27FC236}">
                <a16:creationId xmlns:a16="http://schemas.microsoft.com/office/drawing/2014/main" id="{435BB0DD-35B6-1FD4-387B-6019DA7D251C}"/>
              </a:ext>
            </a:extLst>
          </p:cNvPr>
          <p:cNvSpPr>
            <a:spLocks noGrp="1"/>
          </p:cNvSpPr>
          <p:nvPr>
            <p:ph type="body" sz="quarter" idx="10"/>
          </p:nvPr>
        </p:nvSpPr>
        <p:spPr>
          <a:xfrm>
            <a:off x="399778" y="3846332"/>
            <a:ext cx="6823075" cy="454517"/>
          </a:xfrm>
        </p:spPr>
        <p:txBody>
          <a:bodyPr/>
          <a:lstStyle>
            <a:lvl1pPr marL="0" indent="0">
              <a:buNone/>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786135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3_Title Slide">
    <p:spTree>
      <p:nvGrpSpPr>
        <p:cNvPr id="1" name=""/>
        <p:cNvGrpSpPr/>
        <p:nvPr/>
      </p:nvGrpSpPr>
      <p:grpSpPr>
        <a:xfrm>
          <a:off x="0" y="0"/>
          <a:ext cx="0" cy="0"/>
          <a:chOff x="0" y="0"/>
          <a:chExt cx="0" cy="0"/>
        </a:xfrm>
      </p:grpSpPr>
      <p:pic>
        <p:nvPicPr>
          <p:cNvPr id="2" name="Picture 1" descr="A close up of a glass object&#10;&#10;Description automatically generated">
            <a:extLst>
              <a:ext uri="{FF2B5EF4-FFF2-40B4-BE49-F238E27FC236}">
                <a16:creationId xmlns:a16="http://schemas.microsoft.com/office/drawing/2014/main" id="{2AAB10B9-A5B4-8EE9-A35E-0DD6619B87F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3" name="Picture 2" descr="A close up of a glass object&#10;&#10;Description automatically generated">
            <a:extLst>
              <a:ext uri="{FF2B5EF4-FFF2-40B4-BE49-F238E27FC236}">
                <a16:creationId xmlns:a16="http://schemas.microsoft.com/office/drawing/2014/main" id="{6AA1AC67-13BA-ADC6-4602-1C5E14B1595C}"/>
              </a:ext>
            </a:extLst>
          </p:cNvPr>
          <p:cNvPicPr>
            <a:picLocks noChangeAspect="1"/>
          </p:cNvPicPr>
          <p:nvPr userDrawn="1"/>
        </p:nvPicPr>
        <p:blipFill rotWithShape="1">
          <a:blip r:embed="rId3">
            <a:extLst>
              <a:ext uri="{28A0092B-C50C-407E-A947-70E740481C1C}">
                <a14:useLocalDpi xmlns:a14="http://schemas.microsoft.com/office/drawing/2010/main"/>
              </a:ext>
            </a:extLst>
          </a:blip>
          <a:srcRect/>
          <a:stretch/>
        </p:blipFill>
        <p:spPr>
          <a:xfrm>
            <a:off x="565148" y="2422963"/>
            <a:ext cx="8534401" cy="2012073"/>
          </a:xfrm>
          <a:prstGeom prst="roundRect">
            <a:avLst>
              <a:gd name="adj" fmla="val 12880"/>
            </a:avLst>
          </a:prstGeom>
        </p:spPr>
      </p:pic>
      <p:sp>
        <p:nvSpPr>
          <p:cNvPr id="4" name="Rectangle: Rounded Corners 3">
            <a:extLst>
              <a:ext uri="{FF2B5EF4-FFF2-40B4-BE49-F238E27FC236}">
                <a16:creationId xmlns:a16="http://schemas.microsoft.com/office/drawing/2014/main" id="{08F5EDB2-62CD-FCD3-37F1-2EA7B51C3CF8}"/>
              </a:ext>
            </a:extLst>
          </p:cNvPr>
          <p:cNvSpPr/>
          <p:nvPr userDrawn="1"/>
        </p:nvSpPr>
        <p:spPr>
          <a:xfrm>
            <a:off x="565150" y="2422048"/>
            <a:ext cx="8534400" cy="2012073"/>
          </a:xfrm>
          <a:prstGeom prst="roundRect">
            <a:avLst/>
          </a:prstGeom>
          <a:gradFill flip="none" rotWithShape="1">
            <a:gsLst>
              <a:gs pos="89000">
                <a:schemeClr val="bg1">
                  <a:alpha val="21000"/>
                </a:schemeClr>
              </a:gs>
              <a:gs pos="100000">
                <a:schemeClr val="bg1">
                  <a:alpha val="58000"/>
                </a:schemeClr>
              </a:gs>
            </a:gsLst>
            <a:path path="rect">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54C02737-1995-7747-7303-F1115CC1989C}"/>
              </a:ext>
            </a:extLst>
          </p:cNvPr>
          <p:cNvSpPr/>
          <p:nvPr userDrawn="1"/>
        </p:nvSpPr>
        <p:spPr>
          <a:xfrm>
            <a:off x="1026037" y="2974294"/>
            <a:ext cx="7552813" cy="96485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magnify" title="Icon of a magnifying glass">
            <a:extLst>
              <a:ext uri="{FF2B5EF4-FFF2-40B4-BE49-F238E27FC236}">
                <a16:creationId xmlns:a16="http://schemas.microsoft.com/office/drawing/2014/main" id="{65E2CD84-BA71-0719-E777-8F57BF762044}"/>
              </a:ext>
            </a:extLst>
          </p:cNvPr>
          <p:cNvSpPr>
            <a:spLocks noChangeAspect="1" noEditPoints="1"/>
          </p:cNvSpPr>
          <p:nvPr userDrawn="1"/>
        </p:nvSpPr>
        <p:spPr bwMode="auto">
          <a:xfrm flipH="1">
            <a:off x="7791450" y="3229935"/>
            <a:ext cx="503335" cy="493716"/>
          </a:xfrm>
          <a:custGeom>
            <a:avLst/>
            <a:gdLst>
              <a:gd name="T0" fmla="*/ 112 w 343"/>
              <a:gd name="T1" fmla="*/ 223 h 338"/>
              <a:gd name="T2" fmla="*/ 0 w 343"/>
              <a:gd name="T3" fmla="*/ 111 h 338"/>
              <a:gd name="T4" fmla="*/ 112 w 343"/>
              <a:gd name="T5" fmla="*/ 0 h 338"/>
              <a:gd name="T6" fmla="*/ 223 w 343"/>
              <a:gd name="T7" fmla="*/ 111 h 338"/>
              <a:gd name="T8" fmla="*/ 112 w 343"/>
              <a:gd name="T9" fmla="*/ 223 h 338"/>
              <a:gd name="T10" fmla="*/ 343 w 343"/>
              <a:gd name="T11" fmla="*/ 338 h 338"/>
              <a:gd name="T12" fmla="*/ 191 w 343"/>
              <a:gd name="T13" fmla="*/ 189 h 338"/>
            </a:gdLst>
            <a:ahLst/>
            <a:cxnLst>
              <a:cxn ang="0">
                <a:pos x="T0" y="T1"/>
              </a:cxn>
              <a:cxn ang="0">
                <a:pos x="T2" y="T3"/>
              </a:cxn>
              <a:cxn ang="0">
                <a:pos x="T4" y="T5"/>
              </a:cxn>
              <a:cxn ang="0">
                <a:pos x="T6" y="T7"/>
              </a:cxn>
              <a:cxn ang="0">
                <a:pos x="T8" y="T9"/>
              </a:cxn>
              <a:cxn ang="0">
                <a:pos x="T10" y="T11"/>
              </a:cxn>
              <a:cxn ang="0">
                <a:pos x="T12" y="T13"/>
              </a:cxn>
            </a:cxnLst>
            <a:rect l="0" t="0" r="r" b="b"/>
            <a:pathLst>
              <a:path w="343" h="338">
                <a:moveTo>
                  <a:pt x="112" y="223"/>
                </a:moveTo>
                <a:cubicBezTo>
                  <a:pt x="50" y="223"/>
                  <a:pt x="0" y="173"/>
                  <a:pt x="0" y="111"/>
                </a:cubicBezTo>
                <a:cubicBezTo>
                  <a:pt x="0" y="50"/>
                  <a:pt x="50" y="0"/>
                  <a:pt x="112" y="0"/>
                </a:cubicBezTo>
                <a:cubicBezTo>
                  <a:pt x="173" y="0"/>
                  <a:pt x="223" y="50"/>
                  <a:pt x="223" y="111"/>
                </a:cubicBezTo>
                <a:cubicBezTo>
                  <a:pt x="223" y="173"/>
                  <a:pt x="173" y="223"/>
                  <a:pt x="112" y="223"/>
                </a:cubicBezTo>
                <a:close/>
                <a:moveTo>
                  <a:pt x="343" y="338"/>
                </a:moveTo>
                <a:cubicBezTo>
                  <a:pt x="191" y="189"/>
                  <a:pt x="191" y="189"/>
                  <a:pt x="191" y="189"/>
                </a:cubicBezTo>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itle 15">
            <a:extLst>
              <a:ext uri="{FF2B5EF4-FFF2-40B4-BE49-F238E27FC236}">
                <a16:creationId xmlns:a16="http://schemas.microsoft.com/office/drawing/2014/main" id="{E903047D-0F9D-0858-4D03-8A542EE21C82}"/>
              </a:ext>
            </a:extLst>
          </p:cNvPr>
          <p:cNvSpPr>
            <a:spLocks noGrp="1"/>
          </p:cNvSpPr>
          <p:nvPr>
            <p:ph type="title"/>
          </p:nvPr>
        </p:nvSpPr>
        <p:spPr>
          <a:xfrm>
            <a:off x="11022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36896198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865D091-6B2C-23D8-66B6-710FA9AD127F}"/>
              </a:ext>
            </a:extLst>
          </p:cNvPr>
          <p:cNvSpPr/>
          <p:nvPr userDrawn="1"/>
        </p:nvSpPr>
        <p:spPr>
          <a:xfrm>
            <a:off x="0" y="0"/>
            <a:ext cx="12192000" cy="6858000"/>
          </a:xfrm>
          <a:prstGeom prst="rect">
            <a:avLst/>
          </a:prstGeom>
          <a:gradFill flip="none" rotWithShape="1">
            <a:gsLst>
              <a:gs pos="20000">
                <a:srgbClr val="DAE4F6"/>
              </a:gs>
              <a:gs pos="100000">
                <a:srgbClr val="F0D2D2"/>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chat messages&#10;&#10;Description automatically generated">
            <a:extLst>
              <a:ext uri="{FF2B5EF4-FFF2-40B4-BE49-F238E27FC236}">
                <a16:creationId xmlns:a16="http://schemas.microsoft.com/office/drawing/2014/main" id="{5815694D-AE46-6A56-2B91-7EC4DC7518F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5F877082-FE34-FE9B-5C00-4EFF86C7CB55}"/>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5">
            <a:extLst>
              <a:ext uri="{FF2B5EF4-FFF2-40B4-BE49-F238E27FC236}">
                <a16:creationId xmlns:a16="http://schemas.microsoft.com/office/drawing/2014/main" id="{EBB3EB53-54AD-8806-BB93-224477508D47}"/>
              </a:ext>
            </a:extLst>
          </p:cNvPr>
          <p:cNvSpPr>
            <a:spLocks noGrp="1"/>
          </p:cNvSpPr>
          <p:nvPr>
            <p:ph type="title"/>
          </p:nvPr>
        </p:nvSpPr>
        <p:spPr>
          <a:xfrm>
            <a:off x="4037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16440993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7_Title Slide">
    <p:spTree>
      <p:nvGrpSpPr>
        <p:cNvPr id="1" name=""/>
        <p:cNvGrpSpPr/>
        <p:nvPr/>
      </p:nvGrpSpPr>
      <p:grpSpPr>
        <a:xfrm>
          <a:off x="0" y="0"/>
          <a:ext cx="0" cy="0"/>
          <a:chOff x="0" y="0"/>
          <a:chExt cx="0" cy="0"/>
        </a:xfrm>
      </p:grpSpPr>
      <p:pic>
        <p:nvPicPr>
          <p:cNvPr id="8" name="Picture 7" descr="A computer screen with a message&#10;&#10;Description automatically generated">
            <a:extLst>
              <a:ext uri="{FF2B5EF4-FFF2-40B4-BE49-F238E27FC236}">
                <a16:creationId xmlns:a16="http://schemas.microsoft.com/office/drawing/2014/main" id="{939E43D2-0AE7-0FEF-5B96-E3C9C691433F}"/>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C214CBCE-B1B7-DD74-469F-D051CC3AB9B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5">
            <a:extLst>
              <a:ext uri="{FF2B5EF4-FFF2-40B4-BE49-F238E27FC236}">
                <a16:creationId xmlns:a16="http://schemas.microsoft.com/office/drawing/2014/main" id="{B0038111-0B73-0492-2541-3AB9C693846C}"/>
              </a:ext>
            </a:extLst>
          </p:cNvPr>
          <p:cNvSpPr>
            <a:spLocks noGrp="1"/>
          </p:cNvSpPr>
          <p:nvPr>
            <p:ph type="title"/>
          </p:nvPr>
        </p:nvSpPr>
        <p:spPr>
          <a:xfrm>
            <a:off x="4037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31577097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userDrawn="1"/>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3266242"/>
            <a:ext cx="9144000" cy="677108"/>
          </a:xfrm>
          <a:noFill/>
        </p:spPr>
        <p:txBody>
          <a:bodyPr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10" name="Picture 9" descr="A close-up of a logo&#10;&#10;Description automatically generated with medium confidence">
            <a:extLst>
              <a:ext uri="{FF2B5EF4-FFF2-40B4-BE49-F238E27FC236}">
                <a16:creationId xmlns:a16="http://schemas.microsoft.com/office/drawing/2014/main" id="{97B1F2AE-6C5C-018D-7632-164C4B217057}"/>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96863" y="298450"/>
            <a:ext cx="2361272" cy="867859"/>
          </a:xfrm>
          <a:prstGeom prst="rect">
            <a:avLst/>
          </a:prstGeom>
        </p:spPr>
      </p:pic>
      <p:pic>
        <p:nvPicPr>
          <p:cNvPr id="5" name="Picture 4" descr="A rainbow colored logo on a black background&#10;&#10;Description automatically generated">
            <a:extLst>
              <a:ext uri="{FF2B5EF4-FFF2-40B4-BE49-F238E27FC236}">
                <a16:creationId xmlns:a16="http://schemas.microsoft.com/office/drawing/2014/main" id="{8F5D48D4-68C8-E7DD-5132-34A2E643437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949859" y="325979"/>
            <a:ext cx="812800" cy="812800"/>
          </a:xfrm>
          <a:prstGeom prst="rect">
            <a:avLst/>
          </a:prstGeom>
        </p:spPr>
      </p:pic>
    </p:spTree>
    <p:extLst>
      <p:ext uri="{BB962C8B-B14F-4D97-AF65-F5344CB8AC3E}">
        <p14:creationId xmlns:p14="http://schemas.microsoft.com/office/powerpoint/2010/main" val="1279110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1_Title Slide 5">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56D41C-2693-DF84-B52B-AAFE49E0D9AD}"/>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1999" cy="6858000"/>
          </a:xfrm>
          <a:prstGeom prst="rect">
            <a:avLst/>
          </a:prstGeom>
        </p:spPr>
      </p:pic>
      <p:sp>
        <p:nvSpPr>
          <p:cNvPr id="3" name="Rectangle 2">
            <a:extLst>
              <a:ext uri="{FF2B5EF4-FFF2-40B4-BE49-F238E27FC236}">
                <a16:creationId xmlns:a16="http://schemas.microsoft.com/office/drawing/2014/main" id="{523EF143-CE0B-763F-31DC-5E3FD677E5F8}"/>
              </a:ext>
              <a:ext uri="{C183D7F6-B498-43B3-948B-1728B52AA6E4}">
                <adec:decorative xmlns:adec="http://schemas.microsoft.com/office/drawing/2017/decorative" val="1"/>
              </a:ext>
            </a:extLst>
          </p:cNvPr>
          <p:cNvSpPr/>
          <p:nvPr userDrawn="1"/>
        </p:nvSpPr>
        <p:spPr bwMode="auto">
          <a:xfrm>
            <a:off x="-1" y="0"/>
            <a:ext cx="6505303"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589133"/>
            <a:ext cx="5511800" cy="1354217"/>
          </a:xfrm>
          <a:noFill/>
        </p:spPr>
        <p:txBody>
          <a:bodyPr wrap="square" lIns="0" tIns="0" rIns="0" bIns="0" anchor="b" anchorCtr="0">
            <a:spAutoFit/>
          </a:bodyPr>
          <a:lstStyle>
            <a:lvl1pPr>
              <a:defRPr sz="4400" spc="-50" baseline="0">
                <a:gradFill>
                  <a:gsLst>
                    <a:gs pos="50000">
                      <a:srgbClr val="8661C5"/>
                    </a:gs>
                    <a:gs pos="0">
                      <a:srgbClr val="3E76D4"/>
                    </a:gs>
                    <a:gs pos="100000">
                      <a:srgbClr val="C73ECC"/>
                    </a:gs>
                  </a:gsLst>
                  <a:lin ang="2700000" scaled="1"/>
                </a:gradFill>
                <a:latin typeface="+mj-lt"/>
                <a:cs typeface="Segoe UI" panose="020B0502040204020203" pitchFamily="34" charset="0"/>
              </a:defRPr>
            </a:lvl1pPr>
          </a:lstStyle>
          <a:p>
            <a:r>
              <a:rPr lang="en-US"/>
              <a:t>Event name or presentation title </a:t>
            </a:r>
          </a:p>
        </p:txBody>
      </p:sp>
      <p:pic>
        <p:nvPicPr>
          <p:cNvPr id="5" name="Picture 4" descr="A close-up of a logo&#10;&#10;Description automatically generated with medium confidence">
            <a:extLst>
              <a:ext uri="{FF2B5EF4-FFF2-40B4-BE49-F238E27FC236}">
                <a16:creationId xmlns:a16="http://schemas.microsoft.com/office/drawing/2014/main" id="{B7CCD9CC-6226-0424-5409-124F7DF60F6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96863" y="298450"/>
            <a:ext cx="2361272" cy="867859"/>
          </a:xfrm>
          <a:prstGeom prst="rect">
            <a:avLst/>
          </a:prstGeom>
        </p:spPr>
      </p:pic>
      <p:pic>
        <p:nvPicPr>
          <p:cNvPr id="6" name="Picture 2" descr="Map, photo with location pin, mobile device with likes icon in magenta, purple, and yellow color">
            <a:extLst>
              <a:ext uri="{FF2B5EF4-FFF2-40B4-BE49-F238E27FC236}">
                <a16:creationId xmlns:a16="http://schemas.microsoft.com/office/drawing/2014/main" id="{0A983905-67D2-5C33-136D-E6F40D6AC0D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038244" y="1060538"/>
            <a:ext cx="4736924" cy="4736924"/>
          </a:xfrm>
          <a:prstGeom prst="rect">
            <a:avLst/>
          </a:prstGeom>
        </p:spPr>
      </p:pic>
      <p:pic>
        <p:nvPicPr>
          <p:cNvPr id="4" name="Picture 3" descr="A rainbow colored logo on a black background&#10;&#10;Description automatically generated">
            <a:extLst>
              <a:ext uri="{FF2B5EF4-FFF2-40B4-BE49-F238E27FC236}">
                <a16:creationId xmlns:a16="http://schemas.microsoft.com/office/drawing/2014/main" id="{FC1991CB-5F9D-1CCE-D823-76489CAAA0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0949859" y="325979"/>
            <a:ext cx="812800" cy="812800"/>
          </a:xfrm>
          <a:prstGeom prst="rect">
            <a:avLst/>
          </a:prstGeom>
        </p:spPr>
      </p:pic>
    </p:spTree>
    <p:extLst>
      <p:ext uri="{BB962C8B-B14F-4D97-AF65-F5344CB8AC3E}">
        <p14:creationId xmlns:p14="http://schemas.microsoft.com/office/powerpoint/2010/main" val="30906424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3840">
          <p15:clr>
            <a:srgbClr val="5ACBF0"/>
          </p15:clr>
        </p15:guide>
        <p15:guide id="4" orient="horz" pos="216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Use Case with Text">
    <p:spTree>
      <p:nvGrpSpPr>
        <p:cNvPr id="1" name=""/>
        <p:cNvGrpSpPr/>
        <p:nvPr/>
      </p:nvGrpSpPr>
      <p:grpSpPr>
        <a:xfrm>
          <a:off x="0" y="0"/>
          <a:ext cx="0" cy="0"/>
          <a:chOff x="0" y="0"/>
          <a:chExt cx="0" cy="0"/>
        </a:xfrm>
      </p:grpSpPr>
      <p:sp>
        <p:nvSpPr>
          <p:cNvPr id="2" name="Title 1"/>
          <p:cNvSpPr>
            <a:spLocks noGrp="1"/>
          </p:cNvSpPr>
          <p:nvPr>
            <p:ph type="title"/>
          </p:nvPr>
        </p:nvSpPr>
        <p:spPr>
          <a:xfrm>
            <a:off x="269302" y="291102"/>
            <a:ext cx="8516036" cy="899665"/>
          </a:xfrm>
        </p:spPr>
        <p:txBody>
          <a:bodyPr/>
          <a:lstStyle/>
          <a:p>
            <a:r>
              <a:rPr lang="en-US"/>
              <a:t>Click to edit Master title style</a:t>
            </a:r>
          </a:p>
        </p:txBody>
      </p:sp>
      <p:sp>
        <p:nvSpPr>
          <p:cNvPr id="6" name="Text Placeholder 5"/>
          <p:cNvSpPr>
            <a:spLocks noGrp="1"/>
          </p:cNvSpPr>
          <p:nvPr>
            <p:ph type="body" sz="quarter" idx="10"/>
          </p:nvPr>
        </p:nvSpPr>
        <p:spPr>
          <a:xfrm>
            <a:off x="269239" y="1189176"/>
            <a:ext cx="8516036" cy="1753279"/>
          </a:xfrm>
        </p:spPr>
        <p:txBody>
          <a:bodyPr lIns="182880" tIns="146304" rIns="182880" bIns="146304"/>
          <a:lstStyle>
            <a:lvl1pPr marL="0" indent="0">
              <a:buNone/>
              <a:defRPr sz="2745">
                <a:gradFill>
                  <a:gsLst>
                    <a:gs pos="100000">
                      <a:schemeClr val="accent1"/>
                    </a:gs>
                    <a:gs pos="0">
                      <a:schemeClr val="accent1"/>
                    </a:gs>
                  </a:gsLst>
                  <a:lin ang="5400000" scaled="0"/>
                </a:gradFill>
              </a:defRPr>
            </a:lvl1pPr>
            <a:lvl2pPr marL="0" indent="0">
              <a:buFontTx/>
              <a:buNone/>
              <a:defRPr sz="1765">
                <a:latin typeface="+mj-lt"/>
              </a:defRPr>
            </a:lvl2pPr>
            <a:lvl3pPr marL="166517" indent="-166517">
              <a:buFont typeface="Arial" panose="020B0604020202020204" pitchFamily="34" charset="0"/>
              <a:buChar char="•"/>
              <a:defRPr sz="1568"/>
            </a:lvl3pPr>
            <a:lvl4pPr marL="340814" indent="-174297">
              <a:buFont typeface="Arial" panose="020B0604020202020204" pitchFamily="34" charset="0"/>
              <a:buChar char="•"/>
              <a:defRPr sz="1372"/>
            </a:lvl4pPr>
            <a:lvl5pPr marL="504217" indent="-166517">
              <a:buFont typeface="Arial" panose="020B0604020202020204" pitchFamily="34" charset="0"/>
              <a:buChar char="•"/>
              <a:defRPr sz="1372"/>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p:cNvSpPr/>
          <p:nvPr userDrawn="1"/>
        </p:nvSpPr>
        <p:spPr bwMode="auto">
          <a:xfrm>
            <a:off x="9054168" y="0"/>
            <a:ext cx="3137487" cy="6858000"/>
          </a:xfrm>
          <a:prstGeom prst="rect">
            <a:avLst/>
          </a:prstGeom>
          <a:solidFill>
            <a:srgbClr val="E6E6E6"/>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Rectangle 3"/>
          <p:cNvSpPr/>
          <p:nvPr userDrawn="1"/>
        </p:nvSpPr>
        <p:spPr bwMode="auto">
          <a:xfrm>
            <a:off x="9054168" y="3877276"/>
            <a:ext cx="3137487" cy="2980724"/>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Text Placeholder 7"/>
          <p:cNvSpPr>
            <a:spLocks noGrp="1"/>
          </p:cNvSpPr>
          <p:nvPr>
            <p:ph type="body" sz="quarter" idx="11"/>
          </p:nvPr>
        </p:nvSpPr>
        <p:spPr>
          <a:xfrm>
            <a:off x="9233488" y="4056275"/>
            <a:ext cx="2689274" cy="1430386"/>
          </a:xfrm>
        </p:spPr>
        <p:txBody>
          <a:bodyPr lIns="182880" tIns="146304" rIns="182880" bIns="146304"/>
          <a:lstStyle>
            <a:lvl1pPr marL="0" indent="0">
              <a:buNone/>
              <a:defRPr sz="1765">
                <a:gradFill>
                  <a:gsLst>
                    <a:gs pos="0">
                      <a:srgbClr val="FFFFFF"/>
                    </a:gs>
                    <a:gs pos="100000">
                      <a:srgbClr val="FFFFFF"/>
                    </a:gs>
                  </a:gsLst>
                  <a:lin ang="5400000" scaled="0"/>
                </a:gradFill>
              </a:defRPr>
            </a:lvl1pPr>
            <a:lvl2pPr marL="171185" indent="-171185">
              <a:defRPr sz="1568">
                <a:gradFill>
                  <a:gsLst>
                    <a:gs pos="0">
                      <a:srgbClr val="FFFFFF"/>
                    </a:gs>
                    <a:gs pos="100000">
                      <a:srgbClr val="FFFFFF"/>
                    </a:gs>
                  </a:gsLst>
                  <a:lin ang="5400000" scaled="0"/>
                </a:gradFill>
              </a:defRPr>
            </a:lvl2pPr>
            <a:lvl3pPr marL="336145" indent="-164960">
              <a:defRPr sz="1372">
                <a:gradFill>
                  <a:gsLst>
                    <a:gs pos="0">
                      <a:srgbClr val="FFFFFF"/>
                    </a:gs>
                    <a:gs pos="100000">
                      <a:srgbClr val="FFFFFF"/>
                    </a:gs>
                  </a:gsLst>
                  <a:lin ang="5400000" scaled="0"/>
                </a:gradFill>
              </a:defRPr>
            </a:lvl3pPr>
            <a:lvl4pPr marL="507330" indent="-171185">
              <a:tabLst/>
              <a:defRPr sz="1176">
                <a:gradFill>
                  <a:gsLst>
                    <a:gs pos="0">
                      <a:srgbClr val="FFFFFF"/>
                    </a:gs>
                    <a:gs pos="100000">
                      <a:srgbClr val="FFFFFF"/>
                    </a:gs>
                  </a:gsLst>
                  <a:lin ang="5400000" scaled="0"/>
                </a:gradFill>
              </a:defRPr>
            </a:lvl4pPr>
            <a:lvl5pPr marL="672290" indent="-164960">
              <a:defRPr sz="1176">
                <a:gradFill>
                  <a:gsLst>
                    <a:gs pos="0">
                      <a:srgbClr val="FFFFFF"/>
                    </a:gs>
                    <a:gs pos="100000">
                      <a:srgbClr val="FFFFFF"/>
                    </a:gs>
                  </a:gsLst>
                  <a:lin ang="5400000" scaled="0"/>
                </a:gra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77164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itle" preserve="1">
  <p:cSld name="8_Title Slide">
    <p:spTree>
      <p:nvGrpSpPr>
        <p:cNvPr id="1" name=""/>
        <p:cNvGrpSpPr/>
        <p:nvPr/>
      </p:nvGrpSpPr>
      <p:grpSpPr>
        <a:xfrm>
          <a:off x="0" y="0"/>
          <a:ext cx="0" cy="0"/>
          <a:chOff x="0" y="0"/>
          <a:chExt cx="0" cy="0"/>
        </a:xfrm>
      </p:grpSpPr>
      <p:pic>
        <p:nvPicPr>
          <p:cNvPr id="8" name="Picture 7" descr="A blurry image of a person's hand&#10;&#10;Description automatically generated">
            <a:extLst>
              <a:ext uri="{FF2B5EF4-FFF2-40B4-BE49-F238E27FC236}">
                <a16:creationId xmlns:a16="http://schemas.microsoft.com/office/drawing/2014/main" id="{2B76918B-C17A-3C2A-52E2-C558E0B41D4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2" name="Title 1">
            <a:extLst>
              <a:ext uri="{FF2B5EF4-FFF2-40B4-BE49-F238E27FC236}">
                <a16:creationId xmlns:a16="http://schemas.microsoft.com/office/drawing/2014/main" id="{B7483A31-8631-8F3A-6AA4-991FDEB0E5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EA73B15-1A7B-5BD0-E012-FC649CE4CC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33D26F-F828-8EAC-AB33-60297955D154}"/>
              </a:ext>
            </a:extLst>
          </p:cNvPr>
          <p:cNvSpPr>
            <a:spLocks noGrp="1"/>
          </p:cNvSpPr>
          <p:nvPr>
            <p:ph type="dt" sz="half" idx="10"/>
          </p:nvPr>
        </p:nvSpPr>
        <p:spPr>
          <a:xfrm>
            <a:off x="381000" y="6229350"/>
            <a:ext cx="2743200" cy="365125"/>
          </a:xfrm>
          <a:prstGeom prst="rect">
            <a:avLst/>
          </a:prstGeom>
        </p:spPr>
        <p:txBody>
          <a:bodyPr/>
          <a:lstStyle/>
          <a:p>
            <a:fld id="{DC2E2A91-B98C-49DE-8553-119ECA58152C}" type="datetimeFigureOut">
              <a:rPr lang="en-US" smtClean="0"/>
              <a:t>5/1/2026</a:t>
            </a:fld>
            <a:endParaRPr lang="en-US"/>
          </a:p>
        </p:txBody>
      </p:sp>
      <p:sp>
        <p:nvSpPr>
          <p:cNvPr id="5" name="Footer Placeholder 4">
            <a:extLst>
              <a:ext uri="{FF2B5EF4-FFF2-40B4-BE49-F238E27FC236}">
                <a16:creationId xmlns:a16="http://schemas.microsoft.com/office/drawing/2014/main" id="{A06D9D78-AFF0-7146-E4A2-78B69E5922A3}"/>
              </a:ext>
            </a:extLst>
          </p:cNvPr>
          <p:cNvSpPr>
            <a:spLocks noGrp="1"/>
          </p:cNvSpPr>
          <p:nvPr>
            <p:ph type="ftr" sz="quarter" idx="11"/>
          </p:nvPr>
        </p:nvSpPr>
        <p:spPr>
          <a:xfrm>
            <a:off x="3581400" y="6229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6459E22-287A-53E7-460F-1C2B313DC9D3}"/>
              </a:ext>
            </a:extLst>
          </p:cNvPr>
          <p:cNvSpPr>
            <a:spLocks noGrp="1"/>
          </p:cNvSpPr>
          <p:nvPr>
            <p:ph type="sldNum" sz="quarter" idx="12"/>
          </p:nvPr>
        </p:nvSpPr>
        <p:spPr>
          <a:xfrm>
            <a:off x="8153400" y="6229350"/>
            <a:ext cx="2743200" cy="365125"/>
          </a:xfrm>
          <a:prstGeom prst="rect">
            <a:avLst/>
          </a:prstGeom>
        </p:spPr>
        <p:txBody>
          <a:bodyPr/>
          <a:lstStyle/>
          <a:p>
            <a:fld id="{C67CA0B0-04EF-433A-8113-67BC344D39D3}" type="slidenum">
              <a:rPr lang="en-US" smtClean="0"/>
              <a:t>‹#›</a:t>
            </a:fld>
            <a:endParaRPr lang="en-US"/>
          </a:p>
        </p:txBody>
      </p:sp>
      <p:sp>
        <p:nvSpPr>
          <p:cNvPr id="7" name="Rectangle 6">
            <a:extLst>
              <a:ext uri="{FF2B5EF4-FFF2-40B4-BE49-F238E27FC236}">
                <a16:creationId xmlns:a16="http://schemas.microsoft.com/office/drawing/2014/main" id="{4FBBCE01-CD37-A49C-BF8B-26B1541AD26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98559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blank" preserve="1">
  <p:cSld name="2_Blank">
    <p:spTree>
      <p:nvGrpSpPr>
        <p:cNvPr id="1" name=""/>
        <p:cNvGrpSpPr/>
        <p:nvPr/>
      </p:nvGrpSpPr>
      <p:grpSpPr>
        <a:xfrm>
          <a:off x="0" y="0"/>
          <a:ext cx="0" cy="0"/>
          <a:chOff x="0" y="0"/>
          <a:chExt cx="0" cy="0"/>
        </a:xfrm>
      </p:grpSpPr>
      <p:pic>
        <p:nvPicPr>
          <p:cNvPr id="7" name="Picture 6" descr="A computer screen with a couple of screens&#10;&#10;Description automatically generated">
            <a:extLst>
              <a:ext uri="{FF2B5EF4-FFF2-40B4-BE49-F238E27FC236}">
                <a16:creationId xmlns:a16="http://schemas.microsoft.com/office/drawing/2014/main" id="{F13A281E-B91B-B33F-8CAC-511DFDC79FB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3429000"/>
          </a:xfrm>
          <a:prstGeom prst="rect">
            <a:avLst/>
          </a:prstGeom>
        </p:spPr>
      </p:pic>
      <p:sp>
        <p:nvSpPr>
          <p:cNvPr id="2" name="Date Placeholder 1">
            <a:extLst>
              <a:ext uri="{FF2B5EF4-FFF2-40B4-BE49-F238E27FC236}">
                <a16:creationId xmlns:a16="http://schemas.microsoft.com/office/drawing/2014/main" id="{CED8EDC1-17CE-7C51-EB8E-731438A34538}"/>
              </a:ext>
            </a:extLst>
          </p:cNvPr>
          <p:cNvSpPr>
            <a:spLocks noGrp="1"/>
          </p:cNvSpPr>
          <p:nvPr>
            <p:ph type="dt" sz="half" idx="10"/>
          </p:nvPr>
        </p:nvSpPr>
        <p:spPr>
          <a:xfrm>
            <a:off x="381000" y="6229350"/>
            <a:ext cx="2743200" cy="365125"/>
          </a:xfrm>
          <a:prstGeom prst="rect">
            <a:avLst/>
          </a:prstGeom>
        </p:spPr>
        <p:txBody>
          <a:bodyPr/>
          <a:lstStyle/>
          <a:p>
            <a:fld id="{DC2E2A91-B98C-49DE-8553-119ECA58152C}" type="datetimeFigureOut">
              <a:rPr lang="en-US" smtClean="0"/>
              <a:t>5/1/2026</a:t>
            </a:fld>
            <a:endParaRPr lang="en-US"/>
          </a:p>
        </p:txBody>
      </p:sp>
      <p:sp>
        <p:nvSpPr>
          <p:cNvPr id="3" name="Footer Placeholder 2">
            <a:extLst>
              <a:ext uri="{FF2B5EF4-FFF2-40B4-BE49-F238E27FC236}">
                <a16:creationId xmlns:a16="http://schemas.microsoft.com/office/drawing/2014/main" id="{AA801612-83F1-5F55-DB84-9F356A19DC91}"/>
              </a:ext>
            </a:extLst>
          </p:cNvPr>
          <p:cNvSpPr>
            <a:spLocks noGrp="1"/>
          </p:cNvSpPr>
          <p:nvPr>
            <p:ph type="ftr" sz="quarter" idx="11"/>
          </p:nvPr>
        </p:nvSpPr>
        <p:spPr>
          <a:xfrm>
            <a:off x="3581400" y="6229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D144F165-C793-BB13-9A88-973B296B2F9E}"/>
              </a:ext>
            </a:extLst>
          </p:cNvPr>
          <p:cNvSpPr>
            <a:spLocks noGrp="1"/>
          </p:cNvSpPr>
          <p:nvPr>
            <p:ph type="sldNum" sz="quarter" idx="12"/>
          </p:nvPr>
        </p:nvSpPr>
        <p:spPr>
          <a:xfrm>
            <a:off x="8153400" y="6229350"/>
            <a:ext cx="2743200" cy="365125"/>
          </a:xfrm>
          <a:prstGeom prst="rect">
            <a:avLst/>
          </a:prstGeom>
        </p:spPr>
        <p:txBody>
          <a:bodyPr/>
          <a:lstStyle/>
          <a:p>
            <a:fld id="{C67CA0B0-04EF-433A-8113-67BC344D39D3}" type="slidenum">
              <a:rPr lang="en-US" smtClean="0"/>
              <a:t>‹#›</a:t>
            </a:fld>
            <a:endParaRPr lang="en-US"/>
          </a:p>
        </p:txBody>
      </p:sp>
      <p:sp>
        <p:nvSpPr>
          <p:cNvPr id="5" name="Rectangle 4">
            <a:extLst>
              <a:ext uri="{FF2B5EF4-FFF2-40B4-BE49-F238E27FC236}">
                <a16:creationId xmlns:a16="http://schemas.microsoft.com/office/drawing/2014/main" id="{7082C014-F650-9275-8F12-7C83CB804BA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25189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093B630B-98F0-A558-44D6-C08F95FB3C1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5091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84199" y="14354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0011493"/>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5_Title and Content">
    <p:spTree>
      <p:nvGrpSpPr>
        <p:cNvPr id="1" name=""/>
        <p:cNvGrpSpPr/>
        <p:nvPr/>
      </p:nvGrpSpPr>
      <p:grpSpPr>
        <a:xfrm>
          <a:off x="0" y="0"/>
          <a:ext cx="0" cy="0"/>
          <a:chOff x="0" y="0"/>
          <a:chExt cx="0" cy="0"/>
        </a:xfrm>
      </p:grpSpPr>
      <p:pic>
        <p:nvPicPr>
          <p:cNvPr id="5" name="Picture 4" descr="A close-up of a ribbon&#10;&#10;Description automatically generated">
            <a:extLst>
              <a:ext uri="{FF2B5EF4-FFF2-40B4-BE49-F238E27FC236}">
                <a16:creationId xmlns:a16="http://schemas.microsoft.com/office/drawing/2014/main" id="{0C8AED29-A2C9-D869-28FB-33C34244EB25}"/>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5540029" cy="68580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960363" y="509156"/>
            <a:ext cx="580390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5956299" y="1435497"/>
            <a:ext cx="580390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66480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6_Title and Content">
    <p:spTree>
      <p:nvGrpSpPr>
        <p:cNvPr id="1" name=""/>
        <p:cNvGrpSpPr/>
        <p:nvPr/>
      </p:nvGrpSpPr>
      <p:grpSpPr>
        <a:xfrm>
          <a:off x="0" y="0"/>
          <a:ext cx="0" cy="0"/>
          <a:chOff x="0" y="0"/>
          <a:chExt cx="0" cy="0"/>
        </a:xfrm>
      </p:grpSpPr>
      <p:pic>
        <p:nvPicPr>
          <p:cNvPr id="8" name="Picture 7" descr="A close up of a colorful object&#10;&#10;Description automatically generated">
            <a:extLst>
              <a:ext uri="{FF2B5EF4-FFF2-40B4-BE49-F238E27FC236}">
                <a16:creationId xmlns:a16="http://schemas.microsoft.com/office/drawing/2014/main" id="{8FA3090A-C743-6442-6B26-85597FDE3AA7}"/>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6651970" y="0"/>
            <a:ext cx="5540030" cy="68580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385063" y="6107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380999" y="15370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555150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obj" preserve="1">
  <p:cSld name="2_Title and Content">
    <p:spTree>
      <p:nvGrpSpPr>
        <p:cNvPr id="1" name=""/>
        <p:cNvGrpSpPr/>
        <p:nvPr/>
      </p:nvGrpSpPr>
      <p:grpSpPr>
        <a:xfrm>
          <a:off x="0" y="0"/>
          <a:ext cx="0" cy="0"/>
          <a:chOff x="0" y="0"/>
          <a:chExt cx="0" cy="0"/>
        </a:xfrm>
      </p:grpSpPr>
      <p:pic>
        <p:nvPicPr>
          <p:cNvPr id="8" name="Picture 7" descr="A blurry image of a person's hand&#10;&#10;Description automatically generated">
            <a:extLst>
              <a:ext uri="{FF2B5EF4-FFF2-40B4-BE49-F238E27FC236}">
                <a16:creationId xmlns:a16="http://schemas.microsoft.com/office/drawing/2014/main" id="{29C3C374-A664-D7F0-45D0-04500913905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2" name="Title 1">
            <a:extLst>
              <a:ext uri="{FF2B5EF4-FFF2-40B4-BE49-F238E27FC236}">
                <a16:creationId xmlns:a16="http://schemas.microsoft.com/office/drawing/2014/main" id="{B34784F0-D959-7D20-3CA8-6E0D5AAE22B1}"/>
              </a:ext>
            </a:extLst>
          </p:cNvPr>
          <p:cNvSpPr>
            <a:spLocks noGrp="1"/>
          </p:cNvSpPr>
          <p:nvPr>
            <p:ph type="title"/>
          </p:nvPr>
        </p:nvSpPr>
        <p:spPr>
          <a:xfrm>
            <a:off x="381000" y="2508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8EFE1D8-1E7C-8A86-A01A-514505B427DD}"/>
              </a:ext>
            </a:extLst>
          </p:cNvPr>
          <p:cNvSpPr>
            <a:spLocks noGrp="1"/>
          </p:cNvSpPr>
          <p:nvPr>
            <p:ph idx="1"/>
          </p:nvPr>
        </p:nvSpPr>
        <p:spPr>
          <a:xfrm>
            <a:off x="381000" y="1711325"/>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3734CD-7B05-0092-D5B9-837ACCA63BCE}"/>
              </a:ext>
            </a:extLst>
          </p:cNvPr>
          <p:cNvSpPr>
            <a:spLocks noGrp="1"/>
          </p:cNvSpPr>
          <p:nvPr>
            <p:ph type="dt" sz="half" idx="10"/>
          </p:nvPr>
        </p:nvSpPr>
        <p:spPr>
          <a:xfrm>
            <a:off x="381000" y="6242050"/>
            <a:ext cx="2743200" cy="365125"/>
          </a:xfrm>
          <a:prstGeom prst="rect">
            <a:avLst/>
          </a:prstGeom>
        </p:spPr>
        <p:txBody>
          <a:bodyPr/>
          <a:lstStyle/>
          <a:p>
            <a:fld id="{DC2E2A91-B98C-49DE-8553-119ECA58152C}" type="datetimeFigureOut">
              <a:rPr lang="en-US" smtClean="0"/>
              <a:t>5/1/2026</a:t>
            </a:fld>
            <a:endParaRPr lang="en-US"/>
          </a:p>
        </p:txBody>
      </p:sp>
      <p:sp>
        <p:nvSpPr>
          <p:cNvPr id="5" name="Footer Placeholder 4">
            <a:extLst>
              <a:ext uri="{FF2B5EF4-FFF2-40B4-BE49-F238E27FC236}">
                <a16:creationId xmlns:a16="http://schemas.microsoft.com/office/drawing/2014/main" id="{4B58CC31-DAE6-D4D7-A480-A8D61B236742}"/>
              </a:ext>
            </a:extLst>
          </p:cNvPr>
          <p:cNvSpPr>
            <a:spLocks noGrp="1"/>
          </p:cNvSpPr>
          <p:nvPr>
            <p:ph type="ftr" sz="quarter" idx="11"/>
          </p:nvPr>
        </p:nvSpPr>
        <p:spPr>
          <a:xfrm>
            <a:off x="3581400" y="62420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3A909B1-270B-7393-59C8-6EE9EFCA0D99}"/>
              </a:ext>
            </a:extLst>
          </p:cNvPr>
          <p:cNvSpPr>
            <a:spLocks noGrp="1"/>
          </p:cNvSpPr>
          <p:nvPr>
            <p:ph type="sldNum" sz="quarter" idx="12"/>
          </p:nvPr>
        </p:nvSpPr>
        <p:spPr>
          <a:xfrm>
            <a:off x="8153400" y="6242050"/>
            <a:ext cx="2743200" cy="365125"/>
          </a:xfrm>
          <a:prstGeom prst="rect">
            <a:avLst/>
          </a:prstGeom>
        </p:spPr>
        <p:txBody>
          <a:bodyPr/>
          <a:lstStyle/>
          <a:p>
            <a:fld id="{C67CA0B0-04EF-433A-8113-67BC344D39D3}" type="slidenum">
              <a:rPr lang="en-US" smtClean="0"/>
              <a:t>‹#›</a:t>
            </a:fld>
            <a:endParaRPr lang="en-US"/>
          </a:p>
        </p:txBody>
      </p:sp>
      <p:sp>
        <p:nvSpPr>
          <p:cNvPr id="7" name="Rectangle 6">
            <a:extLst>
              <a:ext uri="{FF2B5EF4-FFF2-40B4-BE49-F238E27FC236}">
                <a16:creationId xmlns:a16="http://schemas.microsoft.com/office/drawing/2014/main" id="{12118B41-A307-0DD1-5000-30B9B4FBE2D6}"/>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389365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1_Section Title photo">
    <p:spTree>
      <p:nvGrpSpPr>
        <p:cNvPr id="1" name=""/>
        <p:cNvGrpSpPr/>
        <p:nvPr/>
      </p:nvGrpSpPr>
      <p:grpSpPr>
        <a:xfrm>
          <a:off x="0" y="0"/>
          <a:ext cx="0" cy="0"/>
          <a:chOff x="0" y="0"/>
          <a:chExt cx="0" cy="0"/>
        </a:xfrm>
      </p:grpSpPr>
      <p:pic>
        <p:nvPicPr>
          <p:cNvPr id="4" name="Picture 3" descr="A close-up of a ribbon&#10;&#10;Description automatically generated">
            <a:extLst>
              <a:ext uri="{FF2B5EF4-FFF2-40B4-BE49-F238E27FC236}">
                <a16:creationId xmlns:a16="http://schemas.microsoft.com/office/drawing/2014/main" id="{8D106E32-AE8C-D4ED-B83A-9ECE4F6522F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320A2AEC-2128-127A-9EBE-97F194038AB7}"/>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878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2_Section Title photo">
    <p:spTree>
      <p:nvGrpSpPr>
        <p:cNvPr id="1" name=""/>
        <p:cNvGrpSpPr/>
        <p:nvPr/>
      </p:nvGrpSpPr>
      <p:grpSpPr>
        <a:xfrm>
          <a:off x="0" y="0"/>
          <a:ext cx="0" cy="0"/>
          <a:chOff x="0" y="0"/>
          <a:chExt cx="0" cy="0"/>
        </a:xfrm>
      </p:grpSpPr>
      <p:pic>
        <p:nvPicPr>
          <p:cNvPr id="5" name="Picture 4" descr="A close-up of a ribbon&#10;&#10;Description automatically generated">
            <a:extLst>
              <a:ext uri="{FF2B5EF4-FFF2-40B4-BE49-F238E27FC236}">
                <a16:creationId xmlns:a16="http://schemas.microsoft.com/office/drawing/2014/main" id="{AC871D7A-C89B-F090-4E20-507E04C5B408}"/>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96217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Summary page_Big headline">
    <p:bg>
      <p:bgPr>
        <a:solidFill>
          <a:schemeClr val="bg2"/>
        </a:solidFill>
        <a:effectLst/>
      </p:bgPr>
    </p:bg>
    <p:spTree>
      <p:nvGrpSpPr>
        <p:cNvPr id="1" name=""/>
        <p:cNvGrpSpPr/>
        <p:nvPr/>
      </p:nvGrpSpPr>
      <p:grpSpPr>
        <a:xfrm>
          <a:off x="0" y="0"/>
          <a:ext cx="0" cy="0"/>
          <a:chOff x="0" y="0"/>
          <a:chExt cx="0" cy="0"/>
        </a:xfrm>
      </p:grpSpPr>
      <p:pic>
        <p:nvPicPr>
          <p:cNvPr id="6" name="Picture 5" descr="A group of chat boxes&#10;&#10;Description automatically generated">
            <a:extLst>
              <a:ext uri="{FF2B5EF4-FFF2-40B4-BE49-F238E27FC236}">
                <a16:creationId xmlns:a16="http://schemas.microsoft.com/office/drawing/2014/main" id="{7EC4F649-6224-35AC-63DA-ED13663C2B8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61204" y="685800"/>
            <a:ext cx="4035496" cy="5600700"/>
          </a:xfrm>
          <a:prstGeom prst="rect">
            <a:avLst/>
          </a:prstGeom>
        </p:spPr>
      </p:pic>
      <p:pic>
        <p:nvPicPr>
          <p:cNvPr id="3" name="Picture 2" descr="A blurry image of a person's hand&#10;&#10;Description automatically generated">
            <a:extLst>
              <a:ext uri="{FF2B5EF4-FFF2-40B4-BE49-F238E27FC236}">
                <a16:creationId xmlns:a16="http://schemas.microsoft.com/office/drawing/2014/main" id="{1886A6EB-DC3A-AC64-803E-AEC23C354B34}"/>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0" y="0"/>
            <a:ext cx="12192000" cy="6692900"/>
          </a:xfrm>
          <a:prstGeom prst="rect">
            <a:avLst/>
          </a:prstGeom>
        </p:spPr>
      </p:pic>
      <p:sp>
        <p:nvSpPr>
          <p:cNvPr id="4" name="Rectangle 3">
            <a:extLst>
              <a:ext uri="{FF2B5EF4-FFF2-40B4-BE49-F238E27FC236}">
                <a16:creationId xmlns:a16="http://schemas.microsoft.com/office/drawing/2014/main" id="{F0F8B4D4-45FE-8A6B-0940-2613A4013FC0}"/>
              </a:ext>
            </a:extLst>
          </p:cNvPr>
          <p:cNvSpPr/>
          <p:nvPr userDrawn="1"/>
        </p:nvSpPr>
        <p:spPr>
          <a:xfrm>
            <a:off x="0" y="0"/>
            <a:ext cx="12192000" cy="6692900"/>
          </a:xfrm>
          <a:prstGeom prst="rect">
            <a:avLst/>
          </a:prstGeom>
          <a:gradFill flip="none" rotWithShape="1">
            <a:gsLst>
              <a:gs pos="36000">
                <a:schemeClr val="bg1">
                  <a:alpha val="68000"/>
                </a:schemeClr>
              </a:gs>
              <a:gs pos="100000">
                <a:schemeClr val="bg1">
                  <a:alpha val="20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3">
            <a:extLst>
              <a:ext uri="{FF2B5EF4-FFF2-40B4-BE49-F238E27FC236}">
                <a16:creationId xmlns:a16="http://schemas.microsoft.com/office/drawing/2014/main" id="{EAE3F76B-93DD-2A11-C7C5-3051EECE9777}"/>
              </a:ext>
            </a:extLst>
          </p:cNvPr>
          <p:cNvSpPr>
            <a:spLocks noGrp="1"/>
          </p:cNvSpPr>
          <p:nvPr>
            <p:ph type="body" sz="quarter" idx="15"/>
          </p:nvPr>
        </p:nvSpPr>
        <p:spPr>
          <a:xfrm>
            <a:off x="387350" y="1619611"/>
            <a:ext cx="5055459" cy="726353"/>
          </a:xfrm>
          <a:prstGeom prst="rect">
            <a:avLst/>
          </a:prstGeom>
        </p:spPr>
        <p:txBody>
          <a:bodyPr wrap="square">
            <a:spAutoFit/>
          </a:bodyPr>
          <a:lstStyle>
            <a:lvl1pPr marL="137160" indent="-137160">
              <a:spcAft>
                <a:spcPts val="0"/>
              </a:spcAft>
              <a:buFont typeface="Arial" panose="020B0604020202020204" pitchFamily="34" charset="0"/>
              <a:buChar char="•"/>
              <a:defRPr>
                <a:solidFill>
                  <a:schemeClr val="tx1"/>
                </a:solidFill>
              </a:defRPr>
            </a:lvl1pPr>
            <a:lvl2pPr marL="265176" indent="-128016">
              <a:spcAft>
                <a:spcPts val="0"/>
              </a:spcAft>
              <a:buFont typeface="Arial" panose="020B0604020202020204" pitchFamily="34" charset="0"/>
              <a:buChar char="•"/>
              <a:defRPr>
                <a:solidFill>
                  <a:schemeClr val="tx1"/>
                </a:solidFill>
              </a:defRPr>
            </a:lvl2pPr>
            <a:lvl3pPr marL="384048" indent="-118872">
              <a:spcAft>
                <a:spcPts val="0"/>
              </a:spcAft>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2" name="Rectangle 1">
            <a:extLst>
              <a:ext uri="{FF2B5EF4-FFF2-40B4-BE49-F238E27FC236}">
                <a16:creationId xmlns:a16="http://schemas.microsoft.com/office/drawing/2014/main" id="{CD367F4E-8C73-E0F8-F13E-FE82EB5E8890}"/>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hat boxes&#10;&#10;Description automatically generated">
            <a:extLst>
              <a:ext uri="{FF2B5EF4-FFF2-40B4-BE49-F238E27FC236}">
                <a16:creationId xmlns:a16="http://schemas.microsoft.com/office/drawing/2014/main" id="{C9DC74CC-1FDA-D2C2-CA47-399C0C900E9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88192" y="685800"/>
            <a:ext cx="4035496" cy="5600700"/>
          </a:xfrm>
          <a:prstGeom prst="rect">
            <a:avLst/>
          </a:prstGeom>
        </p:spPr>
      </p:pic>
      <p:sp>
        <p:nvSpPr>
          <p:cNvPr id="8" name="Title 1">
            <a:extLst>
              <a:ext uri="{FF2B5EF4-FFF2-40B4-BE49-F238E27FC236}">
                <a16:creationId xmlns:a16="http://schemas.microsoft.com/office/drawing/2014/main" id="{E1AC44E4-6E8B-3264-6C80-836DA134E7E9}"/>
              </a:ext>
            </a:extLst>
          </p:cNvPr>
          <p:cNvSpPr>
            <a:spLocks noGrp="1"/>
          </p:cNvSpPr>
          <p:nvPr>
            <p:ph type="title"/>
          </p:nvPr>
        </p:nvSpPr>
        <p:spPr>
          <a:xfrm>
            <a:off x="393700" y="250825"/>
            <a:ext cx="6924604" cy="1325563"/>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298326139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68">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36">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88">
          <p15:clr>
            <a:srgbClr val="954F72"/>
          </p15:clr>
        </p15:guide>
        <p15:guide id="35" orient="horz" pos="2252">
          <p15:clr>
            <a:srgbClr val="954F72"/>
          </p15:clr>
        </p15:guide>
        <p15:guide id="36" orient="horz" pos="2695">
          <p15:clr>
            <a:srgbClr val="954F72"/>
          </p15:clr>
        </p15:guide>
        <p15:guide id="37" orient="horz" pos="2904">
          <p15:clr>
            <a:srgbClr val="954F72"/>
          </p15:clr>
        </p15:guide>
        <p15:guide id="38" orient="horz" pos="3323">
          <p15:clr>
            <a:srgbClr val="954F72"/>
          </p15:clr>
        </p15:guide>
        <p15:guide id="39" orient="horz" pos="3507">
          <p15:clr>
            <a:srgbClr val="954F72"/>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DFB7-70A0-1665-D6E3-4A8CAF915DD2}"/>
              </a:ext>
            </a:extLst>
          </p:cNvPr>
          <p:cNvSpPr>
            <a:spLocks noGrp="1"/>
          </p:cNvSpPr>
          <p:nvPr>
            <p:ph type="title"/>
          </p:nvPr>
        </p:nvSpPr>
        <p:spPr>
          <a:xfrm>
            <a:off x="381000" y="2508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B76B0EF-C30F-FDAC-0650-753D06E042BA}"/>
              </a:ext>
            </a:extLst>
          </p:cNvPr>
          <p:cNvSpPr>
            <a:spLocks noGrp="1"/>
          </p:cNvSpPr>
          <p:nvPr>
            <p:ph sz="half" idx="1"/>
          </p:nvPr>
        </p:nvSpPr>
        <p:spPr>
          <a:xfrm>
            <a:off x="381000" y="17113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D0EDF9-509E-B7B5-406B-7749F5FC06ED}"/>
              </a:ext>
            </a:extLst>
          </p:cNvPr>
          <p:cNvSpPr>
            <a:spLocks noGrp="1"/>
          </p:cNvSpPr>
          <p:nvPr>
            <p:ph sz="half" idx="2"/>
          </p:nvPr>
        </p:nvSpPr>
        <p:spPr>
          <a:xfrm>
            <a:off x="5715000" y="17113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ECACDD53-1F86-E418-E788-467AF6D1530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43749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8B8E-7848-30AF-3D59-8AF1A4C608FE}"/>
              </a:ext>
            </a:extLst>
          </p:cNvPr>
          <p:cNvSpPr>
            <a:spLocks noGrp="1"/>
          </p:cNvSpPr>
          <p:nvPr>
            <p:ph type="title"/>
          </p:nvPr>
        </p:nvSpPr>
        <p:spPr>
          <a:xfrm>
            <a:off x="382588" y="2508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7992D2E-5DBF-88B7-5F5C-652CFE965F95}"/>
              </a:ext>
            </a:extLst>
          </p:cNvPr>
          <p:cNvSpPr>
            <a:spLocks noGrp="1"/>
          </p:cNvSpPr>
          <p:nvPr>
            <p:ph type="body" idx="1"/>
          </p:nvPr>
        </p:nvSpPr>
        <p:spPr>
          <a:xfrm>
            <a:off x="382588" y="15668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0B60D5-5D33-75D9-93C0-377F2BC4602D}"/>
              </a:ext>
            </a:extLst>
          </p:cNvPr>
          <p:cNvSpPr>
            <a:spLocks noGrp="1"/>
          </p:cNvSpPr>
          <p:nvPr>
            <p:ph sz="half" idx="2"/>
          </p:nvPr>
        </p:nvSpPr>
        <p:spPr>
          <a:xfrm>
            <a:off x="382588" y="23907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125DA9-5EB4-C98D-5B05-C4523B8821C8}"/>
              </a:ext>
            </a:extLst>
          </p:cNvPr>
          <p:cNvSpPr>
            <a:spLocks noGrp="1"/>
          </p:cNvSpPr>
          <p:nvPr>
            <p:ph type="body" sz="quarter" idx="3"/>
          </p:nvPr>
        </p:nvSpPr>
        <p:spPr>
          <a:xfrm>
            <a:off x="5715000" y="15668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FB6702-3DE9-928A-A39D-8180D4597F96}"/>
              </a:ext>
            </a:extLst>
          </p:cNvPr>
          <p:cNvSpPr>
            <a:spLocks noGrp="1"/>
          </p:cNvSpPr>
          <p:nvPr>
            <p:ph sz="quarter" idx="4"/>
          </p:nvPr>
        </p:nvSpPr>
        <p:spPr>
          <a:xfrm>
            <a:off x="5715000" y="23907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5032FE57-96C7-114F-2AF4-DD1802AB550E}"/>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82144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082C014-F650-9275-8F12-7C83CB804BA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01863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7" name="Picture 6" descr="A colorful object with a blue and pink design&#10;&#10;AI-generated content may be incorrect.">
            <a:extLst>
              <a:ext uri="{FF2B5EF4-FFF2-40B4-BE49-F238E27FC236}">
                <a16:creationId xmlns:a16="http://schemas.microsoft.com/office/drawing/2014/main" id="{FC91398B-F48C-747C-BA1A-9C49CDE31DD1}"/>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0577D3"/>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199" y="3962399"/>
            <a:ext cx="557783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10" name="MS logo gray - EMF" descr="Microsoft logo, gray text version">
            <a:extLst>
              <a:ext uri="{FF2B5EF4-FFF2-40B4-BE49-F238E27FC236}">
                <a16:creationId xmlns:a16="http://schemas.microsoft.com/office/drawing/2014/main" id="{0B239259-0303-68D8-B73B-ADBE8E17A705}"/>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1311397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pic>
        <p:nvPicPr>
          <p:cNvPr id="7" name="Picture 6" descr="A blurry image of a person's hand&#10;&#10;Description automatically generated">
            <a:extLst>
              <a:ext uri="{FF2B5EF4-FFF2-40B4-BE49-F238E27FC236}">
                <a16:creationId xmlns:a16="http://schemas.microsoft.com/office/drawing/2014/main" id="{093B630B-98F0-A558-44D6-C08F95FB3C1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407"/>
          <a:stretch/>
        </p:blipFill>
        <p:spPr>
          <a:xfrm>
            <a:off x="-17721" y="0"/>
            <a:ext cx="12192000" cy="6858000"/>
          </a:xfrm>
          <a:prstGeom prst="rect">
            <a:avLst/>
          </a:prstGeom>
        </p:spPr>
      </p:pic>
    </p:spTree>
    <p:extLst>
      <p:ext uri="{BB962C8B-B14F-4D97-AF65-F5344CB8AC3E}">
        <p14:creationId xmlns:p14="http://schemas.microsoft.com/office/powerpoint/2010/main" val="246747606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userDrawn="1">
  <p:cSld name="2_1-column_Text">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84C13370-21B5-337A-CC11-29873A7313F3}"/>
              </a:ext>
            </a:extLst>
          </p:cNvPr>
          <p:cNvPicPr>
            <a:picLocks noChangeAspect="1"/>
          </p:cNvPicPr>
          <p:nvPr userDrawn="1"/>
        </p:nvPicPr>
        <p:blipFill>
          <a:blip r:embed="rId2"/>
          <a:stretch>
            <a:fillRect/>
          </a:stretch>
        </p:blipFill>
        <p:spPr>
          <a:xfrm rot="10800000" flipH="1">
            <a:off x="0" y="0"/>
            <a:ext cx="12192000" cy="6858000"/>
          </a:xfrm>
          <a:prstGeom prst="rect">
            <a:avLst/>
          </a:prstGeom>
        </p:spPr>
      </p:pic>
      <p:sp>
        <p:nvSpPr>
          <p:cNvPr id="2" name="Title 1">
            <a:extLst>
              <a:ext uri="{FF2B5EF4-FFF2-40B4-BE49-F238E27FC236}">
                <a16:creationId xmlns:a16="http://schemas.microsoft.com/office/drawing/2014/main" id="{BCE35D3C-86EE-875E-D2A6-669DF7E1C19A}"/>
              </a:ext>
            </a:extLst>
          </p:cNvPr>
          <p:cNvSpPr>
            <a:spLocks noGrp="1"/>
          </p:cNvSpPr>
          <p:nvPr>
            <p:ph type="title"/>
          </p:nvPr>
        </p:nvSpPr>
        <p:spPr>
          <a:xfrm>
            <a:off x="588261" y="585216"/>
            <a:ext cx="11011601" cy="553998"/>
          </a:xfrm>
        </p:spPr>
        <p:txBody>
          <a:bodyPr/>
          <a:lstStyle>
            <a:lvl1pPr>
              <a:defRPr sz="3600" b="0" i="0">
                <a:solidFill>
                  <a:schemeClr val="tx1"/>
                </a:solidFill>
                <a:latin typeface="+mj-lt"/>
                <a:cs typeface="Segoe UI Semibold" panose="020B0502040204020203" pitchFamily="34" charset="0"/>
              </a:defRPr>
            </a:lvl1pPr>
          </a:lstStyle>
          <a:p>
            <a:r>
              <a:rPr lang="en-US"/>
              <a:t>Click to edit Master title style</a:t>
            </a:r>
          </a:p>
        </p:txBody>
      </p:sp>
      <p:sp>
        <p:nvSpPr>
          <p:cNvPr id="3" name="Text Placeholder 3">
            <a:extLst>
              <a:ext uri="{FF2B5EF4-FFF2-40B4-BE49-F238E27FC236}">
                <a16:creationId xmlns:a16="http://schemas.microsoft.com/office/drawing/2014/main" id="{05B49E74-D3F8-9BC9-0A3F-F524E6C5A414}"/>
              </a:ext>
            </a:extLst>
          </p:cNvPr>
          <p:cNvSpPr>
            <a:spLocks noGrp="1"/>
          </p:cNvSpPr>
          <p:nvPr>
            <p:ph type="body" sz="quarter" idx="15"/>
          </p:nvPr>
        </p:nvSpPr>
        <p:spPr>
          <a:xfrm>
            <a:off x="586389" y="1591056"/>
            <a:ext cx="11013474" cy="726353"/>
          </a:xfrm>
          <a:prstGeom prst="rect">
            <a:avLst/>
          </a:prstGeom>
        </p:spPr>
        <p:txBody>
          <a:bodyPr wrap="square">
            <a:spAutoFit/>
          </a:bodyPr>
          <a:lstStyle>
            <a:lvl1pPr marL="137160" indent="-137160">
              <a:buFont typeface="Arial" panose="020B0604020202020204" pitchFamily="34" charset="0"/>
              <a:buChar char="•"/>
              <a:defRPr>
                <a:solidFill>
                  <a:schemeClr val="tx1"/>
                </a:solidFill>
              </a:defRPr>
            </a:lvl1pPr>
            <a:lvl2pPr marL="265176" indent="-128016">
              <a:buFont typeface="Arial" panose="020B0604020202020204" pitchFamily="34" charset="0"/>
              <a:buChar char="•"/>
              <a:defRPr>
                <a:solidFill>
                  <a:schemeClr val="tx1"/>
                </a:solidFill>
              </a:defRPr>
            </a:lvl2pPr>
            <a:lvl3pPr marL="384048" indent="-118872">
              <a:buFont typeface="Arial" panose="020B0604020202020204" pitchFamily="34" charset="0"/>
              <a:buChar char="•"/>
              <a:defRPr>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17950971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28" orient="horz" pos="4320">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Skilling">
    <p:spTree>
      <p:nvGrpSpPr>
        <p:cNvPr id="1" name=""/>
        <p:cNvGrpSpPr/>
        <p:nvPr/>
      </p:nvGrpSpPr>
      <p:grpSpPr>
        <a:xfrm>
          <a:off x="0" y="0"/>
          <a:ext cx="0" cy="0"/>
          <a:chOff x="0" y="0"/>
          <a:chExt cx="0" cy="0"/>
        </a:xfrm>
      </p:grpSpPr>
      <p:pic>
        <p:nvPicPr>
          <p:cNvPr id="5" name="Image 2" descr=" ">
            <a:extLst>
              <a:ext uri="{FF2B5EF4-FFF2-40B4-BE49-F238E27FC236}">
                <a16:creationId xmlns:a16="http://schemas.microsoft.com/office/drawing/2014/main" id="{2C388042-34E7-9AF4-9EAA-CBD4E86A05F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42561" y="6437626"/>
            <a:ext cx="180771" cy="180726"/>
          </a:xfrm>
          <a:prstGeom prst="rect">
            <a:avLst/>
          </a:prstGeom>
        </p:spPr>
      </p:pic>
      <p:sp>
        <p:nvSpPr>
          <p:cNvPr id="6" name="TextBox 5">
            <a:extLst>
              <a:ext uri="{FF2B5EF4-FFF2-40B4-BE49-F238E27FC236}">
                <a16:creationId xmlns:a16="http://schemas.microsoft.com/office/drawing/2014/main" id="{ADEC73D3-D0A5-BB05-B0E5-8095D3FB4CA1}"/>
              </a:ext>
            </a:extLst>
          </p:cNvPr>
          <p:cNvSpPr txBox="1"/>
          <p:nvPr userDrawn="1">
            <p:extLst>
              <p:ext uri="{1162E1C5-73C7-4A58-AE30-91384D911F3F}">
                <p184:classification xmlns:p184="http://schemas.microsoft.com/office/powerpoint/2018/4/main" val="ftr"/>
              </p:ext>
            </p:extLst>
          </p:nvPr>
        </p:nvSpPr>
        <p:spPr>
          <a:xfrm rot="16200000" flipV="1">
            <a:off x="9033558" y="3702472"/>
            <a:ext cx="5759450" cy="123111"/>
          </a:xfrm>
          <a:prstGeom prst="rect">
            <a:avLst/>
          </a:prstGeom>
        </p:spPr>
        <p:txBody>
          <a:bodyPr horzOverflow="overflow" wrap="square" lIns="0" tIns="0" rIns="0" bIns="0">
            <a:spAutoFit/>
          </a:bodyPr>
          <a:lstStyle/>
          <a:p>
            <a:pPr algn="r"/>
            <a:r>
              <a:rPr lang="en-US" sz="800" b="0" i="0">
                <a:solidFill>
                  <a:schemeClr val="bg1">
                    <a:lumMod val="75000"/>
                  </a:schemeClr>
                </a:solidFill>
                <a:latin typeface="Aptos Display" panose="020B0004020202020204" pitchFamily="34" charset="0"/>
                <a:cs typeface="Calibri" panose="020F0502020204030204" pitchFamily="34" charset="0"/>
              </a:rPr>
              <a:t>Microsoft Confidential</a:t>
            </a:r>
          </a:p>
        </p:txBody>
      </p:sp>
      <p:pic>
        <p:nvPicPr>
          <p:cNvPr id="3" name="Picture 2">
            <a:extLst>
              <a:ext uri="{FF2B5EF4-FFF2-40B4-BE49-F238E27FC236}">
                <a16:creationId xmlns:a16="http://schemas.microsoft.com/office/drawing/2014/main" id="{B17F7577-FC62-6A7C-C939-107959F249C7}"/>
              </a:ext>
            </a:extLst>
          </p:cNvPr>
          <p:cNvPicPr>
            <a:picLocks noChangeAspect="1"/>
          </p:cNvPicPr>
          <p:nvPr userDrawn="1"/>
        </p:nvPicPr>
        <p:blipFill>
          <a:blip r:embed="rId3"/>
          <a:srcRect/>
          <a:stretch/>
        </p:blipFill>
        <p:spPr>
          <a:xfrm>
            <a:off x="0" y="0"/>
            <a:ext cx="12192000" cy="6858000"/>
          </a:xfrm>
          <a:prstGeom prst="rect">
            <a:avLst/>
          </a:prstGeom>
        </p:spPr>
      </p:pic>
      <p:pic>
        <p:nvPicPr>
          <p:cNvPr id="9" name="Picture 8" descr="A square white squares on a black background&#10;&#10;Description automatically generated">
            <a:extLst>
              <a:ext uri="{FF2B5EF4-FFF2-40B4-BE49-F238E27FC236}">
                <a16:creationId xmlns:a16="http://schemas.microsoft.com/office/drawing/2014/main" id="{20095FFF-9FE4-05BD-4B11-872D95CEE55E}"/>
              </a:ext>
            </a:extLst>
          </p:cNvPr>
          <p:cNvPicPr>
            <a:picLocks noChangeAspect="1"/>
          </p:cNvPicPr>
          <p:nvPr userDrawn="1"/>
        </p:nvPicPr>
        <p:blipFill>
          <a:blip r:embed="rId4"/>
          <a:stretch>
            <a:fillRect/>
          </a:stretch>
        </p:blipFill>
        <p:spPr>
          <a:xfrm>
            <a:off x="221955" y="6431490"/>
            <a:ext cx="212263" cy="212263"/>
          </a:xfrm>
          <a:prstGeom prst="rect">
            <a:avLst/>
          </a:prstGeom>
        </p:spPr>
      </p:pic>
    </p:spTree>
    <p:extLst>
      <p:ext uri="{BB962C8B-B14F-4D97-AF65-F5344CB8AC3E}">
        <p14:creationId xmlns:p14="http://schemas.microsoft.com/office/powerpoint/2010/main" val="25757653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cSld name="1_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388315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Full Text">
    <p:spTree>
      <p:nvGrpSpPr>
        <p:cNvPr id="1" name=""/>
        <p:cNvGrpSpPr/>
        <p:nvPr/>
      </p:nvGrpSpPr>
      <p:grpSpPr>
        <a:xfrm>
          <a:off x="0" y="0"/>
          <a:ext cx="0" cy="0"/>
          <a:chOff x="0" y="0"/>
          <a:chExt cx="0" cy="0"/>
        </a:xfrm>
      </p:grpSpPr>
      <p:sp>
        <p:nvSpPr>
          <p:cNvPr id="3" name="Content Placeholder 5">
            <a:extLst>
              <a:ext uri="{FF2B5EF4-FFF2-40B4-BE49-F238E27FC236}">
                <a16:creationId xmlns:a16="http://schemas.microsoft.com/office/drawing/2014/main" id="{BD1D9240-C907-57D6-591B-7112558ADE98}"/>
              </a:ext>
            </a:extLst>
          </p:cNvPr>
          <p:cNvSpPr>
            <a:spLocks noGrp="1"/>
          </p:cNvSpPr>
          <p:nvPr>
            <p:ph sz="quarter" idx="10" hasCustomPrompt="1"/>
          </p:nvPr>
        </p:nvSpPr>
        <p:spPr>
          <a:xfrm>
            <a:off x="803275" y="836613"/>
            <a:ext cx="4906149" cy="581025"/>
          </a:xfrm>
          <a:prstGeom prst="rect">
            <a:avLst/>
          </a:prstGeom>
        </p:spPr>
        <p:txBody>
          <a:bodyPr lIns="0"/>
          <a:lstStyle>
            <a:lvl1pPr marL="0" indent="0">
              <a:buNone/>
              <a:defRPr kumimoji="0" lang="en-US" sz="2400" b="1" u="none" strike="noStrike" kern="0" cap="none" spc="-20" normalizeH="0" baseline="0" dirty="0">
                <a:ln>
                  <a:noFill/>
                </a:ln>
                <a:solidFill>
                  <a:srgbClr val="242424">
                    <a:alpha val="100000"/>
                  </a:srgbClr>
                </a:solidFill>
                <a:effectLst/>
                <a:uLnTx/>
                <a:uFillTx/>
                <a:latin typeface="Aptos" panose="020B0004020202020204" pitchFamily="34" charset="0"/>
                <a:ea typeface="DM Sans Bold" pitchFamily="34" charset="-122"/>
                <a:cs typeface="DM Sans Bold" pitchFamily="34" charset="-120"/>
              </a:defRPr>
            </a:lvl1pPr>
          </a:lstStyle>
          <a:p>
            <a:pPr lvl="0"/>
            <a:r>
              <a:rPr kumimoji="0" lang="en-US" b="1" u="none" strike="noStrike" kern="0" cap="none" spc="-20" normalizeH="0" baseline="0" noProof="0">
                <a:ln>
                  <a:noFill/>
                </a:ln>
                <a:solidFill>
                  <a:srgbClr val="242424">
                    <a:alpha val="100000"/>
                  </a:srgbClr>
                </a:solidFill>
                <a:effectLst/>
                <a:uLnTx/>
                <a:uFillTx/>
                <a:latin typeface="Aptos" panose="020B0004020202020204" pitchFamily="34" charset="0"/>
                <a:ea typeface="DM Sans Bold" pitchFamily="34" charset="-122"/>
                <a:cs typeface="DM Sans Bold" pitchFamily="34" charset="-120"/>
              </a:rPr>
              <a:t>Title</a:t>
            </a:r>
            <a:endParaRPr lang="en-US"/>
          </a:p>
        </p:txBody>
      </p:sp>
    </p:spTree>
    <p:extLst>
      <p:ext uri="{BB962C8B-B14F-4D97-AF65-F5344CB8AC3E}">
        <p14:creationId xmlns:p14="http://schemas.microsoft.com/office/powerpoint/2010/main" val="177843927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Light bg slides (for intro, quotes, etc)">
    <p:bg>
      <p:bgPr>
        <a:gradFill>
          <a:gsLst>
            <a:gs pos="26000">
              <a:srgbClr val="ECECEC"/>
            </a:gs>
            <a:gs pos="100000">
              <a:srgbClr val="DDE9FA"/>
            </a:gs>
          </a:gsLst>
          <a:lin ang="0" scaled="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5FC166-19E7-9280-458D-5816E1B5C937}"/>
              </a:ext>
            </a:extLst>
          </p:cNvPr>
          <p:cNvSpPr txBox="1"/>
          <p:nvPr userDrawn="1">
            <p:extLst>
              <p:ext uri="{1162E1C5-73C7-4A58-AE30-91384D911F3F}">
                <p184:classification xmlns:p184="http://schemas.microsoft.com/office/powerpoint/2018/4/main" val="ftr"/>
              </p:ext>
            </p:extLst>
          </p:nvPr>
        </p:nvSpPr>
        <p:spPr>
          <a:xfrm rot="16200000" flipV="1">
            <a:off x="9033558" y="3702472"/>
            <a:ext cx="5759450" cy="123111"/>
          </a:xfrm>
          <a:prstGeom prst="rect">
            <a:avLst/>
          </a:prstGeom>
        </p:spPr>
        <p:txBody>
          <a:bodyPr horzOverflow="overflow" wrap="square" lIns="0" tIns="0" rIns="0" bIns="0">
            <a:spAutoFit/>
          </a:bodyPr>
          <a:lstStyle/>
          <a:p>
            <a:pPr algn="r"/>
            <a:r>
              <a:rPr lang="en-US" sz="800" b="0" i="0">
                <a:solidFill>
                  <a:schemeClr val="bg1">
                    <a:lumMod val="75000"/>
                  </a:schemeClr>
                </a:solidFill>
                <a:latin typeface="Aptos Display" panose="020B0004020202020204" pitchFamily="34" charset="0"/>
                <a:cs typeface="Calibri" panose="020F0502020204030204" pitchFamily="34" charset="0"/>
              </a:rPr>
              <a:t>Microsoft Confidential</a:t>
            </a:r>
          </a:p>
        </p:txBody>
      </p:sp>
    </p:spTree>
    <p:extLst>
      <p:ext uri="{BB962C8B-B14F-4D97-AF65-F5344CB8AC3E}">
        <p14:creationId xmlns:p14="http://schemas.microsoft.com/office/powerpoint/2010/main" val="72054458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Walkin">
    <p:spTree>
      <p:nvGrpSpPr>
        <p:cNvPr id="1" name=""/>
        <p:cNvGrpSpPr/>
        <p:nvPr/>
      </p:nvGrpSpPr>
      <p:grpSpPr>
        <a:xfrm>
          <a:off x="0" y="0"/>
          <a:ext cx="0" cy="0"/>
          <a:chOff x="0" y="0"/>
          <a:chExt cx="0" cy="0"/>
        </a:xfrm>
      </p:grpSpPr>
      <p:pic>
        <p:nvPicPr>
          <p:cNvPr id="2" name="Picture 1" descr="A colorful object with a blue and pink design&#10;&#10;AI-generated content may be incorrect.">
            <a:extLst>
              <a:ext uri="{FF2B5EF4-FFF2-40B4-BE49-F238E27FC236}">
                <a16:creationId xmlns:a16="http://schemas.microsoft.com/office/drawing/2014/main" id="{80F84BD0-616B-5158-BD28-96CA7BB51532}"/>
              </a:ext>
            </a:extLst>
          </p:cNvPr>
          <p:cNvPicPr>
            <a:picLocks noChangeAspect="1"/>
          </p:cNvPicPr>
          <p:nvPr userDrawn="1"/>
        </p:nvPicPr>
        <p:blipFill>
          <a:blip r:embed="rId2"/>
          <a:stretch>
            <a:fillRect/>
          </a:stretch>
        </p:blipFill>
        <p:spPr>
          <a:xfrm>
            <a:off x="0" y="0"/>
            <a:ext cx="12185982" cy="6858000"/>
          </a:xfrm>
          <a:prstGeom prst="rect">
            <a:avLst/>
          </a:prstGeom>
        </p:spPr>
      </p:pic>
      <p:pic>
        <p:nvPicPr>
          <p:cNvPr id="8" name="MS logo gray - EMF" descr="Microsoft logo, gray text version">
            <a:extLst>
              <a:ext uri="{FF2B5EF4-FFF2-40B4-BE49-F238E27FC236}">
                <a16:creationId xmlns:a16="http://schemas.microsoft.com/office/drawing/2014/main" id="{DFDC8B6A-3640-D600-39FD-41ADFBE1B58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3" name="Graphic 2">
            <a:extLst>
              <a:ext uri="{FF2B5EF4-FFF2-40B4-BE49-F238E27FC236}">
                <a16:creationId xmlns:a16="http://schemas.microsoft.com/office/drawing/2014/main" id="{E937196D-5DEA-7A23-E8EC-B71791A3680E}"/>
              </a:ext>
            </a:extLst>
          </p:cNvPr>
          <p:cNvSpPr/>
          <p:nvPr userDrawn="1"/>
        </p:nvSpPr>
        <p:spPr>
          <a:xfrm>
            <a:off x="584728" y="2517698"/>
            <a:ext cx="3633699" cy="1822605"/>
          </a:xfrm>
          <a:custGeom>
            <a:avLst/>
            <a:gdLst>
              <a:gd name="connsiteX0" fmla="*/ 452057 w 3246882"/>
              <a:gd name="connsiteY0" fmla="*/ 39338 h 1628584"/>
              <a:gd name="connsiteX1" fmla="*/ 576739 w 3246882"/>
              <a:gd name="connsiteY1" fmla="*/ 39338 h 1628584"/>
              <a:gd name="connsiteX2" fmla="*/ 576739 w 3246882"/>
              <a:gd name="connsiteY2" fmla="*/ 572929 h 1628584"/>
              <a:gd name="connsiteX3" fmla="*/ 486347 w 3246882"/>
              <a:gd name="connsiteY3" fmla="*/ 572929 h 1628584"/>
              <a:gd name="connsiteX4" fmla="*/ 486347 w 3246882"/>
              <a:gd name="connsiteY4" fmla="*/ 234315 h 1628584"/>
              <a:gd name="connsiteX5" fmla="*/ 486918 w 3246882"/>
              <a:gd name="connsiteY5" fmla="*/ 193548 h 1628584"/>
              <a:gd name="connsiteX6" fmla="*/ 487871 w 3246882"/>
              <a:gd name="connsiteY6" fmla="*/ 149066 h 1628584"/>
              <a:gd name="connsiteX7" fmla="*/ 485680 w 3246882"/>
              <a:gd name="connsiteY7" fmla="*/ 149066 h 1628584"/>
              <a:gd name="connsiteX8" fmla="*/ 479393 w 3246882"/>
              <a:gd name="connsiteY8" fmla="*/ 168593 h 1628584"/>
              <a:gd name="connsiteX9" fmla="*/ 472726 w 3246882"/>
              <a:gd name="connsiteY9" fmla="*/ 186309 h 1628584"/>
              <a:gd name="connsiteX10" fmla="*/ 319088 w 3246882"/>
              <a:gd name="connsiteY10" fmla="*/ 572929 h 1628584"/>
              <a:gd name="connsiteX11" fmla="*/ 254699 w 3246882"/>
              <a:gd name="connsiteY11" fmla="*/ 572929 h 1628584"/>
              <a:gd name="connsiteX12" fmla="*/ 99727 w 3246882"/>
              <a:gd name="connsiteY12" fmla="*/ 189643 h 1628584"/>
              <a:gd name="connsiteX13" fmla="*/ 93631 w 3246882"/>
              <a:gd name="connsiteY13" fmla="*/ 172307 h 1628584"/>
              <a:gd name="connsiteX14" fmla="*/ 85630 w 3246882"/>
              <a:gd name="connsiteY14" fmla="*/ 149066 h 1628584"/>
              <a:gd name="connsiteX15" fmla="*/ 83439 w 3246882"/>
              <a:gd name="connsiteY15" fmla="*/ 149066 h 1628584"/>
              <a:gd name="connsiteX16" fmla="*/ 84582 w 3246882"/>
              <a:gd name="connsiteY16" fmla="*/ 195739 h 1628584"/>
              <a:gd name="connsiteX17" fmla="*/ 84963 w 3246882"/>
              <a:gd name="connsiteY17" fmla="*/ 246507 h 1628584"/>
              <a:gd name="connsiteX18" fmla="*/ 84963 w 3246882"/>
              <a:gd name="connsiteY18" fmla="*/ 572834 h 1628584"/>
              <a:gd name="connsiteX19" fmla="*/ 0 w 3246882"/>
              <a:gd name="connsiteY19" fmla="*/ 572834 h 1628584"/>
              <a:gd name="connsiteX20" fmla="*/ 0 w 3246882"/>
              <a:gd name="connsiteY20" fmla="*/ 39338 h 1628584"/>
              <a:gd name="connsiteX21" fmla="*/ 129826 w 3246882"/>
              <a:gd name="connsiteY21" fmla="*/ 39338 h 1628584"/>
              <a:gd name="connsiteX22" fmla="*/ 266414 w 3246882"/>
              <a:gd name="connsiteY22" fmla="*/ 383477 h 1628584"/>
              <a:gd name="connsiteX23" fmla="*/ 278892 w 3246882"/>
              <a:gd name="connsiteY23" fmla="*/ 415671 h 1628584"/>
              <a:gd name="connsiteX24" fmla="*/ 288036 w 3246882"/>
              <a:gd name="connsiteY24" fmla="*/ 444913 h 1628584"/>
              <a:gd name="connsiteX25" fmla="*/ 290227 w 3246882"/>
              <a:gd name="connsiteY25" fmla="*/ 444913 h 1628584"/>
              <a:gd name="connsiteX26" fmla="*/ 302324 w 3246882"/>
              <a:gd name="connsiteY26" fmla="*/ 412528 h 1628584"/>
              <a:gd name="connsiteX27" fmla="*/ 313658 w 3246882"/>
              <a:gd name="connsiteY27" fmla="*/ 382429 h 1628584"/>
              <a:gd name="connsiteX28" fmla="*/ 452057 w 3246882"/>
              <a:gd name="connsiteY28" fmla="*/ 39338 h 1628584"/>
              <a:gd name="connsiteX29" fmla="*/ 712375 w 3246882"/>
              <a:gd name="connsiteY29" fmla="*/ 120872 h 1628584"/>
              <a:gd name="connsiteX30" fmla="*/ 752570 w 3246882"/>
              <a:gd name="connsiteY30" fmla="*/ 105632 h 1628584"/>
              <a:gd name="connsiteX31" fmla="*/ 767810 w 3246882"/>
              <a:gd name="connsiteY31" fmla="*/ 67723 h 1628584"/>
              <a:gd name="connsiteX32" fmla="*/ 752570 w 3246882"/>
              <a:gd name="connsiteY32" fmla="*/ 29813 h 1628584"/>
              <a:gd name="connsiteX33" fmla="*/ 712375 w 3246882"/>
              <a:gd name="connsiteY33" fmla="*/ 14573 h 1628584"/>
              <a:gd name="connsiteX34" fmla="*/ 672941 w 3246882"/>
              <a:gd name="connsiteY34" fmla="*/ 29813 h 1628584"/>
              <a:gd name="connsiteX35" fmla="*/ 657701 w 3246882"/>
              <a:gd name="connsiteY35" fmla="*/ 67437 h 1628584"/>
              <a:gd name="connsiteX36" fmla="*/ 672941 w 3246882"/>
              <a:gd name="connsiteY36" fmla="*/ 105156 h 1628584"/>
              <a:gd name="connsiteX37" fmla="*/ 712375 w 3246882"/>
              <a:gd name="connsiteY37" fmla="*/ 120968 h 1628584"/>
              <a:gd name="connsiteX38" fmla="*/ 667703 w 3246882"/>
              <a:gd name="connsiteY38" fmla="*/ 572929 h 1628584"/>
              <a:gd name="connsiteX39" fmla="*/ 756666 w 3246882"/>
              <a:gd name="connsiteY39" fmla="*/ 572929 h 1628584"/>
              <a:gd name="connsiteX40" fmla="*/ 756666 w 3246882"/>
              <a:gd name="connsiteY40" fmla="*/ 191929 h 1628584"/>
              <a:gd name="connsiteX41" fmla="*/ 667703 w 3246882"/>
              <a:gd name="connsiteY41" fmla="*/ 191929 h 1628584"/>
              <a:gd name="connsiteX42" fmla="*/ 667703 w 3246882"/>
              <a:gd name="connsiteY42" fmla="*/ 572929 h 1628584"/>
              <a:gd name="connsiteX43" fmla="*/ 1179100 w 3246882"/>
              <a:gd name="connsiteY43" fmla="*/ 500348 h 1628584"/>
              <a:gd name="connsiteX44" fmla="*/ 1110234 w 3246882"/>
              <a:gd name="connsiteY44" fmla="*/ 461677 h 1628584"/>
              <a:gd name="connsiteX45" fmla="*/ 1072325 w 3246882"/>
              <a:gd name="connsiteY45" fmla="*/ 497205 h 1628584"/>
              <a:gd name="connsiteX46" fmla="*/ 1025843 w 3246882"/>
              <a:gd name="connsiteY46" fmla="*/ 507778 h 1628584"/>
              <a:gd name="connsiteX47" fmla="*/ 948500 w 3246882"/>
              <a:gd name="connsiteY47" fmla="*/ 475393 h 1628584"/>
              <a:gd name="connsiteX48" fmla="*/ 919448 w 3246882"/>
              <a:gd name="connsiteY48" fmla="*/ 383096 h 1628584"/>
              <a:gd name="connsiteX49" fmla="*/ 948881 w 3246882"/>
              <a:gd name="connsiteY49" fmla="*/ 288608 h 1628584"/>
              <a:gd name="connsiteX50" fmla="*/ 1023652 w 3246882"/>
              <a:gd name="connsiteY50" fmla="*/ 254794 h 1628584"/>
              <a:gd name="connsiteX51" fmla="*/ 1069753 w 3246882"/>
              <a:gd name="connsiteY51" fmla="*/ 265557 h 1628584"/>
              <a:gd name="connsiteX52" fmla="*/ 1106996 w 3246882"/>
              <a:gd name="connsiteY52" fmla="*/ 302038 h 1628584"/>
              <a:gd name="connsiteX53" fmla="*/ 1176909 w 3246882"/>
              <a:gd name="connsiteY53" fmla="*/ 267462 h 1628584"/>
              <a:gd name="connsiteX54" fmla="*/ 1116806 w 3246882"/>
              <a:gd name="connsiteY54" fmla="*/ 204407 h 1628584"/>
              <a:gd name="connsiteX55" fmla="*/ 1026605 w 3246882"/>
              <a:gd name="connsiteY55" fmla="*/ 182975 h 1628584"/>
              <a:gd name="connsiteX56" fmla="*/ 883730 w 3246882"/>
              <a:gd name="connsiteY56" fmla="*/ 238220 h 1628584"/>
              <a:gd name="connsiteX57" fmla="*/ 828675 w 3246882"/>
              <a:gd name="connsiteY57" fmla="*/ 389096 h 1628584"/>
              <a:gd name="connsiteX58" fmla="*/ 880396 w 3246882"/>
              <a:gd name="connsiteY58" fmla="*/ 529019 h 1628584"/>
              <a:gd name="connsiteX59" fmla="*/ 1023652 w 3246882"/>
              <a:gd name="connsiteY59" fmla="*/ 581882 h 1628584"/>
              <a:gd name="connsiteX60" fmla="*/ 1113473 w 3246882"/>
              <a:gd name="connsiteY60" fmla="*/ 561785 h 1628584"/>
              <a:gd name="connsiteX61" fmla="*/ 1179100 w 3246882"/>
              <a:gd name="connsiteY61" fmla="*/ 500348 h 1628584"/>
              <a:gd name="connsiteX62" fmla="*/ 1438656 w 3246882"/>
              <a:gd name="connsiteY62" fmla="*/ 185166 h 1628584"/>
              <a:gd name="connsiteX63" fmla="*/ 1378363 w 3246882"/>
              <a:gd name="connsiteY63" fmla="*/ 204692 h 1628584"/>
              <a:gd name="connsiteX64" fmla="*/ 1338929 w 3246882"/>
              <a:gd name="connsiteY64" fmla="*/ 260699 h 1628584"/>
              <a:gd name="connsiteX65" fmla="*/ 1337405 w 3246882"/>
              <a:gd name="connsiteY65" fmla="*/ 260699 h 1628584"/>
              <a:gd name="connsiteX66" fmla="*/ 1337405 w 3246882"/>
              <a:gd name="connsiteY66" fmla="*/ 191834 h 1628584"/>
              <a:gd name="connsiteX67" fmla="*/ 1248442 w 3246882"/>
              <a:gd name="connsiteY67" fmla="*/ 191834 h 1628584"/>
              <a:gd name="connsiteX68" fmla="*/ 1248442 w 3246882"/>
              <a:gd name="connsiteY68" fmla="*/ 572834 h 1628584"/>
              <a:gd name="connsiteX69" fmla="*/ 1337405 w 3246882"/>
              <a:gd name="connsiteY69" fmla="*/ 572834 h 1628584"/>
              <a:gd name="connsiteX70" fmla="*/ 1337405 w 3246882"/>
              <a:gd name="connsiteY70" fmla="*/ 384524 h 1628584"/>
              <a:gd name="connsiteX71" fmla="*/ 1361027 w 3246882"/>
              <a:gd name="connsiteY71" fmla="*/ 296323 h 1628584"/>
              <a:gd name="connsiteX72" fmla="*/ 1422940 w 3246882"/>
              <a:gd name="connsiteY72" fmla="*/ 262795 h 1628584"/>
              <a:gd name="connsiteX73" fmla="*/ 1446181 w 3246882"/>
              <a:gd name="connsiteY73" fmla="*/ 265176 h 1628584"/>
              <a:gd name="connsiteX74" fmla="*/ 1467993 w 3246882"/>
              <a:gd name="connsiteY74" fmla="*/ 271653 h 1628584"/>
              <a:gd name="connsiteX75" fmla="*/ 1491806 w 3246882"/>
              <a:gd name="connsiteY75" fmla="*/ 195739 h 1628584"/>
              <a:gd name="connsiteX76" fmla="*/ 1465421 w 3246882"/>
              <a:gd name="connsiteY76" fmla="*/ 187166 h 1628584"/>
              <a:gd name="connsiteX77" fmla="*/ 1438656 w 3246882"/>
              <a:gd name="connsiteY77" fmla="*/ 184976 h 1628584"/>
              <a:gd name="connsiteX78" fmla="*/ 1855375 w 3246882"/>
              <a:gd name="connsiteY78" fmla="*/ 237649 h 1628584"/>
              <a:gd name="connsiteX79" fmla="*/ 1907667 w 3246882"/>
              <a:gd name="connsiteY79" fmla="*/ 379000 h 1628584"/>
              <a:gd name="connsiteX80" fmla="*/ 1852613 w 3246882"/>
              <a:gd name="connsiteY80" fmla="*/ 524637 h 1628584"/>
              <a:gd name="connsiteX81" fmla="*/ 1707166 w 3246882"/>
              <a:gd name="connsiteY81" fmla="*/ 581787 h 1628584"/>
              <a:gd name="connsiteX82" fmla="*/ 1562957 w 3246882"/>
              <a:gd name="connsiteY82" fmla="*/ 528542 h 1628584"/>
              <a:gd name="connsiteX83" fmla="*/ 1509522 w 3246882"/>
              <a:gd name="connsiteY83" fmla="*/ 385286 h 1628584"/>
              <a:gd name="connsiteX84" fmla="*/ 1566101 w 3246882"/>
              <a:gd name="connsiteY84" fmla="*/ 238506 h 1628584"/>
              <a:gd name="connsiteX85" fmla="*/ 1712309 w 3246882"/>
              <a:gd name="connsiteY85" fmla="*/ 182880 h 1628584"/>
              <a:gd name="connsiteX86" fmla="*/ 1855375 w 3246882"/>
              <a:gd name="connsiteY86" fmla="*/ 237554 h 1628584"/>
              <a:gd name="connsiteX87" fmla="*/ 1816513 w 3246882"/>
              <a:gd name="connsiteY87" fmla="*/ 381286 h 1628584"/>
              <a:gd name="connsiteX88" fmla="*/ 1788605 w 3246882"/>
              <a:gd name="connsiteY88" fmla="*/ 289751 h 1628584"/>
              <a:gd name="connsiteX89" fmla="*/ 1710118 w 3246882"/>
              <a:gd name="connsiteY89" fmla="*/ 255175 h 1628584"/>
              <a:gd name="connsiteX90" fmla="*/ 1630299 w 3246882"/>
              <a:gd name="connsiteY90" fmla="*/ 290894 h 1628584"/>
              <a:gd name="connsiteX91" fmla="*/ 1600391 w 3246882"/>
              <a:gd name="connsiteY91" fmla="*/ 383572 h 1628584"/>
              <a:gd name="connsiteX92" fmla="*/ 1630013 w 3246882"/>
              <a:gd name="connsiteY92" fmla="*/ 476250 h 1628584"/>
              <a:gd name="connsiteX93" fmla="*/ 1710595 w 3246882"/>
              <a:gd name="connsiteY93" fmla="*/ 510064 h 1628584"/>
              <a:gd name="connsiteX94" fmla="*/ 1788890 w 3246882"/>
              <a:gd name="connsiteY94" fmla="*/ 475107 h 1628584"/>
              <a:gd name="connsiteX95" fmla="*/ 1816608 w 3246882"/>
              <a:gd name="connsiteY95" fmla="*/ 381381 h 1628584"/>
              <a:gd name="connsiteX96" fmla="*/ 2123313 w 3246882"/>
              <a:gd name="connsiteY96" fmla="*/ 339566 h 1628584"/>
              <a:gd name="connsiteX97" fmla="*/ 2068068 w 3246882"/>
              <a:gd name="connsiteY97" fmla="*/ 321374 h 1628584"/>
              <a:gd name="connsiteX98" fmla="*/ 2053400 w 3246882"/>
              <a:gd name="connsiteY98" fmla="*/ 292322 h 1628584"/>
              <a:gd name="connsiteX99" fmla="*/ 2067497 w 3246882"/>
              <a:gd name="connsiteY99" fmla="*/ 261461 h 1628584"/>
              <a:gd name="connsiteX100" fmla="*/ 2108835 w 3246882"/>
              <a:gd name="connsiteY100" fmla="*/ 249555 h 1628584"/>
              <a:gd name="connsiteX101" fmla="*/ 2152555 w 3246882"/>
              <a:gd name="connsiteY101" fmla="*/ 258509 h 1628584"/>
              <a:gd name="connsiteX102" fmla="*/ 2188083 w 3246882"/>
              <a:gd name="connsiteY102" fmla="*/ 285274 h 1628584"/>
              <a:gd name="connsiteX103" fmla="*/ 2239804 w 3246882"/>
              <a:gd name="connsiteY103" fmla="*/ 238411 h 1628584"/>
              <a:gd name="connsiteX104" fmla="*/ 2184368 w 3246882"/>
              <a:gd name="connsiteY104" fmla="*/ 196691 h 1628584"/>
              <a:gd name="connsiteX105" fmla="*/ 2111407 w 3246882"/>
              <a:gd name="connsiteY105" fmla="*/ 182880 h 1628584"/>
              <a:gd name="connsiteX106" fmla="*/ 2010251 w 3246882"/>
              <a:gd name="connsiteY106" fmla="*/ 214694 h 1628584"/>
              <a:gd name="connsiteX107" fmla="*/ 1970056 w 3246882"/>
              <a:gd name="connsiteY107" fmla="*/ 302324 h 1628584"/>
              <a:gd name="connsiteX108" fmla="*/ 1999679 w 3246882"/>
              <a:gd name="connsiteY108" fmla="*/ 375476 h 1628584"/>
              <a:gd name="connsiteX109" fmla="*/ 2104073 w 3246882"/>
              <a:gd name="connsiteY109" fmla="*/ 418052 h 1628584"/>
              <a:gd name="connsiteX110" fmla="*/ 2149983 w 3246882"/>
              <a:gd name="connsiteY110" fmla="*/ 436055 h 1628584"/>
              <a:gd name="connsiteX111" fmla="*/ 2165414 w 3246882"/>
              <a:gd name="connsiteY111" fmla="*/ 467106 h 1628584"/>
              <a:gd name="connsiteX112" fmla="*/ 2149031 w 3246882"/>
              <a:gd name="connsiteY112" fmla="*/ 502253 h 1628584"/>
              <a:gd name="connsiteX113" fmla="*/ 2103311 w 3246882"/>
              <a:gd name="connsiteY113" fmla="*/ 514731 h 1628584"/>
              <a:gd name="connsiteX114" fmla="*/ 2053685 w 3246882"/>
              <a:gd name="connsiteY114" fmla="*/ 503015 h 1628584"/>
              <a:gd name="connsiteX115" fmla="*/ 2009204 w 3246882"/>
              <a:gd name="connsiteY115" fmla="*/ 463772 h 1628584"/>
              <a:gd name="connsiteX116" fmla="*/ 1955673 w 3246882"/>
              <a:gd name="connsiteY116" fmla="*/ 511778 h 1628584"/>
              <a:gd name="connsiteX117" fmla="*/ 2015966 w 3246882"/>
              <a:gd name="connsiteY117" fmla="*/ 563880 h 1628584"/>
              <a:gd name="connsiteX118" fmla="*/ 2102644 w 3246882"/>
              <a:gd name="connsiteY118" fmla="*/ 581787 h 1628584"/>
              <a:gd name="connsiteX119" fmla="*/ 2208657 w 3246882"/>
              <a:gd name="connsiteY119" fmla="*/ 547973 h 1628584"/>
              <a:gd name="connsiteX120" fmla="*/ 2249234 w 3246882"/>
              <a:gd name="connsiteY120" fmla="*/ 459010 h 1628584"/>
              <a:gd name="connsiteX121" fmla="*/ 2217992 w 3246882"/>
              <a:gd name="connsiteY121" fmla="*/ 380143 h 1628584"/>
              <a:gd name="connsiteX122" fmla="*/ 2123504 w 3246882"/>
              <a:gd name="connsiteY122" fmla="*/ 339566 h 1628584"/>
              <a:gd name="connsiteX123" fmla="*/ 2658332 w 3246882"/>
              <a:gd name="connsiteY123" fmla="*/ 237649 h 1628584"/>
              <a:gd name="connsiteX124" fmla="*/ 2710624 w 3246882"/>
              <a:gd name="connsiteY124" fmla="*/ 379000 h 1628584"/>
              <a:gd name="connsiteX125" fmla="*/ 2655570 w 3246882"/>
              <a:gd name="connsiteY125" fmla="*/ 524637 h 1628584"/>
              <a:gd name="connsiteX126" fmla="*/ 2510123 w 3246882"/>
              <a:gd name="connsiteY126" fmla="*/ 581787 h 1628584"/>
              <a:gd name="connsiteX127" fmla="*/ 2365915 w 3246882"/>
              <a:gd name="connsiteY127" fmla="*/ 528542 h 1628584"/>
              <a:gd name="connsiteX128" fmla="*/ 2312480 w 3246882"/>
              <a:gd name="connsiteY128" fmla="*/ 385286 h 1628584"/>
              <a:gd name="connsiteX129" fmla="*/ 2369058 w 3246882"/>
              <a:gd name="connsiteY129" fmla="*/ 238506 h 1628584"/>
              <a:gd name="connsiteX130" fmla="*/ 2515267 w 3246882"/>
              <a:gd name="connsiteY130" fmla="*/ 182880 h 1628584"/>
              <a:gd name="connsiteX131" fmla="*/ 2658332 w 3246882"/>
              <a:gd name="connsiteY131" fmla="*/ 237554 h 1628584"/>
              <a:gd name="connsiteX132" fmla="*/ 2619375 w 3246882"/>
              <a:gd name="connsiteY132" fmla="*/ 381286 h 1628584"/>
              <a:gd name="connsiteX133" fmla="*/ 2591467 w 3246882"/>
              <a:gd name="connsiteY133" fmla="*/ 289751 h 1628584"/>
              <a:gd name="connsiteX134" fmla="*/ 2512981 w 3246882"/>
              <a:gd name="connsiteY134" fmla="*/ 255175 h 1628584"/>
              <a:gd name="connsiteX135" fmla="*/ 2433161 w 3246882"/>
              <a:gd name="connsiteY135" fmla="*/ 290894 h 1628584"/>
              <a:gd name="connsiteX136" fmla="*/ 2403253 w 3246882"/>
              <a:gd name="connsiteY136" fmla="*/ 383572 h 1628584"/>
              <a:gd name="connsiteX137" fmla="*/ 2432876 w 3246882"/>
              <a:gd name="connsiteY137" fmla="*/ 476250 h 1628584"/>
              <a:gd name="connsiteX138" fmla="*/ 2513457 w 3246882"/>
              <a:gd name="connsiteY138" fmla="*/ 510064 h 1628584"/>
              <a:gd name="connsiteX139" fmla="*/ 2591753 w 3246882"/>
              <a:gd name="connsiteY139" fmla="*/ 475107 h 1628584"/>
              <a:gd name="connsiteX140" fmla="*/ 2619470 w 3246882"/>
              <a:gd name="connsiteY140" fmla="*/ 381381 h 1628584"/>
              <a:gd name="connsiteX141" fmla="*/ 3219260 w 3246882"/>
              <a:gd name="connsiteY141" fmla="*/ 494729 h 1628584"/>
              <a:gd name="connsiteX142" fmla="*/ 3196209 w 3246882"/>
              <a:gd name="connsiteY142" fmla="*/ 507397 h 1628584"/>
              <a:gd name="connsiteX143" fmla="*/ 3175349 w 3246882"/>
              <a:gd name="connsiteY143" fmla="*/ 511112 h 1628584"/>
              <a:gd name="connsiteX144" fmla="*/ 3144107 w 3246882"/>
              <a:gd name="connsiteY144" fmla="*/ 497872 h 1628584"/>
              <a:gd name="connsiteX145" fmla="*/ 3132963 w 3246882"/>
              <a:gd name="connsiteY145" fmla="*/ 456724 h 1628584"/>
              <a:gd name="connsiteX146" fmla="*/ 3132963 w 3246882"/>
              <a:gd name="connsiteY146" fmla="*/ 260985 h 1628584"/>
              <a:gd name="connsiteX147" fmla="*/ 3230118 w 3246882"/>
              <a:gd name="connsiteY147" fmla="*/ 260985 h 1628584"/>
              <a:gd name="connsiteX148" fmla="*/ 3230118 w 3246882"/>
              <a:gd name="connsiteY148" fmla="*/ 191738 h 1628584"/>
              <a:gd name="connsiteX149" fmla="*/ 3132963 w 3246882"/>
              <a:gd name="connsiteY149" fmla="*/ 191738 h 1628584"/>
              <a:gd name="connsiteX150" fmla="*/ 3132963 w 3246882"/>
              <a:gd name="connsiteY150" fmla="*/ 82677 h 1628584"/>
              <a:gd name="connsiteX151" fmla="*/ 3043999 w 3246882"/>
              <a:gd name="connsiteY151" fmla="*/ 98298 h 1628584"/>
              <a:gd name="connsiteX152" fmla="*/ 3043999 w 3246882"/>
              <a:gd name="connsiteY152" fmla="*/ 191643 h 1628584"/>
              <a:gd name="connsiteX153" fmla="*/ 2893028 w 3246882"/>
              <a:gd name="connsiteY153" fmla="*/ 191643 h 1628584"/>
              <a:gd name="connsiteX154" fmla="*/ 2893028 w 3246882"/>
              <a:gd name="connsiteY154" fmla="*/ 130969 h 1628584"/>
              <a:gd name="connsiteX155" fmla="*/ 2905887 w 3246882"/>
              <a:gd name="connsiteY155" fmla="*/ 86297 h 1628584"/>
              <a:gd name="connsiteX156" fmla="*/ 2942558 w 3246882"/>
              <a:gd name="connsiteY156" fmla="*/ 71438 h 1628584"/>
              <a:gd name="connsiteX157" fmla="*/ 2965037 w 3246882"/>
              <a:gd name="connsiteY157" fmla="*/ 74962 h 1628584"/>
              <a:gd name="connsiteX158" fmla="*/ 2984945 w 3246882"/>
              <a:gd name="connsiteY158" fmla="*/ 84868 h 1628584"/>
              <a:gd name="connsiteX159" fmla="*/ 3021425 w 3246882"/>
              <a:gd name="connsiteY159" fmla="*/ 20479 h 1628584"/>
              <a:gd name="connsiteX160" fmla="*/ 2981230 w 3246882"/>
              <a:gd name="connsiteY160" fmla="*/ 5048 h 1628584"/>
              <a:gd name="connsiteX161" fmla="*/ 2938844 w 3246882"/>
              <a:gd name="connsiteY161" fmla="*/ 0 h 1628584"/>
              <a:gd name="connsiteX162" fmla="*/ 2839688 w 3246882"/>
              <a:gd name="connsiteY162" fmla="*/ 34957 h 1628584"/>
              <a:gd name="connsiteX163" fmla="*/ 2804541 w 3246882"/>
              <a:gd name="connsiteY163" fmla="*/ 130207 h 1628584"/>
              <a:gd name="connsiteX164" fmla="*/ 2804541 w 3246882"/>
              <a:gd name="connsiteY164" fmla="*/ 191643 h 1628584"/>
              <a:gd name="connsiteX165" fmla="*/ 2739771 w 3246882"/>
              <a:gd name="connsiteY165" fmla="*/ 191643 h 1628584"/>
              <a:gd name="connsiteX166" fmla="*/ 2739771 w 3246882"/>
              <a:gd name="connsiteY166" fmla="*/ 260890 h 1628584"/>
              <a:gd name="connsiteX167" fmla="*/ 2804541 w 3246882"/>
              <a:gd name="connsiteY167" fmla="*/ 260890 h 1628584"/>
              <a:gd name="connsiteX168" fmla="*/ 2804541 w 3246882"/>
              <a:gd name="connsiteY168" fmla="*/ 572643 h 1628584"/>
              <a:gd name="connsiteX169" fmla="*/ 2893124 w 3246882"/>
              <a:gd name="connsiteY169" fmla="*/ 572643 h 1628584"/>
              <a:gd name="connsiteX170" fmla="*/ 2893124 w 3246882"/>
              <a:gd name="connsiteY170" fmla="*/ 261080 h 1628584"/>
              <a:gd name="connsiteX171" fmla="*/ 3044095 w 3246882"/>
              <a:gd name="connsiteY171" fmla="*/ 261080 h 1628584"/>
              <a:gd name="connsiteX172" fmla="*/ 3044095 w 3246882"/>
              <a:gd name="connsiteY172" fmla="*/ 469487 h 1628584"/>
              <a:gd name="connsiteX173" fmla="*/ 3072384 w 3246882"/>
              <a:gd name="connsiteY173" fmla="*/ 553212 h 1628584"/>
              <a:gd name="connsiteX174" fmla="*/ 3156871 w 3246882"/>
              <a:gd name="connsiteY174" fmla="*/ 581882 h 1628584"/>
              <a:gd name="connsiteX175" fmla="*/ 3208020 w 3246882"/>
              <a:gd name="connsiteY175" fmla="*/ 574643 h 1628584"/>
              <a:gd name="connsiteX176" fmla="*/ 3246882 w 3246882"/>
              <a:gd name="connsiteY176" fmla="*/ 555117 h 1628584"/>
              <a:gd name="connsiteX177" fmla="*/ 3219355 w 3246882"/>
              <a:gd name="connsiteY177" fmla="*/ 494824 h 1628584"/>
              <a:gd name="connsiteX178" fmla="*/ 0 w 3246882"/>
              <a:gd name="connsiteY178" fmla="*/ 1449229 h 1628584"/>
              <a:gd name="connsiteX179" fmla="*/ 91154 w 3246882"/>
              <a:gd name="connsiteY179" fmla="*/ 1449229 h 1628584"/>
              <a:gd name="connsiteX180" fmla="*/ 91154 w 3246882"/>
              <a:gd name="connsiteY180" fmla="*/ 915638 h 1628584"/>
              <a:gd name="connsiteX181" fmla="*/ 0 w 3246882"/>
              <a:gd name="connsiteY181" fmla="*/ 915638 h 1628584"/>
              <a:gd name="connsiteX182" fmla="*/ 0 w 3246882"/>
              <a:gd name="connsiteY182" fmla="*/ 1449229 h 1628584"/>
              <a:gd name="connsiteX183" fmla="*/ 463391 w 3246882"/>
              <a:gd name="connsiteY183" fmla="*/ 1068229 h 1628584"/>
              <a:gd name="connsiteX184" fmla="*/ 552355 w 3246882"/>
              <a:gd name="connsiteY184" fmla="*/ 1068229 h 1628584"/>
              <a:gd name="connsiteX185" fmla="*/ 552355 w 3246882"/>
              <a:gd name="connsiteY185" fmla="*/ 1426559 h 1628584"/>
              <a:gd name="connsiteX186" fmla="*/ 499682 w 3246882"/>
              <a:gd name="connsiteY186" fmla="*/ 1575721 h 1628584"/>
              <a:gd name="connsiteX187" fmla="*/ 354806 w 3246882"/>
              <a:gd name="connsiteY187" fmla="*/ 1628585 h 1628584"/>
              <a:gd name="connsiteX188" fmla="*/ 254318 w 3246882"/>
              <a:gd name="connsiteY188" fmla="*/ 1608677 h 1628584"/>
              <a:gd name="connsiteX189" fmla="*/ 176213 w 3246882"/>
              <a:gd name="connsiteY189" fmla="*/ 1547431 h 1628584"/>
              <a:gd name="connsiteX190" fmla="*/ 240983 w 3246882"/>
              <a:gd name="connsiteY190" fmla="*/ 1499426 h 1628584"/>
              <a:gd name="connsiteX191" fmla="*/ 290322 w 3246882"/>
              <a:gd name="connsiteY191" fmla="*/ 1543907 h 1628584"/>
              <a:gd name="connsiteX192" fmla="*/ 356330 w 3246882"/>
              <a:gd name="connsiteY192" fmla="*/ 1558576 h 1628584"/>
              <a:gd name="connsiteX193" fmla="*/ 434816 w 3246882"/>
              <a:gd name="connsiteY193" fmla="*/ 1529144 h 1628584"/>
              <a:gd name="connsiteX194" fmla="*/ 463487 w 3246882"/>
              <a:gd name="connsiteY194" fmla="*/ 1441704 h 1628584"/>
              <a:gd name="connsiteX195" fmla="*/ 463487 w 3246882"/>
              <a:gd name="connsiteY195" fmla="*/ 1398175 h 1628584"/>
              <a:gd name="connsiteX196" fmla="*/ 461963 w 3246882"/>
              <a:gd name="connsiteY196" fmla="*/ 1398175 h 1628584"/>
              <a:gd name="connsiteX197" fmla="*/ 411194 w 3246882"/>
              <a:gd name="connsiteY197" fmla="*/ 1442847 h 1628584"/>
              <a:gd name="connsiteX198" fmla="*/ 336995 w 3246882"/>
              <a:gd name="connsiteY198" fmla="*/ 1458087 h 1628584"/>
              <a:gd name="connsiteX199" fmla="*/ 217932 w 3246882"/>
              <a:gd name="connsiteY199" fmla="*/ 1408081 h 1628584"/>
              <a:gd name="connsiteX200" fmla="*/ 172879 w 3246882"/>
              <a:gd name="connsiteY200" fmla="*/ 1268730 h 1628584"/>
              <a:gd name="connsiteX201" fmla="*/ 224790 w 3246882"/>
              <a:gd name="connsiteY201" fmla="*/ 1114520 h 1628584"/>
              <a:gd name="connsiteX202" fmla="*/ 353759 w 3246882"/>
              <a:gd name="connsiteY202" fmla="*/ 1059275 h 1628584"/>
              <a:gd name="connsiteX203" fmla="*/ 416052 w 3246882"/>
              <a:gd name="connsiteY203" fmla="*/ 1071944 h 1628584"/>
              <a:gd name="connsiteX204" fmla="*/ 461963 w 3246882"/>
              <a:gd name="connsiteY204" fmla="*/ 1108043 h 1628584"/>
              <a:gd name="connsiteX205" fmla="*/ 463487 w 3246882"/>
              <a:gd name="connsiteY205" fmla="*/ 1108043 h 1628584"/>
              <a:gd name="connsiteX206" fmla="*/ 463487 w 3246882"/>
              <a:gd name="connsiteY206" fmla="*/ 1068229 h 1628584"/>
              <a:gd name="connsiteX207" fmla="*/ 464153 w 3246882"/>
              <a:gd name="connsiteY207" fmla="*/ 1228154 h 1628584"/>
              <a:gd name="connsiteX208" fmla="*/ 437007 w 3246882"/>
              <a:gd name="connsiteY208" fmla="*/ 1159478 h 1628584"/>
              <a:gd name="connsiteX209" fmla="*/ 367094 w 3246882"/>
              <a:gd name="connsiteY209" fmla="*/ 1130999 h 1628584"/>
              <a:gd name="connsiteX210" fmla="*/ 291560 w 3246882"/>
              <a:gd name="connsiteY210" fmla="*/ 1165765 h 1628584"/>
              <a:gd name="connsiteX211" fmla="*/ 263652 w 3246882"/>
              <a:gd name="connsiteY211" fmla="*/ 1263777 h 1628584"/>
              <a:gd name="connsiteX212" fmla="*/ 289465 w 3246882"/>
              <a:gd name="connsiteY212" fmla="*/ 1353407 h 1628584"/>
              <a:gd name="connsiteX213" fmla="*/ 361093 w 3246882"/>
              <a:gd name="connsiteY213" fmla="*/ 1386173 h 1628584"/>
              <a:gd name="connsiteX214" fmla="*/ 435483 w 3246882"/>
              <a:gd name="connsiteY214" fmla="*/ 1354360 h 1628584"/>
              <a:gd name="connsiteX215" fmla="*/ 464153 w 3246882"/>
              <a:gd name="connsiteY215" fmla="*/ 1271588 h 1628584"/>
              <a:gd name="connsiteX216" fmla="*/ 464153 w 3246882"/>
              <a:gd name="connsiteY216" fmla="*/ 1228058 h 1628584"/>
              <a:gd name="connsiteX217" fmla="*/ 860965 w 3246882"/>
              <a:gd name="connsiteY217" fmla="*/ 1059275 h 1628584"/>
              <a:gd name="connsiteX218" fmla="*/ 791432 w 3246882"/>
              <a:gd name="connsiteY218" fmla="*/ 1075087 h 1628584"/>
              <a:gd name="connsiteX219" fmla="*/ 738950 w 3246882"/>
              <a:gd name="connsiteY219" fmla="*/ 1119950 h 1628584"/>
              <a:gd name="connsiteX220" fmla="*/ 737426 w 3246882"/>
              <a:gd name="connsiteY220" fmla="*/ 1119950 h 1628584"/>
              <a:gd name="connsiteX221" fmla="*/ 737426 w 3246882"/>
              <a:gd name="connsiteY221" fmla="*/ 1068229 h 1628584"/>
              <a:gd name="connsiteX222" fmla="*/ 648462 w 3246882"/>
              <a:gd name="connsiteY222" fmla="*/ 1068229 h 1628584"/>
              <a:gd name="connsiteX223" fmla="*/ 648462 w 3246882"/>
              <a:gd name="connsiteY223" fmla="*/ 1449229 h 1628584"/>
              <a:gd name="connsiteX224" fmla="*/ 737426 w 3246882"/>
              <a:gd name="connsiteY224" fmla="*/ 1449229 h 1628584"/>
              <a:gd name="connsiteX225" fmla="*/ 737426 w 3246882"/>
              <a:gd name="connsiteY225" fmla="*/ 1231964 h 1628584"/>
              <a:gd name="connsiteX226" fmla="*/ 762572 w 3246882"/>
              <a:gd name="connsiteY226" fmla="*/ 1159764 h 1628584"/>
              <a:gd name="connsiteX227" fmla="*/ 827151 w 3246882"/>
              <a:gd name="connsiteY227" fmla="*/ 1131094 h 1628584"/>
              <a:gd name="connsiteX228" fmla="*/ 882968 w 3246882"/>
              <a:gd name="connsiteY228" fmla="*/ 1155668 h 1628584"/>
              <a:gd name="connsiteX229" fmla="*/ 901541 w 3246882"/>
              <a:gd name="connsiteY229" fmla="*/ 1226725 h 1628584"/>
              <a:gd name="connsiteX230" fmla="*/ 901541 w 3246882"/>
              <a:gd name="connsiteY230" fmla="*/ 1449229 h 1628584"/>
              <a:gd name="connsiteX231" fmla="*/ 990505 w 3246882"/>
              <a:gd name="connsiteY231" fmla="*/ 1449229 h 1628584"/>
              <a:gd name="connsiteX232" fmla="*/ 990505 w 3246882"/>
              <a:gd name="connsiteY232" fmla="*/ 1214819 h 1628584"/>
              <a:gd name="connsiteX233" fmla="*/ 957358 w 3246882"/>
              <a:gd name="connsiteY233" fmla="*/ 1099661 h 1628584"/>
              <a:gd name="connsiteX234" fmla="*/ 860965 w 3246882"/>
              <a:gd name="connsiteY234" fmla="*/ 1059275 h 1628584"/>
              <a:gd name="connsiteX235" fmla="*/ 1124236 w 3246882"/>
              <a:gd name="connsiteY235" fmla="*/ 890683 h 1628584"/>
              <a:gd name="connsiteX236" fmla="*/ 1084802 w 3246882"/>
              <a:gd name="connsiteY236" fmla="*/ 905923 h 1628584"/>
              <a:gd name="connsiteX237" fmla="*/ 1069562 w 3246882"/>
              <a:gd name="connsiteY237" fmla="*/ 943547 h 1628584"/>
              <a:gd name="connsiteX238" fmla="*/ 1084802 w 3246882"/>
              <a:gd name="connsiteY238" fmla="*/ 981266 h 1628584"/>
              <a:gd name="connsiteX239" fmla="*/ 1124236 w 3246882"/>
              <a:gd name="connsiteY239" fmla="*/ 997077 h 1628584"/>
              <a:gd name="connsiteX240" fmla="*/ 1164431 w 3246882"/>
              <a:gd name="connsiteY240" fmla="*/ 981837 h 1628584"/>
              <a:gd name="connsiteX241" fmla="*/ 1179671 w 3246882"/>
              <a:gd name="connsiteY241" fmla="*/ 943928 h 1628584"/>
              <a:gd name="connsiteX242" fmla="*/ 1164431 w 3246882"/>
              <a:gd name="connsiteY242" fmla="*/ 906018 h 1628584"/>
              <a:gd name="connsiteX243" fmla="*/ 1124236 w 3246882"/>
              <a:gd name="connsiteY243" fmla="*/ 890778 h 1628584"/>
              <a:gd name="connsiteX244" fmla="*/ 1079564 w 3246882"/>
              <a:gd name="connsiteY244" fmla="*/ 1449229 h 1628584"/>
              <a:gd name="connsiteX245" fmla="*/ 1168527 w 3246882"/>
              <a:gd name="connsiteY245" fmla="*/ 1449229 h 1628584"/>
              <a:gd name="connsiteX246" fmla="*/ 1168527 w 3246882"/>
              <a:gd name="connsiteY246" fmla="*/ 1068229 h 1628584"/>
              <a:gd name="connsiteX247" fmla="*/ 1079564 w 3246882"/>
              <a:gd name="connsiteY247" fmla="*/ 1068229 h 1628584"/>
              <a:gd name="connsiteX248" fmla="*/ 1079564 w 3246882"/>
              <a:gd name="connsiteY248" fmla="*/ 1449229 h 1628584"/>
              <a:gd name="connsiteX249" fmla="*/ 1440656 w 3246882"/>
              <a:gd name="connsiteY249" fmla="*/ 1383697 h 1628584"/>
              <a:gd name="connsiteX250" fmla="*/ 1419797 w 3246882"/>
              <a:gd name="connsiteY250" fmla="*/ 1387412 h 1628584"/>
              <a:gd name="connsiteX251" fmla="*/ 1388555 w 3246882"/>
              <a:gd name="connsiteY251" fmla="*/ 1374172 h 1628584"/>
              <a:gd name="connsiteX252" fmla="*/ 1377410 w 3246882"/>
              <a:gd name="connsiteY252" fmla="*/ 1333024 h 1628584"/>
              <a:gd name="connsiteX253" fmla="*/ 1377410 w 3246882"/>
              <a:gd name="connsiteY253" fmla="*/ 1137285 h 1628584"/>
              <a:gd name="connsiteX254" fmla="*/ 1474565 w 3246882"/>
              <a:gd name="connsiteY254" fmla="*/ 1137285 h 1628584"/>
              <a:gd name="connsiteX255" fmla="*/ 1474565 w 3246882"/>
              <a:gd name="connsiteY255" fmla="*/ 1068038 h 1628584"/>
              <a:gd name="connsiteX256" fmla="*/ 1377410 w 3246882"/>
              <a:gd name="connsiteY256" fmla="*/ 1068038 h 1628584"/>
              <a:gd name="connsiteX257" fmla="*/ 1377410 w 3246882"/>
              <a:gd name="connsiteY257" fmla="*/ 958977 h 1628584"/>
              <a:gd name="connsiteX258" fmla="*/ 1288447 w 3246882"/>
              <a:gd name="connsiteY258" fmla="*/ 974598 h 1628584"/>
              <a:gd name="connsiteX259" fmla="*/ 1288447 w 3246882"/>
              <a:gd name="connsiteY259" fmla="*/ 1067943 h 1628584"/>
              <a:gd name="connsiteX260" fmla="*/ 1224820 w 3246882"/>
              <a:gd name="connsiteY260" fmla="*/ 1067943 h 1628584"/>
              <a:gd name="connsiteX261" fmla="*/ 1224820 w 3246882"/>
              <a:gd name="connsiteY261" fmla="*/ 1137190 h 1628584"/>
              <a:gd name="connsiteX262" fmla="*/ 1288447 w 3246882"/>
              <a:gd name="connsiteY262" fmla="*/ 1137190 h 1628584"/>
              <a:gd name="connsiteX263" fmla="*/ 1288447 w 3246882"/>
              <a:gd name="connsiteY263" fmla="*/ 1345597 h 1628584"/>
              <a:gd name="connsiteX264" fmla="*/ 1316736 w 3246882"/>
              <a:gd name="connsiteY264" fmla="*/ 1429322 h 1628584"/>
              <a:gd name="connsiteX265" fmla="*/ 1401223 w 3246882"/>
              <a:gd name="connsiteY265" fmla="*/ 1457992 h 1628584"/>
              <a:gd name="connsiteX266" fmla="*/ 1452372 w 3246882"/>
              <a:gd name="connsiteY266" fmla="*/ 1450753 h 1628584"/>
              <a:gd name="connsiteX267" fmla="*/ 1491234 w 3246882"/>
              <a:gd name="connsiteY267" fmla="*/ 1431227 h 1628584"/>
              <a:gd name="connsiteX268" fmla="*/ 1463707 w 3246882"/>
              <a:gd name="connsiteY268" fmla="*/ 1370933 h 1628584"/>
              <a:gd name="connsiteX269" fmla="*/ 1440656 w 3246882"/>
              <a:gd name="connsiteY269" fmla="*/ 1383602 h 1628584"/>
              <a:gd name="connsiteX270" fmla="*/ 1829657 w 3246882"/>
              <a:gd name="connsiteY270" fmla="*/ 1107662 h 1628584"/>
              <a:gd name="connsiteX271" fmla="*/ 1873949 w 3246882"/>
              <a:gd name="connsiteY271" fmla="*/ 1247204 h 1628584"/>
              <a:gd name="connsiteX272" fmla="*/ 1873949 w 3246882"/>
              <a:gd name="connsiteY272" fmla="*/ 1280731 h 1628584"/>
              <a:gd name="connsiteX273" fmla="*/ 1612392 w 3246882"/>
              <a:gd name="connsiteY273" fmla="*/ 1280731 h 1628584"/>
              <a:gd name="connsiteX274" fmla="*/ 1641824 w 3246882"/>
              <a:gd name="connsiteY274" fmla="*/ 1362075 h 1628584"/>
              <a:gd name="connsiteX275" fmla="*/ 1711738 w 3246882"/>
              <a:gd name="connsiteY275" fmla="*/ 1389031 h 1628584"/>
              <a:gd name="connsiteX276" fmla="*/ 1763459 w 3246882"/>
              <a:gd name="connsiteY276" fmla="*/ 1375220 h 1628584"/>
              <a:gd name="connsiteX277" fmla="*/ 1802130 w 3246882"/>
              <a:gd name="connsiteY277" fmla="*/ 1334262 h 1628584"/>
              <a:gd name="connsiteX278" fmla="*/ 1870234 w 3246882"/>
              <a:gd name="connsiteY278" fmla="*/ 1371505 h 1628584"/>
              <a:gd name="connsiteX279" fmla="*/ 1803464 w 3246882"/>
              <a:gd name="connsiteY279" fmla="*/ 1435703 h 1628584"/>
              <a:gd name="connsiteX280" fmla="*/ 1708785 w 3246882"/>
              <a:gd name="connsiteY280" fmla="*/ 1458182 h 1628584"/>
              <a:gd name="connsiteX281" fmla="*/ 1573149 w 3246882"/>
              <a:gd name="connsiteY281" fmla="*/ 1407605 h 1628584"/>
              <a:gd name="connsiteX282" fmla="*/ 1522381 w 3246882"/>
              <a:gd name="connsiteY282" fmla="*/ 1262158 h 1628584"/>
              <a:gd name="connsiteX283" fmla="*/ 1574673 w 3246882"/>
              <a:gd name="connsiteY283" fmla="*/ 1115568 h 1628584"/>
              <a:gd name="connsiteX284" fmla="*/ 1705070 w 3246882"/>
              <a:gd name="connsiteY284" fmla="*/ 1059371 h 1628584"/>
              <a:gd name="connsiteX285" fmla="*/ 1829753 w 3246882"/>
              <a:gd name="connsiteY285" fmla="*/ 1107758 h 1628584"/>
              <a:gd name="connsiteX286" fmla="*/ 1788414 w 3246882"/>
              <a:gd name="connsiteY286" fmla="*/ 1218152 h 1628584"/>
              <a:gd name="connsiteX287" fmla="*/ 1766602 w 3246882"/>
              <a:gd name="connsiteY287" fmla="*/ 1149858 h 1628584"/>
              <a:gd name="connsiteX288" fmla="*/ 1706499 w 3246882"/>
              <a:gd name="connsiteY288" fmla="*/ 1125855 h 1628584"/>
              <a:gd name="connsiteX289" fmla="*/ 1641729 w 3246882"/>
              <a:gd name="connsiteY289" fmla="*/ 1152049 h 1628584"/>
              <a:gd name="connsiteX290" fmla="*/ 1612011 w 3246882"/>
              <a:gd name="connsiteY290" fmla="*/ 1218057 h 1628584"/>
              <a:gd name="connsiteX291" fmla="*/ 1788414 w 3246882"/>
              <a:gd name="connsiteY291" fmla="*/ 1218057 h 162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Lst>
            <a:rect l="l" t="t" r="r" b="b"/>
            <a:pathLst>
              <a:path w="3246882" h="1628584">
                <a:moveTo>
                  <a:pt x="452057" y="39338"/>
                </a:moveTo>
                <a:lnTo>
                  <a:pt x="576739" y="39338"/>
                </a:lnTo>
                <a:lnTo>
                  <a:pt x="576739" y="572929"/>
                </a:lnTo>
                <a:lnTo>
                  <a:pt x="486347" y="572929"/>
                </a:lnTo>
                <a:lnTo>
                  <a:pt x="486347" y="234315"/>
                </a:lnTo>
                <a:cubicBezTo>
                  <a:pt x="486347" y="220218"/>
                  <a:pt x="486537" y="206597"/>
                  <a:pt x="486918" y="193548"/>
                </a:cubicBezTo>
                <a:cubicBezTo>
                  <a:pt x="487299" y="180499"/>
                  <a:pt x="487585" y="165735"/>
                  <a:pt x="487871" y="149066"/>
                </a:cubicBezTo>
                <a:lnTo>
                  <a:pt x="485680" y="149066"/>
                </a:lnTo>
                <a:cubicBezTo>
                  <a:pt x="483489" y="156496"/>
                  <a:pt x="481298" y="162973"/>
                  <a:pt x="479393" y="168593"/>
                </a:cubicBezTo>
                <a:cubicBezTo>
                  <a:pt x="477393" y="174212"/>
                  <a:pt x="475202" y="180023"/>
                  <a:pt x="472726" y="186309"/>
                </a:cubicBezTo>
                <a:lnTo>
                  <a:pt x="319088" y="572929"/>
                </a:lnTo>
                <a:lnTo>
                  <a:pt x="254699" y="572929"/>
                </a:lnTo>
                <a:lnTo>
                  <a:pt x="99727" y="189643"/>
                </a:lnTo>
                <a:cubicBezTo>
                  <a:pt x="97727" y="183928"/>
                  <a:pt x="95726" y="178213"/>
                  <a:pt x="93631" y="172307"/>
                </a:cubicBezTo>
                <a:cubicBezTo>
                  <a:pt x="91535" y="166497"/>
                  <a:pt x="88868" y="158686"/>
                  <a:pt x="85630" y="149066"/>
                </a:cubicBezTo>
                <a:lnTo>
                  <a:pt x="83439" y="149066"/>
                </a:lnTo>
                <a:cubicBezTo>
                  <a:pt x="83915" y="164402"/>
                  <a:pt x="84296" y="180023"/>
                  <a:pt x="84582" y="195739"/>
                </a:cubicBezTo>
                <a:cubicBezTo>
                  <a:pt x="84868" y="211455"/>
                  <a:pt x="84963" y="228410"/>
                  <a:pt x="84963" y="246507"/>
                </a:cubicBezTo>
                <a:lnTo>
                  <a:pt x="84963" y="572834"/>
                </a:lnTo>
                <a:lnTo>
                  <a:pt x="0" y="572834"/>
                </a:lnTo>
                <a:lnTo>
                  <a:pt x="0" y="39338"/>
                </a:lnTo>
                <a:lnTo>
                  <a:pt x="129826" y="39338"/>
                </a:lnTo>
                <a:lnTo>
                  <a:pt x="266414" y="383477"/>
                </a:lnTo>
                <a:cubicBezTo>
                  <a:pt x="271653" y="396145"/>
                  <a:pt x="275749" y="406813"/>
                  <a:pt x="278892" y="415671"/>
                </a:cubicBezTo>
                <a:cubicBezTo>
                  <a:pt x="282035" y="424434"/>
                  <a:pt x="284988" y="434245"/>
                  <a:pt x="288036" y="444913"/>
                </a:cubicBezTo>
                <a:lnTo>
                  <a:pt x="290227" y="444913"/>
                </a:lnTo>
                <a:cubicBezTo>
                  <a:pt x="294704" y="433007"/>
                  <a:pt x="298704" y="422243"/>
                  <a:pt x="302324" y="412528"/>
                </a:cubicBezTo>
                <a:cubicBezTo>
                  <a:pt x="305943" y="402812"/>
                  <a:pt x="309658" y="392811"/>
                  <a:pt x="313658" y="382429"/>
                </a:cubicBezTo>
                <a:lnTo>
                  <a:pt x="452057" y="39338"/>
                </a:lnTo>
                <a:close/>
                <a:moveTo>
                  <a:pt x="712375" y="120872"/>
                </a:moveTo>
                <a:cubicBezTo>
                  <a:pt x="728948" y="120872"/>
                  <a:pt x="742379" y="115824"/>
                  <a:pt x="752570" y="105632"/>
                </a:cubicBezTo>
                <a:cubicBezTo>
                  <a:pt x="762762" y="95441"/>
                  <a:pt x="767810" y="82772"/>
                  <a:pt x="767810" y="67723"/>
                </a:cubicBezTo>
                <a:cubicBezTo>
                  <a:pt x="767810" y="52673"/>
                  <a:pt x="762762" y="39910"/>
                  <a:pt x="752570" y="29813"/>
                </a:cubicBezTo>
                <a:cubicBezTo>
                  <a:pt x="742379" y="19622"/>
                  <a:pt x="729044" y="14573"/>
                  <a:pt x="712375" y="14573"/>
                </a:cubicBezTo>
                <a:cubicBezTo>
                  <a:pt x="695706" y="14573"/>
                  <a:pt x="683133" y="19622"/>
                  <a:pt x="672941" y="29813"/>
                </a:cubicBezTo>
                <a:cubicBezTo>
                  <a:pt x="662750" y="40005"/>
                  <a:pt x="657701" y="52483"/>
                  <a:pt x="657701" y="67437"/>
                </a:cubicBezTo>
                <a:cubicBezTo>
                  <a:pt x="657701" y="82391"/>
                  <a:pt x="662750" y="94679"/>
                  <a:pt x="672941" y="105156"/>
                </a:cubicBezTo>
                <a:cubicBezTo>
                  <a:pt x="683133" y="115729"/>
                  <a:pt x="696278" y="120968"/>
                  <a:pt x="712375" y="120968"/>
                </a:cubicBezTo>
                <a:close/>
                <a:moveTo>
                  <a:pt x="667703" y="572929"/>
                </a:moveTo>
                <a:lnTo>
                  <a:pt x="756666" y="572929"/>
                </a:lnTo>
                <a:lnTo>
                  <a:pt x="756666" y="191929"/>
                </a:lnTo>
                <a:lnTo>
                  <a:pt x="667703" y="191929"/>
                </a:lnTo>
                <a:lnTo>
                  <a:pt x="667703" y="572929"/>
                </a:lnTo>
                <a:close/>
                <a:moveTo>
                  <a:pt x="1179100" y="500348"/>
                </a:moveTo>
                <a:lnTo>
                  <a:pt x="1110234" y="461677"/>
                </a:lnTo>
                <a:cubicBezTo>
                  <a:pt x="1099090" y="478346"/>
                  <a:pt x="1086422" y="490157"/>
                  <a:pt x="1072325" y="497205"/>
                </a:cubicBezTo>
                <a:cubicBezTo>
                  <a:pt x="1058228" y="504254"/>
                  <a:pt x="1042702" y="507778"/>
                  <a:pt x="1025843" y="507778"/>
                </a:cubicBezTo>
                <a:cubicBezTo>
                  <a:pt x="993553" y="507778"/>
                  <a:pt x="967835" y="497015"/>
                  <a:pt x="948500" y="475393"/>
                </a:cubicBezTo>
                <a:cubicBezTo>
                  <a:pt x="929164" y="453771"/>
                  <a:pt x="919448" y="423101"/>
                  <a:pt x="919448" y="383096"/>
                </a:cubicBezTo>
                <a:cubicBezTo>
                  <a:pt x="919448" y="343091"/>
                  <a:pt x="929259" y="311182"/>
                  <a:pt x="948881" y="288608"/>
                </a:cubicBezTo>
                <a:cubicBezTo>
                  <a:pt x="968502" y="266033"/>
                  <a:pt x="993362" y="254794"/>
                  <a:pt x="1023652" y="254794"/>
                </a:cubicBezTo>
                <a:cubicBezTo>
                  <a:pt x="1040987" y="254794"/>
                  <a:pt x="1056418" y="258413"/>
                  <a:pt x="1069753" y="265557"/>
                </a:cubicBezTo>
                <a:cubicBezTo>
                  <a:pt x="1083183" y="272796"/>
                  <a:pt x="1095566" y="284893"/>
                  <a:pt x="1106996" y="302038"/>
                </a:cubicBezTo>
                <a:lnTo>
                  <a:pt x="1176909" y="267462"/>
                </a:lnTo>
                <a:cubicBezTo>
                  <a:pt x="1163479" y="239649"/>
                  <a:pt x="1143476" y="218694"/>
                  <a:pt x="1116806" y="204407"/>
                </a:cubicBezTo>
                <a:cubicBezTo>
                  <a:pt x="1090136" y="190119"/>
                  <a:pt x="1060037" y="182975"/>
                  <a:pt x="1026605" y="182975"/>
                </a:cubicBezTo>
                <a:cubicBezTo>
                  <a:pt x="968026" y="182975"/>
                  <a:pt x="920401" y="201359"/>
                  <a:pt x="883730" y="238220"/>
                </a:cubicBezTo>
                <a:cubicBezTo>
                  <a:pt x="847058" y="275082"/>
                  <a:pt x="828675" y="325374"/>
                  <a:pt x="828675" y="389096"/>
                </a:cubicBezTo>
                <a:cubicBezTo>
                  <a:pt x="828675" y="447104"/>
                  <a:pt x="845915" y="493776"/>
                  <a:pt x="880396" y="529019"/>
                </a:cubicBezTo>
                <a:cubicBezTo>
                  <a:pt x="914876" y="564261"/>
                  <a:pt x="962597" y="581882"/>
                  <a:pt x="1023652" y="581882"/>
                </a:cubicBezTo>
                <a:cubicBezTo>
                  <a:pt x="1056608" y="581882"/>
                  <a:pt x="1086612" y="575215"/>
                  <a:pt x="1113473" y="561785"/>
                </a:cubicBezTo>
                <a:cubicBezTo>
                  <a:pt x="1140333" y="548354"/>
                  <a:pt x="1162241" y="527971"/>
                  <a:pt x="1179100" y="500348"/>
                </a:cubicBezTo>
                <a:close/>
                <a:moveTo>
                  <a:pt x="1438656" y="185166"/>
                </a:moveTo>
                <a:cubicBezTo>
                  <a:pt x="1415796" y="185166"/>
                  <a:pt x="1395698" y="191643"/>
                  <a:pt x="1378363" y="204692"/>
                </a:cubicBezTo>
                <a:cubicBezTo>
                  <a:pt x="1361027" y="217742"/>
                  <a:pt x="1347883" y="236411"/>
                  <a:pt x="1338929" y="260699"/>
                </a:cubicBezTo>
                <a:lnTo>
                  <a:pt x="1337405" y="260699"/>
                </a:lnTo>
                <a:lnTo>
                  <a:pt x="1337405" y="191834"/>
                </a:lnTo>
                <a:lnTo>
                  <a:pt x="1248442" y="191834"/>
                </a:lnTo>
                <a:lnTo>
                  <a:pt x="1248442" y="572834"/>
                </a:lnTo>
                <a:lnTo>
                  <a:pt x="1337405" y="572834"/>
                </a:lnTo>
                <a:lnTo>
                  <a:pt x="1337405" y="384524"/>
                </a:lnTo>
                <a:cubicBezTo>
                  <a:pt x="1337405" y="348043"/>
                  <a:pt x="1345311" y="318707"/>
                  <a:pt x="1361027" y="296323"/>
                </a:cubicBezTo>
                <a:cubicBezTo>
                  <a:pt x="1376743" y="274034"/>
                  <a:pt x="1397413" y="262795"/>
                  <a:pt x="1422940" y="262795"/>
                </a:cubicBezTo>
                <a:cubicBezTo>
                  <a:pt x="1431131" y="262795"/>
                  <a:pt x="1438847" y="263557"/>
                  <a:pt x="1446181" y="265176"/>
                </a:cubicBezTo>
                <a:cubicBezTo>
                  <a:pt x="1453515" y="266795"/>
                  <a:pt x="1460754" y="268986"/>
                  <a:pt x="1467993" y="271653"/>
                </a:cubicBezTo>
                <a:lnTo>
                  <a:pt x="1491806" y="195739"/>
                </a:lnTo>
                <a:cubicBezTo>
                  <a:pt x="1482376" y="191548"/>
                  <a:pt x="1473613" y="188690"/>
                  <a:pt x="1465421" y="187166"/>
                </a:cubicBezTo>
                <a:cubicBezTo>
                  <a:pt x="1457230" y="185642"/>
                  <a:pt x="1448276" y="184976"/>
                  <a:pt x="1438656" y="184976"/>
                </a:cubicBezTo>
                <a:close/>
                <a:moveTo>
                  <a:pt x="1855375" y="237649"/>
                </a:moveTo>
                <a:cubicBezTo>
                  <a:pt x="1890236" y="274130"/>
                  <a:pt x="1907667" y="321278"/>
                  <a:pt x="1907667" y="379000"/>
                </a:cubicBezTo>
                <a:cubicBezTo>
                  <a:pt x="1907667" y="436721"/>
                  <a:pt x="1889284" y="486632"/>
                  <a:pt x="1852613" y="524637"/>
                </a:cubicBezTo>
                <a:cubicBezTo>
                  <a:pt x="1815941" y="562737"/>
                  <a:pt x="1767364" y="581787"/>
                  <a:pt x="1707166" y="581787"/>
                </a:cubicBezTo>
                <a:cubicBezTo>
                  <a:pt x="1646968" y="581787"/>
                  <a:pt x="1598581" y="564071"/>
                  <a:pt x="1562957" y="528542"/>
                </a:cubicBezTo>
                <a:cubicBezTo>
                  <a:pt x="1527334" y="493109"/>
                  <a:pt x="1509522" y="445294"/>
                  <a:pt x="1509522" y="385286"/>
                </a:cubicBezTo>
                <a:cubicBezTo>
                  <a:pt x="1509808" y="324517"/>
                  <a:pt x="1528667" y="275558"/>
                  <a:pt x="1566101" y="238506"/>
                </a:cubicBezTo>
                <a:cubicBezTo>
                  <a:pt x="1603534" y="201454"/>
                  <a:pt x="1652302" y="182880"/>
                  <a:pt x="1712309" y="182880"/>
                </a:cubicBezTo>
                <a:cubicBezTo>
                  <a:pt x="1772317" y="182880"/>
                  <a:pt x="1820513" y="201073"/>
                  <a:pt x="1855375" y="237554"/>
                </a:cubicBezTo>
                <a:close/>
                <a:moveTo>
                  <a:pt x="1816513" y="381286"/>
                </a:moveTo>
                <a:cubicBezTo>
                  <a:pt x="1816513" y="343376"/>
                  <a:pt x="1807178" y="312801"/>
                  <a:pt x="1788605" y="289751"/>
                </a:cubicBezTo>
                <a:cubicBezTo>
                  <a:pt x="1770031" y="266700"/>
                  <a:pt x="1743837" y="255175"/>
                  <a:pt x="1710118" y="255175"/>
                </a:cubicBezTo>
                <a:cubicBezTo>
                  <a:pt x="1676400" y="255175"/>
                  <a:pt x="1650302" y="267081"/>
                  <a:pt x="1630299" y="290894"/>
                </a:cubicBezTo>
                <a:cubicBezTo>
                  <a:pt x="1610297" y="314706"/>
                  <a:pt x="1600391" y="345567"/>
                  <a:pt x="1600391" y="383572"/>
                </a:cubicBezTo>
                <a:cubicBezTo>
                  <a:pt x="1600391" y="421577"/>
                  <a:pt x="1610297" y="453676"/>
                  <a:pt x="1630013" y="476250"/>
                </a:cubicBezTo>
                <a:cubicBezTo>
                  <a:pt x="1649730" y="498824"/>
                  <a:pt x="1676591" y="510064"/>
                  <a:pt x="1710595" y="510064"/>
                </a:cubicBezTo>
                <a:cubicBezTo>
                  <a:pt x="1744599" y="510064"/>
                  <a:pt x="1770412" y="498443"/>
                  <a:pt x="1788890" y="475107"/>
                </a:cubicBezTo>
                <a:cubicBezTo>
                  <a:pt x="1807369" y="451771"/>
                  <a:pt x="1816608" y="420529"/>
                  <a:pt x="1816608" y="381381"/>
                </a:cubicBezTo>
                <a:close/>
                <a:moveTo>
                  <a:pt x="2123313" y="339566"/>
                </a:moveTo>
                <a:cubicBezTo>
                  <a:pt x="2096262" y="334328"/>
                  <a:pt x="2077879" y="328327"/>
                  <a:pt x="2068068" y="321374"/>
                </a:cubicBezTo>
                <a:cubicBezTo>
                  <a:pt x="2058257" y="314420"/>
                  <a:pt x="2053400" y="304800"/>
                  <a:pt x="2053400" y="292322"/>
                </a:cubicBezTo>
                <a:cubicBezTo>
                  <a:pt x="2053400" y="279845"/>
                  <a:pt x="2058067" y="269367"/>
                  <a:pt x="2067497" y="261461"/>
                </a:cubicBezTo>
                <a:cubicBezTo>
                  <a:pt x="2076926" y="253556"/>
                  <a:pt x="2090642" y="249555"/>
                  <a:pt x="2108835" y="249555"/>
                </a:cubicBezTo>
                <a:cubicBezTo>
                  <a:pt x="2125694" y="249555"/>
                  <a:pt x="2140268" y="252508"/>
                  <a:pt x="2152555" y="258509"/>
                </a:cubicBezTo>
                <a:cubicBezTo>
                  <a:pt x="2164842" y="264509"/>
                  <a:pt x="2176653" y="273368"/>
                  <a:pt x="2188083" y="285274"/>
                </a:cubicBezTo>
                <a:lnTo>
                  <a:pt x="2239804" y="238411"/>
                </a:lnTo>
                <a:cubicBezTo>
                  <a:pt x="2225421" y="219837"/>
                  <a:pt x="2206943" y="205931"/>
                  <a:pt x="2184368" y="196691"/>
                </a:cubicBezTo>
                <a:cubicBezTo>
                  <a:pt x="2161794" y="187547"/>
                  <a:pt x="2137505" y="182880"/>
                  <a:pt x="2111407" y="182880"/>
                </a:cubicBezTo>
                <a:cubicBezTo>
                  <a:pt x="2070735" y="182880"/>
                  <a:pt x="2037017" y="193453"/>
                  <a:pt x="2010251" y="214694"/>
                </a:cubicBezTo>
                <a:cubicBezTo>
                  <a:pt x="1983486" y="235934"/>
                  <a:pt x="1970056" y="265081"/>
                  <a:pt x="1970056" y="302324"/>
                </a:cubicBezTo>
                <a:cubicBezTo>
                  <a:pt x="1970056" y="331375"/>
                  <a:pt x="1979962" y="355759"/>
                  <a:pt x="1999679" y="375476"/>
                </a:cubicBezTo>
                <a:cubicBezTo>
                  <a:pt x="2019395" y="395192"/>
                  <a:pt x="2054162" y="409385"/>
                  <a:pt x="2104073" y="418052"/>
                </a:cubicBezTo>
                <a:cubicBezTo>
                  <a:pt x="2124361" y="421767"/>
                  <a:pt x="2139696" y="427768"/>
                  <a:pt x="2149983" y="436055"/>
                </a:cubicBezTo>
                <a:cubicBezTo>
                  <a:pt x="2160270" y="444341"/>
                  <a:pt x="2165414" y="454724"/>
                  <a:pt x="2165414" y="467106"/>
                </a:cubicBezTo>
                <a:cubicBezTo>
                  <a:pt x="2165414" y="482251"/>
                  <a:pt x="2159984" y="493967"/>
                  <a:pt x="2149031" y="502253"/>
                </a:cubicBezTo>
                <a:cubicBezTo>
                  <a:pt x="2138077" y="510540"/>
                  <a:pt x="2122837" y="514731"/>
                  <a:pt x="2103311" y="514731"/>
                </a:cubicBezTo>
                <a:cubicBezTo>
                  <a:pt x="2085975" y="514731"/>
                  <a:pt x="2069402" y="510826"/>
                  <a:pt x="2053685" y="503015"/>
                </a:cubicBezTo>
                <a:cubicBezTo>
                  <a:pt x="2037969" y="495205"/>
                  <a:pt x="2023110" y="482156"/>
                  <a:pt x="2009204" y="463772"/>
                </a:cubicBezTo>
                <a:lnTo>
                  <a:pt x="1955673" y="511778"/>
                </a:lnTo>
                <a:cubicBezTo>
                  <a:pt x="1969770" y="534638"/>
                  <a:pt x="1989868" y="551974"/>
                  <a:pt x="2015966" y="563880"/>
                </a:cubicBezTo>
                <a:cubicBezTo>
                  <a:pt x="2042065" y="575786"/>
                  <a:pt x="2070926" y="581787"/>
                  <a:pt x="2102644" y="581787"/>
                </a:cubicBezTo>
                <a:cubicBezTo>
                  <a:pt x="2146268" y="581787"/>
                  <a:pt x="2181606" y="570548"/>
                  <a:pt x="2208657" y="547973"/>
                </a:cubicBezTo>
                <a:cubicBezTo>
                  <a:pt x="2235708" y="525399"/>
                  <a:pt x="2249234" y="495776"/>
                  <a:pt x="2249234" y="459010"/>
                </a:cubicBezTo>
                <a:cubicBezTo>
                  <a:pt x="2249234" y="426244"/>
                  <a:pt x="2238851" y="399955"/>
                  <a:pt x="2217992" y="380143"/>
                </a:cubicBezTo>
                <a:cubicBezTo>
                  <a:pt x="2197132" y="360331"/>
                  <a:pt x="2165604" y="346805"/>
                  <a:pt x="2123504" y="339566"/>
                </a:cubicBezTo>
                <a:close/>
                <a:moveTo>
                  <a:pt x="2658332" y="237649"/>
                </a:moveTo>
                <a:cubicBezTo>
                  <a:pt x="2693194" y="274130"/>
                  <a:pt x="2710624" y="321278"/>
                  <a:pt x="2710624" y="379000"/>
                </a:cubicBezTo>
                <a:cubicBezTo>
                  <a:pt x="2710624" y="436721"/>
                  <a:pt x="2692241" y="486632"/>
                  <a:pt x="2655570" y="524637"/>
                </a:cubicBezTo>
                <a:cubicBezTo>
                  <a:pt x="2618899" y="562737"/>
                  <a:pt x="2570321" y="581787"/>
                  <a:pt x="2510123" y="581787"/>
                </a:cubicBezTo>
                <a:cubicBezTo>
                  <a:pt x="2449925" y="581787"/>
                  <a:pt x="2401538" y="564071"/>
                  <a:pt x="2365915" y="528542"/>
                </a:cubicBezTo>
                <a:cubicBezTo>
                  <a:pt x="2330291" y="493109"/>
                  <a:pt x="2312480" y="445294"/>
                  <a:pt x="2312480" y="385286"/>
                </a:cubicBezTo>
                <a:cubicBezTo>
                  <a:pt x="2312765" y="324517"/>
                  <a:pt x="2331625" y="275558"/>
                  <a:pt x="2369058" y="238506"/>
                </a:cubicBezTo>
                <a:cubicBezTo>
                  <a:pt x="2406491" y="201454"/>
                  <a:pt x="2455259" y="182880"/>
                  <a:pt x="2515267" y="182880"/>
                </a:cubicBezTo>
                <a:cubicBezTo>
                  <a:pt x="2575274" y="182880"/>
                  <a:pt x="2623471" y="201073"/>
                  <a:pt x="2658332" y="237554"/>
                </a:cubicBezTo>
                <a:close/>
                <a:moveTo>
                  <a:pt x="2619375" y="381286"/>
                </a:moveTo>
                <a:cubicBezTo>
                  <a:pt x="2619375" y="343376"/>
                  <a:pt x="2610041" y="312801"/>
                  <a:pt x="2591467" y="289751"/>
                </a:cubicBezTo>
                <a:cubicBezTo>
                  <a:pt x="2572893" y="266700"/>
                  <a:pt x="2546699" y="255175"/>
                  <a:pt x="2512981" y="255175"/>
                </a:cubicBezTo>
                <a:cubicBezTo>
                  <a:pt x="2479262" y="255175"/>
                  <a:pt x="2453164" y="267081"/>
                  <a:pt x="2433161" y="290894"/>
                </a:cubicBezTo>
                <a:cubicBezTo>
                  <a:pt x="2413159" y="314706"/>
                  <a:pt x="2403253" y="345567"/>
                  <a:pt x="2403253" y="383572"/>
                </a:cubicBezTo>
                <a:cubicBezTo>
                  <a:pt x="2403253" y="421577"/>
                  <a:pt x="2413159" y="453676"/>
                  <a:pt x="2432876" y="476250"/>
                </a:cubicBezTo>
                <a:cubicBezTo>
                  <a:pt x="2452592" y="498824"/>
                  <a:pt x="2479453" y="510064"/>
                  <a:pt x="2513457" y="510064"/>
                </a:cubicBezTo>
                <a:cubicBezTo>
                  <a:pt x="2547461" y="510064"/>
                  <a:pt x="2573274" y="498443"/>
                  <a:pt x="2591753" y="475107"/>
                </a:cubicBezTo>
                <a:cubicBezTo>
                  <a:pt x="2610231" y="451771"/>
                  <a:pt x="2619470" y="420529"/>
                  <a:pt x="2619470" y="381381"/>
                </a:cubicBezTo>
                <a:close/>
                <a:moveTo>
                  <a:pt x="3219260" y="494729"/>
                </a:moveTo>
                <a:cubicBezTo>
                  <a:pt x="3210782" y="500634"/>
                  <a:pt x="3203162" y="504920"/>
                  <a:pt x="3196209" y="507397"/>
                </a:cubicBezTo>
                <a:cubicBezTo>
                  <a:pt x="3189256" y="509873"/>
                  <a:pt x="3182303" y="511112"/>
                  <a:pt x="3175349" y="511112"/>
                </a:cubicBezTo>
                <a:cubicBezTo>
                  <a:pt x="3161919" y="511112"/>
                  <a:pt x="3151537" y="506730"/>
                  <a:pt x="3144107" y="497872"/>
                </a:cubicBezTo>
                <a:cubicBezTo>
                  <a:pt x="3136678" y="489109"/>
                  <a:pt x="3132963" y="475393"/>
                  <a:pt x="3132963" y="456724"/>
                </a:cubicBezTo>
                <a:lnTo>
                  <a:pt x="3132963" y="260985"/>
                </a:lnTo>
                <a:lnTo>
                  <a:pt x="3230118" y="260985"/>
                </a:lnTo>
                <a:lnTo>
                  <a:pt x="3230118" y="191738"/>
                </a:lnTo>
                <a:lnTo>
                  <a:pt x="3132963" y="191738"/>
                </a:lnTo>
                <a:lnTo>
                  <a:pt x="3132963" y="82677"/>
                </a:lnTo>
                <a:lnTo>
                  <a:pt x="3043999" y="98298"/>
                </a:lnTo>
                <a:lnTo>
                  <a:pt x="3043999" y="191643"/>
                </a:lnTo>
                <a:lnTo>
                  <a:pt x="2893028" y="191643"/>
                </a:lnTo>
                <a:lnTo>
                  <a:pt x="2893028" y="130969"/>
                </a:lnTo>
                <a:cubicBezTo>
                  <a:pt x="2893028" y="111157"/>
                  <a:pt x="2897315" y="96203"/>
                  <a:pt x="2905887" y="86297"/>
                </a:cubicBezTo>
                <a:cubicBezTo>
                  <a:pt x="2914460" y="76391"/>
                  <a:pt x="2926652" y="71438"/>
                  <a:pt x="2942558" y="71438"/>
                </a:cubicBezTo>
                <a:cubicBezTo>
                  <a:pt x="2950750" y="71438"/>
                  <a:pt x="2958274" y="72581"/>
                  <a:pt x="2965037" y="74962"/>
                </a:cubicBezTo>
                <a:cubicBezTo>
                  <a:pt x="2971895" y="77343"/>
                  <a:pt x="2978468" y="80582"/>
                  <a:pt x="2984945" y="84868"/>
                </a:cubicBezTo>
                <a:lnTo>
                  <a:pt x="3021425" y="20479"/>
                </a:lnTo>
                <a:cubicBezTo>
                  <a:pt x="3008281" y="13526"/>
                  <a:pt x="2994851" y="8382"/>
                  <a:pt x="2981230" y="5048"/>
                </a:cubicBezTo>
                <a:cubicBezTo>
                  <a:pt x="2967609" y="1715"/>
                  <a:pt x="2953417" y="0"/>
                  <a:pt x="2938844" y="0"/>
                </a:cubicBezTo>
                <a:cubicBezTo>
                  <a:pt x="2896172" y="0"/>
                  <a:pt x="2863120" y="11621"/>
                  <a:pt x="2839688" y="34957"/>
                </a:cubicBezTo>
                <a:cubicBezTo>
                  <a:pt x="2816257" y="58293"/>
                  <a:pt x="2804541" y="90011"/>
                  <a:pt x="2804541" y="130207"/>
                </a:cubicBezTo>
                <a:lnTo>
                  <a:pt x="2804541" y="191643"/>
                </a:lnTo>
                <a:lnTo>
                  <a:pt x="2739771" y="191643"/>
                </a:lnTo>
                <a:lnTo>
                  <a:pt x="2739771" y="260890"/>
                </a:lnTo>
                <a:lnTo>
                  <a:pt x="2804541" y="260890"/>
                </a:lnTo>
                <a:lnTo>
                  <a:pt x="2804541" y="572643"/>
                </a:lnTo>
                <a:lnTo>
                  <a:pt x="2893124" y="572643"/>
                </a:lnTo>
                <a:lnTo>
                  <a:pt x="2893124" y="261080"/>
                </a:lnTo>
                <a:lnTo>
                  <a:pt x="3044095" y="261080"/>
                </a:lnTo>
                <a:lnTo>
                  <a:pt x="3044095" y="469487"/>
                </a:lnTo>
                <a:cubicBezTo>
                  <a:pt x="3044095" y="506159"/>
                  <a:pt x="3053524" y="534067"/>
                  <a:pt x="3072384" y="553212"/>
                </a:cubicBezTo>
                <a:cubicBezTo>
                  <a:pt x="3091244" y="572357"/>
                  <a:pt x="3119342" y="581882"/>
                  <a:pt x="3156871" y="581882"/>
                </a:cubicBezTo>
                <a:cubicBezTo>
                  <a:pt x="3175254" y="581882"/>
                  <a:pt x="3192304" y="579501"/>
                  <a:pt x="3208020" y="574643"/>
                </a:cubicBezTo>
                <a:cubicBezTo>
                  <a:pt x="3223736" y="569786"/>
                  <a:pt x="3236690" y="563309"/>
                  <a:pt x="3246882" y="555117"/>
                </a:cubicBezTo>
                <a:lnTo>
                  <a:pt x="3219355" y="494824"/>
                </a:lnTo>
                <a:close/>
                <a:moveTo>
                  <a:pt x="0" y="1449229"/>
                </a:moveTo>
                <a:lnTo>
                  <a:pt x="91154" y="1449229"/>
                </a:lnTo>
                <a:lnTo>
                  <a:pt x="91154" y="915638"/>
                </a:lnTo>
                <a:lnTo>
                  <a:pt x="0" y="915638"/>
                </a:lnTo>
                <a:lnTo>
                  <a:pt x="0" y="1449229"/>
                </a:lnTo>
                <a:close/>
                <a:moveTo>
                  <a:pt x="463391" y="1068229"/>
                </a:moveTo>
                <a:lnTo>
                  <a:pt x="552355" y="1068229"/>
                </a:lnTo>
                <a:lnTo>
                  <a:pt x="552355" y="1426559"/>
                </a:lnTo>
                <a:cubicBezTo>
                  <a:pt x="552355" y="1490758"/>
                  <a:pt x="534829" y="1540574"/>
                  <a:pt x="499682" y="1575721"/>
                </a:cubicBezTo>
                <a:cubicBezTo>
                  <a:pt x="464534" y="1610963"/>
                  <a:pt x="416243" y="1628585"/>
                  <a:pt x="354806" y="1628585"/>
                </a:cubicBezTo>
                <a:cubicBezTo>
                  <a:pt x="318325" y="1628585"/>
                  <a:pt x="284893" y="1621917"/>
                  <a:pt x="254318" y="1608677"/>
                </a:cubicBezTo>
                <a:cubicBezTo>
                  <a:pt x="223838" y="1595438"/>
                  <a:pt x="197739" y="1574959"/>
                  <a:pt x="176213" y="1547431"/>
                </a:cubicBezTo>
                <a:lnTo>
                  <a:pt x="240983" y="1499426"/>
                </a:lnTo>
                <a:cubicBezTo>
                  <a:pt x="255365" y="1519238"/>
                  <a:pt x="271844" y="1534097"/>
                  <a:pt x="290322" y="1543907"/>
                </a:cubicBezTo>
                <a:cubicBezTo>
                  <a:pt x="308800" y="1553718"/>
                  <a:pt x="330803" y="1558576"/>
                  <a:pt x="356330" y="1558576"/>
                </a:cubicBezTo>
                <a:cubicBezTo>
                  <a:pt x="389573" y="1558576"/>
                  <a:pt x="415766" y="1548765"/>
                  <a:pt x="434816" y="1529144"/>
                </a:cubicBezTo>
                <a:cubicBezTo>
                  <a:pt x="453962" y="1509522"/>
                  <a:pt x="463487" y="1480376"/>
                  <a:pt x="463487" y="1441704"/>
                </a:cubicBezTo>
                <a:lnTo>
                  <a:pt x="463487" y="1398175"/>
                </a:lnTo>
                <a:lnTo>
                  <a:pt x="461963" y="1398175"/>
                </a:lnTo>
                <a:cubicBezTo>
                  <a:pt x="448056" y="1417796"/>
                  <a:pt x="431101" y="1432655"/>
                  <a:pt x="411194" y="1442847"/>
                </a:cubicBezTo>
                <a:cubicBezTo>
                  <a:pt x="391287" y="1453039"/>
                  <a:pt x="366522" y="1458087"/>
                  <a:pt x="336995" y="1458087"/>
                </a:cubicBezTo>
                <a:cubicBezTo>
                  <a:pt x="287655" y="1458087"/>
                  <a:pt x="247936" y="1441418"/>
                  <a:pt x="217932" y="1408081"/>
                </a:cubicBezTo>
                <a:cubicBezTo>
                  <a:pt x="187928" y="1374743"/>
                  <a:pt x="172879" y="1328261"/>
                  <a:pt x="172879" y="1268730"/>
                </a:cubicBezTo>
                <a:cubicBezTo>
                  <a:pt x="172879" y="1202722"/>
                  <a:pt x="190214" y="1151382"/>
                  <a:pt x="224790" y="1114520"/>
                </a:cubicBezTo>
                <a:cubicBezTo>
                  <a:pt x="259366" y="1077659"/>
                  <a:pt x="302324" y="1059275"/>
                  <a:pt x="353759" y="1059275"/>
                </a:cubicBezTo>
                <a:cubicBezTo>
                  <a:pt x="376333" y="1059275"/>
                  <a:pt x="397097" y="1063466"/>
                  <a:pt x="416052" y="1071944"/>
                </a:cubicBezTo>
                <a:cubicBezTo>
                  <a:pt x="435007" y="1080421"/>
                  <a:pt x="450342" y="1092422"/>
                  <a:pt x="461963" y="1108043"/>
                </a:cubicBezTo>
                <a:lnTo>
                  <a:pt x="463487" y="1108043"/>
                </a:lnTo>
                <a:lnTo>
                  <a:pt x="463487" y="1068229"/>
                </a:lnTo>
                <a:close/>
                <a:moveTo>
                  <a:pt x="464153" y="1228154"/>
                </a:moveTo>
                <a:cubicBezTo>
                  <a:pt x="464153" y="1201388"/>
                  <a:pt x="455105" y="1178528"/>
                  <a:pt x="437007" y="1159478"/>
                </a:cubicBezTo>
                <a:cubicBezTo>
                  <a:pt x="418910" y="1140428"/>
                  <a:pt x="395573" y="1130999"/>
                  <a:pt x="367094" y="1130999"/>
                </a:cubicBezTo>
                <a:cubicBezTo>
                  <a:pt x="335375" y="1130999"/>
                  <a:pt x="310134" y="1142619"/>
                  <a:pt x="291560" y="1165765"/>
                </a:cubicBezTo>
                <a:cubicBezTo>
                  <a:pt x="272987" y="1189006"/>
                  <a:pt x="263652" y="1221677"/>
                  <a:pt x="263652" y="1263777"/>
                </a:cubicBezTo>
                <a:cubicBezTo>
                  <a:pt x="263652" y="1301687"/>
                  <a:pt x="272225" y="1331595"/>
                  <a:pt x="289465" y="1353407"/>
                </a:cubicBezTo>
                <a:cubicBezTo>
                  <a:pt x="306705" y="1375220"/>
                  <a:pt x="330613" y="1386173"/>
                  <a:pt x="361093" y="1386173"/>
                </a:cubicBezTo>
                <a:cubicBezTo>
                  <a:pt x="391573" y="1386173"/>
                  <a:pt x="416433" y="1375601"/>
                  <a:pt x="435483" y="1354360"/>
                </a:cubicBezTo>
                <a:cubicBezTo>
                  <a:pt x="454533" y="1333119"/>
                  <a:pt x="464153" y="1305592"/>
                  <a:pt x="464153" y="1271588"/>
                </a:cubicBezTo>
                <a:lnTo>
                  <a:pt x="464153" y="1228058"/>
                </a:lnTo>
                <a:close/>
                <a:moveTo>
                  <a:pt x="860965" y="1059275"/>
                </a:moveTo>
                <a:cubicBezTo>
                  <a:pt x="835914" y="1059275"/>
                  <a:pt x="812673" y="1064514"/>
                  <a:pt x="791432" y="1075087"/>
                </a:cubicBezTo>
                <a:cubicBezTo>
                  <a:pt x="770096" y="1085660"/>
                  <a:pt x="752570" y="1100614"/>
                  <a:pt x="738950" y="1119950"/>
                </a:cubicBezTo>
                <a:lnTo>
                  <a:pt x="737426" y="1119950"/>
                </a:lnTo>
                <a:lnTo>
                  <a:pt x="737426" y="1068229"/>
                </a:lnTo>
                <a:lnTo>
                  <a:pt x="648462" y="1068229"/>
                </a:lnTo>
                <a:lnTo>
                  <a:pt x="648462" y="1449229"/>
                </a:lnTo>
                <a:lnTo>
                  <a:pt x="737426" y="1449229"/>
                </a:lnTo>
                <a:lnTo>
                  <a:pt x="737426" y="1231964"/>
                </a:lnTo>
                <a:cubicBezTo>
                  <a:pt x="737426" y="1202912"/>
                  <a:pt x="745808" y="1178909"/>
                  <a:pt x="762572" y="1159764"/>
                </a:cubicBezTo>
                <a:cubicBezTo>
                  <a:pt x="779336" y="1140714"/>
                  <a:pt x="800862" y="1131094"/>
                  <a:pt x="827151" y="1131094"/>
                </a:cubicBezTo>
                <a:cubicBezTo>
                  <a:pt x="851916" y="1131094"/>
                  <a:pt x="870585" y="1139285"/>
                  <a:pt x="882968" y="1155668"/>
                </a:cubicBezTo>
                <a:cubicBezTo>
                  <a:pt x="895350" y="1172051"/>
                  <a:pt x="901541" y="1195769"/>
                  <a:pt x="901541" y="1226725"/>
                </a:cubicBezTo>
                <a:lnTo>
                  <a:pt x="901541" y="1449229"/>
                </a:lnTo>
                <a:lnTo>
                  <a:pt x="990505" y="1449229"/>
                </a:lnTo>
                <a:lnTo>
                  <a:pt x="990505" y="1214819"/>
                </a:lnTo>
                <a:cubicBezTo>
                  <a:pt x="990505" y="1165003"/>
                  <a:pt x="979456" y="1126617"/>
                  <a:pt x="957358" y="1099661"/>
                </a:cubicBezTo>
                <a:cubicBezTo>
                  <a:pt x="935260" y="1072706"/>
                  <a:pt x="903161" y="1059275"/>
                  <a:pt x="860965" y="1059275"/>
                </a:cubicBezTo>
                <a:close/>
                <a:moveTo>
                  <a:pt x="1124236" y="890683"/>
                </a:moveTo>
                <a:cubicBezTo>
                  <a:pt x="1108139" y="890683"/>
                  <a:pt x="1094994" y="895731"/>
                  <a:pt x="1084802" y="905923"/>
                </a:cubicBezTo>
                <a:cubicBezTo>
                  <a:pt x="1074611" y="916115"/>
                  <a:pt x="1069562" y="928592"/>
                  <a:pt x="1069562" y="943547"/>
                </a:cubicBezTo>
                <a:cubicBezTo>
                  <a:pt x="1069562" y="958501"/>
                  <a:pt x="1074611" y="970788"/>
                  <a:pt x="1084802" y="981266"/>
                </a:cubicBezTo>
                <a:cubicBezTo>
                  <a:pt x="1094994" y="991838"/>
                  <a:pt x="1108139" y="997077"/>
                  <a:pt x="1124236" y="997077"/>
                </a:cubicBezTo>
                <a:cubicBezTo>
                  <a:pt x="1140333" y="997077"/>
                  <a:pt x="1154240" y="992029"/>
                  <a:pt x="1164431" y="981837"/>
                </a:cubicBezTo>
                <a:cubicBezTo>
                  <a:pt x="1174623" y="971645"/>
                  <a:pt x="1179671" y="958977"/>
                  <a:pt x="1179671" y="943928"/>
                </a:cubicBezTo>
                <a:cubicBezTo>
                  <a:pt x="1179671" y="928878"/>
                  <a:pt x="1174623" y="916115"/>
                  <a:pt x="1164431" y="906018"/>
                </a:cubicBezTo>
                <a:cubicBezTo>
                  <a:pt x="1154240" y="895826"/>
                  <a:pt x="1140905" y="890778"/>
                  <a:pt x="1124236" y="890778"/>
                </a:cubicBezTo>
                <a:close/>
                <a:moveTo>
                  <a:pt x="1079564" y="1449229"/>
                </a:moveTo>
                <a:lnTo>
                  <a:pt x="1168527" y="1449229"/>
                </a:lnTo>
                <a:lnTo>
                  <a:pt x="1168527" y="1068229"/>
                </a:lnTo>
                <a:lnTo>
                  <a:pt x="1079564" y="1068229"/>
                </a:lnTo>
                <a:lnTo>
                  <a:pt x="1079564" y="1449229"/>
                </a:lnTo>
                <a:close/>
                <a:moveTo>
                  <a:pt x="1440656" y="1383697"/>
                </a:moveTo>
                <a:cubicBezTo>
                  <a:pt x="1433703" y="1386173"/>
                  <a:pt x="1426750" y="1387412"/>
                  <a:pt x="1419797" y="1387412"/>
                </a:cubicBezTo>
                <a:cubicBezTo>
                  <a:pt x="1406366" y="1387412"/>
                  <a:pt x="1395984" y="1383030"/>
                  <a:pt x="1388555" y="1374172"/>
                </a:cubicBezTo>
                <a:cubicBezTo>
                  <a:pt x="1381125" y="1365409"/>
                  <a:pt x="1377410" y="1351693"/>
                  <a:pt x="1377410" y="1333024"/>
                </a:cubicBezTo>
                <a:lnTo>
                  <a:pt x="1377410" y="1137285"/>
                </a:lnTo>
                <a:lnTo>
                  <a:pt x="1474565" y="1137285"/>
                </a:lnTo>
                <a:lnTo>
                  <a:pt x="1474565" y="1068038"/>
                </a:lnTo>
                <a:lnTo>
                  <a:pt x="1377410" y="1068038"/>
                </a:lnTo>
                <a:lnTo>
                  <a:pt x="1377410" y="958977"/>
                </a:lnTo>
                <a:lnTo>
                  <a:pt x="1288447" y="974598"/>
                </a:lnTo>
                <a:lnTo>
                  <a:pt x="1288447" y="1067943"/>
                </a:lnTo>
                <a:lnTo>
                  <a:pt x="1224820" y="1067943"/>
                </a:lnTo>
                <a:lnTo>
                  <a:pt x="1224820" y="1137190"/>
                </a:lnTo>
                <a:lnTo>
                  <a:pt x="1288447" y="1137190"/>
                </a:lnTo>
                <a:lnTo>
                  <a:pt x="1288447" y="1345597"/>
                </a:lnTo>
                <a:cubicBezTo>
                  <a:pt x="1288447" y="1382268"/>
                  <a:pt x="1297877" y="1410176"/>
                  <a:pt x="1316736" y="1429322"/>
                </a:cubicBezTo>
                <a:cubicBezTo>
                  <a:pt x="1335596" y="1448467"/>
                  <a:pt x="1363789" y="1457992"/>
                  <a:pt x="1401223" y="1457992"/>
                </a:cubicBezTo>
                <a:cubicBezTo>
                  <a:pt x="1419606" y="1457992"/>
                  <a:pt x="1436656" y="1455610"/>
                  <a:pt x="1452372" y="1450753"/>
                </a:cubicBezTo>
                <a:cubicBezTo>
                  <a:pt x="1468088" y="1445895"/>
                  <a:pt x="1481042" y="1439418"/>
                  <a:pt x="1491234" y="1431227"/>
                </a:cubicBezTo>
                <a:lnTo>
                  <a:pt x="1463707" y="1370933"/>
                </a:lnTo>
                <a:cubicBezTo>
                  <a:pt x="1455230" y="1376839"/>
                  <a:pt x="1447610" y="1381125"/>
                  <a:pt x="1440656" y="1383602"/>
                </a:cubicBezTo>
                <a:close/>
                <a:moveTo>
                  <a:pt x="1829657" y="1107662"/>
                </a:moveTo>
                <a:cubicBezTo>
                  <a:pt x="1859185" y="1139952"/>
                  <a:pt x="1873949" y="1186434"/>
                  <a:pt x="1873949" y="1247204"/>
                </a:cubicBezTo>
                <a:lnTo>
                  <a:pt x="1873949" y="1280731"/>
                </a:lnTo>
                <a:lnTo>
                  <a:pt x="1612392" y="1280731"/>
                </a:lnTo>
                <a:cubicBezTo>
                  <a:pt x="1613154" y="1316927"/>
                  <a:pt x="1622965" y="1344073"/>
                  <a:pt x="1641824" y="1362075"/>
                </a:cubicBezTo>
                <a:cubicBezTo>
                  <a:pt x="1660684" y="1380077"/>
                  <a:pt x="1684020" y="1389031"/>
                  <a:pt x="1711738" y="1389031"/>
                </a:cubicBezTo>
                <a:cubicBezTo>
                  <a:pt x="1731074" y="1389031"/>
                  <a:pt x="1748314" y="1384459"/>
                  <a:pt x="1763459" y="1375220"/>
                </a:cubicBezTo>
                <a:cubicBezTo>
                  <a:pt x="1778603" y="1366076"/>
                  <a:pt x="1791462" y="1352360"/>
                  <a:pt x="1802130" y="1334262"/>
                </a:cubicBezTo>
                <a:lnTo>
                  <a:pt x="1870234" y="1371505"/>
                </a:lnTo>
                <a:cubicBezTo>
                  <a:pt x="1852613" y="1399318"/>
                  <a:pt x="1830324" y="1420654"/>
                  <a:pt x="1803464" y="1435703"/>
                </a:cubicBezTo>
                <a:cubicBezTo>
                  <a:pt x="1776508" y="1450753"/>
                  <a:pt x="1744980" y="1458182"/>
                  <a:pt x="1708785" y="1458182"/>
                </a:cubicBezTo>
                <a:cubicBezTo>
                  <a:pt x="1652207" y="1458182"/>
                  <a:pt x="1607058" y="1441323"/>
                  <a:pt x="1573149" y="1407605"/>
                </a:cubicBezTo>
                <a:cubicBezTo>
                  <a:pt x="1539335" y="1373886"/>
                  <a:pt x="1522381" y="1325404"/>
                  <a:pt x="1522381" y="1262158"/>
                </a:cubicBezTo>
                <a:cubicBezTo>
                  <a:pt x="1522667" y="1201865"/>
                  <a:pt x="1540097" y="1153001"/>
                  <a:pt x="1574673" y="1115568"/>
                </a:cubicBezTo>
                <a:cubicBezTo>
                  <a:pt x="1609249" y="1078135"/>
                  <a:pt x="1652778" y="1059371"/>
                  <a:pt x="1705070" y="1059371"/>
                </a:cubicBezTo>
                <a:cubicBezTo>
                  <a:pt x="1757363" y="1059371"/>
                  <a:pt x="1800225" y="1075468"/>
                  <a:pt x="1829753" y="1107758"/>
                </a:cubicBezTo>
                <a:close/>
                <a:moveTo>
                  <a:pt x="1788414" y="1218152"/>
                </a:moveTo>
                <a:cubicBezTo>
                  <a:pt x="1788414" y="1188625"/>
                  <a:pt x="1781175" y="1165860"/>
                  <a:pt x="1766602" y="1149858"/>
                </a:cubicBezTo>
                <a:cubicBezTo>
                  <a:pt x="1752029" y="1133856"/>
                  <a:pt x="1732026" y="1125855"/>
                  <a:pt x="1706499" y="1125855"/>
                </a:cubicBezTo>
                <a:cubicBezTo>
                  <a:pt x="1680972" y="1125855"/>
                  <a:pt x="1658398" y="1134618"/>
                  <a:pt x="1641729" y="1152049"/>
                </a:cubicBezTo>
                <a:cubicBezTo>
                  <a:pt x="1625060" y="1169575"/>
                  <a:pt x="1615154" y="1191578"/>
                  <a:pt x="1612011" y="1218057"/>
                </a:cubicBezTo>
                <a:lnTo>
                  <a:pt x="1788414" y="1218057"/>
                </a:lnTo>
                <a:close/>
              </a:path>
            </a:pathLst>
          </a:custGeom>
          <a:gradFill>
            <a:gsLst>
              <a:gs pos="0">
                <a:srgbClr val="0078D4"/>
              </a:gs>
              <a:gs pos="43000">
                <a:srgbClr val="8661C5"/>
              </a:gs>
              <a:gs pos="99000">
                <a:srgbClr val="C03BC4"/>
              </a:gs>
            </a:gsLst>
            <a:lin ang="0" scaled="1"/>
          </a:gra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591883608"/>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7" name="Picture 6" descr="A colorful object with a blue and pink design&#10;&#10;AI-generated content may be incorrect.">
            <a:extLst>
              <a:ext uri="{FF2B5EF4-FFF2-40B4-BE49-F238E27FC236}">
                <a16:creationId xmlns:a16="http://schemas.microsoft.com/office/drawing/2014/main" id="{FC91398B-F48C-747C-BA1A-9C49CDE31DD1}"/>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9" name="Title 1"/>
          <p:cNvSpPr>
            <a:spLocks noGrp="1"/>
          </p:cNvSpPr>
          <p:nvPr>
            <p:ph type="title" hasCustomPrompt="1"/>
          </p:nvPr>
        </p:nvSpPr>
        <p:spPr bwMode="white">
          <a:xfrm>
            <a:off x="584200" y="2425780"/>
            <a:ext cx="5577840" cy="1107996"/>
          </a:xfrm>
          <a:noFill/>
        </p:spPr>
        <p:txBody>
          <a:bodyPr lIns="0" tIns="0" rIns="0" bIns="0" anchor="b" anchorCtr="0">
            <a:spAutoFit/>
          </a:bodyPr>
          <a:lstStyle>
            <a:lvl1pPr algn="l" defTabSz="932742" rtl="0" eaLnBrk="1" latinLnBrk="0" hangingPunct="1">
              <a:lnSpc>
                <a:spcPct val="100000"/>
              </a:lnSpc>
              <a:spcBef>
                <a:spcPct val="0"/>
              </a:spcBef>
              <a:buNone/>
              <a:defRPr lang="en-US" sz="4000" b="0" kern="1200" cap="none" spc="-50" baseline="0" dirty="0">
                <a:ln w="3175">
                  <a:noFill/>
                </a:ln>
                <a:solidFill>
                  <a:srgbClr val="0577D3"/>
                </a:solidFill>
                <a:effectLst/>
                <a:latin typeface="+mj-lt"/>
                <a:ea typeface="+mn-ea"/>
                <a:cs typeface="Segoe Sans Display Semibold" pitchFamily="2" charset="0"/>
              </a:defRPr>
            </a:lvl1pPr>
          </a:lstStyle>
          <a:p>
            <a:pPr marL="0" marR="0" lvl="0" indent="0" algn="l" defTabSz="932742" rtl="0" eaLnBrk="1" fontAlgn="auto" latinLnBrk="0" hangingPunct="1">
              <a:lnSpc>
                <a:spcPct val="90000"/>
              </a:lnSpc>
              <a:spcBef>
                <a:spcPct val="0"/>
              </a:spcBef>
              <a:spcAft>
                <a:spcPts val="0"/>
              </a:spcAft>
              <a:buClrTx/>
              <a:buSzPct val="90000"/>
              <a:buFont typeface="Wingdings" panose="05000000000000000000" pitchFamily="2" charset="2"/>
              <a:buNone/>
              <a:tabLst/>
            </a:pPr>
            <a:r>
              <a:rPr lang="en-US"/>
              <a:t>Event name or presentation title </a:t>
            </a:r>
          </a:p>
        </p:txBody>
      </p:sp>
      <p:sp>
        <p:nvSpPr>
          <p:cNvPr id="5" name="Text Placeholder 4"/>
          <p:cNvSpPr>
            <a:spLocks noGrp="1"/>
          </p:cNvSpPr>
          <p:nvPr>
            <p:ph type="body" sz="quarter" idx="12" hasCustomPrompt="1"/>
          </p:nvPr>
        </p:nvSpPr>
        <p:spPr bwMode="white">
          <a:xfrm>
            <a:off x="584199" y="3962399"/>
            <a:ext cx="5577839" cy="276999"/>
          </a:xfrm>
          <a:noFill/>
        </p:spPr>
        <p:txBody>
          <a:bodyPr wrap="square" lIns="0" tIns="0" rIns="0" bIns="0">
            <a:spAutoFit/>
          </a:bodyPr>
          <a:lstStyle>
            <a:lvl1pPr marL="0" indent="0">
              <a:spcBef>
                <a:spcPts val="0"/>
              </a:spcBef>
              <a:buNone/>
              <a:defRPr sz="1800" spc="0" baseline="0">
                <a:solidFill>
                  <a:schemeClr val="bg1"/>
                </a:solidFill>
                <a:latin typeface="+mn-lt"/>
                <a:cs typeface="Segoe UI" panose="020B0502040204020203" pitchFamily="34" charset="0"/>
              </a:defRPr>
            </a:lvl1pPr>
          </a:lstStyle>
          <a:p>
            <a:pPr lvl="0"/>
            <a:r>
              <a:rPr lang="en-US"/>
              <a:t>Speaker name or subtitle text</a:t>
            </a:r>
          </a:p>
        </p:txBody>
      </p:sp>
      <p:pic>
        <p:nvPicPr>
          <p:cNvPr id="10" name="MS logo gray - EMF" descr="Microsoft logo, gray text version">
            <a:extLst>
              <a:ext uri="{FF2B5EF4-FFF2-40B4-BE49-F238E27FC236}">
                <a16:creationId xmlns:a16="http://schemas.microsoft.com/office/drawing/2014/main" id="{0B239259-0303-68D8-B73B-ADBE8E17A705}"/>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42193474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44">
          <p15:clr>
            <a:srgbClr val="5ACBF0"/>
          </p15:clr>
        </p15:guide>
        <p15:guide id="4" orient="horz" pos="2160">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itle Slide 2">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18223"/>
            <a:ext cx="9144000" cy="615553"/>
          </a:xfrm>
          <a:noFill/>
        </p:spPr>
        <p:txBody>
          <a:bodyPr lIns="0" tIns="0" rIns="0" bIns="0" anchor="b" anchorCtr="0">
            <a:spAutoFit/>
          </a:bodyPr>
          <a:lstStyle>
            <a:lvl1pPr>
              <a:defRPr sz="4000" spc="-50" baseline="0">
                <a:solidFill>
                  <a:schemeClr val="tx1"/>
                </a:solidFill>
                <a:latin typeface="Segoe Sans Display Semibold" pitchFamily="2" charset="0"/>
                <a:cs typeface="Segoe Sans Display Semibold"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276999"/>
          </a:xfrm>
          <a:noFill/>
        </p:spPr>
        <p:txBody>
          <a:bodyPr wrap="square" lIns="0" tIns="0" rIns="0" bIns="0">
            <a:spAutoFit/>
          </a:bodyPr>
          <a:lstStyle>
            <a:lvl1pPr marL="0" indent="0">
              <a:spcBef>
                <a:spcPts val="0"/>
              </a:spcBef>
              <a:buNone/>
              <a:defRPr sz="18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3B0D12AE-ADCF-1091-117F-BB03F7EC50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9474744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Tree>
    <p:extLst>
      <p:ext uri="{BB962C8B-B14F-4D97-AF65-F5344CB8AC3E}">
        <p14:creationId xmlns:p14="http://schemas.microsoft.com/office/powerpoint/2010/main" val="378118044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724091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Tree>
    <p:extLst>
      <p:ext uri="{BB962C8B-B14F-4D97-AF65-F5344CB8AC3E}">
        <p14:creationId xmlns:p14="http://schemas.microsoft.com/office/powerpoint/2010/main" val="268790399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306153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1588870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Tree>
    <p:extLst>
      <p:ext uri="{BB962C8B-B14F-4D97-AF65-F5344CB8AC3E}">
        <p14:creationId xmlns:p14="http://schemas.microsoft.com/office/powerpoint/2010/main" val="307544936"/>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2170669"/>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942797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9078543"/>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Footer Placeholder 4">
            <a:extLst>
              <a:ext uri="{FF2B5EF4-FFF2-40B4-BE49-F238E27FC236}">
                <a16:creationId xmlns:a16="http://schemas.microsoft.com/office/drawing/2014/main" id="{57DF5276-5868-2739-8EDB-8C727391B46B}"/>
              </a:ext>
            </a:extLst>
          </p:cNvPr>
          <p:cNvSpPr>
            <a:spLocks noGrp="1"/>
          </p:cNvSpPr>
          <p:nvPr>
            <p:ph type="ftr" sz="quarter" idx="3"/>
          </p:nvPr>
        </p:nvSpPr>
        <p:spPr>
          <a:xfrm>
            <a:off x="4038600" y="6570297"/>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Classified as Microsoft Confidential</a:t>
            </a:r>
          </a:p>
        </p:txBody>
      </p:sp>
      <p:sp>
        <p:nvSpPr>
          <p:cNvPr id="4" name="Slide Number Placeholder 7">
            <a:extLst>
              <a:ext uri="{FF2B5EF4-FFF2-40B4-BE49-F238E27FC236}">
                <a16:creationId xmlns:a16="http://schemas.microsoft.com/office/drawing/2014/main" id="{27D060DD-EF6B-A5C4-2D54-8CB8282C8B48}"/>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92114431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4" name="Slide Number Placeholder 7">
            <a:extLst>
              <a:ext uri="{FF2B5EF4-FFF2-40B4-BE49-F238E27FC236}">
                <a16:creationId xmlns:a16="http://schemas.microsoft.com/office/drawing/2014/main" id="{27D060DD-EF6B-A5C4-2D54-8CB8282C8B48}"/>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38884219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29266698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pic>
        <p:nvPicPr>
          <p:cNvPr id="8" name="Picture 7" descr="A close up of a circular object&#10;&#10;AI-generated content may be incorrect.">
            <a:extLst>
              <a:ext uri="{FF2B5EF4-FFF2-40B4-BE49-F238E27FC236}">
                <a16:creationId xmlns:a16="http://schemas.microsoft.com/office/drawing/2014/main" id="{004046E4-11B5-B5E9-84F0-ECD5D527B91C}"/>
              </a:ext>
            </a:extLst>
          </p:cNvPr>
          <p:cNvPicPr>
            <a:picLocks noChangeAspect="1"/>
          </p:cNvPicPr>
          <p:nvPr userDrawn="1"/>
        </p:nvPicPr>
        <p:blipFill>
          <a:blip r:embed="rId2"/>
          <a:stretch>
            <a:fillRect/>
          </a:stretch>
        </p:blipFill>
        <p:spPr>
          <a:xfrm>
            <a:off x="3009" y="0"/>
            <a:ext cx="12185982" cy="6858000"/>
          </a:xfrm>
          <a:prstGeom prst="rect">
            <a:avLst/>
          </a:prstGeom>
        </p:spPr>
      </p:pic>
      <p:sp>
        <p:nvSpPr>
          <p:cNvPr id="2" name="Title 1"/>
          <p:cNvSpPr>
            <a:spLocks noGrp="1"/>
          </p:cNvSpPr>
          <p:nvPr>
            <p:ph type="title" hasCustomPrompt="1"/>
          </p:nvPr>
        </p:nvSpPr>
        <p:spPr>
          <a:xfrm>
            <a:off x="585216" y="2977823"/>
            <a:ext cx="640080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6400800" cy="246221"/>
          </a:xfrm>
          <a:noFill/>
        </p:spPr>
        <p:txBody>
          <a:bodyPr lIns="0" tIns="0" rIns="0" bIns="0">
            <a:spAutoFit/>
          </a:bodyPr>
          <a:lstStyle>
            <a:lvl1pPr marL="0" indent="0">
              <a:spcBef>
                <a:spcPts val="0"/>
              </a:spcBef>
              <a:spcAft>
                <a:spcPts val="0"/>
              </a:spcAft>
              <a:buFont typeface="Arial" panose="020B0604020202020204" pitchFamily="34" charset="0"/>
              <a:buNone/>
              <a:defRPr sz="1600" spc="0" baseline="0">
                <a:solidFill>
                  <a:schemeClr val="bg1"/>
                </a:solidFill>
                <a:latin typeface="+mn-lt"/>
              </a:defRPr>
            </a:lvl1pPr>
          </a:lstStyle>
          <a:p>
            <a:pPr lvl="0"/>
            <a:r>
              <a:rPr lang="en-US"/>
              <a:t>Speaker name</a:t>
            </a:r>
          </a:p>
        </p:txBody>
      </p:sp>
      <p:sp>
        <p:nvSpPr>
          <p:cNvPr id="3" name="Slide Number Placeholder 69">
            <a:extLst>
              <a:ext uri="{FF2B5EF4-FFF2-40B4-BE49-F238E27FC236}">
                <a16:creationId xmlns:a16="http://schemas.microsoft.com/office/drawing/2014/main" id="{80A09B6C-F1F8-3AC4-35E3-E2225150B30B}"/>
              </a:ext>
            </a:extLst>
          </p:cNvPr>
          <p:cNvSpPr>
            <a:spLocks noGrp="1"/>
          </p:cNvSpPr>
          <p:nvPr>
            <p:ph type="sldNum" sz="quarter" idx="4"/>
          </p:nvPr>
        </p:nvSpPr>
        <p:spPr>
          <a:xfrm>
            <a:off x="11609390" y="6570297"/>
            <a:ext cx="461784" cy="123111"/>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25902324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5D7F053E-97F6-19A4-A371-C653B2E59545}"/>
              </a:ext>
            </a:extLst>
          </p:cNvPr>
          <p:cNvSpPr>
            <a:spLocks noGrp="1"/>
          </p:cNvSpPr>
          <p:nvPr>
            <p:ph type="ftr" sz="quarter" idx="3"/>
          </p:nvPr>
        </p:nvSpPr>
        <p:spPr>
          <a:xfrm>
            <a:off x="4038600" y="6570297"/>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Classified as Microsoft Confidential</a:t>
            </a:r>
          </a:p>
        </p:txBody>
      </p:sp>
      <p:sp>
        <p:nvSpPr>
          <p:cNvPr id="3" name="Slide Number Placeholder 7">
            <a:extLst>
              <a:ext uri="{FF2B5EF4-FFF2-40B4-BE49-F238E27FC236}">
                <a16:creationId xmlns:a16="http://schemas.microsoft.com/office/drawing/2014/main" id="{3D4A048F-4CB9-5DAF-1C8F-6DF54E426A22}"/>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16405643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cSld name="Section Title">
    <p:bg>
      <p:bgPr>
        <a:solidFill>
          <a:srgbClr val="091F2C"/>
        </a:solidFill>
        <a:effectLst/>
      </p:bgPr>
    </p:bg>
    <p:spTree>
      <p:nvGrpSpPr>
        <p:cNvPr id="1" name=""/>
        <p:cNvGrpSpPr/>
        <p:nvPr/>
      </p:nvGrpSpPr>
      <p:grpSpPr>
        <a:xfrm>
          <a:off x="0" y="0"/>
          <a:ext cx="0" cy="0"/>
          <a:chOff x="0" y="0"/>
          <a:chExt cx="0" cy="0"/>
        </a:xfrm>
      </p:grpSpPr>
      <p:pic>
        <p:nvPicPr>
          <p:cNvPr id="9" name="Picture 8" descr="A close-up of a ribbon&#10;&#10;AI-generated content may be incorrect.">
            <a:extLst>
              <a:ext uri="{FF2B5EF4-FFF2-40B4-BE49-F238E27FC236}">
                <a16:creationId xmlns:a16="http://schemas.microsoft.com/office/drawing/2014/main" id="{8B0353B4-4D23-0FC8-451C-5991F910CD8C}"/>
              </a:ext>
            </a:extLst>
          </p:cNvPr>
          <p:cNvPicPr>
            <a:picLocks noChangeAspect="1"/>
          </p:cNvPicPr>
          <p:nvPr userDrawn="1"/>
        </p:nvPicPr>
        <p:blipFill>
          <a:blip r:embed="rId2"/>
          <a:stretch>
            <a:fillRect/>
          </a:stretch>
        </p:blipFill>
        <p:spPr>
          <a:xfrm>
            <a:off x="0" y="0"/>
            <a:ext cx="12185982" cy="6858000"/>
          </a:xfrm>
          <a:prstGeom prst="rect">
            <a:avLst/>
          </a:prstGeom>
        </p:spPr>
      </p:pic>
      <p:sp>
        <p:nvSpPr>
          <p:cNvPr id="2" name="Title 1"/>
          <p:cNvSpPr>
            <a:spLocks noGrp="1"/>
          </p:cNvSpPr>
          <p:nvPr>
            <p:ph type="title" hasCustomPrompt="1"/>
          </p:nvPr>
        </p:nvSpPr>
        <p:spPr>
          <a:xfrm>
            <a:off x="585216" y="2980408"/>
            <a:ext cx="6675120" cy="553998"/>
          </a:xfrm>
          <a:noFill/>
        </p:spPr>
        <p:txBody>
          <a:bodyPr lIns="0" tIns="0" rIns="0" bIns="0" anchor="b" anchorCtr="0">
            <a:spAutoFit/>
          </a:bodyPr>
          <a:lstStyle>
            <a:lvl1pPr algn="l" defTabSz="932742" rtl="0" eaLnBrk="1" latinLnBrk="0" hangingPunct="1">
              <a:lnSpc>
                <a:spcPct val="90000"/>
              </a:lnSpc>
              <a:spcBef>
                <a:spcPct val="0"/>
              </a:spcBef>
              <a:buNone/>
              <a:defRPr lang="en-US" sz="4000" b="0" kern="1200" cap="none" spc="-50" baseline="0" dirty="0">
                <a:ln w="3175">
                  <a:noFill/>
                </a:ln>
                <a:solidFill>
                  <a:srgbClr val="0E4987"/>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1351182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slideLayout" Target="../slideLayouts/slideLayout65.xml"/><Relationship Id="rId3" Type="http://schemas.openxmlformats.org/officeDocument/2006/relationships/slideLayout" Target="../slideLayouts/slideLayout42.xml"/><Relationship Id="rId21" Type="http://schemas.openxmlformats.org/officeDocument/2006/relationships/slideLayout" Target="../slideLayouts/slideLayout60.xml"/><Relationship Id="rId34" Type="http://schemas.openxmlformats.org/officeDocument/2006/relationships/theme" Target="../theme/theme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33" Type="http://schemas.openxmlformats.org/officeDocument/2006/relationships/slideLayout" Target="../slideLayouts/slideLayout72.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29" Type="http://schemas.openxmlformats.org/officeDocument/2006/relationships/slideLayout" Target="../slideLayouts/slideLayout68.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32" Type="http://schemas.openxmlformats.org/officeDocument/2006/relationships/slideLayout" Target="../slideLayouts/slideLayout71.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28" Type="http://schemas.openxmlformats.org/officeDocument/2006/relationships/slideLayout" Target="../slideLayouts/slideLayout67.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31" Type="http://schemas.openxmlformats.org/officeDocument/2006/relationships/slideLayout" Target="../slideLayouts/slideLayout70.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 Id="rId27" Type="http://schemas.openxmlformats.org/officeDocument/2006/relationships/slideLayout" Target="../slideLayouts/slideLayout66.xml"/><Relationship Id="rId30" Type="http://schemas.openxmlformats.org/officeDocument/2006/relationships/slideLayout" Target="../slideLayouts/slideLayout69.xml"/><Relationship Id="rId35" Type="http://schemas.openxmlformats.org/officeDocument/2006/relationships/image" Target="../media/image11.svg"/><Relationship Id="rId8" Type="http://schemas.openxmlformats.org/officeDocument/2006/relationships/slideLayout" Target="../slideLayouts/slideLayout4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85.xml"/><Relationship Id="rId18" Type="http://schemas.openxmlformats.org/officeDocument/2006/relationships/slideLayout" Target="../slideLayouts/slideLayout90.xml"/><Relationship Id="rId3" Type="http://schemas.openxmlformats.org/officeDocument/2006/relationships/slideLayout" Target="../slideLayouts/slideLayout75.xml"/><Relationship Id="rId21" Type="http://schemas.openxmlformats.org/officeDocument/2006/relationships/oleObject" Target="../embeddings/oleObject1.bin"/><Relationship Id="rId7" Type="http://schemas.openxmlformats.org/officeDocument/2006/relationships/slideLayout" Target="../slideLayouts/slideLayout79.xml"/><Relationship Id="rId12" Type="http://schemas.openxmlformats.org/officeDocument/2006/relationships/slideLayout" Target="../slideLayouts/slideLayout84.xml"/><Relationship Id="rId17" Type="http://schemas.openxmlformats.org/officeDocument/2006/relationships/slideLayout" Target="../slideLayouts/slideLayout89.xml"/><Relationship Id="rId2" Type="http://schemas.openxmlformats.org/officeDocument/2006/relationships/slideLayout" Target="../slideLayouts/slideLayout74.xml"/><Relationship Id="rId16" Type="http://schemas.openxmlformats.org/officeDocument/2006/relationships/slideLayout" Target="../slideLayouts/slideLayout88.xml"/><Relationship Id="rId20" Type="http://schemas.openxmlformats.org/officeDocument/2006/relationships/tags" Target="../tags/tag1.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slideLayout" Target="../slideLayouts/slideLayout87.xml"/><Relationship Id="rId23" Type="http://schemas.openxmlformats.org/officeDocument/2006/relationships/image" Target="../media/image11.svg"/><Relationship Id="rId10" Type="http://schemas.openxmlformats.org/officeDocument/2006/relationships/slideLayout" Target="../slideLayouts/slideLayout82.xml"/><Relationship Id="rId19" Type="http://schemas.openxmlformats.org/officeDocument/2006/relationships/theme" Target="../theme/theme3.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slideLayout" Target="../slideLayouts/slideLayout86.xml"/><Relationship Id="rId22" Type="http://schemas.openxmlformats.org/officeDocument/2006/relationships/image" Target="../media/image4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74816" y="510988"/>
            <a:ext cx="11018520" cy="430887"/>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26803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49" name="NEW Brand Colors 2018">
            <a:extLst>
              <a:ext uri="{FF2B5EF4-FFF2-40B4-BE49-F238E27FC236}">
                <a16:creationId xmlns:a16="http://schemas.microsoft.com/office/drawing/2014/main" id="{9D5783B5-1069-4509-929A-C02C0B0887F7}"/>
              </a:ext>
            </a:extLst>
          </p:cNvPr>
          <p:cNvPicPr>
            <a:picLocks noChangeAspect="1"/>
          </p:cNvPicPr>
          <p:nvPr userDrawn="1"/>
        </p:nvPicPr>
        <p:blipFill>
          <a:blip r:embed="rId41"/>
          <a:stretch>
            <a:fillRect/>
          </a:stretch>
        </p:blipFill>
        <p:spPr>
          <a:xfrm rot="5400000">
            <a:off x="9288988" y="2942644"/>
            <a:ext cx="6858000" cy="972712"/>
          </a:xfrm>
          <a:prstGeom prst="rect">
            <a:avLst/>
          </a:prstGeom>
        </p:spPr>
      </p:pic>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53926731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 id="2147483699" r:id="rId17"/>
    <p:sldLayoutId id="2147483700" r:id="rId18"/>
    <p:sldLayoutId id="2147483701" r:id="rId19"/>
    <p:sldLayoutId id="2147483702" r:id="rId20"/>
    <p:sldLayoutId id="2147483703" r:id="rId21"/>
    <p:sldLayoutId id="2147483704" r:id="rId22"/>
    <p:sldLayoutId id="2147483705" r:id="rId23"/>
    <p:sldLayoutId id="2147483706" r:id="rId24"/>
    <p:sldLayoutId id="2147483707" r:id="rId25"/>
    <p:sldLayoutId id="2147483708" r:id="rId26"/>
    <p:sldLayoutId id="2147483709" r:id="rId27"/>
    <p:sldLayoutId id="2147483710" r:id="rId28"/>
    <p:sldLayoutId id="2147483711" r:id="rId29"/>
    <p:sldLayoutId id="2147483712" r:id="rId30"/>
    <p:sldLayoutId id="2147483713" r:id="rId31"/>
    <p:sldLayoutId id="2147483714" r:id="rId32"/>
    <p:sldLayoutId id="2147483717" r:id="rId33"/>
    <p:sldLayoutId id="2147483672" r:id="rId34"/>
    <p:sldLayoutId id="2147483673" r:id="rId35"/>
    <p:sldLayoutId id="2147483674" r:id="rId36"/>
    <p:sldLayoutId id="2147483680" r:id="rId37"/>
    <p:sldLayoutId id="2147483681" r:id="rId38"/>
    <p:sldLayoutId id="2147483718" r:id="rId39"/>
  </p:sldLayoutIdLst>
  <p:transition>
    <p:fade/>
  </p:transition>
  <p:hf sldNum="0" hdr="0" ftr="0" dt="0"/>
  <p:txStyles>
    <p:titleStyle>
      <a:lvl1pPr algn="l" defTabSz="932742" rtl="0" eaLnBrk="1" latinLnBrk="0" hangingPunct="1">
        <a:lnSpc>
          <a:spcPct val="10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rgbClr val="000000"/>
          </a:solidFill>
          <a:latin typeface="+mn-lt"/>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E70860-B881-5122-E137-8711CB0D6B02}"/>
              </a:ext>
            </a:extLst>
          </p:cNvPr>
          <p:cNvSpPr>
            <a:spLocks noGrp="1"/>
          </p:cNvSpPr>
          <p:nvPr>
            <p:ph type="title"/>
          </p:nvPr>
        </p:nvSpPr>
        <p:spPr>
          <a:xfrm>
            <a:off x="483410" y="461402"/>
            <a:ext cx="11205669" cy="1325563"/>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E606F1A1-1586-42EF-9CA2-16F10CD83DF7}"/>
              </a:ext>
            </a:extLst>
          </p:cNvPr>
          <p:cNvSpPr>
            <a:spLocks noGrp="1"/>
          </p:cNvSpPr>
          <p:nvPr>
            <p:ph type="body" idx="1"/>
          </p:nvPr>
        </p:nvSpPr>
        <p:spPr>
          <a:xfrm>
            <a:off x="502920" y="1750390"/>
            <a:ext cx="11205669" cy="4605959"/>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Graphic 6">
            <a:extLst>
              <a:ext uri="{FF2B5EF4-FFF2-40B4-BE49-F238E27FC236}">
                <a16:creationId xmlns:a16="http://schemas.microsoft.com/office/drawing/2014/main" id="{3BAC4348-B8BB-E69B-E197-7B5B8B4EF1F3}"/>
              </a:ext>
            </a:extLst>
          </p:cNvPr>
          <p:cNvPicPr>
            <a:picLocks noChangeAspect="1"/>
          </p:cNvPicPr>
          <p:nvPr userDrawn="1"/>
        </p:nvPicPr>
        <p:blipFill>
          <a:blip>
            <a:extLst>
              <a:ext uri="{96DAC541-7B7A-43D3-8B79-37D633B846F1}">
                <asvg:svgBlip xmlns:asvg="http://schemas.microsoft.com/office/drawing/2016/SVG/main" r:embed="rId35"/>
              </a:ext>
            </a:extLst>
          </a:blip>
          <a:srcRect/>
          <a:stretch/>
        </p:blipFill>
        <p:spPr>
          <a:xfrm rot="5400000">
            <a:off x="10097704" y="2163762"/>
            <a:ext cx="5409405" cy="1081881"/>
          </a:xfrm>
          <a:prstGeom prst="rect">
            <a:avLst/>
          </a:prstGeom>
        </p:spPr>
      </p:pic>
    </p:spTree>
    <p:extLst>
      <p:ext uri="{BB962C8B-B14F-4D97-AF65-F5344CB8AC3E}">
        <p14:creationId xmlns:p14="http://schemas.microsoft.com/office/powerpoint/2010/main" val="208502112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 id="2147483737" r:id="rId18"/>
    <p:sldLayoutId id="2147483738" r:id="rId19"/>
    <p:sldLayoutId id="2147483739" r:id="rId20"/>
    <p:sldLayoutId id="2147483740" r:id="rId21"/>
    <p:sldLayoutId id="2147483741" r:id="rId22"/>
    <p:sldLayoutId id="2147483742" r:id="rId23"/>
    <p:sldLayoutId id="2147483743" r:id="rId24"/>
    <p:sldLayoutId id="2147483744" r:id="rId25"/>
    <p:sldLayoutId id="2147483745" r:id="rId26"/>
    <p:sldLayoutId id="2147483746" r:id="rId27"/>
    <p:sldLayoutId id="2147483747" r:id="rId28"/>
    <p:sldLayoutId id="2147483748" r:id="rId29"/>
    <p:sldLayoutId id="2147483749" r:id="rId30"/>
    <p:sldLayoutId id="2147483769" r:id="rId31"/>
    <p:sldLayoutId id="2147483770" r:id="rId32"/>
    <p:sldLayoutId id="2147483771" r:id="rId33"/>
  </p:sldLayoutIdLst>
  <p:txStyles>
    <p:titleStyle>
      <a:lvl1pPr algn="l" defTabSz="914400" rtl="0" eaLnBrk="1" latinLnBrk="0" hangingPunct="1">
        <a:lnSpc>
          <a:spcPct val="90000"/>
        </a:lnSpc>
        <a:spcBef>
          <a:spcPct val="0"/>
        </a:spcBef>
        <a:buNone/>
        <a:defRPr sz="3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pos="312">
          <p15:clr>
            <a:srgbClr val="F26B43"/>
          </p15:clr>
        </p15:guide>
        <p15:guide id="3" pos="7368">
          <p15:clr>
            <a:srgbClr val="F26B43"/>
          </p15:clr>
        </p15:guide>
        <p15:guide id="5" orient="horz" pos="312">
          <p15:clr>
            <a:srgbClr val="F26B43"/>
          </p15:clr>
        </p15:guide>
        <p15:guide id="6" orient="horz" pos="4004">
          <p15:clr>
            <a:srgbClr val="F26B43"/>
          </p15:clr>
        </p15:guide>
        <p15:guide id="7" orient="horz" pos="1104">
          <p15:clr>
            <a:srgbClr val="F26B43"/>
          </p15:clr>
        </p15:guide>
        <p15:guide id="8" orient="horz" pos="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blackWhite">
      <p:bgPr>
        <a:solidFill>
          <a:srgbClr val="F4F3F5"/>
        </a:solidFill>
        <a:effectLst/>
      </p:bgPr>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7A130870-FEAF-B943-95F9-CB1C8F3F760E}"/>
              </a:ext>
            </a:extLst>
          </p:cNvPr>
          <p:cNvGraphicFramePr>
            <a:graphicFrameLocks noChangeAspect="1"/>
          </p:cNvGraphicFramePr>
          <p:nvPr userDrawn="1">
            <p:custDataLst>
              <p:tags r:id="rId20"/>
            </p:custDataLst>
            <p:extLst>
              <p:ext uri="{D42A27DB-BD31-4B8C-83A1-F6EECF244321}">
                <p14:modId xmlns:p14="http://schemas.microsoft.com/office/powerpoint/2010/main" val="17447497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1" imgW="532" imgH="530" progId="TCLayout.ActiveDocument.1">
                  <p:embed/>
                </p:oleObj>
              </mc:Choice>
              <mc:Fallback>
                <p:oleObj name="think-cell Slide" r:id="rId21" imgW="532" imgH="530" progId="TCLayout.ActiveDocument.1">
                  <p:embed/>
                  <p:pic>
                    <p:nvPicPr>
                      <p:cNvPr id="6" name="think-cell data - do not delete" hidden="1">
                        <a:extLst>
                          <a:ext uri="{FF2B5EF4-FFF2-40B4-BE49-F238E27FC236}">
                            <a16:creationId xmlns:a16="http://schemas.microsoft.com/office/drawing/2014/main" id="{7A130870-FEAF-B943-95F9-CB1C8F3F760E}"/>
                          </a:ext>
                        </a:extLst>
                      </p:cNvPr>
                      <p:cNvPicPr/>
                      <p:nvPr/>
                    </p:nvPicPr>
                    <p:blipFill>
                      <a:blip r:embed="rId22"/>
                      <a:stretch>
                        <a:fillRect/>
                      </a:stretch>
                    </p:blipFill>
                    <p:spPr>
                      <a:xfrm>
                        <a:off x="1588" y="1588"/>
                        <a:ext cx="1588" cy="1588"/>
                      </a:xfrm>
                      <a:prstGeom prst="rect">
                        <a:avLst/>
                      </a:prstGeom>
                    </p:spPr>
                  </p:pic>
                </p:oleObj>
              </mc:Fallback>
            </mc:AlternateContent>
          </a:graphicData>
        </a:graphic>
      </p:graphicFrame>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9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23"/>
              </a:ext>
            </a:extLst>
          </a:blip>
          <a:srcRect/>
          <a:stretch/>
        </p:blipFill>
        <p:spPr>
          <a:xfrm rot="5400000">
            <a:off x="9509919" y="2743200"/>
            <a:ext cx="6858000" cy="1371600"/>
          </a:xfrm>
          <a:prstGeom prst="rect">
            <a:avLst/>
          </a:prstGeom>
        </p:spPr>
      </p:pic>
      <p:sp>
        <p:nvSpPr>
          <p:cNvPr id="5" name="Footer Placeholder 4">
            <a:extLst>
              <a:ext uri="{FF2B5EF4-FFF2-40B4-BE49-F238E27FC236}">
                <a16:creationId xmlns:a16="http://schemas.microsoft.com/office/drawing/2014/main" id="{D1EB05C7-1A4B-63C3-E93A-8220CDA037EB}"/>
              </a:ext>
            </a:extLst>
          </p:cNvPr>
          <p:cNvSpPr>
            <a:spLocks noGrp="1"/>
          </p:cNvSpPr>
          <p:nvPr>
            <p:ph type="ftr" sz="quarter" idx="3"/>
          </p:nvPr>
        </p:nvSpPr>
        <p:spPr>
          <a:xfrm>
            <a:off x="4038600" y="6570297"/>
            <a:ext cx="4114800"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mn-cs"/>
              </a:rPr>
              <a:t>Classified as Microsoft Confidential</a:t>
            </a:r>
          </a:p>
        </p:txBody>
      </p:sp>
      <p:sp>
        <p:nvSpPr>
          <p:cNvPr id="8" name="Slide Number Placeholder 7">
            <a:extLst>
              <a:ext uri="{FF2B5EF4-FFF2-40B4-BE49-F238E27FC236}">
                <a16:creationId xmlns:a16="http://schemas.microsoft.com/office/drawing/2014/main" id="{A5EBE887-CA8A-C0A7-B6BE-B683805B56C5}"/>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lvl1pPr algn="ctr">
              <a:defRPr sz="8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000000"/>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Tree>
    <p:extLst>
      <p:ext uri="{BB962C8B-B14F-4D97-AF65-F5344CB8AC3E}">
        <p14:creationId xmlns:p14="http://schemas.microsoft.com/office/powerpoint/2010/main" val="423986857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Lst>
  <p:transition>
    <p:fade/>
  </p:transition>
  <p:hf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guide id="31" orient="horz" pos="4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45.emf"/></Relationships>
</file>

<file path=ppt/slides/_rels/slide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25.xml"/><Relationship Id="rId4" Type="http://schemas.openxmlformats.org/officeDocument/2006/relationships/image" Target="../media/image48.png"/></Relationships>
</file>

<file path=ppt/slides/_rels/slide3.xml.rels><?xml version="1.0" encoding="UTF-8" standalone="yes"?>
<Relationships xmlns="http://schemas.openxmlformats.org/package/2006/relationships"><Relationship Id="rId3" Type="http://schemas.openxmlformats.org/officeDocument/2006/relationships/image" Target="../media/image49.gif"/><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s://aka.ms/CodeofConduc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aka.ms/becomeachampion" TargetMode="External"/><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aka.ms/SPat25/MoreThanCode"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aka.ms/CustomerHubSessions" TargetMode="External"/><Relationship Id="rId2" Type="http://schemas.openxmlformats.org/officeDocument/2006/relationships/image" Target="../media/image5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hyperlink" Target="https://adoption.microsoft.com/ai-agents/transformation-stories" TargetMode="External"/><Relationship Id="rId3" Type="http://schemas.openxmlformats.org/officeDocument/2006/relationships/hyperlink" Target="https://adoption.microsoft.com/copilot/adoption-community" TargetMode="External"/><Relationship Id="rId7" Type="http://schemas.openxmlformats.org/officeDocument/2006/relationships/hyperlink" Target="https://adoption.microsoft.com/sharepoint/birthday"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adoption.microsoft.com/sharepoint" TargetMode="External"/><Relationship Id="rId5" Type="http://schemas.openxmlformats.org/officeDocument/2006/relationships/hyperlink" Target="https://adoption.microsoft.com/change-needs-makers/" TargetMode="External"/><Relationship Id="rId10" Type="http://schemas.openxmlformats.org/officeDocument/2006/relationships/image" Target="../media/image53.png"/><Relationship Id="rId4" Type="http://schemas.openxmlformats.org/officeDocument/2006/relationships/hyperlink" Target="https://adoption.microsoft.com/microsoft-365/" TargetMode="External"/><Relationship Id="rId9" Type="http://schemas.openxmlformats.org/officeDocument/2006/relationships/hyperlink" Target="https://adoption.microsoft.com/release-not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echcommunity.microsoft.com/blog/spblog/ai-skills-are-now-in-public-preview-teaching-ai-in-sharepoint-what-to-know-and-h/4512532"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4.gif"/></Relationships>
</file>

<file path=ppt/slides/_rels/slide9.xml.rels><?xml version="1.0" encoding="UTF-8" standalone="yes"?>
<Relationships xmlns="http://schemas.openxmlformats.org/package/2006/relationships"><Relationship Id="rId3" Type="http://schemas.openxmlformats.org/officeDocument/2006/relationships/hyperlink" Target="https://learn.microsoft.com/en-us/microsoftteams/activity-in-other-accounts-orgs"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5.gif"/></Relationships>
</file>

<file path=ppt/slides/_rels/slide10.xml.rels><?xml version="1.0" encoding="UTF-8" standalone="yes"?>
<Relationships xmlns="http://schemas.openxmlformats.org/package/2006/relationships"><Relationship Id="rId3" Type="http://schemas.openxmlformats.org/officeDocument/2006/relationships/hyperlink" Target="https://techcommunity.microsoft.com/blog/microsoft365copilotblog/copilot-in-word-new-capabilities-for-document-workflows/4508974"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5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hyperlink" Target="https://www.mckinsey.com/capabilities/quantumblack/our-insights/the-state-of-ai-how-organizations-are-rewiring-to-capture-valu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15.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png"/><Relationship Id="rId18" Type="http://schemas.openxmlformats.org/officeDocument/2006/relationships/image" Target="../media/image78.pn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png"/><Relationship Id="rId17" Type="http://schemas.openxmlformats.org/officeDocument/2006/relationships/image" Target="../media/image77.svg"/><Relationship Id="rId2" Type="http://schemas.openxmlformats.org/officeDocument/2006/relationships/notesSlide" Target="../notesSlides/notesSlide11.xml"/><Relationship Id="rId16" Type="http://schemas.openxmlformats.org/officeDocument/2006/relationships/image" Target="../media/image76.svg"/><Relationship Id="rId1" Type="http://schemas.openxmlformats.org/officeDocument/2006/relationships/slideLayout" Target="../slideLayouts/slideLayout1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png"/><Relationship Id="rId15" Type="http://schemas.openxmlformats.org/officeDocument/2006/relationships/image" Target="../media/image75.png"/><Relationship Id="rId10" Type="http://schemas.openxmlformats.org/officeDocument/2006/relationships/image" Target="../media/image70.png"/><Relationship Id="rId4" Type="http://schemas.openxmlformats.org/officeDocument/2006/relationships/image" Target="../media/image64.jpeg"/><Relationship Id="rId9" Type="http://schemas.openxmlformats.org/officeDocument/2006/relationships/image" Target="../media/image69.png"/><Relationship Id="rId14" Type="http://schemas.openxmlformats.org/officeDocument/2006/relationships/image" Target="../media/image7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2.xml"/><Relationship Id="rId1" Type="http://schemas.openxmlformats.org/officeDocument/2006/relationships/slideLayout" Target="../slideLayouts/slideLayout85.xml"/></Relationships>
</file>

<file path=ppt/slides/_rels/slide1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3.xml"/><Relationship Id="rId1" Type="http://schemas.openxmlformats.org/officeDocument/2006/relationships/slideLayout" Target="../slideLayouts/slideLayout85.xml"/><Relationship Id="rId4" Type="http://schemas.openxmlformats.org/officeDocument/2006/relationships/image" Target="../media/image75.png"/></Relationships>
</file>

<file path=ppt/slides/_rels/slide1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slideLayout" Target="../slideLayouts/slideLayout65.xml"/><Relationship Id="rId5" Type="http://schemas.openxmlformats.org/officeDocument/2006/relationships/image" Target="../media/image83.png"/><Relationship Id="rId4" Type="http://schemas.openxmlformats.org/officeDocument/2006/relationships/image" Target="../media/image82.png"/></Relationships>
</file>

<file path=ppt/slides/_rels/slide20.xml.rels><?xml version="1.0" encoding="UTF-8" standalone="yes"?>
<Relationships xmlns="http://schemas.openxmlformats.org/package/2006/relationships"><Relationship Id="rId3" Type="http://schemas.openxmlformats.org/officeDocument/2006/relationships/hyperlink" Target="https://learn.microsoft.com/en-us/copilot/microsoft-365/people-skills-manage-custom-skill" TargetMode="External"/><Relationship Id="rId7" Type="http://schemas.openxmlformats.org/officeDocument/2006/relationships/hyperlink" Target="https://learn.microsoft.com/en-us/copilot/microsoft-365/people-skills-sharing-inferencing-controls" TargetMode="External"/><Relationship Id="rId2" Type="http://schemas.openxmlformats.org/officeDocument/2006/relationships/image" Target="../media/image75.png"/><Relationship Id="rId1" Type="http://schemas.openxmlformats.org/officeDocument/2006/relationships/slideLayout" Target="../slideLayouts/slideLayout65.xml"/><Relationship Id="rId6" Type="http://schemas.openxmlformats.org/officeDocument/2006/relationships/hyperlink" Target="https://learn.microsoft.com/en-us/copilot/microsoft-365/people-skills-import-export-skills#export-user-skills" TargetMode="External"/><Relationship Id="rId5" Type="http://schemas.openxmlformats.org/officeDocument/2006/relationships/image" Target="../media/image84.png"/><Relationship Id="rId4" Type="http://schemas.openxmlformats.org/officeDocument/2006/relationships/hyperlink" Target="https://learn.microsoft.com/en-us/copilot/microsoft-365/people-skills-import-export-skills#import-user-skills" TargetMode="Externa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5.png"/></Relationships>
</file>

<file path=ppt/slides/_rels/slide2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4.xml"/><Relationship Id="rId1" Type="http://schemas.openxmlformats.org/officeDocument/2006/relationships/slideLayout" Target="../slideLayouts/slideLayout65.xml"/><Relationship Id="rId5" Type="http://schemas.openxmlformats.org/officeDocument/2006/relationships/image" Target="../media/image88.png"/><Relationship Id="rId4" Type="http://schemas.openxmlformats.org/officeDocument/2006/relationships/image" Target="../media/image87.png"/></Relationships>
</file>

<file path=ppt/slides/_rels/slide23.xml.rels><?xml version="1.0" encoding="UTF-8" standalone="yes"?>
<Relationships xmlns="http://schemas.openxmlformats.org/package/2006/relationships"><Relationship Id="rId3" Type="http://schemas.openxmlformats.org/officeDocument/2006/relationships/hyperlink" Target="https://aka.ms/peopleskills-settings" TargetMode="External"/><Relationship Id="rId2" Type="http://schemas.openxmlformats.org/officeDocument/2006/relationships/hyperlink" Target="https://learn.microsoft.com/en-us/viva/feature-access-management" TargetMode="External"/><Relationship Id="rId1" Type="http://schemas.openxmlformats.org/officeDocument/2006/relationships/slideLayout" Target="../slideLayouts/slideLayout65.xml"/></Relationships>
</file>

<file path=ppt/slides/_rels/slide24.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68.png"/><Relationship Id="rId3" Type="http://schemas.openxmlformats.org/officeDocument/2006/relationships/image" Target="../media/image75.png"/><Relationship Id="rId7" Type="http://schemas.openxmlformats.org/officeDocument/2006/relationships/image" Target="../media/image69.png"/><Relationship Id="rId12" Type="http://schemas.openxmlformats.org/officeDocument/2006/relationships/image" Target="../media/image92.png"/><Relationship Id="rId2" Type="http://schemas.openxmlformats.org/officeDocument/2006/relationships/notesSlide" Target="../notesSlides/notesSlide15.xml"/><Relationship Id="rId1" Type="http://schemas.openxmlformats.org/officeDocument/2006/relationships/slideLayout" Target="../slideLayouts/slideLayout68.xml"/><Relationship Id="rId6" Type="http://schemas.openxmlformats.org/officeDocument/2006/relationships/image" Target="../media/image84.png"/><Relationship Id="rId11" Type="http://schemas.openxmlformats.org/officeDocument/2006/relationships/image" Target="../media/image67.png"/><Relationship Id="rId5" Type="http://schemas.openxmlformats.org/officeDocument/2006/relationships/image" Target="../media/image90.png"/><Relationship Id="rId10" Type="http://schemas.openxmlformats.org/officeDocument/2006/relationships/image" Target="../media/image78.png"/><Relationship Id="rId4" Type="http://schemas.openxmlformats.org/officeDocument/2006/relationships/image" Target="../media/image89.png"/><Relationship Id="rId9" Type="http://schemas.openxmlformats.org/officeDocument/2006/relationships/image" Target="../media/image91.png"/></Relationships>
</file>

<file path=ppt/slides/_rels/slide2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6.xml"/><Relationship Id="rId1" Type="http://schemas.openxmlformats.org/officeDocument/2006/relationships/slideLayout" Target="../slideLayouts/slideLayout65.xml"/><Relationship Id="rId5" Type="http://schemas.openxmlformats.org/officeDocument/2006/relationships/image" Target="../media/image86.png"/><Relationship Id="rId4" Type="http://schemas.openxmlformats.org/officeDocument/2006/relationships/image" Target="../media/image94.png"/></Relationships>
</file>

<file path=ppt/slides/_rels/slide26.xml.rels><?xml version="1.0" encoding="UTF-8" standalone="yes"?>
<Relationships xmlns="http://schemas.openxmlformats.org/package/2006/relationships"><Relationship Id="rId2" Type="http://schemas.openxmlformats.org/officeDocument/2006/relationships/image" Target="../media/image95.gif"/><Relationship Id="rId1" Type="http://schemas.openxmlformats.org/officeDocument/2006/relationships/slideLayout" Target="../slideLayouts/slideLayout65.xml"/></Relationships>
</file>

<file path=ppt/slides/_rels/slide2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65.xml"/></Relationships>
</file>

<file path=ppt/slides/_rels/slide28.xml.rels><?xml version="1.0" encoding="UTF-8" standalone="yes"?>
<Relationships xmlns="http://schemas.openxmlformats.org/package/2006/relationships"><Relationship Id="rId2" Type="http://schemas.openxmlformats.org/officeDocument/2006/relationships/image" Target="../media/image96.gif"/><Relationship Id="rId1" Type="http://schemas.openxmlformats.org/officeDocument/2006/relationships/slideLayout" Target="../slideLayouts/slideLayout6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30.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65.xml"/></Relationships>
</file>

<file path=ppt/slides/_rels/slide31.xml.rels><?xml version="1.0" encoding="UTF-8" standalone="yes"?>
<Relationships xmlns="http://schemas.openxmlformats.org/package/2006/relationships"><Relationship Id="rId8" Type="http://schemas.openxmlformats.org/officeDocument/2006/relationships/hyperlink" Target="https://aka.ms/peopleskills-admin-setup" TargetMode="External"/><Relationship Id="rId3" Type="http://schemas.openxmlformats.org/officeDocument/2006/relationships/image" Target="../media/image59.png"/><Relationship Id="rId7" Type="http://schemas.openxmlformats.org/officeDocument/2006/relationships/image" Target="../media/image99.png"/><Relationship Id="rId2" Type="http://schemas.openxmlformats.org/officeDocument/2006/relationships/notesSlide" Target="../notesSlides/notesSlide17.xml"/><Relationship Id="rId1" Type="http://schemas.openxmlformats.org/officeDocument/2006/relationships/slideLayout" Target="../slideLayouts/slideLayout40.xml"/><Relationship Id="rId6" Type="http://schemas.openxmlformats.org/officeDocument/2006/relationships/hyperlink" Target="http://aka.ms/peopleskills-deployment-guide" TargetMode="External"/><Relationship Id="rId5" Type="http://schemas.openxmlformats.org/officeDocument/2006/relationships/image" Target="../media/image98.png"/><Relationship Id="rId4" Type="http://schemas.openxmlformats.org/officeDocument/2006/relationships/hyperlink" Target="https://aka.ms/PeopleSkillsAdoption" TargetMode="External"/><Relationship Id="rId9" Type="http://schemas.openxmlformats.org/officeDocument/2006/relationships/image" Target="../media/image100.png"/></Relationships>
</file>

<file path=ppt/slides/_rels/slide3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8.xml"/><Relationship Id="rId1" Type="http://schemas.openxmlformats.org/officeDocument/2006/relationships/slideLayout" Target="../slideLayouts/slideLayout69.xml"/></Relationships>
</file>

<file path=ppt/slides/_rels/slide33.xml.rels><?xml version="1.0" encoding="UTF-8" standalone="yes"?>
<Relationships xmlns="http://schemas.openxmlformats.org/package/2006/relationships"><Relationship Id="rId8" Type="http://schemas.openxmlformats.org/officeDocument/2006/relationships/hyperlink" Target="https://www.mckinsey.com/capabilities/people-and-organizational-performance/our-insights/the-critical-role-of-strategic-workforce-planning-in-the-age-of-ai" TargetMode="External"/><Relationship Id="rId13" Type="http://schemas.openxmlformats.org/officeDocument/2006/relationships/image" Target="../media/image108.png"/><Relationship Id="rId3" Type="http://schemas.openxmlformats.org/officeDocument/2006/relationships/image" Target="../media/image102.png"/><Relationship Id="rId7" Type="http://schemas.openxmlformats.org/officeDocument/2006/relationships/hyperlink" Target="https://www.daviscos.com/ai-powered-talent-acquisition-and-mobility-tools/" TargetMode="External"/><Relationship Id="rId12" Type="http://schemas.openxmlformats.org/officeDocument/2006/relationships/image" Target="../media/image107.png"/><Relationship Id="rId2" Type="http://schemas.openxmlformats.org/officeDocument/2006/relationships/notesSlide" Target="../notesSlides/notesSlide19.xml"/><Relationship Id="rId1" Type="http://schemas.openxmlformats.org/officeDocument/2006/relationships/slideLayout" Target="../slideLayouts/slideLayout71.xml"/><Relationship Id="rId6" Type="http://schemas.openxmlformats.org/officeDocument/2006/relationships/hyperlink" Target="https://resources.learnquest.com/blog/ai-training-roi-why-your-workforce-needs-it/" TargetMode="External"/><Relationship Id="rId11" Type="http://schemas.openxmlformats.org/officeDocument/2006/relationships/image" Target="../media/image106.png"/><Relationship Id="rId5" Type="http://schemas.openxmlformats.org/officeDocument/2006/relationships/hyperlink" Target="https://www.businesswire.com/news/home/20240117270812/en/The-Hackett-Group&#174;-Research-Shows-Gen-AI-Helps-Top-HR-Teams-Drive-Engagement-Efficiency-and-Strategic-Impact" TargetMode="External"/><Relationship Id="rId10" Type="http://schemas.openxmlformats.org/officeDocument/2006/relationships/image" Target="../media/image105.png"/><Relationship Id="rId4" Type="http://schemas.openxmlformats.org/officeDocument/2006/relationships/image" Target="../media/image103.jpeg"/><Relationship Id="rId9" Type="http://schemas.openxmlformats.org/officeDocument/2006/relationships/image" Target="../media/image104.png"/><Relationship Id="rId14" Type="http://schemas.openxmlformats.org/officeDocument/2006/relationships/hyperlink" Target="https://microsoft-my.sharepoint-df.com/:p:/p/roochoav/EZMNcZPdB25DiSo-rIIhkKUB-disyuzQWko8JHSeACrhHA?e=z4nwfv&amp;xsdata=MDV8MDJ8fDRiNzliYjQ5Nzk5MjQwMTY4MTEyMDhkZGI5ODUyNTM5fDcyZjk4OGJmODZmMTQxYWY5MWFiMmQ3Y2QwMTFkYjQ3fDB8MHw2Mzg4NzA3MDM2NjI5NDkyMjR8VW5rbm93bnxWR1ZoYlhOVFpXTjFjbWwwZVZObGNuWnBZMlY4ZXlKRFFTSTZJbFJsWVcxelgwRlVVRk5sY25acFkyVmZVMUJQVEU5R0lpd2lWaUk2SWpBdU1DNHdNREF3SWl3aVVDSTZJbGRwYmpNeUlpd2lRVTRpT2lKUGRHaGxjaUlzSWxkVUlqb3hNWDA9fDF8TDJOb1lYUnpMekU1T2pobU1ERmxZbUV6TFRaak1Ua3ROREJoT1MwNVl6YzFMVGd4WWpBelpqUTFPVEU0T1Y4NU1qRTBaV015WmkwNVpqRTRMVFJsWlRBdE9EUmlNUzAyTURBeVl6RmpZbVl3WTJSQWRXNXhMbWRpYkM1emNHRmpaWE12YldWemMyRm5aWE12TVRjMU1UUTNNelUyTlRjNU9BPT18MzM3NmUxNGI4MTIyNDVjNjgxMTIwOGRkYjk4NTI1Mzl8Y2U2YThhNjMwYzQ4NDQ3ZGE2Y2JmNjc1MTQzYTI0NTI%3D&amp;sdata=eTJYN29jUFJUK0poL1ZobHBKaXlMcVhqUnMyRUZjcVNpamcvSDRtaGtrZz0%3D&amp;ovuser=72f988bf-86f1-41af-91ab-2d7cd011db47%2Croochoav%40microsoft.com"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0.xml"/><Relationship Id="rId1" Type="http://schemas.openxmlformats.org/officeDocument/2006/relationships/slideLayout" Target="../slideLayouts/slideLayout40.xml"/><Relationship Id="rId4" Type="http://schemas.openxmlformats.org/officeDocument/2006/relationships/image" Target="../media/image110.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1.png"/><Relationship Id="rId4" Type="http://schemas.openxmlformats.org/officeDocument/2006/relationships/notesSlide" Target="../notesSlides/notesSlide21.xml"/></Relationships>
</file>

<file path=ppt/slides/_rels/slide3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2.xml"/><Relationship Id="rId1" Type="http://schemas.openxmlformats.org/officeDocument/2006/relationships/slideLayout" Target="../slideLayouts/slideLayout72.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40.xml"/><Relationship Id="rId4" Type="http://schemas.openxmlformats.org/officeDocument/2006/relationships/image" Target="../media/image116.png"/></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4.xml"/><Relationship Id="rId1" Type="http://schemas.openxmlformats.org/officeDocument/2006/relationships/slideLayout" Target="../slideLayouts/slideLayout40.xml"/><Relationship Id="rId4" Type="http://schemas.openxmlformats.org/officeDocument/2006/relationships/image" Target="../media/image117.pn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40.xml"/><Relationship Id="rId4" Type="http://schemas.openxmlformats.org/officeDocument/2006/relationships/image" Target="../media/image118.png"/></Relationships>
</file>

<file path=ppt/slides/_rels/slide40.xml.rels><?xml version="1.0" encoding="UTF-8" standalone="yes"?>
<Relationships xmlns="http://schemas.openxmlformats.org/package/2006/relationships"><Relationship Id="rId3" Type="http://schemas.openxmlformats.org/officeDocument/2006/relationships/image" Target="../media/image119.svg"/><Relationship Id="rId2" Type="http://schemas.openxmlformats.org/officeDocument/2006/relationships/notesSlide" Target="../notesSlides/notesSlide26.xml"/><Relationship Id="rId1" Type="http://schemas.openxmlformats.org/officeDocument/2006/relationships/slideLayout" Target="../slideLayouts/slideLayout65.xml"/><Relationship Id="rId4" Type="http://schemas.openxmlformats.org/officeDocument/2006/relationships/image" Target="../media/image79.png"/></Relationships>
</file>

<file path=ppt/slides/_rels/slide41.xml.rels><?xml version="1.0" encoding="UTF-8" standalone="yes"?>
<Relationships xmlns="http://schemas.openxmlformats.org/package/2006/relationships"><Relationship Id="rId3" Type="http://schemas.openxmlformats.org/officeDocument/2006/relationships/image" Target="../media/image119.svg"/><Relationship Id="rId2" Type="http://schemas.openxmlformats.org/officeDocument/2006/relationships/notesSlide" Target="../notesSlides/notesSlide27.xml"/><Relationship Id="rId1" Type="http://schemas.openxmlformats.org/officeDocument/2006/relationships/slideLayout" Target="../slideLayouts/slideLayout65.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79.png"/></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8.xml"/><Relationship Id="rId1" Type="http://schemas.openxmlformats.org/officeDocument/2006/relationships/slideLayout" Target="../slideLayouts/slideLayout40.xml"/></Relationships>
</file>

<file path=ppt/slides/_rels/slide43.xml.rels><?xml version="1.0" encoding="UTF-8" standalone="yes"?>
<Relationships xmlns="http://schemas.openxmlformats.org/package/2006/relationships"><Relationship Id="rId3" Type="http://schemas.openxmlformats.org/officeDocument/2006/relationships/hyperlink" Target="https://aka.ms/WorkforceInsightsAdminHome" TargetMode="External"/><Relationship Id="rId7" Type="http://schemas.openxmlformats.org/officeDocument/2006/relationships/image" Target="../media/image124.png"/><Relationship Id="rId2" Type="http://schemas.openxmlformats.org/officeDocument/2006/relationships/notesSlide" Target="../notesSlides/notesSlide29.xml"/><Relationship Id="rId1" Type="http://schemas.openxmlformats.org/officeDocument/2006/relationships/slideLayout" Target="../slideLayouts/slideLayout40.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hyperlink" Target="https://learn.microsoft.com/en-us/copilot/microsoft-365/workforce-insights-agent"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5.png"/><Relationship Id="rId1" Type="http://schemas.openxmlformats.org/officeDocument/2006/relationships/slideLayout" Target="../slideLayouts/slideLayout40.xml"/></Relationships>
</file>

<file path=ppt/slides/_rels/slide45.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hyperlink" Target="https://aka.ms/peopleskills/engagement" TargetMode="External"/><Relationship Id="rId2" Type="http://schemas.openxmlformats.org/officeDocument/2006/relationships/image" Target="../media/image126.png"/><Relationship Id="rId1" Type="http://schemas.openxmlformats.org/officeDocument/2006/relationships/slideLayout" Target="../slideLayouts/slideLayout65.xml"/><Relationship Id="rId6" Type="http://schemas.openxmlformats.org/officeDocument/2006/relationships/hyperlink" Target="https://learn.microsoft.com/en-us/viva/organizational-data" TargetMode="External"/><Relationship Id="rId5" Type="http://schemas.openxmlformats.org/officeDocument/2006/relationships/image" Target="../media/image128.png"/><Relationship Id="rId4" Type="http://schemas.openxmlformats.org/officeDocument/2006/relationships/image" Target="../media/image127.png"/></Relationships>
</file>

<file path=ppt/slides/_rels/slide46.xml.rels><?xml version="1.0" encoding="UTF-8" standalone="yes"?>
<Relationships xmlns="http://schemas.openxmlformats.org/package/2006/relationships"><Relationship Id="rId8" Type="http://schemas.openxmlformats.org/officeDocument/2006/relationships/hyperlink" Target="https://www.microsoft.com/events" TargetMode="External"/><Relationship Id="rId3" Type="http://schemas.openxmlformats.org/officeDocument/2006/relationships/hyperlink" Target="https://www.communitydays.org/event/2026-05-01/m365-community-day-st-louis" TargetMode="External"/><Relationship Id="rId7" Type="http://schemas.openxmlformats.org/officeDocument/2006/relationships/hyperlink" Target="https://www.communitydays.org/event/2026-06-15/techcon-365-chicago" TargetMode="External"/><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hyperlink" Target="https://communitydays.org/event/2026-06-11/collabdays-poland-2026" TargetMode="External"/><Relationship Id="rId5" Type="http://schemas.openxmlformats.org/officeDocument/2006/relationships/hyperlink" Target="https://www.communitydays.org/event/2026-05-05/european-collaboration-summit-2026" TargetMode="External"/><Relationship Id="rId4" Type="http://schemas.openxmlformats.org/officeDocument/2006/relationships/hyperlink" Target="https://communitydays.org/event/2026-05-12/dynamicscon-2026" TargetMode="External"/><Relationship Id="rId9" Type="http://schemas.openxmlformats.org/officeDocument/2006/relationships/hyperlink" Target="https://nam06.safelinks.protection.outlook.com/?url=https%3A%2F%2Fpilotl.ink%2Fr%3Fi%3Dmicrosoft%26e%3Dabrlkrudjdxkod64s4agay7znlbcf3jdp27qmbi2ix6qxcms73xnn6qiwb7otghwyo24ttvgaaqgfijypvpfqv5msksnji5zbkngsndrxawblkwz&amp;data=05%7C01%7Ctifflee%40microsoft.com%7Cd2ce86c823804e44c8ef08db16d37e44%7C72f988bf86f141af91ab2d7cd011db47%7C1%7C0%7C638128870895394100%7CUnknown%7CTWFpbGZsb3d8eyJWIjoiMC4wLjAwMDAiLCJQIjoiV2luMzIiLCJBTiI6Ik1haWwiLCJXVCI6Mn0%3D%7C1000%7C%7C%7C&amp;sdata=ioNKaa6P2XENQSj7IQmpdQ%2F2bIAv2xWMRrUxCfzAwQw%3D&amp;reserved=0"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29.svg"/><Relationship Id="rId2" Type="http://schemas.openxmlformats.org/officeDocument/2006/relationships/hyperlink" Target="https://techcommunity.microsoft.com/category/drivingadoption/events/drivingadoptionevents" TargetMode="External"/><Relationship Id="rId1" Type="http://schemas.openxmlformats.org/officeDocument/2006/relationships/slideLayout" Target="../slideLayouts/slideLayout5.xml"/><Relationship Id="rId4" Type="http://schemas.openxmlformats.org/officeDocument/2006/relationships/hyperlink" Target="https://aka.ms/Microsoft365ChampionCallFeedback"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aka.ms/M365Champions" TargetMode="External"/><Relationship Id="rId3" Type="http://schemas.openxmlformats.org/officeDocument/2006/relationships/image" Target="../media/image130.png"/><Relationship Id="rId7" Type="http://schemas.openxmlformats.org/officeDocument/2006/relationships/hyperlink" Target="https://aka.ms/DrivingAdoption" TargetMode="External"/><Relationship Id="rId2" Type="http://schemas.openxmlformats.org/officeDocument/2006/relationships/image" Target="../media/image4.png"/><Relationship Id="rId1" Type="http://schemas.openxmlformats.org/officeDocument/2006/relationships/slideLayout" Target="../slideLayouts/slideLayout9.xml"/><Relationship Id="rId6" Type="http://schemas.openxmlformats.org/officeDocument/2006/relationships/hyperlink" Target="https://aka.ms/Microsoft365ChampionCallFeedback" TargetMode="External"/><Relationship Id="rId5" Type="http://schemas.openxmlformats.org/officeDocument/2006/relationships/image" Target="../media/image132.png"/><Relationship Id="rId4" Type="http://schemas.openxmlformats.org/officeDocument/2006/relationships/image" Target="../media/image1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he office Clippy, who is a paperclip. Placeholder noting that this call will begin soon">
            <a:extLst>
              <a:ext uri="{FF2B5EF4-FFF2-40B4-BE49-F238E27FC236}">
                <a16:creationId xmlns:a16="http://schemas.microsoft.com/office/drawing/2014/main" id="{8BFD10E6-CE17-E334-FA68-A1FC0E66CCC7}"/>
              </a:ext>
            </a:extLst>
          </p:cNvPr>
          <p:cNvPicPr>
            <a:picLocks noChangeAspect="1"/>
          </p:cNvPicPr>
          <p:nvPr/>
        </p:nvPicPr>
        <p:blipFill>
          <a:blip r:embed="rId3"/>
          <a:stretch>
            <a:fillRect/>
          </a:stretch>
        </p:blipFill>
        <p:spPr>
          <a:xfrm>
            <a:off x="0" y="0"/>
            <a:ext cx="12192000" cy="6858000"/>
          </a:xfrm>
          <a:prstGeom prst="rect">
            <a:avLst/>
          </a:prstGeom>
        </p:spPr>
      </p:pic>
      <p:sp>
        <p:nvSpPr>
          <p:cNvPr id="6" name="Rectangle 5">
            <a:extLst>
              <a:ext uri="{FF2B5EF4-FFF2-40B4-BE49-F238E27FC236}">
                <a16:creationId xmlns:a16="http://schemas.microsoft.com/office/drawing/2014/main" id="{968FDA68-FEF8-4011-B3B8-E10F940DA2A8}"/>
              </a:ext>
              <a:ext uri="{C183D7F6-B498-43B3-948B-1728B52AA6E4}">
                <adec:decorative xmlns:adec="http://schemas.microsoft.com/office/drawing/2017/decorative" val="1"/>
              </a:ext>
            </a:extLst>
          </p:cNvPr>
          <p:cNvSpPr/>
          <p:nvPr/>
        </p:nvSpPr>
        <p:spPr bwMode="auto">
          <a:xfrm>
            <a:off x="0" y="0"/>
            <a:ext cx="7482468" cy="6858000"/>
          </a:xfrm>
          <a:prstGeom prst="rect">
            <a:avLst/>
          </a:prstGeom>
          <a:solidFill>
            <a:schemeClr val="tx1">
              <a:alpha val="69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Calibri" panose="020F0502020204030204"/>
              <a:ea typeface="Segoe UI" pitchFamily="34" charset="0"/>
              <a:cs typeface="Segoe UI" pitchFamily="34" charset="0"/>
            </a:endParaRPr>
          </a:p>
        </p:txBody>
      </p:sp>
      <p:sp>
        <p:nvSpPr>
          <p:cNvPr id="4" name="Title 3">
            <a:extLst>
              <a:ext uri="{FF2B5EF4-FFF2-40B4-BE49-F238E27FC236}">
                <a16:creationId xmlns:a16="http://schemas.microsoft.com/office/drawing/2014/main" id="{87BFCA2E-5A85-481E-AE14-689A40049DFA}"/>
              </a:ext>
            </a:extLst>
          </p:cNvPr>
          <p:cNvSpPr>
            <a:spLocks noGrp="1"/>
          </p:cNvSpPr>
          <p:nvPr>
            <p:ph type="title" idx="4294967295"/>
          </p:nvPr>
        </p:nvSpPr>
        <p:spPr>
          <a:xfrm>
            <a:off x="576775" y="760413"/>
            <a:ext cx="7229475" cy="1116012"/>
          </a:xfrm>
        </p:spPr>
        <p:txBody>
          <a:bodyPr lIns="91440">
            <a:noAutofit/>
          </a:bodyPr>
          <a:lstStyle/>
          <a:p>
            <a:r>
              <a:rPr lang="en-US" sz="3600">
                <a:solidFill>
                  <a:schemeClr val="bg1"/>
                </a:solidFill>
                <a:latin typeface="Segoe UI Semibold" panose="020B0702040204020203" pitchFamily="34" charset="0"/>
                <a:cs typeface="Segoe UI Semibold" panose="020B0702040204020203" pitchFamily="34" charset="0"/>
              </a:rPr>
              <a:t>We will begin the call at five minutes past the hour.</a:t>
            </a:r>
          </a:p>
        </p:txBody>
      </p:sp>
      <p:sp>
        <p:nvSpPr>
          <p:cNvPr id="5" name="Text Placeholder 4">
            <a:extLst>
              <a:ext uri="{FF2B5EF4-FFF2-40B4-BE49-F238E27FC236}">
                <a16:creationId xmlns:a16="http://schemas.microsoft.com/office/drawing/2014/main" id="{D5087D83-A467-4E43-A8CF-BB7A204A1E2F}"/>
              </a:ext>
            </a:extLst>
          </p:cNvPr>
          <p:cNvSpPr>
            <a:spLocks noGrp="1"/>
          </p:cNvSpPr>
          <p:nvPr>
            <p:ph type="body" sz="quarter" idx="4294967295"/>
          </p:nvPr>
        </p:nvSpPr>
        <p:spPr>
          <a:xfrm>
            <a:off x="576775" y="2384425"/>
            <a:ext cx="7229475" cy="677108"/>
          </a:xfrm>
        </p:spPr>
        <p:txBody>
          <a:bodyPr vert="horz" wrap="square" lIns="91440" tIns="0" rIns="0" bIns="0" rtlCol="0" anchor="t">
            <a:spAutoFit/>
          </a:bodyPr>
          <a:lstStyle/>
          <a:p>
            <a:pPr marL="0" indent="0">
              <a:buNone/>
            </a:pPr>
            <a:r>
              <a:rPr lang="en-US">
                <a:solidFill>
                  <a:schemeClr val="bg1"/>
                </a:solidFill>
                <a:latin typeface="Segoe UI"/>
                <a:cs typeface="Segoe UI"/>
              </a:rPr>
              <a:t>Microsoft 365 Champion Community Call</a:t>
            </a:r>
          </a:p>
          <a:p>
            <a:pPr marL="0" indent="0">
              <a:buNone/>
            </a:pPr>
            <a:r>
              <a:rPr lang="en-US">
                <a:solidFill>
                  <a:schemeClr val="bg1"/>
                </a:solidFill>
                <a:latin typeface="Segoe UI"/>
                <a:cs typeface="Segoe UI"/>
              </a:rPr>
              <a:t>April 2026</a:t>
            </a:r>
          </a:p>
        </p:txBody>
      </p:sp>
      <p:pic>
        <p:nvPicPr>
          <p:cNvPr id="12" name="MS logo white - EMF" descr="Microsoft logo white text version">
            <a:extLst>
              <a:ext uri="{FF2B5EF4-FFF2-40B4-BE49-F238E27FC236}">
                <a16:creationId xmlns:a16="http://schemas.microsoft.com/office/drawing/2014/main" id="{47A78A17-1889-40AC-A2A1-6C7086AB9F72}"/>
              </a:ext>
            </a:extLst>
          </p:cNvPr>
          <p:cNvPicPr>
            <a:picLocks noChangeAspect="1"/>
          </p:cNvPicPr>
          <p:nvPr/>
        </p:nvPicPr>
        <p:blipFill rotWithShape="1">
          <a:blip r:embed="rId4"/>
          <a:srcRect r="78155"/>
          <a:stretch/>
        </p:blipFill>
        <p:spPr bwMode="black">
          <a:xfrm>
            <a:off x="634701" y="4864052"/>
            <a:ext cx="298450" cy="292608"/>
          </a:xfrm>
          <a:prstGeom prst="rect">
            <a:avLst/>
          </a:prstGeom>
        </p:spPr>
      </p:pic>
      <p:sp>
        <p:nvSpPr>
          <p:cNvPr id="8" name="TextBox 7">
            <a:extLst>
              <a:ext uri="{FF2B5EF4-FFF2-40B4-BE49-F238E27FC236}">
                <a16:creationId xmlns:a16="http://schemas.microsoft.com/office/drawing/2014/main" id="{3A3BBA6A-F47B-4C17-B8F7-86729DDA4E6C}"/>
              </a:ext>
            </a:extLst>
          </p:cNvPr>
          <p:cNvSpPr txBox="1"/>
          <p:nvPr/>
        </p:nvSpPr>
        <p:spPr>
          <a:xfrm>
            <a:off x="827188" y="4748745"/>
            <a:ext cx="6366235" cy="523222"/>
          </a:xfrm>
          <a:prstGeom prst="rect">
            <a:avLst/>
          </a:prstGeom>
          <a:noFill/>
        </p:spPr>
        <p:txBody>
          <a:bodyPr wrap="square" lIns="91440" tIns="45721" rIns="91440" bIns="45721" rtlCol="0" anchor="t">
            <a:spAutoFit/>
          </a:bodyPr>
          <a:lstStyle/>
          <a:p>
            <a:pPr marL="0" marR="0" lvl="0" indent="0" algn="r" defTabSz="914411"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FFFFFF"/>
                </a:solidFill>
                <a:effectLst/>
                <a:uLnTx/>
                <a:uFillTx/>
                <a:latin typeface="Segoe UI Semibold"/>
                <a:ea typeface="+mn-ea"/>
                <a:cs typeface="Segoe UI Semibold"/>
              </a:rPr>
              <a:t>Microsoft 365 Champion Community </a:t>
            </a:r>
            <a:endParaRPr kumimoji="0" lang="en-US" sz="2800" b="0"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endParaRPr>
          </a:p>
        </p:txBody>
      </p:sp>
      <p:sp>
        <p:nvSpPr>
          <p:cNvPr id="10" name="TextBox 9">
            <a:extLst>
              <a:ext uri="{FF2B5EF4-FFF2-40B4-BE49-F238E27FC236}">
                <a16:creationId xmlns:a16="http://schemas.microsoft.com/office/drawing/2014/main" id="{2932D574-8E5C-4D28-BAC7-E4F500C9FB78}"/>
              </a:ext>
            </a:extLst>
          </p:cNvPr>
          <p:cNvSpPr txBox="1"/>
          <p:nvPr/>
        </p:nvSpPr>
        <p:spPr>
          <a:xfrm>
            <a:off x="860641" y="5306599"/>
            <a:ext cx="4742350" cy="369462"/>
          </a:xfrm>
          <a:prstGeom prst="rect">
            <a:avLst/>
          </a:prstGeom>
          <a:noFill/>
        </p:spPr>
        <p:txBody>
          <a:bodyPr wrap="square" lIns="91440" tIns="45721" rIns="91440" bIns="45721" rtlCol="0" anchor="t">
            <a:spAutoFit/>
          </a:bodyPr>
          <a:lstStyle/>
          <a:p>
            <a:pPr marL="0" marR="0" lvl="0" indent="0" algn="r" defTabSz="914411" rtl="0" eaLnBrk="1" fontAlgn="auto" latinLnBrk="0" hangingPunct="1">
              <a:lnSpc>
                <a:spcPct val="100000"/>
              </a:lnSpc>
              <a:spcBef>
                <a:spcPts val="0"/>
              </a:spcBef>
              <a:spcAft>
                <a:spcPts val="0"/>
              </a:spcAft>
              <a:buClrTx/>
              <a:buSzTx/>
              <a:buFontTx/>
              <a:buNone/>
              <a:tabLst/>
              <a:defRPr/>
            </a:pPr>
            <a:r>
              <a:rPr kumimoji="0" lang="en-US" sz="1801" b="0" i="0" u="none" strike="noStrike" kern="1200" cap="none" spc="0" normalizeH="0" baseline="0" noProof="0">
                <a:ln>
                  <a:noFill/>
                </a:ln>
                <a:solidFill>
                  <a:srgbClr val="E6E6E6"/>
                </a:solidFill>
                <a:effectLst/>
                <a:uLnTx/>
                <a:uFillTx/>
                <a:latin typeface="Segoe UI Light"/>
                <a:ea typeface="+mn-ea"/>
                <a:cs typeface="Segoe UI Light"/>
              </a:rPr>
              <a:t>Learn more. Do more. Achieve more, together.</a:t>
            </a:r>
          </a:p>
        </p:txBody>
      </p:sp>
    </p:spTree>
    <p:extLst>
      <p:ext uri="{BB962C8B-B14F-4D97-AF65-F5344CB8AC3E}">
        <p14:creationId xmlns:p14="http://schemas.microsoft.com/office/powerpoint/2010/main" val="2449781333"/>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BF01188-9D10-E577-7ACE-7FA45ED2B967}"/>
              </a:ext>
            </a:extLst>
          </p:cNvPr>
          <p:cNvSpPr txBox="1">
            <a:spLocks noGrp="1"/>
          </p:cNvSpPr>
          <p:nvPr>
            <p:ph type="title" idx="4294967295"/>
          </p:nvPr>
        </p:nvSpPr>
        <p:spPr>
          <a:xfrm>
            <a:off x="580454" y="1962677"/>
            <a:ext cx="10280586" cy="175432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a:noFill/>
                </a:ln>
                <a:solidFill>
                  <a:schemeClr val="bg1"/>
                </a:solidFill>
                <a:effectLst/>
                <a:uLnTx/>
                <a:uFillTx/>
                <a:latin typeface="Segoe UI Semibold"/>
                <a:ea typeface="+mn-ea"/>
                <a:cs typeface="+mn-cs"/>
              </a:rPr>
              <a:t>Microsoft 365 Champion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a:noFill/>
                </a:ln>
                <a:solidFill>
                  <a:schemeClr val="bg1"/>
                </a:solidFill>
                <a:effectLst/>
                <a:uLnTx/>
                <a:uFillTx/>
                <a:latin typeface="Segoe UI Semibold"/>
                <a:ea typeface="+mn-ea"/>
                <a:cs typeface="+mn-cs"/>
              </a:rPr>
              <a:t>community call</a:t>
            </a:r>
            <a:endParaRPr kumimoji="0" lang="en-US" sz="5400" b="0" i="0" u="none" strike="noStrike" kern="1200" cap="none" spc="600" normalizeH="0" baseline="0" noProof="0">
              <a:ln>
                <a:noFill/>
              </a:ln>
              <a:solidFill>
                <a:schemeClr val="bg1"/>
              </a:solidFill>
              <a:effectLst/>
              <a:uLnTx/>
              <a:uFillTx/>
              <a:latin typeface="Segoe UI"/>
              <a:ea typeface="+mn-ea"/>
              <a:cs typeface="+mn-cs"/>
            </a:endParaRPr>
          </a:p>
        </p:txBody>
      </p:sp>
      <p:pic>
        <p:nvPicPr>
          <p:cNvPr id="3" name="Picture 2" descr="Microsoft logo.&#10;&#10;">
            <a:extLst>
              <a:ext uri="{FF2B5EF4-FFF2-40B4-BE49-F238E27FC236}">
                <a16:creationId xmlns:a16="http://schemas.microsoft.com/office/drawing/2014/main" id="{2B642A22-4480-082A-9378-0F215FE14CA2}"/>
              </a:ext>
            </a:extLst>
          </p:cNvPr>
          <p:cNvPicPr>
            <a:picLocks noChangeAspect="1"/>
          </p:cNvPicPr>
          <p:nvPr/>
        </p:nvPicPr>
        <p:blipFill>
          <a:blip r:embed="rId3"/>
          <a:stretch>
            <a:fillRect/>
          </a:stretch>
        </p:blipFill>
        <p:spPr>
          <a:xfrm>
            <a:off x="199172" y="35331"/>
            <a:ext cx="3084379" cy="1383174"/>
          </a:xfrm>
          <a:prstGeom prst="rect">
            <a:avLst/>
          </a:prstGeom>
        </p:spPr>
      </p:pic>
      <p:sp>
        <p:nvSpPr>
          <p:cNvPr id="6" name="Rounded Rectangle 5">
            <a:extLst>
              <a:ext uri="{FF2B5EF4-FFF2-40B4-BE49-F238E27FC236}">
                <a16:creationId xmlns:a16="http://schemas.microsoft.com/office/drawing/2014/main" id="{68DFF712-BC22-753B-6F70-A24F0DD436B3}"/>
              </a:ext>
              <a:ext uri="{C183D7F6-B498-43B3-948B-1728B52AA6E4}">
                <adec:decorative xmlns:adec="http://schemas.microsoft.com/office/drawing/2017/decorative" val="1"/>
              </a:ext>
            </a:extLst>
          </p:cNvPr>
          <p:cNvSpPr/>
          <p:nvPr/>
        </p:nvSpPr>
        <p:spPr>
          <a:xfrm>
            <a:off x="580454" y="4445841"/>
            <a:ext cx="4146291" cy="936122"/>
          </a:xfrm>
          <a:prstGeom prst="roundRect">
            <a:avLst>
              <a:gd name="adj" fmla="val 50000"/>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8" name="Picture 7">
            <a:extLst>
              <a:ext uri="{FF2B5EF4-FFF2-40B4-BE49-F238E27FC236}">
                <a16:creationId xmlns:a16="http://schemas.microsoft.com/office/drawing/2014/main" id="{82A169C0-D3C4-0142-D4AA-829F6FB28FB9}"/>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977003" y="4663475"/>
            <a:ext cx="532553" cy="500853"/>
          </a:xfrm>
          <a:prstGeom prst="rect">
            <a:avLst/>
          </a:prstGeom>
        </p:spPr>
      </p:pic>
      <p:sp>
        <p:nvSpPr>
          <p:cNvPr id="12" name="TextBox 11">
            <a:extLst>
              <a:ext uri="{FF2B5EF4-FFF2-40B4-BE49-F238E27FC236}">
                <a16:creationId xmlns:a16="http://schemas.microsoft.com/office/drawing/2014/main" id="{ED8A1AB5-2D60-3569-1D67-9F967F1BC395}"/>
              </a:ext>
            </a:extLst>
          </p:cNvPr>
          <p:cNvSpPr txBox="1"/>
          <p:nvPr/>
        </p:nvSpPr>
        <p:spPr>
          <a:xfrm>
            <a:off x="1530383" y="4652291"/>
            <a:ext cx="2943144" cy="523220"/>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Semibold"/>
                <a:ea typeface="+mn-ea"/>
                <a:cs typeface="Segoe UI Semibold"/>
              </a:rPr>
              <a:t>April 2026</a:t>
            </a:r>
          </a:p>
        </p:txBody>
      </p:sp>
    </p:spTree>
    <p:extLst>
      <p:ext uri="{BB962C8B-B14F-4D97-AF65-F5344CB8AC3E}">
        <p14:creationId xmlns:p14="http://schemas.microsoft.com/office/powerpoint/2010/main" val="3785045170"/>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F717EB-919B-444A-AAD2-EF277D780854}"/>
              </a:ext>
            </a:extLst>
          </p:cNvPr>
          <p:cNvSpPr>
            <a:spLocks noGrp="1"/>
          </p:cNvSpPr>
          <p:nvPr>
            <p:ph type="title"/>
          </p:nvPr>
        </p:nvSpPr>
        <p:spPr/>
        <p:txBody>
          <a:bodyPr/>
          <a:lstStyle/>
          <a:p>
            <a:pPr>
              <a:lnSpc>
                <a:spcPct val="76437"/>
              </a:lnSpc>
            </a:pPr>
            <a:r>
              <a:rPr lang="en-US" sz="3600">
                <a:latin typeface="Segoe UI Semibold" panose="020B0702040204020203" pitchFamily="34" charset="0"/>
                <a:cs typeface="Segoe UI Semibold" panose="020B0702040204020203" pitchFamily="34" charset="0"/>
              </a:rPr>
              <a:t>Digital Event Code of Conduct</a:t>
            </a:r>
            <a:endParaRPr lang="en-US"/>
          </a:p>
        </p:txBody>
      </p:sp>
      <p:sp>
        <p:nvSpPr>
          <p:cNvPr id="5" name="Text Placeholder 4">
            <a:extLst>
              <a:ext uri="{FF2B5EF4-FFF2-40B4-BE49-F238E27FC236}">
                <a16:creationId xmlns:a16="http://schemas.microsoft.com/office/drawing/2014/main" id="{91CBCD24-BE5B-F882-1502-8F6DE177C49F}"/>
              </a:ext>
            </a:extLst>
          </p:cNvPr>
          <p:cNvSpPr>
            <a:spLocks noGrp="1"/>
          </p:cNvSpPr>
          <p:nvPr>
            <p:ph type="body" sz="quarter" idx="10"/>
          </p:nvPr>
        </p:nvSpPr>
        <p:spPr>
          <a:xfrm>
            <a:off x="584200" y="1307393"/>
            <a:ext cx="11018520" cy="923330"/>
          </a:xfrm>
        </p:spPr>
        <p:txBody>
          <a:bodyPr/>
          <a:lstStyle/>
          <a:p>
            <a:pPr marL="0" indent="0">
              <a:buNone/>
            </a:pPr>
            <a:r>
              <a:rPr kumimoji="0" lang="en-US" sz="20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Microsoft’s mission is to </a:t>
            </a:r>
            <a:r>
              <a:rPr kumimoji="0" lang="en-US" sz="2000" b="1"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empower every person and every organization on the planet to achieve more</a:t>
            </a:r>
            <a:r>
              <a:rPr kumimoji="0" lang="en-US" sz="20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 This includes all Microsoft events and gatherings, including on digital platforms, where we seek to create a respectful, friendly, fun and inclusive experience for all participants.​</a:t>
            </a:r>
          </a:p>
        </p:txBody>
      </p:sp>
      <p:pic>
        <p:nvPicPr>
          <p:cNvPr id="4" name="Picture 3" descr="Isometric view of cell phone with interactive motion.">
            <a:extLst>
              <a:ext uri="{FF2B5EF4-FFF2-40B4-BE49-F238E27FC236}">
                <a16:creationId xmlns:a16="http://schemas.microsoft.com/office/drawing/2014/main" id="{F9231EB6-B472-BC4E-AFE4-112756FCA546}"/>
              </a:ext>
            </a:extLst>
          </p:cNvPr>
          <p:cNvPicPr>
            <a:picLocks noChangeAspect="1"/>
          </p:cNvPicPr>
          <p:nvPr/>
        </p:nvPicPr>
        <p:blipFill>
          <a:blip r:embed="rId3"/>
          <a:stretch>
            <a:fillRect/>
          </a:stretch>
        </p:blipFill>
        <p:spPr>
          <a:xfrm>
            <a:off x="8813" y="2734366"/>
            <a:ext cx="4114800" cy="4114800"/>
          </a:xfrm>
          <a:prstGeom prst="rect">
            <a:avLst/>
          </a:prstGeom>
        </p:spPr>
      </p:pic>
      <p:sp>
        <p:nvSpPr>
          <p:cNvPr id="34" name="Text Placeholder 4">
            <a:extLst>
              <a:ext uri="{FF2B5EF4-FFF2-40B4-BE49-F238E27FC236}">
                <a16:creationId xmlns:a16="http://schemas.microsoft.com/office/drawing/2014/main" id="{07B63777-E386-E246-A843-0DCE57C79838}"/>
              </a:ext>
            </a:extLst>
          </p:cNvPr>
          <p:cNvSpPr txBox="1">
            <a:spLocks/>
          </p:cNvSpPr>
          <p:nvPr/>
        </p:nvSpPr>
        <p:spPr>
          <a:xfrm>
            <a:off x="4608631" y="2526748"/>
            <a:ext cx="7100126" cy="3891722"/>
          </a:xfrm>
          <a:prstGeom prst="rect">
            <a:avLst/>
          </a:prstGeom>
        </p:spPr>
        <p:txBody>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bg2">
                    <a:lumMod val="25000"/>
                  </a:schemeClr>
                </a:soli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bg2">
                    <a:lumMod val="25000"/>
                  </a:schemeClr>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bg2">
                    <a:lumMod val="25000"/>
                  </a:schemeClr>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200" kern="1200" spc="0" baseline="0">
                <a:solidFill>
                  <a:schemeClr val="bg2">
                    <a:lumMod val="25000"/>
                  </a:schemeClr>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solidFill>
                  <a:schemeClr val="bg2">
                    <a:lumMod val="25000"/>
                  </a:schemeClr>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algn="l" defTabSz="932742" rtl="0" eaLnBrk="1" fontAlgn="auto" latinLnBrk="0" hangingPunct="1">
              <a:lnSpc>
                <a:spcPct val="90000"/>
              </a:lnSpc>
              <a:spcBef>
                <a:spcPts val="1000"/>
              </a:spcBef>
              <a:spcAft>
                <a:spcPts val="0"/>
              </a:spcAft>
              <a:buClrTx/>
              <a:buSzPct val="90000"/>
              <a:buFont typeface="Wingdings" panose="05000000000000000000" pitchFamily="2" charset="2"/>
              <a:buChar char="Ø"/>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We expect all digital event participants to uphold the principles of this Code of Conduct, which covers the main digital event and all related activities. We do not tolerate disruptive or disrespectful behavior, messages, images, or interactions by any party participant, in any form, at any aspect of the program including business and social activities, regardless of location.​</a:t>
            </a:r>
          </a:p>
          <a:p>
            <a:pPr marL="228600" marR="0" lvl="0" indent="-228600" algn="l" defTabSz="932742" rtl="0" eaLnBrk="1" fontAlgn="auto" latinLnBrk="0" hangingPunct="1">
              <a:lnSpc>
                <a:spcPct val="90000"/>
              </a:lnSpc>
              <a:spcBef>
                <a:spcPts val="1000"/>
              </a:spcBef>
              <a:spcAft>
                <a:spcPts val="0"/>
              </a:spcAft>
              <a:buClrTx/>
              <a:buSzPct val="90000"/>
              <a:buFont typeface="Wingdings" panose="05000000000000000000" pitchFamily="2" charset="2"/>
              <a:buChar char="Ø"/>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Microsoft will not tolerate harassment or discrimination based on age, ancestry, color, gender identity or expression, national origin, physical or mental disability, religion, sexual orientation, or any other characteristic protected by applicable local laws, regulations, and ordinances.​ </a:t>
            </a: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We encourage everyone to assist in creating a welcoming and safe environment.</a:t>
            </a: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endPar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endParaRPr>
          </a:p>
          <a:p>
            <a:pPr marL="0" marR="0" lvl="0" indent="0" algn="l" defTabSz="932742" rtl="0" eaLnBrk="1" fontAlgn="auto" latinLnBrk="0" hangingPunct="1">
              <a:lnSpc>
                <a:spcPct val="90000"/>
              </a:lnSpc>
              <a:spcBef>
                <a:spcPts val="1000"/>
              </a:spcBef>
              <a:spcAft>
                <a:spcPts val="0"/>
              </a:spcAft>
              <a:buClrTx/>
              <a:buSzPct val="90000"/>
              <a:buFont typeface="Wingdings" panose="05000000000000000000" pitchFamily="2" charset="2"/>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For more info, visit </a:t>
            </a: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hlinkClick r:id="rId4"/>
              </a:rPr>
              <a:t>aka.ms/</a:t>
            </a:r>
            <a:r>
              <a:rPr kumimoji="0" lang="en-US" sz="1600" b="0" i="0" u="none" strike="noStrike" kern="1200" cap="none" spc="0" normalizeH="0" baseline="0" noProof="0" err="1">
                <a:ln>
                  <a:noFill/>
                </a:ln>
                <a:solidFill>
                  <a:srgbClr val="000000"/>
                </a:solidFill>
                <a:effectLst/>
                <a:uLnTx/>
                <a:uFillTx/>
                <a:latin typeface="Segoe UI"/>
                <a:ea typeface="+mn-ea"/>
                <a:cs typeface="Segoe UI Semilight" panose="020B0402040204020203" pitchFamily="34" charset="0"/>
                <a:hlinkClick r:id="rId4"/>
              </a:rPr>
              <a:t>CodeofConduct</a:t>
            </a:r>
            <a:r>
              <a:rPr kumimoji="0" lang="en-US" sz="1600" b="0" i="0" u="none" strike="noStrike" kern="1200" cap="none" spc="0" normalizeH="0" baseline="0" noProof="0">
                <a:ln>
                  <a:noFill/>
                </a:ln>
                <a:solidFill>
                  <a:srgbClr val="000000"/>
                </a:solidFill>
                <a:effectLst/>
                <a:uLnTx/>
                <a:uFillTx/>
                <a:latin typeface="Segoe UI"/>
                <a:ea typeface="+mn-ea"/>
                <a:cs typeface="Segoe UI Semilight" panose="020B0402040204020203" pitchFamily="34" charset="0"/>
              </a:rPr>
              <a:t>.</a:t>
            </a:r>
          </a:p>
        </p:txBody>
      </p:sp>
    </p:spTree>
    <p:extLst>
      <p:ext uri="{BB962C8B-B14F-4D97-AF65-F5344CB8AC3E}">
        <p14:creationId xmlns:p14="http://schemas.microsoft.com/office/powerpoint/2010/main" val="1314655766"/>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BB1EB30-1C90-35C4-697C-30A9CFA33A14}"/>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8228" r="35102" b="17398"/>
          <a:stretch/>
        </p:blipFill>
        <p:spPr>
          <a:xfrm>
            <a:off x="6717013" y="1152130"/>
            <a:ext cx="5474988" cy="5705870"/>
          </a:xfrm>
          <a:prstGeom prst="rect">
            <a:avLst/>
          </a:prstGeom>
        </p:spPr>
      </p:pic>
      <p:sp>
        <p:nvSpPr>
          <p:cNvPr id="13" name="Title 3">
            <a:extLst>
              <a:ext uri="{FF2B5EF4-FFF2-40B4-BE49-F238E27FC236}">
                <a16:creationId xmlns:a16="http://schemas.microsoft.com/office/drawing/2014/main" id="{73D89FBF-C512-0478-6BD8-6F6B1BC1DA4B}"/>
              </a:ext>
            </a:extLst>
          </p:cNvPr>
          <p:cNvSpPr>
            <a:spLocks noGrp="1"/>
          </p:cNvSpPr>
          <p:nvPr>
            <p:ph type="title"/>
          </p:nvPr>
        </p:nvSpPr>
        <p:spPr/>
        <p:txBody>
          <a:bodyPr>
            <a:normAutofit/>
          </a:bodyPr>
          <a:lstStyle/>
          <a:p>
            <a:r>
              <a:rPr lang="en-US" sz="3600">
                <a:solidFill>
                  <a:schemeClr val="bg1"/>
                </a:solidFill>
              </a:rPr>
              <a:t>Agenda</a:t>
            </a:r>
          </a:p>
        </p:txBody>
      </p:sp>
      <p:sp>
        <p:nvSpPr>
          <p:cNvPr id="3" name="Text Placeholder 2">
            <a:extLst>
              <a:ext uri="{FF2B5EF4-FFF2-40B4-BE49-F238E27FC236}">
                <a16:creationId xmlns:a16="http://schemas.microsoft.com/office/drawing/2014/main" id="{5A3FEB64-8B46-FB3A-A8AA-87EC94F59EAA}"/>
              </a:ext>
            </a:extLst>
          </p:cNvPr>
          <p:cNvSpPr>
            <a:spLocks noGrp="1"/>
          </p:cNvSpPr>
          <p:nvPr>
            <p:ph type="body" sz="quarter" idx="10"/>
          </p:nvPr>
        </p:nvSpPr>
        <p:spPr>
          <a:xfrm>
            <a:off x="584200" y="1435497"/>
            <a:ext cx="5854700" cy="2046714"/>
          </a:xfrm>
        </p:spPr>
        <p:txBody>
          <a:bodyPr vert="horz" wrap="square" lIns="0" tIns="0" rIns="0" bIns="0" rtlCol="0" anchor="t">
            <a:spAutoFit/>
          </a:bodyPr>
          <a:lstStyle/>
          <a:p>
            <a:pPr>
              <a:lnSpc>
                <a:spcPct val="90000"/>
              </a:lnSpc>
              <a:spcBef>
                <a:spcPts val="1000"/>
              </a:spcBef>
              <a:buFont typeface="Arial" panose="020B0604020202020204" pitchFamily="34" charset="0"/>
              <a:buChar char="•"/>
            </a:pPr>
            <a:r>
              <a:rPr lang="en-US" sz="2400" spc="-50" dirty="0">
                <a:ln w="3175">
                  <a:noFill/>
                </a:ln>
                <a:solidFill>
                  <a:schemeClr val="tx1"/>
                </a:solidFill>
                <a:latin typeface="Segoe UI Semibold" panose="020B0702040204020203" pitchFamily="34" charset="0"/>
                <a:cs typeface="Segoe UI Semibold" panose="020B0702040204020203" pitchFamily="34" charset="0"/>
              </a:rPr>
              <a:t>Announcements</a:t>
            </a:r>
          </a:p>
          <a:p>
            <a:pPr>
              <a:lnSpc>
                <a:spcPct val="90000"/>
              </a:lnSpc>
              <a:spcBef>
                <a:spcPts val="1000"/>
              </a:spcBef>
              <a:buFont typeface="Arial" panose="020B0604020202020204" pitchFamily="34" charset="0"/>
              <a:buChar char="•"/>
            </a:pPr>
            <a:r>
              <a:rPr lang="en-US" sz="2400" spc="-50" dirty="0">
                <a:ln w="3175">
                  <a:noFill/>
                </a:ln>
                <a:solidFill>
                  <a:schemeClr val="tx1"/>
                </a:solidFill>
                <a:latin typeface="Segoe UI Semibold" panose="020B0702040204020203" pitchFamily="34" charset="0"/>
                <a:cs typeface="Segoe UI Semibold" panose="020B0702040204020203" pitchFamily="34" charset="0"/>
              </a:rPr>
              <a:t>Top Microsoft 365 updates</a:t>
            </a:r>
          </a:p>
          <a:p>
            <a:pPr>
              <a:lnSpc>
                <a:spcPct val="90000"/>
              </a:lnSpc>
              <a:spcBef>
                <a:spcPts val="1000"/>
              </a:spcBef>
              <a:buFont typeface="Arial" panose="020B0604020202020204" pitchFamily="34" charset="0"/>
              <a:buChar char="•"/>
            </a:pPr>
            <a:r>
              <a:rPr lang="en-US" sz="2400" spc="-50" dirty="0">
                <a:ln w="3175">
                  <a:noFill/>
                </a:ln>
                <a:solidFill>
                  <a:schemeClr val="tx1"/>
                </a:solidFill>
                <a:latin typeface="Segoe UI Semibold" panose="020B0702040204020203" pitchFamily="34" charset="0"/>
                <a:cs typeface="Segoe UI Semibold" panose="020B0702040204020203" pitchFamily="34" charset="0"/>
              </a:rPr>
              <a:t>People Skills and Workforce Insights Agent</a:t>
            </a:r>
          </a:p>
          <a:p>
            <a:pPr>
              <a:lnSpc>
                <a:spcPct val="90000"/>
              </a:lnSpc>
              <a:spcBef>
                <a:spcPts val="1000"/>
              </a:spcBef>
              <a:buFont typeface="Arial" panose="020B0604020202020204" pitchFamily="34" charset="0"/>
              <a:buChar char="•"/>
            </a:pPr>
            <a:r>
              <a:rPr lang="en-US" sz="2400" spc="-50" dirty="0">
                <a:ln w="3175">
                  <a:noFill/>
                </a:ln>
                <a:solidFill>
                  <a:schemeClr val="tx1"/>
                </a:solidFill>
                <a:latin typeface="Segoe UI Semibold" panose="020B0702040204020203" pitchFamily="34" charset="0"/>
                <a:cs typeface="Segoe UI Semibold" panose="020B0702040204020203" pitchFamily="34" charset="0"/>
              </a:rPr>
              <a:t>Open discussion forum</a:t>
            </a:r>
            <a:endParaRPr lang="en-US" spc="-50" dirty="0">
              <a:ln w="3175">
                <a:noFill/>
              </a:ln>
              <a:solidFill>
                <a:schemeClr val="tx1"/>
              </a:solidFill>
              <a:latin typeface="Segoe UI Semibold" panose="020B0702040204020203" pitchFamily="34" charset="0"/>
              <a:cs typeface="Segoe UI Semibold" panose="020B0702040204020203" pitchFamily="34" charset="0"/>
            </a:endParaRPr>
          </a:p>
        </p:txBody>
      </p:sp>
      <p:sp>
        <p:nvSpPr>
          <p:cNvPr id="6" name="TextBox 5">
            <a:extLst>
              <a:ext uri="{FF2B5EF4-FFF2-40B4-BE49-F238E27FC236}">
                <a16:creationId xmlns:a16="http://schemas.microsoft.com/office/drawing/2014/main" id="{193137C5-429F-54E6-0C72-056DB3FF5F8B}"/>
              </a:ext>
            </a:extLst>
          </p:cNvPr>
          <p:cNvSpPr txBox="1"/>
          <p:nvPr/>
        </p:nvSpPr>
        <p:spPr>
          <a:xfrm>
            <a:off x="292608" y="6041059"/>
            <a:ext cx="447598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Segoe UI Semibold"/>
                <a:ea typeface="+mn-ea"/>
                <a:cs typeface="Segoe UI Semibold"/>
              </a:rPr>
              <a:t>Become a Champion today!</a:t>
            </a:r>
            <a:endParaRPr kumimoji="0" lang="en-US" sz="1800" b="1"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a:ea typeface="+mn-ea"/>
                <a:cs typeface="Segoe UI"/>
                <a:hlinkClick r:id="rId3">
                  <a:extLst>
                    <a:ext uri="{A12FA001-AC4F-418D-AE19-62706E023703}">
                      <ahyp:hlinkClr xmlns:ahyp="http://schemas.microsoft.com/office/drawing/2018/hyperlinkcolor" val="tx"/>
                    </a:ext>
                  </a:extLst>
                </a:hlinkClick>
              </a:rPr>
              <a:t>https://aka.ms/BecomeaChampion</a:t>
            </a:r>
            <a:endParaRPr kumimoji="0" lang="en-US" sz="18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06300477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09867-A690-8F67-7B14-ED3949BBEC20}"/>
              </a:ext>
            </a:extLst>
          </p:cNvPr>
          <p:cNvSpPr>
            <a:spLocks noGrp="1"/>
          </p:cNvSpPr>
          <p:nvPr>
            <p:ph type="title"/>
          </p:nvPr>
        </p:nvSpPr>
        <p:spPr/>
        <p:txBody>
          <a:bodyPr/>
          <a:lstStyle/>
          <a:p>
            <a:r>
              <a:rPr lang="en-US"/>
              <a:t>Community announcements</a:t>
            </a:r>
          </a:p>
        </p:txBody>
      </p:sp>
      <p:sp>
        <p:nvSpPr>
          <p:cNvPr id="4" name="Text Placeholder 3">
            <a:extLst>
              <a:ext uri="{FF2B5EF4-FFF2-40B4-BE49-F238E27FC236}">
                <a16:creationId xmlns:a16="http://schemas.microsoft.com/office/drawing/2014/main" id="{59175452-9494-57A4-7BA7-BA318D8293F3}"/>
              </a:ext>
            </a:extLst>
          </p:cNvPr>
          <p:cNvSpPr>
            <a:spLocks noGrp="1"/>
          </p:cNvSpPr>
          <p:nvPr>
            <p:ph type="body" sz="quarter" idx="12"/>
          </p:nvPr>
        </p:nvSpPr>
        <p:spPr/>
        <p:txBody>
          <a:bodyPr/>
          <a:lstStyle/>
          <a:p>
            <a:r>
              <a:rPr lang="en-US"/>
              <a:t>Community</a:t>
            </a:r>
          </a:p>
        </p:txBody>
      </p:sp>
      <p:sp>
        <p:nvSpPr>
          <p:cNvPr id="5" name="Text Placeholder 4">
            <a:extLst>
              <a:ext uri="{FF2B5EF4-FFF2-40B4-BE49-F238E27FC236}">
                <a16:creationId xmlns:a16="http://schemas.microsoft.com/office/drawing/2014/main" id="{3A6547D0-8BF1-C8AF-8B34-12DAD17B6696}"/>
              </a:ext>
            </a:extLst>
          </p:cNvPr>
          <p:cNvSpPr>
            <a:spLocks noGrp="1"/>
          </p:cNvSpPr>
          <p:nvPr>
            <p:ph type="body" sz="quarter" idx="13"/>
          </p:nvPr>
        </p:nvSpPr>
        <p:spPr>
          <a:xfrm>
            <a:off x="461963" y="2085278"/>
            <a:ext cx="5049837" cy="2361672"/>
          </a:xfrm>
        </p:spPr>
        <p:txBody>
          <a:bodyPr/>
          <a:lstStyle/>
          <a:p>
            <a:pPr>
              <a:lnSpc>
                <a:spcPct val="90000"/>
              </a:lnSpc>
              <a:spcBef>
                <a:spcPts val="1000"/>
              </a:spcBef>
            </a:pPr>
            <a:r>
              <a:rPr lang="en-US" sz="2000" b="1">
                <a:latin typeface="Segoe UI Semibold" panose="020B0702040204020203" pitchFamily="34" charset="0"/>
                <a:cs typeface="Segoe UI Semibold" panose="020B0702040204020203" pitchFamily="34" charset="0"/>
              </a:rPr>
              <a:t>More Than Code: SharePoint community film (Digital premiere)</a:t>
            </a:r>
          </a:p>
          <a:p>
            <a:pPr>
              <a:lnSpc>
                <a:spcPct val="90000"/>
              </a:lnSpc>
              <a:spcBef>
                <a:spcPts val="1000"/>
              </a:spcBef>
            </a:pPr>
            <a:r>
              <a:rPr lang="en-US"/>
              <a:t>Join us as we continue celebrating the stories behind the SharePoint community with </a:t>
            </a:r>
            <a:r>
              <a:rPr lang="en-US" i="1"/>
              <a:t>More Than Code</a:t>
            </a:r>
            <a:r>
              <a:rPr lang="en-US"/>
              <a:t>, a documentary-style short film featuring voices from MVPs, customers, and Microsoft leaders. Discover how connection, creativity, and collaboration helped turn a product into a global movement. </a:t>
            </a:r>
          </a:p>
          <a:p>
            <a:pPr>
              <a:lnSpc>
                <a:spcPct val="90000"/>
              </a:lnSpc>
              <a:spcBef>
                <a:spcPts val="1000"/>
              </a:spcBef>
            </a:pPr>
            <a:r>
              <a:rPr lang="en-US"/>
              <a:t>Watch the digital premiere today! </a:t>
            </a:r>
            <a:r>
              <a:rPr lang="en-US">
                <a:hlinkClick r:id="rId2" tooltip="https://aka.ms/spat25/morethancode"/>
              </a:rPr>
              <a:t>Watch now</a:t>
            </a:r>
            <a:endParaRPr lang="en-US">
              <a:latin typeface="Segoe UI" panose="020B0502040204020203" pitchFamily="34" charset="0"/>
              <a:cs typeface="Segoe UI" panose="020B0502040204020203" pitchFamily="34" charset="0"/>
            </a:endParaRPr>
          </a:p>
        </p:txBody>
      </p:sp>
      <p:pic>
        <p:nvPicPr>
          <p:cNvPr id="6" name="Picture Placeholder 4">
            <a:extLst>
              <a:ext uri="{FF2B5EF4-FFF2-40B4-BE49-F238E27FC236}">
                <a16:creationId xmlns:a16="http://schemas.microsoft.com/office/drawing/2014/main" id="{5F76B876-B6C0-99CA-DA74-F109956D7F47}"/>
              </a:ext>
              <a:ext uri="{C183D7F6-B498-43B3-948B-1728B52AA6E4}">
                <adec:decorative xmlns:adec="http://schemas.microsoft.com/office/drawing/2017/decorative" val="1"/>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l="176" r="176"/>
          <a:stretch/>
        </p:blipFill>
        <p:spPr>
          <a:xfrm>
            <a:off x="5650395" y="2085278"/>
            <a:ext cx="6262206" cy="3534937"/>
          </a:xfrm>
        </p:spPr>
      </p:pic>
    </p:spTree>
    <p:extLst>
      <p:ext uri="{BB962C8B-B14F-4D97-AF65-F5344CB8AC3E}">
        <p14:creationId xmlns:p14="http://schemas.microsoft.com/office/powerpoint/2010/main" val="1151204283"/>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8AB47-3D13-061A-6A9F-58760E7FF28B}"/>
            </a:ext>
          </a:extLst>
        </p:cNvPr>
        <p:cNvGrpSpPr/>
        <p:nvPr/>
      </p:nvGrpSpPr>
      <p:grpSpPr>
        <a:xfrm>
          <a:off x="0" y="0"/>
          <a:ext cx="0" cy="0"/>
          <a:chOff x="0" y="0"/>
          <a:chExt cx="0" cy="0"/>
        </a:xfrm>
      </p:grpSpPr>
      <p:sp>
        <p:nvSpPr>
          <p:cNvPr id="13" name="Title 3">
            <a:extLst>
              <a:ext uri="{FF2B5EF4-FFF2-40B4-BE49-F238E27FC236}">
                <a16:creationId xmlns:a16="http://schemas.microsoft.com/office/drawing/2014/main" id="{72B0A90B-27AC-4B53-6A9E-2DCDFDC525C1}"/>
              </a:ext>
            </a:extLst>
          </p:cNvPr>
          <p:cNvSpPr>
            <a:spLocks noGrp="1"/>
          </p:cNvSpPr>
          <p:nvPr>
            <p:ph type="title"/>
          </p:nvPr>
        </p:nvSpPr>
        <p:spPr/>
        <p:txBody>
          <a:bodyPr>
            <a:normAutofit/>
          </a:bodyPr>
          <a:lstStyle/>
          <a:p>
            <a:r>
              <a:rPr lang="en-US" sz="3600">
                <a:solidFill>
                  <a:schemeClr val="bg1"/>
                </a:solidFill>
                <a:latin typeface="Segoe UI Semibold" panose="020B0702040204020203" pitchFamily="34" charset="0"/>
                <a:cs typeface="Segoe UI Semibold" panose="020B0702040204020203" pitchFamily="34" charset="0"/>
              </a:rPr>
              <a:t>Customer Hub announcements</a:t>
            </a:r>
          </a:p>
        </p:txBody>
      </p:sp>
      <p:pic>
        <p:nvPicPr>
          <p:cNvPr id="5" name="Picture Placeholder 4">
            <a:extLst>
              <a:ext uri="{FF2B5EF4-FFF2-40B4-BE49-F238E27FC236}">
                <a16:creationId xmlns:a16="http://schemas.microsoft.com/office/drawing/2014/main" id="{A68DC7C6-5134-619A-E93A-1280946771EF}"/>
              </a:ext>
              <a:ext uri="{C183D7F6-B498-43B3-948B-1728B52AA6E4}">
                <adec:decorative xmlns:adec="http://schemas.microsoft.com/office/drawing/2017/decorative" val="1"/>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2422" b="2422"/>
          <a:stretch/>
        </p:blipFill>
        <p:spPr>
          <a:xfrm>
            <a:off x="5650395" y="2085278"/>
            <a:ext cx="6262206" cy="3534937"/>
          </a:xfrm>
        </p:spPr>
      </p:pic>
      <p:sp>
        <p:nvSpPr>
          <p:cNvPr id="3" name="Text Placeholder 2">
            <a:extLst>
              <a:ext uri="{FF2B5EF4-FFF2-40B4-BE49-F238E27FC236}">
                <a16:creationId xmlns:a16="http://schemas.microsoft.com/office/drawing/2014/main" id="{50C21474-5C3A-756A-5AA6-26BFF074B308}"/>
              </a:ext>
            </a:extLst>
          </p:cNvPr>
          <p:cNvSpPr>
            <a:spLocks noGrp="1"/>
          </p:cNvSpPr>
          <p:nvPr>
            <p:ph type="body" sz="quarter" idx="12"/>
          </p:nvPr>
        </p:nvSpPr>
        <p:spPr>
          <a:xfrm>
            <a:off x="500979" y="2172768"/>
            <a:ext cx="4963805" cy="4400162"/>
          </a:xfrm>
        </p:spPr>
        <p:txBody>
          <a:bodyPr vert="horz" wrap="square" lIns="0" tIns="0" rIns="0" bIns="0" rtlCol="0" anchor="t">
            <a:noAutofit/>
          </a:bodyPr>
          <a:lstStyle/>
          <a:p>
            <a:pPr marL="0" indent="0" algn="l">
              <a:lnSpc>
                <a:spcPct val="90000"/>
              </a:lnSpc>
              <a:spcBef>
                <a:spcPts val="1000"/>
              </a:spcBef>
              <a:buNone/>
            </a:pPr>
            <a:r>
              <a:rPr lang="en-US" sz="2000" i="0">
                <a:solidFill>
                  <a:srgbClr val="333333"/>
                </a:solidFill>
                <a:effectLst/>
                <a:latin typeface="Segoe UI Semibold" panose="020B0702040204020203" pitchFamily="34" charset="0"/>
                <a:cs typeface="Segoe UI Semibold" panose="020B0702040204020203" pitchFamily="34" charset="0"/>
              </a:rPr>
              <a:t>Upcoming Microsoft 365 Copilot webinars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600" b="0" i="0">
                <a:solidFill>
                  <a:srgbClr val="333333"/>
                </a:solidFill>
                <a:effectLst/>
                <a:latin typeface="Segoe UI" panose="020B0502040204020203" pitchFamily="34" charset="0"/>
                <a:cs typeface="Segoe UI" panose="020B0502040204020203" pitchFamily="34" charset="0"/>
              </a:rPr>
              <a:t>Have you attended our </a:t>
            </a:r>
            <a:r>
              <a:rPr lang="en-US" sz="1600" b="0" i="0">
                <a:effectLst/>
                <a:latin typeface="Segoe UI" panose="020B0502040204020203" pitchFamily="34" charset="0"/>
                <a:cs typeface="Segoe UI" panose="020B0502040204020203" pitchFamily="34" charset="0"/>
                <a:hlinkClick r:id="rId3"/>
              </a:rPr>
              <a:t>Customer Hub</a:t>
            </a:r>
            <a:r>
              <a:rPr lang="en-US" sz="1600" b="0" i="0">
                <a:solidFill>
                  <a:srgbClr val="333333"/>
                </a:solidFill>
                <a:effectLst/>
                <a:latin typeface="Segoe UI" panose="020B0502040204020203" pitchFamily="34" charset="0"/>
                <a:cs typeface="Segoe UI" panose="020B0502040204020203" pitchFamily="34" charset="0"/>
              </a:rPr>
              <a:t> webinar sessions? In today's hybrid work environment, modern communication and solutions are essential. Our goal is to help you explore what you can achieve with Microsoft solutions. </a:t>
            </a:r>
          </a:p>
          <a:p>
            <a:pPr marL="0" indent="0" algn="l">
              <a:lnSpc>
                <a:spcPct val="90000"/>
              </a:lnSpc>
              <a:spcBef>
                <a:spcPts val="1000"/>
              </a:spcBef>
              <a:buNone/>
            </a:pPr>
            <a:r>
              <a:rPr lang="en-US" sz="1600" i="0">
                <a:solidFill>
                  <a:srgbClr val="333333"/>
                </a:solidFill>
                <a:effectLst/>
                <a:latin typeface="Segoe UI" panose="020B0502040204020203" pitchFamily="34" charset="0"/>
                <a:cs typeface="Segoe UI" panose="020B0502040204020203" pitchFamily="34" charset="0"/>
              </a:rPr>
              <a:t>Join us for one or more of our upcoming sessions, including the launch of several new Copilot series. We also have all past session recordings so you can watch any that you missed</a:t>
            </a:r>
            <a:r>
              <a:rPr lang="en-US" sz="1600">
                <a:solidFill>
                  <a:srgbClr val="333333"/>
                </a:solidFill>
                <a:latin typeface="Segoe UI" panose="020B0502040204020203" pitchFamily="34" charset="0"/>
                <a:cs typeface="Segoe UI" panose="020B0502040204020203" pitchFamily="34" charset="0"/>
              </a:rPr>
              <a:t> and download the presentation materials.</a:t>
            </a:r>
            <a:endParaRPr lang="en-US" sz="1600" i="0">
              <a:solidFill>
                <a:srgbClr val="333333"/>
              </a:solidFill>
              <a:effectLst/>
              <a:latin typeface="Segoe UI" panose="020B0502040204020203" pitchFamily="34" charset="0"/>
              <a:cs typeface="Segoe UI" panose="020B0502040204020203" pitchFamily="34" charset="0"/>
            </a:endParaRPr>
          </a:p>
          <a:p>
            <a:pPr marL="0" indent="0">
              <a:lnSpc>
                <a:spcPct val="90000"/>
              </a:lnSpc>
              <a:spcBef>
                <a:spcPts val="1000"/>
              </a:spcBef>
              <a:buNone/>
            </a:pPr>
            <a:r>
              <a:rPr lang="en-US" sz="1600">
                <a:solidFill>
                  <a:srgbClr val="333333"/>
                </a:solidFill>
                <a:latin typeface="Segoe UI" panose="020B0502040204020203" pitchFamily="34" charset="0"/>
                <a:cs typeface="Segoe UI" panose="020B0502040204020203" pitchFamily="34" charset="0"/>
              </a:rPr>
              <a:t>Visit </a:t>
            </a:r>
            <a:r>
              <a:rPr lang="en-US" sz="1600">
                <a:solidFill>
                  <a:srgbClr val="333333"/>
                </a:solidFill>
                <a:latin typeface="Segoe UI" panose="020B0502040204020203" pitchFamily="34" charset="0"/>
                <a:cs typeface="Segoe UI" panose="020B0502040204020203" pitchFamily="34" charset="0"/>
                <a:hlinkClick r:id="rId3"/>
              </a:rPr>
              <a:t>aka.ms/CustomerHubSessions</a:t>
            </a:r>
            <a:r>
              <a:rPr lang="en-US" sz="1600">
                <a:solidFill>
                  <a:srgbClr val="333333"/>
                </a:solidFill>
                <a:latin typeface="Segoe UI" panose="020B0502040204020203" pitchFamily="34" charset="0"/>
                <a:cs typeface="Segoe UI" panose="020B0502040204020203" pitchFamily="34" charset="0"/>
              </a:rPr>
              <a:t> to sign up today.</a:t>
            </a:r>
            <a:endParaRPr lang="en-US" sz="1600" b="0" i="0">
              <a:solidFill>
                <a:srgbClr val="333333"/>
              </a:solidFill>
              <a:effectLst/>
              <a:latin typeface="Segoe UI" panose="020B0502040204020203" pitchFamily="34" charset="0"/>
              <a:cs typeface="Segoe UI" panose="020B0502040204020203" pitchFamily="34" charset="0"/>
            </a:endParaRPr>
          </a:p>
        </p:txBody>
      </p:sp>
      <p:sp>
        <p:nvSpPr>
          <p:cNvPr id="6" name="TextBox 5">
            <a:extLst>
              <a:ext uri="{FF2B5EF4-FFF2-40B4-BE49-F238E27FC236}">
                <a16:creationId xmlns:a16="http://schemas.microsoft.com/office/drawing/2014/main" id="{DC38558A-3537-D24F-E233-FB423DDE7C66}"/>
              </a:ext>
            </a:extLst>
          </p:cNvPr>
          <p:cNvSpPr txBox="1"/>
          <p:nvPr/>
        </p:nvSpPr>
        <p:spPr>
          <a:xfrm>
            <a:off x="500979" y="1265269"/>
            <a:ext cx="3462945" cy="276999"/>
          </a:xfrm>
          <a:prstGeom prst="rect">
            <a:avLst/>
          </a:prstGeom>
        </p:spPr>
        <p:txBody>
          <a:bodyPr vert="horz" wrap="square" lIns="0" tIns="0" rIns="0" bIns="0" rtlCol="0" anchor="t">
            <a:spAutoFit/>
          </a:bodyPr>
          <a:lstStyle>
            <a:lvl1pPr defTabSz="932742">
              <a:lnSpc>
                <a:spcPct val="100000"/>
              </a:lnSpc>
              <a:spcBef>
                <a:spcPct val="0"/>
              </a:spcBef>
              <a:buNone/>
              <a:defRPr lang="en-US" sz="3600" b="0" cap="none" spc="-50" baseline="0">
                <a:ln w="3175">
                  <a:noFill/>
                </a:ln>
                <a:solidFill>
                  <a:schemeClr val="bg1"/>
                </a:solidFill>
                <a:effectLst/>
                <a:latin typeface="+mj-lt"/>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lang="en-US" sz="1800">
                <a:solidFill>
                  <a:srgbClr val="FFFFFF"/>
                </a:solidFill>
                <a:latin typeface="Segoe UI Semibold"/>
              </a:rPr>
              <a:t>Customer Hub</a:t>
            </a:r>
            <a:endParaRPr kumimoji="0" lang="en-US" sz="1800" b="0" i="0" u="none" strike="noStrike" kern="1200" cap="none" spc="-50" normalizeH="0" baseline="0" noProof="0">
              <a:ln w="3175">
                <a:noFill/>
              </a:ln>
              <a:solidFill>
                <a:srgbClr val="FFFFFF"/>
              </a:solidFill>
              <a:effectLst/>
              <a:uLnTx/>
              <a:uFillTx/>
              <a:latin typeface="Segoe UI Semibold"/>
              <a:ea typeface="+mn-ea"/>
              <a:cs typeface="Segoe UI" pitchFamily="34" charset="0"/>
            </a:endParaRPr>
          </a:p>
        </p:txBody>
      </p:sp>
    </p:spTree>
    <p:extLst>
      <p:ext uri="{BB962C8B-B14F-4D97-AF65-F5344CB8AC3E}">
        <p14:creationId xmlns:p14="http://schemas.microsoft.com/office/powerpoint/2010/main" val="373293520"/>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03C4-E06E-E18F-0D69-B498185DDCCE}"/>
              </a:ext>
            </a:extLst>
          </p:cNvPr>
          <p:cNvSpPr>
            <a:spLocks noGrp="1"/>
          </p:cNvSpPr>
          <p:nvPr>
            <p:ph type="title"/>
          </p:nvPr>
        </p:nvSpPr>
        <p:spPr/>
        <p:txBody>
          <a:bodyPr>
            <a:normAutofit/>
          </a:bodyPr>
          <a:lstStyle/>
          <a:p>
            <a:r>
              <a:rPr lang="en-US">
                <a:latin typeface="Segoe UI Semibold" panose="020B0702040204020203" pitchFamily="34" charset="0"/>
                <a:cs typeface="Segoe UI Semibold" panose="020B0702040204020203" pitchFamily="34" charset="0"/>
              </a:rPr>
              <a:t>adoption.microsoft.com</a:t>
            </a:r>
          </a:p>
        </p:txBody>
      </p:sp>
      <p:sp>
        <p:nvSpPr>
          <p:cNvPr id="4" name="Text Placeholder 3">
            <a:extLst>
              <a:ext uri="{FF2B5EF4-FFF2-40B4-BE49-F238E27FC236}">
                <a16:creationId xmlns:a16="http://schemas.microsoft.com/office/drawing/2014/main" id="{C0BC375E-9CF0-2D88-AA91-4D89A729F84C}"/>
              </a:ext>
            </a:extLst>
          </p:cNvPr>
          <p:cNvSpPr>
            <a:spLocks noGrp="1"/>
          </p:cNvSpPr>
          <p:nvPr>
            <p:ph type="body" sz="quarter" idx="12"/>
          </p:nvPr>
        </p:nvSpPr>
        <p:spPr/>
        <p:txBody>
          <a:bodyPr>
            <a:normAutofit/>
          </a:bodyPr>
          <a:lstStyle/>
          <a:p>
            <a:r>
              <a:rPr lang="en-US">
                <a:latin typeface="Segoe UI Semibold" panose="020B0702040204020203" pitchFamily="34" charset="0"/>
                <a:cs typeface="Segoe UI Semibold" panose="020B0702040204020203" pitchFamily="34" charset="0"/>
              </a:rPr>
              <a:t>Update highlights</a:t>
            </a:r>
          </a:p>
        </p:txBody>
      </p:sp>
      <p:sp>
        <p:nvSpPr>
          <p:cNvPr id="5" name="Text Placeholder 4">
            <a:extLst>
              <a:ext uri="{FF2B5EF4-FFF2-40B4-BE49-F238E27FC236}">
                <a16:creationId xmlns:a16="http://schemas.microsoft.com/office/drawing/2014/main" id="{EC19C13A-F09A-C549-8D62-BD4303A0E0AB}"/>
              </a:ext>
            </a:extLst>
          </p:cNvPr>
          <p:cNvSpPr>
            <a:spLocks noGrp="1"/>
          </p:cNvSpPr>
          <p:nvPr>
            <p:ph type="body" sz="quarter" idx="13"/>
          </p:nvPr>
        </p:nvSpPr>
        <p:spPr>
          <a:xfrm>
            <a:off x="556064" y="2036804"/>
            <a:ext cx="4780867" cy="3334246"/>
          </a:xfrm>
        </p:spPr>
        <p:txBody>
          <a:bodyPr vert="horz" wrap="square" lIns="0" tIns="0" rIns="0" bIns="0" rtlCol="0" anchor="t">
            <a:spAutoFit/>
          </a:bodyPr>
          <a:lstStyle/>
          <a:p>
            <a:pPr marL="285750" indent="-285750">
              <a:buFont typeface="Arial" panose="020B0604020202020204" pitchFamily="34" charset="0"/>
              <a:buChar char="•"/>
            </a:pPr>
            <a:r>
              <a:rPr lang="en-US"/>
              <a:t>Release of the </a:t>
            </a:r>
            <a:r>
              <a:rPr lang="en-US" u="sng">
                <a:hlinkClick r:id="rId3"/>
              </a:rPr>
              <a:t>Copilot Adoption Community</a:t>
            </a:r>
            <a:r>
              <a:rPr lang="en-US"/>
              <a:t> page</a:t>
            </a:r>
          </a:p>
          <a:p>
            <a:pPr marL="285750" indent="-285750">
              <a:buFont typeface="Arial" panose="020B0604020202020204" pitchFamily="34" charset="0"/>
              <a:buChar char="•"/>
            </a:pPr>
            <a:r>
              <a:rPr lang="en-US"/>
              <a:t>Addition of Microsoft 365 companion apps resources to the </a:t>
            </a:r>
            <a:r>
              <a:rPr lang="en-US" u="sng">
                <a:hlinkClick r:id="rId4"/>
              </a:rPr>
              <a:t>Microsoft 365</a:t>
            </a:r>
            <a:r>
              <a:rPr lang="en-US"/>
              <a:t> page</a:t>
            </a:r>
          </a:p>
          <a:p>
            <a:pPr marL="285750" indent="-285750">
              <a:buFont typeface="Arial" panose="020B0604020202020204" pitchFamily="34" charset="0"/>
              <a:buChar char="•"/>
            </a:pPr>
            <a:r>
              <a:rPr lang="en-US"/>
              <a:t>Updates to the videos on the </a:t>
            </a:r>
            <a:r>
              <a:rPr lang="en-US" u="sng">
                <a:hlinkClick r:id="rId5"/>
              </a:rPr>
              <a:t>Change Needs Makers</a:t>
            </a:r>
            <a:r>
              <a:rPr lang="en-US"/>
              <a:t> page</a:t>
            </a:r>
          </a:p>
          <a:p>
            <a:pPr marL="285750" indent="-285750">
              <a:buFont typeface="Arial" panose="020B0604020202020204" pitchFamily="34" charset="0"/>
              <a:buChar char="•"/>
            </a:pPr>
            <a:r>
              <a:rPr lang="en-US"/>
              <a:t>Addition of demo videos to the </a:t>
            </a:r>
            <a:r>
              <a:rPr lang="en-US" u="sng">
                <a:hlinkClick r:id="rId6"/>
              </a:rPr>
              <a:t>SharePoint</a:t>
            </a:r>
            <a:r>
              <a:rPr lang="en-US"/>
              <a:t> and </a:t>
            </a:r>
            <a:r>
              <a:rPr lang="en-US" u="sng">
                <a:hlinkClick r:id="rId7"/>
              </a:rPr>
              <a:t>SharePoint at 25</a:t>
            </a:r>
            <a:r>
              <a:rPr lang="en-US"/>
              <a:t> pages</a:t>
            </a:r>
          </a:p>
          <a:p>
            <a:pPr marL="285750" indent="-285750">
              <a:buFont typeface="Arial" panose="020B0604020202020204" pitchFamily="34" charset="0"/>
              <a:buChar char="•"/>
            </a:pPr>
            <a:r>
              <a:rPr lang="en-US"/>
              <a:t>Addition of new spotlight stories to the </a:t>
            </a:r>
            <a:r>
              <a:rPr lang="en-US" u="sng">
                <a:hlinkClick r:id="rId8"/>
              </a:rPr>
              <a:t>Agent transformation stories</a:t>
            </a:r>
            <a:r>
              <a:rPr lang="en-US"/>
              <a:t> page</a:t>
            </a:r>
          </a:p>
          <a:p>
            <a:pPr>
              <a:lnSpc>
                <a:spcPct val="90000"/>
              </a:lnSpc>
              <a:spcBef>
                <a:spcPts val="1000"/>
              </a:spcBef>
            </a:pPr>
            <a:endParaRPr lang="en-US" sz="1600">
              <a:latin typeface="Segoe UI" panose="020B0502040204020203" pitchFamily="34" charset="0"/>
              <a:cs typeface="Segoe UI" panose="020B0502040204020203" pitchFamily="34" charset="0"/>
            </a:endParaRPr>
          </a:p>
          <a:p>
            <a:pPr>
              <a:lnSpc>
                <a:spcPct val="90000"/>
              </a:lnSpc>
              <a:spcBef>
                <a:spcPts val="1000"/>
              </a:spcBef>
            </a:pPr>
            <a:r>
              <a:rPr lang="en-US" sz="1600">
                <a:latin typeface="Segoe UI" panose="020B0502040204020203" pitchFamily="34" charset="0"/>
                <a:cs typeface="Segoe UI" panose="020B0502040204020203" pitchFamily="34" charset="0"/>
              </a:rPr>
              <a:t>Read or subscribe to our </a:t>
            </a:r>
            <a:r>
              <a:rPr lang="en-US" sz="1600" u="sng">
                <a:latin typeface="Segoe UI" panose="020B0502040204020203" pitchFamily="34" charset="0"/>
                <a:cs typeface="Segoe UI" panose="020B0502040204020203" pitchFamily="34" charset="0"/>
                <a:hlinkClick r:id="rId9"/>
              </a:rPr>
              <a:t>release notes</a:t>
            </a:r>
            <a:r>
              <a:rPr lang="en-US" sz="1600">
                <a:latin typeface="Segoe UI" panose="020B0502040204020203" pitchFamily="34" charset="0"/>
                <a:cs typeface="Segoe UI" panose="020B0502040204020203" pitchFamily="34" charset="0"/>
              </a:rPr>
              <a:t> for more updates.</a:t>
            </a:r>
          </a:p>
        </p:txBody>
      </p:sp>
      <p:pic>
        <p:nvPicPr>
          <p:cNvPr id="7" name="Picture 6">
            <a:extLst>
              <a:ext uri="{FF2B5EF4-FFF2-40B4-BE49-F238E27FC236}">
                <a16:creationId xmlns:a16="http://schemas.microsoft.com/office/drawing/2014/main" id="{D17799F0-6793-1C46-676B-D47234D71B82}"/>
              </a:ext>
              <a:ext uri="{C183D7F6-B498-43B3-948B-1728B52AA6E4}">
                <adec:decorative xmlns:adec="http://schemas.microsoft.com/office/drawing/2017/decorative" val="1"/>
              </a:ext>
            </a:extLst>
          </p:cNvPr>
          <p:cNvPicPr>
            <a:picLocks noChangeAspect="1"/>
          </p:cNvPicPr>
          <p:nvPr/>
        </p:nvPicPr>
        <p:blipFill>
          <a:blip r:embed="rId10"/>
          <a:srcRect l="8418" r="4872"/>
          <a:stretch>
            <a:fillRect/>
          </a:stretch>
        </p:blipFill>
        <p:spPr>
          <a:xfrm>
            <a:off x="5539153" y="1989545"/>
            <a:ext cx="6193498" cy="3895804"/>
          </a:xfrm>
          <a:prstGeom prst="roundRect">
            <a:avLst>
              <a:gd name="adj" fmla="val 1830"/>
            </a:avLst>
          </a:prstGeom>
          <a:noFill/>
          <a:ln>
            <a:noFill/>
          </a:ln>
        </p:spPr>
      </p:pic>
    </p:spTree>
    <p:extLst>
      <p:ext uri="{BB962C8B-B14F-4D97-AF65-F5344CB8AC3E}">
        <p14:creationId xmlns:p14="http://schemas.microsoft.com/office/powerpoint/2010/main" val="132513313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FE458-DBB9-E34A-E2FA-607072C658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3167A8-0CD5-D68D-1B11-62AEC7103916}"/>
              </a:ext>
            </a:extLst>
          </p:cNvPr>
          <p:cNvSpPr>
            <a:spLocks noGrp="1"/>
          </p:cNvSpPr>
          <p:nvPr>
            <p:ph type="title"/>
          </p:nvPr>
        </p:nvSpPr>
        <p:spPr/>
        <p:txBody>
          <a:bodyPr>
            <a:normAutofit/>
          </a:bodyPr>
          <a:lstStyle/>
          <a:p>
            <a:r>
              <a:rPr lang="en-US">
                <a:latin typeface="Segoe UI Semibold" panose="020B0702040204020203" pitchFamily="34" charset="0"/>
                <a:cs typeface="Segoe UI Semibold" panose="020B0702040204020203" pitchFamily="34" charset="0"/>
              </a:rPr>
              <a:t>Microsoft 365 updates</a:t>
            </a:r>
          </a:p>
        </p:txBody>
      </p:sp>
      <p:sp>
        <p:nvSpPr>
          <p:cNvPr id="4" name="Text Placeholder 3">
            <a:extLst>
              <a:ext uri="{FF2B5EF4-FFF2-40B4-BE49-F238E27FC236}">
                <a16:creationId xmlns:a16="http://schemas.microsoft.com/office/drawing/2014/main" id="{C7E76329-CE85-7D63-C3B0-BC1605ECDE76}"/>
              </a:ext>
            </a:extLst>
          </p:cNvPr>
          <p:cNvSpPr>
            <a:spLocks noGrp="1"/>
          </p:cNvSpPr>
          <p:nvPr>
            <p:ph type="body" sz="quarter" idx="12"/>
          </p:nvPr>
        </p:nvSpPr>
        <p:spPr/>
        <p:txBody>
          <a:bodyPr>
            <a:normAutofit/>
          </a:bodyPr>
          <a:lstStyle/>
          <a:p>
            <a:r>
              <a:rPr lang="en-US">
                <a:latin typeface="Segoe UI Semibold" panose="020B0702040204020203" pitchFamily="34" charset="0"/>
                <a:cs typeface="Segoe UI Semibold" panose="020B0702040204020203" pitchFamily="34" charset="0"/>
              </a:rPr>
              <a:t>Microsoft SharePoint</a:t>
            </a:r>
          </a:p>
        </p:txBody>
      </p:sp>
      <p:sp>
        <p:nvSpPr>
          <p:cNvPr id="5" name="Text Placeholder 4">
            <a:extLst>
              <a:ext uri="{FF2B5EF4-FFF2-40B4-BE49-F238E27FC236}">
                <a16:creationId xmlns:a16="http://schemas.microsoft.com/office/drawing/2014/main" id="{5B3B29DD-BE18-B97F-98E3-283FA0509E33}"/>
              </a:ext>
            </a:extLst>
          </p:cNvPr>
          <p:cNvSpPr>
            <a:spLocks noGrp="1"/>
          </p:cNvSpPr>
          <p:nvPr>
            <p:ph type="body" sz="quarter" idx="13"/>
          </p:nvPr>
        </p:nvSpPr>
        <p:spPr>
          <a:xfrm>
            <a:off x="591884" y="2119943"/>
            <a:ext cx="5400162" cy="4140180"/>
          </a:xfrm>
        </p:spPr>
        <p:txBody>
          <a:bodyPr>
            <a:noAutofit/>
          </a:bodyPr>
          <a:lstStyle/>
          <a:p>
            <a:r>
              <a:rPr lang="en-US" sz="2000">
                <a:latin typeface="Segoe UI Semibold" panose="020B0702040204020203" pitchFamily="34" charset="0"/>
                <a:cs typeface="Segoe UI Semibold" panose="020B0702040204020203" pitchFamily="34" charset="0"/>
              </a:rPr>
              <a:t>AI in SharePoint updates</a:t>
            </a:r>
          </a:p>
          <a:p>
            <a:r>
              <a:rPr lang="en-US"/>
              <a:t>Now you can teach AI in SharePoint about:</a:t>
            </a:r>
          </a:p>
          <a:p>
            <a:r>
              <a:rPr lang="en-US" b="1"/>
              <a:t>What to know:</a:t>
            </a:r>
            <a:r>
              <a:rPr lang="en-US"/>
              <a:t> Ask AI in SharePoint to remember something, and it will use a context file in the site to remember the norms and procedures for that site.</a:t>
            </a:r>
          </a:p>
          <a:p>
            <a:r>
              <a:rPr lang="en-US" b="1"/>
              <a:t>How to act:</a:t>
            </a:r>
            <a:r>
              <a:rPr lang="en-US"/>
              <a:t> Ask AI in SharePoint to store a repeatable process and it will create a skill that can be reused by team members.</a:t>
            </a:r>
          </a:p>
          <a:p>
            <a:r>
              <a:rPr lang="en-US" b="1"/>
              <a:t>What to produce:</a:t>
            </a:r>
            <a:r>
              <a:rPr lang="en-US"/>
              <a:t> Ask AI in SharePoint to create content and it will generate Word, PowerPoint, or Excel files and can also generate custom reports &amp; dashboards aligned to the content preferences of your organization.</a:t>
            </a:r>
          </a:p>
          <a:p>
            <a:pPr>
              <a:lnSpc>
                <a:spcPct val="90000"/>
              </a:lnSpc>
              <a:spcBef>
                <a:spcPts val="1000"/>
              </a:spcBef>
            </a:pPr>
            <a:r>
              <a:rPr lang="en-US"/>
              <a:t>Click </a:t>
            </a:r>
            <a:r>
              <a:rPr lang="en-US">
                <a:hlinkClick r:id="rId3"/>
              </a:rPr>
              <a:t>here</a:t>
            </a:r>
            <a:r>
              <a:rPr lang="en-US"/>
              <a:t> to learn more!</a:t>
            </a:r>
            <a:endParaRPr lang="en-US" sz="1600">
              <a:latin typeface="Segoe UI" panose="020B0502040204020203" pitchFamily="34" charset="0"/>
              <a:cs typeface="Segoe UI" panose="020B0502040204020203" pitchFamily="34" charset="0"/>
            </a:endParaRPr>
          </a:p>
        </p:txBody>
      </p:sp>
      <p:pic>
        <p:nvPicPr>
          <p:cNvPr id="6" name="Picture 2">
            <a:extLst>
              <a:ext uri="{FF2B5EF4-FFF2-40B4-BE49-F238E27FC236}">
                <a16:creationId xmlns:a16="http://schemas.microsoft.com/office/drawing/2014/main" id="{F235213F-6130-F003-A161-91F2B4CDB634}"/>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73" r="1473"/>
          <a:stretch/>
        </p:blipFill>
        <p:spPr bwMode="auto">
          <a:xfrm>
            <a:off x="6268598" y="2119944"/>
            <a:ext cx="5400162" cy="3129824"/>
          </a:xfrm>
          <a:prstGeom prst="roundRect">
            <a:avLst>
              <a:gd name="adj" fmla="val 2971"/>
            </a:avLst>
          </a:prstGeom>
          <a:solidFill>
            <a:schemeClr val="bg2"/>
          </a:solidFill>
        </p:spPr>
      </p:pic>
    </p:spTree>
    <p:extLst>
      <p:ext uri="{BB962C8B-B14F-4D97-AF65-F5344CB8AC3E}">
        <p14:creationId xmlns:p14="http://schemas.microsoft.com/office/powerpoint/2010/main" val="154810588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7E749-C79E-E9F7-C34B-F9D802F533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0ED394-C0A3-FFDD-F781-4B039CD64575}"/>
              </a:ext>
            </a:extLst>
          </p:cNvPr>
          <p:cNvSpPr>
            <a:spLocks noGrp="1"/>
          </p:cNvSpPr>
          <p:nvPr>
            <p:ph type="title"/>
          </p:nvPr>
        </p:nvSpPr>
        <p:spPr/>
        <p:txBody>
          <a:bodyPr>
            <a:normAutofit/>
          </a:bodyPr>
          <a:lstStyle/>
          <a:p>
            <a:r>
              <a:rPr lang="en-US">
                <a:latin typeface="Segoe UI Semibold" panose="020B0702040204020203" pitchFamily="34" charset="0"/>
                <a:cs typeface="Segoe UI Semibold" panose="020B0702040204020203" pitchFamily="34" charset="0"/>
              </a:rPr>
              <a:t>Microsoft 365 updates</a:t>
            </a:r>
          </a:p>
        </p:txBody>
      </p:sp>
      <p:sp>
        <p:nvSpPr>
          <p:cNvPr id="4" name="Text Placeholder 3">
            <a:extLst>
              <a:ext uri="{FF2B5EF4-FFF2-40B4-BE49-F238E27FC236}">
                <a16:creationId xmlns:a16="http://schemas.microsoft.com/office/drawing/2014/main" id="{80862E55-2814-28B8-2A21-6D896480161E}"/>
              </a:ext>
            </a:extLst>
          </p:cNvPr>
          <p:cNvSpPr>
            <a:spLocks noGrp="1"/>
          </p:cNvSpPr>
          <p:nvPr>
            <p:ph type="body" sz="quarter" idx="12"/>
          </p:nvPr>
        </p:nvSpPr>
        <p:spPr/>
        <p:txBody>
          <a:bodyPr>
            <a:normAutofit/>
          </a:bodyPr>
          <a:lstStyle/>
          <a:p>
            <a:r>
              <a:rPr lang="en-US">
                <a:latin typeface="Segoe UI Semibold" panose="020B0702040204020203" pitchFamily="34" charset="0"/>
                <a:cs typeface="Segoe UI Semibold" panose="020B0702040204020203" pitchFamily="34" charset="0"/>
              </a:rPr>
              <a:t>Microsoft Teams</a:t>
            </a:r>
          </a:p>
        </p:txBody>
      </p:sp>
      <p:sp>
        <p:nvSpPr>
          <p:cNvPr id="5" name="Text Placeholder 4">
            <a:extLst>
              <a:ext uri="{FF2B5EF4-FFF2-40B4-BE49-F238E27FC236}">
                <a16:creationId xmlns:a16="http://schemas.microsoft.com/office/drawing/2014/main" id="{3D2A7C89-531A-058C-4C5D-857CE80DF7D9}"/>
              </a:ext>
            </a:extLst>
          </p:cNvPr>
          <p:cNvSpPr>
            <a:spLocks noGrp="1"/>
          </p:cNvSpPr>
          <p:nvPr>
            <p:ph type="body" sz="quarter" idx="13"/>
          </p:nvPr>
        </p:nvSpPr>
        <p:spPr>
          <a:xfrm>
            <a:off x="591884" y="2119943"/>
            <a:ext cx="5246208" cy="3545586"/>
          </a:xfrm>
        </p:spPr>
        <p:txBody>
          <a:bodyPr>
            <a:noAutofit/>
          </a:bodyPr>
          <a:lstStyle/>
          <a:p>
            <a:r>
              <a:rPr lang="en-US" sz="2000">
                <a:latin typeface="Segoe UI Semibold" panose="020B0702040204020203" pitchFamily="34" charset="0"/>
                <a:cs typeface="Segoe UI Semibold" panose="020B0702040204020203" pitchFamily="34" charset="0"/>
              </a:rPr>
              <a:t>View and manage activity in other accounts and organizations</a:t>
            </a:r>
          </a:p>
          <a:p>
            <a:r>
              <a:rPr lang="en-US"/>
              <a:t>Stay engaged across all your accounts with simplified external collaboration in Teams. The new multi-tenant, multi-account experience consolidates notifications from across all your organizations into one feed, so you don't miss a chat or mention, and can respond without switching accounts. You can even pin key accounts to your sidebar for quick access, enabling more seamless cross-tenant collaboration. </a:t>
            </a:r>
            <a:r>
              <a:rPr lang="en-US">
                <a:hlinkClick r:id="rId3"/>
              </a:rPr>
              <a:t>Learn more</a:t>
            </a:r>
            <a:r>
              <a:rPr lang="en-US"/>
              <a:t>. </a:t>
            </a:r>
          </a:p>
        </p:txBody>
      </p:sp>
      <p:pic>
        <p:nvPicPr>
          <p:cNvPr id="7" name="Picture 6">
            <a:extLst>
              <a:ext uri="{FF2B5EF4-FFF2-40B4-BE49-F238E27FC236}">
                <a16:creationId xmlns:a16="http://schemas.microsoft.com/office/drawing/2014/main" id="{16F6C009-F871-3919-A0C1-548D13E8FA97}"/>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315483" y="2412984"/>
            <a:ext cx="5261340" cy="2959503"/>
          </a:xfrm>
          <a:prstGeom prst="rect">
            <a:avLst/>
          </a:prstGeom>
        </p:spPr>
      </p:pic>
    </p:spTree>
    <p:extLst>
      <p:ext uri="{BB962C8B-B14F-4D97-AF65-F5344CB8AC3E}">
        <p14:creationId xmlns:p14="http://schemas.microsoft.com/office/powerpoint/2010/main" val="240191862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BA6CC-F2F7-255D-F24B-8609238C72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D2314-769B-43C2-9697-65809F53C44B}"/>
              </a:ext>
            </a:extLst>
          </p:cNvPr>
          <p:cNvSpPr>
            <a:spLocks noGrp="1"/>
          </p:cNvSpPr>
          <p:nvPr>
            <p:ph type="title"/>
          </p:nvPr>
        </p:nvSpPr>
        <p:spPr/>
        <p:txBody>
          <a:bodyPr>
            <a:normAutofit/>
          </a:bodyPr>
          <a:lstStyle/>
          <a:p>
            <a:r>
              <a:rPr lang="en-US">
                <a:latin typeface="Segoe UI Semibold" panose="020B0702040204020203" pitchFamily="34" charset="0"/>
                <a:cs typeface="Segoe UI Semibold" panose="020B0702040204020203" pitchFamily="34" charset="0"/>
              </a:rPr>
              <a:t>Microsoft 365 updates</a:t>
            </a:r>
          </a:p>
        </p:txBody>
      </p:sp>
      <p:sp>
        <p:nvSpPr>
          <p:cNvPr id="4" name="Text Placeholder 3">
            <a:extLst>
              <a:ext uri="{FF2B5EF4-FFF2-40B4-BE49-F238E27FC236}">
                <a16:creationId xmlns:a16="http://schemas.microsoft.com/office/drawing/2014/main" id="{F01BCEE3-59EF-B529-E154-DA7DC705266F}"/>
              </a:ext>
            </a:extLst>
          </p:cNvPr>
          <p:cNvSpPr>
            <a:spLocks noGrp="1"/>
          </p:cNvSpPr>
          <p:nvPr>
            <p:ph type="body" sz="quarter" idx="12"/>
          </p:nvPr>
        </p:nvSpPr>
        <p:spPr/>
        <p:txBody>
          <a:bodyPr>
            <a:normAutofit/>
          </a:bodyPr>
          <a:lstStyle/>
          <a:p>
            <a:r>
              <a:rPr lang="en-US"/>
              <a:t>Microsoft Word</a:t>
            </a:r>
          </a:p>
        </p:txBody>
      </p:sp>
      <p:sp>
        <p:nvSpPr>
          <p:cNvPr id="5" name="Text Placeholder 4">
            <a:extLst>
              <a:ext uri="{FF2B5EF4-FFF2-40B4-BE49-F238E27FC236}">
                <a16:creationId xmlns:a16="http://schemas.microsoft.com/office/drawing/2014/main" id="{E2464652-F8C6-042B-6773-52EDAEECDD2B}"/>
              </a:ext>
            </a:extLst>
          </p:cNvPr>
          <p:cNvSpPr>
            <a:spLocks noGrp="1"/>
          </p:cNvSpPr>
          <p:nvPr>
            <p:ph type="body" sz="quarter" idx="13"/>
          </p:nvPr>
        </p:nvSpPr>
        <p:spPr>
          <a:xfrm>
            <a:off x="584199" y="1984051"/>
            <a:ext cx="5271477" cy="4401205"/>
          </a:xfrm>
        </p:spPr>
        <p:txBody>
          <a:bodyPr>
            <a:noAutofit/>
          </a:bodyPr>
          <a:lstStyle/>
          <a:p>
            <a:r>
              <a:rPr lang="en-US" sz="2000" b="1">
                <a:latin typeface="Segoe UI Semibold" panose="020B0702040204020203" pitchFamily="34" charset="0"/>
                <a:cs typeface="Segoe UI Semibold" panose="020B0702040204020203" pitchFamily="34" charset="0"/>
              </a:rPr>
              <a:t>Copilot in Word: New capabilities for document workflows</a:t>
            </a:r>
          </a:p>
          <a:p>
            <a:r>
              <a:rPr lang="en-US"/>
              <a:t>Copilot works directly on the document – right where you and your team already collaborate. Every feature below is native to Word, respects your formatting, and preserves your collaboration history. New features available today include: </a:t>
            </a:r>
          </a:p>
          <a:p>
            <a:pPr marL="285750" indent="-285750">
              <a:buFont typeface="Arial" panose="020B0604020202020204" pitchFamily="34" charset="0"/>
              <a:buChar char="•"/>
            </a:pPr>
            <a:r>
              <a:rPr lang="en-US"/>
              <a:t>Track changes with word-level precision</a:t>
            </a:r>
          </a:p>
          <a:p>
            <a:pPr marL="285750" indent="-285750">
              <a:buFont typeface="Arial" panose="020B0604020202020204" pitchFamily="34" charset="0"/>
              <a:buChar char="•"/>
            </a:pPr>
            <a:r>
              <a:rPr lang="en-US"/>
              <a:t>Contextual comments</a:t>
            </a:r>
          </a:p>
          <a:p>
            <a:pPr marL="285750" indent="-285750">
              <a:buFont typeface="Arial" panose="020B0604020202020204" pitchFamily="34" charset="0"/>
              <a:buChar char="•"/>
            </a:pPr>
            <a:r>
              <a:rPr lang="en-US"/>
              <a:t>Table of contents</a:t>
            </a:r>
          </a:p>
          <a:p>
            <a:pPr marL="285750" indent="-285750">
              <a:buFont typeface="Arial" panose="020B0604020202020204" pitchFamily="34" charset="0"/>
              <a:buChar char="•"/>
            </a:pPr>
            <a:r>
              <a:rPr lang="en-US"/>
              <a:t>Dynamic page features</a:t>
            </a:r>
          </a:p>
          <a:p>
            <a:pPr marL="285750" indent="-285750">
              <a:buFont typeface="Arial" panose="020B0604020202020204" pitchFamily="34" charset="0"/>
              <a:buChar char="•"/>
            </a:pPr>
            <a:r>
              <a:rPr lang="en-US"/>
              <a:t>Progress messages</a:t>
            </a:r>
            <a:endParaRPr lang="en-US" sz="1600">
              <a:highlight>
                <a:srgbClr val="FFFFFF"/>
              </a:highlight>
              <a:latin typeface="Segoe UI" panose="020B0502040204020203" pitchFamily="34" charset="0"/>
              <a:cs typeface="Segoe UI" panose="020B0502040204020203" pitchFamily="34" charset="0"/>
            </a:endParaRPr>
          </a:p>
          <a:p>
            <a:r>
              <a:rPr lang="en-US" sz="1600">
                <a:highlight>
                  <a:srgbClr val="FFFFFF"/>
                </a:highlight>
                <a:latin typeface="Segoe UI" panose="020B0502040204020203" pitchFamily="34" charset="0"/>
                <a:cs typeface="Segoe UI" panose="020B0502040204020203" pitchFamily="34" charset="0"/>
              </a:rPr>
              <a:t>Click </a:t>
            </a:r>
            <a:r>
              <a:rPr lang="en-US" sz="1600">
                <a:highlight>
                  <a:srgbClr val="FFFFFF"/>
                </a:highlight>
                <a:latin typeface="Segoe UI" panose="020B0502040204020203" pitchFamily="34" charset="0"/>
                <a:cs typeface="Segoe UI" panose="020B0502040204020203" pitchFamily="34" charset="0"/>
                <a:hlinkClick r:id="rId3"/>
              </a:rPr>
              <a:t>here</a:t>
            </a:r>
            <a:r>
              <a:rPr lang="en-US" sz="1600">
                <a:highlight>
                  <a:srgbClr val="FFFFFF"/>
                </a:highlight>
                <a:latin typeface="Segoe UI" panose="020B0502040204020203" pitchFamily="34" charset="0"/>
                <a:cs typeface="Segoe UI" panose="020B0502040204020203" pitchFamily="34" charset="0"/>
              </a:rPr>
              <a:t> to learn more.</a:t>
            </a:r>
            <a:endParaRPr lang="en-US">
              <a:latin typeface="Segoe UI" panose="020B0502040204020203" pitchFamily="34" charset="0"/>
              <a:cs typeface="Segoe UI" panose="020B0502040204020203" pitchFamily="34" charset="0"/>
            </a:endParaRPr>
          </a:p>
        </p:txBody>
      </p:sp>
      <p:pic>
        <p:nvPicPr>
          <p:cNvPr id="7" name="Picture 6">
            <a:extLst>
              <a:ext uri="{FF2B5EF4-FFF2-40B4-BE49-F238E27FC236}">
                <a16:creationId xmlns:a16="http://schemas.microsoft.com/office/drawing/2014/main" id="{2766CDD9-3A54-3C45-38CE-AC21C9743902}"/>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5994830" y="2386013"/>
            <a:ext cx="5612970" cy="2723987"/>
          </a:xfrm>
          <a:prstGeom prst="rect">
            <a:avLst/>
          </a:prstGeom>
        </p:spPr>
      </p:pic>
    </p:spTree>
    <p:extLst>
      <p:ext uri="{BB962C8B-B14F-4D97-AF65-F5344CB8AC3E}">
        <p14:creationId xmlns:p14="http://schemas.microsoft.com/office/powerpoint/2010/main" val="350597373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65D0-D26F-7949-293F-644DD58519ED}"/>
              </a:ext>
            </a:extLst>
          </p:cNvPr>
          <p:cNvSpPr>
            <a:spLocks noGrp="1"/>
          </p:cNvSpPr>
          <p:nvPr>
            <p:ph type="title"/>
          </p:nvPr>
        </p:nvSpPr>
        <p:spPr>
          <a:xfrm>
            <a:off x="584200" y="1539384"/>
            <a:ext cx="6481618" cy="1994392"/>
          </a:xfrm>
        </p:spPr>
        <p:txBody>
          <a:bodyPr/>
          <a:lstStyle/>
          <a:p>
            <a:pPr>
              <a:lnSpc>
                <a:spcPct val="90000"/>
              </a:lnSpc>
              <a:spcBef>
                <a:spcPts val="1000"/>
              </a:spcBef>
            </a:pPr>
            <a:r>
              <a:rPr lang="en-US" b="1"/>
              <a:t>Enabling AI‑Driven Workforce Transformation with People Skills and Workforce Insights Agent</a:t>
            </a:r>
            <a:endParaRPr lang="en-US">
              <a:latin typeface="Segoe UI Semibold" panose="020B0702040204020203" pitchFamily="34" charset="0"/>
              <a:cs typeface="Segoe UI Semibold" panose="020B0702040204020203" pitchFamily="34" charset="0"/>
            </a:endParaRPr>
          </a:p>
        </p:txBody>
      </p:sp>
      <p:sp>
        <p:nvSpPr>
          <p:cNvPr id="3" name="Text Placeholder 2">
            <a:extLst>
              <a:ext uri="{FF2B5EF4-FFF2-40B4-BE49-F238E27FC236}">
                <a16:creationId xmlns:a16="http://schemas.microsoft.com/office/drawing/2014/main" id="{715E95AF-777D-A50A-C8D0-0DEB9E3D469B}"/>
              </a:ext>
            </a:extLst>
          </p:cNvPr>
          <p:cNvSpPr>
            <a:spLocks noGrp="1"/>
          </p:cNvSpPr>
          <p:nvPr>
            <p:ph type="body" sz="quarter" idx="12"/>
          </p:nvPr>
        </p:nvSpPr>
        <p:spPr/>
        <p:txBody>
          <a:bodyPr vert="horz" wrap="square" lIns="0" tIns="0" rIns="0" bIns="0" rtlCol="0" anchor="t">
            <a:spAutoFit/>
          </a:bodyPr>
          <a:lstStyle/>
          <a:p>
            <a:r>
              <a:rPr lang="en-US"/>
              <a:t>Anirudh Bajaj and Jenny Huang</a:t>
            </a:r>
          </a:p>
        </p:txBody>
      </p:sp>
    </p:spTree>
    <p:extLst>
      <p:ext uri="{BB962C8B-B14F-4D97-AF65-F5344CB8AC3E}">
        <p14:creationId xmlns:p14="http://schemas.microsoft.com/office/powerpoint/2010/main" val="416237014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E35B3-5418-F18C-4E9F-F83778AD7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60AB6-57A0-33DA-D122-8EFB96D273D1}"/>
              </a:ext>
            </a:extLst>
          </p:cNvPr>
          <p:cNvSpPr>
            <a:spLocks noGrp="1"/>
          </p:cNvSpPr>
          <p:nvPr>
            <p:ph type="title" idx="4294967295"/>
          </p:nvPr>
        </p:nvSpPr>
        <p:spPr>
          <a:xfrm>
            <a:off x="574816" y="-430887"/>
            <a:ext cx="11018520" cy="430887"/>
          </a:xfrm>
        </p:spPr>
        <p:txBody>
          <a:bodyPr vert="horz" wrap="square" lIns="0" tIns="0" rIns="0" bIns="0" rtlCol="0" anchor="b">
            <a:spAutoFit/>
          </a:bodyPr>
          <a:lstStyle/>
          <a:p>
            <a:r>
              <a:rPr lang="en-US"/>
              <a:t>AI requires change management</a:t>
            </a:r>
          </a:p>
        </p:txBody>
      </p:sp>
      <p:sp>
        <p:nvSpPr>
          <p:cNvPr id="3" name="TextBox 2">
            <a:extLst>
              <a:ext uri="{FF2B5EF4-FFF2-40B4-BE49-F238E27FC236}">
                <a16:creationId xmlns:a16="http://schemas.microsoft.com/office/drawing/2014/main" id="{A8263C7E-5E6D-C288-8A9F-FC3D3EB5B433}"/>
              </a:ext>
            </a:extLst>
          </p:cNvPr>
          <p:cNvSpPr txBox="1"/>
          <p:nvPr/>
        </p:nvSpPr>
        <p:spPr>
          <a:xfrm>
            <a:off x="6182264" y="3250763"/>
            <a:ext cx="5422123" cy="2000548"/>
          </a:xfrm>
          <a:prstGeom prst="rect">
            <a:avLst/>
          </a:prstGeom>
          <a:noFill/>
        </p:spPr>
        <p:txBody>
          <a:bodyPr wrap="square" lIns="0" tIns="0" rIns="0" bIns="0" anchor="ctr">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Aptos" panose="020B0004020202020204" pitchFamily="34" charset="0"/>
                <a:ea typeface="+mn-ea"/>
                <a:cs typeface="Segoe UI" pitchFamily="34" charset="0"/>
              </a:rPr>
              <a:t>“</a:t>
            </a:r>
            <a:r>
              <a:rPr kumimoji="0" lang="en-US" sz="2400" b="1" i="0" u="none" strike="noStrike" kern="1200" cap="none" spc="-50" normalizeH="0" baseline="0" noProof="0">
                <a:ln w="3175">
                  <a:noFill/>
                </a:ln>
                <a:gradFill>
                  <a:gsLst>
                    <a:gs pos="0">
                      <a:srgbClr val="0078D4"/>
                    </a:gs>
                    <a:gs pos="100000">
                      <a:srgbClr val="C73ECC"/>
                    </a:gs>
                  </a:gsLst>
                  <a:lin ang="2700000" scaled="0"/>
                </a:gradFill>
                <a:effectLst/>
                <a:uLnTx/>
                <a:uFillTx/>
                <a:latin typeface="Aptos" panose="020B0004020202020204" pitchFamily="34" charset="0"/>
                <a:ea typeface="+mn-ea"/>
                <a:cs typeface="Segoe UI Semibold" panose="020B0502040204020203" pitchFamily="34" charset="0"/>
              </a:rPr>
              <a:t>AI requires change management</a:t>
            </a:r>
            <a:r>
              <a:rPr kumimoji="0" lang="en-US" sz="2400" b="0" i="0" u="none" strike="noStrike" kern="1200" cap="none" spc="-50" normalizeH="0" baseline="0" noProof="0">
                <a:ln w="3175">
                  <a:noFill/>
                </a:ln>
                <a:solidFill>
                  <a:srgbClr val="000000"/>
                </a:solidFill>
                <a:effectLst/>
                <a:uLnTx/>
                <a:uFillTx/>
                <a:latin typeface="Aptos" panose="020B0004020202020204" pitchFamily="34" charset="0"/>
                <a:ea typeface="+mn-ea"/>
                <a:cs typeface="Segoe UI" pitchFamily="34" charset="0"/>
              </a:rPr>
              <a:t>. It isn’t just about using a tool but how using a tool </a:t>
            </a:r>
            <a:r>
              <a:rPr kumimoji="0" lang="en-US" sz="2400" b="1" i="0" u="none" strike="noStrike" kern="1200" cap="none" spc="-50" normalizeH="0" baseline="0" noProof="0">
                <a:ln w="3175">
                  <a:noFill/>
                </a:ln>
                <a:gradFill>
                  <a:gsLst>
                    <a:gs pos="0">
                      <a:srgbClr val="0078D4"/>
                    </a:gs>
                    <a:gs pos="100000">
                      <a:srgbClr val="C73ECC"/>
                    </a:gs>
                  </a:gsLst>
                  <a:lin ang="2700000" scaled="0"/>
                </a:gradFill>
                <a:effectLst/>
                <a:uLnTx/>
                <a:uFillTx/>
                <a:latin typeface="Aptos" panose="020B0004020202020204" pitchFamily="34" charset="0"/>
                <a:ea typeface="+mn-ea"/>
                <a:cs typeface="Segoe UI Semibold" panose="020B0502040204020203" pitchFamily="34" charset="0"/>
              </a:rPr>
              <a:t>changes what I work on, how I work, and the workflow.</a:t>
            </a:r>
            <a:r>
              <a:rPr kumimoji="0" lang="en-US" sz="2400" b="0" i="0" u="none" strike="noStrike" kern="1200" cap="none" spc="-50" normalizeH="0" baseline="0" noProof="0">
                <a:ln w="3175">
                  <a:noFill/>
                </a:ln>
                <a:solidFill>
                  <a:srgbClr val="000000"/>
                </a:solidFill>
                <a:effectLst/>
                <a:uLnTx/>
                <a:uFillTx/>
                <a:latin typeface="Aptos" panose="020B0004020202020204" pitchFamily="34" charset="0"/>
                <a:ea typeface="+mn-ea"/>
                <a:cs typeface="Segoe UI" pitchFamily="34" charset="0"/>
              </a:rPr>
              <a:t>”</a:t>
            </a:r>
          </a:p>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50" normalizeH="0" baseline="0" noProof="0">
                <a:ln w="3175">
                  <a:noFill/>
                </a:ln>
                <a:solidFill>
                  <a:srgbClr val="000000"/>
                </a:solidFill>
                <a:effectLst/>
                <a:uLnTx/>
                <a:uFillTx/>
                <a:latin typeface="Aptos" panose="020B0004020202020204" pitchFamily="34" charset="0"/>
                <a:ea typeface="+mn-ea"/>
                <a:cs typeface="Segoe UI" pitchFamily="34" charset="0"/>
              </a:rPr>
              <a:t>Satya Nadella, CEO, Microsoft</a:t>
            </a:r>
          </a:p>
        </p:txBody>
      </p:sp>
      <p:pic>
        <p:nvPicPr>
          <p:cNvPr id="4" name="Picture 3">
            <a:extLst>
              <a:ext uri="{FF2B5EF4-FFF2-40B4-BE49-F238E27FC236}">
                <a16:creationId xmlns:a16="http://schemas.microsoft.com/office/drawing/2014/main" id="{AEE2A395-0B52-67B1-726B-FCA87BE13229}"/>
              </a:ext>
              <a:ext uri="{C183D7F6-B498-43B3-948B-1728B52AA6E4}">
                <adec:decorative xmlns:adec="http://schemas.microsoft.com/office/drawing/2017/decorative" val="1"/>
              </a:ext>
            </a:extLst>
          </p:cNvPr>
          <p:cNvPicPr>
            <a:picLocks noChangeAspect="1"/>
          </p:cNvPicPr>
          <p:nvPr/>
        </p:nvPicPr>
        <p:blipFill>
          <a:blip r:embed="rId3"/>
          <a:srcRect/>
          <a:stretch/>
        </p:blipFill>
        <p:spPr>
          <a:xfrm>
            <a:off x="114887" y="372979"/>
            <a:ext cx="5315591" cy="6485021"/>
          </a:xfrm>
          <a:prstGeom prst="rect">
            <a:avLst/>
          </a:prstGeom>
          <a:noFill/>
        </p:spPr>
      </p:pic>
    </p:spTree>
    <p:extLst>
      <p:ext uri="{BB962C8B-B14F-4D97-AF65-F5344CB8AC3E}">
        <p14:creationId xmlns:p14="http://schemas.microsoft.com/office/powerpoint/2010/main" val="264912989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9B542-DACD-D497-69D2-98EE50B7469A}"/>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873CDAD6-397A-B66A-2D09-0113429590CE}"/>
              </a:ext>
              <a:ext uri="{C183D7F6-B498-43B3-948B-1728B52AA6E4}">
                <adec:decorative xmlns:adec="http://schemas.microsoft.com/office/drawing/2017/decorative" val="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1368"/>
          <a:stretch>
            <a:fillRect/>
          </a:stretch>
        </p:blipFill>
        <p:spPr>
          <a:xfrm flipH="1">
            <a:off x="6416168" y="3956914"/>
            <a:ext cx="5775831" cy="2901086"/>
          </a:xfrm>
          <a:prstGeom prst="rect">
            <a:avLst/>
          </a:prstGeom>
          <a:noFill/>
        </p:spPr>
      </p:pic>
      <p:sp>
        <p:nvSpPr>
          <p:cNvPr id="9" name="Rectangle: Rounded Corners 8">
            <a:extLst>
              <a:ext uri="{FF2B5EF4-FFF2-40B4-BE49-F238E27FC236}">
                <a16:creationId xmlns:a16="http://schemas.microsoft.com/office/drawing/2014/main" id="{EB4C6F71-24FB-8A5B-5639-CA73093BCB3C}"/>
              </a:ext>
              <a:ext uri="{C183D7F6-B498-43B3-948B-1728B52AA6E4}">
                <adec:decorative xmlns:adec="http://schemas.microsoft.com/office/drawing/2017/decorative" val="1"/>
              </a:ext>
            </a:extLst>
          </p:cNvPr>
          <p:cNvSpPr/>
          <p:nvPr/>
        </p:nvSpPr>
        <p:spPr bwMode="auto">
          <a:xfrm>
            <a:off x="588964" y="1011199"/>
            <a:ext cx="11014074" cy="5257838"/>
          </a:xfrm>
          <a:prstGeom prst="roundRect">
            <a:avLst>
              <a:gd name="adj" fmla="val 3531"/>
            </a:avLst>
          </a:prstGeom>
          <a:solidFill>
            <a:schemeClr val="bg1">
              <a:alpha val="92000"/>
            </a:scheme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10" name="Rectangle: Rounded Corners 9">
            <a:extLst>
              <a:ext uri="{FF2B5EF4-FFF2-40B4-BE49-F238E27FC236}">
                <a16:creationId xmlns:a16="http://schemas.microsoft.com/office/drawing/2014/main" id="{B6AE91FB-F440-5CBD-D9CA-FBFDBBD39172}"/>
              </a:ext>
              <a:ext uri="{C183D7F6-B498-43B3-948B-1728B52AA6E4}">
                <adec:decorative xmlns:adec="http://schemas.microsoft.com/office/drawing/2017/decorative" val="1"/>
              </a:ext>
            </a:extLst>
          </p:cNvPr>
          <p:cNvSpPr>
            <a:spLocks/>
          </p:cNvSpPr>
          <p:nvPr/>
        </p:nvSpPr>
        <p:spPr>
          <a:xfrm>
            <a:off x="726124" y="1172415"/>
            <a:ext cx="10739754" cy="4959462"/>
          </a:xfrm>
          <a:prstGeom prst="roundRect">
            <a:avLst>
              <a:gd name="adj" fmla="val 3866"/>
            </a:avLst>
          </a:prstGeom>
          <a:solidFill>
            <a:srgbClr val="FFFFFF"/>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82880" rIns="182880" bIns="18288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ts val="240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Segoe UI"/>
              <a:ea typeface="Segoe UI" pitchFamily="34" charset="0"/>
              <a:cs typeface="Segoe UI" pitchFamily="34" charset="0"/>
            </a:endParaRPr>
          </a:p>
        </p:txBody>
      </p:sp>
      <p:sp>
        <p:nvSpPr>
          <p:cNvPr id="2" name="Title 1">
            <a:extLst>
              <a:ext uri="{FF2B5EF4-FFF2-40B4-BE49-F238E27FC236}">
                <a16:creationId xmlns:a16="http://schemas.microsoft.com/office/drawing/2014/main" id="{CBE8FF23-FDEB-6416-B11D-C37A76E62A55}"/>
              </a:ext>
            </a:extLst>
          </p:cNvPr>
          <p:cNvSpPr>
            <a:spLocks noGrp="1"/>
          </p:cNvSpPr>
          <p:nvPr>
            <p:ph type="title"/>
          </p:nvPr>
        </p:nvSpPr>
        <p:spPr>
          <a:xfrm>
            <a:off x="588263" y="337130"/>
            <a:ext cx="11018520" cy="553998"/>
          </a:xfrm>
        </p:spPr>
        <p:txBody>
          <a:bodyPr/>
          <a:lstStyle/>
          <a:p>
            <a:pPr algn="ctr"/>
            <a:r>
              <a:rPr lang="en-US">
                <a:latin typeface="Aptos SemiBold"/>
              </a:rPr>
              <a:t>The</a:t>
            </a:r>
            <a:r>
              <a:rPr lang="en-US" sz="3600">
                <a:latin typeface="Aptos SemiBold"/>
              </a:rPr>
              <a:t> </a:t>
            </a:r>
            <a:r>
              <a:rPr lang="en-US" spc="-50">
                <a:gradFill>
                  <a:gsLst>
                    <a:gs pos="0">
                      <a:srgbClr val="3E76D4"/>
                    </a:gs>
                    <a:gs pos="50000">
                      <a:srgbClr val="8661C5"/>
                    </a:gs>
                    <a:gs pos="100000">
                      <a:srgbClr val="C73ECC"/>
                    </a:gs>
                  </a:gsLst>
                  <a:lin ang="2700000" scaled="1"/>
                </a:gradFill>
                <a:latin typeface="Aptos SemiBold"/>
                <a:cs typeface="Segoe UI"/>
              </a:rPr>
              <a:t>opportunity </a:t>
            </a:r>
            <a:r>
              <a:rPr lang="en-US">
                <a:latin typeface="Aptos SemiBold"/>
              </a:rPr>
              <a:t>of the AI Transformation</a:t>
            </a:r>
          </a:p>
        </p:txBody>
      </p:sp>
      <p:sp>
        <p:nvSpPr>
          <p:cNvPr id="6" name="Isosceles Triangle 5">
            <a:extLst>
              <a:ext uri="{FF2B5EF4-FFF2-40B4-BE49-F238E27FC236}">
                <a16:creationId xmlns:a16="http://schemas.microsoft.com/office/drawing/2014/main" id="{E7200DEB-74EC-E375-E665-455406CC4995}"/>
              </a:ext>
            </a:extLst>
          </p:cNvPr>
          <p:cNvSpPr/>
          <p:nvPr/>
        </p:nvSpPr>
        <p:spPr>
          <a:xfrm>
            <a:off x="2299848" y="1265385"/>
            <a:ext cx="8922327" cy="350979"/>
          </a:xfrm>
          <a:prstGeom prst="triangle">
            <a:avLst>
              <a:gd name="adj" fmla="val 100000"/>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r" defTabSz="932472" rtl="0" eaLnBrk="1" fontAlgn="base" latinLnBrk="0" hangingPunct="1">
              <a:lnSpc>
                <a:spcPct val="100000"/>
              </a:lnSpc>
              <a:spcBef>
                <a:spcPct val="0"/>
              </a:spcBef>
              <a:spcAft>
                <a:spcPct val="0"/>
              </a:spcAft>
              <a:buClrTx/>
              <a:buSzPct val="90000"/>
              <a:buFontTx/>
              <a:buNone/>
              <a:tabLst/>
              <a:defRPr/>
            </a:pPr>
            <a:r>
              <a:rPr kumimoji="0" lang="en-US" sz="1200" b="0" i="0" u="none" strike="noStrike" kern="1200" cap="none" spc="0" normalizeH="0" baseline="0" noProof="0">
                <a:ln>
                  <a:noFill/>
                </a:ln>
                <a:solidFill>
                  <a:schemeClr val="bg1"/>
                </a:solidFill>
                <a:effectLst/>
                <a:uLnTx/>
                <a:uFillTx/>
                <a:latin typeface="Segoe UI Semibold"/>
                <a:ea typeface="+mn-ea"/>
                <a:cs typeface="Segoe UI" pitchFamily="34" charset="0"/>
              </a:rPr>
              <a:t>INCREASING AI MATURITY .  </a:t>
            </a:r>
          </a:p>
        </p:txBody>
      </p:sp>
      <p:cxnSp>
        <p:nvCxnSpPr>
          <p:cNvPr id="4" name="Straight Arrow Connector 3">
            <a:extLst>
              <a:ext uri="{FF2B5EF4-FFF2-40B4-BE49-F238E27FC236}">
                <a16:creationId xmlns:a16="http://schemas.microsoft.com/office/drawing/2014/main" id="{F043FB3B-E8B8-EF9A-8264-5459DBA61796}"/>
              </a:ext>
              <a:ext uri="{C183D7F6-B498-43B3-948B-1728B52AA6E4}">
                <adec:decorative xmlns:adec="http://schemas.microsoft.com/office/drawing/2017/decorative" val="1"/>
              </a:ext>
            </a:extLst>
          </p:cNvPr>
          <p:cNvCxnSpPr>
            <a:cxnSpLocks/>
          </p:cNvCxnSpPr>
          <p:nvPr/>
        </p:nvCxnSpPr>
        <p:spPr>
          <a:xfrm>
            <a:off x="2299848" y="1616364"/>
            <a:ext cx="9042400" cy="0"/>
          </a:xfrm>
          <a:prstGeom prst="straightConnector1">
            <a:avLst/>
          </a:prstGeom>
          <a:ln w="19050">
            <a:solidFill>
              <a:schemeClr val="bg1">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6B48766-0D27-7FBF-4090-1409311E2A5B}"/>
              </a:ext>
            </a:extLst>
          </p:cNvPr>
          <p:cNvSpPr txBox="1"/>
          <p:nvPr/>
        </p:nvSpPr>
        <p:spPr>
          <a:xfrm>
            <a:off x="2299847" y="1888518"/>
            <a:ext cx="155448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Off the shelf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AI tools deployed</a:t>
            </a:r>
          </a:p>
        </p:txBody>
      </p:sp>
      <p:sp>
        <p:nvSpPr>
          <p:cNvPr id="15" name="TextBox 14">
            <a:extLst>
              <a:ext uri="{FF2B5EF4-FFF2-40B4-BE49-F238E27FC236}">
                <a16:creationId xmlns:a16="http://schemas.microsoft.com/office/drawing/2014/main" id="{74161D9B-5DF7-27FF-CB44-B9AF0003FA7D}"/>
              </a:ext>
            </a:extLst>
          </p:cNvPr>
          <p:cNvSpPr txBox="1"/>
          <p:nvPr/>
        </p:nvSpPr>
        <p:spPr>
          <a:xfrm>
            <a:off x="4160629" y="1888518"/>
            <a:ext cx="1554480"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AI augmenting existing workflows</a:t>
            </a:r>
          </a:p>
        </p:txBody>
      </p:sp>
      <p:sp>
        <p:nvSpPr>
          <p:cNvPr id="16" name="TextBox 15">
            <a:extLst>
              <a:ext uri="{FF2B5EF4-FFF2-40B4-BE49-F238E27FC236}">
                <a16:creationId xmlns:a16="http://schemas.microsoft.com/office/drawing/2014/main" id="{B071F42C-541D-7E5B-5066-B4C15510AE2F}"/>
              </a:ext>
            </a:extLst>
          </p:cNvPr>
          <p:cNvSpPr txBox="1"/>
          <p:nvPr/>
        </p:nvSpPr>
        <p:spPr>
          <a:xfrm>
            <a:off x="6012173" y="1888518"/>
            <a:ext cx="155448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AI Agents used to automate tasks</a:t>
            </a:r>
          </a:p>
        </p:txBody>
      </p:sp>
      <p:sp>
        <p:nvSpPr>
          <p:cNvPr id="20" name="TextBox 19">
            <a:extLst>
              <a:ext uri="{FF2B5EF4-FFF2-40B4-BE49-F238E27FC236}">
                <a16:creationId xmlns:a16="http://schemas.microsoft.com/office/drawing/2014/main" id="{C99F3406-1830-F28E-EDF0-836EEF2AECC0}"/>
              </a:ext>
            </a:extLst>
          </p:cNvPr>
          <p:cNvSpPr txBox="1"/>
          <p:nvPr/>
        </p:nvSpPr>
        <p:spPr>
          <a:xfrm>
            <a:off x="7882191" y="1888518"/>
            <a:ext cx="1554480"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AI Agents used in redesigned processes </a:t>
            </a:r>
          </a:p>
        </p:txBody>
      </p:sp>
      <p:sp>
        <p:nvSpPr>
          <p:cNvPr id="22" name="TextBox 21">
            <a:extLst>
              <a:ext uri="{FF2B5EF4-FFF2-40B4-BE49-F238E27FC236}">
                <a16:creationId xmlns:a16="http://schemas.microsoft.com/office/drawing/2014/main" id="{8AE02655-DE1C-A15F-87E7-78C18867F05C}"/>
              </a:ext>
            </a:extLst>
          </p:cNvPr>
          <p:cNvSpPr txBox="1"/>
          <p:nvPr/>
        </p:nvSpPr>
        <p:spPr>
          <a:xfrm>
            <a:off x="9742973" y="1888518"/>
            <a:ext cx="1554480"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Whole functions reimagined with agents at scale</a:t>
            </a:r>
          </a:p>
        </p:txBody>
      </p:sp>
      <p:sp>
        <p:nvSpPr>
          <p:cNvPr id="3" name="TextBox 2">
            <a:extLst>
              <a:ext uri="{FF2B5EF4-FFF2-40B4-BE49-F238E27FC236}">
                <a16:creationId xmlns:a16="http://schemas.microsoft.com/office/drawing/2014/main" id="{9529B25B-360B-D1E5-02C5-6B32412DA1A9}"/>
              </a:ext>
            </a:extLst>
          </p:cNvPr>
          <p:cNvSpPr txBox="1"/>
          <p:nvPr/>
        </p:nvSpPr>
        <p:spPr>
          <a:xfrm>
            <a:off x="787032" y="2904246"/>
            <a:ext cx="141316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Description</a:t>
            </a:r>
          </a:p>
        </p:txBody>
      </p:sp>
      <p:sp>
        <p:nvSpPr>
          <p:cNvPr id="7" name="TextBox 6">
            <a:extLst>
              <a:ext uri="{FF2B5EF4-FFF2-40B4-BE49-F238E27FC236}">
                <a16:creationId xmlns:a16="http://schemas.microsoft.com/office/drawing/2014/main" id="{1022C867-673C-29A1-7E71-F8E8F9681987}"/>
              </a:ext>
            </a:extLst>
          </p:cNvPr>
          <p:cNvSpPr txBox="1"/>
          <p:nvPr/>
        </p:nvSpPr>
        <p:spPr>
          <a:xfrm>
            <a:off x="2295230" y="2853715"/>
            <a:ext cx="15544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a:ea typeface="+mn-ea"/>
                <a:cs typeface="+mn-cs"/>
              </a:rPr>
              <a:t>AI tools with no customization, experimental</a:t>
            </a:r>
          </a:p>
        </p:txBody>
      </p:sp>
      <p:sp>
        <p:nvSpPr>
          <p:cNvPr id="8" name="TextBox 7">
            <a:extLst>
              <a:ext uri="{FF2B5EF4-FFF2-40B4-BE49-F238E27FC236}">
                <a16:creationId xmlns:a16="http://schemas.microsoft.com/office/drawing/2014/main" id="{A8D205BE-2A5B-A9A1-637D-D7118EBEB7F7}"/>
              </a:ext>
            </a:extLst>
          </p:cNvPr>
          <p:cNvSpPr txBox="1"/>
          <p:nvPr/>
        </p:nvSpPr>
        <p:spPr>
          <a:xfrm>
            <a:off x="4156012" y="2853715"/>
            <a:ext cx="16038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a:ea typeface="+mn-ea"/>
                <a:cs typeface="+mn-cs"/>
              </a:rPr>
              <a:t>AI built on workflows for specific roles and tasks</a:t>
            </a:r>
          </a:p>
        </p:txBody>
      </p:sp>
      <p:sp>
        <p:nvSpPr>
          <p:cNvPr id="11" name="TextBox 10">
            <a:extLst>
              <a:ext uri="{FF2B5EF4-FFF2-40B4-BE49-F238E27FC236}">
                <a16:creationId xmlns:a16="http://schemas.microsoft.com/office/drawing/2014/main" id="{6AA6DDBA-2396-595E-A233-7F7B8A277D20}"/>
              </a:ext>
            </a:extLst>
          </p:cNvPr>
          <p:cNvSpPr txBox="1"/>
          <p:nvPr/>
        </p:nvSpPr>
        <p:spPr>
          <a:xfrm>
            <a:off x="6007556" y="2853715"/>
            <a:ext cx="15544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a:ea typeface="+mn-ea"/>
                <a:cs typeface="+mn-cs"/>
              </a:rPr>
              <a:t>Agents handle routine tasks, some workflow redesign</a:t>
            </a:r>
          </a:p>
        </p:txBody>
      </p:sp>
      <p:sp>
        <p:nvSpPr>
          <p:cNvPr id="12" name="TextBox 11">
            <a:extLst>
              <a:ext uri="{FF2B5EF4-FFF2-40B4-BE49-F238E27FC236}">
                <a16:creationId xmlns:a16="http://schemas.microsoft.com/office/drawing/2014/main" id="{7FD1EE13-84EB-253F-EAA2-A940FAF33E37}"/>
              </a:ext>
            </a:extLst>
          </p:cNvPr>
          <p:cNvSpPr txBox="1"/>
          <p:nvPr/>
        </p:nvSpPr>
        <p:spPr>
          <a:xfrm>
            <a:off x="7877574" y="2853715"/>
            <a:ext cx="15544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a:ea typeface="+mn-ea"/>
                <a:cs typeface="+mn-cs"/>
              </a:rPr>
              <a:t>Multiple agents used with re-designed processes</a:t>
            </a:r>
          </a:p>
        </p:txBody>
      </p:sp>
      <p:sp>
        <p:nvSpPr>
          <p:cNvPr id="14" name="TextBox 13">
            <a:extLst>
              <a:ext uri="{FF2B5EF4-FFF2-40B4-BE49-F238E27FC236}">
                <a16:creationId xmlns:a16="http://schemas.microsoft.com/office/drawing/2014/main" id="{7D681344-6ACD-001E-4565-150ACD120999}"/>
              </a:ext>
            </a:extLst>
          </p:cNvPr>
          <p:cNvSpPr txBox="1"/>
          <p:nvPr/>
        </p:nvSpPr>
        <p:spPr>
          <a:xfrm>
            <a:off x="9738356" y="2853715"/>
            <a:ext cx="172752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Segoe UI"/>
                <a:ea typeface="+mn-ea"/>
                <a:cs typeface="+mn-cs"/>
              </a:rPr>
              <a:t>Agents perform work autonomously with humans “in the loop”</a:t>
            </a:r>
          </a:p>
        </p:txBody>
      </p:sp>
      <p:sp>
        <p:nvSpPr>
          <p:cNvPr id="17" name="TextBox 16">
            <a:extLst>
              <a:ext uri="{FF2B5EF4-FFF2-40B4-BE49-F238E27FC236}">
                <a16:creationId xmlns:a16="http://schemas.microsoft.com/office/drawing/2014/main" id="{02C21D9C-991C-DB69-A54D-D20A90AF3B18}"/>
              </a:ext>
            </a:extLst>
          </p:cNvPr>
          <p:cNvSpPr txBox="1"/>
          <p:nvPr/>
        </p:nvSpPr>
        <p:spPr>
          <a:xfrm>
            <a:off x="787032" y="3743857"/>
            <a:ext cx="121725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Impact per workflow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(time savings)</a:t>
            </a:r>
          </a:p>
        </p:txBody>
      </p:sp>
      <p:sp>
        <p:nvSpPr>
          <p:cNvPr id="18" name="TextBox 17">
            <a:extLst>
              <a:ext uri="{FF2B5EF4-FFF2-40B4-BE49-F238E27FC236}">
                <a16:creationId xmlns:a16="http://schemas.microsoft.com/office/drawing/2014/main" id="{C4BC94CE-B4D1-BCD8-C37A-0C3E9D60F3B3}"/>
              </a:ext>
            </a:extLst>
          </p:cNvPr>
          <p:cNvSpPr txBox="1"/>
          <p:nvPr/>
        </p:nvSpPr>
        <p:spPr>
          <a:xfrm>
            <a:off x="783287" y="4643651"/>
            <a:ext cx="121725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Adoption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 workflows)</a:t>
            </a:r>
          </a:p>
        </p:txBody>
      </p:sp>
      <p:sp>
        <p:nvSpPr>
          <p:cNvPr id="21" name="TextBox 20">
            <a:extLst>
              <a:ext uri="{FF2B5EF4-FFF2-40B4-BE49-F238E27FC236}">
                <a16:creationId xmlns:a16="http://schemas.microsoft.com/office/drawing/2014/main" id="{60BD5776-A2DB-6A81-FD9B-990E32EA5334}"/>
              </a:ext>
            </a:extLst>
          </p:cNvPr>
          <p:cNvSpPr txBox="1"/>
          <p:nvPr/>
        </p:nvSpPr>
        <p:spPr>
          <a:xfrm>
            <a:off x="790776" y="5312630"/>
            <a:ext cx="121725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Estimated impact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solidFill>
                <a:effectLst/>
                <a:uLnTx/>
                <a:uFillTx/>
                <a:latin typeface="Aptos SemiBold" panose="020B0004020202020204" pitchFamily="34" charset="0"/>
                <a:ea typeface="+mn-ea"/>
                <a:cs typeface="+mn-cs"/>
              </a:rPr>
              <a:t>(time savings)</a:t>
            </a:r>
          </a:p>
        </p:txBody>
      </p:sp>
      <p:cxnSp>
        <p:nvCxnSpPr>
          <p:cNvPr id="24" name="Straight Connector 23">
            <a:extLst>
              <a:ext uri="{FF2B5EF4-FFF2-40B4-BE49-F238E27FC236}">
                <a16:creationId xmlns:a16="http://schemas.microsoft.com/office/drawing/2014/main" id="{D7E3915B-BDCB-4239-2D05-62B2C32ABC14}"/>
              </a:ext>
              <a:ext uri="{C183D7F6-B498-43B3-948B-1728B52AA6E4}">
                <adec:decorative xmlns:adec="http://schemas.microsoft.com/office/drawing/2017/decorative" val="1"/>
              </a:ext>
            </a:extLst>
          </p:cNvPr>
          <p:cNvCxnSpPr/>
          <p:nvPr/>
        </p:nvCxnSpPr>
        <p:spPr>
          <a:xfrm>
            <a:off x="2139291" y="4470404"/>
            <a:ext cx="9202957" cy="0"/>
          </a:xfrm>
          <a:prstGeom prst="line">
            <a:avLst/>
          </a:prstGeom>
          <a:ln w="12700" cap="rnd">
            <a:solidFill>
              <a:schemeClr val="bg1">
                <a:lumMod val="65000"/>
              </a:schemeClr>
            </a:soli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3070E93-E6C0-B31A-7262-C4F651F2823E}"/>
              </a:ext>
              <a:ext uri="{C183D7F6-B498-43B3-948B-1728B52AA6E4}">
                <adec:decorative xmlns:adec="http://schemas.microsoft.com/office/drawing/2017/decorative" val="1"/>
              </a:ext>
            </a:extLst>
          </p:cNvPr>
          <p:cNvCxnSpPr/>
          <p:nvPr/>
        </p:nvCxnSpPr>
        <p:spPr>
          <a:xfrm>
            <a:off x="2143909" y="5278579"/>
            <a:ext cx="9202957" cy="0"/>
          </a:xfrm>
          <a:prstGeom prst="line">
            <a:avLst/>
          </a:prstGeom>
          <a:ln w="12700" cap="rnd">
            <a:solidFill>
              <a:schemeClr val="bg1">
                <a:lumMod val="65000"/>
              </a:schemeClr>
            </a:soli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8F359467-FC82-B82F-F974-70C4A2C2AEA7}"/>
              </a:ext>
            </a:extLst>
          </p:cNvPr>
          <p:cNvSpPr/>
          <p:nvPr/>
        </p:nvSpPr>
        <p:spPr>
          <a:xfrm>
            <a:off x="7822600" y="3805412"/>
            <a:ext cx="1554480" cy="52322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w="22225">
                  <a:noFill/>
                  <a:prstDash val="solid"/>
                </a:ln>
                <a:gradFill>
                  <a:gsLst>
                    <a:gs pos="0">
                      <a:srgbClr val="0078D4"/>
                    </a:gs>
                    <a:gs pos="62000">
                      <a:srgbClr val="7B51CA"/>
                    </a:gs>
                    <a:gs pos="100000">
                      <a:srgbClr val="B53EC5"/>
                    </a:gs>
                  </a:gsLst>
                  <a:lin ang="2700000" scaled="0"/>
                </a:gradFill>
                <a:effectLst/>
                <a:uLnTx/>
                <a:uFillTx/>
                <a:latin typeface="Segoe UI Black" panose="020B0A02040204020203" pitchFamily="34" charset="0"/>
                <a:ea typeface="Segoe UI Black" panose="020B0A02040204020203" pitchFamily="34" charset="0"/>
                <a:cs typeface="+mn-cs"/>
              </a:rPr>
              <a:t>60%</a:t>
            </a:r>
          </a:p>
        </p:txBody>
      </p:sp>
      <p:sp>
        <p:nvSpPr>
          <p:cNvPr id="28" name="TextBox 27">
            <a:extLst>
              <a:ext uri="{FF2B5EF4-FFF2-40B4-BE49-F238E27FC236}">
                <a16:creationId xmlns:a16="http://schemas.microsoft.com/office/drawing/2014/main" id="{9D76B39F-308E-BF44-0F1F-F791F477007A}"/>
              </a:ext>
            </a:extLst>
          </p:cNvPr>
          <p:cNvSpPr txBox="1"/>
          <p:nvPr/>
        </p:nvSpPr>
        <p:spPr>
          <a:xfrm>
            <a:off x="2295230" y="3866967"/>
            <a:ext cx="155448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5%</a:t>
            </a:r>
          </a:p>
        </p:txBody>
      </p:sp>
      <p:sp>
        <p:nvSpPr>
          <p:cNvPr id="29" name="TextBox 28">
            <a:extLst>
              <a:ext uri="{FF2B5EF4-FFF2-40B4-BE49-F238E27FC236}">
                <a16:creationId xmlns:a16="http://schemas.microsoft.com/office/drawing/2014/main" id="{86C87F7D-0CE3-0E7C-9BD5-D8EAF43061EB}"/>
              </a:ext>
            </a:extLst>
          </p:cNvPr>
          <p:cNvSpPr txBox="1"/>
          <p:nvPr/>
        </p:nvSpPr>
        <p:spPr>
          <a:xfrm>
            <a:off x="4156012" y="3866967"/>
            <a:ext cx="1603892"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15%</a:t>
            </a:r>
          </a:p>
        </p:txBody>
      </p:sp>
      <p:sp>
        <p:nvSpPr>
          <p:cNvPr id="30" name="TextBox 29">
            <a:extLst>
              <a:ext uri="{FF2B5EF4-FFF2-40B4-BE49-F238E27FC236}">
                <a16:creationId xmlns:a16="http://schemas.microsoft.com/office/drawing/2014/main" id="{E69D5A70-38C4-09A7-7F7A-DA31F26161A1}"/>
              </a:ext>
            </a:extLst>
          </p:cNvPr>
          <p:cNvSpPr txBox="1"/>
          <p:nvPr/>
        </p:nvSpPr>
        <p:spPr>
          <a:xfrm>
            <a:off x="6007556" y="3866967"/>
            <a:ext cx="155448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30%</a:t>
            </a:r>
          </a:p>
        </p:txBody>
      </p:sp>
      <p:sp>
        <p:nvSpPr>
          <p:cNvPr id="32" name="TextBox 31">
            <a:extLst>
              <a:ext uri="{FF2B5EF4-FFF2-40B4-BE49-F238E27FC236}">
                <a16:creationId xmlns:a16="http://schemas.microsoft.com/office/drawing/2014/main" id="{F36B7819-6BD1-4D00-5FB4-CDD4588403A7}"/>
              </a:ext>
            </a:extLst>
          </p:cNvPr>
          <p:cNvSpPr txBox="1"/>
          <p:nvPr/>
        </p:nvSpPr>
        <p:spPr>
          <a:xfrm>
            <a:off x="9738356" y="3866967"/>
            <a:ext cx="172752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80%</a:t>
            </a:r>
          </a:p>
        </p:txBody>
      </p:sp>
      <p:sp>
        <p:nvSpPr>
          <p:cNvPr id="33" name="TextBox 32">
            <a:extLst>
              <a:ext uri="{FF2B5EF4-FFF2-40B4-BE49-F238E27FC236}">
                <a16:creationId xmlns:a16="http://schemas.microsoft.com/office/drawing/2014/main" id="{3C109FDC-0D52-693C-60F2-FE4590CDFAA1}"/>
              </a:ext>
            </a:extLst>
          </p:cNvPr>
          <p:cNvSpPr txBox="1"/>
          <p:nvPr/>
        </p:nvSpPr>
        <p:spPr>
          <a:xfrm>
            <a:off x="2295230" y="4674428"/>
            <a:ext cx="155448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100%</a:t>
            </a:r>
          </a:p>
        </p:txBody>
      </p:sp>
      <p:sp>
        <p:nvSpPr>
          <p:cNvPr id="34" name="TextBox 33">
            <a:extLst>
              <a:ext uri="{FF2B5EF4-FFF2-40B4-BE49-F238E27FC236}">
                <a16:creationId xmlns:a16="http://schemas.microsoft.com/office/drawing/2014/main" id="{1D502A5D-FB0B-1A67-2A22-B92D80A5C2AC}"/>
              </a:ext>
            </a:extLst>
          </p:cNvPr>
          <p:cNvSpPr txBox="1"/>
          <p:nvPr/>
        </p:nvSpPr>
        <p:spPr>
          <a:xfrm>
            <a:off x="4156012" y="4674428"/>
            <a:ext cx="1603892"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~95%</a:t>
            </a:r>
          </a:p>
        </p:txBody>
      </p:sp>
      <p:sp>
        <p:nvSpPr>
          <p:cNvPr id="35" name="TextBox 34">
            <a:extLst>
              <a:ext uri="{FF2B5EF4-FFF2-40B4-BE49-F238E27FC236}">
                <a16:creationId xmlns:a16="http://schemas.microsoft.com/office/drawing/2014/main" id="{E3E582EA-0BE3-46A4-2887-ABD11D213C36}"/>
              </a:ext>
            </a:extLst>
          </p:cNvPr>
          <p:cNvSpPr txBox="1"/>
          <p:nvPr/>
        </p:nvSpPr>
        <p:spPr>
          <a:xfrm>
            <a:off x="6007556" y="4674428"/>
            <a:ext cx="155448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~80%</a:t>
            </a:r>
          </a:p>
        </p:txBody>
      </p:sp>
      <p:sp>
        <p:nvSpPr>
          <p:cNvPr id="37" name="TextBox 36">
            <a:extLst>
              <a:ext uri="{FF2B5EF4-FFF2-40B4-BE49-F238E27FC236}">
                <a16:creationId xmlns:a16="http://schemas.microsoft.com/office/drawing/2014/main" id="{60715432-D671-DC89-0E55-79944964281C}"/>
              </a:ext>
            </a:extLst>
          </p:cNvPr>
          <p:cNvSpPr txBox="1"/>
          <p:nvPr/>
        </p:nvSpPr>
        <p:spPr>
          <a:xfrm>
            <a:off x="9738356" y="4674428"/>
            <a:ext cx="172752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~55%</a:t>
            </a:r>
          </a:p>
        </p:txBody>
      </p:sp>
      <p:sp>
        <p:nvSpPr>
          <p:cNvPr id="38" name="TextBox 37">
            <a:extLst>
              <a:ext uri="{FF2B5EF4-FFF2-40B4-BE49-F238E27FC236}">
                <a16:creationId xmlns:a16="http://schemas.microsoft.com/office/drawing/2014/main" id="{C60C97EA-E5D0-7CCA-C62D-CBD4FE40308B}"/>
              </a:ext>
            </a:extLst>
          </p:cNvPr>
          <p:cNvSpPr txBox="1"/>
          <p:nvPr/>
        </p:nvSpPr>
        <p:spPr>
          <a:xfrm>
            <a:off x="2295230" y="5435740"/>
            <a:ext cx="155448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~5%</a:t>
            </a:r>
          </a:p>
        </p:txBody>
      </p:sp>
      <p:sp>
        <p:nvSpPr>
          <p:cNvPr id="39" name="TextBox 38">
            <a:extLst>
              <a:ext uri="{FF2B5EF4-FFF2-40B4-BE49-F238E27FC236}">
                <a16:creationId xmlns:a16="http://schemas.microsoft.com/office/drawing/2014/main" id="{557680AA-8659-30A9-3304-CC83A36AEFF0}"/>
              </a:ext>
            </a:extLst>
          </p:cNvPr>
          <p:cNvSpPr txBox="1"/>
          <p:nvPr/>
        </p:nvSpPr>
        <p:spPr>
          <a:xfrm>
            <a:off x="4156012" y="5435740"/>
            <a:ext cx="1603892"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10-15%</a:t>
            </a:r>
          </a:p>
        </p:txBody>
      </p:sp>
      <p:sp>
        <p:nvSpPr>
          <p:cNvPr id="40" name="TextBox 39">
            <a:extLst>
              <a:ext uri="{FF2B5EF4-FFF2-40B4-BE49-F238E27FC236}">
                <a16:creationId xmlns:a16="http://schemas.microsoft.com/office/drawing/2014/main" id="{F007336D-44EB-8B25-5CD7-7A27B6EA6BD4}"/>
              </a:ext>
            </a:extLst>
          </p:cNvPr>
          <p:cNvSpPr txBox="1"/>
          <p:nvPr/>
        </p:nvSpPr>
        <p:spPr>
          <a:xfrm>
            <a:off x="6007555" y="5435740"/>
            <a:ext cx="1625869"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20-25%</a:t>
            </a:r>
          </a:p>
        </p:txBody>
      </p:sp>
      <p:sp>
        <p:nvSpPr>
          <p:cNvPr id="42" name="TextBox 41">
            <a:extLst>
              <a:ext uri="{FF2B5EF4-FFF2-40B4-BE49-F238E27FC236}">
                <a16:creationId xmlns:a16="http://schemas.microsoft.com/office/drawing/2014/main" id="{B8DFD451-C407-AE1D-3D16-D7EF40246091}"/>
              </a:ext>
            </a:extLst>
          </p:cNvPr>
          <p:cNvSpPr txBox="1"/>
          <p:nvPr/>
        </p:nvSpPr>
        <p:spPr>
          <a:xfrm>
            <a:off x="9738356" y="5435740"/>
            <a:ext cx="1727520" cy="400110"/>
          </a:xfrm>
          <a:prstGeom prst="rect">
            <a:avLst/>
          </a:prstGeom>
          <a:noFill/>
        </p:spPr>
        <p:txBody>
          <a:bodyPr wrap="square" rtlCol="0">
            <a:spAutoFit/>
          </a:bodyPr>
          <a:lstStyle>
            <a:defPPr>
              <a:defRPr lang="en-US"/>
            </a:defPPr>
            <a:lvl1pPr>
              <a:defRPr sz="3200">
                <a:solidFill>
                  <a:schemeClr val="tx1">
                    <a:lumMod val="50000"/>
                    <a:lumOff val="50000"/>
                  </a:schemeClr>
                </a:solidFill>
                <a:latin typeface="+mj-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lumMod val="50000"/>
                    <a:lumOff val="50000"/>
                  </a:prstClr>
                </a:solidFill>
                <a:effectLst/>
                <a:uLnTx/>
                <a:uFillTx/>
                <a:latin typeface="Aptos SemiBold" panose="020B0004020202020204" pitchFamily="34" charset="0"/>
                <a:ea typeface="+mn-ea"/>
                <a:cs typeface="+mn-cs"/>
              </a:rPr>
              <a:t>~45%</a:t>
            </a:r>
          </a:p>
        </p:txBody>
      </p:sp>
      <p:sp>
        <p:nvSpPr>
          <p:cNvPr id="45" name="Rectangle 44">
            <a:extLst>
              <a:ext uri="{FF2B5EF4-FFF2-40B4-BE49-F238E27FC236}">
                <a16:creationId xmlns:a16="http://schemas.microsoft.com/office/drawing/2014/main" id="{3930D150-6F11-035C-523B-B6271584BE95}"/>
              </a:ext>
            </a:extLst>
          </p:cNvPr>
          <p:cNvSpPr/>
          <p:nvPr/>
        </p:nvSpPr>
        <p:spPr>
          <a:xfrm>
            <a:off x="7680724" y="4612873"/>
            <a:ext cx="1711028" cy="52322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w="22225">
                  <a:noFill/>
                  <a:prstDash val="solid"/>
                </a:ln>
                <a:gradFill>
                  <a:gsLst>
                    <a:gs pos="0">
                      <a:srgbClr val="0078D4"/>
                    </a:gs>
                    <a:gs pos="62000">
                      <a:srgbClr val="7B51CA"/>
                    </a:gs>
                    <a:gs pos="100000">
                      <a:srgbClr val="B53EC5"/>
                    </a:gs>
                  </a:gsLst>
                  <a:lin ang="2700000" scaled="0"/>
                </a:gradFill>
                <a:effectLst/>
                <a:uLnTx/>
                <a:uFillTx/>
                <a:latin typeface="Segoe UI Black" panose="020B0A02040204020203" pitchFamily="34" charset="0"/>
                <a:ea typeface="Segoe UI Black" panose="020B0A02040204020203" pitchFamily="34" charset="0"/>
                <a:cs typeface="+mn-cs"/>
              </a:rPr>
              <a:t>~65%</a:t>
            </a:r>
          </a:p>
        </p:txBody>
      </p:sp>
      <p:sp>
        <p:nvSpPr>
          <p:cNvPr id="46" name="Rectangle 45">
            <a:extLst>
              <a:ext uri="{FF2B5EF4-FFF2-40B4-BE49-F238E27FC236}">
                <a16:creationId xmlns:a16="http://schemas.microsoft.com/office/drawing/2014/main" id="{3FAA1DE8-B989-8CDE-AD3F-FD148CD253C7}"/>
              </a:ext>
            </a:extLst>
          </p:cNvPr>
          <p:cNvSpPr/>
          <p:nvPr/>
        </p:nvSpPr>
        <p:spPr>
          <a:xfrm>
            <a:off x="7556845" y="5374185"/>
            <a:ext cx="2181509" cy="52322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w="22225">
                  <a:noFill/>
                  <a:prstDash val="solid"/>
                </a:ln>
                <a:gradFill>
                  <a:gsLst>
                    <a:gs pos="0">
                      <a:srgbClr val="0078D4"/>
                    </a:gs>
                    <a:gs pos="62000">
                      <a:srgbClr val="7B51CA"/>
                    </a:gs>
                    <a:gs pos="100000">
                      <a:srgbClr val="B53EC5"/>
                    </a:gs>
                  </a:gsLst>
                  <a:lin ang="2700000" scaled="0"/>
                </a:gradFill>
                <a:effectLst/>
                <a:uLnTx/>
                <a:uFillTx/>
                <a:latin typeface="Segoe UI Black" panose="020B0A02040204020203" pitchFamily="34" charset="0"/>
                <a:ea typeface="Segoe UI Black" panose="020B0A02040204020203" pitchFamily="34" charset="0"/>
                <a:cs typeface="+mn-cs"/>
              </a:rPr>
              <a:t>30-40%</a:t>
            </a:r>
          </a:p>
        </p:txBody>
      </p:sp>
      <p:cxnSp>
        <p:nvCxnSpPr>
          <p:cNvPr id="48" name="Straight Connector 47">
            <a:extLst>
              <a:ext uri="{FF2B5EF4-FFF2-40B4-BE49-F238E27FC236}">
                <a16:creationId xmlns:a16="http://schemas.microsoft.com/office/drawing/2014/main" id="{47DFB760-9DD6-2BFF-A3DA-BA567A160236}"/>
              </a:ext>
              <a:ext uri="{C183D7F6-B498-43B3-948B-1728B52AA6E4}">
                <adec:decorative xmlns:adec="http://schemas.microsoft.com/office/drawing/2017/decorative" val="1"/>
              </a:ext>
            </a:extLst>
          </p:cNvPr>
          <p:cNvCxnSpPr>
            <a:cxnSpLocks/>
          </p:cNvCxnSpPr>
          <p:nvPr/>
        </p:nvCxnSpPr>
        <p:spPr>
          <a:xfrm>
            <a:off x="726124" y="3642910"/>
            <a:ext cx="10739752" cy="0"/>
          </a:xfrm>
          <a:prstGeom prst="line">
            <a:avLst/>
          </a:prstGeom>
          <a:ln w="15875" cap="rnd">
            <a:gradFill>
              <a:gsLst>
                <a:gs pos="0">
                  <a:schemeClr val="accent1"/>
                </a:gs>
                <a:gs pos="100000">
                  <a:schemeClr val="accent5"/>
                </a:gs>
              </a:gsLst>
              <a:lin ang="5400000" scaled="1"/>
            </a:gradFill>
            <a:headEnd type="none" w="lg" len="med"/>
            <a:tailEnd type="none" w="lg" len="med"/>
          </a:ln>
          <a:effectLst>
            <a:outerShdw blurRad="127000" algn="ctr" rotWithShape="0">
              <a:prstClr val="black">
                <a:alpha val="15000"/>
              </a:prstClr>
            </a:outerShdw>
          </a:effectLst>
        </p:spPr>
        <p:style>
          <a:lnRef idx="1">
            <a:schemeClr val="accent1"/>
          </a:lnRef>
          <a:fillRef idx="0">
            <a:schemeClr val="accent1"/>
          </a:fillRef>
          <a:effectRef idx="0">
            <a:schemeClr val="accent1"/>
          </a:effectRef>
          <a:fontRef idx="minor">
            <a:schemeClr val="tx1"/>
          </a:fontRef>
        </p:style>
      </p:cxnSp>
      <p:sp>
        <p:nvSpPr>
          <p:cNvPr id="49" name="Rectangle: Rounded Corners 48">
            <a:extLst>
              <a:ext uri="{FF2B5EF4-FFF2-40B4-BE49-F238E27FC236}">
                <a16:creationId xmlns:a16="http://schemas.microsoft.com/office/drawing/2014/main" id="{6C4EFDD1-3157-E262-9F57-F641761867D9}"/>
              </a:ext>
            </a:extLst>
          </p:cNvPr>
          <p:cNvSpPr/>
          <p:nvPr/>
        </p:nvSpPr>
        <p:spPr bwMode="auto">
          <a:xfrm>
            <a:off x="1576138" y="6032749"/>
            <a:ext cx="9105525" cy="513081"/>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000" b="0" i="0" u="none" strike="noStrike" kern="1200" cap="none" spc="0" normalizeH="0" baseline="0" noProof="0">
                <a:ln>
                  <a:noFill/>
                </a:ln>
                <a:solidFill>
                  <a:srgbClr val="FFFFFF"/>
                </a:solidFill>
                <a:effectLst/>
                <a:uLnTx/>
                <a:uFillTx/>
                <a:latin typeface="Aptos" panose="020B0004020202020204" pitchFamily="34" charset="0"/>
                <a:ea typeface="+mn-ea"/>
                <a:cs typeface="Segoe UI" pitchFamily="34" charset="0"/>
              </a:rPr>
              <a:t>Takeaway: Workflow redesign is essential to realize meaningful value from AI</a:t>
            </a:r>
          </a:p>
        </p:txBody>
      </p:sp>
      <p:sp>
        <p:nvSpPr>
          <p:cNvPr id="51" name="Rectangle: Rounded Corners 50">
            <a:extLst>
              <a:ext uri="{FF2B5EF4-FFF2-40B4-BE49-F238E27FC236}">
                <a16:creationId xmlns:a16="http://schemas.microsoft.com/office/drawing/2014/main" id="{B40FBE4C-12B0-F66E-86BA-28399A052B8C}"/>
              </a:ext>
              <a:ext uri="{C183D7F6-B498-43B3-948B-1728B52AA6E4}">
                <adec:decorative xmlns:adec="http://schemas.microsoft.com/office/drawing/2017/decorative" val="1"/>
              </a:ext>
            </a:extLst>
          </p:cNvPr>
          <p:cNvSpPr/>
          <p:nvPr/>
        </p:nvSpPr>
        <p:spPr bwMode="auto">
          <a:xfrm>
            <a:off x="7566165" y="1782252"/>
            <a:ext cx="2022238" cy="4159517"/>
          </a:xfrm>
          <a:prstGeom prst="roundRect">
            <a:avLst>
              <a:gd name="adj" fmla="val 4375"/>
            </a:avLst>
          </a:prstGeom>
          <a:solidFill>
            <a:srgbClr val="FFFFFF">
              <a:alpha val="10000"/>
            </a:srgbClr>
          </a:solidFill>
          <a:ln w="28575">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3" name="TextBox 22">
            <a:extLst>
              <a:ext uri="{FF2B5EF4-FFF2-40B4-BE49-F238E27FC236}">
                <a16:creationId xmlns:a16="http://schemas.microsoft.com/office/drawing/2014/main" id="{0BD57A20-04FE-36BB-F36C-4B0EAE55F981}"/>
              </a:ext>
            </a:extLst>
          </p:cNvPr>
          <p:cNvSpPr txBox="1"/>
          <p:nvPr/>
        </p:nvSpPr>
        <p:spPr>
          <a:xfrm>
            <a:off x="9226123" y="0"/>
            <a:ext cx="2965877"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Source: </a:t>
            </a:r>
            <a:r>
              <a:rPr kumimoji="0" lang="en-US" sz="1000" b="0" i="0" u="none" strike="noStrike" kern="1200" cap="none" spc="0" normalizeH="0" baseline="0" noProof="0">
                <a:ln>
                  <a:noFill/>
                </a:ln>
                <a:solidFill>
                  <a:srgbClr val="0070C0"/>
                </a:solidFill>
                <a:effectLst/>
                <a:uLnTx/>
                <a:uFillTx/>
                <a:latin typeface="Segoe UI"/>
                <a:ea typeface="+mn-ea"/>
                <a:cs typeface="+mn-cs"/>
                <a:hlinkClick r:id="rId4">
                  <a:extLst>
                    <a:ext uri="{A12FA001-AC4F-418D-AE19-62706E023703}">
                      <ahyp:hlinkClr xmlns:ahyp="http://schemas.microsoft.com/office/drawing/2018/hyperlinkcolor" val="tx"/>
                    </a:ext>
                  </a:extLst>
                </a:hlinkClick>
              </a:rPr>
              <a:t>The State of AI: Global survey | McKinsey</a:t>
            </a:r>
            <a:r>
              <a:rPr kumimoji="0" lang="en-US" sz="1000" b="0" i="0" u="none" strike="noStrike" kern="1200" cap="none" spc="0" normalizeH="0" baseline="0" noProof="0">
                <a:ln>
                  <a:noFill/>
                </a:ln>
                <a:solidFill>
                  <a:srgbClr val="0070C0"/>
                </a:solidFill>
                <a:effectLst/>
                <a:uLnTx/>
                <a:uFillTx/>
                <a:latin typeface="Segoe UI"/>
                <a:ea typeface="+mn-ea"/>
                <a:cs typeface="+mn-cs"/>
              </a:rPr>
              <a:t> </a:t>
            </a:r>
          </a:p>
        </p:txBody>
      </p:sp>
      <p:grpSp>
        <p:nvGrpSpPr>
          <p:cNvPr id="43" name="Group 42" descr="x">
            <a:extLst>
              <a:ext uri="{FF2B5EF4-FFF2-40B4-BE49-F238E27FC236}">
                <a16:creationId xmlns:a16="http://schemas.microsoft.com/office/drawing/2014/main" id="{EC13F5D8-657E-354E-24CA-F58A840546B3}"/>
              </a:ext>
            </a:extLst>
          </p:cNvPr>
          <p:cNvGrpSpPr/>
          <p:nvPr/>
        </p:nvGrpSpPr>
        <p:grpSpPr>
          <a:xfrm>
            <a:off x="1844913" y="4274355"/>
            <a:ext cx="397004" cy="397004"/>
            <a:chOff x="1844913" y="4274355"/>
            <a:chExt cx="397004" cy="397004"/>
          </a:xfrm>
        </p:grpSpPr>
        <p:sp>
          <p:nvSpPr>
            <p:cNvPr id="36" name="Oval 35">
              <a:extLst>
                <a:ext uri="{FF2B5EF4-FFF2-40B4-BE49-F238E27FC236}">
                  <a16:creationId xmlns:a16="http://schemas.microsoft.com/office/drawing/2014/main" id="{BE97C3EE-577D-810B-BB37-2DDA6602323F}"/>
                </a:ext>
              </a:extLst>
            </p:cNvPr>
            <p:cNvSpPr/>
            <p:nvPr/>
          </p:nvSpPr>
          <p:spPr>
            <a:xfrm>
              <a:off x="1844913" y="4274355"/>
              <a:ext cx="397004" cy="397004"/>
            </a:xfrm>
            <a:prstGeom prst="ellipse">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41" name="Multiplication Sign 40">
              <a:extLst>
                <a:ext uri="{FF2B5EF4-FFF2-40B4-BE49-F238E27FC236}">
                  <a16:creationId xmlns:a16="http://schemas.microsoft.com/office/drawing/2014/main" id="{BE9D23EE-EFCC-FDD1-FEE1-A1A770FAE358}"/>
                </a:ext>
              </a:extLst>
            </p:cNvPr>
            <p:cNvSpPr/>
            <p:nvPr/>
          </p:nvSpPr>
          <p:spPr>
            <a:xfrm>
              <a:off x="1879178" y="4294704"/>
              <a:ext cx="348732" cy="348732"/>
            </a:xfrm>
            <a:prstGeom prst="mathMultiply">
              <a:avLst>
                <a:gd name="adj1" fmla="val 956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grpSp>
      <p:grpSp>
        <p:nvGrpSpPr>
          <p:cNvPr id="53" name="Group 52" descr="=">
            <a:extLst>
              <a:ext uri="{FF2B5EF4-FFF2-40B4-BE49-F238E27FC236}">
                <a16:creationId xmlns:a16="http://schemas.microsoft.com/office/drawing/2014/main" id="{F72653FC-A493-4416-90DE-A5212901F05E}"/>
              </a:ext>
            </a:extLst>
          </p:cNvPr>
          <p:cNvGrpSpPr/>
          <p:nvPr/>
        </p:nvGrpSpPr>
        <p:grpSpPr>
          <a:xfrm>
            <a:off x="1850566" y="5082562"/>
            <a:ext cx="397004" cy="397004"/>
            <a:chOff x="1850566" y="5082562"/>
            <a:chExt cx="397004" cy="397004"/>
          </a:xfrm>
        </p:grpSpPr>
        <p:sp>
          <p:nvSpPr>
            <p:cNvPr id="47" name="Oval 46">
              <a:extLst>
                <a:ext uri="{FF2B5EF4-FFF2-40B4-BE49-F238E27FC236}">
                  <a16:creationId xmlns:a16="http://schemas.microsoft.com/office/drawing/2014/main" id="{AA1E8810-B115-C16E-4EB7-706B01763216}"/>
                </a:ext>
              </a:extLst>
            </p:cNvPr>
            <p:cNvSpPr/>
            <p:nvPr/>
          </p:nvSpPr>
          <p:spPr>
            <a:xfrm>
              <a:off x="1850566" y="5082562"/>
              <a:ext cx="397004" cy="397004"/>
            </a:xfrm>
            <a:prstGeom prst="ellipse">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a:ea typeface="+mn-ea"/>
                <a:cs typeface="+mn-cs"/>
              </a:endParaRPr>
            </a:p>
          </p:txBody>
        </p:sp>
        <p:sp>
          <p:nvSpPr>
            <p:cNvPr id="52" name="Equals 51">
              <a:extLst>
                <a:ext uri="{FF2B5EF4-FFF2-40B4-BE49-F238E27FC236}">
                  <a16:creationId xmlns:a16="http://schemas.microsoft.com/office/drawing/2014/main" id="{F6209CBE-778C-A78F-91FA-6FF4ACCBACDE}"/>
                </a:ext>
              </a:extLst>
            </p:cNvPr>
            <p:cNvSpPr/>
            <p:nvPr/>
          </p:nvSpPr>
          <p:spPr>
            <a:xfrm>
              <a:off x="1882412" y="5138454"/>
              <a:ext cx="324486" cy="278814"/>
            </a:xfrm>
            <a:prstGeom prst="mathEqual">
              <a:avLst>
                <a:gd name="adj1" fmla="val 14273"/>
                <a:gd name="adj2" fmla="val 1176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Tree>
    <p:extLst>
      <p:ext uri="{BB962C8B-B14F-4D97-AF65-F5344CB8AC3E}">
        <p14:creationId xmlns:p14="http://schemas.microsoft.com/office/powerpoint/2010/main" val="122403856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9EB32-D871-7E62-FA84-9E73F6EA81A0}"/>
            </a:ext>
          </a:extLst>
        </p:cNvPr>
        <p:cNvGrpSpPr/>
        <p:nvPr/>
      </p:nvGrpSpPr>
      <p:grpSpPr>
        <a:xfrm>
          <a:off x="0" y="0"/>
          <a:ext cx="0" cy="0"/>
          <a:chOff x="0" y="0"/>
          <a:chExt cx="0" cy="0"/>
        </a:xfrm>
      </p:grpSpPr>
      <p:pic>
        <p:nvPicPr>
          <p:cNvPr id="51" name="Picture 50">
            <a:extLst>
              <a:ext uri="{FF2B5EF4-FFF2-40B4-BE49-F238E27FC236}">
                <a16:creationId xmlns:a16="http://schemas.microsoft.com/office/drawing/2014/main" id="{EB63996D-33CD-06F0-2EE7-39BAFF198DC9}"/>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16" name="Rectangle: Rounded Corners 15">
            <a:extLst>
              <a:ext uri="{FF2B5EF4-FFF2-40B4-BE49-F238E27FC236}">
                <a16:creationId xmlns:a16="http://schemas.microsoft.com/office/drawing/2014/main" id="{33A03A0F-0222-95AB-3118-4D1760C74A9B}"/>
              </a:ext>
              <a:ext uri="{C183D7F6-B498-43B3-948B-1728B52AA6E4}">
                <adec:decorative xmlns:adec="http://schemas.microsoft.com/office/drawing/2017/decorative" val="1"/>
              </a:ext>
            </a:extLst>
          </p:cNvPr>
          <p:cNvSpPr/>
          <p:nvPr/>
        </p:nvSpPr>
        <p:spPr bwMode="auto">
          <a:xfrm>
            <a:off x="584200" y="2581122"/>
            <a:ext cx="11023600" cy="3116179"/>
          </a:xfrm>
          <a:prstGeom prst="roundRect">
            <a:avLst>
              <a:gd name="adj" fmla="val 9014"/>
            </a:avLst>
          </a:prstGeom>
          <a:solidFill>
            <a:schemeClr val="bg1">
              <a:alpha val="92000"/>
            </a:scheme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3" name="Title 2">
            <a:extLst>
              <a:ext uri="{FF2B5EF4-FFF2-40B4-BE49-F238E27FC236}">
                <a16:creationId xmlns:a16="http://schemas.microsoft.com/office/drawing/2014/main" id="{FC452B00-2E55-E516-9973-0D59F938721E}"/>
              </a:ext>
            </a:extLst>
          </p:cNvPr>
          <p:cNvSpPr>
            <a:spLocks noGrp="1"/>
          </p:cNvSpPr>
          <p:nvPr>
            <p:ph type="title"/>
          </p:nvPr>
        </p:nvSpPr>
        <p:spPr>
          <a:xfrm>
            <a:off x="512312" y="626028"/>
            <a:ext cx="11324772" cy="886397"/>
          </a:xfrm>
        </p:spPr>
        <p:txBody>
          <a:bodyPr wrap="square"/>
          <a:lstStyle/>
          <a:p>
            <a:pPr algn="ctr" defTabSz="457166">
              <a:lnSpc>
                <a:spcPct val="90000"/>
              </a:lnSpc>
              <a:spcBef>
                <a:spcPts val="500"/>
              </a:spcBef>
              <a:defRPr/>
            </a:pPr>
            <a:r>
              <a:rPr lang="en-US" sz="3200" b="1">
                <a:gradFill>
                  <a:gsLst>
                    <a:gs pos="0">
                      <a:srgbClr val="0078D4"/>
                    </a:gs>
                    <a:gs pos="100000">
                      <a:srgbClr val="C73ECC"/>
                    </a:gs>
                  </a:gsLst>
                  <a:lin ang="2700000" scaled="0"/>
                </a:gradFill>
                <a:latin typeface="Aptos SemiBold" panose="020B0004020202020204" pitchFamily="34" charset="0"/>
                <a:cs typeface="Segoe UI Semibold"/>
              </a:rPr>
              <a:t>AI Workforce Transformation </a:t>
            </a:r>
            <a:br>
              <a:rPr lang="en-US" sz="3200" b="1">
                <a:gradFill>
                  <a:gsLst>
                    <a:gs pos="0">
                      <a:srgbClr val="0078D4"/>
                    </a:gs>
                    <a:gs pos="100000">
                      <a:srgbClr val="C73ECC"/>
                    </a:gs>
                  </a:gsLst>
                  <a:lin ang="2700000" scaled="0"/>
                </a:gradFill>
                <a:latin typeface="Aptos SemiBold" panose="020B0004020202020204" pitchFamily="34" charset="0"/>
                <a:cs typeface="Segoe UI Semibold"/>
              </a:rPr>
            </a:br>
            <a:r>
              <a:rPr lang="en-US" sz="3200" spc="0">
                <a:solidFill>
                  <a:srgbClr val="000000"/>
                </a:solidFill>
                <a:latin typeface="Aptos SemiBold" panose="020B0004020202020204" pitchFamily="34" charset="0"/>
                <a:cs typeface="Segoe Sans Display"/>
              </a:rPr>
              <a:t>grounded in work &amp; workforce insights</a:t>
            </a:r>
          </a:p>
        </p:txBody>
      </p:sp>
      <p:sp>
        <p:nvSpPr>
          <p:cNvPr id="5" name="Slide Number Placeholder 4">
            <a:extLst>
              <a:ext uri="{FF2B5EF4-FFF2-40B4-BE49-F238E27FC236}">
                <a16:creationId xmlns:a16="http://schemas.microsoft.com/office/drawing/2014/main" id="{905CB81E-2C49-5F09-B0E3-F616C68872A9}"/>
              </a:ext>
            </a:extLst>
          </p:cNvPr>
          <p:cNvSpPr>
            <a:spLocks noGrp="1"/>
          </p:cNvSpPr>
          <p:nvPr>
            <p:ph type="sldNum" sz="quarter" idx="4"/>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kumimoji="0" lang="en-US" sz="800" b="0" i="0" u="none" strike="noStrike" kern="1200" cap="none" spc="0" normalizeH="0" baseline="0" noProof="0" smtClean="0">
                <a:ln>
                  <a:noFill/>
                </a:ln>
                <a:solidFill>
                  <a:srgbClr val="F4F3F5"/>
                </a:solidFill>
                <a:effectLst/>
                <a:uLnTx/>
                <a:uFillTx/>
                <a:latin typeface="Segoe U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sz="800" b="0" i="0" u="none" strike="noStrike" kern="1200" cap="none" spc="0" normalizeH="0" baseline="0" noProof="0">
              <a:ln>
                <a:noFill/>
              </a:ln>
              <a:solidFill>
                <a:srgbClr val="F4F3F5"/>
              </a:solidFill>
              <a:effectLst/>
              <a:uLnTx/>
              <a:uFillTx/>
              <a:latin typeface="Segoe UI"/>
              <a:ea typeface="+mn-ea"/>
              <a:cs typeface="+mn-cs"/>
            </a:endParaRPr>
          </a:p>
        </p:txBody>
      </p:sp>
      <p:grpSp>
        <p:nvGrpSpPr>
          <p:cNvPr id="4" name="!!Vbox1">
            <a:extLst>
              <a:ext uri="{FF2B5EF4-FFF2-40B4-BE49-F238E27FC236}">
                <a16:creationId xmlns:a16="http://schemas.microsoft.com/office/drawing/2014/main" id="{D2C5FF10-F56D-7A15-E619-4E016D7276DF}"/>
              </a:ext>
              <a:ext uri="{C183D7F6-B498-43B3-948B-1728B52AA6E4}">
                <adec:decorative xmlns:adec="http://schemas.microsoft.com/office/drawing/2017/decorative" val="1"/>
              </a:ext>
            </a:extLst>
          </p:cNvPr>
          <p:cNvGrpSpPr/>
          <p:nvPr/>
        </p:nvGrpSpPr>
        <p:grpSpPr>
          <a:xfrm>
            <a:off x="754780" y="3249848"/>
            <a:ext cx="2529311" cy="2246829"/>
            <a:chOff x="754780" y="3249848"/>
            <a:chExt cx="2529311" cy="2246829"/>
          </a:xfrm>
        </p:grpSpPr>
        <p:grpSp>
          <p:nvGrpSpPr>
            <p:cNvPr id="15" name="Group 14">
              <a:extLst>
                <a:ext uri="{FF2B5EF4-FFF2-40B4-BE49-F238E27FC236}">
                  <a16:creationId xmlns:a16="http://schemas.microsoft.com/office/drawing/2014/main" id="{AF6D009C-4AB7-1217-2BA7-1C853CD9EB20}"/>
                </a:ext>
              </a:extLst>
            </p:cNvPr>
            <p:cNvGrpSpPr/>
            <p:nvPr/>
          </p:nvGrpSpPr>
          <p:grpSpPr>
            <a:xfrm>
              <a:off x="754780" y="3604641"/>
              <a:ext cx="2529311" cy="1892036"/>
              <a:chOff x="787438" y="3576086"/>
              <a:chExt cx="2529311" cy="1257477"/>
            </a:xfrm>
          </p:grpSpPr>
          <p:sp>
            <p:nvSpPr>
              <p:cNvPr id="26" name="Rectangle: Rounded Corners 25">
                <a:extLst>
                  <a:ext uri="{FF2B5EF4-FFF2-40B4-BE49-F238E27FC236}">
                    <a16:creationId xmlns:a16="http://schemas.microsoft.com/office/drawing/2014/main" id="{26C61E40-A06B-DC16-DBE5-6DB442752FE6}"/>
                  </a:ext>
                  <a:ext uri="{C183D7F6-B498-43B3-948B-1728B52AA6E4}">
                    <adec:decorative xmlns:adec="http://schemas.microsoft.com/office/drawing/2017/decorative" val="1"/>
                  </a:ext>
                </a:extLst>
              </p:cNvPr>
              <p:cNvSpPr>
                <a:spLocks/>
              </p:cNvSpPr>
              <p:nvPr/>
            </p:nvSpPr>
            <p:spPr bwMode="auto">
              <a:xfrm>
                <a:off x="787438" y="3576086"/>
                <a:ext cx="2529311" cy="1257477"/>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58" name="Rectangle 57">
                <a:extLst>
                  <a:ext uri="{FF2B5EF4-FFF2-40B4-BE49-F238E27FC236}">
                    <a16:creationId xmlns:a16="http://schemas.microsoft.com/office/drawing/2014/main" id="{0871843F-5338-5A8F-EA56-E8BC03131CBE}"/>
                  </a:ext>
                </a:extLst>
              </p:cNvPr>
              <p:cNvSpPr>
                <a:spLocks/>
              </p:cNvSpPr>
              <p:nvPr/>
            </p:nvSpPr>
            <p:spPr bwMode="auto">
              <a:xfrm>
                <a:off x="922141" y="3980499"/>
                <a:ext cx="2217467" cy="36819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932742">
                  <a:spcAft>
                    <a:spcPts val="600"/>
                  </a:spcAft>
                  <a:defRPr/>
                </a:pPr>
                <a:r>
                  <a:rPr lang="en-US">
                    <a:solidFill>
                      <a:srgbClr val="0078D4"/>
                    </a:solidFill>
                    <a:latin typeface="Aptos SemiBold"/>
                  </a:rPr>
                  <a:t>Provide talent visibility (skills, tasks)</a:t>
                </a:r>
                <a:endParaRPr lang="en-US" b="0" i="0" u="none" strike="noStrike" kern="1200" cap="none" spc="0" normalizeH="0" baseline="0" noProof="0">
                  <a:ln>
                    <a:noFill/>
                  </a:ln>
                  <a:solidFill>
                    <a:srgbClr val="0078D4"/>
                  </a:solidFill>
                  <a:effectLst/>
                  <a:uLnTx/>
                  <a:uFillTx/>
                  <a:latin typeface="Aptos SemiBold"/>
                  <a:cs typeface="Segoe UI Semibold"/>
                </a:endParaRPr>
              </a:p>
            </p:txBody>
          </p:sp>
        </p:grpSp>
        <p:sp>
          <p:nvSpPr>
            <p:cNvPr id="30" name="Oval 29">
              <a:extLst>
                <a:ext uri="{FF2B5EF4-FFF2-40B4-BE49-F238E27FC236}">
                  <a16:creationId xmlns:a16="http://schemas.microsoft.com/office/drawing/2014/main" id="{AE6E7874-A898-7482-1A90-7789F851E8EB}"/>
                </a:ext>
                <a:ext uri="{C183D7F6-B498-43B3-948B-1728B52AA6E4}">
                  <adec:decorative xmlns:adec="http://schemas.microsoft.com/office/drawing/2017/decorative" val="1"/>
                </a:ext>
              </a:extLst>
            </p:cNvPr>
            <p:cNvSpPr/>
            <p:nvPr/>
          </p:nvSpPr>
          <p:spPr bwMode="auto">
            <a:xfrm>
              <a:off x="1689917" y="3249848"/>
              <a:ext cx="731520" cy="73152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grpSp>
        <p:nvGrpSpPr>
          <p:cNvPr id="7" name="!!Vbox3">
            <a:extLst>
              <a:ext uri="{FF2B5EF4-FFF2-40B4-BE49-F238E27FC236}">
                <a16:creationId xmlns:a16="http://schemas.microsoft.com/office/drawing/2014/main" id="{863FAB44-EE03-BE8F-F6E3-A4416DF8F14E}"/>
              </a:ext>
              <a:ext uri="{C183D7F6-B498-43B3-948B-1728B52AA6E4}">
                <adec:decorative xmlns:adec="http://schemas.microsoft.com/office/drawing/2017/decorative" val="1"/>
              </a:ext>
            </a:extLst>
          </p:cNvPr>
          <p:cNvGrpSpPr/>
          <p:nvPr/>
        </p:nvGrpSpPr>
        <p:grpSpPr>
          <a:xfrm>
            <a:off x="6177427" y="3262638"/>
            <a:ext cx="2529311" cy="2234031"/>
            <a:chOff x="6177427" y="3262638"/>
            <a:chExt cx="2529311" cy="2234031"/>
          </a:xfrm>
        </p:grpSpPr>
        <p:grpSp>
          <p:nvGrpSpPr>
            <p:cNvPr id="21" name="Group 20">
              <a:extLst>
                <a:ext uri="{FF2B5EF4-FFF2-40B4-BE49-F238E27FC236}">
                  <a16:creationId xmlns:a16="http://schemas.microsoft.com/office/drawing/2014/main" id="{7E19F731-6B24-503A-58FC-1B53E781F8F1}"/>
                </a:ext>
              </a:extLst>
            </p:cNvPr>
            <p:cNvGrpSpPr/>
            <p:nvPr/>
          </p:nvGrpSpPr>
          <p:grpSpPr>
            <a:xfrm>
              <a:off x="6177427" y="3604637"/>
              <a:ext cx="2529311" cy="1892032"/>
              <a:chOff x="787438" y="3576087"/>
              <a:chExt cx="2529311" cy="1254069"/>
            </a:xfrm>
          </p:grpSpPr>
          <p:sp>
            <p:nvSpPr>
              <p:cNvPr id="22" name="Rectangle: Rounded Corners 21">
                <a:extLst>
                  <a:ext uri="{FF2B5EF4-FFF2-40B4-BE49-F238E27FC236}">
                    <a16:creationId xmlns:a16="http://schemas.microsoft.com/office/drawing/2014/main" id="{3CAD15BD-59FE-EE06-7D67-EDA039F77BC3}"/>
                  </a:ext>
                  <a:ext uri="{C183D7F6-B498-43B3-948B-1728B52AA6E4}">
                    <adec:decorative xmlns:adec="http://schemas.microsoft.com/office/drawing/2017/decorative" val="1"/>
                  </a:ext>
                </a:extLst>
              </p:cNvPr>
              <p:cNvSpPr>
                <a:spLocks/>
              </p:cNvSpPr>
              <p:nvPr/>
            </p:nvSpPr>
            <p:spPr bwMode="auto">
              <a:xfrm>
                <a:off x="787438" y="3576087"/>
                <a:ext cx="2529311" cy="1254069"/>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23" name="Rectangle 22">
                <a:extLst>
                  <a:ext uri="{FF2B5EF4-FFF2-40B4-BE49-F238E27FC236}">
                    <a16:creationId xmlns:a16="http://schemas.microsoft.com/office/drawing/2014/main" id="{2861A057-D2A3-1EAD-5506-4B8132740D27}"/>
                  </a:ext>
                </a:extLst>
              </p:cNvPr>
              <p:cNvSpPr>
                <a:spLocks/>
              </p:cNvSpPr>
              <p:nvPr/>
            </p:nvSpPr>
            <p:spPr bwMode="auto">
              <a:xfrm>
                <a:off x="830640" y="3980499"/>
                <a:ext cx="2478719" cy="55079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a:solidFill>
                      <a:srgbClr val="0078D4"/>
                    </a:solidFill>
                    <a:latin typeface="Aptos SemiBold"/>
                  </a:rPr>
                  <a:t>Redesign work/flows </a:t>
                </a:r>
                <a:r>
                  <a:rPr lang="en-US" i="1">
                    <a:solidFill>
                      <a:srgbClr val="0078D4"/>
                    </a:solidFill>
                    <a:latin typeface="Aptos SemiBold"/>
                    <a:cs typeface="Segoe UI Semibold"/>
                  </a:rPr>
                  <a:t>(skilling in the flow)</a:t>
                </a:r>
                <a:endParaRPr lang="en-US" b="0" u="none" strike="noStrike" kern="1200" cap="none" spc="0" normalizeH="0" baseline="0" noProof="0">
                  <a:ln>
                    <a:noFill/>
                  </a:ln>
                  <a:solidFill>
                    <a:srgbClr val="0078D4"/>
                  </a:solidFill>
                  <a:effectLst/>
                  <a:uLnTx/>
                  <a:uFillTx/>
                  <a:latin typeface="Aptos SemiBold"/>
                  <a:cs typeface="Segoe UI Semibold"/>
                </a:endParaRPr>
              </a:p>
              <a:p>
                <a:pPr algn="ctr" defTabSz="932742">
                  <a:spcAft>
                    <a:spcPts val="600"/>
                  </a:spcAft>
                  <a:defRPr/>
                </a:pPr>
                <a:endParaRPr lang="en-US">
                  <a:solidFill>
                    <a:srgbClr val="0078D4"/>
                  </a:solidFill>
                  <a:latin typeface="Aptos SemiBold" panose="020B0004020202020204" pitchFamily="34" charset="0"/>
                  <a:cs typeface="Segoe UI Semibold"/>
                </a:endParaRPr>
              </a:p>
            </p:txBody>
          </p:sp>
        </p:grpSp>
        <p:sp>
          <p:nvSpPr>
            <p:cNvPr id="31" name="Oval 30">
              <a:extLst>
                <a:ext uri="{FF2B5EF4-FFF2-40B4-BE49-F238E27FC236}">
                  <a16:creationId xmlns:a16="http://schemas.microsoft.com/office/drawing/2014/main" id="{944FD3A7-D529-C78F-5592-44F593A00C49}"/>
                </a:ext>
                <a:ext uri="{C183D7F6-B498-43B3-948B-1728B52AA6E4}">
                  <adec:decorative xmlns:adec="http://schemas.microsoft.com/office/drawing/2017/decorative" val="1"/>
                </a:ext>
              </a:extLst>
            </p:cNvPr>
            <p:cNvSpPr/>
            <p:nvPr/>
          </p:nvSpPr>
          <p:spPr bwMode="auto">
            <a:xfrm>
              <a:off x="7094228" y="3262638"/>
              <a:ext cx="731520" cy="731520"/>
            </a:xfrm>
            <a:prstGeom prst="ellipse">
              <a:avLst/>
            </a:prstGeom>
            <a:blipFill dpi="0" rotWithShape="1">
              <a:blip r:embed="rId5"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grpSp>
        <p:nvGrpSpPr>
          <p:cNvPr id="6" name="!!Vbox2">
            <a:extLst>
              <a:ext uri="{FF2B5EF4-FFF2-40B4-BE49-F238E27FC236}">
                <a16:creationId xmlns:a16="http://schemas.microsoft.com/office/drawing/2014/main" id="{9614E706-310E-B044-B5FF-592CBFB7CAFD}"/>
              </a:ext>
              <a:ext uri="{C183D7F6-B498-43B3-948B-1728B52AA6E4}">
                <adec:decorative xmlns:adec="http://schemas.microsoft.com/office/drawing/2017/decorative" val="1"/>
              </a:ext>
            </a:extLst>
          </p:cNvPr>
          <p:cNvGrpSpPr/>
          <p:nvPr/>
        </p:nvGrpSpPr>
        <p:grpSpPr>
          <a:xfrm>
            <a:off x="3453843" y="3238877"/>
            <a:ext cx="2529311" cy="2257796"/>
            <a:chOff x="3453843" y="3238877"/>
            <a:chExt cx="2529311" cy="2257796"/>
          </a:xfrm>
        </p:grpSpPr>
        <p:grpSp>
          <p:nvGrpSpPr>
            <p:cNvPr id="17" name="Group 16">
              <a:extLst>
                <a:ext uri="{FF2B5EF4-FFF2-40B4-BE49-F238E27FC236}">
                  <a16:creationId xmlns:a16="http://schemas.microsoft.com/office/drawing/2014/main" id="{1A9EC6D7-9771-A06F-3823-27808EA6915B}"/>
                </a:ext>
              </a:extLst>
            </p:cNvPr>
            <p:cNvGrpSpPr/>
            <p:nvPr/>
          </p:nvGrpSpPr>
          <p:grpSpPr>
            <a:xfrm>
              <a:off x="3453843" y="3604638"/>
              <a:ext cx="2529311" cy="1892035"/>
              <a:chOff x="787438" y="3576087"/>
              <a:chExt cx="2529311" cy="1257477"/>
            </a:xfrm>
          </p:grpSpPr>
          <p:sp>
            <p:nvSpPr>
              <p:cNvPr id="18" name="Rectangle: Rounded Corners 17">
                <a:extLst>
                  <a:ext uri="{FF2B5EF4-FFF2-40B4-BE49-F238E27FC236}">
                    <a16:creationId xmlns:a16="http://schemas.microsoft.com/office/drawing/2014/main" id="{A8B0D6F4-4A05-8EAD-3CD6-73F11CF78E8E}"/>
                  </a:ext>
                  <a:ext uri="{C183D7F6-B498-43B3-948B-1728B52AA6E4}">
                    <adec:decorative xmlns:adec="http://schemas.microsoft.com/office/drawing/2017/decorative" val="1"/>
                  </a:ext>
                </a:extLst>
              </p:cNvPr>
              <p:cNvSpPr>
                <a:spLocks/>
              </p:cNvSpPr>
              <p:nvPr/>
            </p:nvSpPr>
            <p:spPr bwMode="auto">
              <a:xfrm>
                <a:off x="787438" y="3576087"/>
                <a:ext cx="2529311" cy="1257477"/>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20" name="Rectangle 19">
                <a:extLst>
                  <a:ext uri="{FF2B5EF4-FFF2-40B4-BE49-F238E27FC236}">
                    <a16:creationId xmlns:a16="http://schemas.microsoft.com/office/drawing/2014/main" id="{9F7CA1CB-C872-6C0B-7B2B-D4A1E61393AB}"/>
                  </a:ext>
                </a:extLst>
              </p:cNvPr>
              <p:cNvSpPr>
                <a:spLocks/>
              </p:cNvSpPr>
              <p:nvPr/>
            </p:nvSpPr>
            <p:spPr bwMode="auto">
              <a:xfrm>
                <a:off x="922141" y="3980499"/>
                <a:ext cx="2217467" cy="36819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a:solidFill>
                      <a:srgbClr val="0078D4"/>
                    </a:solidFill>
                    <a:latin typeface="Aptos SemiBold"/>
                  </a:rPr>
                  <a:t>Determine AI opportunity </a:t>
                </a:r>
                <a:endParaRPr lang="en-US" b="0" i="0" u="none" strike="noStrike" kern="1200" cap="none" spc="0" normalizeH="0" baseline="0" noProof="0">
                  <a:ln>
                    <a:noFill/>
                  </a:ln>
                  <a:solidFill>
                    <a:srgbClr val="0078D4"/>
                  </a:solidFill>
                  <a:effectLst/>
                  <a:uLnTx/>
                  <a:uFillTx/>
                  <a:latin typeface="Aptos SemiBold" panose="020B0004020202020204" pitchFamily="34" charset="0"/>
                  <a:cs typeface="Segoe UI Semibold"/>
                </a:endParaRPr>
              </a:p>
            </p:txBody>
          </p:sp>
        </p:grpSp>
        <p:sp>
          <p:nvSpPr>
            <p:cNvPr id="32" name="Oval 31">
              <a:extLst>
                <a:ext uri="{FF2B5EF4-FFF2-40B4-BE49-F238E27FC236}">
                  <a16:creationId xmlns:a16="http://schemas.microsoft.com/office/drawing/2014/main" id="{3D24909F-FC2B-B567-ACA8-F9460E6063C3}"/>
                </a:ext>
                <a:ext uri="{C183D7F6-B498-43B3-948B-1728B52AA6E4}">
                  <adec:decorative xmlns:adec="http://schemas.microsoft.com/office/drawing/2017/decorative" val="1"/>
                </a:ext>
              </a:extLst>
            </p:cNvPr>
            <p:cNvSpPr/>
            <p:nvPr/>
          </p:nvSpPr>
          <p:spPr bwMode="auto">
            <a:xfrm>
              <a:off x="4374510" y="3238877"/>
              <a:ext cx="731520" cy="731520"/>
            </a:xfrm>
            <a:prstGeom prst="ellipse">
              <a:avLst/>
            </a:prstGeom>
            <a:blipFill dpi="0" rotWithShape="1">
              <a:blip r:embed="rId6"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grpSp>
        <p:nvGrpSpPr>
          <p:cNvPr id="8" name="!!Vbox4">
            <a:extLst>
              <a:ext uri="{FF2B5EF4-FFF2-40B4-BE49-F238E27FC236}">
                <a16:creationId xmlns:a16="http://schemas.microsoft.com/office/drawing/2014/main" id="{18CB2F42-2611-C1F5-1A49-AAFB91A692F8}"/>
              </a:ext>
              <a:ext uri="{C183D7F6-B498-43B3-948B-1728B52AA6E4}">
                <adec:decorative xmlns:adec="http://schemas.microsoft.com/office/drawing/2017/decorative" val="1"/>
              </a:ext>
            </a:extLst>
          </p:cNvPr>
          <p:cNvGrpSpPr/>
          <p:nvPr/>
        </p:nvGrpSpPr>
        <p:grpSpPr>
          <a:xfrm>
            <a:off x="8944213" y="3262638"/>
            <a:ext cx="2529311" cy="2234031"/>
            <a:chOff x="8944213" y="3262638"/>
            <a:chExt cx="2529311" cy="2234031"/>
          </a:xfrm>
        </p:grpSpPr>
        <p:grpSp>
          <p:nvGrpSpPr>
            <p:cNvPr id="24" name="Group 23">
              <a:extLst>
                <a:ext uri="{FF2B5EF4-FFF2-40B4-BE49-F238E27FC236}">
                  <a16:creationId xmlns:a16="http://schemas.microsoft.com/office/drawing/2014/main" id="{E388EB2E-262B-532E-0821-99EFBFA69B7F}"/>
                </a:ext>
              </a:extLst>
            </p:cNvPr>
            <p:cNvGrpSpPr/>
            <p:nvPr/>
          </p:nvGrpSpPr>
          <p:grpSpPr>
            <a:xfrm>
              <a:off x="8944213" y="3604637"/>
              <a:ext cx="2529311" cy="1892032"/>
              <a:chOff x="787438" y="3576087"/>
              <a:chExt cx="2529311" cy="1254069"/>
            </a:xfrm>
          </p:grpSpPr>
          <p:sp>
            <p:nvSpPr>
              <p:cNvPr id="25" name="Rectangle: Rounded Corners 24">
                <a:extLst>
                  <a:ext uri="{FF2B5EF4-FFF2-40B4-BE49-F238E27FC236}">
                    <a16:creationId xmlns:a16="http://schemas.microsoft.com/office/drawing/2014/main" id="{8586C2AE-6B6C-3CB5-A6C1-A09A78C884C4}"/>
                  </a:ext>
                  <a:ext uri="{C183D7F6-B498-43B3-948B-1728B52AA6E4}">
                    <adec:decorative xmlns:adec="http://schemas.microsoft.com/office/drawing/2017/decorative" val="1"/>
                  </a:ext>
                </a:extLst>
              </p:cNvPr>
              <p:cNvSpPr>
                <a:spLocks/>
              </p:cNvSpPr>
              <p:nvPr/>
            </p:nvSpPr>
            <p:spPr bwMode="auto">
              <a:xfrm>
                <a:off x="787438" y="3576087"/>
                <a:ext cx="2529311" cy="1254069"/>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29" name="Rectangle 28">
                <a:extLst>
                  <a:ext uri="{FF2B5EF4-FFF2-40B4-BE49-F238E27FC236}">
                    <a16:creationId xmlns:a16="http://schemas.microsoft.com/office/drawing/2014/main" id="{DD7AE5E1-01E9-CB35-7165-40BD9F6602B7}"/>
                  </a:ext>
                </a:extLst>
              </p:cNvPr>
              <p:cNvSpPr>
                <a:spLocks/>
              </p:cNvSpPr>
              <p:nvPr/>
            </p:nvSpPr>
            <p:spPr bwMode="auto">
              <a:xfrm>
                <a:off x="922141" y="3980499"/>
                <a:ext cx="2217467" cy="73439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a:solidFill>
                      <a:srgbClr val="0078D4"/>
                    </a:solidFill>
                    <a:latin typeface="Aptos SemiBold"/>
                  </a:rPr>
                  <a:t>Drive behavior change and measure outcomes </a:t>
                </a:r>
                <a:endParaRPr lang="en-US">
                  <a:solidFill>
                    <a:srgbClr val="0078D4"/>
                  </a:solidFill>
                  <a:latin typeface="Aptos SemiBold" panose="020B0004020202020204" pitchFamily="34" charset="0"/>
                </a:endParaRPr>
              </a:p>
              <a:p>
                <a:pPr algn="ctr">
                  <a:defRPr/>
                </a:pPr>
                <a:endParaRPr lang="en-US" i="1">
                  <a:solidFill>
                    <a:srgbClr val="0078D4"/>
                  </a:solidFill>
                  <a:latin typeface="Aptos SemiBold" panose="020B0004020202020204" pitchFamily="34" charset="0"/>
                  <a:cs typeface="Segoe UI Semibold"/>
                </a:endParaRPr>
              </a:p>
            </p:txBody>
          </p:sp>
        </p:grpSp>
        <p:sp>
          <p:nvSpPr>
            <p:cNvPr id="33" name="Oval 32">
              <a:extLst>
                <a:ext uri="{FF2B5EF4-FFF2-40B4-BE49-F238E27FC236}">
                  <a16:creationId xmlns:a16="http://schemas.microsoft.com/office/drawing/2014/main" id="{655CC38F-1CF8-56BB-7CD5-C5121E88BB46}"/>
                </a:ext>
                <a:ext uri="{C183D7F6-B498-43B3-948B-1728B52AA6E4}">
                  <adec:decorative xmlns:adec="http://schemas.microsoft.com/office/drawing/2017/decorative" val="1"/>
                </a:ext>
              </a:extLst>
            </p:cNvPr>
            <p:cNvSpPr/>
            <p:nvPr/>
          </p:nvSpPr>
          <p:spPr bwMode="auto">
            <a:xfrm>
              <a:off x="9843099" y="3262638"/>
              <a:ext cx="731520" cy="73152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sp>
        <p:nvSpPr>
          <p:cNvPr id="2" name="Rectangle: Rounded Corners 1">
            <a:extLst>
              <a:ext uri="{FF2B5EF4-FFF2-40B4-BE49-F238E27FC236}">
                <a16:creationId xmlns:a16="http://schemas.microsoft.com/office/drawing/2014/main" id="{F7A2DFAC-29F6-1D23-6035-98A5F72495A6}"/>
              </a:ext>
            </a:extLst>
          </p:cNvPr>
          <p:cNvSpPr/>
          <p:nvPr/>
        </p:nvSpPr>
        <p:spPr bwMode="auto">
          <a:xfrm>
            <a:off x="1689917" y="1990918"/>
            <a:ext cx="8884702" cy="1051099"/>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a:spcBef>
                <a:spcPct val="0"/>
              </a:spcBef>
              <a:spcAft>
                <a:spcPct val="0"/>
              </a:spcAft>
              <a:defRPr/>
            </a:pPr>
            <a:r>
              <a:rPr lang="en-US" sz="2400">
                <a:solidFill>
                  <a:srgbClr val="FFFFFF"/>
                </a:solidFill>
                <a:latin typeface="Aptos"/>
                <a:cs typeface="Segoe UI"/>
              </a:rPr>
              <a:t>New Organizational Design Paradigm </a:t>
            </a:r>
            <a:endParaRPr lang="en-US"/>
          </a:p>
        </p:txBody>
      </p:sp>
    </p:spTree>
    <p:extLst>
      <p:ext uri="{BB962C8B-B14F-4D97-AF65-F5344CB8AC3E}">
        <p14:creationId xmlns:p14="http://schemas.microsoft.com/office/powerpoint/2010/main" val="8185996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C9E3B-EBA5-B88F-74AD-96CFFCFDECC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61E3695-408C-C33E-945C-E6BEDD8AB515}"/>
              </a:ext>
              <a:ext uri="{C183D7F6-B498-43B3-948B-1728B52AA6E4}">
                <adec:decorative xmlns:adec="http://schemas.microsoft.com/office/drawing/2017/decorative" val="1"/>
              </a:ext>
            </a:extLst>
          </p:cNvPr>
          <p:cNvSpPr>
            <a:spLocks/>
          </p:cNvSpPr>
          <p:nvPr/>
        </p:nvSpPr>
        <p:spPr>
          <a:xfrm>
            <a:off x="202019" y="213181"/>
            <a:ext cx="11812772" cy="6431638"/>
          </a:xfrm>
          <a:prstGeom prst="roundRect">
            <a:avLst>
              <a:gd name="adj" fmla="val 3870"/>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2" name="Picture 1">
            <a:extLst>
              <a:ext uri="{FF2B5EF4-FFF2-40B4-BE49-F238E27FC236}">
                <a16:creationId xmlns:a16="http://schemas.microsoft.com/office/drawing/2014/main" id="{BB707633-E48A-7A65-6761-DFDC273AABF5}"/>
              </a:ext>
              <a:ext uri="{C183D7F6-B498-43B3-948B-1728B52AA6E4}">
                <adec:decorative xmlns:adec="http://schemas.microsoft.com/office/drawing/2017/decorative" val="1"/>
              </a:ext>
            </a:extLst>
          </p:cNvPr>
          <p:cNvPicPr>
            <a:picLocks noChangeAspect="1"/>
          </p:cNvPicPr>
          <p:nvPr/>
        </p:nvPicPr>
        <p:blipFill rotWithShape="1">
          <a:blip r:embed="rId3"/>
          <a:srcRect t="19984"/>
          <a:stretch>
            <a:fillRect/>
          </a:stretch>
        </p:blipFill>
        <p:spPr>
          <a:xfrm flipH="1">
            <a:off x="-1" y="1370047"/>
            <a:ext cx="7346317" cy="5487953"/>
          </a:xfrm>
          <a:prstGeom prst="rect">
            <a:avLst/>
          </a:prstGeom>
        </p:spPr>
      </p:pic>
      <p:pic>
        <p:nvPicPr>
          <p:cNvPr id="9" name="Picture 8">
            <a:extLst>
              <a:ext uri="{FF2B5EF4-FFF2-40B4-BE49-F238E27FC236}">
                <a16:creationId xmlns:a16="http://schemas.microsoft.com/office/drawing/2014/main" id="{64F79E7B-5BC9-0890-5698-3CF479F52C86}"/>
              </a:ext>
              <a:ext uri="{C183D7F6-B498-43B3-948B-1728B52AA6E4}">
                <adec:decorative xmlns:adec="http://schemas.microsoft.com/office/drawing/2017/decorative" val="1"/>
              </a:ext>
            </a:extLst>
          </p:cNvPr>
          <p:cNvPicPr>
            <a:picLocks noChangeAspect="1"/>
          </p:cNvPicPr>
          <p:nvPr/>
        </p:nvPicPr>
        <p:blipFill>
          <a:blip r:embed="rId4"/>
          <a:srcRect l="15359"/>
          <a:stretch>
            <a:fillRect/>
          </a:stretch>
        </p:blipFill>
        <p:spPr>
          <a:xfrm>
            <a:off x="4118886" y="1213015"/>
            <a:ext cx="969039" cy="645185"/>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grpSp>
        <p:nvGrpSpPr>
          <p:cNvPr id="105" name="Group 104">
            <a:extLst>
              <a:ext uri="{FF2B5EF4-FFF2-40B4-BE49-F238E27FC236}">
                <a16:creationId xmlns:a16="http://schemas.microsoft.com/office/drawing/2014/main" id="{8471C1D4-29B4-DE9E-CF07-A42C038E0599}"/>
              </a:ext>
              <a:ext uri="{C183D7F6-B498-43B3-948B-1728B52AA6E4}">
                <adec:decorative xmlns:adec="http://schemas.microsoft.com/office/drawing/2017/decorative" val="1"/>
              </a:ext>
            </a:extLst>
          </p:cNvPr>
          <p:cNvGrpSpPr/>
          <p:nvPr/>
        </p:nvGrpSpPr>
        <p:grpSpPr>
          <a:xfrm>
            <a:off x="329914" y="537269"/>
            <a:ext cx="2743200" cy="6079065"/>
            <a:chOff x="329914" y="396217"/>
            <a:chExt cx="2743200" cy="6220118"/>
          </a:xfrm>
        </p:grpSpPr>
        <p:grpSp>
          <p:nvGrpSpPr>
            <p:cNvPr id="65" name="!!Vbox1">
              <a:extLst>
                <a:ext uri="{FF2B5EF4-FFF2-40B4-BE49-F238E27FC236}">
                  <a16:creationId xmlns:a16="http://schemas.microsoft.com/office/drawing/2014/main" id="{54AD7343-B731-F16C-1E0F-5793F2B81AFA}"/>
                </a:ext>
              </a:extLst>
            </p:cNvPr>
            <p:cNvGrpSpPr/>
            <p:nvPr/>
          </p:nvGrpSpPr>
          <p:grpSpPr>
            <a:xfrm>
              <a:off x="329914" y="649041"/>
              <a:ext cx="2743200" cy="5967294"/>
              <a:chOff x="787438" y="3576086"/>
              <a:chExt cx="2529311" cy="1257477"/>
            </a:xfrm>
          </p:grpSpPr>
          <p:sp>
            <p:nvSpPr>
              <p:cNvPr id="69" name="Rectangle: Rounded Corners 68">
                <a:extLst>
                  <a:ext uri="{FF2B5EF4-FFF2-40B4-BE49-F238E27FC236}">
                    <a16:creationId xmlns:a16="http://schemas.microsoft.com/office/drawing/2014/main" id="{6E75D286-AC2F-28F7-E206-BA9050E2FD71}"/>
                  </a:ext>
                  <a:ext uri="{C183D7F6-B498-43B3-948B-1728B52AA6E4}">
                    <adec:decorative xmlns:adec="http://schemas.microsoft.com/office/drawing/2017/decorative" val="1"/>
                  </a:ext>
                </a:extLst>
              </p:cNvPr>
              <p:cNvSpPr>
                <a:spLocks/>
              </p:cNvSpPr>
              <p:nvPr/>
            </p:nvSpPr>
            <p:spPr bwMode="auto">
              <a:xfrm>
                <a:off x="787438" y="3576086"/>
                <a:ext cx="2529311" cy="1257477"/>
              </a:xfrm>
              <a:prstGeom prst="roundRect">
                <a:avLst>
                  <a:gd name="adj" fmla="val 6776"/>
                </a:avLst>
              </a:prstGeom>
              <a:solidFill>
                <a:srgbClr val="FFFFFF">
                  <a:alpha val="95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73" name="Rectangle 72">
                <a:extLst>
                  <a:ext uri="{FF2B5EF4-FFF2-40B4-BE49-F238E27FC236}">
                    <a16:creationId xmlns:a16="http://schemas.microsoft.com/office/drawing/2014/main" id="{65741074-E739-FFD6-AB9B-DB191643DFF8}"/>
                  </a:ext>
                </a:extLst>
              </p:cNvPr>
              <p:cNvSpPr>
                <a:spLocks/>
              </p:cNvSpPr>
              <p:nvPr/>
            </p:nvSpPr>
            <p:spPr bwMode="auto">
              <a:xfrm>
                <a:off x="922141" y="3678818"/>
                <a:ext cx="2217467" cy="15926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defTabSz="932742">
                  <a:spcAft>
                    <a:spcPts val="600"/>
                  </a:spcAft>
                  <a:defRPr/>
                </a:pPr>
                <a:r>
                  <a:rPr lang="en-US" sz="1600">
                    <a:solidFill>
                      <a:srgbClr val="0A1F62"/>
                    </a:solidFill>
                    <a:latin typeface="Aptos SemiBold"/>
                  </a:rPr>
                  <a:t>Provide talent visibility (composition, skills, tasks)</a:t>
                </a:r>
                <a:endParaRPr lang="en-US" sz="1600" b="0" i="0" u="none" strike="noStrike" kern="1200" cap="none" spc="0" normalizeH="0" baseline="0" noProof="0">
                  <a:ln>
                    <a:noFill/>
                  </a:ln>
                  <a:solidFill>
                    <a:srgbClr val="0A1F62"/>
                  </a:solidFill>
                  <a:effectLst/>
                  <a:uLnTx/>
                  <a:uFillTx/>
                  <a:latin typeface="Aptos SemiBold"/>
                  <a:cs typeface="Segoe UI Semibold"/>
                </a:endParaRPr>
              </a:p>
            </p:txBody>
          </p:sp>
        </p:grpSp>
        <p:sp>
          <p:nvSpPr>
            <p:cNvPr id="87" name="Oval 86">
              <a:extLst>
                <a:ext uri="{FF2B5EF4-FFF2-40B4-BE49-F238E27FC236}">
                  <a16:creationId xmlns:a16="http://schemas.microsoft.com/office/drawing/2014/main" id="{190EF89C-BCB7-AA8F-D9D8-9D083B34F861}"/>
                </a:ext>
                <a:ext uri="{C183D7F6-B498-43B3-948B-1728B52AA6E4}">
                  <adec:decorative xmlns:adec="http://schemas.microsoft.com/office/drawing/2017/decorative" val="1"/>
                </a:ext>
              </a:extLst>
            </p:cNvPr>
            <p:cNvSpPr/>
            <p:nvPr/>
          </p:nvSpPr>
          <p:spPr bwMode="auto">
            <a:xfrm>
              <a:off x="1374814" y="396217"/>
              <a:ext cx="552382" cy="552382"/>
            </a:xfrm>
            <a:prstGeom prst="ellipse">
              <a:avLst/>
            </a:prstGeom>
            <a:blipFill dpi="0" rotWithShape="1">
              <a:blip r:embed="rId5"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grpSp>
        <p:nvGrpSpPr>
          <p:cNvPr id="106" name="Group 105">
            <a:extLst>
              <a:ext uri="{FF2B5EF4-FFF2-40B4-BE49-F238E27FC236}">
                <a16:creationId xmlns:a16="http://schemas.microsoft.com/office/drawing/2014/main" id="{7E2D72D6-4506-CFB3-AFC7-56160B9F723B}"/>
              </a:ext>
              <a:ext uri="{C183D7F6-B498-43B3-948B-1728B52AA6E4}">
                <adec:decorative xmlns:adec="http://schemas.microsoft.com/office/drawing/2017/decorative" val="1"/>
              </a:ext>
            </a:extLst>
          </p:cNvPr>
          <p:cNvGrpSpPr/>
          <p:nvPr/>
        </p:nvGrpSpPr>
        <p:grpSpPr>
          <a:xfrm>
            <a:off x="3259842" y="567643"/>
            <a:ext cx="2743200" cy="6077175"/>
            <a:chOff x="3259842" y="426635"/>
            <a:chExt cx="2743200" cy="6218184"/>
          </a:xfrm>
        </p:grpSpPr>
        <p:grpSp>
          <p:nvGrpSpPr>
            <p:cNvPr id="76" name="!!Vbox2">
              <a:extLst>
                <a:ext uri="{FF2B5EF4-FFF2-40B4-BE49-F238E27FC236}">
                  <a16:creationId xmlns:a16="http://schemas.microsoft.com/office/drawing/2014/main" id="{A31E348B-29D9-19C7-13BC-4B70A7A1162B}"/>
                </a:ext>
              </a:extLst>
            </p:cNvPr>
            <p:cNvGrpSpPr/>
            <p:nvPr/>
          </p:nvGrpSpPr>
          <p:grpSpPr>
            <a:xfrm>
              <a:off x="3259842" y="649038"/>
              <a:ext cx="2743200" cy="5995781"/>
              <a:chOff x="787438" y="3576087"/>
              <a:chExt cx="2529311" cy="1257477"/>
            </a:xfrm>
          </p:grpSpPr>
          <p:sp>
            <p:nvSpPr>
              <p:cNvPr id="78" name="Rectangle: Rounded Corners 77">
                <a:extLst>
                  <a:ext uri="{FF2B5EF4-FFF2-40B4-BE49-F238E27FC236}">
                    <a16:creationId xmlns:a16="http://schemas.microsoft.com/office/drawing/2014/main" id="{F8EF55B4-5551-7B2D-03CF-723EEEDD5E86}"/>
                  </a:ext>
                  <a:ext uri="{C183D7F6-B498-43B3-948B-1728B52AA6E4}">
                    <adec:decorative xmlns:adec="http://schemas.microsoft.com/office/drawing/2017/decorative" val="1"/>
                  </a:ext>
                </a:extLst>
              </p:cNvPr>
              <p:cNvSpPr>
                <a:spLocks/>
              </p:cNvSpPr>
              <p:nvPr/>
            </p:nvSpPr>
            <p:spPr bwMode="auto">
              <a:xfrm>
                <a:off x="787438" y="3576087"/>
                <a:ext cx="2529311" cy="1257477"/>
              </a:xfrm>
              <a:prstGeom prst="roundRect">
                <a:avLst>
                  <a:gd name="adj" fmla="val 6776"/>
                </a:avLst>
              </a:prstGeom>
              <a:solidFill>
                <a:srgbClr val="FFFFFF">
                  <a:alpha val="95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79" name="Rectangle 78">
                <a:extLst>
                  <a:ext uri="{FF2B5EF4-FFF2-40B4-BE49-F238E27FC236}">
                    <a16:creationId xmlns:a16="http://schemas.microsoft.com/office/drawing/2014/main" id="{4FE54817-E989-4B7D-85B0-AAC877A58D2B}"/>
                  </a:ext>
                </a:extLst>
              </p:cNvPr>
              <p:cNvSpPr>
                <a:spLocks/>
              </p:cNvSpPr>
              <p:nvPr/>
            </p:nvSpPr>
            <p:spPr bwMode="auto">
              <a:xfrm>
                <a:off x="922141" y="3686058"/>
                <a:ext cx="2217467" cy="5283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sz="1600">
                    <a:solidFill>
                      <a:schemeClr val="accent1">
                        <a:lumMod val="50000"/>
                      </a:schemeClr>
                    </a:solidFill>
                    <a:latin typeface="Aptos SemiBold"/>
                  </a:rPr>
                  <a:t>Determine AI opportunity</a:t>
                </a:r>
                <a:endParaRPr lang="en-US" sz="1600" b="0" i="0" u="none" strike="noStrike" kern="1200" cap="none" spc="0" normalizeH="0" baseline="0" noProof="0">
                  <a:ln>
                    <a:noFill/>
                  </a:ln>
                  <a:solidFill>
                    <a:schemeClr val="accent1">
                      <a:lumMod val="50000"/>
                    </a:schemeClr>
                  </a:solidFill>
                  <a:effectLst/>
                  <a:uLnTx/>
                  <a:uFillTx/>
                  <a:latin typeface="Aptos SemiBold" panose="020B0004020202020204" pitchFamily="34" charset="0"/>
                  <a:cs typeface="Segoe UI Semibold"/>
                </a:endParaRPr>
              </a:p>
            </p:txBody>
          </p:sp>
        </p:grpSp>
        <p:sp>
          <p:nvSpPr>
            <p:cNvPr id="89" name="Oval 88">
              <a:extLst>
                <a:ext uri="{FF2B5EF4-FFF2-40B4-BE49-F238E27FC236}">
                  <a16:creationId xmlns:a16="http://schemas.microsoft.com/office/drawing/2014/main" id="{2686ABF0-19EE-DEBF-ACC6-22A185B8F16D}"/>
                </a:ext>
                <a:ext uri="{C183D7F6-B498-43B3-948B-1728B52AA6E4}">
                  <adec:decorative xmlns:adec="http://schemas.microsoft.com/office/drawing/2017/decorative" val="1"/>
                </a:ext>
              </a:extLst>
            </p:cNvPr>
            <p:cNvSpPr/>
            <p:nvPr/>
          </p:nvSpPr>
          <p:spPr bwMode="auto">
            <a:xfrm>
              <a:off x="4281258" y="426635"/>
              <a:ext cx="552382" cy="552382"/>
            </a:xfrm>
            <a:prstGeom prst="ellipse">
              <a:avLst/>
            </a:prstGeom>
            <a:blipFill dpi="0" rotWithShape="1">
              <a:blip r:embed="rId6"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sp>
        <p:nvSpPr>
          <p:cNvPr id="48" name="Title 1">
            <a:extLst>
              <a:ext uri="{FF2B5EF4-FFF2-40B4-BE49-F238E27FC236}">
                <a16:creationId xmlns:a16="http://schemas.microsoft.com/office/drawing/2014/main" id="{FD1DC700-B85F-A238-4719-98268E6BDE90}"/>
              </a:ext>
            </a:extLst>
          </p:cNvPr>
          <p:cNvSpPr txBox="1">
            <a:spLocks/>
          </p:cNvSpPr>
          <p:nvPr/>
        </p:nvSpPr>
        <p:spPr>
          <a:xfrm>
            <a:off x="1614879" y="3005697"/>
            <a:ext cx="1054571" cy="246221"/>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Segoe UI" pitchFamily="34" charset="0"/>
              </a:rPr>
              <a:t>Skills on </a:t>
            </a:r>
          </a:p>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800" b="0" i="0" u="none" strike="noStrike" kern="1200" cap="none" spc="0" normalizeH="0" baseline="0" noProof="0">
                <a:ln>
                  <a:noFill/>
                </a:ln>
                <a:solidFill>
                  <a:srgbClr val="000000"/>
                </a:solidFill>
                <a:effectLst/>
                <a:uLnTx/>
                <a:uFillTx/>
                <a:latin typeface="Segoe UI"/>
                <a:ea typeface="+mn-ea"/>
                <a:cs typeface="Segoe UI" pitchFamily="34" charset="0"/>
              </a:rPr>
              <a:t>M365 Profile Card </a:t>
            </a:r>
          </a:p>
        </p:txBody>
      </p:sp>
      <p:pic>
        <p:nvPicPr>
          <p:cNvPr id="53" name="Picture 52">
            <a:extLst>
              <a:ext uri="{FF2B5EF4-FFF2-40B4-BE49-F238E27FC236}">
                <a16:creationId xmlns:a16="http://schemas.microsoft.com/office/drawing/2014/main" id="{55F04A6E-B46F-FBE3-E9FB-3690371DD3CB}"/>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728592" y="2305686"/>
            <a:ext cx="875546"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pic>
        <p:nvPicPr>
          <p:cNvPr id="3" name="Picture 2">
            <a:extLst>
              <a:ext uri="{FF2B5EF4-FFF2-40B4-BE49-F238E27FC236}">
                <a16:creationId xmlns:a16="http://schemas.microsoft.com/office/drawing/2014/main" id="{608350CC-D796-3494-1FAF-BAA8D3CA3EC0}"/>
              </a:ext>
              <a:ext uri="{C183D7F6-B498-43B3-948B-1728B52AA6E4}">
                <adec:decorative xmlns:adec="http://schemas.microsoft.com/office/drawing/2017/decorative" val="1"/>
              </a:ext>
            </a:extLst>
          </p:cNvPr>
          <p:cNvPicPr>
            <a:picLocks noChangeAspect="1"/>
          </p:cNvPicPr>
          <p:nvPr/>
        </p:nvPicPr>
        <p:blipFill>
          <a:blip r:embed="rId8"/>
          <a:stretch>
            <a:fillRect/>
          </a:stretch>
        </p:blipFill>
        <p:spPr>
          <a:xfrm>
            <a:off x="530915" y="2303306"/>
            <a:ext cx="969039"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6" name="TextBox 5">
            <a:extLst>
              <a:ext uri="{FF2B5EF4-FFF2-40B4-BE49-F238E27FC236}">
                <a16:creationId xmlns:a16="http://schemas.microsoft.com/office/drawing/2014/main" id="{AC2BDBAA-D80B-5718-868B-9159361FC542}"/>
              </a:ext>
            </a:extLst>
          </p:cNvPr>
          <p:cNvSpPr txBox="1"/>
          <p:nvPr/>
        </p:nvSpPr>
        <p:spPr>
          <a:xfrm>
            <a:off x="400253" y="2958624"/>
            <a:ext cx="1230362" cy="33855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414141">
                    <a:lumMod val="75000"/>
                  </a:srgbClr>
                </a:solidFill>
                <a:effectLst/>
                <a:uLnTx/>
                <a:uFillTx/>
                <a:ea typeface="+mn-ea"/>
                <a:cs typeface="+mn-cs"/>
              </a:rPr>
              <a:t>Skills 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414141">
                    <a:lumMod val="75000"/>
                  </a:srgbClr>
                </a:solidFill>
                <a:effectLst/>
                <a:uLnTx/>
                <a:uFillTx/>
                <a:ea typeface="+mn-ea"/>
                <a:cs typeface="+mn-cs"/>
              </a:rPr>
              <a:t>M365 Copilot</a:t>
            </a:r>
          </a:p>
        </p:txBody>
      </p:sp>
      <p:pic>
        <p:nvPicPr>
          <p:cNvPr id="42" name="Picture 41" descr="A screenshot of a computer">
            <a:extLst>
              <a:ext uri="{FF2B5EF4-FFF2-40B4-BE49-F238E27FC236}">
                <a16:creationId xmlns:a16="http://schemas.microsoft.com/office/drawing/2014/main" id="{78507CEB-2D4C-1EE0-4422-1E5FCF0664E3}"/>
              </a:ext>
            </a:extLst>
          </p:cNvPr>
          <p:cNvPicPr>
            <a:picLocks noChangeAspect="1"/>
          </p:cNvPicPr>
          <p:nvPr/>
        </p:nvPicPr>
        <p:blipFill>
          <a:blip r:embed="rId9"/>
          <a:stretch>
            <a:fillRect/>
          </a:stretch>
        </p:blipFill>
        <p:spPr>
          <a:xfrm>
            <a:off x="549423" y="3393233"/>
            <a:ext cx="997880" cy="686042"/>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grpSp>
        <p:nvGrpSpPr>
          <p:cNvPr id="107" name="Group 106">
            <a:extLst>
              <a:ext uri="{FF2B5EF4-FFF2-40B4-BE49-F238E27FC236}">
                <a16:creationId xmlns:a16="http://schemas.microsoft.com/office/drawing/2014/main" id="{5124CDE3-DDE2-9EE4-7E2B-4BBF56F5C93E}"/>
              </a:ext>
              <a:ext uri="{C183D7F6-B498-43B3-948B-1728B52AA6E4}">
                <adec:decorative xmlns:adec="http://schemas.microsoft.com/office/drawing/2017/decorative" val="1"/>
              </a:ext>
            </a:extLst>
          </p:cNvPr>
          <p:cNvGrpSpPr/>
          <p:nvPr/>
        </p:nvGrpSpPr>
        <p:grpSpPr>
          <a:xfrm>
            <a:off x="6189770" y="514577"/>
            <a:ext cx="2743200" cy="6130238"/>
            <a:chOff x="6189770" y="372337"/>
            <a:chExt cx="2743200" cy="6272478"/>
          </a:xfrm>
        </p:grpSpPr>
        <p:grpSp>
          <p:nvGrpSpPr>
            <p:cNvPr id="81" name="!!Vbox3">
              <a:extLst>
                <a:ext uri="{FF2B5EF4-FFF2-40B4-BE49-F238E27FC236}">
                  <a16:creationId xmlns:a16="http://schemas.microsoft.com/office/drawing/2014/main" id="{9A1E0198-99BC-2BAC-CCA0-9B1108736DAB}"/>
                </a:ext>
              </a:extLst>
            </p:cNvPr>
            <p:cNvGrpSpPr/>
            <p:nvPr/>
          </p:nvGrpSpPr>
          <p:grpSpPr>
            <a:xfrm>
              <a:off x="6189770" y="649036"/>
              <a:ext cx="2743200" cy="5995779"/>
              <a:chOff x="787438" y="3576087"/>
              <a:chExt cx="2529311" cy="1254069"/>
            </a:xfrm>
          </p:grpSpPr>
          <p:sp>
            <p:nvSpPr>
              <p:cNvPr id="82" name="Rectangle: Rounded Corners 81">
                <a:extLst>
                  <a:ext uri="{FF2B5EF4-FFF2-40B4-BE49-F238E27FC236}">
                    <a16:creationId xmlns:a16="http://schemas.microsoft.com/office/drawing/2014/main" id="{F668F880-E944-8AC5-E02A-80D60E383A89}"/>
                  </a:ext>
                  <a:ext uri="{C183D7F6-B498-43B3-948B-1728B52AA6E4}">
                    <adec:decorative xmlns:adec="http://schemas.microsoft.com/office/drawing/2017/decorative" val="1"/>
                  </a:ext>
                </a:extLst>
              </p:cNvPr>
              <p:cNvSpPr>
                <a:spLocks/>
              </p:cNvSpPr>
              <p:nvPr/>
            </p:nvSpPr>
            <p:spPr bwMode="auto">
              <a:xfrm>
                <a:off x="787438" y="3576087"/>
                <a:ext cx="2529311" cy="1254069"/>
              </a:xfrm>
              <a:prstGeom prst="roundRect">
                <a:avLst>
                  <a:gd name="adj" fmla="val 6776"/>
                </a:avLst>
              </a:prstGeom>
              <a:solidFill>
                <a:srgbClr val="FFFFFF">
                  <a:alpha val="95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83" name="Rectangle 82">
                <a:extLst>
                  <a:ext uri="{FF2B5EF4-FFF2-40B4-BE49-F238E27FC236}">
                    <a16:creationId xmlns:a16="http://schemas.microsoft.com/office/drawing/2014/main" id="{B3CDC175-14A7-6615-2CD4-60FF32BCB307}"/>
                  </a:ext>
                </a:extLst>
              </p:cNvPr>
              <p:cNvSpPr>
                <a:spLocks/>
              </p:cNvSpPr>
              <p:nvPr/>
            </p:nvSpPr>
            <p:spPr bwMode="auto">
              <a:xfrm>
                <a:off x="830640" y="3681058"/>
                <a:ext cx="2478719" cy="10538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sz="1600">
                    <a:solidFill>
                      <a:srgbClr val="0A1F62"/>
                    </a:solidFill>
                    <a:latin typeface="Aptos SemiBold"/>
                  </a:rPr>
                  <a:t>Redesign work/flows</a:t>
                </a:r>
                <a:endParaRPr lang="en-US" sz="1600">
                  <a:solidFill>
                    <a:srgbClr val="0A1F62"/>
                  </a:solidFill>
                  <a:latin typeface="Aptos SemiBold"/>
                  <a:cs typeface="Segoe UI Semibold"/>
                </a:endParaRPr>
              </a:p>
              <a:p>
                <a:pPr algn="ctr" defTabSz="932742">
                  <a:defRPr/>
                </a:pPr>
                <a:r>
                  <a:rPr lang="en-US" sz="1600">
                    <a:solidFill>
                      <a:srgbClr val="0A1F62"/>
                    </a:solidFill>
                    <a:latin typeface="Aptos SemiBold"/>
                    <a:cs typeface="Segoe UI Semibold"/>
                  </a:rPr>
                  <a:t>and upskill</a:t>
                </a:r>
                <a:endParaRPr lang="en-US" sz="1600">
                  <a:solidFill>
                    <a:srgbClr val="0A1F62"/>
                  </a:solidFill>
                  <a:latin typeface="Aptos SemiBold" panose="020B0004020202020204" pitchFamily="34" charset="0"/>
                  <a:cs typeface="Segoe UI Semibold"/>
                </a:endParaRPr>
              </a:p>
            </p:txBody>
          </p:sp>
        </p:grpSp>
        <p:sp>
          <p:nvSpPr>
            <p:cNvPr id="88" name="Oval 87">
              <a:extLst>
                <a:ext uri="{FF2B5EF4-FFF2-40B4-BE49-F238E27FC236}">
                  <a16:creationId xmlns:a16="http://schemas.microsoft.com/office/drawing/2014/main" id="{06E140C6-36A6-76EB-B5A5-EF33F36D54B6}"/>
                </a:ext>
                <a:ext uri="{C183D7F6-B498-43B3-948B-1728B52AA6E4}">
                  <adec:decorative xmlns:adec="http://schemas.microsoft.com/office/drawing/2017/decorative" val="1"/>
                </a:ext>
              </a:extLst>
            </p:cNvPr>
            <p:cNvSpPr/>
            <p:nvPr/>
          </p:nvSpPr>
          <p:spPr bwMode="auto">
            <a:xfrm>
              <a:off x="7358967" y="372337"/>
              <a:ext cx="552382" cy="552382"/>
            </a:xfrm>
            <a:prstGeom prst="ellipse">
              <a:avLst/>
            </a:prstGeom>
            <a:blipFill dpi="0" rotWithShape="1">
              <a:blip r:embed="rId10"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pic>
        <p:nvPicPr>
          <p:cNvPr id="61" name="Picture 2">
            <a:extLst>
              <a:ext uri="{FF2B5EF4-FFF2-40B4-BE49-F238E27FC236}">
                <a16:creationId xmlns:a16="http://schemas.microsoft.com/office/drawing/2014/main" id="{6D599431-14E3-8867-6DE5-6B7403BA63B5}"/>
              </a:ext>
              <a:ext uri="{C183D7F6-B498-43B3-948B-1728B52AA6E4}">
                <adec:decorative xmlns:adec="http://schemas.microsoft.com/office/drawing/2017/decorative" val="1"/>
              </a:ext>
            </a:extLst>
          </p:cNvPr>
          <p:cNvPicPr>
            <a:picLocks noChangeAspect="1" noChangeArrowheads="1"/>
          </p:cNvPicPr>
          <p:nvPr/>
        </p:nvPicPr>
        <p:blipFill rotWithShape="1">
          <a:blip r:embed="rId11">
            <a:extLst>
              <a:ext uri="{28A0092B-C50C-407E-A947-70E740481C1C}">
                <a14:useLocalDpi xmlns:a14="http://schemas.microsoft.com/office/drawing/2010/main"/>
              </a:ext>
            </a:extLst>
          </a:blip>
          <a:srcRect b="22562"/>
          <a:stretch>
            <a:fillRect/>
          </a:stretch>
        </p:blipFill>
        <p:spPr bwMode="auto">
          <a:xfrm>
            <a:off x="1699711" y="3388735"/>
            <a:ext cx="981902" cy="68490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72" name="TextBox 71">
            <a:extLst>
              <a:ext uri="{FF2B5EF4-FFF2-40B4-BE49-F238E27FC236}">
                <a16:creationId xmlns:a16="http://schemas.microsoft.com/office/drawing/2014/main" id="{4C724624-E27A-7140-51F9-8DEBD12A21DA}"/>
              </a:ext>
            </a:extLst>
          </p:cNvPr>
          <p:cNvSpPr txBox="1"/>
          <p:nvPr/>
        </p:nvSpPr>
        <p:spPr>
          <a:xfrm>
            <a:off x="1673188" y="4082553"/>
            <a:ext cx="1054570" cy="461665"/>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t>Skills Landscape Report</a:t>
            </a:r>
            <a:br>
              <a:rPr lang="en-US" sz="800"/>
            </a:br>
            <a:r>
              <a:rPr lang="en-US" sz="800"/>
              <a:t> (Copilot Analytics)</a:t>
            </a:r>
          </a:p>
        </p:txBody>
      </p:sp>
      <p:grpSp>
        <p:nvGrpSpPr>
          <p:cNvPr id="108" name="Group 107">
            <a:extLst>
              <a:ext uri="{FF2B5EF4-FFF2-40B4-BE49-F238E27FC236}">
                <a16:creationId xmlns:a16="http://schemas.microsoft.com/office/drawing/2014/main" id="{080D2AFA-4C12-3FFB-FF93-454A93B75F4B}"/>
              </a:ext>
              <a:ext uri="{C183D7F6-B498-43B3-948B-1728B52AA6E4}">
                <adec:decorative xmlns:adec="http://schemas.microsoft.com/office/drawing/2017/decorative" val="1"/>
              </a:ext>
            </a:extLst>
          </p:cNvPr>
          <p:cNvGrpSpPr/>
          <p:nvPr/>
        </p:nvGrpSpPr>
        <p:grpSpPr>
          <a:xfrm>
            <a:off x="9119699" y="505551"/>
            <a:ext cx="2743200" cy="6139264"/>
            <a:chOff x="9119699" y="363101"/>
            <a:chExt cx="2743200" cy="6281714"/>
          </a:xfrm>
        </p:grpSpPr>
        <p:grpSp>
          <p:nvGrpSpPr>
            <p:cNvPr id="84" name="!!Vbox4">
              <a:extLst>
                <a:ext uri="{FF2B5EF4-FFF2-40B4-BE49-F238E27FC236}">
                  <a16:creationId xmlns:a16="http://schemas.microsoft.com/office/drawing/2014/main" id="{08E2D78E-DC19-4C76-A591-DD2D5A8C3AC2}"/>
                </a:ext>
              </a:extLst>
            </p:cNvPr>
            <p:cNvGrpSpPr/>
            <p:nvPr/>
          </p:nvGrpSpPr>
          <p:grpSpPr>
            <a:xfrm>
              <a:off x="9119699" y="649037"/>
              <a:ext cx="2743200" cy="5995778"/>
              <a:chOff x="787438" y="3576087"/>
              <a:chExt cx="2529311" cy="3974097"/>
            </a:xfrm>
          </p:grpSpPr>
          <p:sp>
            <p:nvSpPr>
              <p:cNvPr id="85" name="Rectangle: Rounded Corners 84">
                <a:extLst>
                  <a:ext uri="{FF2B5EF4-FFF2-40B4-BE49-F238E27FC236}">
                    <a16:creationId xmlns:a16="http://schemas.microsoft.com/office/drawing/2014/main" id="{DC5876D0-8DB1-9172-B223-D07478D5BE73}"/>
                  </a:ext>
                  <a:ext uri="{C183D7F6-B498-43B3-948B-1728B52AA6E4}">
                    <adec:decorative xmlns:adec="http://schemas.microsoft.com/office/drawing/2017/decorative" val="1"/>
                  </a:ext>
                </a:extLst>
              </p:cNvPr>
              <p:cNvSpPr>
                <a:spLocks/>
              </p:cNvSpPr>
              <p:nvPr/>
            </p:nvSpPr>
            <p:spPr bwMode="auto">
              <a:xfrm>
                <a:off x="787438" y="3576087"/>
                <a:ext cx="2529311" cy="3974097"/>
              </a:xfrm>
              <a:prstGeom prst="roundRect">
                <a:avLst>
                  <a:gd name="adj" fmla="val 6776"/>
                </a:avLst>
              </a:prstGeom>
              <a:solidFill>
                <a:srgbClr val="FFFFFF">
                  <a:alpha val="95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ptos SemiBold" panose="020B0004020202020204" pitchFamily="34" charset="0"/>
                  <a:cs typeface="Segoe UI" pitchFamily="34" charset="0"/>
                </a:endParaRPr>
              </a:p>
            </p:txBody>
          </p:sp>
          <p:sp>
            <p:nvSpPr>
              <p:cNvPr id="86" name="Rectangle 85">
                <a:extLst>
                  <a:ext uri="{FF2B5EF4-FFF2-40B4-BE49-F238E27FC236}">
                    <a16:creationId xmlns:a16="http://schemas.microsoft.com/office/drawing/2014/main" id="{E4E3C05E-2BB7-3D3B-8421-739A83DB42DC}"/>
                  </a:ext>
                </a:extLst>
              </p:cNvPr>
              <p:cNvSpPr>
                <a:spLocks/>
              </p:cNvSpPr>
              <p:nvPr/>
            </p:nvSpPr>
            <p:spPr bwMode="auto">
              <a:xfrm>
                <a:off x="922141" y="3925402"/>
                <a:ext cx="2217467" cy="33397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algn="ctr">
                  <a:defRPr/>
                </a:pPr>
                <a:r>
                  <a:rPr lang="en-US" sz="1600">
                    <a:solidFill>
                      <a:srgbClr val="0A1F62"/>
                    </a:solidFill>
                    <a:latin typeface="Aptos SemiBold"/>
                  </a:rPr>
                  <a:t>Drive behavior change and</a:t>
                </a:r>
                <a:r>
                  <a:rPr lang="en-US" sz="1600">
                    <a:solidFill>
                      <a:srgbClr val="0A1F62"/>
                    </a:solidFill>
                    <a:latin typeface="Aptos SemiBold"/>
                    <a:cs typeface="Segoe UI Semibold"/>
                  </a:rPr>
                  <a:t> measure outcomes</a:t>
                </a:r>
                <a:endParaRPr lang="en-US" sz="1600" i="1">
                  <a:solidFill>
                    <a:srgbClr val="0A1F62"/>
                  </a:solidFill>
                  <a:latin typeface="Aptos SemiBold" panose="020B0004020202020204" pitchFamily="34" charset="0"/>
                  <a:cs typeface="Segoe UI Semibold"/>
                </a:endParaRPr>
              </a:p>
            </p:txBody>
          </p:sp>
        </p:grpSp>
        <p:sp>
          <p:nvSpPr>
            <p:cNvPr id="90" name="Oval 89">
              <a:extLst>
                <a:ext uri="{FF2B5EF4-FFF2-40B4-BE49-F238E27FC236}">
                  <a16:creationId xmlns:a16="http://schemas.microsoft.com/office/drawing/2014/main" id="{D5461168-647D-C3CB-21C1-53B54D2DC3C6}"/>
                </a:ext>
                <a:ext uri="{C183D7F6-B498-43B3-948B-1728B52AA6E4}">
                  <adec:decorative xmlns:adec="http://schemas.microsoft.com/office/drawing/2017/decorative" val="1"/>
                </a:ext>
              </a:extLst>
            </p:cNvPr>
            <p:cNvSpPr/>
            <p:nvPr/>
          </p:nvSpPr>
          <p:spPr bwMode="auto">
            <a:xfrm>
              <a:off x="10245608" y="363101"/>
              <a:ext cx="546763" cy="546763"/>
            </a:xfrm>
            <a:prstGeom prst="ellipse">
              <a:avLst/>
            </a:prstGeom>
            <a:blipFill dpi="0" rotWithShape="1">
              <a:blip r:embed="rId12" cstate="print">
                <a:extLst>
                  <a:ext uri="{28A0092B-C50C-407E-A947-70E740481C1C}">
                    <a14:useLocalDpi xmlns:a14="http://schemas.microsoft.com/office/drawing/2010/main" val="0"/>
                  </a:ext>
                </a:extLst>
              </a:blip>
              <a:srcRect/>
              <a:stretch>
                <a:fillRect/>
              </a:stretch>
            </a:blip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cs typeface="Segoe UI" pitchFamily="34" charset="0"/>
              </a:endParaRPr>
            </a:p>
          </p:txBody>
        </p:sp>
      </p:grpSp>
      <p:sp>
        <p:nvSpPr>
          <p:cNvPr id="37" name="TextBox 36">
            <a:extLst>
              <a:ext uri="{FF2B5EF4-FFF2-40B4-BE49-F238E27FC236}">
                <a16:creationId xmlns:a16="http://schemas.microsoft.com/office/drawing/2014/main" id="{FF383786-2502-B78F-08BE-C90AD303EFAF}"/>
              </a:ext>
            </a:extLst>
          </p:cNvPr>
          <p:cNvSpPr txBox="1"/>
          <p:nvPr/>
        </p:nvSpPr>
        <p:spPr>
          <a:xfrm>
            <a:off x="9110726" y="3024540"/>
            <a:ext cx="1530197" cy="215444"/>
          </a:xfrm>
          <a:prstGeom prst="rect">
            <a:avLst/>
          </a:prstGeom>
          <a:noFill/>
        </p:spPr>
        <p:txBody>
          <a:bodyPr wrap="square" lIns="91440" tIns="45720" rIns="91440" bIns="45720" rtlCol="0" anchor="t">
            <a:spAutoFit/>
          </a:bodyPr>
          <a:lstStyle>
            <a:defPPr>
              <a:defRPr lang="en-US"/>
            </a:defPPr>
            <a:lvl1pPr algn="ctr">
              <a:defRPr sz="1000">
                <a:solidFill>
                  <a:schemeClr val="tx2">
                    <a:lumMod val="75000"/>
                  </a:schemeClr>
                </a:solidFill>
              </a:defRPr>
            </a:lvl1pPr>
          </a:lstStyle>
          <a:p>
            <a:pPr>
              <a:defRPr/>
            </a:pPr>
            <a:r>
              <a:rPr lang="en-US" sz="800">
                <a:solidFill>
                  <a:srgbClr val="414141">
                    <a:lumMod val="75000"/>
                  </a:srgbClr>
                </a:solidFill>
              </a:rPr>
              <a:t>Copilot Analytics</a:t>
            </a:r>
            <a:endParaRPr lang="en-US" sz="800" b="0" i="0" u="none" strike="noStrike" kern="1200" cap="none" spc="0" normalizeH="0" baseline="0" noProof="0">
              <a:ln>
                <a:noFill/>
              </a:ln>
              <a:solidFill>
                <a:srgbClr val="414141">
                  <a:lumMod val="75000"/>
                </a:srgbClr>
              </a:solidFill>
              <a:effectLst/>
              <a:uLnTx/>
              <a:uFillTx/>
              <a:cs typeface="Segoe UI"/>
            </a:endParaRPr>
          </a:p>
        </p:txBody>
      </p:sp>
      <p:pic>
        <p:nvPicPr>
          <p:cNvPr id="40" name="Picture 39" descr="A screenshot of a computer">
            <a:extLst>
              <a:ext uri="{FF2B5EF4-FFF2-40B4-BE49-F238E27FC236}">
                <a16:creationId xmlns:a16="http://schemas.microsoft.com/office/drawing/2014/main" id="{4AFC943C-90D2-CB7C-593B-AB779F334596}"/>
              </a:ext>
            </a:extLst>
          </p:cNvPr>
          <p:cNvPicPr>
            <a:picLocks noChangeAspect="1"/>
          </p:cNvPicPr>
          <p:nvPr/>
        </p:nvPicPr>
        <p:blipFill>
          <a:blip r:embed="rId13" cstate="print">
            <a:extLst>
              <a:ext uri="{28A0092B-C50C-407E-A947-70E740481C1C}">
                <a14:useLocalDpi xmlns:a14="http://schemas.microsoft.com/office/drawing/2010/main" val="0"/>
              </a:ext>
            </a:extLst>
          </a:blip>
          <a:srcRect l="13814"/>
          <a:stretch>
            <a:fillRect/>
          </a:stretch>
        </p:blipFill>
        <p:spPr>
          <a:xfrm>
            <a:off x="9400216" y="2311731"/>
            <a:ext cx="979925"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93" name="TextBox 92">
            <a:extLst>
              <a:ext uri="{FF2B5EF4-FFF2-40B4-BE49-F238E27FC236}">
                <a16:creationId xmlns:a16="http://schemas.microsoft.com/office/drawing/2014/main" id="{A43C05D3-DF3B-F0F1-3EE8-A15647836276}"/>
              </a:ext>
            </a:extLst>
          </p:cNvPr>
          <p:cNvSpPr txBox="1"/>
          <p:nvPr/>
        </p:nvSpPr>
        <p:spPr>
          <a:xfrm>
            <a:off x="523683" y="4114629"/>
            <a:ext cx="1023620" cy="33855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t>Workforce Insights Agent </a:t>
            </a:r>
          </a:p>
        </p:txBody>
      </p:sp>
      <p:pic>
        <p:nvPicPr>
          <p:cNvPr id="94" name="Picture 93" descr="A screenshot of a computer">
            <a:extLst>
              <a:ext uri="{FF2B5EF4-FFF2-40B4-BE49-F238E27FC236}">
                <a16:creationId xmlns:a16="http://schemas.microsoft.com/office/drawing/2014/main" id="{5753C7F5-D35A-FD74-CE51-3F7E8F16EA67}"/>
              </a:ext>
            </a:extLst>
          </p:cNvPr>
          <p:cNvPicPr>
            <a:picLocks noChangeAspect="1"/>
          </p:cNvPicPr>
          <p:nvPr/>
        </p:nvPicPr>
        <p:blipFill>
          <a:blip r:embed="rId9"/>
          <a:stretch>
            <a:fillRect/>
          </a:stretch>
        </p:blipFill>
        <p:spPr>
          <a:xfrm>
            <a:off x="4058949" y="2278171"/>
            <a:ext cx="997880" cy="686042"/>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95" name="TextBox 94">
            <a:extLst>
              <a:ext uri="{FF2B5EF4-FFF2-40B4-BE49-F238E27FC236}">
                <a16:creationId xmlns:a16="http://schemas.microsoft.com/office/drawing/2014/main" id="{EE689EB3-351E-6414-C579-587F28CC6008}"/>
              </a:ext>
            </a:extLst>
          </p:cNvPr>
          <p:cNvSpPr txBox="1"/>
          <p:nvPr/>
        </p:nvSpPr>
        <p:spPr>
          <a:xfrm>
            <a:off x="3748857" y="3018858"/>
            <a:ext cx="1622381" cy="33855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t>Workforce Insights Agent</a:t>
            </a:r>
          </a:p>
          <a:p>
            <a:endParaRPr lang="en-US" sz="800"/>
          </a:p>
        </p:txBody>
      </p:sp>
      <p:sp>
        <p:nvSpPr>
          <p:cNvPr id="98" name="TextBox 97">
            <a:extLst>
              <a:ext uri="{FF2B5EF4-FFF2-40B4-BE49-F238E27FC236}">
                <a16:creationId xmlns:a16="http://schemas.microsoft.com/office/drawing/2014/main" id="{0E7B5B5C-11CF-13C1-4077-7DDF4B7595B7}"/>
              </a:ext>
            </a:extLst>
          </p:cNvPr>
          <p:cNvSpPr txBox="1"/>
          <p:nvPr/>
        </p:nvSpPr>
        <p:spPr>
          <a:xfrm>
            <a:off x="10333341" y="3024539"/>
            <a:ext cx="1530197" cy="21544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000" b="0" i="0" u="none" strike="noStrike" cap="none" spc="0" normalizeH="0" baseline="0">
                <a:ln>
                  <a:noFill/>
                </a:ln>
                <a:solidFill>
                  <a:srgbClr val="414141">
                    <a:lumMod val="75000"/>
                  </a:srgbClr>
                </a:solidFill>
                <a:effectLst/>
                <a:uLnTx/>
                <a:uFillTx/>
              </a:defRPr>
            </a:lvl1pPr>
          </a:lstStyle>
          <a:p>
            <a:r>
              <a:rPr lang="en-US" sz="800"/>
              <a:t>Viva Glint</a:t>
            </a:r>
            <a:endParaRPr lang="en-US"/>
          </a:p>
        </p:txBody>
      </p:sp>
      <p:sp>
        <p:nvSpPr>
          <p:cNvPr id="7" name="Rectangle: Rounded Corners 6">
            <a:extLst>
              <a:ext uri="{FF2B5EF4-FFF2-40B4-BE49-F238E27FC236}">
                <a16:creationId xmlns:a16="http://schemas.microsoft.com/office/drawing/2014/main" id="{CEFBC529-1AB4-1CAD-4D24-7372FA8C55B5}"/>
              </a:ext>
              <a:ext uri="{C183D7F6-B498-43B3-948B-1728B52AA6E4}">
                <adec:decorative xmlns:adec="http://schemas.microsoft.com/office/drawing/2017/decorative" val="1"/>
              </a:ext>
            </a:extLst>
          </p:cNvPr>
          <p:cNvSpPr>
            <a:spLocks/>
          </p:cNvSpPr>
          <p:nvPr/>
        </p:nvSpPr>
        <p:spPr>
          <a:xfrm>
            <a:off x="322509" y="4643608"/>
            <a:ext cx="11539879" cy="1924836"/>
          </a:xfrm>
          <a:prstGeom prst="roundRect">
            <a:avLst>
              <a:gd name="adj" fmla="val 8195"/>
            </a:avLst>
          </a:prstGeom>
          <a:solidFill>
            <a:srgbClr val="FDFDFD"/>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 name="Rectangle: Rounded Corners 7">
            <a:extLst>
              <a:ext uri="{FF2B5EF4-FFF2-40B4-BE49-F238E27FC236}">
                <a16:creationId xmlns:a16="http://schemas.microsoft.com/office/drawing/2014/main" id="{5C465036-9486-134E-36AA-AA9100C9ACAB}"/>
              </a:ext>
              <a:ext uri="{C183D7F6-B498-43B3-948B-1728B52AA6E4}">
                <adec:decorative xmlns:adec="http://schemas.microsoft.com/office/drawing/2017/decorative" val="1"/>
              </a:ext>
            </a:extLst>
          </p:cNvPr>
          <p:cNvSpPr>
            <a:spLocks/>
          </p:cNvSpPr>
          <p:nvPr/>
        </p:nvSpPr>
        <p:spPr>
          <a:xfrm>
            <a:off x="322509" y="4595717"/>
            <a:ext cx="11539879" cy="2049102"/>
          </a:xfrm>
          <a:prstGeom prst="roundRect">
            <a:avLst>
              <a:gd name="adj" fmla="val 8195"/>
            </a:avLst>
          </a:prstGeom>
          <a:gradFill flip="none" rotWithShape="1">
            <a:gsLst>
              <a:gs pos="0">
                <a:schemeClr val="accent1">
                  <a:lumMod val="20000"/>
                  <a:lumOff val="80000"/>
                  <a:alpha val="90000"/>
                </a:schemeClr>
              </a:gs>
              <a:gs pos="54000">
                <a:srgbClr val="E7DFF3">
                  <a:alpha val="80000"/>
                </a:srgbClr>
              </a:gs>
              <a:gs pos="100000">
                <a:schemeClr val="bg1">
                  <a:alpha val="90000"/>
                </a:schemeClr>
              </a:gs>
            </a:gsLst>
            <a:lin ang="13500000" scaled="1"/>
            <a:tileRect/>
          </a:gradFill>
          <a:ln w="6350">
            <a:solidFill>
              <a:schemeClr val="accent5">
                <a:lumMod val="20000"/>
                <a:lumOff val="80000"/>
                <a:alpha val="60000"/>
              </a:schemeClr>
            </a:solidFill>
            <a:headEnd type="none" w="med" len="med"/>
            <a:tailEnd type="none" w="med" len="med"/>
          </a:ln>
          <a:effectLst>
            <a:glow rad="114300">
              <a:schemeClr val="accent5">
                <a:satMod val="175000"/>
                <a:alpha val="10000"/>
              </a:schemeClr>
            </a:glow>
            <a:outerShdw blurRad="254000" dist="114300" dir="2400000" sx="102000" sy="102000" algn="ctr" rotWithShape="0">
              <a:schemeClr val="accent5">
                <a:lumMod val="20000"/>
                <a:lumOff val="80000"/>
                <a:alpha val="20000"/>
              </a:scheme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10" name="Straight Connector 9">
            <a:extLst>
              <a:ext uri="{FF2B5EF4-FFF2-40B4-BE49-F238E27FC236}">
                <a16:creationId xmlns:a16="http://schemas.microsoft.com/office/drawing/2014/main" id="{281A2515-817D-751E-829E-6C0FEA48F96B}"/>
              </a:ext>
              <a:ext uri="{C183D7F6-B498-43B3-948B-1728B52AA6E4}">
                <adec:decorative xmlns:adec="http://schemas.microsoft.com/office/drawing/2017/decorative" val="1"/>
              </a:ext>
            </a:extLst>
          </p:cNvPr>
          <p:cNvCxnSpPr/>
          <p:nvPr/>
        </p:nvCxnSpPr>
        <p:spPr>
          <a:xfrm>
            <a:off x="542260" y="5853492"/>
            <a:ext cx="11131568" cy="0"/>
          </a:xfrm>
          <a:prstGeom prst="line">
            <a:avLst/>
          </a:prstGeom>
          <a:ln>
            <a:solidFill>
              <a:schemeClr val="bg2">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EE4E3419-4B6D-F4AD-5C4F-3C2E254C1694}"/>
              </a:ext>
              <a:ext uri="{C183D7F6-B498-43B3-948B-1728B52AA6E4}">
                <adec:decorative xmlns:adec="http://schemas.microsoft.com/office/drawing/2017/decorative" val="1"/>
              </a:ext>
            </a:extLst>
          </p:cNvPr>
          <p:cNvPicPr>
            <a:picLocks noChangeAspect="1"/>
          </p:cNvPicPr>
          <p:nvPr/>
        </p:nvPicPr>
        <p:blipFill>
          <a:blip r:embed="rId14"/>
          <a:srcRect/>
          <a:stretch/>
        </p:blipFill>
        <p:spPr>
          <a:xfrm>
            <a:off x="322505" y="4791661"/>
            <a:ext cx="1121422" cy="1073994"/>
          </a:xfrm>
          <a:prstGeom prst="rect">
            <a:avLst/>
          </a:prstGeom>
        </p:spPr>
      </p:pic>
      <p:sp>
        <p:nvSpPr>
          <p:cNvPr id="16" name="TextBox 15">
            <a:extLst>
              <a:ext uri="{FF2B5EF4-FFF2-40B4-BE49-F238E27FC236}">
                <a16:creationId xmlns:a16="http://schemas.microsoft.com/office/drawing/2014/main" id="{22679A5E-CEDD-8F4A-201E-A86F731192E6}"/>
              </a:ext>
            </a:extLst>
          </p:cNvPr>
          <p:cNvSpPr txBox="1"/>
          <p:nvPr/>
        </p:nvSpPr>
        <p:spPr>
          <a:xfrm>
            <a:off x="1309926" y="5134832"/>
            <a:ext cx="1453236" cy="506237"/>
          </a:xfrm>
          <a:prstGeom prst="rect">
            <a:avLst/>
          </a:prstGeom>
          <a:noFill/>
        </p:spPr>
        <p:txBody>
          <a:bodyPr wrap="square">
            <a:spAutoFit/>
          </a:bodyPr>
          <a:lstStyle/>
          <a:p>
            <a:pPr marL="0" marR="0" lvl="0" indent="0" defTabSz="1332863" rtl="0" eaLnBrk="1" fontAlgn="auto" latinLnBrk="0" hangingPunct="1">
              <a:lnSpc>
                <a:spcPct val="100000"/>
              </a:lnSpc>
              <a:spcBef>
                <a:spcPts val="0"/>
              </a:spcBef>
              <a:spcAft>
                <a:spcPts val="0"/>
              </a:spcAft>
              <a:buClrTx/>
              <a:buSzTx/>
              <a:buFontTx/>
              <a:buNone/>
              <a:tabLst/>
              <a:defRPr/>
            </a:pPr>
            <a:r>
              <a:rPr lang="en-US" sz="2400" spc="-50">
                <a:ln w="3175">
                  <a:noFill/>
                </a:ln>
                <a:solidFill>
                  <a:schemeClr val="accent1"/>
                </a:solidFill>
                <a:latin typeface="+mj-lt"/>
                <a:ea typeface="+mj-ea"/>
                <a:cs typeface="+mj-cs"/>
              </a:rPr>
              <a:t>Work IQ</a:t>
            </a:r>
          </a:p>
        </p:txBody>
      </p:sp>
      <p:sp>
        <p:nvSpPr>
          <p:cNvPr id="24" name="TextBox 23">
            <a:extLst>
              <a:ext uri="{FF2B5EF4-FFF2-40B4-BE49-F238E27FC236}">
                <a16:creationId xmlns:a16="http://schemas.microsoft.com/office/drawing/2014/main" id="{9BAD19D6-2296-E1BB-928D-D31CB96FC10F}"/>
              </a:ext>
            </a:extLst>
          </p:cNvPr>
          <p:cNvSpPr txBox="1"/>
          <p:nvPr/>
        </p:nvSpPr>
        <p:spPr>
          <a:xfrm>
            <a:off x="1350413" y="5465321"/>
            <a:ext cx="1709441" cy="276999"/>
          </a:xfrm>
          <a:prstGeom prst="rect">
            <a:avLst/>
          </a:prstGeom>
          <a:noFill/>
        </p:spPr>
        <p:txBody>
          <a:bodyPr wrap="square" lIns="91440" tIns="45720" rIns="91440" bIns="45720" anchor="t">
            <a:spAutoFit/>
          </a:bodyPr>
          <a:lstStyle/>
          <a:p>
            <a:r>
              <a:rPr lang="en-US" sz="1200">
                <a:solidFill>
                  <a:schemeClr val="tx1">
                    <a:lumMod val="75000"/>
                    <a:lumOff val="25000"/>
                  </a:schemeClr>
                </a:solidFill>
                <a:latin typeface="+mj-lt"/>
              </a:rPr>
              <a:t>Context Layer</a:t>
            </a:r>
            <a:endParaRPr lang="en-US" sz="1200">
              <a:solidFill>
                <a:schemeClr val="tx1">
                  <a:lumMod val="75000"/>
                  <a:lumOff val="25000"/>
                </a:schemeClr>
              </a:solidFill>
              <a:latin typeface="Segoe UI Semibold"/>
              <a:cs typeface="Segoe UI Semibold"/>
            </a:endParaRPr>
          </a:p>
        </p:txBody>
      </p:sp>
      <p:sp>
        <p:nvSpPr>
          <p:cNvPr id="39" name="Title 5">
            <a:extLst>
              <a:ext uri="{FF2B5EF4-FFF2-40B4-BE49-F238E27FC236}">
                <a16:creationId xmlns:a16="http://schemas.microsoft.com/office/drawing/2014/main" id="{7805124E-7B09-E22A-03C1-9DAD3728A146}"/>
              </a:ext>
              <a:ext uri="{C183D7F6-B498-43B3-948B-1728B52AA6E4}">
                <adec:decorative xmlns:adec="http://schemas.microsoft.com/office/drawing/2017/decorative" val="1"/>
              </a:ext>
            </a:extLst>
          </p:cNvPr>
          <p:cNvSpPr txBox="1">
            <a:spLocks/>
          </p:cNvSpPr>
          <p:nvPr/>
        </p:nvSpPr>
        <p:spPr>
          <a:xfrm>
            <a:off x="3456301" y="5340466"/>
            <a:ext cx="1986844" cy="18466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UI Semibold" panose="020B0502040204020203" pitchFamily="34" charset="0"/>
              </a:defRPr>
            </a:lvl1pPr>
          </a:lstStyle>
          <a:p>
            <a:pPr algn="ctr" defTabSz="914400">
              <a:spcBef>
                <a:spcPts val="0"/>
              </a:spcBef>
              <a:defRPr/>
            </a:pPr>
            <a:r>
              <a:rPr lang="en-US" sz="1200" b="0" spc="0">
                <a:solidFill>
                  <a:schemeClr val="tx1">
                    <a:lumMod val="65000"/>
                    <a:lumOff val="35000"/>
                  </a:schemeClr>
                </a:solidFill>
                <a:latin typeface="Aptos SemiBold"/>
                <a:cs typeface="+mn-cs"/>
              </a:rPr>
              <a:t>Skills Inferencing </a:t>
            </a:r>
          </a:p>
        </p:txBody>
      </p:sp>
      <p:pic>
        <p:nvPicPr>
          <p:cNvPr id="44" name="Picture 2" descr="People Skills icon">
            <a:extLst>
              <a:ext uri="{FF2B5EF4-FFF2-40B4-BE49-F238E27FC236}">
                <a16:creationId xmlns:a16="http://schemas.microsoft.com/office/drawing/2014/main" id="{0A1B73F7-DCBC-0BED-F387-117F946097AF}"/>
              </a:ext>
            </a:extLst>
          </p:cNvPr>
          <p:cNvPicPr>
            <a:picLocks noChangeAspect="1" noChangeArrowheads="1"/>
          </p:cNvPicPr>
          <p:nvPr/>
        </p:nvPicPr>
        <p:blipFill rotWithShape="1">
          <a:blip r:embed="rId15">
            <a:extLst>
              <a:ext uri="{28A0092B-C50C-407E-A947-70E740481C1C}">
                <a14:useLocalDpi xmlns:a14="http://schemas.microsoft.com/office/drawing/2010/main"/>
              </a:ext>
            </a:extLst>
          </a:blip>
          <a:srcRect t="1" b="1"/>
          <a:stretch>
            <a:fillRect/>
          </a:stretch>
        </p:blipFill>
        <p:spPr bwMode="auto">
          <a:xfrm>
            <a:off x="4215214" y="4726144"/>
            <a:ext cx="492120" cy="539629"/>
          </a:xfrm>
          <a:prstGeom prst="rect">
            <a:avLst/>
          </a:prstGeom>
          <a:noFill/>
          <a:extLst>
            <a:ext uri="{909E8E84-426E-40DD-AFC4-6F175D3DCCD1}">
              <a14:hiddenFill xmlns:a14="http://schemas.microsoft.com/office/drawing/2010/main">
                <a:solidFill>
                  <a:srgbClr val="FFFFFF"/>
                </a:solidFill>
              </a14:hiddenFill>
            </a:ext>
          </a:extLst>
        </p:spPr>
      </p:pic>
      <p:sp>
        <p:nvSpPr>
          <p:cNvPr id="52" name="TextBox 51">
            <a:extLst>
              <a:ext uri="{FF2B5EF4-FFF2-40B4-BE49-F238E27FC236}">
                <a16:creationId xmlns:a16="http://schemas.microsoft.com/office/drawing/2014/main" id="{FDDEB3E9-5A28-2AEA-D3C3-4D09F8BE3548}"/>
              </a:ext>
            </a:extLst>
          </p:cNvPr>
          <p:cNvSpPr txBox="1"/>
          <p:nvPr/>
        </p:nvSpPr>
        <p:spPr>
          <a:xfrm>
            <a:off x="5915715" y="5340466"/>
            <a:ext cx="2136163" cy="18466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a:lnSpc>
                <a:spcPct val="100000"/>
              </a:lnSpc>
              <a:spcBef>
                <a:spcPts val="0"/>
              </a:spcBef>
              <a:buNone/>
              <a:defRPr sz="1600" b="0" i="0" cap="none" spc="0" baseline="0">
                <a:ln w="3175">
                  <a:noFill/>
                </a:ln>
                <a:solidFill>
                  <a:schemeClr val="tx1">
                    <a:lumMod val="65000"/>
                    <a:lumOff val="35000"/>
                  </a:schemeClr>
                </a:solidFill>
                <a:effectLst/>
                <a:latin typeface="Segoe UI Semibold"/>
              </a:defRPr>
            </a:lvl1pPr>
          </a:lstStyle>
          <a:p>
            <a:r>
              <a:rPr lang="en-US" sz="1200">
                <a:solidFill>
                  <a:schemeClr val="tx1">
                    <a:lumMod val="75000"/>
                    <a:lumOff val="25000"/>
                  </a:schemeClr>
                </a:solidFill>
                <a:latin typeface="Aptos SemiBold" panose="020B0004020202020204" pitchFamily="34" charset="0"/>
              </a:rPr>
              <a:t>Org Analytics (PAX)</a:t>
            </a:r>
          </a:p>
        </p:txBody>
      </p:sp>
      <p:sp>
        <p:nvSpPr>
          <p:cNvPr id="58" name="TextBox 57">
            <a:extLst>
              <a:ext uri="{FF2B5EF4-FFF2-40B4-BE49-F238E27FC236}">
                <a16:creationId xmlns:a16="http://schemas.microsoft.com/office/drawing/2014/main" id="{E4D6C3D2-AD8F-DED7-1356-1BDB5C86D8A0}"/>
              </a:ext>
            </a:extLst>
          </p:cNvPr>
          <p:cNvSpPr txBox="1"/>
          <p:nvPr/>
        </p:nvSpPr>
        <p:spPr>
          <a:xfrm>
            <a:off x="8594344" y="5340466"/>
            <a:ext cx="2136163" cy="18466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algn="ctr">
              <a:lnSpc>
                <a:spcPct val="100000"/>
              </a:lnSpc>
              <a:spcBef>
                <a:spcPts val="0"/>
              </a:spcBef>
              <a:buNone/>
              <a:defRPr sz="1600" b="0" i="0" cap="none" spc="0" baseline="0">
                <a:ln w="3175">
                  <a:noFill/>
                </a:ln>
                <a:solidFill>
                  <a:schemeClr val="tx1">
                    <a:lumMod val="65000"/>
                    <a:lumOff val="35000"/>
                  </a:schemeClr>
                </a:solidFill>
                <a:effectLst/>
                <a:latin typeface="Segoe UI Semibold"/>
              </a:defRPr>
            </a:lvl1pPr>
          </a:lstStyle>
          <a:p>
            <a:r>
              <a:rPr lang="en-US" sz="1200">
                <a:solidFill>
                  <a:schemeClr val="tx1">
                    <a:lumMod val="75000"/>
                    <a:lumOff val="25000"/>
                  </a:schemeClr>
                </a:solidFill>
                <a:latin typeface="Aptos SemiBold" panose="020B0004020202020204" pitchFamily="34" charset="0"/>
              </a:rPr>
              <a:t>Learning Intelligence</a:t>
            </a:r>
          </a:p>
        </p:txBody>
      </p:sp>
      <p:pic>
        <p:nvPicPr>
          <p:cNvPr id="66" name="Graphic 65" descr="Statistics with solid fill">
            <a:extLst>
              <a:ext uri="{FF2B5EF4-FFF2-40B4-BE49-F238E27FC236}">
                <a16:creationId xmlns:a16="http://schemas.microsoft.com/office/drawing/2014/main" id="{D4C867D4-5214-A11C-12C6-AC3D4F15E624}"/>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6742445" y="4783941"/>
            <a:ext cx="424034" cy="424034"/>
          </a:xfrm>
          <a:prstGeom prst="rect">
            <a:avLst/>
          </a:prstGeom>
        </p:spPr>
      </p:pic>
      <p:pic>
        <p:nvPicPr>
          <p:cNvPr id="70" name="Graphic 69" descr="Idea with solid fill">
            <a:extLst>
              <a:ext uri="{FF2B5EF4-FFF2-40B4-BE49-F238E27FC236}">
                <a16:creationId xmlns:a16="http://schemas.microsoft.com/office/drawing/2014/main" id="{B57A91A2-D8A4-88DD-CA33-3B94D99505CB}"/>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9404248" y="4759244"/>
            <a:ext cx="473429" cy="473429"/>
          </a:xfrm>
          <a:prstGeom prst="rect">
            <a:avLst/>
          </a:prstGeom>
        </p:spPr>
      </p:pic>
      <p:sp>
        <p:nvSpPr>
          <p:cNvPr id="71" name="TextBox 70">
            <a:extLst>
              <a:ext uri="{FF2B5EF4-FFF2-40B4-BE49-F238E27FC236}">
                <a16:creationId xmlns:a16="http://schemas.microsoft.com/office/drawing/2014/main" id="{ECFC127C-0FCE-6CA6-BE5B-FBDD677529E1}"/>
              </a:ext>
            </a:extLst>
          </p:cNvPr>
          <p:cNvSpPr txBox="1"/>
          <p:nvPr/>
        </p:nvSpPr>
        <p:spPr>
          <a:xfrm>
            <a:off x="523683" y="6092451"/>
            <a:ext cx="4817024" cy="369332"/>
          </a:xfrm>
          <a:prstGeom prst="rect">
            <a:avLst/>
          </a:prstGeom>
          <a:noFill/>
        </p:spPr>
        <p:txBody>
          <a:bodyPr wrap="none" lIns="0" tIns="0" rIns="0" bIns="0" rtlCol="0">
            <a:spAutoFit/>
          </a:bodyPr>
          <a:lstStyle/>
          <a:p>
            <a:pPr algn="l"/>
            <a:r>
              <a:rPr lang="en-US" sz="1200">
                <a:solidFill>
                  <a:schemeClr val="tx1">
                    <a:lumMod val="75000"/>
                    <a:lumOff val="25000"/>
                  </a:schemeClr>
                </a:solidFill>
                <a:latin typeface="Aptos SemiBold" panose="020B0004020202020204" pitchFamily="34" charset="0"/>
              </a:rPr>
              <a:t>Data Signals Foundation</a:t>
            </a:r>
          </a:p>
          <a:p>
            <a:pPr algn="l"/>
            <a:r>
              <a:rPr lang="en-US" sz="1200">
                <a:solidFill>
                  <a:schemeClr val="tx1">
                    <a:lumMod val="75000"/>
                    <a:lumOff val="25000"/>
                  </a:schemeClr>
                </a:solidFill>
                <a:latin typeface="Aptos" panose="020B0004020202020204" pitchFamily="34" charset="0"/>
              </a:rPr>
              <a:t> </a:t>
            </a:r>
            <a:r>
              <a:rPr lang="en-US" sz="1100">
                <a:solidFill>
                  <a:schemeClr val="tx1">
                    <a:lumMod val="75000"/>
                    <a:lumOff val="25000"/>
                  </a:schemeClr>
                </a:solidFill>
                <a:latin typeface="Aptos" panose="020B0004020202020204" pitchFamily="34" charset="0"/>
              </a:rPr>
              <a:t>M365 Graph Activity, M365 Copilot Activity, HCM Profile Data, LMS Content  </a:t>
            </a:r>
            <a:endParaRPr lang="en-US" sz="1200">
              <a:solidFill>
                <a:schemeClr val="tx1">
                  <a:lumMod val="75000"/>
                  <a:lumOff val="25000"/>
                </a:schemeClr>
              </a:solidFill>
              <a:latin typeface="Aptos" panose="020B0004020202020204" pitchFamily="34" charset="0"/>
            </a:endParaRPr>
          </a:p>
        </p:txBody>
      </p:sp>
      <p:sp>
        <p:nvSpPr>
          <p:cNvPr id="74" name="TextBox 73">
            <a:extLst>
              <a:ext uri="{FF2B5EF4-FFF2-40B4-BE49-F238E27FC236}">
                <a16:creationId xmlns:a16="http://schemas.microsoft.com/office/drawing/2014/main" id="{41AB31EA-DD34-C6E5-2931-DEF2B315F6C8}"/>
              </a:ext>
            </a:extLst>
          </p:cNvPr>
          <p:cNvSpPr txBox="1"/>
          <p:nvPr/>
        </p:nvSpPr>
        <p:spPr>
          <a:xfrm>
            <a:off x="7598031" y="6267461"/>
            <a:ext cx="4092467" cy="169277"/>
          </a:xfrm>
          <a:prstGeom prst="rect">
            <a:avLst/>
          </a:prstGeom>
          <a:noFill/>
        </p:spPr>
        <p:txBody>
          <a:bodyPr wrap="none" lIns="0" tIns="0" rIns="0" bIns="0" rtlCol="0">
            <a:spAutoFit/>
          </a:bodyPr>
          <a:lstStyle/>
          <a:p>
            <a:pPr algn="r"/>
            <a:r>
              <a:rPr lang="en-US" sz="1100">
                <a:solidFill>
                  <a:schemeClr val="tx1">
                    <a:lumMod val="75000"/>
                    <a:lumOff val="25000"/>
                  </a:schemeClr>
                </a:solidFill>
                <a:latin typeface="Aptos" panose="020B0004020202020204" pitchFamily="34" charset="0"/>
              </a:rPr>
              <a:t>Import connectors available for HCM data (MODIS) and LMS Data</a:t>
            </a:r>
          </a:p>
        </p:txBody>
      </p:sp>
      <p:sp>
        <p:nvSpPr>
          <p:cNvPr id="5" name="Title 4">
            <a:extLst>
              <a:ext uri="{FF2B5EF4-FFF2-40B4-BE49-F238E27FC236}">
                <a16:creationId xmlns:a16="http://schemas.microsoft.com/office/drawing/2014/main" id="{F6DBAEDD-241D-0938-0652-487889148E74}"/>
              </a:ext>
            </a:extLst>
          </p:cNvPr>
          <p:cNvSpPr>
            <a:spLocks noGrp="1"/>
          </p:cNvSpPr>
          <p:nvPr>
            <p:ph type="title" idx="4294967295"/>
          </p:nvPr>
        </p:nvSpPr>
        <p:spPr bwMode="auto">
          <a:xfrm>
            <a:off x="3029667" y="33609"/>
            <a:ext cx="6689970" cy="400737"/>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000" b="0" i="0" u="none" strike="noStrike" kern="1200" cap="none" spc="0" normalizeH="0" baseline="0" noProof="0">
                <a:ln>
                  <a:noFill/>
                </a:ln>
                <a:solidFill>
                  <a:srgbClr val="FFFFFF"/>
                </a:solidFill>
                <a:effectLst/>
                <a:uLnTx/>
                <a:uFillTx/>
                <a:latin typeface="Aptos SemiBold"/>
                <a:ea typeface="+mn-ea"/>
                <a:cs typeface="Segoe UI"/>
              </a:rPr>
              <a:t>AI Work &amp; Workforce Transformation Product Portfolio</a:t>
            </a:r>
          </a:p>
        </p:txBody>
      </p:sp>
      <p:sp>
        <p:nvSpPr>
          <p:cNvPr id="11" name="TextBox 10">
            <a:extLst>
              <a:ext uri="{FF2B5EF4-FFF2-40B4-BE49-F238E27FC236}">
                <a16:creationId xmlns:a16="http://schemas.microsoft.com/office/drawing/2014/main" id="{587BB96F-6984-2C88-E1F8-2BD3D0BBADB4}"/>
              </a:ext>
            </a:extLst>
          </p:cNvPr>
          <p:cNvSpPr txBox="1"/>
          <p:nvPr/>
        </p:nvSpPr>
        <p:spPr>
          <a:xfrm>
            <a:off x="3506734" y="5498934"/>
            <a:ext cx="1896532" cy="461665"/>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latin typeface="Aptos" panose="020B0004020202020204" pitchFamily="34" charset="0"/>
              </a:rPr>
              <a:t>Skills people are using on their day-to-day job – based on M365 Graph</a:t>
            </a:r>
          </a:p>
          <a:p>
            <a:endParaRPr lang="en-US" sz="800">
              <a:latin typeface="Aptos" panose="020B0004020202020204" pitchFamily="34" charset="0"/>
            </a:endParaRPr>
          </a:p>
        </p:txBody>
      </p:sp>
      <p:sp>
        <p:nvSpPr>
          <p:cNvPr id="14" name="TextBox 13">
            <a:extLst>
              <a:ext uri="{FF2B5EF4-FFF2-40B4-BE49-F238E27FC236}">
                <a16:creationId xmlns:a16="http://schemas.microsoft.com/office/drawing/2014/main" id="{C25781E9-A7B1-F086-BAA5-D90F4577C1B7}"/>
              </a:ext>
            </a:extLst>
          </p:cNvPr>
          <p:cNvSpPr txBox="1"/>
          <p:nvPr/>
        </p:nvSpPr>
        <p:spPr>
          <a:xfrm>
            <a:off x="6028218" y="5517450"/>
            <a:ext cx="1896532" cy="33855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latin typeface="Aptos" panose="020B0004020202020204" pitchFamily="34" charset="0"/>
              </a:rPr>
              <a:t>Precise answers and insights around org composition and structure</a:t>
            </a:r>
          </a:p>
        </p:txBody>
      </p:sp>
      <p:sp>
        <p:nvSpPr>
          <p:cNvPr id="15" name="TextBox 14">
            <a:extLst>
              <a:ext uri="{FF2B5EF4-FFF2-40B4-BE49-F238E27FC236}">
                <a16:creationId xmlns:a16="http://schemas.microsoft.com/office/drawing/2014/main" id="{6A7B3FB8-CD40-65D5-CED3-95999E46D759}"/>
              </a:ext>
            </a:extLst>
          </p:cNvPr>
          <p:cNvSpPr txBox="1"/>
          <p:nvPr/>
        </p:nvSpPr>
        <p:spPr>
          <a:xfrm>
            <a:off x="8554728" y="5522926"/>
            <a:ext cx="2209204" cy="33855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r>
              <a:rPr lang="en-US" sz="800">
                <a:latin typeface="Aptos" panose="020B0004020202020204" pitchFamily="34" charset="0"/>
              </a:rPr>
              <a:t>Learning content personalization engine based on role, tasks, skills, and work context.</a:t>
            </a:r>
          </a:p>
        </p:txBody>
      </p:sp>
      <p:pic>
        <p:nvPicPr>
          <p:cNvPr id="20" name="Picture 19" descr="A screenshot of a computer">
            <a:extLst>
              <a:ext uri="{FF2B5EF4-FFF2-40B4-BE49-F238E27FC236}">
                <a16:creationId xmlns:a16="http://schemas.microsoft.com/office/drawing/2014/main" id="{D0CAC261-0BAE-4376-0201-85A6E89712B8}"/>
              </a:ext>
            </a:extLst>
          </p:cNvPr>
          <p:cNvPicPr>
            <a:picLocks noChangeAspect="1"/>
          </p:cNvPicPr>
          <p:nvPr/>
        </p:nvPicPr>
        <p:blipFill>
          <a:blip r:embed="rId9"/>
          <a:stretch>
            <a:fillRect/>
          </a:stretch>
        </p:blipFill>
        <p:spPr>
          <a:xfrm>
            <a:off x="6946606" y="2312951"/>
            <a:ext cx="997880" cy="686042"/>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23" name="TextBox 103">
            <a:extLst>
              <a:ext uri="{FF2B5EF4-FFF2-40B4-BE49-F238E27FC236}">
                <a16:creationId xmlns:a16="http://schemas.microsoft.com/office/drawing/2014/main" id="{6F5730D7-1C0F-1203-28BF-D1E5CB7BEB55}"/>
              </a:ext>
            </a:extLst>
          </p:cNvPr>
          <p:cNvSpPr txBox="1"/>
          <p:nvPr/>
        </p:nvSpPr>
        <p:spPr>
          <a:xfrm>
            <a:off x="6719840" y="3001232"/>
            <a:ext cx="1467315" cy="215444"/>
          </a:xfrm>
          <a:prstGeom prst="rect">
            <a:avLst/>
          </a:prstGeom>
          <a:noFill/>
        </p:spPr>
        <p:txBody>
          <a:bodyPr wrap="square" lIns="91440" tIns="45720" rIns="91440" bIns="45720" rtlCol="0" anchor="t">
            <a:spAutoFit/>
          </a:bodyPr>
          <a:lstStyle>
            <a:defPPr>
              <a:defRPr lang="en-US"/>
            </a:defPPr>
            <a:lvl1pPr marL="0" marR="0" lvl="0" indent="0" algn="ctr" defTabSz="914400" rtl="0" eaLnBrk="1" fontAlgn="auto" latinLnBrk="0" hangingPunct="1">
              <a:lnSpc>
                <a:spcPct val="100000"/>
              </a:lnSpc>
              <a:spcBef>
                <a:spcPts val="0"/>
              </a:spcBef>
              <a:spcAft>
                <a:spcPts val="0"/>
              </a:spcAft>
              <a:buClrTx/>
              <a:buSzTx/>
              <a:buFontTx/>
              <a:buNone/>
              <a:tabLst/>
              <a:defRPr kumimoji="0" sz="1100" b="0" i="0" u="none" strike="noStrike" kern="1200" cap="none" spc="0" normalizeH="0" baseline="0">
                <a:ln>
                  <a:noFill/>
                </a:ln>
                <a:solidFill>
                  <a:srgbClr val="414141">
                    <a:lumMod val="75000"/>
                  </a:srgbClr>
                </a:solidFill>
                <a:effectLst/>
                <a:uLnTx/>
                <a:uFillTx/>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Workforce Insights Agent </a:t>
            </a:r>
          </a:p>
        </p:txBody>
      </p:sp>
      <p:pic>
        <p:nvPicPr>
          <p:cNvPr id="25" name="Picture 24" descr="A screenshot of a computer">
            <a:extLst>
              <a:ext uri="{FF2B5EF4-FFF2-40B4-BE49-F238E27FC236}">
                <a16:creationId xmlns:a16="http://schemas.microsoft.com/office/drawing/2014/main" id="{7E590926-5343-4340-FCF4-6FB1D31F690B}"/>
              </a:ext>
            </a:extLst>
          </p:cNvPr>
          <p:cNvPicPr>
            <a:picLocks noChangeAspect="1"/>
          </p:cNvPicPr>
          <p:nvPr/>
        </p:nvPicPr>
        <p:blipFill>
          <a:blip r:embed="rId13" cstate="print">
            <a:extLst>
              <a:ext uri="{28A0092B-C50C-407E-A947-70E740481C1C}">
                <a14:useLocalDpi xmlns:a14="http://schemas.microsoft.com/office/drawing/2010/main" val="0"/>
              </a:ext>
            </a:extLst>
          </a:blip>
          <a:srcRect l="13814"/>
          <a:stretch>
            <a:fillRect/>
          </a:stretch>
        </p:blipFill>
        <p:spPr>
          <a:xfrm>
            <a:off x="6487252" y="3411325"/>
            <a:ext cx="979925"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pic>
        <p:nvPicPr>
          <p:cNvPr id="26" name="Picture 25" descr="A screenshot of a computer">
            <a:extLst>
              <a:ext uri="{FF2B5EF4-FFF2-40B4-BE49-F238E27FC236}">
                <a16:creationId xmlns:a16="http://schemas.microsoft.com/office/drawing/2014/main" id="{CB278C98-58D6-5428-DDD5-CD95F9756CFC}"/>
              </a:ext>
            </a:extLst>
          </p:cNvPr>
          <p:cNvPicPr>
            <a:picLocks noChangeAspect="1"/>
          </p:cNvPicPr>
          <p:nvPr/>
        </p:nvPicPr>
        <p:blipFill>
          <a:blip r:embed="rId18"/>
          <a:srcRect t="2" r="20583" b="35991"/>
          <a:stretch>
            <a:fillRect/>
          </a:stretch>
        </p:blipFill>
        <p:spPr>
          <a:xfrm>
            <a:off x="7694428" y="3415825"/>
            <a:ext cx="982097" cy="648313"/>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27" name="TextBox 26">
            <a:extLst>
              <a:ext uri="{FF2B5EF4-FFF2-40B4-BE49-F238E27FC236}">
                <a16:creationId xmlns:a16="http://schemas.microsoft.com/office/drawing/2014/main" id="{4D4FD050-76DB-9DBD-139D-777E583C8060}"/>
              </a:ext>
            </a:extLst>
          </p:cNvPr>
          <p:cNvSpPr txBox="1"/>
          <p:nvPr/>
        </p:nvSpPr>
        <p:spPr>
          <a:xfrm>
            <a:off x="6197763" y="4133779"/>
            <a:ext cx="1530197" cy="215444"/>
          </a:xfrm>
          <a:prstGeom prst="rect">
            <a:avLst/>
          </a:prstGeom>
          <a:noFill/>
        </p:spPr>
        <p:txBody>
          <a:bodyPr wrap="square" lIns="91440" tIns="45720" rIns="91440" bIns="45720" rtlCol="0" anchor="t">
            <a:spAutoFit/>
          </a:bodyPr>
          <a:lstStyle>
            <a:defPPr>
              <a:defRPr lang="en-US"/>
            </a:defPPr>
            <a:lvl1pPr algn="ctr">
              <a:defRPr sz="1000">
                <a:solidFill>
                  <a:schemeClr val="tx2">
                    <a:lumMod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414141">
                    <a:lumMod val="75000"/>
                  </a:srgbClr>
                </a:solidFill>
                <a:effectLst/>
                <a:uLnTx/>
                <a:uFillTx/>
                <a:ea typeface="+mn-ea"/>
                <a:cs typeface="+mn-cs"/>
              </a:rPr>
              <a:t>Learning Agent</a:t>
            </a:r>
          </a:p>
        </p:txBody>
      </p:sp>
      <p:sp>
        <p:nvSpPr>
          <p:cNvPr id="28" name="TextBox 27">
            <a:extLst>
              <a:ext uri="{FF2B5EF4-FFF2-40B4-BE49-F238E27FC236}">
                <a16:creationId xmlns:a16="http://schemas.microsoft.com/office/drawing/2014/main" id="{CFD20EA4-644D-453C-DFE2-A90D3F1D178D}"/>
              </a:ext>
            </a:extLst>
          </p:cNvPr>
          <p:cNvSpPr txBox="1"/>
          <p:nvPr/>
        </p:nvSpPr>
        <p:spPr>
          <a:xfrm>
            <a:off x="7391441" y="4133779"/>
            <a:ext cx="1530197" cy="215444"/>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000" b="0" i="0" u="none" strike="noStrike" cap="none" spc="0" normalizeH="0" baseline="0">
                <a:ln>
                  <a:noFill/>
                </a:ln>
                <a:solidFill>
                  <a:srgbClr val="414141">
                    <a:lumMod val="75000"/>
                  </a:srgbClr>
                </a:solidFill>
                <a:effectLst/>
                <a:uLnTx/>
                <a:uFillTx/>
              </a:defRPr>
            </a:lvl1pPr>
          </a:lstStyle>
          <a:p>
            <a:r>
              <a:rPr lang="en-US" sz="800"/>
              <a:t>Viva Learning</a:t>
            </a:r>
          </a:p>
        </p:txBody>
      </p:sp>
      <p:pic>
        <p:nvPicPr>
          <p:cNvPr id="29" name="Picture 28" descr="A screenshot of a computer">
            <a:extLst>
              <a:ext uri="{FF2B5EF4-FFF2-40B4-BE49-F238E27FC236}">
                <a16:creationId xmlns:a16="http://schemas.microsoft.com/office/drawing/2014/main" id="{E2D4B23A-9B86-E4B3-6E3C-AD35CCAF211B}"/>
              </a:ext>
            </a:extLst>
          </p:cNvPr>
          <p:cNvPicPr>
            <a:picLocks noChangeAspect="1"/>
          </p:cNvPicPr>
          <p:nvPr/>
        </p:nvPicPr>
        <p:blipFill>
          <a:blip r:embed="rId13" cstate="print">
            <a:extLst>
              <a:ext uri="{28A0092B-C50C-407E-A947-70E740481C1C}">
                <a14:useLocalDpi xmlns:a14="http://schemas.microsoft.com/office/drawing/2010/main" val="0"/>
              </a:ext>
            </a:extLst>
          </a:blip>
          <a:srcRect l="13814"/>
          <a:stretch>
            <a:fillRect/>
          </a:stretch>
        </p:blipFill>
        <p:spPr>
          <a:xfrm>
            <a:off x="10654139" y="2311731"/>
            <a:ext cx="979925"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27750142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91ACE6-7BD3-819F-3F62-6CEE024DE36D}"/>
              </a:ext>
            </a:extLst>
          </p:cNvPr>
          <p:cNvSpPr txBox="1">
            <a:spLocks noGrp="1"/>
          </p:cNvSpPr>
          <p:nvPr>
            <p:ph type="title" idx="4294967295"/>
          </p:nvPr>
        </p:nvSpPr>
        <p:spPr>
          <a:xfrm>
            <a:off x="566056" y="3755571"/>
            <a:ext cx="4251677" cy="1754326"/>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black">
                    <a:lumMod val="65000"/>
                    <a:lumOff val="35000"/>
                  </a:prstClr>
                </a:solidFill>
                <a:effectLst/>
                <a:uLnTx/>
                <a:uFillTx/>
                <a:latin typeface="Segoe UI"/>
                <a:ea typeface="+mn-ea"/>
                <a:cs typeface="+mn-cs"/>
              </a:rPr>
              <a:t>People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black">
                    <a:lumMod val="65000"/>
                    <a:lumOff val="35000"/>
                  </a:prstClr>
                </a:solidFill>
                <a:effectLst/>
                <a:uLnTx/>
                <a:uFillTx/>
                <a:latin typeface="Segoe UI"/>
                <a:ea typeface="+mn-ea"/>
                <a:cs typeface="+mn-cs"/>
              </a:rPr>
              <a:t>overview</a:t>
            </a:r>
          </a:p>
        </p:txBody>
      </p:sp>
    </p:spTree>
    <p:extLst>
      <p:ext uri="{BB962C8B-B14F-4D97-AF65-F5344CB8AC3E}">
        <p14:creationId xmlns:p14="http://schemas.microsoft.com/office/powerpoint/2010/main" val="3268780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16BF8-E911-09EE-D14E-8005B7181A9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3BD9E76-78ED-54BA-D930-D54659FBBB1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flipH="1">
            <a:off x="-1" y="5038011"/>
            <a:ext cx="6343358" cy="1819989"/>
          </a:xfrm>
          <a:prstGeom prst="rect">
            <a:avLst/>
          </a:prstGeom>
        </p:spPr>
      </p:pic>
      <p:sp>
        <p:nvSpPr>
          <p:cNvPr id="26" name="Rounded Rectangle 80">
            <a:extLst>
              <a:ext uri="{FF2B5EF4-FFF2-40B4-BE49-F238E27FC236}">
                <a16:creationId xmlns:a16="http://schemas.microsoft.com/office/drawing/2014/main" id="{CF7C3EBF-A807-F1DA-F5F4-8F2BC43CA7DA}"/>
              </a:ext>
              <a:ext uri="{C183D7F6-B498-43B3-948B-1728B52AA6E4}">
                <adec:decorative xmlns:adec="http://schemas.microsoft.com/office/drawing/2017/decorative" val="1"/>
              </a:ext>
            </a:extLst>
          </p:cNvPr>
          <p:cNvSpPr>
            <a:spLocks/>
          </p:cNvSpPr>
          <p:nvPr/>
        </p:nvSpPr>
        <p:spPr bwMode="auto">
          <a:xfrm>
            <a:off x="588262" y="1163423"/>
            <a:ext cx="11018520" cy="5006150"/>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 name="Rounded Rectangle 80">
            <a:extLst>
              <a:ext uri="{FF2B5EF4-FFF2-40B4-BE49-F238E27FC236}">
                <a16:creationId xmlns:a16="http://schemas.microsoft.com/office/drawing/2014/main" id="{E98ED5B7-DB60-BF7E-934A-BFCF2B2FCF4D}"/>
              </a:ext>
              <a:ext uri="{C183D7F6-B498-43B3-948B-1728B52AA6E4}">
                <adec:decorative xmlns:adec="http://schemas.microsoft.com/office/drawing/2017/decorative" val="1"/>
              </a:ext>
            </a:extLst>
          </p:cNvPr>
          <p:cNvSpPr>
            <a:spLocks/>
          </p:cNvSpPr>
          <p:nvPr/>
        </p:nvSpPr>
        <p:spPr bwMode="auto">
          <a:xfrm>
            <a:off x="8052520" y="1701095"/>
            <a:ext cx="3383280" cy="4112115"/>
          </a:xfrm>
          <a:prstGeom prst="roundRect">
            <a:avLst>
              <a:gd name="adj" fmla="val 3353"/>
            </a:avLst>
          </a:prstGeom>
          <a:solidFill>
            <a:srgbClr val="FFFFFF"/>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742" rtl="0" eaLnBrk="1" fontAlgn="base" latinLnBrk="0" hangingPunct="1">
              <a:lnSpc>
                <a:spcPct val="100000"/>
              </a:lnSpc>
              <a:spcBef>
                <a:spcPts val="0"/>
              </a:spcBef>
              <a:spcAft>
                <a:spcPts val="300"/>
              </a:spcAft>
              <a:buClrTx/>
              <a:buSzPct val="90000"/>
              <a:buFontTx/>
              <a:buNone/>
              <a:tabLst>
                <a:tab pos="183703" algn="l"/>
              </a:tabLst>
              <a:defRPr/>
            </a:pPr>
            <a:endParaRPr kumimoji="0" lang="en-US" sz="2000" b="0" i="0" u="none" strike="noStrike" kern="0" cap="none" spc="0" normalizeH="0" baseline="0" noProof="0">
              <a:ln>
                <a:noFill/>
              </a:ln>
              <a:solidFill>
                <a:srgbClr val="000000"/>
              </a:solidFill>
              <a:effectLst/>
              <a:uLnTx/>
              <a:uFillTx/>
              <a:latin typeface="Segoe UI"/>
              <a:ea typeface="+mn-ea"/>
              <a:cs typeface="+mn-cs"/>
            </a:endParaRPr>
          </a:p>
        </p:txBody>
      </p:sp>
      <p:sp>
        <p:nvSpPr>
          <p:cNvPr id="3" name="Rounded Rectangle 80">
            <a:extLst>
              <a:ext uri="{FF2B5EF4-FFF2-40B4-BE49-F238E27FC236}">
                <a16:creationId xmlns:a16="http://schemas.microsoft.com/office/drawing/2014/main" id="{DA755E37-E9CE-DCE0-7824-C5DE01183DFC}"/>
              </a:ext>
              <a:ext uri="{C183D7F6-B498-43B3-948B-1728B52AA6E4}">
                <adec:decorative xmlns:adec="http://schemas.microsoft.com/office/drawing/2017/decorative" val="1"/>
              </a:ext>
            </a:extLst>
          </p:cNvPr>
          <p:cNvSpPr>
            <a:spLocks/>
          </p:cNvSpPr>
          <p:nvPr/>
        </p:nvSpPr>
        <p:spPr bwMode="auto">
          <a:xfrm>
            <a:off x="756200" y="1730912"/>
            <a:ext cx="3383280" cy="4112115"/>
          </a:xfrm>
          <a:prstGeom prst="roundRect">
            <a:avLst>
              <a:gd name="adj" fmla="val 3353"/>
            </a:avLst>
          </a:prstGeom>
          <a:solidFill>
            <a:srgbClr val="FFFFFF"/>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742" rtl="0" eaLnBrk="1" fontAlgn="base" latinLnBrk="0" hangingPunct="1">
              <a:lnSpc>
                <a:spcPct val="100000"/>
              </a:lnSpc>
              <a:spcBef>
                <a:spcPts val="0"/>
              </a:spcBef>
              <a:spcAft>
                <a:spcPts val="300"/>
              </a:spcAft>
              <a:buClrTx/>
              <a:buSzPct val="90000"/>
              <a:buFontTx/>
              <a:buNone/>
              <a:tabLst>
                <a:tab pos="183703" algn="l"/>
              </a:tabLst>
              <a:defRPr/>
            </a:pPr>
            <a:endParaRPr kumimoji="0" lang="en-US" sz="2000" b="0" i="0" u="none" strike="noStrike" kern="0" cap="none" spc="0" normalizeH="0" baseline="0" noProof="0">
              <a:ln>
                <a:noFill/>
              </a:ln>
              <a:solidFill>
                <a:srgbClr val="000000"/>
              </a:solidFill>
              <a:effectLst/>
              <a:uLnTx/>
              <a:uFillTx/>
              <a:latin typeface="Segoe UI"/>
              <a:ea typeface="+mn-ea"/>
              <a:cs typeface="+mn-cs"/>
            </a:endParaRPr>
          </a:p>
        </p:txBody>
      </p:sp>
      <p:sp>
        <p:nvSpPr>
          <p:cNvPr id="5" name="Rounded Rectangle 80">
            <a:extLst>
              <a:ext uri="{FF2B5EF4-FFF2-40B4-BE49-F238E27FC236}">
                <a16:creationId xmlns:a16="http://schemas.microsoft.com/office/drawing/2014/main" id="{000F5E2B-90D3-710A-A123-F52764B8BDEF}"/>
              </a:ext>
              <a:ext uri="{C183D7F6-B498-43B3-948B-1728B52AA6E4}">
                <adec:decorative xmlns:adec="http://schemas.microsoft.com/office/drawing/2017/decorative" val="1"/>
              </a:ext>
            </a:extLst>
          </p:cNvPr>
          <p:cNvSpPr>
            <a:spLocks/>
          </p:cNvSpPr>
          <p:nvPr/>
        </p:nvSpPr>
        <p:spPr bwMode="auto">
          <a:xfrm>
            <a:off x="4406549" y="1730912"/>
            <a:ext cx="3383280" cy="4112115"/>
          </a:xfrm>
          <a:prstGeom prst="roundRect">
            <a:avLst>
              <a:gd name="adj" fmla="val 3353"/>
            </a:avLst>
          </a:prstGeom>
          <a:solidFill>
            <a:srgbClr val="FFFFFF"/>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ctr" defTabSz="932742" rtl="0" eaLnBrk="1" fontAlgn="base" latinLnBrk="0" hangingPunct="1">
              <a:lnSpc>
                <a:spcPct val="100000"/>
              </a:lnSpc>
              <a:spcBef>
                <a:spcPts val="0"/>
              </a:spcBef>
              <a:spcAft>
                <a:spcPts val="300"/>
              </a:spcAft>
              <a:buClrTx/>
              <a:buSzPct val="90000"/>
              <a:buFontTx/>
              <a:buNone/>
              <a:tabLst>
                <a:tab pos="183703" algn="l"/>
              </a:tabLst>
              <a:defRPr/>
            </a:pPr>
            <a:endParaRPr kumimoji="0" lang="en-US" sz="2000" b="0" i="0" u="none" strike="noStrike" kern="0" cap="none" spc="0" normalizeH="0" baseline="0" noProof="0">
              <a:ln>
                <a:noFill/>
              </a:ln>
              <a:solidFill>
                <a:srgbClr val="000000"/>
              </a:solidFill>
              <a:effectLst/>
              <a:uLnTx/>
              <a:uFillTx/>
              <a:latin typeface="Segoe UI"/>
              <a:ea typeface="+mn-ea"/>
              <a:cs typeface="+mn-cs"/>
            </a:endParaRPr>
          </a:p>
        </p:txBody>
      </p:sp>
      <p:grpSp>
        <p:nvGrpSpPr>
          <p:cNvPr id="4" name="Group 3">
            <a:extLst>
              <a:ext uri="{FF2B5EF4-FFF2-40B4-BE49-F238E27FC236}">
                <a16:creationId xmlns:a16="http://schemas.microsoft.com/office/drawing/2014/main" id="{C28B8F03-7200-8737-F989-1D0ADA1DF558}"/>
              </a:ext>
              <a:ext uri="{C183D7F6-B498-43B3-948B-1728B52AA6E4}">
                <adec:decorative xmlns:adec="http://schemas.microsoft.com/office/drawing/2017/decorative" val="1"/>
              </a:ext>
            </a:extLst>
          </p:cNvPr>
          <p:cNvGrpSpPr/>
          <p:nvPr/>
        </p:nvGrpSpPr>
        <p:grpSpPr>
          <a:xfrm>
            <a:off x="2073978" y="1345986"/>
            <a:ext cx="710218" cy="710218"/>
            <a:chOff x="3030419" y="1619251"/>
            <a:chExt cx="710218" cy="710218"/>
          </a:xfrm>
        </p:grpSpPr>
        <p:sp>
          <p:nvSpPr>
            <p:cNvPr id="27" name="Oval 26">
              <a:extLst>
                <a:ext uri="{FF2B5EF4-FFF2-40B4-BE49-F238E27FC236}">
                  <a16:creationId xmlns:a16="http://schemas.microsoft.com/office/drawing/2014/main" id="{B3B0184E-61C7-7101-BB63-47F7287FBBE5}"/>
                </a:ext>
                <a:ext uri="{C183D7F6-B498-43B3-948B-1728B52AA6E4}">
                  <adec:decorative xmlns:adec="http://schemas.microsoft.com/office/drawing/2017/decorative" val="1"/>
                </a:ext>
              </a:extLst>
            </p:cNvPr>
            <p:cNvSpPr>
              <a:spLocks/>
            </p:cNvSpPr>
            <p:nvPr/>
          </p:nvSpPr>
          <p:spPr bwMode="auto">
            <a:xfrm>
              <a:off x="3030419" y="1619251"/>
              <a:ext cx="710218" cy="71021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7" name="Graphic 2">
              <a:extLst>
                <a:ext uri="{FF2B5EF4-FFF2-40B4-BE49-F238E27FC236}">
                  <a16:creationId xmlns:a16="http://schemas.microsoft.com/office/drawing/2014/main" id="{54C2E26A-D347-B6AA-7245-E757940B9AAB}"/>
                </a:ext>
                <a:ext uri="{C183D7F6-B498-43B3-948B-1728B52AA6E4}">
                  <adec:decorative xmlns:adec="http://schemas.microsoft.com/office/drawing/2017/decorative" val="1"/>
                </a:ext>
              </a:extLst>
            </p:cNvPr>
            <p:cNvSpPr/>
            <p:nvPr/>
          </p:nvSpPr>
          <p:spPr>
            <a:xfrm>
              <a:off x="3248205" y="1807908"/>
              <a:ext cx="274646" cy="332904"/>
            </a:xfrm>
            <a:custGeom>
              <a:avLst/>
              <a:gdLst>
                <a:gd name="connsiteX0" fmla="*/ 0 w 157162"/>
                <a:gd name="connsiteY0" fmla="*/ 23813 h 190500"/>
                <a:gd name="connsiteX1" fmla="*/ 23813 w 157162"/>
                <a:gd name="connsiteY1" fmla="*/ 0 h 190500"/>
                <a:gd name="connsiteX2" fmla="*/ 133350 w 157162"/>
                <a:gd name="connsiteY2" fmla="*/ 0 h 190500"/>
                <a:gd name="connsiteX3" fmla="*/ 157163 w 157162"/>
                <a:gd name="connsiteY3" fmla="*/ 23813 h 190500"/>
                <a:gd name="connsiteX4" fmla="*/ 157163 w 157162"/>
                <a:gd name="connsiteY4" fmla="*/ 159544 h 190500"/>
                <a:gd name="connsiteX5" fmla="*/ 150019 w 157162"/>
                <a:gd name="connsiteY5" fmla="*/ 166688 h 190500"/>
                <a:gd name="connsiteX6" fmla="*/ 14288 w 157162"/>
                <a:gd name="connsiteY6" fmla="*/ 166688 h 190500"/>
                <a:gd name="connsiteX7" fmla="*/ 23813 w 157162"/>
                <a:gd name="connsiteY7" fmla="*/ 176213 h 190500"/>
                <a:gd name="connsiteX8" fmla="*/ 150019 w 157162"/>
                <a:gd name="connsiteY8" fmla="*/ 176213 h 190500"/>
                <a:gd name="connsiteX9" fmla="*/ 157163 w 157162"/>
                <a:gd name="connsiteY9" fmla="*/ 183356 h 190500"/>
                <a:gd name="connsiteX10" fmla="*/ 150019 w 157162"/>
                <a:gd name="connsiteY10" fmla="*/ 190500 h 190500"/>
                <a:gd name="connsiteX11" fmla="*/ 23813 w 157162"/>
                <a:gd name="connsiteY11" fmla="*/ 190500 h 190500"/>
                <a:gd name="connsiteX12" fmla="*/ 0 w 157162"/>
                <a:gd name="connsiteY12" fmla="*/ 166688 h 190500"/>
                <a:gd name="connsiteX13" fmla="*/ 0 w 157162"/>
                <a:gd name="connsiteY13" fmla="*/ 23813 h 190500"/>
                <a:gd name="connsiteX14" fmla="*/ 78581 w 157162"/>
                <a:gd name="connsiteY14" fmla="*/ 57150 h 190500"/>
                <a:gd name="connsiteX15" fmla="*/ 88106 w 157162"/>
                <a:gd name="connsiteY15" fmla="*/ 47625 h 190500"/>
                <a:gd name="connsiteX16" fmla="*/ 78581 w 157162"/>
                <a:gd name="connsiteY16" fmla="*/ 38100 h 190500"/>
                <a:gd name="connsiteX17" fmla="*/ 69056 w 157162"/>
                <a:gd name="connsiteY17" fmla="*/ 47625 h 190500"/>
                <a:gd name="connsiteX18" fmla="*/ 78581 w 157162"/>
                <a:gd name="connsiteY18" fmla="*/ 57150 h 190500"/>
                <a:gd name="connsiteX19" fmla="*/ 71438 w 157162"/>
                <a:gd name="connsiteY19" fmla="*/ 73819 h 190500"/>
                <a:gd name="connsiteX20" fmla="*/ 71438 w 157162"/>
                <a:gd name="connsiteY20" fmla="*/ 121444 h 190500"/>
                <a:gd name="connsiteX21" fmla="*/ 78581 w 157162"/>
                <a:gd name="connsiteY21" fmla="*/ 128588 h 190500"/>
                <a:gd name="connsiteX22" fmla="*/ 85725 w 157162"/>
                <a:gd name="connsiteY22" fmla="*/ 121444 h 190500"/>
                <a:gd name="connsiteX23" fmla="*/ 85725 w 157162"/>
                <a:gd name="connsiteY23" fmla="*/ 73819 h 190500"/>
                <a:gd name="connsiteX24" fmla="*/ 78581 w 157162"/>
                <a:gd name="connsiteY24" fmla="*/ 66675 h 190500"/>
                <a:gd name="connsiteX25" fmla="*/ 71438 w 157162"/>
                <a:gd name="connsiteY25" fmla="*/ 73819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7162" h="190500">
                  <a:moveTo>
                    <a:pt x="0" y="23813"/>
                  </a:moveTo>
                  <a:cubicBezTo>
                    <a:pt x="0" y="10661"/>
                    <a:pt x="10661" y="0"/>
                    <a:pt x="23813" y="0"/>
                  </a:cubicBezTo>
                  <a:lnTo>
                    <a:pt x="133350" y="0"/>
                  </a:lnTo>
                  <a:cubicBezTo>
                    <a:pt x="146501" y="0"/>
                    <a:pt x="157163" y="10661"/>
                    <a:pt x="157163" y="23813"/>
                  </a:cubicBezTo>
                  <a:lnTo>
                    <a:pt x="157163" y="159544"/>
                  </a:lnTo>
                  <a:cubicBezTo>
                    <a:pt x="157163" y="163489"/>
                    <a:pt x="153964" y="166688"/>
                    <a:pt x="150019" y="166688"/>
                  </a:cubicBezTo>
                  <a:lnTo>
                    <a:pt x="14288" y="166688"/>
                  </a:lnTo>
                  <a:cubicBezTo>
                    <a:pt x="14288" y="171948"/>
                    <a:pt x="18552" y="176213"/>
                    <a:pt x="23813" y="176213"/>
                  </a:cubicBezTo>
                  <a:lnTo>
                    <a:pt x="150019" y="176213"/>
                  </a:lnTo>
                  <a:cubicBezTo>
                    <a:pt x="153964" y="176213"/>
                    <a:pt x="157163" y="179411"/>
                    <a:pt x="157163" y="183356"/>
                  </a:cubicBezTo>
                  <a:cubicBezTo>
                    <a:pt x="157163" y="187302"/>
                    <a:pt x="153964" y="190500"/>
                    <a:pt x="150019" y="190500"/>
                  </a:cubicBezTo>
                  <a:lnTo>
                    <a:pt x="23813" y="190500"/>
                  </a:lnTo>
                  <a:cubicBezTo>
                    <a:pt x="10661" y="190500"/>
                    <a:pt x="0" y="179839"/>
                    <a:pt x="0" y="166688"/>
                  </a:cubicBezTo>
                  <a:lnTo>
                    <a:pt x="0" y="23813"/>
                  </a:lnTo>
                  <a:close/>
                  <a:moveTo>
                    <a:pt x="78581" y="57150"/>
                  </a:moveTo>
                  <a:cubicBezTo>
                    <a:pt x="83842" y="57150"/>
                    <a:pt x="88106" y="52885"/>
                    <a:pt x="88106" y="47625"/>
                  </a:cubicBezTo>
                  <a:cubicBezTo>
                    <a:pt x="88106" y="42365"/>
                    <a:pt x="83842" y="38100"/>
                    <a:pt x="78581" y="38100"/>
                  </a:cubicBezTo>
                  <a:cubicBezTo>
                    <a:pt x="73321" y="38100"/>
                    <a:pt x="69056" y="42365"/>
                    <a:pt x="69056" y="47625"/>
                  </a:cubicBezTo>
                  <a:cubicBezTo>
                    <a:pt x="69056" y="52885"/>
                    <a:pt x="73321" y="57150"/>
                    <a:pt x="78581" y="57150"/>
                  </a:cubicBezTo>
                  <a:close/>
                  <a:moveTo>
                    <a:pt x="71438" y="73819"/>
                  </a:moveTo>
                  <a:lnTo>
                    <a:pt x="71438" y="121444"/>
                  </a:lnTo>
                  <a:cubicBezTo>
                    <a:pt x="71438" y="125389"/>
                    <a:pt x="74636" y="128588"/>
                    <a:pt x="78581" y="128588"/>
                  </a:cubicBezTo>
                  <a:cubicBezTo>
                    <a:pt x="82527" y="128588"/>
                    <a:pt x="85725" y="125389"/>
                    <a:pt x="85725" y="121444"/>
                  </a:cubicBezTo>
                  <a:lnTo>
                    <a:pt x="85725" y="73819"/>
                  </a:lnTo>
                  <a:cubicBezTo>
                    <a:pt x="85725" y="69873"/>
                    <a:pt x="82527" y="66675"/>
                    <a:pt x="78581" y="66675"/>
                  </a:cubicBezTo>
                  <a:cubicBezTo>
                    <a:pt x="74636" y="66675"/>
                    <a:pt x="71438" y="69873"/>
                    <a:pt x="71438" y="73819"/>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400" b="0" i="0" u="none" strike="noStrike" kern="1200" cap="none" spc="0" normalizeH="0" baseline="0" noProof="0">
                <a:ln>
                  <a:noFill/>
                </a:ln>
                <a:solidFill>
                  <a:srgbClr val="FFFFFF"/>
                </a:solidFill>
                <a:effectLst/>
                <a:uLnTx/>
                <a:uFillTx/>
                <a:latin typeface="Segoe UI Semibold"/>
                <a:ea typeface="+mn-ea"/>
                <a:cs typeface="Segoe Sans Text"/>
              </a:endParaRPr>
            </a:p>
          </p:txBody>
        </p:sp>
      </p:grpSp>
      <p:sp>
        <p:nvSpPr>
          <p:cNvPr id="32" name="Oval 31">
            <a:extLst>
              <a:ext uri="{FF2B5EF4-FFF2-40B4-BE49-F238E27FC236}">
                <a16:creationId xmlns:a16="http://schemas.microsoft.com/office/drawing/2014/main" id="{754AC5EB-9AC8-0EFF-7EEA-DCC10C36189F}"/>
              </a:ext>
              <a:ext uri="{C183D7F6-B498-43B3-948B-1728B52AA6E4}">
                <adec:decorative xmlns:adec="http://schemas.microsoft.com/office/drawing/2017/decorative" val="1"/>
              </a:ext>
            </a:extLst>
          </p:cNvPr>
          <p:cNvSpPr>
            <a:spLocks/>
          </p:cNvSpPr>
          <p:nvPr/>
        </p:nvSpPr>
        <p:spPr bwMode="auto">
          <a:xfrm>
            <a:off x="5745350" y="1345986"/>
            <a:ext cx="710218" cy="71021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12" name="Graphic 10">
            <a:extLst>
              <a:ext uri="{FF2B5EF4-FFF2-40B4-BE49-F238E27FC236}">
                <a16:creationId xmlns:a16="http://schemas.microsoft.com/office/drawing/2014/main" id="{04F51485-B21B-9FB4-0CDC-25BDED0E7B59}"/>
              </a:ext>
              <a:ext uri="{C183D7F6-B498-43B3-948B-1728B52AA6E4}">
                <adec:decorative xmlns:adec="http://schemas.microsoft.com/office/drawing/2017/decorative" val="1"/>
              </a:ext>
            </a:extLst>
          </p:cNvPr>
          <p:cNvSpPr/>
          <p:nvPr/>
        </p:nvSpPr>
        <p:spPr>
          <a:xfrm>
            <a:off x="5933992" y="1534628"/>
            <a:ext cx="332934" cy="332934"/>
          </a:xfrm>
          <a:custGeom>
            <a:avLst/>
            <a:gdLst>
              <a:gd name="connsiteX0" fmla="*/ 0 w 190516"/>
              <a:gd name="connsiteY0" fmla="*/ 21431 h 190516"/>
              <a:gd name="connsiteX1" fmla="*/ 21431 w 190516"/>
              <a:gd name="connsiteY1" fmla="*/ 0 h 190516"/>
              <a:gd name="connsiteX2" fmla="*/ 150019 w 190516"/>
              <a:gd name="connsiteY2" fmla="*/ 0 h 190516"/>
              <a:gd name="connsiteX3" fmla="*/ 171450 w 190516"/>
              <a:gd name="connsiteY3" fmla="*/ 21431 h 190516"/>
              <a:gd name="connsiteX4" fmla="*/ 171450 w 190516"/>
              <a:gd name="connsiteY4" fmla="*/ 76316 h 190516"/>
              <a:gd name="connsiteX5" fmla="*/ 146615 w 190516"/>
              <a:gd name="connsiteY5" fmla="*/ 85367 h 190516"/>
              <a:gd name="connsiteX6" fmla="*/ 117681 w 190516"/>
              <a:gd name="connsiteY6" fmla="*/ 114300 h 190516"/>
              <a:gd name="connsiteX7" fmla="*/ 78582 w 190516"/>
              <a:gd name="connsiteY7" fmla="*/ 114300 h 190516"/>
              <a:gd name="connsiteX8" fmla="*/ 71438 w 190516"/>
              <a:gd name="connsiteY8" fmla="*/ 121444 h 190516"/>
              <a:gd name="connsiteX9" fmla="*/ 78582 w 190516"/>
              <a:gd name="connsiteY9" fmla="*/ 128588 h 190516"/>
              <a:gd name="connsiteX10" fmla="*/ 103394 w 190516"/>
              <a:gd name="connsiteY10" fmla="*/ 128588 h 190516"/>
              <a:gd name="connsiteX11" fmla="*/ 90395 w 190516"/>
              <a:gd name="connsiteY11" fmla="*/ 141587 h 190516"/>
              <a:gd name="connsiteX12" fmla="*/ 81162 w 190516"/>
              <a:gd name="connsiteY12" fmla="*/ 157894 h 190516"/>
              <a:gd name="connsiteX13" fmla="*/ 77773 w 190516"/>
              <a:gd name="connsiteY13" fmla="*/ 171450 h 190516"/>
              <a:gd name="connsiteX14" fmla="*/ 21431 w 190516"/>
              <a:gd name="connsiteY14" fmla="*/ 171450 h 190516"/>
              <a:gd name="connsiteX15" fmla="*/ 0 w 190516"/>
              <a:gd name="connsiteY15" fmla="*/ 150019 h 190516"/>
              <a:gd name="connsiteX16" fmla="*/ 0 w 190516"/>
              <a:gd name="connsiteY16" fmla="*/ 21431 h 190516"/>
              <a:gd name="connsiteX17" fmla="*/ 45244 w 190516"/>
              <a:gd name="connsiteY17" fmla="*/ 59531 h 190516"/>
              <a:gd name="connsiteX18" fmla="*/ 54769 w 190516"/>
              <a:gd name="connsiteY18" fmla="*/ 50006 h 190516"/>
              <a:gd name="connsiteX19" fmla="*/ 45244 w 190516"/>
              <a:gd name="connsiteY19" fmla="*/ 40481 h 190516"/>
              <a:gd name="connsiteX20" fmla="*/ 35719 w 190516"/>
              <a:gd name="connsiteY20" fmla="*/ 50006 h 190516"/>
              <a:gd name="connsiteX21" fmla="*/ 45244 w 190516"/>
              <a:gd name="connsiteY21" fmla="*/ 59531 h 190516"/>
              <a:gd name="connsiteX22" fmla="*/ 78581 w 190516"/>
              <a:gd name="connsiteY22" fmla="*/ 42863 h 190516"/>
              <a:gd name="connsiteX23" fmla="*/ 71438 w 190516"/>
              <a:gd name="connsiteY23" fmla="*/ 50006 h 190516"/>
              <a:gd name="connsiteX24" fmla="*/ 78581 w 190516"/>
              <a:gd name="connsiteY24" fmla="*/ 57150 h 190516"/>
              <a:gd name="connsiteX25" fmla="*/ 130969 w 190516"/>
              <a:gd name="connsiteY25" fmla="*/ 57150 h 190516"/>
              <a:gd name="connsiteX26" fmla="*/ 138113 w 190516"/>
              <a:gd name="connsiteY26" fmla="*/ 50006 h 190516"/>
              <a:gd name="connsiteX27" fmla="*/ 130969 w 190516"/>
              <a:gd name="connsiteY27" fmla="*/ 42863 h 190516"/>
              <a:gd name="connsiteX28" fmla="*/ 78581 w 190516"/>
              <a:gd name="connsiteY28" fmla="*/ 42863 h 190516"/>
              <a:gd name="connsiteX29" fmla="*/ 78582 w 190516"/>
              <a:gd name="connsiteY29" fmla="*/ 78581 h 190516"/>
              <a:gd name="connsiteX30" fmla="*/ 71438 w 190516"/>
              <a:gd name="connsiteY30" fmla="*/ 85725 h 190516"/>
              <a:gd name="connsiteX31" fmla="*/ 78582 w 190516"/>
              <a:gd name="connsiteY31" fmla="*/ 92869 h 190516"/>
              <a:gd name="connsiteX32" fmla="*/ 130968 w 190516"/>
              <a:gd name="connsiteY32" fmla="*/ 92869 h 190516"/>
              <a:gd name="connsiteX33" fmla="*/ 138112 w 190516"/>
              <a:gd name="connsiteY33" fmla="*/ 85725 h 190516"/>
              <a:gd name="connsiteX34" fmla="*/ 130968 w 190516"/>
              <a:gd name="connsiteY34" fmla="*/ 78581 h 190516"/>
              <a:gd name="connsiteX35" fmla="*/ 78582 w 190516"/>
              <a:gd name="connsiteY35" fmla="*/ 78581 h 190516"/>
              <a:gd name="connsiteX36" fmla="*/ 35719 w 190516"/>
              <a:gd name="connsiteY36" fmla="*/ 85725 h 190516"/>
              <a:gd name="connsiteX37" fmla="*/ 45244 w 190516"/>
              <a:gd name="connsiteY37" fmla="*/ 95250 h 190516"/>
              <a:gd name="connsiteX38" fmla="*/ 54769 w 190516"/>
              <a:gd name="connsiteY38" fmla="*/ 85725 h 190516"/>
              <a:gd name="connsiteX39" fmla="*/ 45244 w 190516"/>
              <a:gd name="connsiteY39" fmla="*/ 76200 h 190516"/>
              <a:gd name="connsiteX40" fmla="*/ 35719 w 190516"/>
              <a:gd name="connsiteY40" fmla="*/ 85725 h 190516"/>
              <a:gd name="connsiteX41" fmla="*/ 45244 w 190516"/>
              <a:gd name="connsiteY41" fmla="*/ 130969 h 190516"/>
              <a:gd name="connsiteX42" fmla="*/ 54769 w 190516"/>
              <a:gd name="connsiteY42" fmla="*/ 121444 h 190516"/>
              <a:gd name="connsiteX43" fmla="*/ 45244 w 190516"/>
              <a:gd name="connsiteY43" fmla="*/ 111919 h 190516"/>
              <a:gd name="connsiteX44" fmla="*/ 35719 w 190516"/>
              <a:gd name="connsiteY44" fmla="*/ 121444 h 190516"/>
              <a:gd name="connsiteX45" fmla="*/ 45244 w 190516"/>
              <a:gd name="connsiteY45" fmla="*/ 130969 h 190516"/>
              <a:gd name="connsiteX46" fmla="*/ 153352 w 190516"/>
              <a:gd name="connsiteY46" fmla="*/ 92102 h 190516"/>
              <a:gd name="connsiteX47" fmla="*/ 97130 w 190516"/>
              <a:gd name="connsiteY47" fmla="*/ 148322 h 190516"/>
              <a:gd name="connsiteX48" fmla="*/ 90403 w 190516"/>
              <a:gd name="connsiteY48" fmla="*/ 160205 h 190516"/>
              <a:gd name="connsiteX49" fmla="*/ 86043 w 190516"/>
              <a:gd name="connsiteY49" fmla="*/ 177642 h 190516"/>
              <a:gd name="connsiteX50" fmla="*/ 98600 w 190516"/>
              <a:gd name="connsiteY50" fmla="*/ 190198 h 190516"/>
              <a:gd name="connsiteX51" fmla="*/ 116037 w 190516"/>
              <a:gd name="connsiteY51" fmla="*/ 185838 h 190516"/>
              <a:gd name="connsiteX52" fmla="*/ 127920 w 190516"/>
              <a:gd name="connsiteY52" fmla="*/ 179111 h 190516"/>
              <a:gd name="connsiteX53" fmla="*/ 184140 w 190516"/>
              <a:gd name="connsiteY53" fmla="*/ 122891 h 190516"/>
              <a:gd name="connsiteX54" fmla="*/ 184140 w 190516"/>
              <a:gd name="connsiteY54" fmla="*/ 92102 h 190516"/>
              <a:gd name="connsiteX55" fmla="*/ 153352 w 190516"/>
              <a:gd name="connsiteY55" fmla="*/ 92102 h 190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90516" h="190516">
                <a:moveTo>
                  <a:pt x="0" y="21431"/>
                </a:moveTo>
                <a:cubicBezTo>
                  <a:pt x="0" y="9595"/>
                  <a:pt x="9595" y="0"/>
                  <a:pt x="21431" y="0"/>
                </a:cubicBezTo>
                <a:lnTo>
                  <a:pt x="150019" y="0"/>
                </a:lnTo>
                <a:cubicBezTo>
                  <a:pt x="161855" y="0"/>
                  <a:pt x="171450" y="9595"/>
                  <a:pt x="171450" y="21431"/>
                </a:cubicBezTo>
                <a:lnTo>
                  <a:pt x="171450" y="76316"/>
                </a:lnTo>
                <a:cubicBezTo>
                  <a:pt x="162565" y="75550"/>
                  <a:pt x="153415" y="78567"/>
                  <a:pt x="146615" y="85367"/>
                </a:cubicBezTo>
                <a:lnTo>
                  <a:pt x="117681" y="114300"/>
                </a:lnTo>
                <a:lnTo>
                  <a:pt x="78582" y="114300"/>
                </a:lnTo>
                <a:cubicBezTo>
                  <a:pt x="74636" y="114300"/>
                  <a:pt x="71438" y="117499"/>
                  <a:pt x="71438" y="121444"/>
                </a:cubicBezTo>
                <a:cubicBezTo>
                  <a:pt x="71438" y="125389"/>
                  <a:pt x="74636" y="128588"/>
                  <a:pt x="78582" y="128588"/>
                </a:cubicBezTo>
                <a:lnTo>
                  <a:pt x="103394" y="128588"/>
                </a:lnTo>
                <a:lnTo>
                  <a:pt x="90395" y="141587"/>
                </a:lnTo>
                <a:cubicBezTo>
                  <a:pt x="85896" y="146086"/>
                  <a:pt x="82705" y="151722"/>
                  <a:pt x="81162" y="157894"/>
                </a:cubicBezTo>
                <a:lnTo>
                  <a:pt x="77773" y="171450"/>
                </a:lnTo>
                <a:lnTo>
                  <a:pt x="21431" y="171450"/>
                </a:lnTo>
                <a:cubicBezTo>
                  <a:pt x="9595" y="171450"/>
                  <a:pt x="0" y="161855"/>
                  <a:pt x="0" y="150019"/>
                </a:cubicBezTo>
                <a:lnTo>
                  <a:pt x="0" y="21431"/>
                </a:lnTo>
                <a:close/>
                <a:moveTo>
                  <a:pt x="45244" y="59531"/>
                </a:moveTo>
                <a:cubicBezTo>
                  <a:pt x="50504" y="59531"/>
                  <a:pt x="54769" y="55267"/>
                  <a:pt x="54769" y="50006"/>
                </a:cubicBezTo>
                <a:cubicBezTo>
                  <a:pt x="54769" y="44746"/>
                  <a:pt x="50504" y="40481"/>
                  <a:pt x="45244" y="40481"/>
                </a:cubicBezTo>
                <a:cubicBezTo>
                  <a:pt x="39983" y="40481"/>
                  <a:pt x="35719" y="44746"/>
                  <a:pt x="35719" y="50006"/>
                </a:cubicBezTo>
                <a:cubicBezTo>
                  <a:pt x="35719" y="55267"/>
                  <a:pt x="39983" y="59531"/>
                  <a:pt x="45244" y="59531"/>
                </a:cubicBezTo>
                <a:close/>
                <a:moveTo>
                  <a:pt x="78581" y="42863"/>
                </a:moveTo>
                <a:cubicBezTo>
                  <a:pt x="74636" y="42863"/>
                  <a:pt x="71438" y="46061"/>
                  <a:pt x="71438" y="50006"/>
                </a:cubicBezTo>
                <a:cubicBezTo>
                  <a:pt x="71438" y="53952"/>
                  <a:pt x="74636" y="57150"/>
                  <a:pt x="78581" y="57150"/>
                </a:cubicBezTo>
                <a:lnTo>
                  <a:pt x="130969" y="57150"/>
                </a:lnTo>
                <a:cubicBezTo>
                  <a:pt x="134914" y="57150"/>
                  <a:pt x="138113" y="53952"/>
                  <a:pt x="138113" y="50006"/>
                </a:cubicBezTo>
                <a:cubicBezTo>
                  <a:pt x="138113" y="46061"/>
                  <a:pt x="134914" y="42863"/>
                  <a:pt x="130969" y="42863"/>
                </a:cubicBezTo>
                <a:lnTo>
                  <a:pt x="78581" y="42863"/>
                </a:lnTo>
                <a:close/>
                <a:moveTo>
                  <a:pt x="78582" y="78581"/>
                </a:moveTo>
                <a:cubicBezTo>
                  <a:pt x="74636" y="78581"/>
                  <a:pt x="71438" y="81780"/>
                  <a:pt x="71438" y="85725"/>
                </a:cubicBezTo>
                <a:cubicBezTo>
                  <a:pt x="71438" y="89670"/>
                  <a:pt x="74636" y="92869"/>
                  <a:pt x="78582" y="92869"/>
                </a:cubicBezTo>
                <a:lnTo>
                  <a:pt x="130968" y="92869"/>
                </a:lnTo>
                <a:cubicBezTo>
                  <a:pt x="134914" y="92869"/>
                  <a:pt x="138112" y="89670"/>
                  <a:pt x="138112" y="85725"/>
                </a:cubicBezTo>
                <a:cubicBezTo>
                  <a:pt x="138112" y="81780"/>
                  <a:pt x="134914" y="78581"/>
                  <a:pt x="130968" y="78581"/>
                </a:cubicBezTo>
                <a:lnTo>
                  <a:pt x="78582" y="78581"/>
                </a:lnTo>
                <a:close/>
                <a:moveTo>
                  <a:pt x="35719" y="85725"/>
                </a:moveTo>
                <a:cubicBezTo>
                  <a:pt x="35719" y="90986"/>
                  <a:pt x="39983" y="95250"/>
                  <a:pt x="45244" y="95250"/>
                </a:cubicBezTo>
                <a:cubicBezTo>
                  <a:pt x="50504" y="95250"/>
                  <a:pt x="54769" y="90986"/>
                  <a:pt x="54769" y="85725"/>
                </a:cubicBezTo>
                <a:cubicBezTo>
                  <a:pt x="54769" y="80464"/>
                  <a:pt x="50504" y="76200"/>
                  <a:pt x="45244" y="76200"/>
                </a:cubicBezTo>
                <a:cubicBezTo>
                  <a:pt x="39983" y="76200"/>
                  <a:pt x="35719" y="80464"/>
                  <a:pt x="35719" y="85725"/>
                </a:cubicBezTo>
                <a:close/>
                <a:moveTo>
                  <a:pt x="45244" y="130969"/>
                </a:moveTo>
                <a:cubicBezTo>
                  <a:pt x="50504" y="130969"/>
                  <a:pt x="54769" y="126704"/>
                  <a:pt x="54769" y="121444"/>
                </a:cubicBezTo>
                <a:cubicBezTo>
                  <a:pt x="54769" y="116183"/>
                  <a:pt x="50504" y="111919"/>
                  <a:pt x="45244" y="111919"/>
                </a:cubicBezTo>
                <a:cubicBezTo>
                  <a:pt x="39983" y="111919"/>
                  <a:pt x="35719" y="116183"/>
                  <a:pt x="35719" y="121444"/>
                </a:cubicBezTo>
                <a:cubicBezTo>
                  <a:pt x="35719" y="126704"/>
                  <a:pt x="39983" y="130969"/>
                  <a:pt x="45244" y="130969"/>
                </a:cubicBezTo>
                <a:close/>
                <a:moveTo>
                  <a:pt x="153352" y="92102"/>
                </a:moveTo>
                <a:lnTo>
                  <a:pt x="97130" y="148322"/>
                </a:lnTo>
                <a:cubicBezTo>
                  <a:pt x="93853" y="151600"/>
                  <a:pt x="91528" y="155707"/>
                  <a:pt x="90403" y="160205"/>
                </a:cubicBezTo>
                <a:lnTo>
                  <a:pt x="86043" y="177642"/>
                </a:lnTo>
                <a:cubicBezTo>
                  <a:pt x="84148" y="185225"/>
                  <a:pt x="91017" y="192094"/>
                  <a:pt x="98600" y="190198"/>
                </a:cubicBezTo>
                <a:lnTo>
                  <a:pt x="116037" y="185838"/>
                </a:lnTo>
                <a:cubicBezTo>
                  <a:pt x="120534" y="184715"/>
                  <a:pt x="124641" y="182389"/>
                  <a:pt x="127920" y="179111"/>
                </a:cubicBezTo>
                <a:lnTo>
                  <a:pt x="184140" y="122891"/>
                </a:lnTo>
                <a:cubicBezTo>
                  <a:pt x="192642" y="114389"/>
                  <a:pt x="192642" y="100604"/>
                  <a:pt x="184140" y="92102"/>
                </a:cubicBezTo>
                <a:cubicBezTo>
                  <a:pt x="175638" y="83599"/>
                  <a:pt x="161854" y="83599"/>
                  <a:pt x="153352" y="92102"/>
                </a:cubicBezTo>
                <a:close/>
              </a:path>
            </a:pathLst>
          </a:custGeom>
          <a:gradFill flip="none" rotWithShape="1">
            <a:gsLst>
              <a:gs pos="0">
                <a:srgbClr val="0078D4"/>
              </a:gs>
              <a:gs pos="53000">
                <a:srgbClr val="7B51CA"/>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IN" sz="2400" b="0" i="0" u="none" strike="noStrike" kern="1200" cap="none" spc="0" normalizeH="0" baseline="0" noProof="0">
              <a:ln>
                <a:noFill/>
              </a:ln>
              <a:solidFill>
                <a:srgbClr val="FFFFFF"/>
              </a:solidFill>
              <a:effectLst/>
              <a:uLnTx/>
              <a:uFillTx/>
              <a:latin typeface="Segoe UI Semibold"/>
              <a:ea typeface="+mn-ea"/>
              <a:cs typeface="Segoe Sans Text"/>
            </a:endParaRPr>
          </a:p>
        </p:txBody>
      </p:sp>
      <p:sp>
        <p:nvSpPr>
          <p:cNvPr id="21" name="Title 20">
            <a:extLst>
              <a:ext uri="{FF2B5EF4-FFF2-40B4-BE49-F238E27FC236}">
                <a16:creationId xmlns:a16="http://schemas.microsoft.com/office/drawing/2014/main" id="{7728E16C-1988-A6A7-8DF7-6FF12A90D0D9}"/>
              </a:ext>
            </a:extLst>
          </p:cNvPr>
          <p:cNvSpPr>
            <a:spLocks noGrp="1"/>
          </p:cNvSpPr>
          <p:nvPr>
            <p:ph type="title"/>
          </p:nvPr>
        </p:nvSpPr>
        <p:spPr>
          <a:xfrm>
            <a:off x="588263" y="457200"/>
            <a:ext cx="11018520" cy="492443"/>
          </a:xfrm>
        </p:spPr>
        <p:txBody>
          <a:bodyPr/>
          <a:lstStyle/>
          <a:p>
            <a:r>
              <a:rPr lang="en-US" sz="3200">
                <a:latin typeface="Aptos SemiBold" panose="020B0004020202020204" pitchFamily="34" charset="0"/>
                <a:cs typeface="Segoe UI"/>
              </a:rPr>
              <a:t>Skills visibility has traditionally been challenging…</a:t>
            </a:r>
            <a:endParaRPr lang="en-IN" sz="3200">
              <a:latin typeface="Aptos SemiBold" panose="020B0004020202020204" pitchFamily="34" charset="0"/>
              <a:cs typeface="Segoe UI"/>
            </a:endParaRPr>
          </a:p>
        </p:txBody>
      </p:sp>
      <p:sp>
        <p:nvSpPr>
          <p:cNvPr id="28" name="Rectangle: Rounded Corners 10">
            <a:extLst>
              <a:ext uri="{FF2B5EF4-FFF2-40B4-BE49-F238E27FC236}">
                <a16:creationId xmlns:a16="http://schemas.microsoft.com/office/drawing/2014/main" id="{9EA50B6C-31FA-E403-DC59-0D3A2F50B5BA}"/>
              </a:ext>
            </a:extLst>
          </p:cNvPr>
          <p:cNvSpPr>
            <a:spLocks/>
          </p:cNvSpPr>
          <p:nvPr/>
        </p:nvSpPr>
        <p:spPr>
          <a:xfrm>
            <a:off x="834352" y="2148771"/>
            <a:ext cx="3117538" cy="59309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ct val="0"/>
              </a:spcBef>
              <a:spcAft>
                <a:spcPts val="800"/>
              </a:spcAft>
              <a:buClrTx/>
              <a:buSzTx/>
              <a:buFontTx/>
              <a:buNone/>
              <a:tabLst/>
              <a:defRPr/>
            </a:pPr>
            <a:r>
              <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Sans Display" pitchFamily="2" charset="0"/>
              </a:rPr>
              <a:t>Requires significant employee input</a:t>
            </a:r>
          </a:p>
        </p:txBody>
      </p:sp>
      <p:sp>
        <p:nvSpPr>
          <p:cNvPr id="13" name="Content Placeholder 3">
            <a:extLst>
              <a:ext uri="{FF2B5EF4-FFF2-40B4-BE49-F238E27FC236}">
                <a16:creationId xmlns:a16="http://schemas.microsoft.com/office/drawing/2014/main" id="{BB548AE6-C8DF-206C-F13A-18D068F2FBFD}"/>
              </a:ext>
            </a:extLst>
          </p:cNvPr>
          <p:cNvSpPr txBox="1">
            <a:spLocks/>
          </p:cNvSpPr>
          <p:nvPr/>
        </p:nvSpPr>
        <p:spPr>
          <a:xfrm>
            <a:off x="953413" y="2993706"/>
            <a:ext cx="2998477" cy="246221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en-US"/>
            </a:defPPr>
            <a:lvl1pPr marL="285750" indent="-222250" defTabSz="932472" fontAlgn="base">
              <a:spcBef>
                <a:spcPct val="0"/>
              </a:spcBef>
              <a:spcAft>
                <a:spcPct val="0"/>
              </a:spcAft>
              <a:buFont typeface="Arial" panose="020B0604020202020204" pitchFamily="34" charset="0"/>
              <a:buChar char="•"/>
              <a:defRPr sz="2000">
                <a:ea typeface="Segoe UI" pitchFamily="34"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Most skills systems rely on employees to manually declare or update skills</a:t>
            </a: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Research shows that &lt;10–15% of employees regularly update skills when optional, as there is little incentive </a:t>
            </a: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Skills data quickly becomes stale, as it lives outside daily workflows and requires ongoing effort</a:t>
            </a:r>
          </a:p>
        </p:txBody>
      </p:sp>
      <p:sp>
        <p:nvSpPr>
          <p:cNvPr id="33" name="Rectangle: Rounded Corners 10">
            <a:extLst>
              <a:ext uri="{FF2B5EF4-FFF2-40B4-BE49-F238E27FC236}">
                <a16:creationId xmlns:a16="http://schemas.microsoft.com/office/drawing/2014/main" id="{7F159608-82E2-34E0-A874-702E971A501C}"/>
              </a:ext>
            </a:extLst>
          </p:cNvPr>
          <p:cNvSpPr>
            <a:spLocks/>
          </p:cNvSpPr>
          <p:nvPr/>
        </p:nvSpPr>
        <p:spPr>
          <a:xfrm>
            <a:off x="4411129" y="2148771"/>
            <a:ext cx="3378700" cy="59309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Sans Display"/>
              </a:rPr>
              <a:t>Prone to bias and perception‑based inputs</a:t>
            </a:r>
          </a:p>
        </p:txBody>
      </p:sp>
      <p:sp>
        <p:nvSpPr>
          <p:cNvPr id="16" name="Content Placeholder 3">
            <a:extLst>
              <a:ext uri="{FF2B5EF4-FFF2-40B4-BE49-F238E27FC236}">
                <a16:creationId xmlns:a16="http://schemas.microsoft.com/office/drawing/2014/main" id="{EDA30BB2-DB20-300E-8713-CFDE3CF785A9}"/>
              </a:ext>
            </a:extLst>
          </p:cNvPr>
          <p:cNvSpPr txBox="1">
            <a:spLocks/>
          </p:cNvSpPr>
          <p:nvPr/>
        </p:nvSpPr>
        <p:spPr>
          <a:xfrm>
            <a:off x="4530191" y="2983193"/>
            <a:ext cx="3107470" cy="28220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222250" indent="-222250" defTabSz="932472" fontAlgn="base">
              <a:spcBef>
                <a:spcPct val="0"/>
              </a:spcBef>
              <a:spcAft>
                <a:spcPts val="1200"/>
              </a:spcAft>
              <a:buFont typeface="Arial" panose="020B0604020202020204" pitchFamily="34" charset="0"/>
              <a:buChar char="•"/>
              <a:defRPr sz="1600">
                <a:ea typeface="Segoe UI" pitchFamily="34"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a:rPr>
              <a:t>Reported skills frequently reflect perception rather than evidence of work performed</a:t>
            </a: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a:rPr>
              <a:t>Skills are often validated by managers or peers, introducing visibility, recency, and role-based bias</a:t>
            </a:r>
            <a:endParaRPr kumimoji="0" lang="en-US" sz="1600" b="0" i="0" u="none" strike="noStrike" kern="1200" cap="none" spc="0" normalizeH="0" baseline="0" noProof="0">
              <a:ln>
                <a:noFill/>
              </a:ln>
              <a:solidFill>
                <a:srgbClr val="F4F3F5"/>
              </a:solidFill>
              <a:effectLst/>
              <a:uLnTx/>
              <a:uFillTx/>
              <a:latin typeface="Aptos" panose="020B0004020202020204" pitchFamily="34" charset="0"/>
              <a:cs typeface="Segoe UI" pitchFamily="34" charset="0"/>
            </a:endParaRP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Inconsistent assessment leads to uneven data quality across teams and organizations</a:t>
            </a:r>
          </a:p>
        </p:txBody>
      </p:sp>
      <p:sp>
        <p:nvSpPr>
          <p:cNvPr id="8" name="Oval 7">
            <a:extLst>
              <a:ext uri="{FF2B5EF4-FFF2-40B4-BE49-F238E27FC236}">
                <a16:creationId xmlns:a16="http://schemas.microsoft.com/office/drawing/2014/main" id="{EF7E1602-7CC3-CE8C-C12D-0588AF70795A}"/>
              </a:ext>
              <a:ext uri="{C183D7F6-B498-43B3-948B-1728B52AA6E4}">
                <adec:decorative xmlns:adec="http://schemas.microsoft.com/office/drawing/2017/decorative" val="1"/>
              </a:ext>
            </a:extLst>
          </p:cNvPr>
          <p:cNvSpPr>
            <a:spLocks/>
          </p:cNvSpPr>
          <p:nvPr/>
        </p:nvSpPr>
        <p:spPr bwMode="auto">
          <a:xfrm>
            <a:off x="9329465" y="1371167"/>
            <a:ext cx="710218" cy="710218"/>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IN"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10" name="Rectangle: Rounded Corners 10">
            <a:extLst>
              <a:ext uri="{FF2B5EF4-FFF2-40B4-BE49-F238E27FC236}">
                <a16:creationId xmlns:a16="http://schemas.microsoft.com/office/drawing/2014/main" id="{8B1DE070-A530-C401-A2BF-0A0F8BEC96B9}"/>
              </a:ext>
            </a:extLst>
          </p:cNvPr>
          <p:cNvSpPr>
            <a:spLocks/>
          </p:cNvSpPr>
          <p:nvPr/>
        </p:nvSpPr>
        <p:spPr>
          <a:xfrm>
            <a:off x="8052520" y="2170121"/>
            <a:ext cx="3378700" cy="593098"/>
          </a:xfrm>
          <a:prstGeom prst="rect">
            <a:avLst/>
          </a:prstGeom>
          <a:noFill/>
          <a:ln>
            <a:noFill/>
          </a:ln>
          <a:effectLst/>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ct val="0"/>
              </a:spcBef>
              <a:spcAft>
                <a:spcPts val="800"/>
              </a:spcAft>
              <a:buClrTx/>
              <a:buSzTx/>
              <a:buFontTx/>
              <a:buNone/>
              <a:tabLst/>
              <a:defRPr/>
            </a:pPr>
            <a:r>
              <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Sans Display" pitchFamily="2" charset="0"/>
              </a:rPr>
              <a:t>Requires time-consuming manual analysis</a:t>
            </a:r>
          </a:p>
        </p:txBody>
      </p:sp>
      <p:grpSp>
        <p:nvGrpSpPr>
          <p:cNvPr id="22" name="Group 21">
            <a:extLst>
              <a:ext uri="{FF2B5EF4-FFF2-40B4-BE49-F238E27FC236}">
                <a16:creationId xmlns:a16="http://schemas.microsoft.com/office/drawing/2014/main" id="{B9730598-8AB8-D116-8CE7-8C67474F23EC}"/>
              </a:ext>
              <a:ext uri="{C183D7F6-B498-43B3-948B-1728B52AA6E4}">
                <adec:decorative xmlns:adec="http://schemas.microsoft.com/office/drawing/2017/decorative" val="1"/>
              </a:ext>
            </a:extLst>
          </p:cNvPr>
          <p:cNvGrpSpPr/>
          <p:nvPr/>
        </p:nvGrpSpPr>
        <p:grpSpPr>
          <a:xfrm>
            <a:off x="9532547" y="1533882"/>
            <a:ext cx="307452" cy="352448"/>
            <a:chOff x="9532547" y="1807147"/>
            <a:chExt cx="307452" cy="352448"/>
          </a:xfrm>
          <a:gradFill>
            <a:gsLst>
              <a:gs pos="0">
                <a:srgbClr val="0078D4"/>
              </a:gs>
              <a:gs pos="43000">
                <a:srgbClr val="8661C5"/>
              </a:gs>
              <a:gs pos="100000">
                <a:srgbClr val="C03BC4"/>
              </a:gs>
            </a:gsLst>
            <a:lin ang="2700000" scaled="1"/>
          </a:gradFill>
        </p:grpSpPr>
        <p:sp>
          <p:nvSpPr>
            <p:cNvPr id="19" name="Freeform: Shape 18">
              <a:extLst>
                <a:ext uri="{FF2B5EF4-FFF2-40B4-BE49-F238E27FC236}">
                  <a16:creationId xmlns:a16="http://schemas.microsoft.com/office/drawing/2014/main" id="{16A2559F-69DF-DF6A-1D2E-CE03AF0416E3}"/>
                </a:ext>
              </a:extLst>
            </p:cNvPr>
            <p:cNvSpPr/>
            <p:nvPr/>
          </p:nvSpPr>
          <p:spPr>
            <a:xfrm>
              <a:off x="9532547" y="1807147"/>
              <a:ext cx="307452" cy="352448"/>
            </a:xfrm>
            <a:custGeom>
              <a:avLst/>
              <a:gdLst>
                <a:gd name="csX0" fmla="*/ 153954 w 307452"/>
                <a:gd name="csY0" fmla="*/ 324815 h 352448"/>
                <a:gd name="csX1" fmla="*/ 27637 w 307452"/>
                <a:gd name="csY1" fmla="*/ 198498 h 352448"/>
                <a:gd name="csX2" fmla="*/ 153954 w 307452"/>
                <a:gd name="csY2" fmla="*/ 72181 h 352448"/>
                <a:gd name="csX3" fmla="*/ 280271 w 307452"/>
                <a:gd name="csY3" fmla="*/ 198498 h 352448"/>
                <a:gd name="csX4" fmla="*/ 280271 w 307452"/>
                <a:gd name="csY4" fmla="*/ 198498 h 352448"/>
                <a:gd name="csX5" fmla="*/ 153954 w 307452"/>
                <a:gd name="csY5" fmla="*/ 324815 h 352448"/>
                <a:gd name="csX6" fmla="*/ 260872 w 307452"/>
                <a:gd name="csY6" fmla="*/ 88422 h 352448"/>
                <a:gd name="csX7" fmla="*/ 274406 w 307452"/>
                <a:gd name="csY7" fmla="*/ 74888 h 352448"/>
                <a:gd name="csX8" fmla="*/ 273955 w 307452"/>
                <a:gd name="csY8" fmla="*/ 55940 h 352448"/>
                <a:gd name="csX9" fmla="*/ 255007 w 307452"/>
                <a:gd name="csY9" fmla="*/ 55489 h 352448"/>
                <a:gd name="csX10" fmla="*/ 239669 w 307452"/>
                <a:gd name="csY10" fmla="*/ 71279 h 352448"/>
                <a:gd name="csX11" fmla="*/ 167488 w 307452"/>
                <a:gd name="csY11" fmla="*/ 46015 h 352448"/>
                <a:gd name="csX12" fmla="*/ 167488 w 307452"/>
                <a:gd name="csY12" fmla="*/ 27068 h 352448"/>
                <a:gd name="csX13" fmla="*/ 208090 w 307452"/>
                <a:gd name="csY13" fmla="*/ 27068 h 352448"/>
                <a:gd name="csX14" fmla="*/ 208090 w 307452"/>
                <a:gd name="csY14" fmla="*/ 0 h 352448"/>
                <a:gd name="csX15" fmla="*/ 99818 w 307452"/>
                <a:gd name="csY15" fmla="*/ 0 h 352448"/>
                <a:gd name="csX16" fmla="*/ 99818 w 307452"/>
                <a:gd name="csY16" fmla="*/ 27068 h 352448"/>
                <a:gd name="csX17" fmla="*/ 140420 w 307452"/>
                <a:gd name="csY17" fmla="*/ 27068 h 352448"/>
                <a:gd name="csX18" fmla="*/ 140420 w 307452"/>
                <a:gd name="csY18" fmla="*/ 45564 h 352448"/>
                <a:gd name="csX19" fmla="*/ 569 w 307452"/>
                <a:gd name="csY19" fmla="*/ 212032 h 352448"/>
                <a:gd name="csX20" fmla="*/ 167037 w 307452"/>
                <a:gd name="csY20" fmla="*/ 351882 h 352448"/>
                <a:gd name="csX21" fmla="*/ 306887 w 307452"/>
                <a:gd name="csY21" fmla="*/ 185415 h 352448"/>
                <a:gd name="csX22" fmla="*/ 260872 w 307452"/>
                <a:gd name="csY22" fmla="*/ 88422 h 352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307452" h="352448">
                  <a:moveTo>
                    <a:pt x="153954" y="324815"/>
                  </a:moveTo>
                  <a:cubicBezTo>
                    <a:pt x="84028" y="324815"/>
                    <a:pt x="27637" y="268423"/>
                    <a:pt x="27637" y="198498"/>
                  </a:cubicBezTo>
                  <a:cubicBezTo>
                    <a:pt x="27637" y="128572"/>
                    <a:pt x="84028" y="72181"/>
                    <a:pt x="153954" y="72181"/>
                  </a:cubicBezTo>
                  <a:cubicBezTo>
                    <a:pt x="223879" y="72181"/>
                    <a:pt x="280271" y="128572"/>
                    <a:pt x="280271" y="198498"/>
                  </a:cubicBezTo>
                  <a:lnTo>
                    <a:pt x="280271" y="198498"/>
                  </a:lnTo>
                  <a:cubicBezTo>
                    <a:pt x="280271" y="268423"/>
                    <a:pt x="223879" y="324815"/>
                    <a:pt x="153954" y="324815"/>
                  </a:cubicBezTo>
                  <a:close/>
                  <a:moveTo>
                    <a:pt x="260872" y="88422"/>
                  </a:moveTo>
                  <a:lnTo>
                    <a:pt x="274406" y="74888"/>
                  </a:lnTo>
                  <a:cubicBezTo>
                    <a:pt x="279368" y="69474"/>
                    <a:pt x="279368" y="60903"/>
                    <a:pt x="273955" y="55940"/>
                  </a:cubicBezTo>
                  <a:cubicBezTo>
                    <a:pt x="268541" y="50978"/>
                    <a:pt x="260421" y="50527"/>
                    <a:pt x="255007" y="55489"/>
                  </a:cubicBezTo>
                  <a:lnTo>
                    <a:pt x="239669" y="71279"/>
                  </a:lnTo>
                  <a:cubicBezTo>
                    <a:pt x="218014" y="56843"/>
                    <a:pt x="193202" y="47820"/>
                    <a:pt x="167488" y="46015"/>
                  </a:cubicBezTo>
                  <a:lnTo>
                    <a:pt x="167488" y="27068"/>
                  </a:lnTo>
                  <a:lnTo>
                    <a:pt x="208090" y="27068"/>
                  </a:lnTo>
                  <a:lnTo>
                    <a:pt x="208090" y="0"/>
                  </a:lnTo>
                  <a:lnTo>
                    <a:pt x="99818" y="0"/>
                  </a:lnTo>
                  <a:lnTo>
                    <a:pt x="99818" y="27068"/>
                  </a:lnTo>
                  <a:lnTo>
                    <a:pt x="140420" y="27068"/>
                  </a:lnTo>
                  <a:lnTo>
                    <a:pt x="140420" y="45564"/>
                  </a:lnTo>
                  <a:cubicBezTo>
                    <a:pt x="55607" y="52782"/>
                    <a:pt x="-6649" y="127670"/>
                    <a:pt x="569" y="212032"/>
                  </a:cubicBezTo>
                  <a:cubicBezTo>
                    <a:pt x="7787" y="296393"/>
                    <a:pt x="82675" y="359100"/>
                    <a:pt x="167037" y="351882"/>
                  </a:cubicBezTo>
                  <a:cubicBezTo>
                    <a:pt x="251398" y="344664"/>
                    <a:pt x="314105" y="269777"/>
                    <a:pt x="306887" y="185415"/>
                  </a:cubicBezTo>
                  <a:cubicBezTo>
                    <a:pt x="303729" y="148422"/>
                    <a:pt x="287489" y="114136"/>
                    <a:pt x="260872" y="88422"/>
                  </a:cubicBezTo>
                  <a:close/>
                </a:path>
              </a:pathLst>
            </a:custGeom>
            <a:grpFill/>
            <a:ln w="4465"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0" name="Freeform: Shape 19">
              <a:extLst>
                <a:ext uri="{FF2B5EF4-FFF2-40B4-BE49-F238E27FC236}">
                  <a16:creationId xmlns:a16="http://schemas.microsoft.com/office/drawing/2014/main" id="{99136FD7-86AF-1D95-79BA-1A1E80814D21}"/>
                </a:ext>
              </a:extLst>
            </p:cNvPr>
            <p:cNvSpPr/>
            <p:nvPr/>
          </p:nvSpPr>
          <p:spPr>
            <a:xfrm>
              <a:off x="9578300" y="1897825"/>
              <a:ext cx="216400" cy="216408"/>
            </a:xfrm>
            <a:custGeom>
              <a:avLst/>
              <a:gdLst>
                <a:gd name="csX0" fmla="*/ 184893 w 216400"/>
                <a:gd name="csY0" fmla="*/ 31128 h 216408"/>
                <a:gd name="csX1" fmla="*/ 117223 w 216400"/>
                <a:gd name="csY1" fmla="*/ 0 h 216408"/>
                <a:gd name="csX2" fmla="*/ 117223 w 216400"/>
                <a:gd name="csY2" fmla="*/ 107820 h 216408"/>
                <a:gd name="csX3" fmla="*/ 99178 w 216400"/>
                <a:gd name="csY3" fmla="*/ 107820 h 216408"/>
                <a:gd name="csX4" fmla="*/ 99178 w 216400"/>
                <a:gd name="csY4" fmla="*/ 0 h 216408"/>
                <a:gd name="csX5" fmla="*/ 380 w 216400"/>
                <a:gd name="csY5" fmla="*/ 116843 h 216408"/>
                <a:gd name="csX6" fmla="*/ 117223 w 216400"/>
                <a:gd name="csY6" fmla="*/ 216092 h 216408"/>
                <a:gd name="csX7" fmla="*/ 216021 w 216400"/>
                <a:gd name="csY7" fmla="*/ 99249 h 216408"/>
                <a:gd name="csX8" fmla="*/ 184893 w 216400"/>
                <a:gd name="csY8" fmla="*/ 31128 h 2164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6400" h="216408">
                  <a:moveTo>
                    <a:pt x="184893" y="31128"/>
                  </a:moveTo>
                  <a:cubicBezTo>
                    <a:pt x="166848" y="13083"/>
                    <a:pt x="142938" y="1805"/>
                    <a:pt x="117223" y="0"/>
                  </a:cubicBezTo>
                  <a:lnTo>
                    <a:pt x="117223" y="107820"/>
                  </a:lnTo>
                  <a:lnTo>
                    <a:pt x="99178" y="107820"/>
                  </a:lnTo>
                  <a:lnTo>
                    <a:pt x="99178" y="0"/>
                  </a:lnTo>
                  <a:cubicBezTo>
                    <a:pt x="39628" y="4962"/>
                    <a:pt x="-4582" y="57294"/>
                    <a:pt x="380" y="116843"/>
                  </a:cubicBezTo>
                  <a:cubicBezTo>
                    <a:pt x="5343" y="176392"/>
                    <a:pt x="57674" y="220603"/>
                    <a:pt x="117223" y="216092"/>
                  </a:cubicBezTo>
                  <a:cubicBezTo>
                    <a:pt x="176772" y="211581"/>
                    <a:pt x="220983" y="158798"/>
                    <a:pt x="216021" y="99249"/>
                  </a:cubicBezTo>
                  <a:cubicBezTo>
                    <a:pt x="214216" y="73534"/>
                    <a:pt x="202938" y="49624"/>
                    <a:pt x="184893" y="31128"/>
                  </a:cubicBezTo>
                  <a:close/>
                </a:path>
              </a:pathLst>
            </a:custGeom>
            <a:grpFill/>
            <a:ln w="4465"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
        <p:nvSpPr>
          <p:cNvPr id="23" name="Content Placeholder 3">
            <a:extLst>
              <a:ext uri="{FF2B5EF4-FFF2-40B4-BE49-F238E27FC236}">
                <a16:creationId xmlns:a16="http://schemas.microsoft.com/office/drawing/2014/main" id="{B94D25A6-846A-7FDB-73D2-DF19CCE4FB7D}"/>
              </a:ext>
            </a:extLst>
          </p:cNvPr>
          <p:cNvSpPr txBox="1">
            <a:spLocks/>
          </p:cNvSpPr>
          <p:nvPr/>
        </p:nvSpPr>
        <p:spPr>
          <a:xfrm>
            <a:off x="8156028" y="3020979"/>
            <a:ext cx="3163613" cy="28220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en-US"/>
            </a:defPPr>
            <a:lvl1pPr marL="222250" indent="-222250" defTabSz="932472" fontAlgn="base">
              <a:spcBef>
                <a:spcPct val="0"/>
              </a:spcBef>
              <a:spcAft>
                <a:spcPts val="1200"/>
              </a:spcAft>
              <a:buFont typeface="Arial" panose="020B0604020202020204" pitchFamily="34" charset="0"/>
              <a:buChar char="•"/>
              <a:defRPr sz="1600">
                <a:ea typeface="Segoe UI" pitchFamily="34" charset="0"/>
                <a:cs typeface="Segoe UI"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Maintaining a skills inventory including data collection, normalization, and mapping, requires significant manual HR analytics effort</a:t>
            </a: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Insights are typically periodic and backward-looking, limiting real-time decision making</a:t>
            </a:r>
          </a:p>
          <a:p>
            <a:pPr marL="222250" marR="0" lvl="0" indent="-222250" algn="l" defTabSz="932472" rtl="0" eaLnBrk="1" fontAlgn="base" latinLnBrk="0" hangingPunct="1">
              <a:lnSpc>
                <a:spcPct val="100000"/>
              </a:lnSpc>
              <a:spcBef>
                <a:spcPct val="0"/>
              </a:spcBef>
              <a:spcAft>
                <a:spcPts val="120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0000"/>
                </a:solidFill>
                <a:effectLst/>
                <a:uLnTx/>
                <a:uFillTx/>
                <a:latin typeface="Aptos" panose="020B0004020202020204" pitchFamily="34" charset="0"/>
                <a:cs typeface="Segoe UI" pitchFamily="34" charset="0"/>
              </a:rPr>
              <a:t>Combining skills data with org composition and workforce planning remains complex and slow</a:t>
            </a:r>
          </a:p>
        </p:txBody>
      </p:sp>
      <p:sp>
        <p:nvSpPr>
          <p:cNvPr id="24" name="Rectangle: Rounded Corners 23">
            <a:extLst>
              <a:ext uri="{FF2B5EF4-FFF2-40B4-BE49-F238E27FC236}">
                <a16:creationId xmlns:a16="http://schemas.microsoft.com/office/drawing/2014/main" id="{B83BAC2D-FA94-4516-3552-06D7D40773A2}"/>
              </a:ext>
            </a:extLst>
          </p:cNvPr>
          <p:cNvSpPr/>
          <p:nvPr/>
        </p:nvSpPr>
        <p:spPr bwMode="auto">
          <a:xfrm>
            <a:off x="1406138" y="5631516"/>
            <a:ext cx="9682276" cy="769231"/>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000" b="0" i="0" u="none" strike="noStrike" kern="1200" cap="none" spc="0" normalizeH="0" baseline="0" noProof="0">
                <a:ln>
                  <a:noFill/>
                </a:ln>
                <a:solidFill>
                  <a:srgbClr val="FFFFFF"/>
                </a:solidFill>
                <a:effectLst/>
                <a:uLnTx/>
                <a:uFillTx/>
                <a:latin typeface="Aptos SemiBold" panose="020B0004020202020204" pitchFamily="34" charset="0"/>
                <a:ea typeface="+mn-ea"/>
                <a:cs typeface="Segoe UI" pitchFamily="34" charset="0"/>
              </a:rPr>
              <a:t>The Solution: Use AI to continuously infer skills from real work activity</a:t>
            </a:r>
          </a:p>
        </p:txBody>
      </p:sp>
    </p:spTree>
    <p:extLst>
      <p:ext uri="{BB962C8B-B14F-4D97-AF65-F5344CB8AC3E}">
        <p14:creationId xmlns:p14="http://schemas.microsoft.com/office/powerpoint/2010/main" val="235133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0B174-5271-1086-3358-8D89E87211EE}"/>
            </a:ext>
          </a:extLst>
        </p:cNvPr>
        <p:cNvGrpSpPr/>
        <p:nvPr/>
      </p:nvGrpSpPr>
      <p:grpSpPr>
        <a:xfrm>
          <a:off x="0" y="0"/>
          <a:ext cx="0" cy="0"/>
          <a:chOff x="0" y="0"/>
          <a:chExt cx="0" cy="0"/>
        </a:xfrm>
      </p:grpSpPr>
      <p:pic>
        <p:nvPicPr>
          <p:cNvPr id="51" name="Picture 50">
            <a:extLst>
              <a:ext uri="{FF2B5EF4-FFF2-40B4-BE49-F238E27FC236}">
                <a16:creationId xmlns:a16="http://schemas.microsoft.com/office/drawing/2014/main" id="{0ECB5A04-47DF-3CF8-26D2-14EC98B43E83}"/>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16" name="Rectangle: Rounded Corners 15">
            <a:extLst>
              <a:ext uri="{FF2B5EF4-FFF2-40B4-BE49-F238E27FC236}">
                <a16:creationId xmlns:a16="http://schemas.microsoft.com/office/drawing/2014/main" id="{A33477AB-6D5C-C6FD-3E85-026561D6DD0A}"/>
              </a:ext>
              <a:ext uri="{C183D7F6-B498-43B3-948B-1728B52AA6E4}">
                <adec:decorative xmlns:adec="http://schemas.microsoft.com/office/drawing/2017/decorative" val="1"/>
              </a:ext>
            </a:extLst>
          </p:cNvPr>
          <p:cNvSpPr/>
          <p:nvPr/>
        </p:nvSpPr>
        <p:spPr bwMode="auto">
          <a:xfrm>
            <a:off x="584200" y="2552700"/>
            <a:ext cx="11023600" cy="3716336"/>
          </a:xfrm>
          <a:prstGeom prst="roundRect">
            <a:avLst>
              <a:gd name="adj" fmla="val 9014"/>
            </a:avLst>
          </a:prstGeom>
          <a:solidFill>
            <a:schemeClr val="bg1">
              <a:alpha val="92000"/>
            </a:scheme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err="1">
              <a:ln>
                <a:noFill/>
              </a:ln>
              <a:solidFill>
                <a:srgbClr val="FFFFFF"/>
              </a:solidFill>
              <a:effectLst/>
              <a:uLnTx/>
              <a:uFillTx/>
              <a:latin typeface="Segoe UI"/>
              <a:ea typeface="+mn-ea"/>
              <a:cs typeface="Segoe UI" pitchFamily="34" charset="0"/>
            </a:endParaRPr>
          </a:p>
        </p:txBody>
      </p:sp>
      <p:sp>
        <p:nvSpPr>
          <p:cNvPr id="26" name="Rectangle: Rounded Corners 25">
            <a:extLst>
              <a:ext uri="{FF2B5EF4-FFF2-40B4-BE49-F238E27FC236}">
                <a16:creationId xmlns:a16="http://schemas.microsoft.com/office/drawing/2014/main" id="{123559FC-207F-C180-1B71-810A301C0F83}"/>
              </a:ext>
              <a:ext uri="{C183D7F6-B498-43B3-948B-1728B52AA6E4}">
                <adec:decorative xmlns:adec="http://schemas.microsoft.com/office/drawing/2017/decorative" val="1"/>
              </a:ext>
            </a:extLst>
          </p:cNvPr>
          <p:cNvSpPr>
            <a:spLocks/>
          </p:cNvSpPr>
          <p:nvPr/>
        </p:nvSpPr>
        <p:spPr bwMode="auto">
          <a:xfrm>
            <a:off x="858518" y="3018688"/>
            <a:ext cx="3400213" cy="2976031"/>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7" name="Rectangle: Rounded Corners 26">
            <a:extLst>
              <a:ext uri="{FF2B5EF4-FFF2-40B4-BE49-F238E27FC236}">
                <a16:creationId xmlns:a16="http://schemas.microsoft.com/office/drawing/2014/main" id="{94538053-FB5B-BDA9-5528-FF2342287243}"/>
              </a:ext>
              <a:ext uri="{C183D7F6-B498-43B3-948B-1728B52AA6E4}">
                <adec:decorative xmlns:adec="http://schemas.microsoft.com/office/drawing/2017/decorative" val="1"/>
              </a:ext>
            </a:extLst>
          </p:cNvPr>
          <p:cNvSpPr>
            <a:spLocks/>
          </p:cNvSpPr>
          <p:nvPr/>
        </p:nvSpPr>
        <p:spPr bwMode="auto">
          <a:xfrm>
            <a:off x="4395896" y="3018688"/>
            <a:ext cx="3400213" cy="2976031"/>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8" name="Rectangle: Rounded Corners 27">
            <a:extLst>
              <a:ext uri="{FF2B5EF4-FFF2-40B4-BE49-F238E27FC236}">
                <a16:creationId xmlns:a16="http://schemas.microsoft.com/office/drawing/2014/main" id="{607C7797-03B5-19CA-B916-6FD7D359A972}"/>
              </a:ext>
              <a:ext uri="{C183D7F6-B498-43B3-948B-1728B52AA6E4}">
                <adec:decorative xmlns:adec="http://schemas.microsoft.com/office/drawing/2017/decorative" val="1"/>
              </a:ext>
            </a:extLst>
          </p:cNvPr>
          <p:cNvSpPr>
            <a:spLocks/>
          </p:cNvSpPr>
          <p:nvPr/>
        </p:nvSpPr>
        <p:spPr bwMode="auto">
          <a:xfrm>
            <a:off x="7933269" y="3018688"/>
            <a:ext cx="3400213" cy="2976031"/>
          </a:xfrm>
          <a:prstGeom prst="roundRect">
            <a:avLst>
              <a:gd name="adj" fmla="val 6776"/>
            </a:avLst>
          </a:prstGeom>
          <a:solidFill>
            <a:srgbClr val="FFFFFF">
              <a:alpha val="92000"/>
            </a:srgbClr>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pSp>
        <p:nvGrpSpPr>
          <p:cNvPr id="48" name="Group 47">
            <a:extLst>
              <a:ext uri="{FF2B5EF4-FFF2-40B4-BE49-F238E27FC236}">
                <a16:creationId xmlns:a16="http://schemas.microsoft.com/office/drawing/2014/main" id="{3CD0BC6B-D7CC-E266-107C-FBBDFD692272}"/>
              </a:ext>
              <a:ext uri="{C183D7F6-B498-43B3-948B-1728B52AA6E4}">
                <adec:decorative xmlns:adec="http://schemas.microsoft.com/office/drawing/2017/decorative" val="1"/>
              </a:ext>
            </a:extLst>
          </p:cNvPr>
          <p:cNvGrpSpPr/>
          <p:nvPr/>
        </p:nvGrpSpPr>
        <p:grpSpPr>
          <a:xfrm>
            <a:off x="9202572" y="3335298"/>
            <a:ext cx="861606" cy="861604"/>
            <a:chOff x="9302749" y="2939732"/>
            <a:chExt cx="661252" cy="661250"/>
          </a:xfrm>
        </p:grpSpPr>
        <p:sp>
          <p:nvSpPr>
            <p:cNvPr id="40" name="Oval 39">
              <a:extLst>
                <a:ext uri="{FF2B5EF4-FFF2-40B4-BE49-F238E27FC236}">
                  <a16:creationId xmlns:a16="http://schemas.microsoft.com/office/drawing/2014/main" id="{E30AC2FE-F781-82C9-BF4F-836254E52818}"/>
                </a:ext>
                <a:ext uri="{C183D7F6-B498-43B3-948B-1728B52AA6E4}">
                  <adec:decorative xmlns:adec="http://schemas.microsoft.com/office/drawing/2017/decorative" val="1"/>
                </a:ext>
              </a:extLst>
            </p:cNvPr>
            <p:cNvSpPr/>
            <p:nvPr/>
          </p:nvSpPr>
          <p:spPr bwMode="auto">
            <a:xfrm>
              <a:off x="9302749" y="2939732"/>
              <a:ext cx="661252" cy="661250"/>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43" name="Graphic 41">
              <a:extLst>
                <a:ext uri="{FF2B5EF4-FFF2-40B4-BE49-F238E27FC236}">
                  <a16:creationId xmlns:a16="http://schemas.microsoft.com/office/drawing/2014/main" id="{E08C3EEB-4D46-1E64-94C0-9059D261AB72}"/>
                </a:ext>
              </a:extLst>
            </p:cNvPr>
            <p:cNvSpPr/>
            <p:nvPr/>
          </p:nvSpPr>
          <p:spPr>
            <a:xfrm>
              <a:off x="9502131" y="3124529"/>
              <a:ext cx="291655" cy="306237"/>
            </a:xfrm>
            <a:custGeom>
              <a:avLst/>
              <a:gdLst>
                <a:gd name="connsiteX0" fmla="*/ 0 w 291655"/>
                <a:gd name="connsiteY0" fmla="*/ 54685 h 306237"/>
                <a:gd name="connsiteX1" fmla="*/ 10937 w 291655"/>
                <a:gd name="connsiteY1" fmla="*/ 43748 h 306237"/>
                <a:gd name="connsiteX2" fmla="*/ 124683 w 291655"/>
                <a:gd name="connsiteY2" fmla="*/ 2187 h 306237"/>
                <a:gd name="connsiteX3" fmla="*/ 137807 w 291655"/>
                <a:gd name="connsiteY3" fmla="*/ 2187 h 306237"/>
                <a:gd name="connsiteX4" fmla="*/ 251552 w 291655"/>
                <a:gd name="connsiteY4" fmla="*/ 43748 h 306237"/>
                <a:gd name="connsiteX5" fmla="*/ 262490 w 291655"/>
                <a:gd name="connsiteY5" fmla="*/ 54685 h 306237"/>
                <a:gd name="connsiteX6" fmla="*/ 262490 w 291655"/>
                <a:gd name="connsiteY6" fmla="*/ 131245 h 306237"/>
                <a:gd name="connsiteX7" fmla="*/ 262315 w 291655"/>
                <a:gd name="connsiteY7" fmla="*/ 139105 h 306237"/>
                <a:gd name="connsiteX8" fmla="*/ 190135 w 291655"/>
                <a:gd name="connsiteY8" fmla="*/ 138721 h 306237"/>
                <a:gd name="connsiteX9" fmla="*/ 174993 w 291655"/>
                <a:gd name="connsiteY9" fmla="*/ 174993 h 306237"/>
                <a:gd name="connsiteX10" fmla="*/ 174993 w 291655"/>
                <a:gd name="connsiteY10" fmla="*/ 175722 h 306237"/>
                <a:gd name="connsiteX11" fmla="*/ 145828 w 291655"/>
                <a:gd name="connsiteY11" fmla="*/ 211450 h 306237"/>
                <a:gd name="connsiteX12" fmla="*/ 145828 w 291655"/>
                <a:gd name="connsiteY12" fmla="*/ 284364 h 306237"/>
                <a:gd name="connsiteX13" fmla="*/ 145886 w 291655"/>
                <a:gd name="connsiteY13" fmla="*/ 286493 h 306237"/>
                <a:gd name="connsiteX14" fmla="*/ 135240 w 291655"/>
                <a:gd name="connsiteY14" fmla="*/ 290897 h 306237"/>
                <a:gd name="connsiteX15" fmla="*/ 127235 w 291655"/>
                <a:gd name="connsiteY15" fmla="*/ 290897 h 306237"/>
                <a:gd name="connsiteX16" fmla="*/ 0 w 291655"/>
                <a:gd name="connsiteY16" fmla="*/ 131245 h 306237"/>
                <a:gd name="connsiteX17" fmla="*/ 0 w 291655"/>
                <a:gd name="connsiteY17" fmla="*/ 54685 h 306237"/>
                <a:gd name="connsiteX18" fmla="*/ 189576 w 291655"/>
                <a:gd name="connsiteY18" fmla="*/ 189576 h 306237"/>
                <a:gd name="connsiteX19" fmla="*/ 189576 w 291655"/>
                <a:gd name="connsiteY19" fmla="*/ 174993 h 306237"/>
                <a:gd name="connsiteX20" fmla="*/ 226033 w 291655"/>
                <a:gd name="connsiteY20" fmla="*/ 138536 h 306237"/>
                <a:gd name="connsiteX21" fmla="*/ 262490 w 291655"/>
                <a:gd name="connsiteY21" fmla="*/ 174993 h 306237"/>
                <a:gd name="connsiteX22" fmla="*/ 262490 w 291655"/>
                <a:gd name="connsiteY22" fmla="*/ 189576 h 306237"/>
                <a:gd name="connsiteX23" fmla="*/ 269781 w 291655"/>
                <a:gd name="connsiteY23" fmla="*/ 189576 h 306237"/>
                <a:gd name="connsiteX24" fmla="*/ 291655 w 291655"/>
                <a:gd name="connsiteY24" fmla="*/ 211450 h 306237"/>
                <a:gd name="connsiteX25" fmla="*/ 291655 w 291655"/>
                <a:gd name="connsiteY25" fmla="*/ 284364 h 306237"/>
                <a:gd name="connsiteX26" fmla="*/ 269781 w 291655"/>
                <a:gd name="connsiteY26" fmla="*/ 306238 h 306237"/>
                <a:gd name="connsiteX27" fmla="*/ 182284 w 291655"/>
                <a:gd name="connsiteY27" fmla="*/ 306238 h 306237"/>
                <a:gd name="connsiteX28" fmla="*/ 160410 w 291655"/>
                <a:gd name="connsiteY28" fmla="*/ 284364 h 306237"/>
                <a:gd name="connsiteX29" fmla="*/ 160410 w 291655"/>
                <a:gd name="connsiteY29" fmla="*/ 211450 h 306237"/>
                <a:gd name="connsiteX30" fmla="*/ 182284 w 291655"/>
                <a:gd name="connsiteY30" fmla="*/ 189576 h 306237"/>
                <a:gd name="connsiteX31" fmla="*/ 189576 w 291655"/>
                <a:gd name="connsiteY31" fmla="*/ 189576 h 306237"/>
                <a:gd name="connsiteX32" fmla="*/ 211450 w 291655"/>
                <a:gd name="connsiteY32" fmla="*/ 174993 h 306237"/>
                <a:gd name="connsiteX33" fmla="*/ 211450 w 291655"/>
                <a:gd name="connsiteY33" fmla="*/ 189576 h 306237"/>
                <a:gd name="connsiteX34" fmla="*/ 240615 w 291655"/>
                <a:gd name="connsiteY34" fmla="*/ 189576 h 306237"/>
                <a:gd name="connsiteX35" fmla="*/ 240615 w 291655"/>
                <a:gd name="connsiteY35" fmla="*/ 174993 h 306237"/>
                <a:gd name="connsiteX36" fmla="*/ 226033 w 291655"/>
                <a:gd name="connsiteY36" fmla="*/ 160410 h 306237"/>
                <a:gd name="connsiteX37" fmla="*/ 211450 w 291655"/>
                <a:gd name="connsiteY37" fmla="*/ 174993 h 306237"/>
                <a:gd name="connsiteX38" fmla="*/ 240615 w 291655"/>
                <a:gd name="connsiteY38" fmla="*/ 247907 h 306237"/>
                <a:gd name="connsiteX39" fmla="*/ 226033 w 291655"/>
                <a:gd name="connsiteY39" fmla="*/ 233324 h 306237"/>
                <a:gd name="connsiteX40" fmla="*/ 211450 w 291655"/>
                <a:gd name="connsiteY40" fmla="*/ 247907 h 306237"/>
                <a:gd name="connsiteX41" fmla="*/ 226033 w 291655"/>
                <a:gd name="connsiteY41" fmla="*/ 262490 h 306237"/>
                <a:gd name="connsiteX42" fmla="*/ 240615 w 291655"/>
                <a:gd name="connsiteY42" fmla="*/ 247907 h 30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91655" h="306237">
                  <a:moveTo>
                    <a:pt x="0" y="54685"/>
                  </a:moveTo>
                  <a:cubicBezTo>
                    <a:pt x="0" y="48645"/>
                    <a:pt x="4897" y="43748"/>
                    <a:pt x="10937" y="43748"/>
                  </a:cubicBezTo>
                  <a:cubicBezTo>
                    <a:pt x="49771" y="43748"/>
                    <a:pt x="87613" y="29997"/>
                    <a:pt x="124683" y="2187"/>
                  </a:cubicBezTo>
                  <a:cubicBezTo>
                    <a:pt x="128571" y="-729"/>
                    <a:pt x="133918" y="-729"/>
                    <a:pt x="137807" y="2187"/>
                  </a:cubicBezTo>
                  <a:cubicBezTo>
                    <a:pt x="174876" y="29997"/>
                    <a:pt x="212719" y="43748"/>
                    <a:pt x="251552" y="43748"/>
                  </a:cubicBezTo>
                  <a:cubicBezTo>
                    <a:pt x="257593" y="43748"/>
                    <a:pt x="262490" y="48645"/>
                    <a:pt x="262490" y="54685"/>
                  </a:cubicBezTo>
                  <a:lnTo>
                    <a:pt x="262490" y="131245"/>
                  </a:lnTo>
                  <a:cubicBezTo>
                    <a:pt x="262490" y="133884"/>
                    <a:pt x="262431" y="136495"/>
                    <a:pt x="262315" y="139105"/>
                  </a:cubicBezTo>
                  <a:cubicBezTo>
                    <a:pt x="242489" y="119067"/>
                    <a:pt x="210173" y="118895"/>
                    <a:pt x="190135" y="138721"/>
                  </a:cubicBezTo>
                  <a:cubicBezTo>
                    <a:pt x="180448" y="148306"/>
                    <a:pt x="174996" y="161366"/>
                    <a:pt x="174993" y="174993"/>
                  </a:cubicBezTo>
                  <a:lnTo>
                    <a:pt x="174993" y="175722"/>
                  </a:lnTo>
                  <a:cubicBezTo>
                    <a:pt x="158016" y="179188"/>
                    <a:pt x="145824" y="194123"/>
                    <a:pt x="145828" y="211450"/>
                  </a:cubicBezTo>
                  <a:lnTo>
                    <a:pt x="145828" y="284364"/>
                  </a:lnTo>
                  <a:cubicBezTo>
                    <a:pt x="145828" y="285093"/>
                    <a:pt x="145842" y="285793"/>
                    <a:pt x="145886" y="286493"/>
                  </a:cubicBezTo>
                  <a:cubicBezTo>
                    <a:pt x="142415" y="288009"/>
                    <a:pt x="138886" y="289468"/>
                    <a:pt x="135240" y="290897"/>
                  </a:cubicBezTo>
                  <a:cubicBezTo>
                    <a:pt x="132668" y="291909"/>
                    <a:pt x="129807" y="291909"/>
                    <a:pt x="127235" y="290897"/>
                  </a:cubicBezTo>
                  <a:cubicBezTo>
                    <a:pt x="43136" y="257765"/>
                    <a:pt x="0" y="204159"/>
                    <a:pt x="0" y="131245"/>
                  </a:cubicBezTo>
                  <a:lnTo>
                    <a:pt x="0" y="54685"/>
                  </a:lnTo>
                  <a:close/>
                  <a:moveTo>
                    <a:pt x="189576" y="189576"/>
                  </a:moveTo>
                  <a:lnTo>
                    <a:pt x="189576" y="174993"/>
                  </a:lnTo>
                  <a:cubicBezTo>
                    <a:pt x="189576" y="154858"/>
                    <a:pt x="205898" y="138536"/>
                    <a:pt x="226033" y="138536"/>
                  </a:cubicBezTo>
                  <a:cubicBezTo>
                    <a:pt x="246167" y="138536"/>
                    <a:pt x="262490" y="154858"/>
                    <a:pt x="262490" y="174993"/>
                  </a:cubicBezTo>
                  <a:lnTo>
                    <a:pt x="262490" y="189576"/>
                  </a:lnTo>
                  <a:lnTo>
                    <a:pt x="269781" y="189576"/>
                  </a:lnTo>
                  <a:cubicBezTo>
                    <a:pt x="281862" y="189576"/>
                    <a:pt x="291655" y="199369"/>
                    <a:pt x="291655" y="211450"/>
                  </a:cubicBezTo>
                  <a:lnTo>
                    <a:pt x="291655" y="284364"/>
                  </a:lnTo>
                  <a:cubicBezTo>
                    <a:pt x="291655" y="296444"/>
                    <a:pt x="281862" y="306238"/>
                    <a:pt x="269781" y="306238"/>
                  </a:cubicBezTo>
                  <a:lnTo>
                    <a:pt x="182284" y="306238"/>
                  </a:lnTo>
                  <a:cubicBezTo>
                    <a:pt x="170204" y="306238"/>
                    <a:pt x="160410" y="296444"/>
                    <a:pt x="160410" y="284364"/>
                  </a:cubicBezTo>
                  <a:lnTo>
                    <a:pt x="160410" y="211450"/>
                  </a:lnTo>
                  <a:cubicBezTo>
                    <a:pt x="160410" y="199369"/>
                    <a:pt x="170204" y="189576"/>
                    <a:pt x="182284" y="189576"/>
                  </a:cubicBezTo>
                  <a:lnTo>
                    <a:pt x="189576" y="189576"/>
                  </a:lnTo>
                  <a:close/>
                  <a:moveTo>
                    <a:pt x="211450" y="174993"/>
                  </a:moveTo>
                  <a:lnTo>
                    <a:pt x="211450" y="189576"/>
                  </a:lnTo>
                  <a:lnTo>
                    <a:pt x="240615" y="189576"/>
                  </a:lnTo>
                  <a:lnTo>
                    <a:pt x="240615" y="174993"/>
                  </a:lnTo>
                  <a:cubicBezTo>
                    <a:pt x="240615" y="166939"/>
                    <a:pt x="234086" y="160410"/>
                    <a:pt x="226033" y="160410"/>
                  </a:cubicBezTo>
                  <a:cubicBezTo>
                    <a:pt x="217979" y="160410"/>
                    <a:pt x="211450" y="166939"/>
                    <a:pt x="211450" y="174993"/>
                  </a:cubicBezTo>
                  <a:close/>
                  <a:moveTo>
                    <a:pt x="240615" y="247907"/>
                  </a:moveTo>
                  <a:cubicBezTo>
                    <a:pt x="240615" y="239853"/>
                    <a:pt x="234086" y="233324"/>
                    <a:pt x="226033" y="233324"/>
                  </a:cubicBezTo>
                  <a:cubicBezTo>
                    <a:pt x="217979" y="233324"/>
                    <a:pt x="211450" y="239853"/>
                    <a:pt x="211450" y="247907"/>
                  </a:cubicBezTo>
                  <a:cubicBezTo>
                    <a:pt x="211450" y="255961"/>
                    <a:pt x="217979" y="262490"/>
                    <a:pt x="226033" y="262490"/>
                  </a:cubicBezTo>
                  <a:cubicBezTo>
                    <a:pt x="234086" y="262490"/>
                    <a:pt x="240615" y="255961"/>
                    <a:pt x="240615" y="247907"/>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grpSp>
        <p:nvGrpSpPr>
          <p:cNvPr id="49" name="Group 48">
            <a:extLst>
              <a:ext uri="{FF2B5EF4-FFF2-40B4-BE49-F238E27FC236}">
                <a16:creationId xmlns:a16="http://schemas.microsoft.com/office/drawing/2014/main" id="{4EB945F1-B7EE-A981-EE28-DA9BF985D05C}"/>
              </a:ext>
              <a:ext uri="{C183D7F6-B498-43B3-948B-1728B52AA6E4}">
                <adec:decorative xmlns:adec="http://schemas.microsoft.com/office/drawing/2017/decorative" val="1"/>
              </a:ext>
            </a:extLst>
          </p:cNvPr>
          <p:cNvGrpSpPr/>
          <p:nvPr/>
        </p:nvGrpSpPr>
        <p:grpSpPr>
          <a:xfrm>
            <a:off x="5665199" y="3335298"/>
            <a:ext cx="861606" cy="861604"/>
            <a:chOff x="5765374" y="2939732"/>
            <a:chExt cx="661252" cy="661250"/>
          </a:xfrm>
        </p:grpSpPr>
        <p:sp>
          <p:nvSpPr>
            <p:cNvPr id="39" name="Oval 38">
              <a:extLst>
                <a:ext uri="{FF2B5EF4-FFF2-40B4-BE49-F238E27FC236}">
                  <a16:creationId xmlns:a16="http://schemas.microsoft.com/office/drawing/2014/main" id="{1C516DA8-B257-1443-97EC-7FF7DCFA4CE1}"/>
                </a:ext>
                <a:ext uri="{C183D7F6-B498-43B3-948B-1728B52AA6E4}">
                  <adec:decorative xmlns:adec="http://schemas.microsoft.com/office/drawing/2017/decorative" val="1"/>
                </a:ext>
              </a:extLst>
            </p:cNvPr>
            <p:cNvSpPr/>
            <p:nvPr/>
          </p:nvSpPr>
          <p:spPr bwMode="auto">
            <a:xfrm>
              <a:off x="5765374" y="2939732"/>
              <a:ext cx="661252" cy="661250"/>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44" name="Graphic 29">
              <a:extLst>
                <a:ext uri="{FF2B5EF4-FFF2-40B4-BE49-F238E27FC236}">
                  <a16:creationId xmlns:a16="http://schemas.microsoft.com/office/drawing/2014/main" id="{2E3D9B78-44CA-56EA-18A6-EC1164A95552}"/>
                </a:ext>
              </a:extLst>
            </p:cNvPr>
            <p:cNvSpPr/>
            <p:nvPr/>
          </p:nvSpPr>
          <p:spPr>
            <a:xfrm>
              <a:off x="5957887" y="3079876"/>
              <a:ext cx="276225" cy="380980"/>
            </a:xfrm>
            <a:custGeom>
              <a:avLst/>
              <a:gdLst>
                <a:gd name="connsiteX0" fmla="*/ 205511 w 276225"/>
                <a:gd name="connsiteY0" fmla="*/ 323812 h 380980"/>
                <a:gd name="connsiteX1" fmla="*/ 199987 w 276225"/>
                <a:gd name="connsiteY1" fmla="*/ 347796 h 380980"/>
                <a:gd name="connsiteX2" fmla="*/ 161506 w 276225"/>
                <a:gd name="connsiteY2" fmla="*/ 380848 h 380980"/>
                <a:gd name="connsiteX3" fmla="*/ 158210 w 276225"/>
                <a:gd name="connsiteY3" fmla="*/ 380981 h 380980"/>
                <a:gd name="connsiteX4" fmla="*/ 117996 w 276225"/>
                <a:gd name="connsiteY4" fmla="*/ 380981 h 380980"/>
                <a:gd name="connsiteX5" fmla="*/ 77095 w 276225"/>
                <a:gd name="connsiteY5" fmla="*/ 350939 h 380980"/>
                <a:gd name="connsiteX6" fmla="*/ 76219 w 276225"/>
                <a:gd name="connsiteY6" fmla="*/ 347758 h 380980"/>
                <a:gd name="connsiteX7" fmla="*/ 70695 w 276225"/>
                <a:gd name="connsiteY7" fmla="*/ 323812 h 380980"/>
                <a:gd name="connsiteX8" fmla="*/ 205511 w 276225"/>
                <a:gd name="connsiteY8" fmla="*/ 323812 h 380980"/>
                <a:gd name="connsiteX9" fmla="*/ 138113 w 276225"/>
                <a:gd name="connsiteY9" fmla="*/ 0 h 380980"/>
                <a:gd name="connsiteX10" fmla="*/ 276225 w 276225"/>
                <a:gd name="connsiteY10" fmla="*/ 138113 h 380980"/>
                <a:gd name="connsiteX11" fmla="*/ 223552 w 276225"/>
                <a:gd name="connsiteY11" fmla="*/ 249365 h 380980"/>
                <a:gd name="connsiteX12" fmla="*/ 222199 w 276225"/>
                <a:gd name="connsiteY12" fmla="*/ 251746 h 380980"/>
                <a:gd name="connsiteX13" fmla="*/ 212141 w 276225"/>
                <a:gd name="connsiteY13" fmla="*/ 295237 h 380980"/>
                <a:gd name="connsiteX14" fmla="*/ 152400 w 276225"/>
                <a:gd name="connsiteY14" fmla="*/ 295237 h 380980"/>
                <a:gd name="connsiteX15" fmla="*/ 152400 w 276225"/>
                <a:gd name="connsiteY15" fmla="*/ 166668 h 380980"/>
                <a:gd name="connsiteX16" fmla="*/ 138113 w 276225"/>
                <a:gd name="connsiteY16" fmla="*/ 152381 h 380980"/>
                <a:gd name="connsiteX17" fmla="*/ 123825 w 276225"/>
                <a:gd name="connsiteY17" fmla="*/ 166668 h 380980"/>
                <a:gd name="connsiteX18" fmla="*/ 123825 w 276225"/>
                <a:gd name="connsiteY18" fmla="*/ 295256 h 380980"/>
                <a:gd name="connsiteX19" fmla="*/ 64084 w 276225"/>
                <a:gd name="connsiteY19" fmla="*/ 295256 h 380980"/>
                <a:gd name="connsiteX20" fmla="*/ 54064 w 276225"/>
                <a:gd name="connsiteY20" fmla="*/ 251765 h 380980"/>
                <a:gd name="connsiteX21" fmla="*/ 52711 w 276225"/>
                <a:gd name="connsiteY21" fmla="*/ 249403 h 380980"/>
                <a:gd name="connsiteX22" fmla="*/ 0 w 276225"/>
                <a:gd name="connsiteY22" fmla="*/ 138093 h 380980"/>
                <a:gd name="connsiteX23" fmla="*/ 138113 w 276225"/>
                <a:gd name="connsiteY23" fmla="*/ 0 h 380980"/>
                <a:gd name="connsiteX24" fmla="*/ 123825 w 276225"/>
                <a:gd name="connsiteY24" fmla="*/ 90488 h 380980"/>
                <a:gd name="connsiteX25" fmla="*/ 123825 w 276225"/>
                <a:gd name="connsiteY25" fmla="*/ 119063 h 380980"/>
                <a:gd name="connsiteX26" fmla="*/ 138113 w 276225"/>
                <a:gd name="connsiteY26" fmla="*/ 133350 h 380980"/>
                <a:gd name="connsiteX27" fmla="*/ 152400 w 276225"/>
                <a:gd name="connsiteY27" fmla="*/ 119063 h 380980"/>
                <a:gd name="connsiteX28" fmla="*/ 152400 w 276225"/>
                <a:gd name="connsiteY28" fmla="*/ 90488 h 380980"/>
                <a:gd name="connsiteX29" fmla="*/ 138113 w 276225"/>
                <a:gd name="connsiteY29" fmla="*/ 76200 h 380980"/>
                <a:gd name="connsiteX30" fmla="*/ 123825 w 276225"/>
                <a:gd name="connsiteY30" fmla="*/ 90488 h 380980"/>
                <a:gd name="connsiteX31" fmla="*/ 219647 w 276225"/>
                <a:gd name="connsiteY31" fmla="*/ 118396 h 380980"/>
                <a:gd name="connsiteX32" fmla="*/ 199454 w 276225"/>
                <a:gd name="connsiteY32" fmla="*/ 118396 h 380980"/>
                <a:gd name="connsiteX33" fmla="*/ 179241 w 276225"/>
                <a:gd name="connsiteY33" fmla="*/ 138589 h 380980"/>
                <a:gd name="connsiteX34" fmla="*/ 178881 w 276225"/>
                <a:gd name="connsiteY34" fmla="*/ 158791 h 380980"/>
                <a:gd name="connsiteX35" fmla="*/ 199084 w 276225"/>
                <a:gd name="connsiteY35" fmla="*/ 159151 h 380980"/>
                <a:gd name="connsiteX36" fmla="*/ 199434 w 276225"/>
                <a:gd name="connsiteY36" fmla="*/ 158801 h 380980"/>
                <a:gd name="connsiteX37" fmla="*/ 219647 w 276225"/>
                <a:gd name="connsiteY37" fmla="*/ 138608 h 380980"/>
                <a:gd name="connsiteX38" fmla="*/ 219647 w 276225"/>
                <a:gd name="connsiteY38" fmla="*/ 118415 h 380980"/>
                <a:gd name="connsiteX39" fmla="*/ 76771 w 276225"/>
                <a:gd name="connsiteY39" fmla="*/ 118396 h 380980"/>
                <a:gd name="connsiteX40" fmla="*/ 56578 w 276225"/>
                <a:gd name="connsiteY40" fmla="*/ 119109 h 380980"/>
                <a:gd name="connsiteX41" fmla="*/ 56578 w 276225"/>
                <a:gd name="connsiteY41" fmla="*/ 138589 h 380980"/>
                <a:gd name="connsiteX42" fmla="*/ 76771 w 276225"/>
                <a:gd name="connsiteY42" fmla="*/ 158801 h 380980"/>
                <a:gd name="connsiteX43" fmla="*/ 96974 w 276225"/>
                <a:gd name="connsiteY43" fmla="*/ 159161 h 380980"/>
                <a:gd name="connsiteX44" fmla="*/ 97334 w 276225"/>
                <a:gd name="connsiteY44" fmla="*/ 138959 h 380980"/>
                <a:gd name="connsiteX45" fmla="*/ 96984 w 276225"/>
                <a:gd name="connsiteY45" fmla="*/ 138608 h 380980"/>
                <a:gd name="connsiteX46" fmla="*/ 76791 w 276225"/>
                <a:gd name="connsiteY46" fmla="*/ 118415 h 38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76225" h="380980">
                  <a:moveTo>
                    <a:pt x="205511" y="323812"/>
                  </a:moveTo>
                  <a:lnTo>
                    <a:pt x="199987" y="347796"/>
                  </a:lnTo>
                  <a:cubicBezTo>
                    <a:pt x="195756" y="366036"/>
                    <a:pt x="180175" y="379417"/>
                    <a:pt x="161506" y="380848"/>
                  </a:cubicBezTo>
                  <a:lnTo>
                    <a:pt x="158210" y="380981"/>
                  </a:lnTo>
                  <a:lnTo>
                    <a:pt x="117996" y="380981"/>
                  </a:lnTo>
                  <a:cubicBezTo>
                    <a:pt x="99262" y="380981"/>
                    <a:pt x="82699" y="368816"/>
                    <a:pt x="77095" y="350939"/>
                  </a:cubicBezTo>
                  <a:lnTo>
                    <a:pt x="76219" y="347758"/>
                  </a:lnTo>
                  <a:lnTo>
                    <a:pt x="70695" y="323812"/>
                  </a:lnTo>
                  <a:lnTo>
                    <a:pt x="205511" y="323812"/>
                  </a:lnTo>
                  <a:close/>
                  <a:moveTo>
                    <a:pt x="138113" y="0"/>
                  </a:moveTo>
                  <a:cubicBezTo>
                    <a:pt x="214391" y="0"/>
                    <a:pt x="276225" y="61835"/>
                    <a:pt x="276225" y="138113"/>
                  </a:cubicBezTo>
                  <a:cubicBezTo>
                    <a:pt x="276225" y="178803"/>
                    <a:pt x="258394" y="216084"/>
                    <a:pt x="223552" y="249365"/>
                  </a:cubicBezTo>
                  <a:cubicBezTo>
                    <a:pt x="222877" y="250008"/>
                    <a:pt x="222407" y="250837"/>
                    <a:pt x="222199" y="251746"/>
                  </a:cubicBezTo>
                  <a:lnTo>
                    <a:pt x="212141" y="295237"/>
                  </a:lnTo>
                  <a:lnTo>
                    <a:pt x="152400" y="295237"/>
                  </a:lnTo>
                  <a:lnTo>
                    <a:pt x="152400" y="166668"/>
                  </a:lnTo>
                  <a:cubicBezTo>
                    <a:pt x="152400" y="158778"/>
                    <a:pt x="146003" y="152381"/>
                    <a:pt x="138113" y="152381"/>
                  </a:cubicBezTo>
                  <a:cubicBezTo>
                    <a:pt x="130222" y="152381"/>
                    <a:pt x="123825" y="158778"/>
                    <a:pt x="123825" y="166668"/>
                  </a:cubicBezTo>
                  <a:lnTo>
                    <a:pt x="123825" y="295256"/>
                  </a:lnTo>
                  <a:lnTo>
                    <a:pt x="64084" y="295256"/>
                  </a:lnTo>
                  <a:lnTo>
                    <a:pt x="54064" y="251765"/>
                  </a:lnTo>
                  <a:cubicBezTo>
                    <a:pt x="53852" y="250862"/>
                    <a:pt x="53382" y="250041"/>
                    <a:pt x="52711" y="249403"/>
                  </a:cubicBezTo>
                  <a:cubicBezTo>
                    <a:pt x="17850" y="216084"/>
                    <a:pt x="0" y="178803"/>
                    <a:pt x="0" y="138093"/>
                  </a:cubicBezTo>
                  <a:cubicBezTo>
                    <a:pt x="10" y="61824"/>
                    <a:pt x="61843" y="0"/>
                    <a:pt x="138113" y="0"/>
                  </a:cubicBezTo>
                  <a:close/>
                  <a:moveTo>
                    <a:pt x="123825" y="90488"/>
                  </a:moveTo>
                  <a:lnTo>
                    <a:pt x="123825" y="119063"/>
                  </a:lnTo>
                  <a:cubicBezTo>
                    <a:pt x="123825" y="126953"/>
                    <a:pt x="130222" y="133350"/>
                    <a:pt x="138113" y="133350"/>
                  </a:cubicBezTo>
                  <a:cubicBezTo>
                    <a:pt x="146003" y="133350"/>
                    <a:pt x="152400" y="126953"/>
                    <a:pt x="152400" y="119063"/>
                  </a:cubicBezTo>
                  <a:lnTo>
                    <a:pt x="152400" y="90488"/>
                  </a:lnTo>
                  <a:cubicBezTo>
                    <a:pt x="152400" y="82597"/>
                    <a:pt x="146003" y="76200"/>
                    <a:pt x="138113" y="76200"/>
                  </a:cubicBezTo>
                  <a:cubicBezTo>
                    <a:pt x="130222" y="76200"/>
                    <a:pt x="123825" y="82597"/>
                    <a:pt x="123825" y="90488"/>
                  </a:cubicBezTo>
                  <a:close/>
                  <a:moveTo>
                    <a:pt x="219647" y="118396"/>
                  </a:moveTo>
                  <a:cubicBezTo>
                    <a:pt x="214069" y="112825"/>
                    <a:pt x="205031" y="112825"/>
                    <a:pt x="199454" y="118396"/>
                  </a:cubicBezTo>
                  <a:lnTo>
                    <a:pt x="179241" y="138589"/>
                  </a:lnTo>
                  <a:cubicBezTo>
                    <a:pt x="173563" y="144068"/>
                    <a:pt x="173403" y="153112"/>
                    <a:pt x="178881" y="158791"/>
                  </a:cubicBezTo>
                  <a:cubicBezTo>
                    <a:pt x="184360" y="164470"/>
                    <a:pt x="193405" y="164630"/>
                    <a:pt x="199084" y="159151"/>
                  </a:cubicBezTo>
                  <a:cubicBezTo>
                    <a:pt x="199202" y="159037"/>
                    <a:pt x="199320" y="158919"/>
                    <a:pt x="199434" y="158801"/>
                  </a:cubicBezTo>
                  <a:lnTo>
                    <a:pt x="219647" y="138608"/>
                  </a:lnTo>
                  <a:cubicBezTo>
                    <a:pt x="225219" y="133030"/>
                    <a:pt x="225219" y="123993"/>
                    <a:pt x="219647" y="118415"/>
                  </a:cubicBezTo>
                  <a:close/>
                  <a:moveTo>
                    <a:pt x="76771" y="118396"/>
                  </a:moveTo>
                  <a:cubicBezTo>
                    <a:pt x="70999" y="113016"/>
                    <a:pt x="61958" y="113336"/>
                    <a:pt x="56578" y="119109"/>
                  </a:cubicBezTo>
                  <a:cubicBezTo>
                    <a:pt x="51466" y="124596"/>
                    <a:pt x="51466" y="133102"/>
                    <a:pt x="56578" y="138589"/>
                  </a:cubicBezTo>
                  <a:lnTo>
                    <a:pt x="76771" y="158801"/>
                  </a:lnTo>
                  <a:cubicBezTo>
                    <a:pt x="82251" y="164480"/>
                    <a:pt x="91296" y="164640"/>
                    <a:pt x="96974" y="159161"/>
                  </a:cubicBezTo>
                  <a:cubicBezTo>
                    <a:pt x="102653" y="153682"/>
                    <a:pt x="102813" y="144637"/>
                    <a:pt x="97334" y="138959"/>
                  </a:cubicBezTo>
                  <a:cubicBezTo>
                    <a:pt x="97219" y="138840"/>
                    <a:pt x="97103" y="138723"/>
                    <a:pt x="96984" y="138608"/>
                  </a:cubicBezTo>
                  <a:lnTo>
                    <a:pt x="76791" y="118415"/>
                  </a:ln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grpSp>
        <p:nvGrpSpPr>
          <p:cNvPr id="50" name="Group 49">
            <a:extLst>
              <a:ext uri="{FF2B5EF4-FFF2-40B4-BE49-F238E27FC236}">
                <a16:creationId xmlns:a16="http://schemas.microsoft.com/office/drawing/2014/main" id="{07445D2E-7907-E89E-A9AC-6D285326E38F}"/>
              </a:ext>
              <a:ext uri="{C183D7F6-B498-43B3-948B-1728B52AA6E4}">
                <adec:decorative xmlns:adec="http://schemas.microsoft.com/office/drawing/2017/decorative" val="1"/>
              </a:ext>
            </a:extLst>
          </p:cNvPr>
          <p:cNvGrpSpPr/>
          <p:nvPr/>
        </p:nvGrpSpPr>
        <p:grpSpPr>
          <a:xfrm>
            <a:off x="2127822" y="3335298"/>
            <a:ext cx="861606" cy="861604"/>
            <a:chOff x="2246422" y="2939732"/>
            <a:chExt cx="661252" cy="661250"/>
          </a:xfrm>
        </p:grpSpPr>
        <p:sp>
          <p:nvSpPr>
            <p:cNvPr id="38" name="Oval 37">
              <a:extLst>
                <a:ext uri="{FF2B5EF4-FFF2-40B4-BE49-F238E27FC236}">
                  <a16:creationId xmlns:a16="http://schemas.microsoft.com/office/drawing/2014/main" id="{2ECE87A8-F741-314A-993F-A645A2B0E98C}"/>
                </a:ext>
                <a:ext uri="{C183D7F6-B498-43B3-948B-1728B52AA6E4}">
                  <adec:decorative xmlns:adec="http://schemas.microsoft.com/office/drawing/2017/decorative" val="1"/>
                </a:ext>
              </a:extLst>
            </p:cNvPr>
            <p:cNvSpPr/>
            <p:nvPr/>
          </p:nvSpPr>
          <p:spPr bwMode="auto">
            <a:xfrm>
              <a:off x="2246422" y="2939732"/>
              <a:ext cx="661252" cy="661250"/>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sp>
          <p:nvSpPr>
            <p:cNvPr id="47" name="Graphic 45">
              <a:extLst>
                <a:ext uri="{FF2B5EF4-FFF2-40B4-BE49-F238E27FC236}">
                  <a16:creationId xmlns:a16="http://schemas.microsoft.com/office/drawing/2014/main" id="{E20B0EFE-70C9-97AD-0724-35FADB79C327}"/>
                </a:ext>
              </a:extLst>
            </p:cNvPr>
            <p:cNvSpPr/>
            <p:nvPr/>
          </p:nvSpPr>
          <p:spPr>
            <a:xfrm>
              <a:off x="2399733" y="3093145"/>
              <a:ext cx="354630" cy="354452"/>
            </a:xfrm>
            <a:custGeom>
              <a:avLst/>
              <a:gdLst>
                <a:gd name="connsiteX0" fmla="*/ 120278 w 295523"/>
                <a:gd name="connsiteY0" fmla="*/ 0 h 295375"/>
                <a:gd name="connsiteX1" fmla="*/ 136680 w 295523"/>
                <a:gd name="connsiteY1" fmla="*/ 20849 h 295375"/>
                <a:gd name="connsiteX2" fmla="*/ 136680 w 295523"/>
                <a:gd name="connsiteY2" fmla="*/ 84874 h 295375"/>
                <a:gd name="connsiteX3" fmla="*/ 123455 w 295523"/>
                <a:gd name="connsiteY3" fmla="*/ 84874 h 295375"/>
                <a:gd name="connsiteX4" fmla="*/ 84977 w 295523"/>
                <a:gd name="connsiteY4" fmla="*/ 68561 h 295375"/>
                <a:gd name="connsiteX5" fmla="*/ 68663 w 295523"/>
                <a:gd name="connsiteY5" fmla="*/ 107039 h 295375"/>
                <a:gd name="connsiteX6" fmla="*/ 107141 w 295523"/>
                <a:gd name="connsiteY6" fmla="*/ 123352 h 295375"/>
                <a:gd name="connsiteX7" fmla="*/ 123455 w 295523"/>
                <a:gd name="connsiteY7" fmla="*/ 107039 h 295375"/>
                <a:gd name="connsiteX8" fmla="*/ 136680 w 295523"/>
                <a:gd name="connsiteY8" fmla="*/ 107039 h 295375"/>
                <a:gd name="connsiteX9" fmla="*/ 136680 w 295523"/>
                <a:gd name="connsiteY9" fmla="*/ 268069 h 295375"/>
                <a:gd name="connsiteX10" fmla="*/ 125110 w 295523"/>
                <a:gd name="connsiteY10" fmla="*/ 289642 h 295375"/>
                <a:gd name="connsiteX11" fmla="*/ 102059 w 295523"/>
                <a:gd name="connsiteY11" fmla="*/ 295376 h 295375"/>
                <a:gd name="connsiteX12" fmla="*/ 52470 w 295523"/>
                <a:gd name="connsiteY12" fmla="*/ 270729 h 295375"/>
                <a:gd name="connsiteX13" fmla="*/ 37398 w 295523"/>
                <a:gd name="connsiteY13" fmla="*/ 239152 h 295375"/>
                <a:gd name="connsiteX14" fmla="*/ 18648 w 295523"/>
                <a:gd name="connsiteY14" fmla="*/ 228957 h 295375"/>
                <a:gd name="connsiteX15" fmla="*/ 0 w 295523"/>
                <a:gd name="connsiteY15" fmla="*/ 184111 h 295375"/>
                <a:gd name="connsiteX16" fmla="*/ 2807 w 295523"/>
                <a:gd name="connsiteY16" fmla="*/ 155061 h 295375"/>
                <a:gd name="connsiteX17" fmla="*/ 65015 w 295523"/>
                <a:gd name="connsiteY17" fmla="*/ 155061 h 295375"/>
                <a:gd name="connsiteX18" fmla="*/ 84741 w 295523"/>
                <a:gd name="connsiteY18" fmla="*/ 172068 h 295375"/>
                <a:gd name="connsiteX19" fmla="*/ 68731 w 295523"/>
                <a:gd name="connsiteY19" fmla="*/ 210673 h 295375"/>
                <a:gd name="connsiteX20" fmla="*/ 107336 w 295523"/>
                <a:gd name="connsiteY20" fmla="*/ 226684 h 295375"/>
                <a:gd name="connsiteX21" fmla="*/ 123346 w 295523"/>
                <a:gd name="connsiteY21" fmla="*/ 188079 h 295375"/>
                <a:gd name="connsiteX22" fmla="*/ 107009 w 295523"/>
                <a:gd name="connsiteY22" fmla="*/ 171935 h 295375"/>
                <a:gd name="connsiteX23" fmla="*/ 65015 w 295523"/>
                <a:gd name="connsiteY23" fmla="*/ 132897 h 295375"/>
                <a:gd name="connsiteX24" fmla="*/ 15367 w 295523"/>
                <a:gd name="connsiteY24" fmla="*/ 132897 h 295375"/>
                <a:gd name="connsiteX25" fmla="*/ 22681 w 295523"/>
                <a:gd name="connsiteY25" fmla="*/ 128434 h 295375"/>
                <a:gd name="connsiteX26" fmla="*/ 20051 w 295523"/>
                <a:gd name="connsiteY26" fmla="*/ 111782 h 295375"/>
                <a:gd name="connsiteX27" fmla="*/ 24410 w 295523"/>
                <a:gd name="connsiteY27" fmla="*/ 79555 h 295375"/>
                <a:gd name="connsiteX28" fmla="*/ 39748 w 295523"/>
                <a:gd name="connsiteY28" fmla="*/ 53342 h 295375"/>
                <a:gd name="connsiteX29" fmla="*/ 55943 w 295523"/>
                <a:gd name="connsiteY29" fmla="*/ 44964 h 295375"/>
                <a:gd name="connsiteX30" fmla="*/ 75935 w 295523"/>
                <a:gd name="connsiteY30" fmla="*/ 14865 h 295375"/>
                <a:gd name="connsiteX31" fmla="*/ 120263 w 295523"/>
                <a:gd name="connsiteY31" fmla="*/ 0 h 295375"/>
                <a:gd name="connsiteX32" fmla="*/ 158844 w 295523"/>
                <a:gd name="connsiteY32" fmla="*/ 221554 h 295375"/>
                <a:gd name="connsiteX33" fmla="*/ 183224 w 295523"/>
                <a:gd name="connsiteY33" fmla="*/ 221554 h 295375"/>
                <a:gd name="connsiteX34" fmla="*/ 225337 w 295523"/>
                <a:gd name="connsiteY34" fmla="*/ 179442 h 295375"/>
                <a:gd name="connsiteX35" fmla="*/ 225337 w 295523"/>
                <a:gd name="connsiteY35" fmla="*/ 152919 h 295375"/>
                <a:gd name="connsiteX36" fmla="*/ 241650 w 295523"/>
                <a:gd name="connsiteY36" fmla="*/ 114441 h 295375"/>
                <a:gd name="connsiteX37" fmla="*/ 203172 w 295523"/>
                <a:gd name="connsiteY37" fmla="*/ 98127 h 295375"/>
                <a:gd name="connsiteX38" fmla="*/ 186859 w 295523"/>
                <a:gd name="connsiteY38" fmla="*/ 136605 h 295375"/>
                <a:gd name="connsiteX39" fmla="*/ 203172 w 295523"/>
                <a:gd name="connsiteY39" fmla="*/ 152919 h 295375"/>
                <a:gd name="connsiteX40" fmla="*/ 203172 w 295523"/>
                <a:gd name="connsiteY40" fmla="*/ 179442 h 295375"/>
                <a:gd name="connsiteX41" fmla="*/ 183224 w 295523"/>
                <a:gd name="connsiteY41" fmla="*/ 199390 h 295375"/>
                <a:gd name="connsiteX42" fmla="*/ 158844 w 295523"/>
                <a:gd name="connsiteY42" fmla="*/ 199390 h 295375"/>
                <a:gd name="connsiteX43" fmla="*/ 158844 w 295523"/>
                <a:gd name="connsiteY43" fmla="*/ 20849 h 295375"/>
                <a:gd name="connsiteX44" fmla="*/ 175245 w 295523"/>
                <a:gd name="connsiteY44" fmla="*/ 0 h 295375"/>
                <a:gd name="connsiteX45" fmla="*/ 219589 w 295523"/>
                <a:gd name="connsiteY45" fmla="*/ 14865 h 295375"/>
                <a:gd name="connsiteX46" fmla="*/ 239581 w 295523"/>
                <a:gd name="connsiteY46" fmla="*/ 44964 h 295375"/>
                <a:gd name="connsiteX47" fmla="*/ 255775 w 295523"/>
                <a:gd name="connsiteY47" fmla="*/ 53342 h 295375"/>
                <a:gd name="connsiteX48" fmla="*/ 271113 w 295523"/>
                <a:gd name="connsiteY48" fmla="*/ 79555 h 295375"/>
                <a:gd name="connsiteX49" fmla="*/ 275472 w 295523"/>
                <a:gd name="connsiteY49" fmla="*/ 111782 h 295375"/>
                <a:gd name="connsiteX50" fmla="*/ 272842 w 295523"/>
                <a:gd name="connsiteY50" fmla="*/ 128434 h 295375"/>
                <a:gd name="connsiteX51" fmla="*/ 273817 w 295523"/>
                <a:gd name="connsiteY51" fmla="*/ 128878 h 295375"/>
                <a:gd name="connsiteX52" fmla="*/ 287027 w 295523"/>
                <a:gd name="connsiteY52" fmla="*/ 140846 h 295375"/>
                <a:gd name="connsiteX53" fmla="*/ 295523 w 295523"/>
                <a:gd name="connsiteY53" fmla="*/ 184111 h 295375"/>
                <a:gd name="connsiteX54" fmla="*/ 276876 w 295523"/>
                <a:gd name="connsiteY54" fmla="*/ 228957 h 295375"/>
                <a:gd name="connsiteX55" fmla="*/ 258110 w 295523"/>
                <a:gd name="connsiteY55" fmla="*/ 239152 h 295375"/>
                <a:gd name="connsiteX56" fmla="*/ 243053 w 295523"/>
                <a:gd name="connsiteY56" fmla="*/ 270729 h 295375"/>
                <a:gd name="connsiteX57" fmla="*/ 193450 w 295523"/>
                <a:gd name="connsiteY57" fmla="*/ 295376 h 295375"/>
                <a:gd name="connsiteX58" fmla="*/ 170399 w 295523"/>
                <a:gd name="connsiteY58" fmla="*/ 289657 h 295375"/>
                <a:gd name="connsiteX59" fmla="*/ 158844 w 295523"/>
                <a:gd name="connsiteY59" fmla="*/ 268069 h 295375"/>
                <a:gd name="connsiteX60" fmla="*/ 158844 w 295523"/>
                <a:gd name="connsiteY60" fmla="*/ 221554 h 295375"/>
                <a:gd name="connsiteX61" fmla="*/ 88657 w 295523"/>
                <a:gd name="connsiteY61" fmla="*/ 95956 h 295375"/>
                <a:gd name="connsiteX62" fmla="*/ 96045 w 295523"/>
                <a:gd name="connsiteY62" fmla="*/ 88568 h 295375"/>
                <a:gd name="connsiteX63" fmla="*/ 103433 w 295523"/>
                <a:gd name="connsiteY63" fmla="*/ 95956 h 295375"/>
                <a:gd name="connsiteX64" fmla="*/ 96045 w 295523"/>
                <a:gd name="connsiteY64" fmla="*/ 103345 h 295375"/>
                <a:gd name="connsiteX65" fmla="*/ 88657 w 295523"/>
                <a:gd name="connsiteY65" fmla="*/ 95956 h 295375"/>
                <a:gd name="connsiteX66" fmla="*/ 96045 w 295523"/>
                <a:gd name="connsiteY66" fmla="*/ 192002 h 295375"/>
                <a:gd name="connsiteX67" fmla="*/ 88657 w 295523"/>
                <a:gd name="connsiteY67" fmla="*/ 199390 h 295375"/>
                <a:gd name="connsiteX68" fmla="*/ 96045 w 295523"/>
                <a:gd name="connsiteY68" fmla="*/ 206778 h 295375"/>
                <a:gd name="connsiteX69" fmla="*/ 103433 w 295523"/>
                <a:gd name="connsiteY69" fmla="*/ 199390 h 295375"/>
                <a:gd name="connsiteX70" fmla="*/ 96045 w 295523"/>
                <a:gd name="connsiteY70" fmla="*/ 192002 h 295375"/>
                <a:gd name="connsiteX71" fmla="*/ 206866 w 295523"/>
                <a:gd name="connsiteY71" fmla="*/ 125509 h 295375"/>
                <a:gd name="connsiteX72" fmla="*/ 214254 w 295523"/>
                <a:gd name="connsiteY72" fmla="*/ 132897 h 295375"/>
                <a:gd name="connsiteX73" fmla="*/ 221643 w 295523"/>
                <a:gd name="connsiteY73" fmla="*/ 125509 h 295375"/>
                <a:gd name="connsiteX74" fmla="*/ 214254 w 295523"/>
                <a:gd name="connsiteY74" fmla="*/ 118121 h 295375"/>
                <a:gd name="connsiteX75" fmla="*/ 206866 w 295523"/>
                <a:gd name="connsiteY75" fmla="*/ 125509 h 295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95523" h="295375">
                  <a:moveTo>
                    <a:pt x="120278" y="0"/>
                  </a:moveTo>
                  <a:cubicBezTo>
                    <a:pt x="130725" y="0"/>
                    <a:pt x="136680" y="10402"/>
                    <a:pt x="136680" y="20849"/>
                  </a:cubicBezTo>
                  <a:lnTo>
                    <a:pt x="136680" y="84874"/>
                  </a:lnTo>
                  <a:lnTo>
                    <a:pt x="123455" y="84874"/>
                  </a:lnTo>
                  <a:cubicBezTo>
                    <a:pt x="117334" y="69744"/>
                    <a:pt x="100107" y="62440"/>
                    <a:pt x="84977" y="68561"/>
                  </a:cubicBezTo>
                  <a:cubicBezTo>
                    <a:pt x="69847" y="74681"/>
                    <a:pt x="62543" y="91908"/>
                    <a:pt x="68663" y="107039"/>
                  </a:cubicBezTo>
                  <a:cubicBezTo>
                    <a:pt x="74784" y="122169"/>
                    <a:pt x="92011" y="129473"/>
                    <a:pt x="107141" y="123352"/>
                  </a:cubicBezTo>
                  <a:cubicBezTo>
                    <a:pt x="114565" y="120349"/>
                    <a:pt x="120452" y="114462"/>
                    <a:pt x="123455" y="107039"/>
                  </a:cubicBezTo>
                  <a:lnTo>
                    <a:pt x="136680" y="107039"/>
                  </a:lnTo>
                  <a:lnTo>
                    <a:pt x="136680" y="268069"/>
                  </a:lnTo>
                  <a:cubicBezTo>
                    <a:pt x="136680" y="276876"/>
                    <a:pt x="132956" y="285638"/>
                    <a:pt x="125110" y="289642"/>
                  </a:cubicBezTo>
                  <a:cubicBezTo>
                    <a:pt x="117995" y="293369"/>
                    <a:pt x="110090" y="295335"/>
                    <a:pt x="102059" y="295376"/>
                  </a:cubicBezTo>
                  <a:cubicBezTo>
                    <a:pt x="79747" y="295376"/>
                    <a:pt x="63153" y="284087"/>
                    <a:pt x="52470" y="270729"/>
                  </a:cubicBezTo>
                  <a:cubicBezTo>
                    <a:pt x="45071" y="261511"/>
                    <a:pt x="39912" y="250702"/>
                    <a:pt x="37398" y="239152"/>
                  </a:cubicBezTo>
                  <a:cubicBezTo>
                    <a:pt x="30498" y="237116"/>
                    <a:pt x="24108" y="233641"/>
                    <a:pt x="18648" y="228957"/>
                  </a:cubicBezTo>
                  <a:cubicBezTo>
                    <a:pt x="8156" y="219928"/>
                    <a:pt x="0" y="205448"/>
                    <a:pt x="0" y="184111"/>
                  </a:cubicBezTo>
                  <a:cubicBezTo>
                    <a:pt x="0" y="172955"/>
                    <a:pt x="798" y="163232"/>
                    <a:pt x="2807" y="155061"/>
                  </a:cubicBezTo>
                  <a:lnTo>
                    <a:pt x="65015" y="155061"/>
                  </a:lnTo>
                  <a:cubicBezTo>
                    <a:pt x="75033" y="155061"/>
                    <a:pt x="83338" y="162449"/>
                    <a:pt x="84741" y="172068"/>
                  </a:cubicBezTo>
                  <a:cubicBezTo>
                    <a:pt x="69660" y="178308"/>
                    <a:pt x="62492" y="195592"/>
                    <a:pt x="68731" y="210673"/>
                  </a:cubicBezTo>
                  <a:cubicBezTo>
                    <a:pt x="74970" y="225755"/>
                    <a:pt x="92254" y="232923"/>
                    <a:pt x="107336" y="226684"/>
                  </a:cubicBezTo>
                  <a:cubicBezTo>
                    <a:pt x="122418" y="220445"/>
                    <a:pt x="129586" y="203160"/>
                    <a:pt x="123346" y="188079"/>
                  </a:cubicBezTo>
                  <a:cubicBezTo>
                    <a:pt x="120300" y="180715"/>
                    <a:pt x="114409" y="174894"/>
                    <a:pt x="107009" y="171935"/>
                  </a:cubicBezTo>
                  <a:cubicBezTo>
                    <a:pt x="105399" y="149931"/>
                    <a:pt x="87078" y="132900"/>
                    <a:pt x="65015" y="132897"/>
                  </a:cubicBezTo>
                  <a:lnTo>
                    <a:pt x="15367" y="132897"/>
                  </a:lnTo>
                  <a:cubicBezTo>
                    <a:pt x="17580" y="131068"/>
                    <a:pt x="20043" y="129565"/>
                    <a:pt x="22681" y="128434"/>
                  </a:cubicBezTo>
                  <a:cubicBezTo>
                    <a:pt x="21158" y="123005"/>
                    <a:pt x="20276" y="117416"/>
                    <a:pt x="20051" y="111782"/>
                  </a:cubicBezTo>
                  <a:cubicBezTo>
                    <a:pt x="19564" y="100921"/>
                    <a:pt x="21189" y="89617"/>
                    <a:pt x="24410" y="79555"/>
                  </a:cubicBezTo>
                  <a:cubicBezTo>
                    <a:pt x="27602" y="69655"/>
                    <a:pt x="32655" y="60006"/>
                    <a:pt x="39748" y="53342"/>
                  </a:cubicBezTo>
                  <a:cubicBezTo>
                    <a:pt x="44197" y="49007"/>
                    <a:pt x="49834" y="46091"/>
                    <a:pt x="55943" y="44964"/>
                  </a:cubicBezTo>
                  <a:cubicBezTo>
                    <a:pt x="58883" y="32552"/>
                    <a:pt x="66375" y="22297"/>
                    <a:pt x="75935" y="14865"/>
                  </a:cubicBezTo>
                  <a:cubicBezTo>
                    <a:pt x="88214" y="5290"/>
                    <a:pt x="104305" y="0"/>
                    <a:pt x="120263" y="0"/>
                  </a:cubicBezTo>
                  <a:close/>
                  <a:moveTo>
                    <a:pt x="158844" y="221554"/>
                  </a:moveTo>
                  <a:lnTo>
                    <a:pt x="183224" y="221554"/>
                  </a:lnTo>
                  <a:cubicBezTo>
                    <a:pt x="206482" y="221554"/>
                    <a:pt x="225337" y="202700"/>
                    <a:pt x="225337" y="179442"/>
                  </a:cubicBezTo>
                  <a:lnTo>
                    <a:pt x="225337" y="152919"/>
                  </a:lnTo>
                  <a:cubicBezTo>
                    <a:pt x="240467" y="146798"/>
                    <a:pt x="247771" y="129571"/>
                    <a:pt x="241650" y="114441"/>
                  </a:cubicBezTo>
                  <a:cubicBezTo>
                    <a:pt x="235530" y="99310"/>
                    <a:pt x="218303" y="92007"/>
                    <a:pt x="203172" y="98127"/>
                  </a:cubicBezTo>
                  <a:cubicBezTo>
                    <a:pt x="188042" y="104248"/>
                    <a:pt x="180738" y="121475"/>
                    <a:pt x="186859" y="136605"/>
                  </a:cubicBezTo>
                  <a:cubicBezTo>
                    <a:pt x="189862" y="144028"/>
                    <a:pt x="195749" y="149916"/>
                    <a:pt x="203172" y="152919"/>
                  </a:cubicBezTo>
                  <a:lnTo>
                    <a:pt x="203172" y="179442"/>
                  </a:lnTo>
                  <a:cubicBezTo>
                    <a:pt x="203172" y="190459"/>
                    <a:pt x="194241" y="199390"/>
                    <a:pt x="183224" y="199390"/>
                  </a:cubicBezTo>
                  <a:lnTo>
                    <a:pt x="158844" y="199390"/>
                  </a:lnTo>
                  <a:lnTo>
                    <a:pt x="158844" y="20849"/>
                  </a:lnTo>
                  <a:cubicBezTo>
                    <a:pt x="158844" y="10402"/>
                    <a:pt x="164799" y="0"/>
                    <a:pt x="175245" y="0"/>
                  </a:cubicBezTo>
                  <a:cubicBezTo>
                    <a:pt x="191233" y="0"/>
                    <a:pt x="207310" y="5290"/>
                    <a:pt x="219589" y="14865"/>
                  </a:cubicBezTo>
                  <a:cubicBezTo>
                    <a:pt x="229149" y="22297"/>
                    <a:pt x="236640" y="32567"/>
                    <a:pt x="239581" y="44964"/>
                  </a:cubicBezTo>
                  <a:cubicBezTo>
                    <a:pt x="245787" y="45998"/>
                    <a:pt x="251313" y="49160"/>
                    <a:pt x="255775" y="53342"/>
                  </a:cubicBezTo>
                  <a:cubicBezTo>
                    <a:pt x="262868" y="60006"/>
                    <a:pt x="267921" y="69640"/>
                    <a:pt x="271113" y="79555"/>
                  </a:cubicBezTo>
                  <a:cubicBezTo>
                    <a:pt x="274334" y="89617"/>
                    <a:pt x="275960" y="100921"/>
                    <a:pt x="275472" y="111782"/>
                  </a:cubicBezTo>
                  <a:cubicBezTo>
                    <a:pt x="275221" y="117338"/>
                    <a:pt x="274408" y="123012"/>
                    <a:pt x="272842" y="128434"/>
                  </a:cubicBezTo>
                  <a:lnTo>
                    <a:pt x="273817" y="128878"/>
                  </a:lnTo>
                  <a:cubicBezTo>
                    <a:pt x="279284" y="131449"/>
                    <a:pt x="283717" y="135483"/>
                    <a:pt x="287027" y="140846"/>
                  </a:cubicBezTo>
                  <a:cubicBezTo>
                    <a:pt x="293307" y="150968"/>
                    <a:pt x="295523" y="165537"/>
                    <a:pt x="295523" y="184111"/>
                  </a:cubicBezTo>
                  <a:cubicBezTo>
                    <a:pt x="295523" y="205463"/>
                    <a:pt x="287367" y="219958"/>
                    <a:pt x="276876" y="228957"/>
                  </a:cubicBezTo>
                  <a:cubicBezTo>
                    <a:pt x="271411" y="233643"/>
                    <a:pt x="265016" y="237118"/>
                    <a:pt x="258110" y="239152"/>
                  </a:cubicBezTo>
                  <a:cubicBezTo>
                    <a:pt x="255600" y="250700"/>
                    <a:pt x="250446" y="261509"/>
                    <a:pt x="243053" y="270729"/>
                  </a:cubicBezTo>
                  <a:cubicBezTo>
                    <a:pt x="232370" y="284087"/>
                    <a:pt x="215776" y="295376"/>
                    <a:pt x="193450" y="295376"/>
                  </a:cubicBezTo>
                  <a:cubicBezTo>
                    <a:pt x="185419" y="295340"/>
                    <a:pt x="177515" y="293379"/>
                    <a:pt x="170399" y="289657"/>
                  </a:cubicBezTo>
                  <a:cubicBezTo>
                    <a:pt x="162567" y="285638"/>
                    <a:pt x="158844" y="276876"/>
                    <a:pt x="158844" y="268069"/>
                  </a:cubicBezTo>
                  <a:lnTo>
                    <a:pt x="158844" y="221554"/>
                  </a:lnTo>
                  <a:close/>
                  <a:moveTo>
                    <a:pt x="88657" y="95956"/>
                  </a:moveTo>
                  <a:cubicBezTo>
                    <a:pt x="88657" y="91876"/>
                    <a:pt x="91965" y="88568"/>
                    <a:pt x="96045" y="88568"/>
                  </a:cubicBezTo>
                  <a:cubicBezTo>
                    <a:pt x="100125" y="88568"/>
                    <a:pt x="103433" y="91876"/>
                    <a:pt x="103433" y="95956"/>
                  </a:cubicBezTo>
                  <a:cubicBezTo>
                    <a:pt x="103433" y="100037"/>
                    <a:pt x="100125" y="103345"/>
                    <a:pt x="96045" y="103345"/>
                  </a:cubicBezTo>
                  <a:cubicBezTo>
                    <a:pt x="91965" y="103345"/>
                    <a:pt x="88657" y="100037"/>
                    <a:pt x="88657" y="95956"/>
                  </a:cubicBezTo>
                  <a:close/>
                  <a:moveTo>
                    <a:pt x="96045" y="192002"/>
                  </a:moveTo>
                  <a:cubicBezTo>
                    <a:pt x="91965" y="192002"/>
                    <a:pt x="88657" y="195309"/>
                    <a:pt x="88657" y="199390"/>
                  </a:cubicBezTo>
                  <a:cubicBezTo>
                    <a:pt x="88657" y="203470"/>
                    <a:pt x="91965" y="206778"/>
                    <a:pt x="96045" y="206778"/>
                  </a:cubicBezTo>
                  <a:cubicBezTo>
                    <a:pt x="100125" y="206778"/>
                    <a:pt x="103433" y="203470"/>
                    <a:pt x="103433" y="199390"/>
                  </a:cubicBezTo>
                  <a:cubicBezTo>
                    <a:pt x="103433" y="195309"/>
                    <a:pt x="100125" y="192002"/>
                    <a:pt x="96045" y="192002"/>
                  </a:cubicBezTo>
                  <a:close/>
                  <a:moveTo>
                    <a:pt x="206866" y="125509"/>
                  </a:moveTo>
                  <a:cubicBezTo>
                    <a:pt x="206866" y="129589"/>
                    <a:pt x="210174" y="132897"/>
                    <a:pt x="214254" y="132897"/>
                  </a:cubicBezTo>
                  <a:cubicBezTo>
                    <a:pt x="218335" y="132897"/>
                    <a:pt x="221643" y="129589"/>
                    <a:pt x="221643" y="125509"/>
                  </a:cubicBezTo>
                  <a:cubicBezTo>
                    <a:pt x="221643" y="121428"/>
                    <a:pt x="218335" y="118121"/>
                    <a:pt x="214254" y="118121"/>
                  </a:cubicBezTo>
                  <a:cubicBezTo>
                    <a:pt x="210174" y="118121"/>
                    <a:pt x="206866" y="121428"/>
                    <a:pt x="206866" y="125509"/>
                  </a:cubicBezTo>
                  <a:close/>
                </a:path>
              </a:pathLst>
            </a:custGeom>
            <a:gradFill flip="none" rotWithShape="1">
              <a:gsLst>
                <a:gs pos="0">
                  <a:srgbClr val="0078D4"/>
                </a:gs>
                <a:gs pos="53000">
                  <a:srgbClr val="8661C5"/>
                </a:gs>
                <a:gs pos="100000">
                  <a:srgbClr val="C03BC4"/>
                </a:gs>
              </a:gsLst>
              <a:path path="circle">
                <a:fillToRect r="100000" b="100000"/>
              </a:path>
              <a:tileRect l="-100000" t="-10000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Segoe Sans Display Semibold"/>
                <a:ea typeface="+mn-ea"/>
                <a:cs typeface="Segoe Sans Text"/>
              </a:endParaRPr>
            </a:p>
          </p:txBody>
        </p:sp>
      </p:grpSp>
      <p:sp>
        <p:nvSpPr>
          <p:cNvPr id="3" name="Title 2">
            <a:extLst>
              <a:ext uri="{FF2B5EF4-FFF2-40B4-BE49-F238E27FC236}">
                <a16:creationId xmlns:a16="http://schemas.microsoft.com/office/drawing/2014/main" id="{BA4CC2DE-AE95-301C-C80C-7459CBDBCDCF}"/>
              </a:ext>
            </a:extLst>
          </p:cNvPr>
          <p:cNvSpPr>
            <a:spLocks noGrp="1"/>
          </p:cNvSpPr>
          <p:nvPr>
            <p:ph type="title"/>
          </p:nvPr>
        </p:nvSpPr>
        <p:spPr>
          <a:xfrm>
            <a:off x="3583581" y="457200"/>
            <a:ext cx="5024837" cy="553998"/>
          </a:xfrm>
        </p:spPr>
        <p:txBody>
          <a:bodyPr wrap="square"/>
          <a:lstStyle/>
          <a:p>
            <a:pPr algn="ctr"/>
            <a:r>
              <a:rPr lang="en-US"/>
              <a:t>Introducing </a:t>
            </a:r>
            <a:r>
              <a:rPr lang="en-US">
                <a:solidFill>
                  <a:srgbClr val="0A1F62"/>
                </a:solidFill>
              </a:rPr>
              <a:t>People Skills</a:t>
            </a:r>
          </a:p>
        </p:txBody>
      </p:sp>
      <p:pic>
        <p:nvPicPr>
          <p:cNvPr id="2" name="Picture 2" descr="People Skills icon">
            <a:extLst>
              <a:ext uri="{FF2B5EF4-FFF2-40B4-BE49-F238E27FC236}">
                <a16:creationId xmlns:a16="http://schemas.microsoft.com/office/drawing/2014/main" id="{DB07DC78-2AB6-067D-F821-7457A064B261}"/>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t="1" b="1"/>
          <a:stretch>
            <a:fillRect/>
          </a:stretch>
        </p:blipFill>
        <p:spPr bwMode="auto">
          <a:xfrm>
            <a:off x="5567573" y="1191564"/>
            <a:ext cx="1056851" cy="1056844"/>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Rounded Corners 18">
            <a:extLst>
              <a:ext uri="{FF2B5EF4-FFF2-40B4-BE49-F238E27FC236}">
                <a16:creationId xmlns:a16="http://schemas.microsoft.com/office/drawing/2014/main" id="{29F4584C-78EE-D303-39B2-C2375F5F2E95}"/>
              </a:ext>
              <a:ext uri="{C183D7F6-B498-43B3-948B-1728B52AA6E4}">
                <adec:decorative xmlns:adec="http://schemas.microsoft.com/office/drawing/2017/decorative" val="0"/>
              </a:ext>
            </a:extLst>
          </p:cNvPr>
          <p:cNvSpPr>
            <a:spLocks/>
          </p:cNvSpPr>
          <p:nvPr/>
        </p:nvSpPr>
        <p:spPr bwMode="auto">
          <a:xfrm>
            <a:off x="2736376" y="2339711"/>
            <a:ext cx="6719246" cy="469196"/>
          </a:xfrm>
          <a:prstGeom prst="roundRect">
            <a:avLst>
              <a:gd name="adj" fmla="val 50000"/>
            </a:avLst>
          </a:prstGeom>
          <a:gradFill flip="none" rotWithShape="1">
            <a:gsLst>
              <a:gs pos="2000">
                <a:schemeClr val="accent1"/>
              </a:gs>
              <a:gs pos="44000">
                <a:schemeClr val="accent5"/>
              </a:gs>
              <a:gs pos="100000">
                <a:schemeClr val="accent2"/>
              </a:gs>
            </a:gsLst>
            <a:lin ang="192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F4F3F5"/>
                </a:solidFill>
                <a:effectLst/>
                <a:uLnTx/>
                <a:uFillTx/>
                <a:latin typeface="Segoe UI Semibold"/>
                <a:ea typeface="+mn-ea"/>
                <a:cs typeface="+mn-cs"/>
              </a:rPr>
              <a:t>AI that understands your business and your people</a:t>
            </a:r>
          </a:p>
        </p:txBody>
      </p:sp>
      <p:sp>
        <p:nvSpPr>
          <p:cNvPr id="58" name="Rectangle 57">
            <a:extLst>
              <a:ext uri="{FF2B5EF4-FFF2-40B4-BE49-F238E27FC236}">
                <a16:creationId xmlns:a16="http://schemas.microsoft.com/office/drawing/2014/main" id="{D5334DDD-B5C3-4E3A-A15D-72114DECDA84}"/>
              </a:ext>
            </a:extLst>
          </p:cNvPr>
          <p:cNvSpPr>
            <a:spLocks/>
          </p:cNvSpPr>
          <p:nvPr/>
        </p:nvSpPr>
        <p:spPr bwMode="auto">
          <a:xfrm>
            <a:off x="1009227" y="4459467"/>
            <a:ext cx="3098796" cy="121571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32742" rtl="0" eaLnBrk="1" fontAlgn="auto" latinLnBrk="0" hangingPunct="1">
              <a:lnSpc>
                <a:spcPct val="10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0A1F62"/>
                </a:solidFill>
                <a:effectLst/>
                <a:uLnTx/>
                <a:uFillTx/>
                <a:latin typeface="Segoe UI Semibold"/>
                <a:ea typeface="+mn-ea"/>
                <a:cs typeface="+mn-cs"/>
              </a:rPr>
              <a:t>Advanced skill inferencing</a:t>
            </a:r>
          </a:p>
          <a:p>
            <a:pPr marL="0" marR="0" lvl="0" indent="0" algn="ctr" defTabSz="932742"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Combine productivity signals with advanced AI reasoning to accurately infer user skills</a:t>
            </a:r>
          </a:p>
        </p:txBody>
      </p:sp>
      <p:sp>
        <p:nvSpPr>
          <p:cNvPr id="59" name="Rectangle 58">
            <a:extLst>
              <a:ext uri="{FF2B5EF4-FFF2-40B4-BE49-F238E27FC236}">
                <a16:creationId xmlns:a16="http://schemas.microsoft.com/office/drawing/2014/main" id="{368EF51B-DACC-9589-9775-632A9E5BF7FA}"/>
              </a:ext>
            </a:extLst>
          </p:cNvPr>
          <p:cNvSpPr>
            <a:spLocks/>
          </p:cNvSpPr>
          <p:nvPr/>
        </p:nvSpPr>
        <p:spPr bwMode="auto">
          <a:xfrm>
            <a:off x="4546605" y="4459467"/>
            <a:ext cx="3098796" cy="121571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32742" rtl="0" eaLnBrk="1" fontAlgn="auto" latinLnBrk="0" hangingPunct="1">
              <a:lnSpc>
                <a:spcPct val="10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0A1F62"/>
                </a:solidFill>
                <a:effectLst/>
                <a:uLnTx/>
                <a:uFillTx/>
                <a:latin typeface="Segoe UI Semibold"/>
                <a:ea typeface="+mn-ea"/>
                <a:cs typeface="+mn-cs"/>
              </a:rPr>
              <a:t>In the flow of work</a:t>
            </a:r>
          </a:p>
          <a:p>
            <a:pPr marL="0" marR="0" lvl="0" indent="0" algn="ctr" defTabSz="932742"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Bring skills to the tools and platforms where users already spend their time</a:t>
            </a:r>
          </a:p>
        </p:txBody>
      </p:sp>
      <p:sp>
        <p:nvSpPr>
          <p:cNvPr id="60" name="Rectangle 59">
            <a:extLst>
              <a:ext uri="{FF2B5EF4-FFF2-40B4-BE49-F238E27FC236}">
                <a16:creationId xmlns:a16="http://schemas.microsoft.com/office/drawing/2014/main" id="{2BE6C216-1B7F-D8C6-E177-DF933807FF2E}"/>
              </a:ext>
            </a:extLst>
          </p:cNvPr>
          <p:cNvSpPr>
            <a:spLocks/>
          </p:cNvSpPr>
          <p:nvPr/>
        </p:nvSpPr>
        <p:spPr bwMode="auto">
          <a:xfrm>
            <a:off x="8083978" y="4459467"/>
            <a:ext cx="3098796" cy="121571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32742" rtl="0" eaLnBrk="1" fontAlgn="auto" latinLnBrk="0" hangingPunct="1">
              <a:lnSpc>
                <a:spcPct val="100000"/>
              </a:lnSpc>
              <a:spcBef>
                <a:spcPts val="0"/>
              </a:spcBef>
              <a:spcAft>
                <a:spcPts val="600"/>
              </a:spcAft>
              <a:buClrTx/>
              <a:buSzTx/>
              <a:buFontTx/>
              <a:buNone/>
              <a:tabLst/>
              <a:defRPr/>
            </a:pPr>
            <a:r>
              <a:rPr kumimoji="0" lang="en-US" sz="2000" b="0" i="0" u="none" strike="noStrike" kern="1200" cap="none" spc="0" normalizeH="0" baseline="0" noProof="0">
                <a:ln>
                  <a:noFill/>
                </a:ln>
                <a:solidFill>
                  <a:srgbClr val="0A1F62"/>
                </a:solidFill>
                <a:effectLst/>
                <a:uLnTx/>
                <a:uFillTx/>
                <a:latin typeface="Segoe UI Semibold"/>
                <a:ea typeface="+mn-ea"/>
                <a:cs typeface="+mn-cs"/>
              </a:rPr>
              <a:t>Robust privacy controls</a:t>
            </a:r>
          </a:p>
          <a:p>
            <a:pPr marL="0" marR="0" lvl="0" indent="0" algn="ctr" defTabSz="932742" rtl="0" eaLnBrk="1" fontAlgn="auto" latinLnBrk="0" hangingPunct="1">
              <a:lnSpc>
                <a:spcPct val="100000"/>
              </a:lnSpc>
              <a:spcBef>
                <a:spcPts val="0"/>
              </a:spcBef>
              <a:spcAft>
                <a:spcPts val="12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Admins and users are fully in control of their skills experience and data</a:t>
            </a:r>
          </a:p>
        </p:txBody>
      </p:sp>
    </p:spTree>
    <p:extLst>
      <p:ext uri="{BB962C8B-B14F-4D97-AF65-F5344CB8AC3E}">
        <p14:creationId xmlns:p14="http://schemas.microsoft.com/office/powerpoint/2010/main" val="1938189216"/>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892A8C-891B-2EAF-253D-07254B7966B2}"/>
            </a:ext>
          </a:extLst>
        </p:cNvPr>
        <p:cNvGrpSpPr/>
        <p:nvPr/>
      </p:nvGrpSpPr>
      <p:grpSpPr>
        <a:xfrm>
          <a:off x="0" y="0"/>
          <a:ext cx="0" cy="0"/>
          <a:chOff x="0" y="0"/>
          <a:chExt cx="0" cy="0"/>
        </a:xfrm>
      </p:grpSpPr>
      <p:cxnSp>
        <p:nvCxnSpPr>
          <p:cNvPr id="41" name="Straight Arrow Connector 40">
            <a:extLst>
              <a:ext uri="{FF2B5EF4-FFF2-40B4-BE49-F238E27FC236}">
                <a16:creationId xmlns:a16="http://schemas.microsoft.com/office/drawing/2014/main" id="{E7C949A3-BDEA-9CF0-6683-A77F90E1D1B7}"/>
              </a:ext>
              <a:ext uri="{C183D7F6-B498-43B3-948B-1728B52AA6E4}">
                <adec:decorative xmlns:adec="http://schemas.microsoft.com/office/drawing/2017/decorative" val="1"/>
              </a:ext>
            </a:extLst>
          </p:cNvPr>
          <p:cNvCxnSpPr>
            <a:cxnSpLocks/>
          </p:cNvCxnSpPr>
          <p:nvPr/>
        </p:nvCxnSpPr>
        <p:spPr>
          <a:xfrm>
            <a:off x="2079554" y="4863687"/>
            <a:ext cx="1457829"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0A1B59DA-2D4D-ED4F-52BB-C79266B72219}"/>
              </a:ext>
              <a:ext uri="{C183D7F6-B498-43B3-948B-1728B52AA6E4}">
                <adec:decorative xmlns:adec="http://schemas.microsoft.com/office/drawing/2017/decorative" val="1"/>
              </a:ext>
            </a:extLst>
          </p:cNvPr>
          <p:cNvCxnSpPr>
            <a:cxnSpLocks/>
          </p:cNvCxnSpPr>
          <p:nvPr/>
        </p:nvCxnSpPr>
        <p:spPr>
          <a:xfrm>
            <a:off x="4736480" y="1509514"/>
            <a:ext cx="0" cy="224343"/>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40" name="Straight Arrow Connector 39">
            <a:extLst>
              <a:ext uri="{FF2B5EF4-FFF2-40B4-BE49-F238E27FC236}">
                <a16:creationId xmlns:a16="http://schemas.microsoft.com/office/drawing/2014/main" id="{FB28B63D-5A21-ACD5-888A-354FF2825441}"/>
              </a:ext>
              <a:ext uri="{C183D7F6-B498-43B3-948B-1728B52AA6E4}">
                <adec:decorative xmlns:adec="http://schemas.microsoft.com/office/drawing/2017/decorative" val="1"/>
              </a:ext>
            </a:extLst>
          </p:cNvPr>
          <p:cNvCxnSpPr>
            <a:cxnSpLocks/>
          </p:cNvCxnSpPr>
          <p:nvPr/>
        </p:nvCxnSpPr>
        <p:spPr>
          <a:xfrm>
            <a:off x="4175371" y="1509514"/>
            <a:ext cx="0" cy="224343"/>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2" name="Straight Arrow Connector 1">
            <a:extLst>
              <a:ext uri="{FF2B5EF4-FFF2-40B4-BE49-F238E27FC236}">
                <a16:creationId xmlns:a16="http://schemas.microsoft.com/office/drawing/2014/main" id="{2E4CDD46-049D-0D85-C1D1-94B503D9374F}"/>
              </a:ext>
              <a:ext uri="{C183D7F6-B498-43B3-948B-1728B52AA6E4}">
                <adec:decorative xmlns:adec="http://schemas.microsoft.com/office/drawing/2017/decorative" val="1"/>
              </a:ext>
            </a:extLst>
          </p:cNvPr>
          <p:cNvCxnSpPr>
            <a:cxnSpLocks/>
            <a:stCxn id="50" idx="2"/>
            <a:endCxn id="53" idx="0"/>
          </p:cNvCxnSpPr>
          <p:nvPr/>
        </p:nvCxnSpPr>
        <p:spPr>
          <a:xfrm>
            <a:off x="8035559" y="3810448"/>
            <a:ext cx="12821" cy="1433098"/>
          </a:xfrm>
          <a:prstGeom prst="straightConnector1">
            <a:avLst/>
          </a:prstGeom>
          <a:ln w="12700">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AC95B55E-139D-89EE-BB67-30315C800A17}"/>
              </a:ext>
              <a:ext uri="{C183D7F6-B498-43B3-948B-1728B52AA6E4}">
                <adec:decorative xmlns:adec="http://schemas.microsoft.com/office/drawing/2017/decorative" val="1"/>
              </a:ext>
            </a:extLst>
          </p:cNvPr>
          <p:cNvCxnSpPr>
            <a:cxnSpLocks/>
          </p:cNvCxnSpPr>
          <p:nvPr/>
        </p:nvCxnSpPr>
        <p:spPr>
          <a:xfrm>
            <a:off x="2129851" y="3654774"/>
            <a:ext cx="1457829"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6F54D0DC-4C3B-C87E-2B51-22D30077224B}"/>
              </a:ext>
              <a:ext uri="{C183D7F6-B498-43B3-948B-1728B52AA6E4}">
                <adec:decorative xmlns:adec="http://schemas.microsoft.com/office/drawing/2017/decorative" val="1"/>
              </a:ext>
            </a:extLst>
          </p:cNvPr>
          <p:cNvCxnSpPr>
            <a:cxnSpLocks/>
          </p:cNvCxnSpPr>
          <p:nvPr/>
        </p:nvCxnSpPr>
        <p:spPr>
          <a:xfrm>
            <a:off x="2067359" y="2199627"/>
            <a:ext cx="1514531"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246C294C-26F5-8634-F874-A03D134CCBD1}"/>
              </a:ext>
            </a:extLst>
          </p:cNvPr>
          <p:cNvSpPr/>
          <p:nvPr/>
        </p:nvSpPr>
        <p:spPr bwMode="auto">
          <a:xfrm>
            <a:off x="575776" y="3205452"/>
            <a:ext cx="1723191" cy="794825"/>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22860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User activity from Graph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(documents &amp; meetings)</a:t>
            </a:r>
          </a:p>
        </p:txBody>
      </p:sp>
      <p:pic>
        <p:nvPicPr>
          <p:cNvPr id="9" name="Graphic 8">
            <a:extLst>
              <a:ext uri="{FF2B5EF4-FFF2-40B4-BE49-F238E27FC236}">
                <a16:creationId xmlns:a16="http://schemas.microsoft.com/office/drawing/2014/main" id="{B84505E4-7D8E-E544-2770-05708E5ECFE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261240" y="3026630"/>
            <a:ext cx="422715" cy="369025"/>
          </a:xfrm>
          <a:prstGeom prst="rect">
            <a:avLst/>
          </a:prstGeom>
        </p:spPr>
      </p:pic>
      <p:sp>
        <p:nvSpPr>
          <p:cNvPr id="10" name="Rectangle: Rounded Corners 9">
            <a:extLst>
              <a:ext uri="{FF2B5EF4-FFF2-40B4-BE49-F238E27FC236}">
                <a16:creationId xmlns:a16="http://schemas.microsoft.com/office/drawing/2014/main" id="{25A637C5-3C8C-D496-3178-102338203C4A}"/>
              </a:ext>
            </a:extLst>
          </p:cNvPr>
          <p:cNvSpPr/>
          <p:nvPr/>
        </p:nvSpPr>
        <p:spPr bwMode="auto">
          <a:xfrm>
            <a:off x="616151" y="1908467"/>
            <a:ext cx="1714815" cy="611500"/>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22860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Job title</a:t>
            </a:r>
          </a:p>
        </p:txBody>
      </p:sp>
      <p:pic>
        <p:nvPicPr>
          <p:cNvPr id="13" name="Picture 12" descr="A blue cube with layers of blue and white">
            <a:extLst>
              <a:ext uri="{FF2B5EF4-FFF2-40B4-BE49-F238E27FC236}">
                <a16:creationId xmlns:a16="http://schemas.microsoft.com/office/drawing/2014/main" id="{530A635B-6C7A-8385-F4EC-3544847A6A8D}"/>
              </a:ext>
            </a:extLst>
          </p:cNvPr>
          <p:cNvPicPr>
            <a:picLocks noChangeAspect="1"/>
          </p:cNvPicPr>
          <p:nvPr/>
        </p:nvPicPr>
        <p:blipFill>
          <a:blip r:embed="rId3"/>
          <a:stretch>
            <a:fillRect/>
          </a:stretch>
        </p:blipFill>
        <p:spPr>
          <a:xfrm>
            <a:off x="1253856" y="1694487"/>
            <a:ext cx="439404" cy="439404"/>
          </a:xfrm>
          <a:prstGeom prst="rect">
            <a:avLst/>
          </a:prstGeom>
        </p:spPr>
      </p:pic>
      <p:sp>
        <p:nvSpPr>
          <p:cNvPr id="17" name="Title 1">
            <a:extLst>
              <a:ext uri="{FF2B5EF4-FFF2-40B4-BE49-F238E27FC236}">
                <a16:creationId xmlns:a16="http://schemas.microsoft.com/office/drawing/2014/main" id="{26C0A9AF-7CF6-E441-3CA0-5689A23EA61A}"/>
              </a:ext>
            </a:extLst>
          </p:cNvPr>
          <p:cNvSpPr txBox="1">
            <a:spLocks/>
          </p:cNvSpPr>
          <p:nvPr/>
        </p:nvSpPr>
        <p:spPr>
          <a:xfrm>
            <a:off x="9447008" y="5459100"/>
            <a:ext cx="737420" cy="507831"/>
          </a:xfrm>
          <a:prstGeom prst="rect">
            <a:avLst/>
          </a:prstGeom>
        </p:spPr>
        <p:txBody>
          <a:bodyPr vert="horz"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100" b="1" i="0" u="none" strike="noStrike" kern="1200" cap="none" spc="0" normalizeH="0" baseline="0" noProof="0">
                <a:ln>
                  <a:noFill/>
                </a:ln>
                <a:solidFill>
                  <a:srgbClr val="463668"/>
                </a:solidFill>
                <a:effectLst/>
                <a:uLnTx/>
                <a:uFillTx/>
                <a:latin typeface="Segoe UI"/>
                <a:ea typeface="+mn-ea"/>
                <a:cs typeface="Segoe UI" pitchFamily="34" charset="0"/>
              </a:rPr>
              <a:t>Skills Landscape Report</a:t>
            </a:r>
          </a:p>
        </p:txBody>
      </p:sp>
      <p:sp>
        <p:nvSpPr>
          <p:cNvPr id="18" name="Rectangle: Rounded Corners 17">
            <a:extLst>
              <a:ext uri="{FF2B5EF4-FFF2-40B4-BE49-F238E27FC236}">
                <a16:creationId xmlns:a16="http://schemas.microsoft.com/office/drawing/2014/main" id="{FD28B0B6-1363-1187-2183-9393DEC0975E}"/>
              </a:ext>
              <a:ext uri="{C183D7F6-B498-43B3-948B-1728B52AA6E4}">
                <adec:decorative xmlns:adec="http://schemas.microsoft.com/office/drawing/2017/decorative" val="1"/>
              </a:ext>
            </a:extLst>
          </p:cNvPr>
          <p:cNvSpPr/>
          <p:nvPr/>
        </p:nvSpPr>
        <p:spPr bwMode="auto">
          <a:xfrm>
            <a:off x="9263063" y="5199577"/>
            <a:ext cx="2589252" cy="998025"/>
          </a:xfrm>
          <a:prstGeom prst="roundRect">
            <a:avLst>
              <a:gd name="adj" fmla="val 2853"/>
            </a:avLst>
          </a:prstGeom>
          <a:noFill/>
          <a:ln w="1905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22860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1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22" name="Rectangle: Rounded Corners 21">
            <a:extLst>
              <a:ext uri="{FF2B5EF4-FFF2-40B4-BE49-F238E27FC236}">
                <a16:creationId xmlns:a16="http://schemas.microsoft.com/office/drawing/2014/main" id="{486C07AD-05C7-CA18-CF1F-222401BD1151}"/>
              </a:ext>
            </a:extLst>
          </p:cNvPr>
          <p:cNvSpPr/>
          <p:nvPr/>
        </p:nvSpPr>
        <p:spPr bwMode="auto">
          <a:xfrm>
            <a:off x="575776" y="4449756"/>
            <a:ext cx="1714815" cy="680604"/>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22860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User skills from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3P systems</a:t>
            </a:r>
          </a:p>
        </p:txBody>
      </p:sp>
      <p:pic>
        <p:nvPicPr>
          <p:cNvPr id="24" name="Picture 23" descr="A blue and white hexagon with a white center">
            <a:extLst>
              <a:ext uri="{FF2B5EF4-FFF2-40B4-BE49-F238E27FC236}">
                <a16:creationId xmlns:a16="http://schemas.microsoft.com/office/drawing/2014/main" id="{8A8A45F9-950C-FD69-5DBD-8273CD2602F9}"/>
              </a:ext>
            </a:extLst>
          </p:cNvPr>
          <p:cNvPicPr>
            <a:picLocks noChangeAspect="1"/>
          </p:cNvPicPr>
          <p:nvPr/>
        </p:nvPicPr>
        <p:blipFill>
          <a:blip r:embed="rId4"/>
          <a:stretch>
            <a:fillRect/>
          </a:stretch>
        </p:blipFill>
        <p:spPr>
          <a:xfrm>
            <a:off x="1172894" y="4158933"/>
            <a:ext cx="520578" cy="520578"/>
          </a:xfrm>
          <a:prstGeom prst="rect">
            <a:avLst/>
          </a:prstGeom>
        </p:spPr>
      </p:pic>
      <p:sp>
        <p:nvSpPr>
          <p:cNvPr id="25" name="Rectangle: Rounded Corners 24">
            <a:extLst>
              <a:ext uri="{FF2B5EF4-FFF2-40B4-BE49-F238E27FC236}">
                <a16:creationId xmlns:a16="http://schemas.microsoft.com/office/drawing/2014/main" id="{217BEB8A-CEFC-9393-B18A-01C5694EEE1A}"/>
              </a:ext>
              <a:ext uri="{C183D7F6-B498-43B3-948B-1728B52AA6E4}">
                <adec:decorative xmlns:adec="http://schemas.microsoft.com/office/drawing/2017/decorative" val="1"/>
              </a:ext>
            </a:extLst>
          </p:cNvPr>
          <p:cNvSpPr/>
          <p:nvPr/>
        </p:nvSpPr>
        <p:spPr bwMode="auto">
          <a:xfrm>
            <a:off x="3587680" y="1834189"/>
            <a:ext cx="1662145" cy="3641170"/>
          </a:xfrm>
          <a:prstGeom prst="roundRect">
            <a:avLst>
              <a:gd name="adj" fmla="val 4375"/>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6" name="Rectangle: Rounded Corners 25">
            <a:extLst>
              <a:ext uri="{FF2B5EF4-FFF2-40B4-BE49-F238E27FC236}">
                <a16:creationId xmlns:a16="http://schemas.microsoft.com/office/drawing/2014/main" id="{D0DCC9A6-BC8B-2DB0-E4EA-BECD519E64F3}"/>
              </a:ext>
            </a:extLst>
          </p:cNvPr>
          <p:cNvSpPr/>
          <p:nvPr/>
        </p:nvSpPr>
        <p:spPr bwMode="auto">
          <a:xfrm>
            <a:off x="3811462" y="3237480"/>
            <a:ext cx="1202047" cy="834806"/>
          </a:xfrm>
          <a:prstGeom prst="roundRect">
            <a:avLst>
              <a:gd name="adj" fmla="val 7114"/>
            </a:avLst>
          </a:prstGeom>
          <a:solidFill>
            <a:schemeClr val="accent6">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Skill extraction (Multi-agent LLM model)</a:t>
            </a:r>
          </a:p>
        </p:txBody>
      </p:sp>
      <p:sp>
        <p:nvSpPr>
          <p:cNvPr id="32" name="Rectangle: Rounded Corners 31">
            <a:extLst>
              <a:ext uri="{FF2B5EF4-FFF2-40B4-BE49-F238E27FC236}">
                <a16:creationId xmlns:a16="http://schemas.microsoft.com/office/drawing/2014/main" id="{FDC746E5-9B16-0723-A055-2528D9162D73}"/>
              </a:ext>
              <a:ext uri="{C183D7F6-B498-43B3-948B-1728B52AA6E4}">
                <adec:decorative xmlns:adec="http://schemas.microsoft.com/office/drawing/2017/decorative" val="1"/>
              </a:ext>
            </a:extLst>
          </p:cNvPr>
          <p:cNvSpPr/>
          <p:nvPr/>
        </p:nvSpPr>
        <p:spPr bwMode="auto">
          <a:xfrm>
            <a:off x="5571127" y="2204702"/>
            <a:ext cx="1304141" cy="2900144"/>
          </a:xfrm>
          <a:prstGeom prst="roundRect">
            <a:avLst>
              <a:gd name="adj" fmla="val 6415"/>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33" name="Rectangle: Rounded Corners 32">
            <a:extLst>
              <a:ext uri="{FF2B5EF4-FFF2-40B4-BE49-F238E27FC236}">
                <a16:creationId xmlns:a16="http://schemas.microsoft.com/office/drawing/2014/main" id="{0BB85175-931D-BF3E-7474-8F24082ACCEB}"/>
              </a:ext>
            </a:extLst>
          </p:cNvPr>
          <p:cNvSpPr/>
          <p:nvPr/>
        </p:nvSpPr>
        <p:spPr bwMode="auto">
          <a:xfrm>
            <a:off x="5758713" y="3331048"/>
            <a:ext cx="938251" cy="606814"/>
          </a:xfrm>
          <a:prstGeom prst="roundRect">
            <a:avLst>
              <a:gd name="adj" fmla="val 7114"/>
            </a:avLst>
          </a:prstGeom>
          <a:solidFill>
            <a:schemeClr val="accent4">
              <a:lumMod val="75000"/>
            </a:scheme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Re-rank for skill </a:t>
            </a:r>
          </a:p>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diversity </a:t>
            </a:r>
          </a:p>
        </p:txBody>
      </p:sp>
      <p:sp>
        <p:nvSpPr>
          <p:cNvPr id="34" name="Rectangle: Rounded Corners 33">
            <a:extLst>
              <a:ext uri="{FF2B5EF4-FFF2-40B4-BE49-F238E27FC236}">
                <a16:creationId xmlns:a16="http://schemas.microsoft.com/office/drawing/2014/main" id="{AE659B84-D922-F44C-1F80-E732C6DB9024}"/>
              </a:ext>
            </a:extLst>
          </p:cNvPr>
          <p:cNvSpPr/>
          <p:nvPr/>
        </p:nvSpPr>
        <p:spPr bwMode="auto">
          <a:xfrm>
            <a:off x="5759673" y="2405223"/>
            <a:ext cx="936333" cy="606814"/>
          </a:xfrm>
          <a:prstGeom prst="roundRect">
            <a:avLst>
              <a:gd name="adj" fmla="val 7114"/>
            </a:avLst>
          </a:prstGeom>
          <a:solidFill>
            <a:schemeClr val="accent4">
              <a:lumMod val="75000"/>
            </a:scheme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Rank skills based on clustering</a:t>
            </a:r>
          </a:p>
        </p:txBody>
      </p:sp>
      <p:sp>
        <p:nvSpPr>
          <p:cNvPr id="35" name="Rectangle: Rounded Corners 34">
            <a:extLst>
              <a:ext uri="{FF2B5EF4-FFF2-40B4-BE49-F238E27FC236}">
                <a16:creationId xmlns:a16="http://schemas.microsoft.com/office/drawing/2014/main" id="{CD451D62-98E8-7605-A508-870852C29B36}"/>
              </a:ext>
            </a:extLst>
          </p:cNvPr>
          <p:cNvSpPr/>
          <p:nvPr/>
        </p:nvSpPr>
        <p:spPr bwMode="auto">
          <a:xfrm>
            <a:off x="5758713" y="4256873"/>
            <a:ext cx="937293" cy="606814"/>
          </a:xfrm>
          <a:prstGeom prst="roundRect">
            <a:avLst>
              <a:gd name="adj" fmla="val 7114"/>
            </a:avLst>
          </a:prstGeom>
          <a:solidFill>
            <a:schemeClr val="accent4">
              <a:lumMod val="75000"/>
            </a:scheme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Re-rank for skill </a:t>
            </a:r>
          </a:p>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specificity</a:t>
            </a:r>
          </a:p>
        </p:txBody>
      </p:sp>
      <p:sp>
        <p:nvSpPr>
          <p:cNvPr id="36" name="Rectangle: Rounded Corners 35">
            <a:extLst>
              <a:ext uri="{FF2B5EF4-FFF2-40B4-BE49-F238E27FC236}">
                <a16:creationId xmlns:a16="http://schemas.microsoft.com/office/drawing/2014/main" id="{28D6119B-ABAA-21AE-8C61-D6DBDA4D2073}"/>
              </a:ext>
            </a:extLst>
          </p:cNvPr>
          <p:cNvSpPr/>
          <p:nvPr/>
        </p:nvSpPr>
        <p:spPr bwMode="auto">
          <a:xfrm>
            <a:off x="3808515" y="2199627"/>
            <a:ext cx="1204995" cy="832104"/>
          </a:xfrm>
          <a:prstGeom prst="roundRect">
            <a:avLst>
              <a:gd name="adj" fmla="val 7114"/>
            </a:avLst>
          </a:prstGeom>
          <a:solidFill>
            <a:schemeClr val="accent6">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mn-ea"/>
                <a:cs typeface="Segoe UI Semibold"/>
              </a:rPr>
              <a:t>Skill</a:t>
            </a:r>
            <a:br>
              <a:rPr kumimoji="0" lang="en-US" sz="1100" b="0" i="0" u="none" strike="noStrike" kern="1200" cap="none" spc="0" normalizeH="0" baseline="0" noProof="0">
                <a:ln>
                  <a:noFill/>
                </a:ln>
                <a:solidFill>
                  <a:prstClr val="white"/>
                </a:solidFill>
                <a:effectLst/>
                <a:uLnTx/>
                <a:uFillTx/>
                <a:latin typeface="Segoe UI Semibold" panose="020B0702040204020203" pitchFamily="34" charset="0"/>
                <a:ea typeface="+mn-ea"/>
                <a:cs typeface="Segoe UI Semibold" panose="020B0702040204020203" pitchFamily="34" charset="0"/>
              </a:rPr>
            </a:br>
            <a:r>
              <a:rPr kumimoji="0" lang="en-US" sz="1100" b="0" i="0" u="none" strike="noStrike" kern="1200" cap="none" spc="0" normalizeH="0" baseline="0" noProof="0">
                <a:ln>
                  <a:noFill/>
                </a:ln>
                <a:solidFill>
                  <a:srgbClr val="FFFFFF"/>
                </a:solidFill>
                <a:effectLst/>
                <a:uLnTx/>
                <a:uFillTx/>
                <a:latin typeface="Segoe UI Semibold"/>
                <a:ea typeface="+mn-ea"/>
                <a:cs typeface="Segoe UI Semibold"/>
              </a:rPr>
              <a:t>semantic description</a:t>
            </a:r>
            <a:endParaRPr kumimoji="0" lang="en-US" sz="1100" b="0"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endParaRPr>
          </a:p>
        </p:txBody>
      </p:sp>
      <p:sp>
        <p:nvSpPr>
          <p:cNvPr id="37" name="TextBox 36">
            <a:extLst>
              <a:ext uri="{FF2B5EF4-FFF2-40B4-BE49-F238E27FC236}">
                <a16:creationId xmlns:a16="http://schemas.microsoft.com/office/drawing/2014/main" id="{54C49462-AF9D-B295-3ACC-5365D9D2836F}"/>
              </a:ext>
            </a:extLst>
          </p:cNvPr>
          <p:cNvSpPr txBox="1"/>
          <p:nvPr/>
        </p:nvSpPr>
        <p:spPr>
          <a:xfrm>
            <a:off x="3657212" y="1888308"/>
            <a:ext cx="1534403" cy="253916"/>
          </a:xfrm>
          <a:prstGeom prst="rect">
            <a:avLst/>
          </a:prstGeom>
          <a:noFill/>
          <a:ln>
            <a:solidFill>
              <a:schemeClr val="bg1"/>
            </a:solidFill>
          </a:ln>
        </p:spPr>
        <p:txBody>
          <a:bodyPr wrap="square" lIns="91440" tIns="45720" rIns="91440" bIns="4572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Substrate AI</a:t>
            </a:r>
          </a:p>
        </p:txBody>
      </p:sp>
      <p:sp>
        <p:nvSpPr>
          <p:cNvPr id="38" name="Rectangle: Rounded Corners 37">
            <a:extLst>
              <a:ext uri="{FF2B5EF4-FFF2-40B4-BE49-F238E27FC236}">
                <a16:creationId xmlns:a16="http://schemas.microsoft.com/office/drawing/2014/main" id="{74DA2C04-A733-A74F-BB13-059DE06041B5}"/>
              </a:ext>
            </a:extLst>
          </p:cNvPr>
          <p:cNvSpPr/>
          <p:nvPr/>
        </p:nvSpPr>
        <p:spPr bwMode="auto">
          <a:xfrm>
            <a:off x="2758675" y="1101634"/>
            <a:ext cx="1655270" cy="421682"/>
          </a:xfrm>
          <a:prstGeom prst="roundRect">
            <a:avLst>
              <a:gd name="adj" fmla="val 34000"/>
            </a:avLst>
          </a:prstGeom>
          <a:solidFill>
            <a:schemeClr val="accent5">
              <a:lumMod val="20000"/>
              <a:lumOff val="80000"/>
            </a:scheme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a:ea typeface="+mn-ea"/>
                <a:cs typeface="+mn-cs"/>
              </a:rPr>
              <a:t>Out of box skills taxonomy</a:t>
            </a:r>
          </a:p>
        </p:txBody>
      </p:sp>
      <p:sp>
        <p:nvSpPr>
          <p:cNvPr id="39" name="Rectangle: Rounded Corners 38">
            <a:extLst>
              <a:ext uri="{FF2B5EF4-FFF2-40B4-BE49-F238E27FC236}">
                <a16:creationId xmlns:a16="http://schemas.microsoft.com/office/drawing/2014/main" id="{A8C89F28-1060-1E36-7191-9AFF3E7FD12A}"/>
              </a:ext>
            </a:extLst>
          </p:cNvPr>
          <p:cNvSpPr/>
          <p:nvPr/>
        </p:nvSpPr>
        <p:spPr bwMode="auto">
          <a:xfrm>
            <a:off x="4504341" y="1132251"/>
            <a:ext cx="1454356" cy="403504"/>
          </a:xfrm>
          <a:prstGeom prst="roundRect">
            <a:avLst>
              <a:gd name="adj" fmla="val 39633"/>
            </a:avLst>
          </a:prstGeom>
          <a:solidFill>
            <a:schemeClr val="accent5">
              <a:lumMod val="20000"/>
              <a:lumOff val="80000"/>
            </a:scheme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UI Semibold"/>
                <a:ea typeface="+mn-ea"/>
                <a:cs typeface="+mn-cs"/>
              </a:rPr>
              <a:t>Custom skills library (tenant)</a:t>
            </a:r>
          </a:p>
        </p:txBody>
      </p:sp>
      <p:sp>
        <p:nvSpPr>
          <p:cNvPr id="45" name="Rectangle: Rounded Corners 44">
            <a:extLst>
              <a:ext uri="{FF2B5EF4-FFF2-40B4-BE49-F238E27FC236}">
                <a16:creationId xmlns:a16="http://schemas.microsoft.com/office/drawing/2014/main" id="{91E6C603-D9C5-6A70-5AF1-500201283CE8}"/>
              </a:ext>
            </a:extLst>
          </p:cNvPr>
          <p:cNvSpPr/>
          <p:nvPr/>
        </p:nvSpPr>
        <p:spPr bwMode="auto">
          <a:xfrm>
            <a:off x="3806961" y="4278035"/>
            <a:ext cx="1202047" cy="832104"/>
          </a:xfrm>
          <a:prstGeom prst="roundRect">
            <a:avLst>
              <a:gd name="adj" fmla="val 7114"/>
            </a:avLst>
          </a:prstGeom>
          <a:solidFill>
            <a:schemeClr val="accent6">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Skill candidates for user</a:t>
            </a:r>
          </a:p>
        </p:txBody>
      </p:sp>
      <p:cxnSp>
        <p:nvCxnSpPr>
          <p:cNvPr id="46" name="Straight Arrow Connector 45">
            <a:extLst>
              <a:ext uri="{FF2B5EF4-FFF2-40B4-BE49-F238E27FC236}">
                <a16:creationId xmlns:a16="http://schemas.microsoft.com/office/drawing/2014/main" id="{561FC7C2-238A-9FD6-589D-53551992AB28}"/>
              </a:ext>
              <a:ext uri="{C183D7F6-B498-43B3-948B-1728B52AA6E4}">
                <adec:decorative xmlns:adec="http://schemas.microsoft.com/office/drawing/2017/decorative" val="1"/>
              </a:ext>
            </a:extLst>
          </p:cNvPr>
          <p:cNvCxnSpPr>
            <a:cxnSpLocks/>
          </p:cNvCxnSpPr>
          <p:nvPr/>
        </p:nvCxnSpPr>
        <p:spPr>
          <a:xfrm>
            <a:off x="4407984" y="3032792"/>
            <a:ext cx="0" cy="211722"/>
          </a:xfrm>
          <a:prstGeom prst="straightConnector1">
            <a:avLst/>
          </a:prstGeom>
          <a:ln>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A98DEB90-1418-1A6E-AB9E-46FDAEB5DAB1}"/>
              </a:ext>
              <a:ext uri="{C183D7F6-B498-43B3-948B-1728B52AA6E4}">
                <adec:decorative xmlns:adec="http://schemas.microsoft.com/office/drawing/2017/decorative" val="1"/>
              </a:ext>
            </a:extLst>
          </p:cNvPr>
          <p:cNvCxnSpPr>
            <a:cxnSpLocks/>
            <a:stCxn id="45" idx="3"/>
            <a:endCxn id="32" idx="1"/>
          </p:cNvCxnSpPr>
          <p:nvPr/>
        </p:nvCxnSpPr>
        <p:spPr>
          <a:xfrm flipV="1">
            <a:off x="5009008" y="3654774"/>
            <a:ext cx="562119" cy="1039313"/>
          </a:xfrm>
          <a:prstGeom prst="bentConnector3">
            <a:avLst>
              <a:gd name="adj1" fmla="val 62652"/>
            </a:avLst>
          </a:prstGeom>
          <a:ln w="12700">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D8DEE61B-3F6B-8155-A3E0-8EE354696E26}"/>
              </a:ext>
              <a:ext uri="{C183D7F6-B498-43B3-948B-1728B52AA6E4}">
                <adec:decorative xmlns:adec="http://schemas.microsoft.com/office/drawing/2017/decorative" val="1"/>
              </a:ext>
            </a:extLst>
          </p:cNvPr>
          <p:cNvCxnSpPr>
            <a:cxnSpLocks/>
          </p:cNvCxnSpPr>
          <p:nvPr/>
        </p:nvCxnSpPr>
        <p:spPr>
          <a:xfrm>
            <a:off x="6191756" y="3011515"/>
            <a:ext cx="0" cy="319533"/>
          </a:xfrm>
          <a:prstGeom prst="straightConnector1">
            <a:avLst/>
          </a:prstGeom>
          <a:ln>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7340E678-005E-2650-7BBB-6E4095F5D14F}"/>
              </a:ext>
              <a:ext uri="{C183D7F6-B498-43B3-948B-1728B52AA6E4}">
                <adec:decorative xmlns:adec="http://schemas.microsoft.com/office/drawing/2017/decorative" val="1"/>
              </a:ext>
            </a:extLst>
          </p:cNvPr>
          <p:cNvCxnSpPr>
            <a:cxnSpLocks/>
          </p:cNvCxnSpPr>
          <p:nvPr/>
        </p:nvCxnSpPr>
        <p:spPr>
          <a:xfrm>
            <a:off x="6191756" y="3937340"/>
            <a:ext cx="0" cy="319533"/>
          </a:xfrm>
          <a:prstGeom prst="straightConnector1">
            <a:avLst/>
          </a:prstGeom>
          <a:ln>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50" name="Rectangle: Rounded Corners 49">
            <a:extLst>
              <a:ext uri="{FF2B5EF4-FFF2-40B4-BE49-F238E27FC236}">
                <a16:creationId xmlns:a16="http://schemas.microsoft.com/office/drawing/2014/main" id="{184FB44D-202A-6629-1D9E-6936B60ABACD}"/>
              </a:ext>
              <a:ext uri="{C183D7F6-B498-43B3-948B-1728B52AA6E4}">
                <adec:decorative xmlns:adec="http://schemas.microsoft.com/office/drawing/2017/decorative" val="1"/>
              </a:ext>
            </a:extLst>
          </p:cNvPr>
          <p:cNvSpPr/>
          <p:nvPr/>
        </p:nvSpPr>
        <p:spPr bwMode="auto">
          <a:xfrm>
            <a:off x="7183749" y="3087180"/>
            <a:ext cx="1703619" cy="723268"/>
          </a:xfrm>
          <a:prstGeom prst="roundRect">
            <a:avLst>
              <a:gd name="adj" fmla="val 6415"/>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51" name="Rectangle: Rounded Corners 50">
            <a:extLst>
              <a:ext uri="{FF2B5EF4-FFF2-40B4-BE49-F238E27FC236}">
                <a16:creationId xmlns:a16="http://schemas.microsoft.com/office/drawing/2014/main" id="{179FA6F4-BF31-5A0F-E201-8E4896C6A436}"/>
              </a:ext>
            </a:extLst>
          </p:cNvPr>
          <p:cNvSpPr/>
          <p:nvPr/>
        </p:nvSpPr>
        <p:spPr bwMode="auto">
          <a:xfrm>
            <a:off x="7347174" y="3239852"/>
            <a:ext cx="1358676" cy="392208"/>
          </a:xfrm>
          <a:prstGeom prst="roundRect">
            <a:avLst>
              <a:gd name="adj" fmla="val 7114"/>
            </a:avLst>
          </a:prstGeom>
          <a:solidFill>
            <a:schemeClr val="accent5"/>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AI-inferred </a:t>
            </a:r>
          </a:p>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user skills</a:t>
            </a:r>
          </a:p>
        </p:txBody>
      </p:sp>
      <p:sp>
        <p:nvSpPr>
          <p:cNvPr id="53" name="Rectangle: Rounded Corners 52">
            <a:extLst>
              <a:ext uri="{FF2B5EF4-FFF2-40B4-BE49-F238E27FC236}">
                <a16:creationId xmlns:a16="http://schemas.microsoft.com/office/drawing/2014/main" id="{6BFB178F-F014-79AE-A25C-CC14736C5DFA}"/>
              </a:ext>
              <a:ext uri="{C183D7F6-B498-43B3-948B-1728B52AA6E4}">
                <adec:decorative xmlns:adec="http://schemas.microsoft.com/office/drawing/2017/decorative" val="1"/>
              </a:ext>
            </a:extLst>
          </p:cNvPr>
          <p:cNvSpPr/>
          <p:nvPr/>
        </p:nvSpPr>
        <p:spPr bwMode="auto">
          <a:xfrm>
            <a:off x="7196570" y="5243546"/>
            <a:ext cx="1703619" cy="874266"/>
          </a:xfrm>
          <a:prstGeom prst="roundRect">
            <a:avLst>
              <a:gd name="adj" fmla="val 6415"/>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54" name="Rectangle: Rounded Corners 53">
            <a:extLst>
              <a:ext uri="{FF2B5EF4-FFF2-40B4-BE49-F238E27FC236}">
                <a16:creationId xmlns:a16="http://schemas.microsoft.com/office/drawing/2014/main" id="{06B3AFB9-8EBD-AFDF-259A-05ACC101CE12}"/>
              </a:ext>
            </a:extLst>
          </p:cNvPr>
          <p:cNvSpPr/>
          <p:nvPr/>
        </p:nvSpPr>
        <p:spPr bwMode="auto">
          <a:xfrm>
            <a:off x="7363243" y="5397784"/>
            <a:ext cx="1358676" cy="550312"/>
          </a:xfrm>
          <a:prstGeom prst="roundRect">
            <a:avLst>
              <a:gd name="adj" fmla="val 7114"/>
            </a:avLst>
          </a:prstGeom>
          <a:solidFill>
            <a:schemeClr val="accent5"/>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Aggregated org skills data</a:t>
            </a:r>
          </a:p>
        </p:txBody>
      </p:sp>
      <p:cxnSp>
        <p:nvCxnSpPr>
          <p:cNvPr id="55" name="Straight Arrow Connector 54">
            <a:extLst>
              <a:ext uri="{FF2B5EF4-FFF2-40B4-BE49-F238E27FC236}">
                <a16:creationId xmlns:a16="http://schemas.microsoft.com/office/drawing/2014/main" id="{CE017CF6-7424-5747-89BD-A5C1B160A519}"/>
              </a:ext>
              <a:ext uri="{C183D7F6-B498-43B3-948B-1728B52AA6E4}">
                <adec:decorative xmlns:adec="http://schemas.microsoft.com/office/drawing/2017/decorative" val="1"/>
              </a:ext>
            </a:extLst>
          </p:cNvPr>
          <p:cNvCxnSpPr/>
          <p:nvPr/>
        </p:nvCxnSpPr>
        <p:spPr>
          <a:xfrm>
            <a:off x="6888089" y="3447458"/>
            <a:ext cx="308481" cy="0"/>
          </a:xfrm>
          <a:prstGeom prst="straightConnector1">
            <a:avLst/>
          </a:prstGeom>
          <a:ln w="12700">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6F2E1A93-5236-644D-971D-24E26FCCAC63}"/>
              </a:ext>
              <a:ext uri="{C183D7F6-B498-43B3-948B-1728B52AA6E4}">
                <adec:decorative xmlns:adec="http://schemas.microsoft.com/office/drawing/2017/decorative" val="1"/>
              </a:ext>
            </a:extLst>
          </p:cNvPr>
          <p:cNvCxnSpPr/>
          <p:nvPr/>
        </p:nvCxnSpPr>
        <p:spPr>
          <a:xfrm>
            <a:off x="8930916" y="5668421"/>
            <a:ext cx="308481" cy="0"/>
          </a:xfrm>
          <a:prstGeom prst="straightConnector1">
            <a:avLst/>
          </a:prstGeom>
          <a:ln w="12700">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pic>
        <p:nvPicPr>
          <p:cNvPr id="71" name="Picture 70">
            <a:extLst>
              <a:ext uri="{FF2B5EF4-FFF2-40B4-BE49-F238E27FC236}">
                <a16:creationId xmlns:a16="http://schemas.microsoft.com/office/drawing/2014/main" id="{294A5075-9DC7-1A9A-DADB-509DDEB2C248}"/>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p:blipFill>
        <p:spPr>
          <a:xfrm>
            <a:off x="10570004" y="5328283"/>
            <a:ext cx="1132211" cy="600188"/>
          </a:xfrm>
          <a:prstGeom prst="rect">
            <a:avLst/>
          </a:prstGeom>
          <a:effectLst>
            <a:outerShdw blurRad="50800" dist="38100" dir="2700000" algn="tl" rotWithShape="0">
              <a:prstClr val="black">
                <a:alpha val="40000"/>
              </a:prstClr>
            </a:outerShdw>
          </a:effectLst>
        </p:spPr>
      </p:pic>
      <p:sp>
        <p:nvSpPr>
          <p:cNvPr id="73" name="Title 1">
            <a:extLst>
              <a:ext uri="{FF2B5EF4-FFF2-40B4-BE49-F238E27FC236}">
                <a16:creationId xmlns:a16="http://schemas.microsoft.com/office/drawing/2014/main" id="{1A8FDB2B-2117-AC90-1829-088883BCE437}"/>
              </a:ext>
            </a:extLst>
          </p:cNvPr>
          <p:cNvSpPr txBox="1">
            <a:spLocks/>
          </p:cNvSpPr>
          <p:nvPr/>
        </p:nvSpPr>
        <p:spPr>
          <a:xfrm>
            <a:off x="9405932" y="4933218"/>
            <a:ext cx="2163200"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w="3175">
                  <a:noFill/>
                </a:ln>
                <a:solidFill>
                  <a:srgbClr val="463668"/>
                </a:solidFill>
                <a:effectLst/>
                <a:uLnTx/>
                <a:uFillTx/>
                <a:latin typeface="Segoe UI"/>
                <a:ea typeface="+mn-ea"/>
                <a:cs typeface="Segoe UI" pitchFamily="34" charset="0"/>
              </a:rPr>
              <a:t>Copilot Analytics</a:t>
            </a:r>
          </a:p>
        </p:txBody>
      </p:sp>
      <p:cxnSp>
        <p:nvCxnSpPr>
          <p:cNvPr id="74" name="Straight Arrow Connector 73">
            <a:extLst>
              <a:ext uri="{FF2B5EF4-FFF2-40B4-BE49-F238E27FC236}">
                <a16:creationId xmlns:a16="http://schemas.microsoft.com/office/drawing/2014/main" id="{F32CB93A-0ED0-F7A0-E690-FB83075585FA}"/>
              </a:ext>
              <a:ext uri="{C183D7F6-B498-43B3-948B-1728B52AA6E4}">
                <adec:decorative xmlns:adec="http://schemas.microsoft.com/office/drawing/2017/decorative" val="1"/>
              </a:ext>
            </a:extLst>
          </p:cNvPr>
          <p:cNvCxnSpPr>
            <a:cxnSpLocks/>
          </p:cNvCxnSpPr>
          <p:nvPr/>
        </p:nvCxnSpPr>
        <p:spPr>
          <a:xfrm>
            <a:off x="4407984" y="4072286"/>
            <a:ext cx="0" cy="211722"/>
          </a:xfrm>
          <a:prstGeom prst="straightConnector1">
            <a:avLst/>
          </a:prstGeom>
          <a:ln>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76" name="Title 1">
            <a:extLst>
              <a:ext uri="{FF2B5EF4-FFF2-40B4-BE49-F238E27FC236}">
                <a16:creationId xmlns:a16="http://schemas.microsoft.com/office/drawing/2014/main" id="{BD1F4D6C-2E4E-7D6E-1434-8C83ECECAAC2}"/>
              </a:ext>
            </a:extLst>
          </p:cNvPr>
          <p:cNvSpPr txBox="1">
            <a:spLocks noGrp="1"/>
          </p:cNvSpPr>
          <p:nvPr>
            <p:ph type="title" idx="4294967295"/>
          </p:nvPr>
        </p:nvSpPr>
        <p:spPr>
          <a:xfrm>
            <a:off x="380999" y="250826"/>
            <a:ext cx="8858397" cy="62131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000" b="0" i="0" u="none" strike="noStrike" kern="1200" cap="none" spc="0" normalizeH="0" baseline="0" noProof="0">
                <a:ln>
                  <a:noFill/>
                </a:ln>
                <a:solidFill>
                  <a:prstClr val="black"/>
                </a:solidFill>
                <a:effectLst/>
                <a:uLnTx/>
                <a:uFillTx/>
                <a:latin typeface="Segoe UI Semibold"/>
                <a:ea typeface="+mj-ea"/>
                <a:cs typeface="+mj-cs"/>
              </a:rPr>
              <a:t>How it works: People Skills AI-inference model</a:t>
            </a:r>
            <a:br>
              <a:rPr kumimoji="0" lang="en-US" sz="3000" b="0" i="0" u="none" strike="noStrike" kern="1200" cap="none" spc="0" normalizeH="0" baseline="0" noProof="0">
                <a:ln>
                  <a:noFill/>
                </a:ln>
                <a:solidFill>
                  <a:prstClr val="black"/>
                </a:solidFill>
                <a:effectLst/>
                <a:uLnTx/>
                <a:uFillTx/>
                <a:latin typeface="Segoe UI Semibold"/>
                <a:ea typeface="+mj-ea"/>
                <a:cs typeface="+mj-cs"/>
              </a:rPr>
            </a:br>
            <a:endParaRPr kumimoji="0" lang="en-US" sz="3000" b="0" i="0" u="none" strike="noStrike" kern="1200" cap="none" spc="0" normalizeH="0" baseline="0" noProof="0">
              <a:ln>
                <a:noFill/>
              </a:ln>
              <a:solidFill>
                <a:prstClr val="black"/>
              </a:solidFill>
              <a:effectLst/>
              <a:uLnTx/>
              <a:uFillTx/>
              <a:latin typeface="Segoe UI Semibold"/>
              <a:ea typeface="+mj-ea"/>
              <a:cs typeface="+mj-cs"/>
            </a:endParaRPr>
          </a:p>
        </p:txBody>
      </p:sp>
      <p:sp>
        <p:nvSpPr>
          <p:cNvPr id="78" name="Title 1">
            <a:extLst>
              <a:ext uri="{FF2B5EF4-FFF2-40B4-BE49-F238E27FC236}">
                <a16:creationId xmlns:a16="http://schemas.microsoft.com/office/drawing/2014/main" id="{32D33A27-3A1B-0ADF-01F6-D8C63EEAFAD0}"/>
              </a:ext>
            </a:extLst>
          </p:cNvPr>
          <p:cNvSpPr txBox="1">
            <a:spLocks/>
          </p:cNvSpPr>
          <p:nvPr/>
        </p:nvSpPr>
        <p:spPr>
          <a:xfrm>
            <a:off x="9513183" y="1714938"/>
            <a:ext cx="2163200"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w="3175">
                  <a:noFill/>
                </a:ln>
                <a:solidFill>
                  <a:srgbClr val="463668"/>
                </a:solidFill>
                <a:effectLst/>
                <a:uLnTx/>
                <a:uFillTx/>
                <a:latin typeface="Segoe UI"/>
                <a:ea typeface="+mn-ea"/>
                <a:cs typeface="Segoe UI" pitchFamily="34" charset="0"/>
              </a:rPr>
              <a:t>Downstream applications</a:t>
            </a:r>
          </a:p>
        </p:txBody>
      </p:sp>
      <p:sp>
        <p:nvSpPr>
          <p:cNvPr id="79" name="Title 1">
            <a:extLst>
              <a:ext uri="{FF2B5EF4-FFF2-40B4-BE49-F238E27FC236}">
                <a16:creationId xmlns:a16="http://schemas.microsoft.com/office/drawing/2014/main" id="{EB3BDAAA-A8F2-18AE-0F97-713B442E1F10}"/>
              </a:ext>
            </a:extLst>
          </p:cNvPr>
          <p:cNvSpPr txBox="1">
            <a:spLocks/>
          </p:cNvSpPr>
          <p:nvPr/>
        </p:nvSpPr>
        <p:spPr>
          <a:xfrm>
            <a:off x="9482422" y="3096409"/>
            <a:ext cx="2010220" cy="1692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100" b="1" i="0" u="none" strike="noStrike" kern="1200" cap="none" spc="0" normalizeH="0" baseline="0" noProof="0">
                <a:ln>
                  <a:noFill/>
                </a:ln>
                <a:solidFill>
                  <a:srgbClr val="463668"/>
                </a:solidFill>
                <a:effectLst/>
                <a:uLnTx/>
                <a:uFillTx/>
                <a:latin typeface="Segoe UI"/>
                <a:ea typeface="+mn-ea"/>
                <a:cs typeface="Segoe UI" pitchFamily="34" charset="0"/>
              </a:rPr>
              <a:t>M365 Copilot</a:t>
            </a:r>
          </a:p>
        </p:txBody>
      </p:sp>
      <p:sp>
        <p:nvSpPr>
          <p:cNvPr id="80" name="Title 1">
            <a:extLst>
              <a:ext uri="{FF2B5EF4-FFF2-40B4-BE49-F238E27FC236}">
                <a16:creationId xmlns:a16="http://schemas.microsoft.com/office/drawing/2014/main" id="{01FBDB8E-36B9-111E-A962-D1F11FEA2561}"/>
              </a:ext>
            </a:extLst>
          </p:cNvPr>
          <p:cNvSpPr txBox="1">
            <a:spLocks/>
          </p:cNvSpPr>
          <p:nvPr/>
        </p:nvSpPr>
        <p:spPr>
          <a:xfrm>
            <a:off x="9738945" y="3719371"/>
            <a:ext cx="1578111" cy="169277"/>
          </a:xfrm>
          <a:prstGeom prst="rect">
            <a:avLst/>
          </a:prstGeom>
        </p:spPr>
        <p:txBody>
          <a:bodyPr vert="horz" wrap="square" lIns="0" tIns="0" rIns="0" bIns="0" rtlCol="0" anchor="t">
            <a:spAutoFit/>
          </a:bodyPr>
          <a:lstStyle>
            <a:defPPr>
              <a:defRPr lang="en-US"/>
            </a:defPPr>
            <a:lvl1pPr marR="0" lvl="0" indent="0" defTabSz="932742" fontAlgn="auto">
              <a:lnSpc>
                <a:spcPct val="100000"/>
              </a:lnSpc>
              <a:spcBef>
                <a:spcPct val="0"/>
              </a:spcBef>
              <a:spcAft>
                <a:spcPts val="0"/>
              </a:spcAft>
              <a:buClrTx/>
              <a:buSzTx/>
              <a:buFontTx/>
              <a:buNone/>
              <a:tabLst/>
              <a:defRPr kumimoji="0" sz="1100" b="0" i="0" u="none" strike="noStrike" cap="none" spc="0" normalizeH="0" baseline="0">
                <a:ln>
                  <a:noFill/>
                </a:ln>
                <a:solidFill>
                  <a:srgbClr val="FF0000"/>
                </a:solidFill>
                <a:effectLst/>
                <a:uLnTx/>
                <a:uFillTx/>
                <a:latin typeface="Segoe UI"/>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100" b="1" i="0" u="none" strike="noStrike" kern="1200" cap="none" spc="0" normalizeH="0" baseline="0" noProof="0">
                <a:ln>
                  <a:noFill/>
                </a:ln>
                <a:solidFill>
                  <a:srgbClr val="463668"/>
                </a:solidFill>
                <a:effectLst/>
                <a:uLnTx/>
                <a:uFillTx/>
                <a:latin typeface="Segoe UI"/>
                <a:ea typeface="+mn-ea"/>
                <a:cs typeface="Segoe UI" pitchFamily="34" charset="0"/>
              </a:rPr>
              <a:t>Viva Learning</a:t>
            </a:r>
          </a:p>
        </p:txBody>
      </p:sp>
      <p:sp>
        <p:nvSpPr>
          <p:cNvPr id="84" name="Title 1">
            <a:extLst>
              <a:ext uri="{FF2B5EF4-FFF2-40B4-BE49-F238E27FC236}">
                <a16:creationId xmlns:a16="http://schemas.microsoft.com/office/drawing/2014/main" id="{7D97CCE4-566F-A0A0-1352-F40CBAA8375C}"/>
              </a:ext>
            </a:extLst>
          </p:cNvPr>
          <p:cNvSpPr txBox="1">
            <a:spLocks/>
          </p:cNvSpPr>
          <p:nvPr/>
        </p:nvSpPr>
        <p:spPr>
          <a:xfrm>
            <a:off x="9675810" y="2071011"/>
            <a:ext cx="1704380" cy="938719"/>
          </a:xfrm>
          <a:prstGeom prst="rect">
            <a:avLst/>
          </a:prstGeom>
          <a:solidFill>
            <a:schemeClr val="bg1"/>
          </a:solidFill>
          <a:ln>
            <a:noFill/>
          </a:ln>
        </p:spPr>
        <p:txBody>
          <a:bodyPr wrap="square" rtlCol="0" anchor="ctr">
            <a:spAutoFit/>
          </a:bodyPr>
          <a:lstStyle>
            <a:defPPr>
              <a:defRPr lang="en-US"/>
            </a:defPPr>
            <a:lvl1pPr>
              <a:defRPr sz="1050">
                <a:solidFill>
                  <a:srgbClr val="00B050"/>
                </a:solidFill>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63668"/>
                </a:solidFill>
                <a:effectLst/>
                <a:uLnTx/>
                <a:uFillTx/>
                <a:latin typeface="Segoe UI"/>
                <a:ea typeface="+mn-ea"/>
                <a:cs typeface="+mn-cs"/>
              </a:rPr>
              <a:t>M365 people surfaces</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63668"/>
                </a:solidFill>
                <a:effectLst/>
                <a:uLnTx/>
                <a:uFillTx/>
                <a:latin typeface="Segoe UI"/>
                <a:ea typeface="+mn-ea"/>
                <a:cs typeface="+mn-cs"/>
              </a:rPr>
              <a:t> M365 Profile Card</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63668"/>
                </a:solidFill>
                <a:effectLst/>
                <a:uLnTx/>
                <a:uFillTx/>
                <a:latin typeface="Segoe UI"/>
                <a:ea typeface="+mn-ea"/>
                <a:cs typeface="+mn-cs"/>
              </a:rPr>
              <a:t>People Companion</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63668"/>
                </a:solidFill>
                <a:effectLst/>
                <a:uLnTx/>
                <a:uFillTx/>
                <a:latin typeface="Segoe UI"/>
                <a:ea typeface="+mn-ea"/>
                <a:cs typeface="+mn-cs"/>
              </a:rPr>
              <a:t>Org. Explorer</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63668"/>
                </a:solidFill>
                <a:effectLst/>
                <a:uLnTx/>
                <a:uFillTx/>
                <a:latin typeface="Segoe UI"/>
                <a:ea typeface="+mn-ea"/>
                <a:cs typeface="+mn-cs"/>
              </a:rPr>
              <a:t>SharePoint Search</a:t>
            </a:r>
          </a:p>
        </p:txBody>
      </p:sp>
      <p:sp>
        <p:nvSpPr>
          <p:cNvPr id="44" name="Rectangle: Rounded Corners 43">
            <a:extLst>
              <a:ext uri="{FF2B5EF4-FFF2-40B4-BE49-F238E27FC236}">
                <a16:creationId xmlns:a16="http://schemas.microsoft.com/office/drawing/2014/main" id="{7953DB50-EE5C-093D-9D1E-63B6C3C49C4B}"/>
              </a:ext>
              <a:ext uri="{C183D7F6-B498-43B3-948B-1728B52AA6E4}">
                <adec:decorative xmlns:adec="http://schemas.microsoft.com/office/drawing/2017/decorative" val="1"/>
              </a:ext>
            </a:extLst>
          </p:cNvPr>
          <p:cNvSpPr/>
          <p:nvPr/>
        </p:nvSpPr>
        <p:spPr bwMode="auto">
          <a:xfrm>
            <a:off x="9275378" y="1959720"/>
            <a:ext cx="2589252" cy="2053511"/>
          </a:xfrm>
          <a:prstGeom prst="roundRect">
            <a:avLst>
              <a:gd name="adj" fmla="val 2853"/>
            </a:avLst>
          </a:prstGeom>
          <a:noFill/>
          <a:ln w="1905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22860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100" b="0" i="0" u="none" strike="noStrike" kern="1200" cap="none" spc="0" normalizeH="0" baseline="0" noProof="0">
              <a:ln>
                <a:noFill/>
              </a:ln>
              <a:solidFill>
                <a:srgbClr val="000000"/>
              </a:solidFill>
              <a:effectLst/>
              <a:uLnTx/>
              <a:uFillTx/>
              <a:latin typeface="Segoe UI"/>
              <a:ea typeface="+mn-ea"/>
              <a:cs typeface="Segoe UI" pitchFamily="34" charset="0"/>
            </a:endParaRPr>
          </a:p>
        </p:txBody>
      </p:sp>
      <p:sp>
        <p:nvSpPr>
          <p:cNvPr id="4" name="Title 1">
            <a:extLst>
              <a:ext uri="{FF2B5EF4-FFF2-40B4-BE49-F238E27FC236}">
                <a16:creationId xmlns:a16="http://schemas.microsoft.com/office/drawing/2014/main" id="{309D9736-E638-64EA-0D98-E1E863FA72C4}"/>
              </a:ext>
            </a:extLst>
          </p:cNvPr>
          <p:cNvSpPr txBox="1">
            <a:spLocks/>
          </p:cNvSpPr>
          <p:nvPr/>
        </p:nvSpPr>
        <p:spPr>
          <a:xfrm>
            <a:off x="9522890" y="3407890"/>
            <a:ext cx="2010220" cy="1692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100" b="1" i="0" u="none" strike="noStrike" kern="1200" cap="none" spc="0" normalizeH="0" baseline="0" noProof="0">
                <a:ln>
                  <a:noFill/>
                </a:ln>
                <a:solidFill>
                  <a:srgbClr val="463668"/>
                </a:solidFill>
                <a:effectLst/>
                <a:uLnTx/>
                <a:uFillTx/>
                <a:latin typeface="Segoe UI"/>
                <a:ea typeface="+mn-ea"/>
                <a:cs typeface="Segoe UI" pitchFamily="34" charset="0"/>
              </a:rPr>
              <a:t>EXP Agents (Frontier)</a:t>
            </a:r>
          </a:p>
        </p:txBody>
      </p:sp>
      <p:cxnSp>
        <p:nvCxnSpPr>
          <p:cNvPr id="11" name="Connector: Elbow 10">
            <a:extLst>
              <a:ext uri="{FF2B5EF4-FFF2-40B4-BE49-F238E27FC236}">
                <a16:creationId xmlns:a16="http://schemas.microsoft.com/office/drawing/2014/main" id="{0656D019-4775-97D3-2949-109B427A21CA}"/>
              </a:ext>
              <a:ext uri="{C183D7F6-B498-43B3-948B-1728B52AA6E4}">
                <adec:decorative xmlns:adec="http://schemas.microsoft.com/office/drawing/2017/decorative" val="1"/>
              </a:ext>
            </a:extLst>
          </p:cNvPr>
          <p:cNvCxnSpPr>
            <a:stCxn id="50" idx="0"/>
            <a:endCxn id="44" idx="1"/>
          </p:cNvCxnSpPr>
          <p:nvPr/>
        </p:nvCxnSpPr>
        <p:spPr>
          <a:xfrm rot="5400000" flipH="1" flipV="1">
            <a:off x="8605116" y="2416919"/>
            <a:ext cx="100704" cy="1239819"/>
          </a:xfrm>
          <a:prstGeom prst="bentConnector2">
            <a:avLst/>
          </a:prstGeom>
          <a:ln w="12700">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229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D273C-16D0-C4B9-4F3E-84AEAA3AE9EE}"/>
            </a:ext>
          </a:extLst>
        </p:cNvPr>
        <p:cNvGrpSpPr/>
        <p:nvPr/>
      </p:nvGrpSpPr>
      <p:grpSpPr>
        <a:xfrm>
          <a:off x="0" y="0"/>
          <a:ext cx="0" cy="0"/>
          <a:chOff x="0" y="0"/>
          <a:chExt cx="0" cy="0"/>
        </a:xfrm>
      </p:grpSpPr>
      <p:cxnSp>
        <p:nvCxnSpPr>
          <p:cNvPr id="6" name="Straight Arrow Connector 5">
            <a:extLst>
              <a:ext uri="{FF2B5EF4-FFF2-40B4-BE49-F238E27FC236}">
                <a16:creationId xmlns:a16="http://schemas.microsoft.com/office/drawing/2014/main" id="{8047027B-85A9-3D45-BAFF-F1555D582E58}"/>
              </a:ext>
              <a:ext uri="{C183D7F6-B498-43B3-948B-1728B52AA6E4}">
                <adec:decorative xmlns:adec="http://schemas.microsoft.com/office/drawing/2017/decorative" val="1"/>
              </a:ext>
            </a:extLst>
          </p:cNvPr>
          <p:cNvCxnSpPr>
            <a:cxnSpLocks/>
          </p:cNvCxnSpPr>
          <p:nvPr/>
        </p:nvCxnSpPr>
        <p:spPr>
          <a:xfrm>
            <a:off x="2994329" y="1911694"/>
            <a:ext cx="813799"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935521FA-FE31-9C5D-9A89-05A514B8724E}"/>
              </a:ext>
              <a:ext uri="{C183D7F6-B498-43B3-948B-1728B52AA6E4}">
                <adec:decorative xmlns:adec="http://schemas.microsoft.com/office/drawing/2017/decorative" val="1"/>
              </a:ext>
            </a:extLst>
          </p:cNvPr>
          <p:cNvGrpSpPr/>
          <p:nvPr/>
        </p:nvGrpSpPr>
        <p:grpSpPr>
          <a:xfrm>
            <a:off x="367243" y="815756"/>
            <a:ext cx="2627086" cy="1848791"/>
            <a:chOff x="856343" y="1166637"/>
            <a:chExt cx="2627086" cy="1848791"/>
          </a:xfrm>
        </p:grpSpPr>
        <p:sp>
          <p:nvSpPr>
            <p:cNvPr id="7" name="Rectangle: Rounded Corners 6">
              <a:extLst>
                <a:ext uri="{FF2B5EF4-FFF2-40B4-BE49-F238E27FC236}">
                  <a16:creationId xmlns:a16="http://schemas.microsoft.com/office/drawing/2014/main" id="{36564CCC-80C4-DD9B-F21F-42661BCC6D5D}"/>
                </a:ext>
              </a:extLst>
            </p:cNvPr>
            <p:cNvSpPr/>
            <p:nvPr/>
          </p:nvSpPr>
          <p:spPr bwMode="auto">
            <a:xfrm>
              <a:off x="856343" y="1509722"/>
              <a:ext cx="2627086" cy="1505706"/>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228600" rIns="0" bIns="18288" numCol="1" spcCol="0" rtlCol="0" fromWordArt="0" anchor="t" anchorCtr="0"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People Skills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Out-of-the-box Taxonomy</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Taxonomy of 16k+ skills, refreshed periodically based on emerging skills in market</a:t>
              </a:r>
            </a:p>
          </p:txBody>
        </p:sp>
        <p:pic>
          <p:nvPicPr>
            <p:cNvPr id="9" name="Picture 2" descr="People Skills icon">
              <a:extLst>
                <a:ext uri="{FF2B5EF4-FFF2-40B4-BE49-F238E27FC236}">
                  <a16:creationId xmlns:a16="http://schemas.microsoft.com/office/drawing/2014/main" id="{01EEB5AB-D528-2EFA-F9EC-BB9BC93D4F54}"/>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t="1" b="1"/>
            <a:stretch>
              <a:fillRect/>
            </a:stretch>
          </p:blipFill>
          <p:spPr bwMode="auto">
            <a:xfrm>
              <a:off x="1851669" y="1166637"/>
              <a:ext cx="627428" cy="627423"/>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Rectangle: Rounded Corners 10">
            <a:hlinkClick r:id="rId3"/>
            <a:extLst>
              <a:ext uri="{FF2B5EF4-FFF2-40B4-BE49-F238E27FC236}">
                <a16:creationId xmlns:a16="http://schemas.microsoft.com/office/drawing/2014/main" id="{AE8E230E-15F8-6E8B-6ABC-52995A134C46}"/>
              </a:ext>
            </a:extLst>
          </p:cNvPr>
          <p:cNvSpPr/>
          <p:nvPr/>
        </p:nvSpPr>
        <p:spPr bwMode="auto">
          <a:xfrm>
            <a:off x="382427" y="2882001"/>
            <a:ext cx="2627086" cy="1697516"/>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228600" rIns="0" bIns="18288" numCol="1" spcCol="0" rtlCol="0" fromWordArt="0" anchor="t" anchorCtr="0"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(Optional)</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3">
                  <a:extLst>
                    <a:ext uri="{A12FA001-AC4F-418D-AE19-62706E023703}">
                      <ahyp:hlinkClr xmlns:ahyp="http://schemas.microsoft.com/office/drawing/2018/hyperlinkcolor" val="tx"/>
                    </a:ext>
                  </a:extLst>
                </a:hlinkClick>
              </a:rPr>
              <a:t>Use Custom Taxonomy </a:t>
            </a:r>
            <a:endParaRPr kumimoji="0" lang="en-US" sz="14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Admins can upload their own skill taxonomy with descriptions; People Skills will automatically de‑dupe and incorporate it</a:t>
            </a:r>
          </a:p>
        </p:txBody>
      </p:sp>
      <p:cxnSp>
        <p:nvCxnSpPr>
          <p:cNvPr id="14" name="Straight Arrow Connector 13">
            <a:extLst>
              <a:ext uri="{FF2B5EF4-FFF2-40B4-BE49-F238E27FC236}">
                <a16:creationId xmlns:a16="http://schemas.microsoft.com/office/drawing/2014/main" id="{B5C745F2-DC12-A0C6-F5B8-76C7EF63D0A3}"/>
              </a:ext>
              <a:ext uri="{C183D7F6-B498-43B3-948B-1728B52AA6E4}">
                <adec:decorative xmlns:adec="http://schemas.microsoft.com/office/drawing/2017/decorative" val="1"/>
              </a:ext>
            </a:extLst>
          </p:cNvPr>
          <p:cNvCxnSpPr>
            <a:cxnSpLocks/>
          </p:cNvCxnSpPr>
          <p:nvPr/>
        </p:nvCxnSpPr>
        <p:spPr>
          <a:xfrm>
            <a:off x="2982316" y="4319577"/>
            <a:ext cx="825812"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grpSp>
        <p:nvGrpSpPr>
          <p:cNvPr id="44" name="Group 43">
            <a:extLst>
              <a:ext uri="{FF2B5EF4-FFF2-40B4-BE49-F238E27FC236}">
                <a16:creationId xmlns:a16="http://schemas.microsoft.com/office/drawing/2014/main" id="{D1EE5317-AB88-2E27-02BE-C84BFD68AA8C}"/>
              </a:ext>
              <a:ext uri="{C183D7F6-B498-43B3-948B-1728B52AA6E4}">
                <adec:decorative xmlns:adec="http://schemas.microsoft.com/office/drawing/2017/decorative" val="1"/>
              </a:ext>
            </a:extLst>
          </p:cNvPr>
          <p:cNvGrpSpPr/>
          <p:nvPr/>
        </p:nvGrpSpPr>
        <p:grpSpPr>
          <a:xfrm>
            <a:off x="3808128" y="1715204"/>
            <a:ext cx="2984791" cy="3641170"/>
            <a:chOff x="3808128" y="1747103"/>
            <a:chExt cx="2984791" cy="3641170"/>
          </a:xfrm>
        </p:grpSpPr>
        <p:sp>
          <p:nvSpPr>
            <p:cNvPr id="3" name="Rectangle: Rounded Corners 2">
              <a:extLst>
                <a:ext uri="{FF2B5EF4-FFF2-40B4-BE49-F238E27FC236}">
                  <a16:creationId xmlns:a16="http://schemas.microsoft.com/office/drawing/2014/main" id="{2162244A-2B90-858F-4329-8021490CB498}"/>
                </a:ext>
              </a:extLst>
            </p:cNvPr>
            <p:cNvSpPr/>
            <p:nvPr/>
          </p:nvSpPr>
          <p:spPr bwMode="auto">
            <a:xfrm>
              <a:off x="3808129" y="1747103"/>
              <a:ext cx="2972777" cy="3641170"/>
            </a:xfrm>
            <a:prstGeom prst="roundRect">
              <a:avLst>
                <a:gd name="adj" fmla="val 4375"/>
              </a:avLst>
            </a:prstGeom>
            <a:solidFill>
              <a:srgbClr val="FFFFFF">
                <a:alpha val="64000"/>
              </a:srgbClr>
            </a:solidFill>
            <a:ln w="28575">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4" name="Title 5">
              <a:extLst>
                <a:ext uri="{FF2B5EF4-FFF2-40B4-BE49-F238E27FC236}">
                  <a16:creationId xmlns:a16="http://schemas.microsoft.com/office/drawing/2014/main" id="{A4B16D00-B498-15EE-DA21-617C6E296DA1}"/>
                </a:ext>
                <a:ext uri="{C183D7F6-B498-43B3-948B-1728B52AA6E4}">
                  <adec:decorative xmlns:adec="http://schemas.microsoft.com/office/drawing/2017/decorative" val="1"/>
                </a:ext>
              </a:extLst>
            </p:cNvPr>
            <p:cNvSpPr txBox="1">
              <a:spLocks/>
            </p:cNvSpPr>
            <p:nvPr/>
          </p:nvSpPr>
          <p:spPr>
            <a:xfrm>
              <a:off x="3808128" y="2384171"/>
              <a:ext cx="2972777" cy="104644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UI Semibold" panose="020B0502040204020203"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3175">
                    <a:noFill/>
                  </a:ln>
                  <a:solidFill>
                    <a:srgbClr val="0B87DE"/>
                  </a:solidFill>
                  <a:effectLst/>
                  <a:uLnTx/>
                  <a:uFillTx/>
                  <a:latin typeface="Segoe UI Semibold"/>
                  <a:ea typeface="+mn-ea"/>
                  <a:cs typeface="Segoe UI Semibold" panose="020B0502040204020203" pitchFamily="34" charset="0"/>
                </a:rPr>
                <a:t>People Skills </a:t>
              </a:r>
              <a:br>
                <a:rPr kumimoji="0" lang="en-US" sz="2000" b="0" i="0" u="none" strike="noStrike" kern="1200" cap="none" spc="0" normalizeH="0" baseline="0" noProof="0">
                  <a:ln w="3175">
                    <a:noFill/>
                  </a:ln>
                  <a:solidFill>
                    <a:srgbClr val="0B87DE"/>
                  </a:solidFill>
                  <a:effectLst/>
                  <a:uLnTx/>
                  <a:uFillTx/>
                  <a:latin typeface="Segoe UI Semibold"/>
                  <a:ea typeface="+mn-ea"/>
                  <a:cs typeface="Segoe UI Semibold" panose="020B0502040204020203" pitchFamily="34" charset="0"/>
                </a:rPr>
              </a:br>
              <a:r>
                <a:rPr kumimoji="0" lang="en-US" sz="1800" b="0" i="0" u="none" strike="noStrike" kern="1200" cap="none" spc="0" normalizeH="0" baseline="0" noProof="0">
                  <a:ln w="3175">
                    <a:noFill/>
                  </a:ln>
                  <a:solidFill>
                    <a:prstClr val="black">
                      <a:lumMod val="65000"/>
                      <a:lumOff val="35000"/>
                    </a:prstClr>
                  </a:solidFill>
                  <a:effectLst/>
                  <a:uLnTx/>
                  <a:uFillTx/>
                  <a:latin typeface="Segoe UI Semibold"/>
                  <a:ea typeface="+mn-ea"/>
                  <a:cs typeface="Segoe UI Semibold" panose="020B0502040204020203" pitchFamily="34" charset="0"/>
                </a:rPr>
                <a:t>Combined Taxonomy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w="3175">
                    <a:noFill/>
                  </a:ln>
                  <a:solidFill>
                    <a:prstClr val="black">
                      <a:lumMod val="65000"/>
                      <a:lumOff val="35000"/>
                    </a:prstClr>
                  </a:solidFill>
                  <a:effectLst/>
                  <a:uLnTx/>
                  <a:uFillTx/>
                  <a:latin typeface="Segoe UI Semibold"/>
                  <a:ea typeface="+mn-ea"/>
                  <a:cs typeface="Segoe UI Semibold" panose="020B0502040204020203" pitchFamily="34" charset="0"/>
                </a:rPr>
                <a:t>for your organization </a:t>
              </a:r>
              <a:endParaRPr kumimoji="0" lang="en-US" sz="2000" b="0" i="0" u="none" strike="noStrike" kern="1200" cap="none" spc="0" normalizeH="0" baseline="0" noProof="0">
                <a:ln w="3175">
                  <a:noFill/>
                </a:ln>
                <a:solidFill>
                  <a:prstClr val="black">
                    <a:lumMod val="65000"/>
                    <a:lumOff val="35000"/>
                  </a:prstClr>
                </a:solidFill>
                <a:effectLst/>
                <a:uLnTx/>
                <a:uFillTx/>
                <a:latin typeface="Segoe UI Semibold"/>
                <a:ea typeface="+mn-ea"/>
                <a:cs typeface="Segoe UI Semibold" panose="020B0502040204020203" pitchFamily="34" charset="0"/>
              </a:endParaRPr>
            </a:p>
          </p:txBody>
        </p:sp>
        <p:sp>
          <p:nvSpPr>
            <p:cNvPr id="16" name="TextBox 15">
              <a:extLst>
                <a:ext uri="{FF2B5EF4-FFF2-40B4-BE49-F238E27FC236}">
                  <a16:creationId xmlns:a16="http://schemas.microsoft.com/office/drawing/2014/main" id="{BD630A91-4237-7C42-5E05-72565A041DAA}"/>
                </a:ext>
              </a:extLst>
            </p:cNvPr>
            <p:cNvSpPr txBox="1"/>
            <p:nvPr/>
          </p:nvSpPr>
          <p:spPr>
            <a:xfrm>
              <a:off x="3820141" y="3777125"/>
              <a:ext cx="2972778" cy="646331"/>
            </a:xfrm>
            <a:prstGeom prst="rect">
              <a:avLst/>
            </a:prstGeom>
            <a:noFill/>
          </p:spPr>
          <p:txBody>
            <a:bodyPr wrap="square">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AI inferences will be based on skills in this combined taxonomy (including both out-of-the-box and custom skills)</a:t>
              </a:r>
            </a:p>
          </p:txBody>
        </p:sp>
      </p:grpSp>
      <p:cxnSp>
        <p:nvCxnSpPr>
          <p:cNvPr id="18" name="Straight Arrow Connector 17">
            <a:extLst>
              <a:ext uri="{FF2B5EF4-FFF2-40B4-BE49-F238E27FC236}">
                <a16:creationId xmlns:a16="http://schemas.microsoft.com/office/drawing/2014/main" id="{37102E1B-C7E1-CE75-F7F1-B4736589EBA4}"/>
              </a:ext>
              <a:ext uri="{C183D7F6-B498-43B3-948B-1728B52AA6E4}">
                <adec:decorative xmlns:adec="http://schemas.microsoft.com/office/drawing/2017/decorative" val="1"/>
              </a:ext>
            </a:extLst>
          </p:cNvPr>
          <p:cNvCxnSpPr>
            <a:cxnSpLocks/>
          </p:cNvCxnSpPr>
          <p:nvPr/>
        </p:nvCxnSpPr>
        <p:spPr>
          <a:xfrm>
            <a:off x="6792919" y="3394706"/>
            <a:ext cx="701542"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21" name="Rectangle: Rounded Corners 20">
            <a:hlinkClick r:id="rId4"/>
            <a:extLst>
              <a:ext uri="{FF2B5EF4-FFF2-40B4-BE49-F238E27FC236}">
                <a16:creationId xmlns:a16="http://schemas.microsoft.com/office/drawing/2014/main" id="{F4601435-3D90-7FC5-A54B-9609CCB08843}"/>
              </a:ext>
            </a:extLst>
          </p:cNvPr>
          <p:cNvSpPr/>
          <p:nvPr/>
        </p:nvSpPr>
        <p:spPr bwMode="auto">
          <a:xfrm>
            <a:off x="374835" y="4796971"/>
            <a:ext cx="2627086" cy="1505706"/>
          </a:xfrm>
          <a:prstGeom prst="roundRect">
            <a:avLst>
              <a:gd name="adj" fmla="val 7114"/>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228600" rIns="0" bIns="18288" numCol="1" spcCol="0" rtlCol="0" fromWordArt="0" anchor="t" anchorCtr="0" forceAA="0" compatLnSpc="1">
            <a:prstTxWarp prst="textNoShape">
              <a:avLst/>
            </a:prstTxWarp>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(Optional) </a:t>
            </a:r>
            <a:r>
              <a:rPr kumimoji="0" lang="en-US" sz="14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4">
                  <a:extLst>
                    <a:ext uri="{A12FA001-AC4F-418D-AE19-62706E023703}">
                      <ahyp:hlinkClr xmlns:ahyp="http://schemas.microsoft.com/office/drawing/2018/hyperlinkcolor" val="tx"/>
                    </a:ext>
                  </a:extLst>
                </a:hlinkClick>
              </a:rPr>
              <a:t>Import Skills from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4">
                  <a:extLst>
                    <a:ext uri="{A12FA001-AC4F-418D-AE19-62706E023703}">
                      <ahyp:hlinkClr xmlns:ahyp="http://schemas.microsoft.com/office/drawing/2018/hyperlinkcolor" val="tx"/>
                    </a:ext>
                  </a:extLst>
                </a:hlinkClick>
              </a:rPr>
              <a:t>third-party systems</a:t>
            </a:r>
            <a:endParaRPr kumimoji="0" lang="en-US" sz="14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Users (row-level) skills from third-party system can be imported via </a:t>
            </a:r>
            <a:r>
              <a:rPr kumimoji="0" lang="en-US" sz="1200" b="0" i="0" u="none" strike="noStrike" kern="1200" cap="none" spc="0" normalizeH="0" baseline="0" noProof="0">
                <a:ln>
                  <a:noFill/>
                </a:ln>
                <a:solidFill>
                  <a:srgbClr val="0070C0"/>
                </a:solidFill>
                <a:effectLst/>
                <a:uLnTx/>
                <a:uFillTx/>
                <a:latin typeface="Segoe UI" panose="020B0502040204020203" pitchFamily="34" charset="0"/>
                <a:ea typeface="+mn-ea"/>
                <a:cs typeface="Segoe UI" panose="020B0502040204020203" pitchFamily="34" charset="0"/>
                <a:hlinkClick r:id="rId4">
                  <a:extLst>
                    <a:ext uri="{A12FA001-AC4F-418D-AE19-62706E023703}">
                      <ahyp:hlinkClr xmlns:ahyp="http://schemas.microsoft.com/office/drawing/2018/hyperlinkcolor" val="tx"/>
                    </a:ext>
                  </a:extLst>
                </a:hlinkClick>
              </a:rPr>
              <a:t>org. data ingestion tool </a:t>
            </a:r>
            <a:endParaRPr kumimoji="0" lang="en-US" sz="1200" b="0" i="0" u="none" strike="noStrike" kern="1200" cap="none" spc="0" normalizeH="0" baseline="0" noProof="0">
              <a:ln>
                <a:noFill/>
              </a:ln>
              <a:solidFill>
                <a:srgbClr val="0070C0"/>
              </a:solidFill>
              <a:effectLst/>
              <a:uLnTx/>
              <a:uFillTx/>
              <a:latin typeface="Segoe UI" panose="020B0502040204020203" pitchFamily="34" charset="0"/>
              <a:ea typeface="+mn-ea"/>
              <a:cs typeface="Segoe UI" panose="020B0502040204020203" pitchFamily="34" charset="0"/>
            </a:endParaRPr>
          </a:p>
        </p:txBody>
      </p:sp>
      <p:cxnSp>
        <p:nvCxnSpPr>
          <p:cNvPr id="26" name="Connector: Elbow 25">
            <a:extLst>
              <a:ext uri="{FF2B5EF4-FFF2-40B4-BE49-F238E27FC236}">
                <a16:creationId xmlns:a16="http://schemas.microsoft.com/office/drawing/2014/main" id="{97E9343E-45B8-660D-8365-CF9337B01E3F}"/>
              </a:ext>
              <a:ext uri="{C183D7F6-B498-43B3-948B-1728B52AA6E4}">
                <adec:decorative xmlns:adec="http://schemas.microsoft.com/office/drawing/2017/decorative" val="1"/>
              </a:ext>
            </a:extLst>
          </p:cNvPr>
          <p:cNvCxnSpPr>
            <a:cxnSpLocks/>
            <a:stCxn id="21" idx="3"/>
          </p:cNvCxnSpPr>
          <p:nvPr/>
        </p:nvCxnSpPr>
        <p:spPr>
          <a:xfrm flipV="1">
            <a:off x="3001921" y="4891787"/>
            <a:ext cx="5719331" cy="658037"/>
          </a:xfrm>
          <a:prstGeom prst="bentConnector2">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45" name="Group 44">
            <a:extLst>
              <a:ext uri="{FF2B5EF4-FFF2-40B4-BE49-F238E27FC236}">
                <a16:creationId xmlns:a16="http://schemas.microsoft.com/office/drawing/2014/main" id="{418876EB-8CDC-61D3-9111-0215400D23A9}"/>
              </a:ext>
              <a:ext uri="{C183D7F6-B498-43B3-948B-1728B52AA6E4}">
                <adec:decorative xmlns:adec="http://schemas.microsoft.com/office/drawing/2017/decorative" val="1"/>
              </a:ext>
            </a:extLst>
          </p:cNvPr>
          <p:cNvGrpSpPr/>
          <p:nvPr/>
        </p:nvGrpSpPr>
        <p:grpSpPr>
          <a:xfrm>
            <a:off x="7494461" y="2056128"/>
            <a:ext cx="2453582" cy="2835659"/>
            <a:chOff x="7579521" y="1460707"/>
            <a:chExt cx="2453582" cy="2835659"/>
          </a:xfrm>
        </p:grpSpPr>
        <p:sp>
          <p:nvSpPr>
            <p:cNvPr id="17" name="Rectangle: Rounded Corners 16">
              <a:extLst>
                <a:ext uri="{FF2B5EF4-FFF2-40B4-BE49-F238E27FC236}">
                  <a16:creationId xmlns:a16="http://schemas.microsoft.com/office/drawing/2014/main" id="{D59DC297-854B-02B8-E25E-A8DB1306CB62}"/>
                </a:ext>
              </a:extLst>
            </p:cNvPr>
            <p:cNvSpPr/>
            <p:nvPr/>
          </p:nvSpPr>
          <p:spPr bwMode="auto">
            <a:xfrm>
              <a:off x="7579521" y="1743642"/>
              <a:ext cx="2453582" cy="2552724"/>
            </a:xfrm>
            <a:prstGeom prst="roundRect">
              <a:avLst>
                <a:gd name="adj" fmla="val 4375"/>
              </a:avLst>
            </a:prstGeom>
            <a:solidFill>
              <a:schemeClr val="bg1"/>
            </a:solidFill>
            <a:ln>
              <a:noFill/>
              <a:headEnd type="none" w="med" len="med"/>
              <a:tailEnd type="none" w="med" len="med"/>
            </a:ln>
            <a:effectLst>
              <a:outerShdw blurRad="88900" sx="102000" sy="102000" algn="ctr" rotWithShape="0">
                <a:prstClr val="black">
                  <a:alpha val="21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Users manage their skills </a:t>
              </a: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profile in Profile Editor</a:t>
              </a:r>
            </a:p>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1200" cap="none" spc="0" normalizeH="0" baseline="0" noProof="0">
                <a:ln>
                  <a:noFill/>
                </a:ln>
                <a:solidFill>
                  <a:srgbClr val="FFFFFF"/>
                </a:solidFill>
                <a:effectLst/>
                <a:uLnTx/>
                <a:uFillTx/>
                <a:latin typeface="Segoe UI"/>
                <a:ea typeface="+mn-ea"/>
                <a:cs typeface="+mn-cs"/>
              </a:endParaRPr>
            </a:p>
          </p:txBody>
        </p:sp>
        <p:sp>
          <p:nvSpPr>
            <p:cNvPr id="27" name="TextBox 26">
              <a:extLst>
                <a:ext uri="{FF2B5EF4-FFF2-40B4-BE49-F238E27FC236}">
                  <a16:creationId xmlns:a16="http://schemas.microsoft.com/office/drawing/2014/main" id="{1FFDA487-DEBC-3799-5345-525BA27CEE6F}"/>
                </a:ext>
              </a:extLst>
            </p:cNvPr>
            <p:cNvSpPr txBox="1"/>
            <p:nvPr/>
          </p:nvSpPr>
          <p:spPr>
            <a:xfrm>
              <a:off x="7594705" y="2722779"/>
              <a:ext cx="2438398" cy="1384995"/>
            </a:xfrm>
            <a:prstGeom prst="rect">
              <a:avLst/>
            </a:prstGeom>
            <a:noFill/>
          </p:spPr>
          <p:txBody>
            <a:bodyPr wrap="square">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Users can confirm or dismiss AI inferred skills on their profile editor and manage their skill sharing preferences*</a:t>
              </a:r>
            </a:p>
            <a:p>
              <a:pPr marL="0" marR="0" lvl="0" indent="0" algn="ctr" defTabSz="932472" rtl="0" eaLnBrk="1" fontAlgn="base" latinLnBrk="0" hangingPunct="1">
                <a:lnSpc>
                  <a:spcPct val="100000"/>
                </a:lnSpc>
                <a:spcBef>
                  <a:spcPct val="0"/>
                </a:spcBef>
                <a:spcAft>
                  <a:spcPct val="0"/>
                </a:spcAft>
                <a:buClrTx/>
                <a:buSzTx/>
                <a:buFontTx/>
                <a:buNone/>
                <a:tabLst/>
                <a:defRPr/>
              </a:pPr>
              <a:b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Skills are marked as </a:t>
              </a:r>
              <a:r>
                <a:rPr kumimoji="0" lang="en-US" sz="12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confirmed</a:t>
              </a: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a:t>
              </a:r>
              <a:r>
                <a:rPr kumimoji="0" lang="en-US" sz="12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AI-inferred</a:t>
              </a: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or </a:t>
              </a:r>
              <a:r>
                <a:rPr kumimoji="0" lang="en-US" sz="12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imported</a:t>
              </a: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a:t>
              </a:r>
            </a:p>
          </p:txBody>
        </p:sp>
        <p:grpSp>
          <p:nvGrpSpPr>
            <p:cNvPr id="41" name="Group 40">
              <a:extLst>
                <a:ext uri="{FF2B5EF4-FFF2-40B4-BE49-F238E27FC236}">
                  <a16:creationId xmlns:a16="http://schemas.microsoft.com/office/drawing/2014/main" id="{3E00766F-6BA7-8C8E-2514-D3F4A527840E}"/>
                </a:ext>
              </a:extLst>
            </p:cNvPr>
            <p:cNvGrpSpPr/>
            <p:nvPr/>
          </p:nvGrpSpPr>
          <p:grpSpPr>
            <a:xfrm>
              <a:off x="8500453" y="1460707"/>
              <a:ext cx="526654" cy="526652"/>
              <a:chOff x="1002090" y="697146"/>
              <a:chExt cx="526654" cy="526652"/>
            </a:xfrm>
          </p:grpSpPr>
          <p:sp>
            <p:nvSpPr>
              <p:cNvPr id="39" name="Oval 38">
                <a:extLst>
                  <a:ext uri="{FF2B5EF4-FFF2-40B4-BE49-F238E27FC236}">
                    <a16:creationId xmlns:a16="http://schemas.microsoft.com/office/drawing/2014/main" id="{B4853317-6F8B-2DE9-F1B1-FC888CA38A54}"/>
                  </a:ext>
                  <a:ext uri="{C183D7F6-B498-43B3-948B-1728B52AA6E4}">
                    <adec:decorative xmlns:adec="http://schemas.microsoft.com/office/drawing/2017/decorative" val="1"/>
                  </a:ext>
                </a:extLst>
              </p:cNvPr>
              <p:cNvSpPr/>
              <p:nvPr/>
            </p:nvSpPr>
            <p:spPr bwMode="auto">
              <a:xfrm>
                <a:off x="1002090" y="697146"/>
                <a:ext cx="526654" cy="526652"/>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Segoe UI Semibold"/>
                  <a:ea typeface="+mn-ea"/>
                  <a:cs typeface="Segoe UI" pitchFamily="34" charset="0"/>
                </a:endParaRPr>
              </a:p>
            </p:txBody>
          </p:sp>
          <p:pic>
            <p:nvPicPr>
              <p:cNvPr id="40" name="Picture 39" descr="A purple circle and a black background&#10;&#10;AI-generated content may be incorrect.">
                <a:extLst>
                  <a:ext uri="{FF2B5EF4-FFF2-40B4-BE49-F238E27FC236}">
                    <a16:creationId xmlns:a16="http://schemas.microsoft.com/office/drawing/2014/main" id="{FDDD8BA6-8443-E06E-2950-24E83027070A}"/>
                  </a:ext>
                </a:extLst>
              </p:cNvPr>
              <p:cNvPicPr>
                <a:picLocks noChangeAspect="1"/>
              </p:cNvPicPr>
              <p:nvPr/>
            </p:nvPicPr>
            <p:blipFill>
              <a:blip r:embed="rId5"/>
              <a:stretch>
                <a:fillRect/>
              </a:stretch>
            </p:blipFill>
            <p:spPr>
              <a:xfrm>
                <a:off x="1145713" y="842478"/>
                <a:ext cx="239408" cy="239408"/>
              </a:xfrm>
              <a:prstGeom prst="rect">
                <a:avLst/>
              </a:prstGeom>
            </p:spPr>
          </p:pic>
        </p:grpSp>
      </p:grpSp>
      <p:sp>
        <p:nvSpPr>
          <p:cNvPr id="42" name="TextBox 41">
            <a:extLst>
              <a:ext uri="{FF2B5EF4-FFF2-40B4-BE49-F238E27FC236}">
                <a16:creationId xmlns:a16="http://schemas.microsoft.com/office/drawing/2014/main" id="{38B11F99-274A-F1AB-8203-16C826EAFA77}"/>
              </a:ext>
            </a:extLst>
          </p:cNvPr>
          <p:cNvSpPr txBox="1"/>
          <p:nvPr/>
        </p:nvSpPr>
        <p:spPr>
          <a:xfrm>
            <a:off x="7326248" y="5554654"/>
            <a:ext cx="1375698"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w="3175">
                  <a:noFill/>
                </a:ln>
                <a:solidFill>
                  <a:prstClr val="black">
                    <a:lumMod val="65000"/>
                    <a:lumOff val="35000"/>
                  </a:prstClr>
                </a:solidFill>
                <a:effectLst/>
                <a:uLnTx/>
                <a:uFillTx/>
                <a:latin typeface="Segoe UI Semibold"/>
                <a:ea typeface="+mn-ea"/>
                <a:cs typeface="+mn-cs"/>
              </a:rPr>
              <a:t>(IMPORTED SKILLS)</a:t>
            </a:r>
          </a:p>
        </p:txBody>
      </p:sp>
      <p:cxnSp>
        <p:nvCxnSpPr>
          <p:cNvPr id="43" name="Straight Arrow Connector 42">
            <a:extLst>
              <a:ext uri="{FF2B5EF4-FFF2-40B4-BE49-F238E27FC236}">
                <a16:creationId xmlns:a16="http://schemas.microsoft.com/office/drawing/2014/main" id="{D10775ED-174E-5A56-E3A9-879853D15012}"/>
              </a:ext>
              <a:ext uri="{C183D7F6-B498-43B3-948B-1728B52AA6E4}">
                <adec:decorative xmlns:adec="http://schemas.microsoft.com/office/drawing/2017/decorative" val="1"/>
              </a:ext>
            </a:extLst>
          </p:cNvPr>
          <p:cNvCxnSpPr>
            <a:cxnSpLocks/>
          </p:cNvCxnSpPr>
          <p:nvPr/>
        </p:nvCxnSpPr>
        <p:spPr>
          <a:xfrm>
            <a:off x="9969305" y="2975421"/>
            <a:ext cx="786602"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6C955507-25D9-488B-48FD-1DA943C1DA44}"/>
              </a:ext>
            </a:extLst>
          </p:cNvPr>
          <p:cNvSpPr txBox="1"/>
          <p:nvPr/>
        </p:nvSpPr>
        <p:spPr>
          <a:xfrm>
            <a:off x="10755903" y="2648620"/>
            <a:ext cx="1426844" cy="830997"/>
          </a:xfrm>
          <a:prstGeom prst="rect">
            <a:avLst/>
          </a:prstGeom>
          <a:noFill/>
        </p:spPr>
        <p:txBody>
          <a:bodyPr wrap="square">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Skills shared* with All M365 and Copilot experiences </a:t>
            </a:r>
          </a:p>
        </p:txBody>
      </p:sp>
      <p:sp>
        <p:nvSpPr>
          <p:cNvPr id="48" name="TextBox 47">
            <a:extLst>
              <a:ext uri="{FF2B5EF4-FFF2-40B4-BE49-F238E27FC236}">
                <a16:creationId xmlns:a16="http://schemas.microsoft.com/office/drawing/2014/main" id="{93D6E412-4E16-8177-DAF5-53252CE841B4}"/>
              </a:ext>
            </a:extLst>
          </p:cNvPr>
          <p:cNvSpPr txBox="1"/>
          <p:nvPr/>
        </p:nvSpPr>
        <p:spPr>
          <a:xfrm>
            <a:off x="10755903" y="3953733"/>
            <a:ext cx="1448110" cy="646331"/>
          </a:xfrm>
          <a:prstGeom prst="rect">
            <a:avLst/>
          </a:prstGeom>
          <a:noFill/>
        </p:spPr>
        <p:txBody>
          <a:bodyPr wrap="square">
            <a:sp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6">
                  <a:extLst>
                    <a:ext uri="{A12FA001-AC4F-418D-AE19-62706E023703}">
                      <ahyp:hlinkClr xmlns:ahyp="http://schemas.microsoft.com/office/drawing/2018/hyperlinkcolor" val="tx"/>
                    </a:ext>
                  </a:extLst>
                </a:hlinkClick>
              </a:rPr>
              <a:t>Export confirmed skills via </a:t>
            </a:r>
            <a:br>
              <a:rPr kumimoji="0" lang="en-US" sz="12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6">
                  <a:extLst>
                    <a:ext uri="{A12FA001-AC4F-418D-AE19-62706E023703}">
                      <ahyp:hlinkClr xmlns:ahyp="http://schemas.microsoft.com/office/drawing/2018/hyperlinkcolor" val="tx"/>
                    </a:ext>
                  </a:extLst>
                </a:hlinkClick>
              </a:rPr>
            </a:br>
            <a:r>
              <a:rPr kumimoji="0" lang="en-US" sz="12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hlinkClick r:id="rId6">
                  <a:extLst>
                    <a:ext uri="{A12FA001-AC4F-418D-AE19-62706E023703}">
                      <ahyp:hlinkClr xmlns:ahyp="http://schemas.microsoft.com/office/drawing/2018/hyperlinkcolor" val="tx"/>
                    </a:ext>
                  </a:extLst>
                </a:hlinkClick>
              </a:rPr>
              <a:t>MS Graph API </a:t>
            </a:r>
            <a:endParaRPr kumimoji="0" lang="en-US" sz="1200" b="0" i="0" u="none" strike="noStrike" kern="1200" cap="none" spc="0" normalizeH="0" baseline="0" noProof="0">
              <a:ln>
                <a:noFill/>
              </a:ln>
              <a:solidFill>
                <a:srgbClr val="0070C0"/>
              </a:solidFill>
              <a:effectLst/>
              <a:uLnTx/>
              <a:uFillTx/>
              <a:latin typeface="Segoe UI Semibold" panose="020B0702040204020203" pitchFamily="34" charset="0"/>
              <a:ea typeface="+mn-ea"/>
              <a:cs typeface="Segoe UI Semibold" panose="020B0702040204020203" pitchFamily="34" charset="0"/>
            </a:endParaRPr>
          </a:p>
        </p:txBody>
      </p:sp>
      <p:cxnSp>
        <p:nvCxnSpPr>
          <p:cNvPr id="49" name="Straight Arrow Connector 48">
            <a:extLst>
              <a:ext uri="{FF2B5EF4-FFF2-40B4-BE49-F238E27FC236}">
                <a16:creationId xmlns:a16="http://schemas.microsoft.com/office/drawing/2014/main" id="{44E15315-9D14-6E52-6D04-F664AB54EC15}"/>
              </a:ext>
              <a:ext uri="{C183D7F6-B498-43B3-948B-1728B52AA6E4}">
                <adec:decorative xmlns:adec="http://schemas.microsoft.com/office/drawing/2017/decorative" val="1"/>
              </a:ext>
            </a:extLst>
          </p:cNvPr>
          <p:cNvCxnSpPr>
            <a:cxnSpLocks/>
          </p:cNvCxnSpPr>
          <p:nvPr/>
        </p:nvCxnSpPr>
        <p:spPr>
          <a:xfrm>
            <a:off x="9948043" y="4250486"/>
            <a:ext cx="786602" cy="0"/>
          </a:xfrm>
          <a:prstGeom prst="straightConnector1">
            <a:avLst/>
          </a:prstGeom>
          <a:ln w="12700" cap="rnd">
            <a:solidFill>
              <a:schemeClr val="tx1"/>
            </a:solidFill>
            <a:headEnd type="none" w="lg" len="med"/>
            <a:tailEnd type="triangle"/>
          </a:ln>
        </p:spPr>
        <p:style>
          <a:lnRef idx="1">
            <a:schemeClr val="accent1"/>
          </a:lnRef>
          <a:fillRef idx="0">
            <a:schemeClr val="accent1"/>
          </a:fillRef>
          <a:effectRef idx="0">
            <a:schemeClr val="accent1"/>
          </a:effectRef>
          <a:fontRef idx="minor">
            <a:schemeClr val="tx1"/>
          </a:fontRef>
        </p:style>
      </p:cxnSp>
      <p:pic>
        <p:nvPicPr>
          <p:cNvPr id="50" name="Picture 2" descr="People Skills icon">
            <a:extLst>
              <a:ext uri="{FF2B5EF4-FFF2-40B4-BE49-F238E27FC236}">
                <a16:creationId xmlns:a16="http://schemas.microsoft.com/office/drawing/2014/main" id="{3FF6BD08-4546-2D6A-DCED-16EE89C5C70D}"/>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t="1" b="1"/>
          <a:stretch>
            <a:fillRect/>
          </a:stretch>
        </p:blipFill>
        <p:spPr bwMode="auto">
          <a:xfrm>
            <a:off x="4980802" y="1351346"/>
            <a:ext cx="627428" cy="627423"/>
          </a:xfrm>
          <a:prstGeom prst="rect">
            <a:avLst/>
          </a:prstGeom>
          <a:noFill/>
          <a:extLst>
            <a:ext uri="{909E8E84-426E-40DD-AFC4-6F175D3DCCD1}">
              <a14:hiddenFill xmlns:a14="http://schemas.microsoft.com/office/drawing/2010/main">
                <a:solidFill>
                  <a:srgbClr val="FFFFFF"/>
                </a:solidFill>
              </a14:hiddenFill>
            </a:ext>
          </a:extLst>
        </p:spPr>
      </p:pic>
      <p:sp>
        <p:nvSpPr>
          <p:cNvPr id="52" name="TextBox 51">
            <a:extLst>
              <a:ext uri="{FF2B5EF4-FFF2-40B4-BE49-F238E27FC236}">
                <a16:creationId xmlns:a16="http://schemas.microsoft.com/office/drawing/2014/main" id="{B71BA362-EBDA-4919-ABC9-8F9803F0002B}"/>
              </a:ext>
            </a:extLst>
          </p:cNvPr>
          <p:cNvSpPr txBox="1"/>
          <p:nvPr/>
        </p:nvSpPr>
        <p:spPr>
          <a:xfrm>
            <a:off x="5304566" y="6135018"/>
            <a:ext cx="6878181" cy="553998"/>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Segoe UI"/>
                <a:ea typeface="+mn-ea"/>
                <a:cs typeface="+mn-cs"/>
              </a:rPr>
              <a:t>*All skills, including AI-inferred, confirmed and imported skills are shared with all M365 experiences by default. Users can  opt-out of AI inferencing and sharing their skills by default. Admins can set the default AI inferencing and skills sharing settings for their organization using our access controls. </a:t>
            </a:r>
            <a:r>
              <a:rPr kumimoji="0" lang="en-US" sz="1000" b="0" i="0" u="none" strike="noStrike" kern="1200" cap="none" spc="0" normalizeH="0" baseline="0" noProof="0">
                <a:ln>
                  <a:noFill/>
                </a:ln>
                <a:solidFill>
                  <a:srgbClr val="0070C0"/>
                </a:solidFill>
                <a:effectLst/>
                <a:uLnTx/>
                <a:uFillTx/>
                <a:latin typeface="Segoe UI"/>
                <a:ea typeface="+mn-ea"/>
                <a:cs typeface="+mn-cs"/>
                <a:hlinkClick r:id="rId7">
                  <a:extLst>
                    <a:ext uri="{A12FA001-AC4F-418D-AE19-62706E023703}">
                      <ahyp:hlinkClr xmlns:ahyp="http://schemas.microsoft.com/office/drawing/2018/hyperlinkcolor" val="tx"/>
                    </a:ext>
                  </a:extLst>
                </a:hlinkClick>
              </a:rPr>
              <a:t>Learn more  </a:t>
            </a:r>
            <a:endParaRPr kumimoji="0" lang="en-US" sz="1000" b="0" i="0" u="none" strike="noStrike" kern="1200" cap="none" spc="0" normalizeH="0" baseline="0" noProof="0">
              <a:ln>
                <a:noFill/>
              </a:ln>
              <a:solidFill>
                <a:srgbClr val="0070C0"/>
              </a:solidFill>
              <a:effectLst/>
              <a:uLnTx/>
              <a:uFillTx/>
              <a:latin typeface="Segoe UI"/>
              <a:ea typeface="+mn-ea"/>
              <a:cs typeface="+mn-cs"/>
            </a:endParaRPr>
          </a:p>
        </p:txBody>
      </p:sp>
      <p:sp>
        <p:nvSpPr>
          <p:cNvPr id="5" name="Title 1">
            <a:extLst>
              <a:ext uri="{FF2B5EF4-FFF2-40B4-BE49-F238E27FC236}">
                <a16:creationId xmlns:a16="http://schemas.microsoft.com/office/drawing/2014/main" id="{4D605043-3FED-6083-A73C-1F1B01923180}"/>
              </a:ext>
            </a:extLst>
          </p:cNvPr>
          <p:cNvSpPr txBox="1">
            <a:spLocks noGrp="1"/>
          </p:cNvSpPr>
          <p:nvPr>
            <p:ph type="title" idx="4294967295"/>
          </p:nvPr>
        </p:nvSpPr>
        <p:spPr>
          <a:xfrm>
            <a:off x="380999" y="250826"/>
            <a:ext cx="11353801" cy="62131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000" b="0" i="0" u="none" strike="noStrike" kern="1200" cap="none" spc="0" normalizeH="0" baseline="0" noProof="0">
                <a:ln>
                  <a:noFill/>
                </a:ln>
                <a:solidFill>
                  <a:prstClr val="black"/>
                </a:solidFill>
                <a:effectLst/>
                <a:uLnTx/>
                <a:uFillTx/>
                <a:latin typeface="Segoe UI Semibold"/>
                <a:ea typeface="+mj-ea"/>
                <a:cs typeface="+mj-cs"/>
              </a:rPr>
              <a:t>Our AI-inferencing engine is customizable and extensible  </a:t>
            </a:r>
            <a:br>
              <a:rPr kumimoji="0" lang="en-US" sz="3000" b="0" i="0" u="none" strike="noStrike" kern="1200" cap="none" spc="0" normalizeH="0" baseline="0" noProof="0">
                <a:ln>
                  <a:noFill/>
                </a:ln>
                <a:solidFill>
                  <a:prstClr val="black"/>
                </a:solidFill>
                <a:effectLst/>
                <a:uLnTx/>
                <a:uFillTx/>
                <a:latin typeface="Segoe UI Semibold"/>
                <a:ea typeface="+mj-ea"/>
                <a:cs typeface="+mj-cs"/>
              </a:rPr>
            </a:br>
            <a:endParaRPr kumimoji="0" lang="en-US" sz="3000" b="0" i="0" u="none" strike="noStrike" kern="1200" cap="none" spc="0" normalizeH="0" baseline="0" noProof="0">
              <a:ln>
                <a:noFill/>
              </a:ln>
              <a:solidFill>
                <a:prstClr val="black"/>
              </a:solidFill>
              <a:effectLst/>
              <a:uLnTx/>
              <a:uFillTx/>
              <a:latin typeface="Segoe UI Semibold"/>
              <a:ea typeface="+mj-ea"/>
              <a:cs typeface="+mj-cs"/>
            </a:endParaRPr>
          </a:p>
        </p:txBody>
      </p:sp>
    </p:spTree>
    <p:extLst>
      <p:ext uri="{BB962C8B-B14F-4D97-AF65-F5344CB8AC3E}">
        <p14:creationId xmlns:p14="http://schemas.microsoft.com/office/powerpoint/2010/main" val="2391081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kills UX short">
            <a:hlinkClick r:id="" action="ppaction://media"/>
            <a:extLst>
              <a:ext uri="{FF2B5EF4-FFF2-40B4-BE49-F238E27FC236}">
                <a16:creationId xmlns:a16="http://schemas.microsoft.com/office/drawing/2014/main" id="{73245D16-A1FF-8485-1F37-AC5707F3B82E}"/>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43B95CAB-6178-999B-973F-ED1C23FECEB5}"/>
              </a:ext>
            </a:extLst>
          </p:cNvPr>
          <p:cNvSpPr>
            <a:spLocks noGrp="1"/>
          </p:cNvSpPr>
          <p:nvPr>
            <p:ph type="title" idx="4294967295"/>
          </p:nvPr>
        </p:nvSpPr>
        <p:spPr>
          <a:xfrm>
            <a:off x="483410" y="-1325563"/>
            <a:ext cx="11205669" cy="1325563"/>
          </a:xfrm>
        </p:spPr>
        <p:txBody>
          <a:bodyPr vert="horz" lIns="0" tIns="0" rIns="0" bIns="0" rtlCol="0" anchor="b">
            <a:noAutofit/>
          </a:bodyPr>
          <a:lstStyle/>
          <a:p>
            <a:r>
              <a:rPr lang="en-US"/>
              <a:t>People Skills user demo</a:t>
            </a:r>
          </a:p>
        </p:txBody>
      </p:sp>
    </p:spTree>
    <p:extLst>
      <p:ext uri="{BB962C8B-B14F-4D97-AF65-F5344CB8AC3E}">
        <p14:creationId xmlns:p14="http://schemas.microsoft.com/office/powerpoint/2010/main" val="284642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6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F2FAB-E3C4-002D-90D4-D3B2E2EC453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68C0D15-58CF-DCD8-4EEA-C1BBA2CEBB8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251549" y="613057"/>
            <a:ext cx="3351660" cy="2536807"/>
          </a:xfrm>
          <a:prstGeom prst="rect">
            <a:avLst/>
          </a:prstGeom>
          <a:effectLst>
            <a:outerShdw blurRad="292100" dist="50800" dir="5400000" algn="ctr" rotWithShape="0">
              <a:schemeClr val="tx1">
                <a:alpha val="65000"/>
              </a:schemeClr>
            </a:outerShdw>
          </a:effectLst>
        </p:spPr>
      </p:pic>
      <p:cxnSp>
        <p:nvCxnSpPr>
          <p:cNvPr id="2" name="Straight Connector 1">
            <a:extLst>
              <a:ext uri="{FF2B5EF4-FFF2-40B4-BE49-F238E27FC236}">
                <a16:creationId xmlns:a16="http://schemas.microsoft.com/office/drawing/2014/main" id="{295115CB-9F68-4240-6588-57E5DA8B0937}"/>
              </a:ext>
              <a:ext uri="{C183D7F6-B498-43B3-948B-1728B52AA6E4}">
                <adec:decorative xmlns:adec="http://schemas.microsoft.com/office/drawing/2017/decorative" val="1"/>
              </a:ext>
            </a:extLst>
          </p:cNvPr>
          <p:cNvCxnSpPr>
            <a:cxnSpLocks/>
          </p:cNvCxnSpPr>
          <p:nvPr/>
        </p:nvCxnSpPr>
        <p:spPr>
          <a:xfrm>
            <a:off x="583189" y="1772498"/>
            <a:ext cx="4134468"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E192D9D-685F-C053-D43C-E91B3E4826ED}"/>
              </a:ext>
            </a:extLst>
          </p:cNvPr>
          <p:cNvSpPr txBox="1">
            <a:spLocks noGrp="1"/>
          </p:cNvSpPr>
          <p:nvPr>
            <p:ph type="title" idx="4294967295"/>
          </p:nvPr>
        </p:nvSpPr>
        <p:spPr>
          <a:xfrm>
            <a:off x="494852" y="882996"/>
            <a:ext cx="4308375" cy="75713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panose="020B0502040204020203" pitchFamily="34" charset="0"/>
                <a:ea typeface="+mj-ea"/>
                <a:cs typeface="Segoe UI" panose="020B0502040204020203" pitchFamily="34" charset="0"/>
              </a:rPr>
              <a:t>Users are in </a:t>
            </a:r>
            <a:r>
              <a:rPr kumimoji="0" lang="en-US" sz="2400" b="1" i="0" u="none" strike="noStrike" kern="1200" cap="none" spc="0" normalizeH="0" baseline="0" noProof="0">
                <a:ln>
                  <a:noFill/>
                </a:ln>
                <a:solidFill>
                  <a:srgbClr val="000000"/>
                </a:solidFill>
                <a:effectLst/>
                <a:uLnTx/>
                <a:uFillTx/>
                <a:latin typeface="Segoe UI" panose="020B0502040204020203" pitchFamily="34" charset="0"/>
                <a:ea typeface="+mj-ea"/>
                <a:cs typeface="Segoe UI" panose="020B0502040204020203" pitchFamily="34" charset="0"/>
              </a:rPr>
              <a:t>complete control</a:t>
            </a:r>
            <a:r>
              <a:rPr kumimoji="0" lang="en-US" sz="2400" b="0" i="0" u="none" strike="noStrike" kern="1200" cap="none" spc="0" normalizeH="0" baseline="0" noProof="0">
                <a:ln>
                  <a:noFill/>
                </a:ln>
                <a:solidFill>
                  <a:srgbClr val="000000"/>
                </a:solidFill>
                <a:effectLst/>
                <a:uLnTx/>
                <a:uFillTx/>
                <a:latin typeface="Segoe UI" panose="020B0502040204020203" pitchFamily="34" charset="0"/>
                <a:ea typeface="+mj-ea"/>
                <a:cs typeface="Segoe UI" panose="020B0502040204020203" pitchFamily="34" charset="0"/>
              </a:rPr>
              <a:t> of their own skills profile </a:t>
            </a:r>
          </a:p>
        </p:txBody>
      </p:sp>
      <p:sp>
        <p:nvSpPr>
          <p:cNvPr id="4" name="Rectangle 3">
            <a:extLst>
              <a:ext uri="{FF2B5EF4-FFF2-40B4-BE49-F238E27FC236}">
                <a16:creationId xmlns:a16="http://schemas.microsoft.com/office/drawing/2014/main" id="{159A384E-8E32-926A-A917-690908815328}"/>
              </a:ext>
            </a:extLst>
          </p:cNvPr>
          <p:cNvSpPr/>
          <p:nvPr/>
        </p:nvSpPr>
        <p:spPr>
          <a:xfrm>
            <a:off x="583189" y="2067457"/>
            <a:ext cx="4134468" cy="3593291"/>
          </a:xfrm>
          <a:prstGeom prst="rect">
            <a:avLst/>
          </a:prstGeom>
          <a:noFill/>
        </p:spPr>
        <p:txBody>
          <a:bodyPr wrap="square" lIns="0" tIns="0" rIns="0" bIns="0" anchor="t">
            <a:spAutoFit/>
          </a:bodyPr>
          <a:lstStyle/>
          <a:p>
            <a:pPr marL="169863" marR="0" lvl="0" indent="-1698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1" i="0" u="none" strike="noStrike" kern="1200" cap="none" spc="0" normalizeH="0" baseline="0" noProof="0">
              <a:ln>
                <a:noFill/>
              </a:ln>
              <a:solidFill>
                <a:prstClr val="black"/>
              </a:solidFill>
              <a:effectLst/>
              <a:uLnTx/>
              <a:uFillTx/>
              <a:latin typeface="Aptos" panose="02110004020202020204"/>
              <a:ea typeface="+mn-ea"/>
              <a:cs typeface="+mn-cs"/>
            </a:endParaRPr>
          </a:p>
          <a:p>
            <a:pPr>
              <a:defRPr/>
            </a:pPr>
            <a:r>
              <a:rPr kumimoji="0" lang="en-US" sz="1400" b="1" i="0" u="none" strike="noStrike" kern="1200" cap="none" spc="0" normalizeH="0" baseline="0" noProof="0">
                <a:ln>
                  <a:noFill/>
                </a:ln>
                <a:solidFill>
                  <a:prstClr val="black"/>
                </a:solidFill>
                <a:effectLst/>
                <a:uLnTx/>
                <a:uFillTx/>
                <a:latin typeface="Aptos" panose="02110004020202020204"/>
                <a:ea typeface="+mn-ea"/>
                <a:cs typeface="+mn-cs"/>
              </a:rPr>
              <a:t>Empowering users to manage their skills from </a:t>
            </a:r>
            <a:r>
              <a:rPr lang="en-US" sz="1400" b="1">
                <a:solidFill>
                  <a:prstClr val="black"/>
                </a:solidFill>
                <a:latin typeface="Aptos" panose="02110004020202020204"/>
                <a:cs typeface="Segoe UI"/>
              </a:rPr>
              <a:t>the Microsoft 365 profile card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a:solidFill>
                  <a:prstClr val="black"/>
                </a:solidFill>
              </a:rPr>
              <a:t>Review and confirm AI inferred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a:solidFill>
                  <a:prstClr val="black"/>
                </a:solidFill>
              </a:rPr>
              <a:t>Search and add additional skills from your approved taxonomy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a:solidFill>
                <a:prstClr val="black"/>
              </a:solidFill>
            </a:endParaRPr>
          </a:p>
          <a:p>
            <a:pPr marR="0" lvl="0" fontAlgn="auto">
              <a:lnSpc>
                <a:spcPct val="100000"/>
              </a:lnSpc>
              <a:spcBef>
                <a:spcPts val="0"/>
              </a:spcBef>
              <a:spcAft>
                <a:spcPts val="0"/>
              </a:spcAft>
              <a:buClrTx/>
              <a:buSzTx/>
              <a:tabLst/>
              <a:defRPr/>
            </a:pPr>
            <a:r>
              <a:rPr lang="en-US" sz="1400" b="1">
                <a:solidFill>
                  <a:prstClr val="black"/>
                </a:solidFill>
                <a:latin typeface="Aptos" panose="02110004020202020204"/>
              </a:rPr>
              <a:t>Users have control over the use of AI and skill sharing*</a:t>
            </a:r>
          </a:p>
          <a:p>
            <a:pPr marR="0" lvl="0" algn="l" defTabSz="914400" rtl="0" eaLnBrk="1" fontAlgn="auto" latinLnBrk="0" hangingPunct="1">
              <a:lnSpc>
                <a:spcPct val="100000"/>
              </a:lnSpc>
              <a:spcBef>
                <a:spcPts val="0"/>
              </a:spcBef>
              <a:spcAft>
                <a:spcPts val="0"/>
              </a:spcAft>
              <a:buClrTx/>
              <a:buSzTx/>
              <a:tabLst/>
              <a:defRPr/>
            </a:pPr>
            <a:endParaRPr lang="en-US" sz="1100" noProof="0">
              <a:solidFill>
                <a:prstClr val="black"/>
              </a:solidFill>
              <a:latin typeface="Aptos" panose="02110004020202020204"/>
            </a:endParaRPr>
          </a:p>
          <a:p>
            <a:pPr marL="342900" lvl="0" indent="-342900">
              <a:lnSpc>
                <a:spcPct val="90000"/>
              </a:lnSpc>
              <a:spcBef>
                <a:spcPct val="0"/>
              </a:spcBef>
              <a:spcAft>
                <a:spcPts val="600"/>
              </a:spcAft>
              <a:buFont typeface="Arial" panose="020B0604020202020204" pitchFamily="34" charset="0"/>
              <a:buChar char="•"/>
              <a:defRPr/>
            </a:pPr>
            <a:r>
              <a:rPr lang="en-US" sz="1100">
                <a:solidFill>
                  <a:prstClr val="black"/>
                </a:solidFill>
              </a:rPr>
              <a:t>Users can manage their own privacy preferences through the Profile Editor settings </a:t>
            </a:r>
          </a:p>
          <a:p>
            <a:pPr marL="342900" lvl="0" indent="-342900">
              <a:lnSpc>
                <a:spcPct val="90000"/>
              </a:lnSpc>
              <a:spcBef>
                <a:spcPct val="0"/>
              </a:spcBef>
              <a:spcAft>
                <a:spcPts val="600"/>
              </a:spcAft>
              <a:buFont typeface="Arial" panose="020B0604020202020204" pitchFamily="34" charset="0"/>
              <a:buChar char="•"/>
              <a:defRPr/>
            </a:pPr>
            <a:r>
              <a:rPr lang="en-US" sz="1100">
                <a:solidFill>
                  <a:prstClr val="black"/>
                </a:solidFill>
              </a:rPr>
              <a:t>Users can opt-out of AI inferencing suggestions</a:t>
            </a:r>
          </a:p>
          <a:p>
            <a:pPr marL="342900" lvl="0" indent="-342900">
              <a:lnSpc>
                <a:spcPct val="90000"/>
              </a:lnSpc>
              <a:spcBef>
                <a:spcPct val="0"/>
              </a:spcBef>
              <a:spcAft>
                <a:spcPts val="600"/>
              </a:spcAft>
              <a:buFont typeface="Arial" panose="020B0604020202020204" pitchFamily="34" charset="0"/>
              <a:buChar char="•"/>
              <a:defRPr/>
            </a:pPr>
            <a:r>
              <a:rPr lang="en-US" sz="1100">
                <a:solidFill>
                  <a:prstClr val="black"/>
                </a:solidFill>
              </a:rPr>
              <a:t>Users can hide some or all skills on their profile from being shared with others</a:t>
            </a:r>
          </a:p>
          <a:p>
            <a:pPr marR="0" lvl="0" algn="l" defTabSz="914400" rtl="0" eaLnBrk="1" fontAlgn="auto" latinLnBrk="0" hangingPunct="1">
              <a:lnSpc>
                <a:spcPct val="100000"/>
              </a:lnSpc>
              <a:spcBef>
                <a:spcPts val="0"/>
              </a:spcBef>
              <a:spcAft>
                <a:spcPts val="0"/>
              </a:spcAft>
              <a:buClrTx/>
              <a:buSzTx/>
              <a:tabLst/>
              <a:defRPr/>
            </a:pPr>
            <a:endParaRPr kumimoji="0" lang="en-US"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6" name="Picture 2">
            <a:extLst>
              <a:ext uri="{FF2B5EF4-FFF2-40B4-BE49-F238E27FC236}">
                <a16:creationId xmlns:a16="http://schemas.microsoft.com/office/drawing/2014/main" id="{363FB2D7-35E2-A2AE-B39F-1350C1C1DB12}"/>
              </a:ext>
              <a:ext uri="{C183D7F6-B498-43B3-948B-1728B52AA6E4}">
                <adec:decorative xmlns:adec="http://schemas.microsoft.com/office/drawing/2017/decorative" val="1"/>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270" t="20212" r="30700" b="12672"/>
          <a:stretch>
            <a:fillRect/>
          </a:stretch>
        </p:blipFill>
        <p:spPr bwMode="auto">
          <a:xfrm>
            <a:off x="8753221" y="1772498"/>
            <a:ext cx="3203493" cy="2947524"/>
          </a:xfrm>
          <a:prstGeom prst="rect">
            <a:avLst/>
          </a:prstGeom>
          <a:effectLst>
            <a:outerShdw blurRad="292100" dist="139700" dir="2700000" algn="ctr" rotWithShape="0">
              <a:schemeClr val="tx1">
                <a:alpha val="65000"/>
              </a:schemeClr>
            </a:outerShdw>
          </a:effectLst>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04ECF24-3471-514D-C6F9-88E2BF390658}"/>
              </a:ext>
            </a:extLst>
          </p:cNvPr>
          <p:cNvSpPr txBox="1"/>
          <p:nvPr/>
        </p:nvSpPr>
        <p:spPr>
          <a:xfrm>
            <a:off x="8962012" y="1477725"/>
            <a:ext cx="2328779"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1000" b="1" i="0" u="none" strike="noStrike" kern="1200" cap="none" spc="0" normalizeH="0" baseline="0" noProof="0">
                <a:ln>
                  <a:noFill/>
                </a:ln>
                <a:solidFill>
                  <a:prstClr val="black"/>
                </a:solidFill>
                <a:effectLst/>
                <a:uLnTx/>
                <a:uFillTx/>
                <a:latin typeface="Aptos" panose="02110004020202020204"/>
                <a:ea typeface="+mn-ea"/>
                <a:cs typeface="+mn-cs"/>
              </a:rPr>
              <a:t>Curate your skills</a:t>
            </a:r>
          </a:p>
        </p:txBody>
      </p:sp>
      <p:pic>
        <p:nvPicPr>
          <p:cNvPr id="13" name="Picture 12">
            <a:extLst>
              <a:ext uri="{FF2B5EF4-FFF2-40B4-BE49-F238E27FC236}">
                <a16:creationId xmlns:a16="http://schemas.microsoft.com/office/drawing/2014/main" id="{9F0D39A5-DC04-73B2-5FB2-675BD32818A3}"/>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5374285" y="3916887"/>
            <a:ext cx="3229233" cy="2868274"/>
          </a:xfrm>
          <a:prstGeom prst="rect">
            <a:avLst/>
          </a:prstGeom>
          <a:effectLst>
            <a:outerShdw blurRad="292100" dist="139700" dir="2700000" algn="ctr" rotWithShape="0">
              <a:schemeClr val="tx1">
                <a:alpha val="65000"/>
              </a:schemeClr>
            </a:outerShdw>
          </a:effectLst>
        </p:spPr>
      </p:pic>
      <p:sp>
        <p:nvSpPr>
          <p:cNvPr id="18" name="Rectangle 17">
            <a:extLst>
              <a:ext uri="{FF2B5EF4-FFF2-40B4-BE49-F238E27FC236}">
                <a16:creationId xmlns:a16="http://schemas.microsoft.com/office/drawing/2014/main" id="{C64773C4-2B9B-6BEB-C771-0B40DC0DDB16}"/>
              </a:ext>
              <a:ext uri="{C183D7F6-B498-43B3-948B-1728B52AA6E4}">
                <adec:decorative xmlns:adec="http://schemas.microsoft.com/office/drawing/2017/decorative" val="1"/>
              </a:ext>
            </a:extLst>
          </p:cNvPr>
          <p:cNvSpPr/>
          <p:nvPr/>
        </p:nvSpPr>
        <p:spPr>
          <a:xfrm>
            <a:off x="5779283" y="909784"/>
            <a:ext cx="1024181" cy="261610"/>
          </a:xfrm>
          <a:prstGeom prst="rect">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21" name="Connector: Elbow 20">
            <a:extLst>
              <a:ext uri="{FF2B5EF4-FFF2-40B4-BE49-F238E27FC236}">
                <a16:creationId xmlns:a16="http://schemas.microsoft.com/office/drawing/2014/main" id="{1F238FCA-3C20-3131-3A1A-C9B9FAC26ADC}"/>
              </a:ext>
              <a:ext uri="{C183D7F6-B498-43B3-948B-1728B52AA6E4}">
                <adec:decorative xmlns:adec="http://schemas.microsoft.com/office/drawing/2017/decorative" val="1"/>
              </a:ext>
            </a:extLst>
          </p:cNvPr>
          <p:cNvCxnSpPr>
            <a:cxnSpLocks/>
            <a:stCxn id="18" idx="3"/>
          </p:cNvCxnSpPr>
          <p:nvPr/>
        </p:nvCxnSpPr>
        <p:spPr>
          <a:xfrm>
            <a:off x="6803464" y="1040589"/>
            <a:ext cx="1906213" cy="1416859"/>
          </a:xfrm>
          <a:prstGeom prst="bentConnector3">
            <a:avLst>
              <a:gd name="adj1" fmla="val 50000"/>
            </a:avLst>
          </a:prstGeom>
          <a:ln w="28575">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24" name="Connector: Elbow 23">
            <a:extLst>
              <a:ext uri="{FF2B5EF4-FFF2-40B4-BE49-F238E27FC236}">
                <a16:creationId xmlns:a16="http://schemas.microsoft.com/office/drawing/2014/main" id="{2E63255C-67D2-4FD2-2AD4-D96132EC47CF}"/>
              </a:ext>
              <a:ext uri="{C183D7F6-B498-43B3-948B-1728B52AA6E4}">
                <adec:decorative xmlns:adec="http://schemas.microsoft.com/office/drawing/2017/decorative" val="1"/>
              </a:ext>
            </a:extLst>
          </p:cNvPr>
          <p:cNvCxnSpPr>
            <a:cxnSpLocks/>
            <a:endCxn id="13" idx="3"/>
          </p:cNvCxnSpPr>
          <p:nvPr/>
        </p:nvCxnSpPr>
        <p:spPr>
          <a:xfrm rot="5400000">
            <a:off x="7627921" y="3718797"/>
            <a:ext cx="2607825" cy="656629"/>
          </a:xfrm>
          <a:prstGeom prst="bentConnector2">
            <a:avLst/>
          </a:prstGeom>
          <a:ln w="28575">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2A185368-7B0C-5680-7B55-1E7F9D542118}"/>
              </a:ext>
            </a:extLst>
          </p:cNvPr>
          <p:cNvSpPr txBox="1"/>
          <p:nvPr/>
        </p:nvSpPr>
        <p:spPr>
          <a:xfrm>
            <a:off x="5352574" y="3708130"/>
            <a:ext cx="2328779"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1000" b="1" i="0" u="none" strike="noStrike" kern="1200" cap="none" spc="0" normalizeH="0" baseline="0" noProof="0">
                <a:ln>
                  <a:noFill/>
                </a:ln>
                <a:solidFill>
                  <a:prstClr val="black"/>
                </a:solidFill>
                <a:effectLst/>
                <a:uLnTx/>
                <a:uFillTx/>
                <a:latin typeface="Aptos" panose="02110004020202020204"/>
                <a:ea typeface="+mn-ea"/>
                <a:cs typeface="+mn-cs"/>
              </a:rPr>
              <a:t>Manage your privacy choices</a:t>
            </a:r>
          </a:p>
        </p:txBody>
      </p:sp>
      <p:sp>
        <p:nvSpPr>
          <p:cNvPr id="28" name="TextBox 27">
            <a:extLst>
              <a:ext uri="{FF2B5EF4-FFF2-40B4-BE49-F238E27FC236}">
                <a16:creationId xmlns:a16="http://schemas.microsoft.com/office/drawing/2014/main" id="{4B190D31-8C4D-E0A4-68DE-7843E1C651A1}"/>
              </a:ext>
            </a:extLst>
          </p:cNvPr>
          <p:cNvSpPr txBox="1"/>
          <p:nvPr/>
        </p:nvSpPr>
        <p:spPr>
          <a:xfrm>
            <a:off x="5352574" y="423986"/>
            <a:ext cx="2328779"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US" sz="1000" b="1" i="0" u="none" strike="noStrike" kern="1200" cap="none" spc="0" normalizeH="0" baseline="0" noProof="0">
                <a:ln>
                  <a:noFill/>
                </a:ln>
                <a:solidFill>
                  <a:prstClr val="black"/>
                </a:solidFill>
                <a:effectLst/>
                <a:uLnTx/>
                <a:uFillTx/>
                <a:latin typeface="Aptos" panose="02110004020202020204"/>
                <a:ea typeface="+mn-ea"/>
                <a:cs typeface="+mn-cs"/>
              </a:rPr>
              <a:t>View and access your skills profile</a:t>
            </a:r>
          </a:p>
        </p:txBody>
      </p:sp>
      <p:sp>
        <p:nvSpPr>
          <p:cNvPr id="9" name="TextBox 8">
            <a:extLst>
              <a:ext uri="{FF2B5EF4-FFF2-40B4-BE49-F238E27FC236}">
                <a16:creationId xmlns:a16="http://schemas.microsoft.com/office/drawing/2014/main" id="{C0FEEB5B-A4BC-63A1-0D13-472BA6D7BC50}"/>
              </a:ext>
            </a:extLst>
          </p:cNvPr>
          <p:cNvSpPr txBox="1"/>
          <p:nvPr/>
        </p:nvSpPr>
        <p:spPr>
          <a:xfrm>
            <a:off x="-48901" y="6468325"/>
            <a:ext cx="522771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prstClr val="black"/>
                </a:solidFill>
                <a:effectLst/>
                <a:uLnTx/>
                <a:uFillTx/>
                <a:latin typeface="Segoe UI"/>
                <a:ea typeface="+mn-ea"/>
                <a:cs typeface="+mn-cs"/>
              </a:rPr>
              <a:t>*User options may differ depending on the default privacy settings configured by the admin</a:t>
            </a:r>
          </a:p>
        </p:txBody>
      </p:sp>
      <p:sp>
        <p:nvSpPr>
          <p:cNvPr id="10" name="Text Placeholder 4">
            <a:extLst>
              <a:ext uri="{FF2B5EF4-FFF2-40B4-BE49-F238E27FC236}">
                <a16:creationId xmlns:a16="http://schemas.microsoft.com/office/drawing/2014/main" id="{0DE18DF7-AE5B-2D44-C8A3-15638F8CD193}"/>
              </a:ext>
            </a:extLst>
          </p:cNvPr>
          <p:cNvSpPr txBox="1">
            <a:spLocks/>
          </p:cNvSpPr>
          <p:nvPr/>
        </p:nvSpPr>
        <p:spPr>
          <a:xfrm>
            <a:off x="588263" y="316238"/>
            <a:ext cx="6797357" cy="246221"/>
          </a:xfrm>
          <a:prstGeom prst="rect">
            <a:avLst/>
          </a:prstGeom>
        </p:spPr>
        <p:txBody>
          <a:bodyPr vert="horz" wrap="square" lIns="0" tIns="0" rIns="0" bIns="0" rtlCol="0">
            <a:spAutoFit/>
          </a:bodyPr>
          <a:lstStyle>
            <a:lvl1pPr marL="0" marR="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lang="en-US" sz="1600" b="1" i="0" kern="1200" cap="none" spc="300" baseline="0" dirty="0" smtClean="0">
                <a:ln w="3175">
                  <a:noFill/>
                </a:ln>
                <a:gradFill>
                  <a:gsLst>
                    <a:gs pos="0">
                      <a:srgbClr val="0078D4"/>
                    </a:gs>
                    <a:gs pos="99000">
                      <a:srgbClr val="C347C6"/>
                    </a:gs>
                  </a:gsLst>
                  <a:lin ang="2700000" scaled="0"/>
                </a:gradFill>
                <a:effectLst/>
                <a:latin typeface="+mj-lt"/>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a:pPr>
            <a:r>
              <a:rPr kumimoji="0" lang="en-US" sz="1600" b="1" i="0" u="none" strike="noStrike" kern="1200" cap="none" spc="300" normalizeH="0" baseline="0" noProof="0">
                <a:ln w="3175">
                  <a:noFill/>
                </a:ln>
                <a:gradFill>
                  <a:gsLst>
                    <a:gs pos="0">
                      <a:srgbClr val="0078D4"/>
                    </a:gs>
                    <a:gs pos="99000">
                      <a:srgbClr val="C347C6"/>
                    </a:gs>
                  </a:gsLst>
                  <a:lin ang="2700000" scaled="0"/>
                </a:gradFill>
                <a:effectLst/>
                <a:uLnTx/>
                <a:uFillTx/>
                <a:latin typeface="Segoe UI Semibold"/>
                <a:ea typeface="+mn-ea"/>
                <a:cs typeface="Segoe UI Semibold" panose="020B0502040204020203" pitchFamily="34" charset="0"/>
              </a:rPr>
              <a:t>PEOPLE SKILLS</a:t>
            </a:r>
          </a:p>
        </p:txBody>
      </p:sp>
    </p:spTree>
    <p:extLst>
      <p:ext uri="{BB962C8B-B14F-4D97-AF65-F5344CB8AC3E}">
        <p14:creationId xmlns:p14="http://schemas.microsoft.com/office/powerpoint/2010/main" val="1016951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3D2D5-3CA8-458B-5938-19D59AE5A7E3}"/>
            </a:ext>
          </a:extLst>
        </p:cNvPr>
        <p:cNvGrpSpPr/>
        <p:nvPr/>
      </p:nvGrpSpPr>
      <p:grpSpPr>
        <a:xfrm>
          <a:off x="0" y="0"/>
          <a:ext cx="0" cy="0"/>
          <a:chOff x="0" y="0"/>
          <a:chExt cx="0" cy="0"/>
        </a:xfrm>
      </p:grpSpPr>
      <p:sp>
        <p:nvSpPr>
          <p:cNvPr id="38" name="Title 1">
            <a:extLst>
              <a:ext uri="{FF2B5EF4-FFF2-40B4-BE49-F238E27FC236}">
                <a16:creationId xmlns:a16="http://schemas.microsoft.com/office/drawing/2014/main" id="{F33A3032-B6AF-7683-D7E8-87D5C2C591E9}"/>
              </a:ext>
            </a:extLst>
          </p:cNvPr>
          <p:cNvSpPr txBox="1">
            <a:spLocks noGrp="1"/>
          </p:cNvSpPr>
          <p:nvPr>
            <p:ph type="title" idx="4294967295"/>
          </p:nvPr>
        </p:nvSpPr>
        <p:spPr>
          <a:xfrm>
            <a:off x="588263" y="638004"/>
            <a:ext cx="11018520" cy="46166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800" b="0" kern="1200" cap="none" spc="-50" baseline="0" dirty="0" smtClean="0">
                <a:ln w="3175">
                  <a:noFill/>
                </a:ln>
                <a:solidFill>
                  <a:schemeClr val="tx1"/>
                </a:solidFill>
                <a:effectLst/>
                <a:latin typeface="Segoe UI Semilight" panose="020B0402040204020203" pitchFamily="34" charset="0"/>
                <a:ea typeface="+mn-ea"/>
                <a:cs typeface="Segoe UI Semilight" panose="020B0402040204020203"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3000" b="0" i="0" u="none" strike="noStrike" kern="1200" cap="none" spc="-50" normalizeH="0" baseline="0" noProof="0">
                <a:ln w="3175">
                  <a:noFill/>
                </a:ln>
                <a:solidFill>
                  <a:prstClr val="black"/>
                </a:solidFill>
                <a:effectLst/>
                <a:uLnTx/>
                <a:uFillTx/>
                <a:latin typeface="Segoe UI Semibold"/>
                <a:ea typeface="+mn-ea"/>
                <a:cs typeface="Segoe UI Semilight"/>
              </a:rPr>
              <a:t>Privacy controls offered for admins</a:t>
            </a:r>
            <a:endParaRPr kumimoji="0" lang="en-US" sz="3000" b="0" i="0" u="none" strike="noStrike" kern="1200" cap="none" spc="-50" normalizeH="0" baseline="0" noProof="0">
              <a:ln w="3175">
                <a:noFill/>
              </a:ln>
              <a:solidFill>
                <a:prstClr val="black"/>
              </a:solidFill>
              <a:effectLst/>
              <a:uLnTx/>
              <a:uFillTx/>
              <a:latin typeface="Segoe UI Semibold"/>
              <a:ea typeface="+mn-ea"/>
              <a:cs typeface="Segoe UI Semilight" panose="020B0402040204020203" pitchFamily="34" charset="0"/>
            </a:endParaRPr>
          </a:p>
        </p:txBody>
      </p:sp>
      <p:sp>
        <p:nvSpPr>
          <p:cNvPr id="39" name="Text Placeholder 4">
            <a:extLst>
              <a:ext uri="{FF2B5EF4-FFF2-40B4-BE49-F238E27FC236}">
                <a16:creationId xmlns:a16="http://schemas.microsoft.com/office/drawing/2014/main" id="{345F7077-7132-0FA1-29ED-9B19347F23FA}"/>
              </a:ext>
            </a:extLst>
          </p:cNvPr>
          <p:cNvSpPr txBox="1">
            <a:spLocks/>
          </p:cNvSpPr>
          <p:nvPr/>
        </p:nvSpPr>
        <p:spPr>
          <a:xfrm>
            <a:off x="588263" y="316238"/>
            <a:ext cx="6797357" cy="246221"/>
          </a:xfrm>
          <a:prstGeom prst="rect">
            <a:avLst/>
          </a:prstGeom>
        </p:spPr>
        <p:txBody>
          <a:bodyPr vert="horz" wrap="square" lIns="0" tIns="0" rIns="0" bIns="0" rtlCol="0">
            <a:spAutoFit/>
          </a:bodyPr>
          <a:lstStyle>
            <a:lvl1pPr marL="0" marR="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lang="en-US" sz="1600" b="1" i="0" kern="1200" cap="none" spc="300" baseline="0" dirty="0" smtClean="0">
                <a:ln w="3175">
                  <a:noFill/>
                </a:ln>
                <a:gradFill>
                  <a:gsLst>
                    <a:gs pos="0">
                      <a:srgbClr val="0078D4"/>
                    </a:gs>
                    <a:gs pos="99000">
                      <a:srgbClr val="C347C6"/>
                    </a:gs>
                  </a:gsLst>
                  <a:lin ang="2700000" scaled="0"/>
                </a:gradFill>
                <a:effectLst/>
                <a:latin typeface="+mj-lt"/>
                <a:ea typeface="+mn-ea"/>
                <a:cs typeface="Segoe UI Semibold"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ts val="0"/>
              </a:spcAft>
              <a:buClrTx/>
              <a:buSzPct val="90000"/>
              <a:buFont typeface="Wingdings" panose="05000000000000000000" pitchFamily="2" charset="2"/>
              <a:buNone/>
              <a:tabLst/>
              <a:defRPr/>
            </a:pPr>
            <a:r>
              <a:rPr kumimoji="0" lang="en-US" sz="1600" b="1" i="0" u="none" strike="noStrike" kern="1200" cap="none" spc="300" normalizeH="0" baseline="0" noProof="0">
                <a:ln w="3175">
                  <a:noFill/>
                </a:ln>
                <a:gradFill>
                  <a:gsLst>
                    <a:gs pos="0">
                      <a:srgbClr val="0078D4"/>
                    </a:gs>
                    <a:gs pos="99000">
                      <a:srgbClr val="C347C6"/>
                    </a:gs>
                  </a:gsLst>
                  <a:lin ang="2700000" scaled="0"/>
                </a:gradFill>
                <a:effectLst/>
                <a:uLnTx/>
                <a:uFillTx/>
                <a:latin typeface="Segoe UI Semibold"/>
                <a:ea typeface="+mn-ea"/>
                <a:cs typeface="Segoe UI Semibold" panose="020B0502040204020203" pitchFamily="34" charset="0"/>
              </a:rPr>
              <a:t>PEOPLE SKILLS</a:t>
            </a:r>
          </a:p>
        </p:txBody>
      </p:sp>
      <p:sp>
        <p:nvSpPr>
          <p:cNvPr id="4" name="TextBox 3">
            <a:extLst>
              <a:ext uri="{FF2B5EF4-FFF2-40B4-BE49-F238E27FC236}">
                <a16:creationId xmlns:a16="http://schemas.microsoft.com/office/drawing/2014/main" id="{4A22D633-653E-324C-98E3-238BC7606198}"/>
              </a:ext>
            </a:extLst>
          </p:cNvPr>
          <p:cNvSpPr txBox="1"/>
          <p:nvPr/>
        </p:nvSpPr>
        <p:spPr>
          <a:xfrm>
            <a:off x="588263" y="1173482"/>
            <a:ext cx="11055097" cy="43088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lumMod val="75000"/>
                    <a:lumOff val="25000"/>
                  </a:srgbClr>
                </a:solidFill>
                <a:effectLst/>
                <a:uLnTx/>
                <a:uFillTx/>
                <a:latin typeface="Segoe UI"/>
                <a:ea typeface="+mn-ea"/>
                <a:cs typeface="+mn-cs"/>
              </a:rPr>
              <a:t>Admins can configure default privacy settings for skills using </a:t>
            </a:r>
            <a:r>
              <a:rPr kumimoji="0" lang="en-US" sz="1400" b="0" i="0" u="none" strike="noStrike" kern="0" cap="none" spc="0" normalizeH="0" baseline="0" noProof="0">
                <a:ln>
                  <a:noFill/>
                </a:ln>
                <a:solidFill>
                  <a:srgbClr val="0078D4"/>
                </a:solidFill>
                <a:effectLst/>
                <a:uLnTx/>
                <a:uFillTx/>
                <a:latin typeface="Segoe UI"/>
                <a:ea typeface="+mn-ea"/>
                <a:cs typeface="+mn-cs"/>
                <a:hlinkClick r:id="rId2">
                  <a:extLst>
                    <a:ext uri="{A12FA001-AC4F-418D-AE19-62706E023703}">
                      <ahyp:hlinkClr xmlns:ahyp="http://schemas.microsoft.com/office/drawing/2018/hyperlinkcolor" val="tx"/>
                    </a:ext>
                  </a:extLst>
                </a:hlinkClick>
              </a:rPr>
              <a:t>Feature Access Management</a:t>
            </a:r>
            <a:r>
              <a:rPr kumimoji="0" lang="en-US" sz="1400" b="0" i="0" u="none" strike="noStrike" kern="0" cap="none" spc="0" normalizeH="0" baseline="0" noProof="0">
                <a:ln>
                  <a:noFill/>
                </a:ln>
                <a:solidFill>
                  <a:srgbClr val="000000">
                    <a:lumMod val="75000"/>
                    <a:lumOff val="25000"/>
                  </a:srgbClr>
                </a:solidFill>
                <a:effectLst/>
                <a:uLnTx/>
                <a:uFillTx/>
                <a:latin typeface="Segoe UI"/>
                <a:ea typeface="+mn-ea"/>
                <a:cs typeface="+mn-cs"/>
              </a:rPr>
              <a:t> </a:t>
            </a:r>
            <a:r>
              <a:rPr kumimoji="0" lang="en-US" sz="1400" b="0" i="0" u="none" strike="noStrike" kern="1200" cap="none" spc="0" normalizeH="0" baseline="0" noProof="0">
                <a:ln>
                  <a:noFill/>
                </a:ln>
                <a:solidFill>
                  <a:srgbClr val="000000">
                    <a:lumMod val="75000"/>
                    <a:lumOff val="25000"/>
                  </a:srgbClr>
                </a:solidFill>
                <a:effectLst/>
                <a:uLnTx/>
                <a:uFillTx/>
                <a:latin typeface="Segoe UI"/>
                <a:ea typeface="+mn-ea"/>
                <a:cs typeface="+mn-cs"/>
              </a:rPr>
              <a:t>by creating access policies that apply across the tenant or target specific users, groups, or regions. Learn more here: </a:t>
            </a:r>
            <a:r>
              <a:rPr kumimoji="0" lang="en-US" sz="1400" b="0" i="0" u="none" strike="noStrike" kern="0" cap="none" spc="0" normalizeH="0" baseline="0" noProof="0">
                <a:ln>
                  <a:noFill/>
                </a:ln>
                <a:solidFill>
                  <a:srgbClr val="0078D4"/>
                </a:solidFill>
                <a:effectLst/>
                <a:uLnTx/>
                <a:uFillTx/>
                <a:latin typeface="Segoe UI"/>
                <a:ea typeface="+mn-ea"/>
                <a:cs typeface="+mn-cs"/>
                <a:hlinkClick r:id="rId3">
                  <a:extLst>
                    <a:ext uri="{A12FA001-AC4F-418D-AE19-62706E023703}">
                      <ahyp:hlinkClr xmlns:ahyp="http://schemas.microsoft.com/office/drawing/2018/hyperlinkcolor" val="tx"/>
                    </a:ext>
                  </a:extLst>
                </a:hlinkClick>
              </a:rPr>
              <a:t>People Skills privacy controls documentation. </a:t>
            </a:r>
            <a:endParaRPr kumimoji="0" lang="en-US" sz="1400" b="0" i="0" u="none" strike="noStrike" kern="0" cap="none" spc="0" normalizeH="0" baseline="0" noProof="0">
              <a:ln>
                <a:noFill/>
              </a:ln>
              <a:solidFill>
                <a:srgbClr val="0078D4"/>
              </a:solidFill>
              <a:effectLst/>
              <a:uLnTx/>
              <a:uFillTx/>
              <a:latin typeface="Segoe UI"/>
              <a:ea typeface="+mn-ea"/>
              <a:cs typeface="+mn-cs"/>
            </a:endParaRPr>
          </a:p>
        </p:txBody>
      </p:sp>
      <p:sp>
        <p:nvSpPr>
          <p:cNvPr id="5" name="TextBox 4">
            <a:extLst>
              <a:ext uri="{FF2B5EF4-FFF2-40B4-BE49-F238E27FC236}">
                <a16:creationId xmlns:a16="http://schemas.microsoft.com/office/drawing/2014/main" id="{FFAA0185-EEF4-A51E-DE8E-9E22E78E86B0}"/>
              </a:ext>
            </a:extLst>
          </p:cNvPr>
          <p:cNvSpPr txBox="1"/>
          <p:nvPr/>
        </p:nvSpPr>
        <p:spPr>
          <a:xfrm>
            <a:off x="815418" y="3389761"/>
            <a:ext cx="3027304" cy="242567"/>
          </a:xfrm>
          <a:prstGeom prst="rect">
            <a:avLst/>
          </a:prstGeom>
          <a:noFill/>
        </p:spPr>
        <p:txBody>
          <a:bodyPr wrap="non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Will users receive AI-based skill suggestions?</a:t>
            </a:r>
          </a:p>
        </p:txBody>
      </p:sp>
      <p:sp>
        <p:nvSpPr>
          <p:cNvPr id="6" name="TextBox 5">
            <a:extLst>
              <a:ext uri="{FF2B5EF4-FFF2-40B4-BE49-F238E27FC236}">
                <a16:creationId xmlns:a16="http://schemas.microsoft.com/office/drawing/2014/main" id="{B23BFD94-076A-5DD6-43D5-2FB3F1729AEA}"/>
              </a:ext>
            </a:extLst>
          </p:cNvPr>
          <p:cNvSpPr txBox="1"/>
          <p:nvPr/>
        </p:nvSpPr>
        <p:spPr>
          <a:xfrm>
            <a:off x="815418" y="3878145"/>
            <a:ext cx="2218556"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lumMod val="75000"/>
                    <a:lumOff val="25000"/>
                  </a:srgbClr>
                </a:solidFill>
                <a:effectLst/>
                <a:uLnTx/>
                <a:uFillTx/>
                <a:latin typeface="Aptos Display" panose="02110004020202020204"/>
                <a:ea typeface="+mn-ea"/>
                <a:cs typeface="+mn-cs"/>
              </a:rPr>
              <a:t>Admins will have the option to: </a:t>
            </a:r>
          </a:p>
        </p:txBody>
      </p:sp>
      <p:sp>
        <p:nvSpPr>
          <p:cNvPr id="8" name="TextBox 7">
            <a:extLst>
              <a:ext uri="{FF2B5EF4-FFF2-40B4-BE49-F238E27FC236}">
                <a16:creationId xmlns:a16="http://schemas.microsoft.com/office/drawing/2014/main" id="{AB1FFB77-C7E1-B1EA-F75E-AE74E9AFE4E8}"/>
              </a:ext>
            </a:extLst>
          </p:cNvPr>
          <p:cNvSpPr txBox="1"/>
          <p:nvPr/>
        </p:nvSpPr>
        <p:spPr>
          <a:xfrm>
            <a:off x="815418" y="3100455"/>
            <a:ext cx="3843331" cy="276999"/>
          </a:xfrm>
          <a:prstGeom prst="rect">
            <a:avLst/>
          </a:prstGeom>
          <a:noFill/>
        </p:spPr>
        <p:txBody>
          <a:bodyPr wrap="square" lIns="0" tIns="0" rIns="0" bIns="0">
            <a:spAutoFit/>
          </a:bodyPr>
          <a:lstStyle/>
          <a:p>
            <a:pPr marL="0" marR="0" lvl="0" indent="0" algn="l" defTabSz="914437" rtl="0" eaLnBrk="1" fontAlgn="base" latinLnBrk="0" hangingPunct="1">
              <a:lnSpc>
                <a:spcPct val="100000"/>
              </a:lnSpc>
              <a:spcBef>
                <a:spcPct val="0"/>
              </a:spcBef>
              <a:spcAft>
                <a:spcPts val="1200"/>
              </a:spcAft>
              <a:buClrTx/>
              <a:buSzPct val="90000"/>
              <a:buFontTx/>
              <a:buNone/>
              <a:tabLst>
                <a:tab pos="1371655" algn="l"/>
              </a:tabLst>
              <a:defRPr/>
            </a:pPr>
            <a:r>
              <a:rPr kumimoji="0" lang="en-US" sz="1800" b="0" i="0" u="none" strike="noStrike" kern="0" cap="none" spc="0" normalizeH="0" baseline="0" noProof="0">
                <a:ln>
                  <a:noFill/>
                </a:ln>
                <a:solidFill>
                  <a:srgbClr val="000000">
                    <a:lumMod val="75000"/>
                    <a:lumOff val="25000"/>
                  </a:srgbClr>
                </a:solidFill>
                <a:effectLst/>
                <a:uLnTx/>
                <a:uFillTx/>
                <a:latin typeface="Segoe UI Semibold"/>
                <a:ea typeface="+mn-ea"/>
                <a:cs typeface="+mn-cs"/>
              </a:rPr>
              <a:t>Skills AI Inferencing Controls</a:t>
            </a:r>
          </a:p>
        </p:txBody>
      </p:sp>
      <p:sp>
        <p:nvSpPr>
          <p:cNvPr id="9" name="Rectangle: Rounded Corners 5">
            <a:extLst>
              <a:ext uri="{FF2B5EF4-FFF2-40B4-BE49-F238E27FC236}">
                <a16:creationId xmlns:a16="http://schemas.microsoft.com/office/drawing/2014/main" id="{7A9C0C6F-2A41-76BD-57A0-EC29ECB0F2F2}"/>
              </a:ext>
              <a:ext uri="{C183D7F6-B498-43B3-948B-1728B52AA6E4}">
                <adec:decorative xmlns:adec="http://schemas.microsoft.com/office/drawing/2017/decorative" val="1"/>
              </a:ext>
            </a:extLst>
          </p:cNvPr>
          <p:cNvSpPr/>
          <p:nvPr/>
        </p:nvSpPr>
        <p:spPr bwMode="auto">
          <a:xfrm>
            <a:off x="548640" y="2898647"/>
            <a:ext cx="3843331" cy="3428582"/>
          </a:xfrm>
          <a:prstGeom prst="roundRect">
            <a:avLst>
              <a:gd name="adj" fmla="val 3196"/>
            </a:avLst>
          </a:prstGeom>
          <a:noFill/>
          <a:ln w="12700" cap="flat" cmpd="sng" algn="ctr">
            <a:gradFill flip="none" rotWithShape="1">
              <a:gsLst>
                <a:gs pos="0">
                  <a:srgbClr val="C03BC4">
                    <a:lumMod val="60000"/>
                    <a:lumOff val="40000"/>
                  </a:srgbClr>
                </a:gs>
                <a:gs pos="48000">
                  <a:srgbClr val="C03BC4">
                    <a:lumMod val="75000"/>
                  </a:srgbClr>
                </a:gs>
                <a:gs pos="100000">
                  <a:srgbClr val="0078D4">
                    <a:lumMod val="60000"/>
                    <a:lumOff val="40000"/>
                  </a:srgbClr>
                </a:gs>
              </a:gsLst>
              <a:lin ang="27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mn-ea"/>
              <a:cs typeface="Segoe UI" pitchFamily="34" charset="0"/>
            </a:endParaRPr>
          </a:p>
        </p:txBody>
      </p:sp>
      <p:sp>
        <p:nvSpPr>
          <p:cNvPr id="10" name="TextBox 9">
            <a:extLst>
              <a:ext uri="{FF2B5EF4-FFF2-40B4-BE49-F238E27FC236}">
                <a16:creationId xmlns:a16="http://schemas.microsoft.com/office/drawing/2014/main" id="{052CEF80-511D-CBC9-6C4B-57C638FF798C}"/>
              </a:ext>
            </a:extLst>
          </p:cNvPr>
          <p:cNvSpPr txBox="1"/>
          <p:nvPr/>
        </p:nvSpPr>
        <p:spPr>
          <a:xfrm>
            <a:off x="815418" y="3951385"/>
            <a:ext cx="1474314" cy="1384995"/>
          </a:xfrm>
          <a:prstGeom prst="rect">
            <a:avLst/>
          </a:prstGeom>
          <a:noFill/>
        </p:spPr>
        <p:txBody>
          <a:bodyPr wrap="none" lIns="0" tIns="0" rIns="0" bIns="0" rtlCol="0">
            <a:spAutoFit/>
          </a:bodyPr>
          <a:lstStyle/>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Enable </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Disable AI inferencing</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Turn off inferencing</a:t>
            </a:r>
          </a:p>
        </p:txBody>
      </p:sp>
      <p:sp>
        <p:nvSpPr>
          <p:cNvPr id="11" name="TextBox 10">
            <a:extLst>
              <a:ext uri="{FF2B5EF4-FFF2-40B4-BE49-F238E27FC236}">
                <a16:creationId xmlns:a16="http://schemas.microsoft.com/office/drawing/2014/main" id="{B93184C8-38E9-DD57-4124-3D09B6132816}"/>
              </a:ext>
            </a:extLst>
          </p:cNvPr>
          <p:cNvSpPr txBox="1"/>
          <p:nvPr/>
        </p:nvSpPr>
        <p:spPr>
          <a:xfrm>
            <a:off x="2911136" y="3951385"/>
            <a:ext cx="1204432" cy="1384995"/>
          </a:xfrm>
          <a:prstGeom prst="rect">
            <a:avLst/>
          </a:prstGeom>
          <a:noFill/>
        </p:spPr>
        <p:txBody>
          <a:bodyPr wrap="none" lIns="0" tIns="0" rIns="0" bIns="0" rtlCol="0">
            <a:spAutoFit/>
          </a:bodyPr>
          <a:lstStyle/>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Users can opt-out</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Users can opt-in</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No user controls</a:t>
            </a:r>
          </a:p>
        </p:txBody>
      </p:sp>
      <p:grpSp>
        <p:nvGrpSpPr>
          <p:cNvPr id="12" name="Group 11">
            <a:extLst>
              <a:ext uri="{FF2B5EF4-FFF2-40B4-BE49-F238E27FC236}">
                <a16:creationId xmlns:a16="http://schemas.microsoft.com/office/drawing/2014/main" id="{30C95B96-BC5B-FD6F-386A-8CBF0C89345D}"/>
              </a:ext>
              <a:ext uri="{C183D7F6-B498-43B3-948B-1728B52AA6E4}">
                <adec:decorative xmlns:adec="http://schemas.microsoft.com/office/drawing/2017/decorative" val="1"/>
              </a:ext>
            </a:extLst>
          </p:cNvPr>
          <p:cNvGrpSpPr/>
          <p:nvPr/>
        </p:nvGrpSpPr>
        <p:grpSpPr>
          <a:xfrm>
            <a:off x="1376762" y="4363306"/>
            <a:ext cx="1408596" cy="931246"/>
            <a:chOff x="1439501" y="3851561"/>
            <a:chExt cx="1699115" cy="931246"/>
          </a:xfrm>
        </p:grpSpPr>
        <p:cxnSp>
          <p:nvCxnSpPr>
            <p:cNvPr id="13" name="Straight Connector 12">
              <a:extLst>
                <a:ext uri="{FF2B5EF4-FFF2-40B4-BE49-F238E27FC236}">
                  <a16:creationId xmlns:a16="http://schemas.microsoft.com/office/drawing/2014/main" id="{ED9D735B-E580-A34F-0702-7D5E0C0FF9F2}"/>
                </a:ext>
              </a:extLst>
            </p:cNvPr>
            <p:cNvCxnSpPr>
              <a:cxnSpLocks/>
            </p:cNvCxnSpPr>
            <p:nvPr/>
          </p:nvCxnSpPr>
          <p:spPr>
            <a:xfrm>
              <a:off x="1439501" y="3851561"/>
              <a:ext cx="1699115" cy="0"/>
            </a:xfrm>
            <a:prstGeom prst="line">
              <a:avLst/>
            </a:prstGeom>
            <a:noFill/>
            <a:ln w="9525" cap="rnd" cmpd="sng" algn="ctr">
              <a:solidFill>
                <a:srgbClr val="2764E7">
                  <a:alpha val="30000"/>
                </a:srgbClr>
              </a:solidFill>
              <a:prstDash val="solid"/>
              <a:headEnd type="none" w="lg" len="med"/>
              <a:tailEnd type="none" w="lg" len="med"/>
            </a:ln>
            <a:effectLst/>
          </p:spPr>
        </p:cxnSp>
        <p:cxnSp>
          <p:nvCxnSpPr>
            <p:cNvPr id="14" name="Straight Connector 13">
              <a:extLst>
                <a:ext uri="{FF2B5EF4-FFF2-40B4-BE49-F238E27FC236}">
                  <a16:creationId xmlns:a16="http://schemas.microsoft.com/office/drawing/2014/main" id="{96BD8C86-9120-F7FB-230D-BB6AF90CD22B}"/>
                </a:ext>
              </a:extLst>
            </p:cNvPr>
            <p:cNvCxnSpPr>
              <a:cxnSpLocks/>
            </p:cNvCxnSpPr>
            <p:nvPr/>
          </p:nvCxnSpPr>
          <p:spPr>
            <a:xfrm>
              <a:off x="2672351" y="4334894"/>
              <a:ext cx="466265" cy="0"/>
            </a:xfrm>
            <a:prstGeom prst="line">
              <a:avLst/>
            </a:prstGeom>
            <a:noFill/>
            <a:ln w="9525" cap="rnd" cmpd="sng" algn="ctr">
              <a:solidFill>
                <a:srgbClr val="2764E7">
                  <a:alpha val="30000"/>
                </a:srgbClr>
              </a:solidFill>
              <a:prstDash val="solid"/>
              <a:headEnd type="none" w="lg" len="med"/>
              <a:tailEnd type="none" w="lg" len="med"/>
            </a:ln>
            <a:effectLst/>
          </p:spPr>
        </p:cxnSp>
        <p:cxnSp>
          <p:nvCxnSpPr>
            <p:cNvPr id="15" name="Straight Connector 14">
              <a:extLst>
                <a:ext uri="{FF2B5EF4-FFF2-40B4-BE49-F238E27FC236}">
                  <a16:creationId xmlns:a16="http://schemas.microsoft.com/office/drawing/2014/main" id="{09C138D7-823B-9209-939D-1068BB482A9B}"/>
                </a:ext>
              </a:extLst>
            </p:cNvPr>
            <p:cNvCxnSpPr>
              <a:cxnSpLocks/>
            </p:cNvCxnSpPr>
            <p:nvPr/>
          </p:nvCxnSpPr>
          <p:spPr>
            <a:xfrm>
              <a:off x="2476819" y="4782807"/>
              <a:ext cx="661797" cy="0"/>
            </a:xfrm>
            <a:prstGeom prst="line">
              <a:avLst/>
            </a:prstGeom>
            <a:noFill/>
            <a:ln w="9525" cap="rnd" cmpd="sng" algn="ctr">
              <a:solidFill>
                <a:srgbClr val="2764E7">
                  <a:alpha val="30000"/>
                </a:srgbClr>
              </a:solidFill>
              <a:prstDash val="solid"/>
              <a:headEnd type="none" w="lg" len="med"/>
              <a:tailEnd type="none" w="lg" len="med"/>
            </a:ln>
            <a:effectLst/>
          </p:spPr>
        </p:cxnSp>
      </p:grpSp>
      <p:sp>
        <p:nvSpPr>
          <p:cNvPr id="16" name="TextBox 15">
            <a:extLst>
              <a:ext uri="{FF2B5EF4-FFF2-40B4-BE49-F238E27FC236}">
                <a16:creationId xmlns:a16="http://schemas.microsoft.com/office/drawing/2014/main" id="{A1C83B44-C4D0-36C9-9507-4412FB7E03E1}"/>
              </a:ext>
            </a:extLst>
          </p:cNvPr>
          <p:cNvSpPr txBox="1"/>
          <p:nvPr/>
        </p:nvSpPr>
        <p:spPr>
          <a:xfrm>
            <a:off x="823510" y="4424319"/>
            <a:ext cx="1413207" cy="153888"/>
          </a:xfrm>
          <a:prstGeom prst="rect">
            <a:avLst/>
          </a:prstGeom>
          <a:noFill/>
        </p:spPr>
        <p:txBody>
          <a:bodyPr wrap="square" lIns="0" tIns="0" rIns="0" bIns="0">
            <a:sp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rgbClr val="000000">
                    <a:lumMod val="65000"/>
                    <a:lumOff val="35000"/>
                  </a:srgbClr>
                </a:solidFill>
                <a:effectLst/>
                <a:uLnTx/>
                <a:uFillTx/>
                <a:latin typeface="Aptos" panose="02110004020202020204"/>
                <a:ea typeface="+mn-ea"/>
                <a:cs typeface="+mn-cs"/>
              </a:rPr>
              <a:t>(Default behavior)</a:t>
            </a:r>
          </a:p>
        </p:txBody>
      </p:sp>
      <p:sp>
        <p:nvSpPr>
          <p:cNvPr id="17" name="Rectangle: Rounded Corners 5">
            <a:extLst>
              <a:ext uri="{FF2B5EF4-FFF2-40B4-BE49-F238E27FC236}">
                <a16:creationId xmlns:a16="http://schemas.microsoft.com/office/drawing/2014/main" id="{C95D9C9B-4BEC-0DC7-B04D-CA777543190E}"/>
              </a:ext>
              <a:ext uri="{C183D7F6-B498-43B3-948B-1728B52AA6E4}">
                <adec:decorative xmlns:adec="http://schemas.microsoft.com/office/drawing/2017/decorative" val="1"/>
              </a:ext>
            </a:extLst>
          </p:cNvPr>
          <p:cNvSpPr/>
          <p:nvPr/>
        </p:nvSpPr>
        <p:spPr bwMode="auto">
          <a:xfrm>
            <a:off x="4517749" y="2898647"/>
            <a:ext cx="7125611" cy="3428582"/>
          </a:xfrm>
          <a:prstGeom prst="roundRect">
            <a:avLst>
              <a:gd name="adj" fmla="val 3196"/>
            </a:avLst>
          </a:prstGeom>
          <a:noFill/>
          <a:ln w="12700" cap="flat" cmpd="sng" algn="ctr">
            <a:gradFill flip="none" rotWithShape="1">
              <a:gsLst>
                <a:gs pos="0">
                  <a:srgbClr val="C03BC4">
                    <a:lumMod val="60000"/>
                    <a:lumOff val="40000"/>
                  </a:srgbClr>
                </a:gs>
                <a:gs pos="48000">
                  <a:srgbClr val="C03BC4">
                    <a:lumMod val="75000"/>
                  </a:srgbClr>
                </a:gs>
                <a:gs pos="100000">
                  <a:srgbClr val="0078D4">
                    <a:lumMod val="60000"/>
                    <a:lumOff val="40000"/>
                  </a:srgbClr>
                </a:gs>
              </a:gsLst>
              <a:lin ang="27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mn-ea"/>
              <a:cs typeface="Segoe UI" pitchFamily="34" charset="0"/>
            </a:endParaRPr>
          </a:p>
        </p:txBody>
      </p:sp>
      <p:sp>
        <p:nvSpPr>
          <p:cNvPr id="18" name="TextBox 17">
            <a:extLst>
              <a:ext uri="{FF2B5EF4-FFF2-40B4-BE49-F238E27FC236}">
                <a16:creationId xmlns:a16="http://schemas.microsoft.com/office/drawing/2014/main" id="{6DF8D401-9324-BCF7-8ADF-9A2EEA491721}"/>
              </a:ext>
            </a:extLst>
          </p:cNvPr>
          <p:cNvSpPr txBox="1"/>
          <p:nvPr/>
        </p:nvSpPr>
        <p:spPr>
          <a:xfrm>
            <a:off x="4776556" y="3389761"/>
            <a:ext cx="3213316" cy="242567"/>
          </a:xfrm>
          <a:prstGeom prst="rect">
            <a:avLst/>
          </a:prstGeom>
          <a:noFill/>
        </p:spPr>
        <p:txBody>
          <a:bodyPr wrap="non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Will user’s skills be shared with others in M365?</a:t>
            </a:r>
          </a:p>
        </p:txBody>
      </p:sp>
      <p:sp>
        <p:nvSpPr>
          <p:cNvPr id="19" name="TextBox 18">
            <a:extLst>
              <a:ext uri="{FF2B5EF4-FFF2-40B4-BE49-F238E27FC236}">
                <a16:creationId xmlns:a16="http://schemas.microsoft.com/office/drawing/2014/main" id="{08AFF0DE-E3D8-11BF-F3E0-FB57973A8D39}"/>
              </a:ext>
            </a:extLst>
          </p:cNvPr>
          <p:cNvSpPr txBox="1"/>
          <p:nvPr/>
        </p:nvSpPr>
        <p:spPr>
          <a:xfrm>
            <a:off x="4776556" y="3100455"/>
            <a:ext cx="3843331" cy="276999"/>
          </a:xfrm>
          <a:prstGeom prst="rect">
            <a:avLst/>
          </a:prstGeom>
          <a:noFill/>
        </p:spPr>
        <p:txBody>
          <a:bodyPr wrap="square" lIns="0" tIns="0" rIns="0" bIns="0">
            <a:spAutoFit/>
          </a:bodyPr>
          <a:lstStyle/>
          <a:p>
            <a:pPr marL="0" marR="0" lvl="0" indent="0" algn="l" defTabSz="914437" rtl="0" eaLnBrk="1" fontAlgn="base" latinLnBrk="0" hangingPunct="1">
              <a:lnSpc>
                <a:spcPct val="100000"/>
              </a:lnSpc>
              <a:spcBef>
                <a:spcPct val="0"/>
              </a:spcBef>
              <a:spcAft>
                <a:spcPts val="1200"/>
              </a:spcAft>
              <a:buClrTx/>
              <a:buSzPct val="90000"/>
              <a:buFontTx/>
              <a:buNone/>
              <a:tabLst>
                <a:tab pos="1371655" algn="l"/>
              </a:tabLst>
              <a:defRPr/>
            </a:pPr>
            <a:r>
              <a:rPr kumimoji="0" lang="en-US" sz="1800" b="0" i="0" u="none" strike="noStrike" kern="0" cap="none" spc="0" normalizeH="0" baseline="0" noProof="0">
                <a:ln>
                  <a:noFill/>
                </a:ln>
                <a:solidFill>
                  <a:srgbClr val="000000">
                    <a:lumMod val="75000"/>
                    <a:lumOff val="25000"/>
                  </a:srgbClr>
                </a:solidFill>
                <a:effectLst/>
                <a:uLnTx/>
                <a:uFillTx/>
                <a:latin typeface="Segoe UI Semibold"/>
                <a:ea typeface="+mn-ea"/>
                <a:cs typeface="+mn-cs"/>
              </a:rPr>
              <a:t>Skills Visibility Controls</a:t>
            </a:r>
          </a:p>
        </p:txBody>
      </p:sp>
      <p:sp>
        <p:nvSpPr>
          <p:cNvPr id="20" name="TextBox 19">
            <a:extLst>
              <a:ext uri="{FF2B5EF4-FFF2-40B4-BE49-F238E27FC236}">
                <a16:creationId xmlns:a16="http://schemas.microsoft.com/office/drawing/2014/main" id="{4C19CCFF-5C3A-C97D-E8EE-6792D0BFD777}"/>
              </a:ext>
            </a:extLst>
          </p:cNvPr>
          <p:cNvSpPr txBox="1"/>
          <p:nvPr/>
        </p:nvSpPr>
        <p:spPr>
          <a:xfrm>
            <a:off x="5091564" y="4248157"/>
            <a:ext cx="2408174"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Skills profile (Parent)</a:t>
            </a:r>
            <a:r>
              <a:rPr kumimoji="0" lang="en-US" sz="1200" b="0"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Includes </a:t>
            </a:r>
            <a:r>
              <a:rPr kumimoji="0" lang="en-US" sz="1000" b="1" i="1"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all</a:t>
            </a:r>
            <a:r>
              <a:rPr kumimoji="0" lang="en-US" sz="1000" b="0" i="1"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 </a:t>
            </a: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skills in user profile, including confirmed, AI-inferred and imported skills</a:t>
            </a:r>
          </a:p>
        </p:txBody>
      </p:sp>
      <p:sp>
        <p:nvSpPr>
          <p:cNvPr id="21" name="TextBox 20">
            <a:extLst>
              <a:ext uri="{FF2B5EF4-FFF2-40B4-BE49-F238E27FC236}">
                <a16:creationId xmlns:a16="http://schemas.microsoft.com/office/drawing/2014/main" id="{D21FDD91-CA71-E92D-4FC5-527326F2990E}"/>
              </a:ext>
            </a:extLst>
          </p:cNvPr>
          <p:cNvSpPr txBox="1"/>
          <p:nvPr/>
        </p:nvSpPr>
        <p:spPr>
          <a:xfrm>
            <a:off x="4776556" y="3880106"/>
            <a:ext cx="2755258" cy="184666"/>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Display" panose="02110004020202020204"/>
                <a:ea typeface="+mn-ea"/>
                <a:cs typeface="+mn-cs"/>
              </a:rPr>
              <a:t>Visibility controls are offered at 3 levels</a:t>
            </a:r>
          </a:p>
        </p:txBody>
      </p:sp>
      <p:sp>
        <p:nvSpPr>
          <p:cNvPr id="22" name="Oval 21">
            <a:extLst>
              <a:ext uri="{FF2B5EF4-FFF2-40B4-BE49-F238E27FC236}">
                <a16:creationId xmlns:a16="http://schemas.microsoft.com/office/drawing/2014/main" id="{B6A37749-AE24-A25F-F272-5BC4B1AC846D}"/>
              </a:ext>
              <a:ext uri="{C183D7F6-B498-43B3-948B-1728B52AA6E4}">
                <adec:decorative xmlns:adec="http://schemas.microsoft.com/office/drawing/2017/decorative" val="1"/>
              </a:ext>
            </a:extLst>
          </p:cNvPr>
          <p:cNvSpPr/>
          <p:nvPr/>
        </p:nvSpPr>
        <p:spPr bwMode="auto">
          <a:xfrm>
            <a:off x="4797106" y="4299625"/>
            <a:ext cx="122531" cy="122531"/>
          </a:xfrm>
          <a:prstGeom prst="ellipse">
            <a:avLst/>
          </a:prstGeom>
          <a:noFill/>
          <a:ln>
            <a:solidFill>
              <a:srgbClr val="2764E7"/>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err="1">
              <a:ln>
                <a:noFill/>
              </a:ln>
              <a:gradFill>
                <a:gsLst>
                  <a:gs pos="0">
                    <a:srgbClr val="FFFFFF"/>
                  </a:gs>
                  <a:gs pos="100000">
                    <a:srgbClr val="FFFFFF"/>
                  </a:gs>
                </a:gsLst>
                <a:lin ang="5400000" scaled="0"/>
              </a:gradFill>
              <a:effectLst/>
              <a:uLnTx/>
              <a:uFillTx/>
              <a:latin typeface="Aptos" panose="02110004020202020204"/>
              <a:ea typeface="Segoe UI" pitchFamily="34" charset="0"/>
              <a:cs typeface="Segoe UI" pitchFamily="34" charset="0"/>
            </a:endParaRPr>
          </a:p>
        </p:txBody>
      </p:sp>
      <p:cxnSp>
        <p:nvCxnSpPr>
          <p:cNvPr id="23" name="Straight Connector 22">
            <a:extLst>
              <a:ext uri="{FF2B5EF4-FFF2-40B4-BE49-F238E27FC236}">
                <a16:creationId xmlns:a16="http://schemas.microsoft.com/office/drawing/2014/main" id="{C6E142E4-C974-71BC-1B22-CF5B61B3D0B4}"/>
              </a:ext>
              <a:ext uri="{C183D7F6-B498-43B3-948B-1728B52AA6E4}">
                <adec:decorative xmlns:adec="http://schemas.microsoft.com/office/drawing/2017/decorative" val="1"/>
              </a:ext>
            </a:extLst>
          </p:cNvPr>
          <p:cNvCxnSpPr>
            <a:cxnSpLocks/>
          </p:cNvCxnSpPr>
          <p:nvPr/>
        </p:nvCxnSpPr>
        <p:spPr>
          <a:xfrm>
            <a:off x="4859358" y="4421146"/>
            <a:ext cx="0" cy="1438895"/>
          </a:xfrm>
          <a:prstGeom prst="line">
            <a:avLst/>
          </a:prstGeom>
          <a:ln>
            <a:solidFill>
              <a:srgbClr val="2764E7">
                <a:alpha val="27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A326F66-6080-BD14-F166-D76DDF030E92}"/>
              </a:ext>
              <a:ext uri="{C183D7F6-B498-43B3-948B-1728B52AA6E4}">
                <adec:decorative xmlns:adec="http://schemas.microsoft.com/office/drawing/2017/decorative" val="1"/>
              </a:ext>
            </a:extLst>
          </p:cNvPr>
          <p:cNvCxnSpPr>
            <a:cxnSpLocks/>
          </p:cNvCxnSpPr>
          <p:nvPr/>
        </p:nvCxnSpPr>
        <p:spPr>
          <a:xfrm>
            <a:off x="4860368" y="5173906"/>
            <a:ext cx="405898" cy="0"/>
          </a:xfrm>
          <a:prstGeom prst="line">
            <a:avLst/>
          </a:prstGeom>
          <a:ln>
            <a:solidFill>
              <a:srgbClr val="2764E7">
                <a:alpha val="27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299DDF7B-E335-1C20-24DF-E0EA6B8FAAD1}"/>
              </a:ext>
              <a:ext uri="{C183D7F6-B498-43B3-948B-1728B52AA6E4}">
                <adec:decorative xmlns:adec="http://schemas.microsoft.com/office/drawing/2017/decorative" val="1"/>
              </a:ext>
            </a:extLst>
          </p:cNvPr>
          <p:cNvSpPr/>
          <p:nvPr/>
        </p:nvSpPr>
        <p:spPr bwMode="auto">
          <a:xfrm>
            <a:off x="5256481" y="5100239"/>
            <a:ext cx="122531" cy="122531"/>
          </a:xfrm>
          <a:prstGeom prst="ellipse">
            <a:avLst/>
          </a:prstGeom>
          <a:noFill/>
          <a:ln>
            <a:solidFill>
              <a:srgbClr val="2764E7"/>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err="1">
              <a:ln>
                <a:noFill/>
              </a:ln>
              <a:gradFill>
                <a:gsLst>
                  <a:gs pos="0">
                    <a:srgbClr val="FFFFFF"/>
                  </a:gs>
                  <a:gs pos="100000">
                    <a:srgbClr val="FFFFFF"/>
                  </a:gs>
                </a:gsLst>
                <a:lin ang="5400000" scaled="0"/>
              </a:gradFill>
              <a:effectLst/>
              <a:uLnTx/>
              <a:uFillTx/>
              <a:latin typeface="Aptos" panose="02110004020202020204"/>
              <a:ea typeface="Segoe UI" pitchFamily="34" charset="0"/>
              <a:cs typeface="Segoe UI" pitchFamily="34" charset="0"/>
            </a:endParaRPr>
          </a:p>
        </p:txBody>
      </p:sp>
      <p:sp>
        <p:nvSpPr>
          <p:cNvPr id="26" name="TextBox 25">
            <a:extLst>
              <a:ext uri="{FF2B5EF4-FFF2-40B4-BE49-F238E27FC236}">
                <a16:creationId xmlns:a16="http://schemas.microsoft.com/office/drawing/2014/main" id="{7685BCF1-9E75-A375-9631-5B085DD6D468}"/>
              </a:ext>
            </a:extLst>
          </p:cNvPr>
          <p:cNvSpPr txBox="1"/>
          <p:nvPr/>
        </p:nvSpPr>
        <p:spPr>
          <a:xfrm>
            <a:off x="5455775" y="5039060"/>
            <a:ext cx="2265713" cy="646331"/>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AI inferred skills only (Child)</a:t>
            </a:r>
            <a:r>
              <a:rPr kumimoji="0" lang="en-US" sz="1200" b="0"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Includes </a:t>
            </a:r>
            <a:r>
              <a:rPr kumimoji="0" lang="en-US" sz="1000" b="1" i="1"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all</a:t>
            </a:r>
            <a:r>
              <a:rPr kumimoji="0" lang="en-US" sz="1000" b="0" i="1"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 </a:t>
            </a: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skills in user profile, including confirmed, AI-inferred and imported skills</a:t>
            </a:r>
          </a:p>
        </p:txBody>
      </p:sp>
      <p:cxnSp>
        <p:nvCxnSpPr>
          <p:cNvPr id="27" name="Straight Connector 26">
            <a:extLst>
              <a:ext uri="{FF2B5EF4-FFF2-40B4-BE49-F238E27FC236}">
                <a16:creationId xmlns:a16="http://schemas.microsoft.com/office/drawing/2014/main" id="{5781B0E6-E46C-9514-C111-E8B73D71F551}"/>
              </a:ext>
              <a:ext uri="{C183D7F6-B498-43B3-948B-1728B52AA6E4}">
                <adec:decorative xmlns:adec="http://schemas.microsoft.com/office/drawing/2017/decorative" val="1"/>
              </a:ext>
            </a:extLst>
          </p:cNvPr>
          <p:cNvCxnSpPr>
            <a:cxnSpLocks/>
          </p:cNvCxnSpPr>
          <p:nvPr/>
        </p:nvCxnSpPr>
        <p:spPr>
          <a:xfrm>
            <a:off x="4860368" y="5860041"/>
            <a:ext cx="405898" cy="0"/>
          </a:xfrm>
          <a:prstGeom prst="line">
            <a:avLst/>
          </a:prstGeom>
          <a:ln>
            <a:solidFill>
              <a:srgbClr val="2764E7">
                <a:alpha val="27000"/>
              </a:srgb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29DE88B0-2DBA-8D53-F153-39F4DFEC0CD4}"/>
              </a:ext>
              <a:ext uri="{C183D7F6-B498-43B3-948B-1728B52AA6E4}">
                <adec:decorative xmlns:adec="http://schemas.microsoft.com/office/drawing/2017/decorative" val="1"/>
              </a:ext>
            </a:extLst>
          </p:cNvPr>
          <p:cNvSpPr/>
          <p:nvPr/>
        </p:nvSpPr>
        <p:spPr bwMode="auto">
          <a:xfrm>
            <a:off x="5256481" y="5786374"/>
            <a:ext cx="122531" cy="122531"/>
          </a:xfrm>
          <a:prstGeom prst="ellipse">
            <a:avLst/>
          </a:prstGeom>
          <a:noFill/>
          <a:ln>
            <a:solidFill>
              <a:srgbClr val="2764E7"/>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err="1">
              <a:ln>
                <a:noFill/>
              </a:ln>
              <a:gradFill>
                <a:gsLst>
                  <a:gs pos="0">
                    <a:srgbClr val="FFFFFF"/>
                  </a:gs>
                  <a:gs pos="100000">
                    <a:srgbClr val="FFFFFF"/>
                  </a:gs>
                </a:gsLst>
                <a:lin ang="5400000" scaled="0"/>
              </a:gradFill>
              <a:effectLst/>
              <a:uLnTx/>
              <a:uFillTx/>
              <a:latin typeface="Aptos" panose="02110004020202020204"/>
              <a:ea typeface="Segoe UI" pitchFamily="34" charset="0"/>
              <a:cs typeface="Segoe UI" pitchFamily="34" charset="0"/>
            </a:endParaRPr>
          </a:p>
        </p:txBody>
      </p:sp>
      <p:sp>
        <p:nvSpPr>
          <p:cNvPr id="29" name="TextBox 28">
            <a:extLst>
              <a:ext uri="{FF2B5EF4-FFF2-40B4-BE49-F238E27FC236}">
                <a16:creationId xmlns:a16="http://schemas.microsoft.com/office/drawing/2014/main" id="{80E8C49B-7A99-6073-4B29-79867C041D27}"/>
              </a:ext>
            </a:extLst>
          </p:cNvPr>
          <p:cNvSpPr txBox="1"/>
          <p:nvPr/>
        </p:nvSpPr>
        <p:spPr>
          <a:xfrm>
            <a:off x="5455775" y="5758319"/>
            <a:ext cx="2166493"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Imported skills only (Child)</a:t>
            </a:r>
            <a:r>
              <a:rPr kumimoji="0" lang="en-US" sz="1200" b="0" i="0" u="none" strike="noStrike" kern="1200" cap="none" spc="0" normalizeH="0" baseline="0" noProof="0">
                <a:ln>
                  <a:noFill/>
                </a:ln>
                <a:solidFill>
                  <a:schemeClr val="tx1">
                    <a:lumMod val="95000"/>
                    <a:lumOff val="5000"/>
                  </a:schemeClr>
                </a:solidFill>
                <a:effectLst/>
                <a:uLnTx/>
                <a:uFillTx/>
                <a:latin typeface="Aptos Display"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Sharing is disabled if Skills profile (parent) is opted-out/disabled</a:t>
            </a:r>
          </a:p>
        </p:txBody>
      </p:sp>
      <p:sp>
        <p:nvSpPr>
          <p:cNvPr id="30" name="TextBox 29">
            <a:extLst>
              <a:ext uri="{FF2B5EF4-FFF2-40B4-BE49-F238E27FC236}">
                <a16:creationId xmlns:a16="http://schemas.microsoft.com/office/drawing/2014/main" id="{1D46C684-FC77-68E7-ABD3-D59C4B6C19D9}"/>
              </a:ext>
            </a:extLst>
          </p:cNvPr>
          <p:cNvSpPr txBox="1"/>
          <p:nvPr/>
        </p:nvSpPr>
        <p:spPr>
          <a:xfrm>
            <a:off x="7999741" y="3893525"/>
            <a:ext cx="2494850"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srgbClr val="000000">
                    <a:lumMod val="75000"/>
                    <a:lumOff val="25000"/>
                  </a:srgbClr>
                </a:solidFill>
                <a:effectLst/>
                <a:uLnTx/>
                <a:uFillTx/>
                <a:latin typeface="Aptos Display" panose="02110004020202020204"/>
                <a:ea typeface="+mn-ea"/>
                <a:cs typeface="+mn-cs"/>
              </a:rPr>
              <a:t>Admins will have the option to:</a:t>
            </a:r>
          </a:p>
        </p:txBody>
      </p:sp>
      <p:sp>
        <p:nvSpPr>
          <p:cNvPr id="31" name="TextBox 30">
            <a:extLst>
              <a:ext uri="{FF2B5EF4-FFF2-40B4-BE49-F238E27FC236}">
                <a16:creationId xmlns:a16="http://schemas.microsoft.com/office/drawing/2014/main" id="{99A15D1B-6AC4-E6E1-DA4F-3899E61513F8}"/>
              </a:ext>
            </a:extLst>
          </p:cNvPr>
          <p:cNvSpPr txBox="1"/>
          <p:nvPr/>
        </p:nvSpPr>
        <p:spPr>
          <a:xfrm>
            <a:off x="8020751" y="4019059"/>
            <a:ext cx="1121654" cy="1384995"/>
          </a:xfrm>
          <a:prstGeom prst="rect">
            <a:avLst/>
          </a:prstGeom>
          <a:noFill/>
        </p:spPr>
        <p:txBody>
          <a:bodyPr wrap="none" lIns="0" tIns="0" rIns="0" bIns="0" rtlCol="0">
            <a:spAutoFit/>
          </a:bodyPr>
          <a:lstStyle/>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Enable </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Disable sharing</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Turn off sharing*</a:t>
            </a:r>
          </a:p>
        </p:txBody>
      </p:sp>
      <p:sp>
        <p:nvSpPr>
          <p:cNvPr id="54" name="TextBox 53">
            <a:extLst>
              <a:ext uri="{FF2B5EF4-FFF2-40B4-BE49-F238E27FC236}">
                <a16:creationId xmlns:a16="http://schemas.microsoft.com/office/drawing/2014/main" id="{0519FC37-373A-EF9C-7483-AC3870ED3131}"/>
              </a:ext>
            </a:extLst>
          </p:cNvPr>
          <p:cNvSpPr txBox="1"/>
          <p:nvPr/>
        </p:nvSpPr>
        <p:spPr>
          <a:xfrm>
            <a:off x="9534276" y="4019059"/>
            <a:ext cx="1821974" cy="1384995"/>
          </a:xfrm>
          <a:prstGeom prst="rect">
            <a:avLst/>
          </a:prstGeom>
          <a:noFill/>
        </p:spPr>
        <p:txBody>
          <a:bodyPr wrap="square" lIns="0" tIns="0" rIns="0" bIns="0" rtlCol="0">
            <a:spAutoFit/>
          </a:bodyPr>
          <a:lstStyle/>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Users can opt-out sharing</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Users can opt-in to sharing</a:t>
            </a:r>
          </a:p>
          <a:p>
            <a:pPr marL="0" marR="0" lvl="0" indent="0" algn="l" defTabSz="914400" rtl="0" eaLnBrk="1" fontAlgn="t" latinLnBrk="0" hangingPunct="1">
              <a:lnSpc>
                <a:spcPct val="2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No user controls*</a:t>
            </a:r>
          </a:p>
        </p:txBody>
      </p:sp>
      <p:grpSp>
        <p:nvGrpSpPr>
          <p:cNvPr id="55" name="Group 54">
            <a:extLst>
              <a:ext uri="{FF2B5EF4-FFF2-40B4-BE49-F238E27FC236}">
                <a16:creationId xmlns:a16="http://schemas.microsoft.com/office/drawing/2014/main" id="{99D3E353-4595-1C44-4ECE-2CA7CCD12AD1}"/>
              </a:ext>
              <a:ext uri="{C183D7F6-B498-43B3-948B-1728B52AA6E4}">
                <adec:decorative xmlns:adec="http://schemas.microsoft.com/office/drawing/2017/decorative" val="1"/>
              </a:ext>
            </a:extLst>
          </p:cNvPr>
          <p:cNvGrpSpPr/>
          <p:nvPr/>
        </p:nvGrpSpPr>
        <p:grpSpPr>
          <a:xfrm>
            <a:off x="8549517" y="4412318"/>
            <a:ext cx="894885" cy="931246"/>
            <a:chOff x="1525379" y="3851561"/>
            <a:chExt cx="1613237" cy="931246"/>
          </a:xfrm>
        </p:grpSpPr>
        <p:cxnSp>
          <p:nvCxnSpPr>
            <p:cNvPr id="56" name="Straight Connector 55">
              <a:extLst>
                <a:ext uri="{FF2B5EF4-FFF2-40B4-BE49-F238E27FC236}">
                  <a16:creationId xmlns:a16="http://schemas.microsoft.com/office/drawing/2014/main" id="{9A82DD93-78A7-A556-AEBA-F6AC4374925F}"/>
                </a:ext>
              </a:extLst>
            </p:cNvPr>
            <p:cNvCxnSpPr>
              <a:cxnSpLocks/>
            </p:cNvCxnSpPr>
            <p:nvPr/>
          </p:nvCxnSpPr>
          <p:spPr>
            <a:xfrm>
              <a:off x="1525379" y="3851561"/>
              <a:ext cx="1613237" cy="0"/>
            </a:xfrm>
            <a:prstGeom prst="line">
              <a:avLst/>
            </a:prstGeom>
            <a:noFill/>
            <a:ln w="9525" cap="rnd" cmpd="sng" algn="ctr">
              <a:solidFill>
                <a:srgbClr val="2764E7">
                  <a:alpha val="40000"/>
                </a:srgbClr>
              </a:solidFill>
              <a:prstDash val="solid"/>
              <a:headEnd type="none" w="lg" len="med"/>
              <a:tailEnd type="none" w="lg" len="med"/>
            </a:ln>
            <a:effectLst/>
          </p:spPr>
        </p:cxnSp>
        <p:cxnSp>
          <p:nvCxnSpPr>
            <p:cNvPr id="57" name="Straight Connector 56">
              <a:extLst>
                <a:ext uri="{FF2B5EF4-FFF2-40B4-BE49-F238E27FC236}">
                  <a16:creationId xmlns:a16="http://schemas.microsoft.com/office/drawing/2014/main" id="{33130B54-EEE0-D564-C218-3FF4881813D0}"/>
                </a:ext>
              </a:extLst>
            </p:cNvPr>
            <p:cNvCxnSpPr>
              <a:cxnSpLocks/>
            </p:cNvCxnSpPr>
            <p:nvPr/>
          </p:nvCxnSpPr>
          <p:spPr>
            <a:xfrm>
              <a:off x="2580577" y="4334894"/>
              <a:ext cx="558039" cy="0"/>
            </a:xfrm>
            <a:prstGeom prst="line">
              <a:avLst/>
            </a:prstGeom>
            <a:noFill/>
            <a:ln w="9525" cap="rnd" cmpd="sng" algn="ctr">
              <a:solidFill>
                <a:srgbClr val="2764E7">
                  <a:alpha val="40000"/>
                </a:srgbClr>
              </a:solidFill>
              <a:prstDash val="solid"/>
              <a:headEnd type="none" w="lg" len="med"/>
              <a:tailEnd type="none" w="lg" len="med"/>
            </a:ln>
            <a:effectLst/>
          </p:spPr>
        </p:cxnSp>
        <p:cxnSp>
          <p:nvCxnSpPr>
            <p:cNvPr id="58" name="Straight Connector 57">
              <a:extLst>
                <a:ext uri="{FF2B5EF4-FFF2-40B4-BE49-F238E27FC236}">
                  <a16:creationId xmlns:a16="http://schemas.microsoft.com/office/drawing/2014/main" id="{530E5D69-52C7-5B54-C27C-CB264C546332}"/>
                </a:ext>
              </a:extLst>
            </p:cNvPr>
            <p:cNvCxnSpPr>
              <a:cxnSpLocks/>
            </p:cNvCxnSpPr>
            <p:nvPr/>
          </p:nvCxnSpPr>
          <p:spPr>
            <a:xfrm>
              <a:off x="2580577" y="4782807"/>
              <a:ext cx="558039" cy="0"/>
            </a:xfrm>
            <a:prstGeom prst="line">
              <a:avLst/>
            </a:prstGeom>
            <a:noFill/>
            <a:ln w="9525" cap="rnd" cmpd="sng" algn="ctr">
              <a:solidFill>
                <a:srgbClr val="2764E7">
                  <a:alpha val="40000"/>
                </a:srgbClr>
              </a:solidFill>
              <a:prstDash val="solid"/>
              <a:headEnd type="none" w="lg" len="med"/>
              <a:tailEnd type="none" w="lg" len="med"/>
            </a:ln>
            <a:effectLst/>
          </p:spPr>
        </p:cxnSp>
      </p:grpSp>
      <p:sp>
        <p:nvSpPr>
          <p:cNvPr id="59" name="TextBox 58">
            <a:extLst>
              <a:ext uri="{FF2B5EF4-FFF2-40B4-BE49-F238E27FC236}">
                <a16:creationId xmlns:a16="http://schemas.microsoft.com/office/drawing/2014/main" id="{5E197FB8-5511-7011-F08B-2EFCF478C59C}"/>
              </a:ext>
            </a:extLst>
          </p:cNvPr>
          <p:cNvSpPr txBox="1"/>
          <p:nvPr/>
        </p:nvSpPr>
        <p:spPr>
          <a:xfrm>
            <a:off x="8030213" y="4482319"/>
            <a:ext cx="1413207" cy="153888"/>
          </a:xfrm>
          <a:prstGeom prst="rect">
            <a:avLst/>
          </a:prstGeom>
          <a:noFill/>
        </p:spPr>
        <p:txBody>
          <a:bodyPr wrap="square" lIns="0" tIns="0" rIns="0" bIns="0">
            <a:sp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chemeClr val="tx1">
                    <a:lumMod val="95000"/>
                    <a:lumOff val="5000"/>
                  </a:schemeClr>
                </a:solidFill>
                <a:effectLst/>
                <a:uLnTx/>
                <a:uFillTx/>
                <a:latin typeface="Aptos" panose="02110004020202020204"/>
                <a:ea typeface="+mn-ea"/>
                <a:cs typeface="+mn-cs"/>
              </a:rPr>
              <a:t>(Default behavior)</a:t>
            </a:r>
          </a:p>
        </p:txBody>
      </p:sp>
      <p:sp>
        <p:nvSpPr>
          <p:cNvPr id="60" name="TextBox 59">
            <a:extLst>
              <a:ext uri="{FF2B5EF4-FFF2-40B4-BE49-F238E27FC236}">
                <a16:creationId xmlns:a16="http://schemas.microsoft.com/office/drawing/2014/main" id="{6007EF6B-4FEC-BC0A-03C9-F01AB99651EF}"/>
              </a:ext>
            </a:extLst>
          </p:cNvPr>
          <p:cNvSpPr txBox="1"/>
          <p:nvPr/>
        </p:nvSpPr>
        <p:spPr>
          <a:xfrm>
            <a:off x="105414" y="6531290"/>
            <a:ext cx="10068600" cy="153888"/>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a:ln>
                  <a:noFill/>
                </a:ln>
                <a:solidFill>
                  <a:srgbClr val="000000">
                    <a:lumMod val="65000"/>
                    <a:lumOff val="35000"/>
                  </a:srgbClr>
                </a:solidFill>
                <a:effectLst/>
                <a:uLnTx/>
                <a:uFillTx/>
                <a:latin typeface="Aptos" panose="02110004020202020204"/>
                <a:ea typeface="+mn-ea"/>
                <a:cs typeface="+mn-cs"/>
              </a:rPr>
              <a:t>*Turning off sharing completely (no user controls) is only available for the 2 child controls (AI-inferred and Imported skills) and not available for Skills profile </a:t>
            </a:r>
          </a:p>
        </p:txBody>
      </p:sp>
      <p:sp>
        <p:nvSpPr>
          <p:cNvPr id="2" name="Rectangle: Rounded Corners 5">
            <a:extLst>
              <a:ext uri="{FF2B5EF4-FFF2-40B4-BE49-F238E27FC236}">
                <a16:creationId xmlns:a16="http://schemas.microsoft.com/office/drawing/2014/main" id="{6828B411-6EFE-FD2D-5E88-F48B69F331C0}"/>
              </a:ext>
              <a:ext uri="{C183D7F6-B498-43B3-948B-1728B52AA6E4}">
                <adec:decorative xmlns:adec="http://schemas.microsoft.com/office/drawing/2017/decorative" val="1"/>
              </a:ext>
            </a:extLst>
          </p:cNvPr>
          <p:cNvSpPr/>
          <p:nvPr/>
        </p:nvSpPr>
        <p:spPr bwMode="auto">
          <a:xfrm>
            <a:off x="548640" y="1887278"/>
            <a:ext cx="11094720" cy="918895"/>
          </a:xfrm>
          <a:prstGeom prst="roundRect">
            <a:avLst>
              <a:gd name="adj" fmla="val 3196"/>
            </a:avLst>
          </a:prstGeom>
          <a:solidFill>
            <a:schemeClr val="accent2">
              <a:lumMod val="20000"/>
              <a:lumOff val="80000"/>
            </a:schemeClr>
          </a:solidFill>
          <a:ln w="12700" cap="flat" cmpd="sng" algn="ctr">
            <a:gradFill flip="none" rotWithShape="1">
              <a:gsLst>
                <a:gs pos="0">
                  <a:srgbClr val="C03BC4">
                    <a:lumMod val="60000"/>
                    <a:lumOff val="40000"/>
                  </a:srgbClr>
                </a:gs>
                <a:gs pos="48000">
                  <a:srgbClr val="C03BC4">
                    <a:lumMod val="75000"/>
                  </a:srgbClr>
                </a:gs>
                <a:gs pos="100000">
                  <a:srgbClr val="0078D4">
                    <a:lumMod val="60000"/>
                    <a:lumOff val="40000"/>
                  </a:srgbClr>
                </a:gs>
              </a:gsLst>
              <a:lin ang="2700000" scaled="1"/>
              <a:tileRect/>
            </a:gradFill>
            <a:prstDash val="solid"/>
            <a:headEnd type="none" w="med" len="med"/>
            <a:tailEnd type="none" w="med" len="med"/>
          </a:ln>
          <a:effectLst/>
        </p:spPr>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solidFill>
              <a:effectLst/>
              <a:uLnTx/>
              <a:uFillTx/>
              <a:latin typeface="Segoe Sans Display"/>
              <a:ea typeface="+mn-ea"/>
              <a:cs typeface="Segoe UI" pitchFamily="34" charset="0"/>
            </a:endParaRPr>
          </a:p>
        </p:txBody>
      </p:sp>
      <p:sp>
        <p:nvSpPr>
          <p:cNvPr id="3" name="TextBox 2">
            <a:extLst>
              <a:ext uri="{FF2B5EF4-FFF2-40B4-BE49-F238E27FC236}">
                <a16:creationId xmlns:a16="http://schemas.microsoft.com/office/drawing/2014/main" id="{48A4FFC9-9791-D734-50C7-D56435672E59}"/>
              </a:ext>
            </a:extLst>
          </p:cNvPr>
          <p:cNvSpPr txBox="1"/>
          <p:nvPr/>
        </p:nvSpPr>
        <p:spPr>
          <a:xfrm>
            <a:off x="815417" y="2076421"/>
            <a:ext cx="4276147" cy="276999"/>
          </a:xfrm>
          <a:prstGeom prst="rect">
            <a:avLst/>
          </a:prstGeom>
          <a:noFill/>
        </p:spPr>
        <p:txBody>
          <a:bodyPr wrap="square" lIns="0" tIns="0" rIns="0" bIns="0">
            <a:spAutoFit/>
          </a:bodyPr>
          <a:lstStyle/>
          <a:p>
            <a:pPr marL="0" marR="0" lvl="0" indent="0" algn="l" defTabSz="914437" rtl="0" eaLnBrk="1" fontAlgn="base" latinLnBrk="0" hangingPunct="1">
              <a:lnSpc>
                <a:spcPct val="100000"/>
              </a:lnSpc>
              <a:spcBef>
                <a:spcPct val="0"/>
              </a:spcBef>
              <a:spcAft>
                <a:spcPts val="1200"/>
              </a:spcAft>
              <a:buClrTx/>
              <a:buSzPct val="90000"/>
              <a:buFontTx/>
              <a:buNone/>
              <a:tabLst>
                <a:tab pos="1371655" algn="l"/>
              </a:tabLst>
              <a:defRPr/>
            </a:pPr>
            <a:r>
              <a:rPr kumimoji="0" lang="en-US" sz="1800" b="0" i="0" u="none" strike="noStrike" kern="0" cap="none" spc="0" normalizeH="0" baseline="0" noProof="0">
                <a:ln>
                  <a:noFill/>
                </a:ln>
                <a:solidFill>
                  <a:srgbClr val="000000">
                    <a:lumMod val="75000"/>
                    <a:lumOff val="25000"/>
                  </a:srgbClr>
                </a:solidFill>
                <a:effectLst/>
                <a:uLnTx/>
                <a:uFillTx/>
                <a:latin typeface="Segoe UI Semibold"/>
                <a:ea typeface="+mn-ea"/>
                <a:cs typeface="+mn-cs"/>
              </a:rPr>
              <a:t>Skills User Experiences Control (Master)</a:t>
            </a:r>
          </a:p>
        </p:txBody>
      </p:sp>
      <p:sp>
        <p:nvSpPr>
          <p:cNvPr id="7" name="TextBox 6">
            <a:extLst>
              <a:ext uri="{FF2B5EF4-FFF2-40B4-BE49-F238E27FC236}">
                <a16:creationId xmlns:a16="http://schemas.microsoft.com/office/drawing/2014/main" id="{205CBB8F-4F2A-976C-4638-5736B4675DB8}"/>
              </a:ext>
            </a:extLst>
          </p:cNvPr>
          <p:cNvSpPr txBox="1"/>
          <p:nvPr/>
        </p:nvSpPr>
        <p:spPr>
          <a:xfrm>
            <a:off x="823510" y="2334808"/>
            <a:ext cx="9548127" cy="250325"/>
          </a:xfrm>
          <a:prstGeom prst="rect">
            <a:avLst/>
          </a:prstGeom>
          <a:noFill/>
        </p:spPr>
        <p:txBody>
          <a:bodyPr wrap="none" lIns="0" tIns="0" rIns="0" bIns="0"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Turning off this control will disable </a:t>
            </a:r>
            <a:r>
              <a:rPr kumimoji="0" lang="en-US" sz="1200" b="1"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all</a:t>
            </a:r>
            <a:r>
              <a:rPr kumimoji="0" lang="en-US" sz="1200" b="0" i="0" u="none" strike="noStrike" kern="1200" cap="none" spc="0" normalizeH="0" baseline="0" noProof="0">
                <a:ln>
                  <a:noFill/>
                </a:ln>
                <a:solidFill>
                  <a:srgbClr val="000000">
                    <a:lumMod val="75000"/>
                    <a:lumOff val="25000"/>
                  </a:srgbClr>
                </a:solidFill>
                <a:effectLst/>
                <a:uLnTx/>
                <a:uFillTx/>
                <a:latin typeface="Aptos" panose="02110004020202020204"/>
                <a:ea typeface="+mn-ea"/>
                <a:cs typeface="+mn-cs"/>
              </a:rPr>
              <a:t> People skills experiments for users. This control is recommended for piloting People Skills in small groups. </a:t>
            </a:r>
          </a:p>
        </p:txBody>
      </p:sp>
    </p:spTree>
    <p:extLst>
      <p:ext uri="{BB962C8B-B14F-4D97-AF65-F5344CB8AC3E}">
        <p14:creationId xmlns:p14="http://schemas.microsoft.com/office/powerpoint/2010/main" val="37983548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4FA3C-10E6-1549-A5C7-8C7E08198BD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520FCCD-2C1D-4BB3-597D-A9EA72D5D9B0}"/>
              </a:ext>
              <a:ext uri="{C183D7F6-B498-43B3-948B-1728B52AA6E4}">
                <adec:decorative xmlns:adec="http://schemas.microsoft.com/office/drawing/2017/decorative" val="1"/>
              </a:ext>
            </a:extLst>
          </p:cNvPr>
          <p:cNvSpPr>
            <a:spLocks/>
          </p:cNvSpPr>
          <p:nvPr/>
        </p:nvSpPr>
        <p:spPr>
          <a:xfrm>
            <a:off x="588963" y="339047"/>
            <a:ext cx="11020424" cy="6225266"/>
          </a:xfrm>
          <a:prstGeom prst="roundRect">
            <a:avLst>
              <a:gd name="adj" fmla="val 3870"/>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 name="Rectangle: Rounded Corners 5">
            <a:extLst>
              <a:ext uri="{FF2B5EF4-FFF2-40B4-BE49-F238E27FC236}">
                <a16:creationId xmlns:a16="http://schemas.microsoft.com/office/drawing/2014/main" id="{4579035D-5483-089F-1625-F822508549D5}"/>
              </a:ext>
              <a:ext uri="{C183D7F6-B498-43B3-948B-1728B52AA6E4}">
                <adec:decorative xmlns:adec="http://schemas.microsoft.com/office/drawing/2017/decorative" val="1"/>
              </a:ext>
            </a:extLst>
          </p:cNvPr>
          <p:cNvSpPr>
            <a:spLocks/>
          </p:cNvSpPr>
          <p:nvPr/>
        </p:nvSpPr>
        <p:spPr>
          <a:xfrm>
            <a:off x="8690350" y="458280"/>
            <a:ext cx="2743200" cy="5792312"/>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7" name="Rectangle: Rounded Corners 6">
            <a:extLst>
              <a:ext uri="{FF2B5EF4-FFF2-40B4-BE49-F238E27FC236}">
                <a16:creationId xmlns:a16="http://schemas.microsoft.com/office/drawing/2014/main" id="{27237D3B-324B-2142-86BB-6F6F99BD9213}"/>
              </a:ext>
              <a:ext uri="{C183D7F6-B498-43B3-948B-1728B52AA6E4}">
                <adec:decorative xmlns:adec="http://schemas.microsoft.com/office/drawing/2017/decorative" val="1"/>
              </a:ext>
            </a:extLst>
          </p:cNvPr>
          <p:cNvSpPr>
            <a:spLocks/>
          </p:cNvSpPr>
          <p:nvPr/>
        </p:nvSpPr>
        <p:spPr>
          <a:xfrm>
            <a:off x="5785747" y="458280"/>
            <a:ext cx="2743200" cy="5941440"/>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 name="Rectangle: Rounded Corners 7">
            <a:extLst>
              <a:ext uri="{FF2B5EF4-FFF2-40B4-BE49-F238E27FC236}">
                <a16:creationId xmlns:a16="http://schemas.microsoft.com/office/drawing/2014/main" id="{8EC259C3-BBCC-9F98-2E72-DC2D0BE45BA5}"/>
              </a:ext>
              <a:ext uri="{C183D7F6-B498-43B3-948B-1728B52AA6E4}">
                <adec:decorative xmlns:adec="http://schemas.microsoft.com/office/drawing/2017/decorative" val="1"/>
              </a:ext>
            </a:extLst>
          </p:cNvPr>
          <p:cNvSpPr>
            <a:spLocks/>
          </p:cNvSpPr>
          <p:nvPr/>
        </p:nvSpPr>
        <p:spPr>
          <a:xfrm>
            <a:off x="752339" y="458280"/>
            <a:ext cx="4900854" cy="5941441"/>
          </a:xfrm>
          <a:prstGeom prst="roundRect">
            <a:avLst>
              <a:gd name="adj" fmla="val 3082"/>
            </a:avLst>
          </a:prstGeom>
          <a:solidFill>
            <a:schemeClr val="bg1"/>
          </a:solidFill>
          <a:ln w="6350">
            <a:no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9" name="Freeform: Shape 8">
            <a:extLst>
              <a:ext uri="{FF2B5EF4-FFF2-40B4-BE49-F238E27FC236}">
                <a16:creationId xmlns:a16="http://schemas.microsoft.com/office/drawing/2014/main" id="{26E554E4-A05B-54FA-5E7D-BB20FD54A641}"/>
              </a:ext>
              <a:ext uri="{C183D7F6-B498-43B3-948B-1728B52AA6E4}">
                <adec:decorative xmlns:adec="http://schemas.microsoft.com/office/drawing/2017/decorative" val="1"/>
              </a:ext>
            </a:extLst>
          </p:cNvPr>
          <p:cNvSpPr/>
          <p:nvPr/>
        </p:nvSpPr>
        <p:spPr bwMode="auto">
          <a:xfrm>
            <a:off x="934947" y="4411940"/>
            <a:ext cx="10358977" cy="1987780"/>
          </a:xfrm>
          <a:custGeom>
            <a:avLst/>
            <a:gdLst>
              <a:gd name="connsiteX0" fmla="*/ 5049651 w 10099302"/>
              <a:gd name="connsiteY0" fmla="*/ 0 h 3072439"/>
              <a:gd name="connsiteX1" fmla="*/ 10083568 w 10099302"/>
              <a:gd name="connsiteY1" fmla="*/ 3019638 h 3072439"/>
              <a:gd name="connsiteX2" fmla="*/ 10099302 w 10099302"/>
              <a:gd name="connsiteY2" fmla="*/ 3072439 h 3072439"/>
              <a:gd name="connsiteX3" fmla="*/ 0 w 10099302"/>
              <a:gd name="connsiteY3" fmla="*/ 3072439 h 3072439"/>
              <a:gd name="connsiteX4" fmla="*/ 15734 w 10099302"/>
              <a:gd name="connsiteY4" fmla="*/ 3019638 h 3072439"/>
              <a:gd name="connsiteX5" fmla="*/ 5049651 w 10099302"/>
              <a:gd name="connsiteY5" fmla="*/ 0 h 307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99302" h="3072439">
                <a:moveTo>
                  <a:pt x="5049651" y="0"/>
                </a:moveTo>
                <a:cubicBezTo>
                  <a:pt x="7471659" y="0"/>
                  <a:pt x="9506737" y="1283141"/>
                  <a:pt x="10083568" y="3019638"/>
                </a:cubicBezTo>
                <a:lnTo>
                  <a:pt x="10099302" y="3072439"/>
                </a:lnTo>
                <a:lnTo>
                  <a:pt x="0" y="3072439"/>
                </a:lnTo>
                <a:lnTo>
                  <a:pt x="15734" y="3019638"/>
                </a:lnTo>
                <a:cubicBezTo>
                  <a:pt x="592565" y="1283141"/>
                  <a:pt x="2627643" y="0"/>
                  <a:pt x="5049651" y="0"/>
                </a:cubicBezTo>
                <a:close/>
              </a:path>
            </a:pathLst>
          </a:custGeom>
          <a:solidFill>
            <a:srgbClr val="E0EEF9"/>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0" name="Title 5">
            <a:extLst>
              <a:ext uri="{FF2B5EF4-FFF2-40B4-BE49-F238E27FC236}">
                <a16:creationId xmlns:a16="http://schemas.microsoft.com/office/drawing/2014/main" id="{D401024D-6BF1-5DFE-E8A3-3B0808348E3C}"/>
              </a:ext>
              <a:ext uri="{C183D7F6-B498-43B3-948B-1728B52AA6E4}">
                <adec:decorative xmlns:adec="http://schemas.microsoft.com/office/drawing/2017/decorative" val="1"/>
              </a:ext>
            </a:extLst>
          </p:cNvPr>
          <p:cNvSpPr txBox="1">
            <a:spLocks noGrp="1"/>
          </p:cNvSpPr>
          <p:nvPr>
            <p:ph type="title" idx="4294967295"/>
          </p:nvPr>
        </p:nvSpPr>
        <p:spPr>
          <a:xfrm>
            <a:off x="2803046" y="5563987"/>
            <a:ext cx="6674806" cy="769441"/>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800" b="1" i="0" kern="1200" cap="none" spc="-50" baseline="0" dirty="0" smtClean="0">
                <a:ln w="3175">
                  <a:noFill/>
                </a:ln>
                <a:solidFill>
                  <a:schemeClr val="tx1"/>
                </a:solidFill>
                <a:effectLst/>
                <a:latin typeface="+mj-lt"/>
                <a:ea typeface="+mn-ea"/>
                <a:cs typeface="Segoe UI Semibold" panose="020B0502040204020203" pitchFamily="34" charset="0"/>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w="3175">
                  <a:noFill/>
                </a:ln>
                <a:solidFill>
                  <a:srgbClr val="0B87DE"/>
                </a:solidFill>
                <a:effectLst/>
                <a:uLnTx/>
                <a:uFillTx/>
                <a:latin typeface="Aptos SemiBold" panose="020B0004020202020204" pitchFamily="34" charset="0"/>
                <a:ea typeface="+mn-ea"/>
                <a:cs typeface="Segoe UI Semibold" panose="020B0502040204020203" pitchFamily="34" charset="0"/>
              </a:rPr>
              <a:t>People Skills </a:t>
            </a:r>
            <a:br>
              <a:rPr kumimoji="0" lang="en-US" sz="2000" b="0" i="0" u="none" strike="noStrike" kern="1200" cap="none" spc="0" normalizeH="0" baseline="0" noProof="0">
                <a:ln w="3175">
                  <a:noFill/>
                </a:ln>
                <a:solidFill>
                  <a:srgbClr val="0B87DE"/>
                </a:solidFill>
                <a:effectLst/>
                <a:uLnTx/>
                <a:uFillTx/>
                <a:latin typeface="Aptos SemiBold" panose="020B0004020202020204" pitchFamily="34" charset="0"/>
                <a:ea typeface="+mn-ea"/>
                <a:cs typeface="Segoe UI Semibold" panose="020B0502040204020203" pitchFamily="34" charset="0"/>
              </a:rPr>
            </a:br>
            <a:r>
              <a:rPr kumimoji="0" lang="en-US" sz="1800" b="0" i="0" u="none" strike="noStrike" kern="1200" cap="none" spc="0" normalizeH="0" baseline="0" noProof="0">
                <a:ln w="3175">
                  <a:noFill/>
                </a:ln>
                <a:solidFill>
                  <a:srgbClr val="000000">
                    <a:lumMod val="65000"/>
                    <a:lumOff val="35000"/>
                  </a:srgbClr>
                </a:solidFill>
                <a:effectLst/>
                <a:uLnTx/>
                <a:uFillTx/>
                <a:latin typeface="Aptos SemiBold" panose="020B0004020202020204" pitchFamily="34" charset="0"/>
                <a:ea typeface="+mn-ea"/>
                <a:cs typeface="Segoe UI Semibold" panose="020B0502040204020203" pitchFamily="34" charset="0"/>
              </a:rPr>
              <a:t>Intelligence Layer</a:t>
            </a:r>
            <a:endParaRPr kumimoji="0" lang="en-US" sz="2000" b="0" i="0" u="none" strike="noStrike" kern="1200" cap="none" spc="0" normalizeH="0" baseline="0" noProof="0">
              <a:ln w="3175">
                <a:noFill/>
              </a:ln>
              <a:solidFill>
                <a:srgbClr val="000000">
                  <a:lumMod val="65000"/>
                  <a:lumOff val="35000"/>
                </a:srgbClr>
              </a:solidFill>
              <a:effectLst/>
              <a:uLnTx/>
              <a:uFillTx/>
              <a:latin typeface="Aptos SemiBold" panose="020B0004020202020204" pitchFamily="34" charset="0"/>
              <a:ea typeface="+mn-ea"/>
              <a:cs typeface="Segoe UI Semibold" panose="020B0502040204020203" pitchFamily="34" charset="0"/>
            </a:endParaRPr>
          </a:p>
        </p:txBody>
      </p:sp>
      <p:pic>
        <p:nvPicPr>
          <p:cNvPr id="11" name="Picture 2" descr="People Skills icon">
            <a:extLst>
              <a:ext uri="{FF2B5EF4-FFF2-40B4-BE49-F238E27FC236}">
                <a16:creationId xmlns:a16="http://schemas.microsoft.com/office/drawing/2014/main" id="{13527C48-0A98-2B1B-8B00-A7BFE49E2457}"/>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1" b="1"/>
          <a:stretch>
            <a:fillRect/>
          </a:stretch>
        </p:blipFill>
        <p:spPr bwMode="auto">
          <a:xfrm>
            <a:off x="5743327" y="4805326"/>
            <a:ext cx="844566" cy="84456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38E5E815-8BD5-BF85-D20D-1E1AF1E9E039}"/>
              </a:ext>
              <a:ext uri="{C183D7F6-B498-43B3-948B-1728B52AA6E4}">
                <adec:decorative xmlns:adec="http://schemas.microsoft.com/office/drawing/2017/decorative" val="1"/>
              </a:ext>
            </a:extLst>
          </p:cNvPr>
          <p:cNvGrpSpPr/>
          <p:nvPr/>
        </p:nvGrpSpPr>
        <p:grpSpPr>
          <a:xfrm>
            <a:off x="5896407" y="574638"/>
            <a:ext cx="2720510" cy="526652"/>
            <a:chOff x="1886084" y="650838"/>
            <a:chExt cx="2720510" cy="526652"/>
          </a:xfrm>
        </p:grpSpPr>
        <p:sp>
          <p:nvSpPr>
            <p:cNvPr id="13" name="Oval 12">
              <a:extLst>
                <a:ext uri="{FF2B5EF4-FFF2-40B4-BE49-F238E27FC236}">
                  <a16:creationId xmlns:a16="http://schemas.microsoft.com/office/drawing/2014/main" id="{0A8A26CD-24F7-0EE8-2A04-8810211CEC50}"/>
                </a:ext>
                <a:ext uri="{C183D7F6-B498-43B3-948B-1728B52AA6E4}">
                  <adec:decorative xmlns:adec="http://schemas.microsoft.com/office/drawing/2017/decorative" val="1"/>
                </a:ext>
              </a:extLst>
            </p:cNvPr>
            <p:cNvSpPr/>
            <p:nvPr/>
          </p:nvSpPr>
          <p:spPr bwMode="auto">
            <a:xfrm>
              <a:off x="1886084" y="650838"/>
              <a:ext cx="526654" cy="526652"/>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UI" pitchFamily="34" charset="0"/>
              </a:endParaRPr>
            </a:p>
          </p:txBody>
        </p:sp>
        <p:sp>
          <p:nvSpPr>
            <p:cNvPr id="14" name="Rectangle 13">
              <a:extLst>
                <a:ext uri="{FF2B5EF4-FFF2-40B4-BE49-F238E27FC236}">
                  <a16:creationId xmlns:a16="http://schemas.microsoft.com/office/drawing/2014/main" id="{1DCAB15B-86CC-DF61-5E64-48B0672B0976}"/>
                </a:ext>
              </a:extLst>
            </p:cNvPr>
            <p:cNvSpPr/>
            <p:nvPr/>
          </p:nvSpPr>
          <p:spPr bwMode="auto">
            <a:xfrm>
              <a:off x="2286595" y="787501"/>
              <a:ext cx="2319999" cy="30316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765"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Aptos SemiBold" panose="020B0004020202020204" pitchFamily="34" charset="0"/>
                  <a:ea typeface="+mn-ea"/>
                  <a:cs typeface="Segoe UI" panose="020B0502040204020203" pitchFamily="34" charset="0"/>
                </a:rPr>
                <a:t>For Team Leaders</a:t>
              </a:r>
            </a:p>
          </p:txBody>
        </p:sp>
        <p:pic>
          <p:nvPicPr>
            <p:cNvPr id="15" name="Picture 14" descr="A group of purple people&#10;&#10;AI-generated content may be incorrect.">
              <a:extLst>
                <a:ext uri="{FF2B5EF4-FFF2-40B4-BE49-F238E27FC236}">
                  <a16:creationId xmlns:a16="http://schemas.microsoft.com/office/drawing/2014/main" id="{E35349D8-A0A0-9C88-9ACE-D153D1E956A8}"/>
                </a:ext>
              </a:extLst>
            </p:cNvPr>
            <p:cNvPicPr>
              <a:picLocks noChangeAspect="1"/>
            </p:cNvPicPr>
            <p:nvPr/>
          </p:nvPicPr>
          <p:blipFill>
            <a:blip r:embed="rId4"/>
            <a:stretch>
              <a:fillRect/>
            </a:stretch>
          </p:blipFill>
          <p:spPr>
            <a:xfrm>
              <a:off x="2015252" y="780004"/>
              <a:ext cx="268319" cy="268319"/>
            </a:xfrm>
            <a:prstGeom prst="rect">
              <a:avLst/>
            </a:prstGeom>
          </p:spPr>
        </p:pic>
      </p:grpSp>
      <p:grpSp>
        <p:nvGrpSpPr>
          <p:cNvPr id="16" name="Group 15">
            <a:extLst>
              <a:ext uri="{FF2B5EF4-FFF2-40B4-BE49-F238E27FC236}">
                <a16:creationId xmlns:a16="http://schemas.microsoft.com/office/drawing/2014/main" id="{1A0D02F9-A5FB-9E43-B8E6-A4E93FDD7A6F}"/>
              </a:ext>
              <a:ext uri="{C183D7F6-B498-43B3-948B-1728B52AA6E4}">
                <adec:decorative xmlns:adec="http://schemas.microsoft.com/office/drawing/2017/decorative" val="1"/>
              </a:ext>
            </a:extLst>
          </p:cNvPr>
          <p:cNvGrpSpPr/>
          <p:nvPr/>
        </p:nvGrpSpPr>
        <p:grpSpPr>
          <a:xfrm>
            <a:off x="8750502" y="574079"/>
            <a:ext cx="2776823" cy="526652"/>
            <a:chOff x="9867406" y="649128"/>
            <a:chExt cx="2776823" cy="526652"/>
          </a:xfrm>
        </p:grpSpPr>
        <p:grpSp>
          <p:nvGrpSpPr>
            <p:cNvPr id="17" name="Group 16">
              <a:extLst>
                <a:ext uri="{FF2B5EF4-FFF2-40B4-BE49-F238E27FC236}">
                  <a16:creationId xmlns:a16="http://schemas.microsoft.com/office/drawing/2014/main" id="{C4ACC66C-6526-BCE0-85EF-080421D84A39}"/>
                </a:ext>
              </a:extLst>
            </p:cNvPr>
            <p:cNvGrpSpPr/>
            <p:nvPr/>
          </p:nvGrpSpPr>
          <p:grpSpPr>
            <a:xfrm>
              <a:off x="9867406" y="649128"/>
              <a:ext cx="2776823" cy="526652"/>
              <a:chOff x="1886084" y="650838"/>
              <a:chExt cx="2776823" cy="526652"/>
            </a:xfrm>
          </p:grpSpPr>
          <p:sp>
            <p:nvSpPr>
              <p:cNvPr id="19" name="Oval 18">
                <a:extLst>
                  <a:ext uri="{FF2B5EF4-FFF2-40B4-BE49-F238E27FC236}">
                    <a16:creationId xmlns:a16="http://schemas.microsoft.com/office/drawing/2014/main" id="{0AA8A583-067C-A674-8BE3-6FE3BE5F3C5D}"/>
                  </a:ext>
                  <a:ext uri="{C183D7F6-B498-43B3-948B-1728B52AA6E4}">
                    <adec:decorative xmlns:adec="http://schemas.microsoft.com/office/drawing/2017/decorative" val="1"/>
                  </a:ext>
                </a:extLst>
              </p:cNvPr>
              <p:cNvSpPr/>
              <p:nvPr/>
            </p:nvSpPr>
            <p:spPr bwMode="auto">
              <a:xfrm>
                <a:off x="1886084" y="650838"/>
                <a:ext cx="526654" cy="526652"/>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UI" pitchFamily="34" charset="0"/>
                </a:endParaRPr>
              </a:p>
            </p:txBody>
          </p:sp>
          <p:sp>
            <p:nvSpPr>
              <p:cNvPr id="20" name="Rectangle 19">
                <a:extLst>
                  <a:ext uri="{FF2B5EF4-FFF2-40B4-BE49-F238E27FC236}">
                    <a16:creationId xmlns:a16="http://schemas.microsoft.com/office/drawing/2014/main" id="{6130F60E-00DF-7B65-1968-BE4CC8EAD8FE}"/>
                  </a:ext>
                </a:extLst>
              </p:cNvPr>
              <p:cNvSpPr/>
              <p:nvPr/>
            </p:nvSpPr>
            <p:spPr bwMode="auto">
              <a:xfrm>
                <a:off x="2342908" y="788620"/>
                <a:ext cx="2319999" cy="30316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765"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Aptos SemiBold" panose="020B0004020202020204" pitchFamily="34" charset="0"/>
                    <a:ea typeface="+mn-ea"/>
                    <a:cs typeface="Segoe UI" panose="020B0502040204020203" pitchFamily="34" charset="0"/>
                  </a:rPr>
                  <a:t>For Organizations</a:t>
                </a:r>
              </a:p>
            </p:txBody>
          </p:sp>
        </p:grpSp>
        <p:pic>
          <p:nvPicPr>
            <p:cNvPr id="18" name="Picture 17" descr="A blue and black logo&#10;&#10;AI-generated content may be incorrect.">
              <a:extLst>
                <a:ext uri="{FF2B5EF4-FFF2-40B4-BE49-F238E27FC236}">
                  <a16:creationId xmlns:a16="http://schemas.microsoft.com/office/drawing/2014/main" id="{965EDA83-905B-595E-B400-DFB4C4F9F16A}"/>
                </a:ext>
              </a:extLst>
            </p:cNvPr>
            <p:cNvPicPr>
              <a:picLocks noChangeAspect="1"/>
            </p:cNvPicPr>
            <p:nvPr/>
          </p:nvPicPr>
          <p:blipFill>
            <a:blip r:embed="rId5"/>
            <a:stretch>
              <a:fillRect/>
            </a:stretch>
          </p:blipFill>
          <p:spPr>
            <a:xfrm>
              <a:off x="10016006" y="786858"/>
              <a:ext cx="237626" cy="237626"/>
            </a:xfrm>
            <a:prstGeom prst="rect">
              <a:avLst/>
            </a:prstGeom>
          </p:spPr>
        </p:pic>
      </p:grpSp>
      <p:grpSp>
        <p:nvGrpSpPr>
          <p:cNvPr id="21" name="Group 20">
            <a:extLst>
              <a:ext uri="{FF2B5EF4-FFF2-40B4-BE49-F238E27FC236}">
                <a16:creationId xmlns:a16="http://schemas.microsoft.com/office/drawing/2014/main" id="{A3F84CD7-6A0E-6B27-89D6-F49B3DAA3F2B}"/>
              </a:ext>
              <a:ext uri="{C183D7F6-B498-43B3-948B-1728B52AA6E4}">
                <adec:decorative xmlns:adec="http://schemas.microsoft.com/office/drawing/2017/decorative" val="1"/>
              </a:ext>
            </a:extLst>
          </p:cNvPr>
          <p:cNvGrpSpPr/>
          <p:nvPr/>
        </p:nvGrpSpPr>
        <p:grpSpPr>
          <a:xfrm>
            <a:off x="1002090" y="590818"/>
            <a:ext cx="2756657" cy="526652"/>
            <a:chOff x="1461422" y="647418"/>
            <a:chExt cx="2756657" cy="526652"/>
          </a:xfrm>
        </p:grpSpPr>
        <p:grpSp>
          <p:nvGrpSpPr>
            <p:cNvPr id="22" name="Group 21">
              <a:extLst>
                <a:ext uri="{FF2B5EF4-FFF2-40B4-BE49-F238E27FC236}">
                  <a16:creationId xmlns:a16="http://schemas.microsoft.com/office/drawing/2014/main" id="{440AF8ED-0E60-4DB8-C19B-DA35AB5E2838}"/>
                </a:ext>
              </a:extLst>
            </p:cNvPr>
            <p:cNvGrpSpPr/>
            <p:nvPr/>
          </p:nvGrpSpPr>
          <p:grpSpPr>
            <a:xfrm>
              <a:off x="1461422" y="647418"/>
              <a:ext cx="2756657" cy="526652"/>
              <a:chOff x="1886084" y="650838"/>
              <a:chExt cx="2756657" cy="526652"/>
            </a:xfrm>
          </p:grpSpPr>
          <p:sp>
            <p:nvSpPr>
              <p:cNvPr id="24" name="Oval 23">
                <a:extLst>
                  <a:ext uri="{FF2B5EF4-FFF2-40B4-BE49-F238E27FC236}">
                    <a16:creationId xmlns:a16="http://schemas.microsoft.com/office/drawing/2014/main" id="{4FA18099-DB6E-7547-CC3D-D131C01C9D24}"/>
                  </a:ext>
                  <a:ext uri="{C183D7F6-B498-43B3-948B-1728B52AA6E4}">
                    <adec:decorative xmlns:adec="http://schemas.microsoft.com/office/drawing/2017/decorative" val="1"/>
                  </a:ext>
                </a:extLst>
              </p:cNvPr>
              <p:cNvSpPr/>
              <p:nvPr/>
            </p:nvSpPr>
            <p:spPr bwMode="auto">
              <a:xfrm>
                <a:off x="1886084" y="650838"/>
                <a:ext cx="526654" cy="526652"/>
              </a:xfrm>
              <a:prstGeom prst="ellipse">
                <a:avLst/>
              </a:prstGeom>
              <a:solidFill>
                <a:schemeClr val="bg1"/>
              </a:solidFill>
              <a:ln w="38100">
                <a:gradFill flip="none" rotWithShape="1">
                  <a:gsLst>
                    <a:gs pos="20000">
                      <a:srgbClr val="D5EDF7"/>
                    </a:gs>
                    <a:gs pos="100000">
                      <a:srgbClr val="E2D0F7"/>
                    </a:gs>
                  </a:gsLst>
                  <a:path path="circle">
                    <a:fillToRect r="100000" b="100000"/>
                  </a:path>
                  <a:tileRect l="-100000" t="-100000"/>
                </a:gradFill>
                <a:headEnd type="none" w="med" len="med"/>
                <a:tailEnd type="none" w="med" len="med"/>
              </a:ln>
              <a:effectLst>
                <a:outerShdw blurRad="635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78D4"/>
                  </a:solidFill>
                  <a:effectLst/>
                  <a:uLnTx/>
                  <a:uFillTx/>
                  <a:latin typeface="Aptos SemiBold" panose="020B0004020202020204" pitchFamily="34" charset="0"/>
                  <a:ea typeface="+mn-ea"/>
                  <a:cs typeface="Segoe UI" pitchFamily="34" charset="0"/>
                </a:endParaRPr>
              </a:p>
            </p:txBody>
          </p:sp>
          <p:sp>
            <p:nvSpPr>
              <p:cNvPr id="25" name="Rectangle 24">
                <a:extLst>
                  <a:ext uri="{FF2B5EF4-FFF2-40B4-BE49-F238E27FC236}">
                    <a16:creationId xmlns:a16="http://schemas.microsoft.com/office/drawing/2014/main" id="{8FFF1AF3-7BE2-A536-E8D2-E122B0F772E6}"/>
                  </a:ext>
                </a:extLst>
              </p:cNvPr>
              <p:cNvSpPr/>
              <p:nvPr/>
            </p:nvSpPr>
            <p:spPr bwMode="auto">
              <a:xfrm>
                <a:off x="2322742" y="768366"/>
                <a:ext cx="2319999" cy="30316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1765"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Aptos SemiBold" panose="020B0004020202020204" pitchFamily="34" charset="0"/>
                    <a:ea typeface="+mn-ea"/>
                    <a:cs typeface="Segoe UI" panose="020B0502040204020203" pitchFamily="34" charset="0"/>
                  </a:rPr>
                  <a:t>For Employees</a:t>
                </a:r>
              </a:p>
            </p:txBody>
          </p:sp>
        </p:grpSp>
        <p:pic>
          <p:nvPicPr>
            <p:cNvPr id="23" name="Picture 22" descr="A purple circle and a black background&#10;&#10;AI-generated content may be incorrect.">
              <a:extLst>
                <a:ext uri="{FF2B5EF4-FFF2-40B4-BE49-F238E27FC236}">
                  <a16:creationId xmlns:a16="http://schemas.microsoft.com/office/drawing/2014/main" id="{DDB43D99-3394-3C06-4F6A-14DDC8D3FE9C}"/>
                </a:ext>
              </a:extLst>
            </p:cNvPr>
            <p:cNvPicPr>
              <a:picLocks noChangeAspect="1"/>
            </p:cNvPicPr>
            <p:nvPr/>
          </p:nvPicPr>
          <p:blipFill>
            <a:blip r:embed="rId6"/>
            <a:stretch>
              <a:fillRect/>
            </a:stretch>
          </p:blipFill>
          <p:spPr>
            <a:xfrm>
              <a:off x="1605045" y="792750"/>
              <a:ext cx="239408" cy="239408"/>
            </a:xfrm>
            <a:prstGeom prst="rect">
              <a:avLst/>
            </a:prstGeom>
          </p:spPr>
        </p:pic>
      </p:grpSp>
      <p:sp>
        <p:nvSpPr>
          <p:cNvPr id="26" name="TextBox 25">
            <a:extLst>
              <a:ext uri="{FF2B5EF4-FFF2-40B4-BE49-F238E27FC236}">
                <a16:creationId xmlns:a16="http://schemas.microsoft.com/office/drawing/2014/main" id="{A865FA22-A07E-6020-147F-49EEB36D6F1F}"/>
              </a:ext>
            </a:extLst>
          </p:cNvPr>
          <p:cNvSpPr txBox="1"/>
          <p:nvPr/>
        </p:nvSpPr>
        <p:spPr>
          <a:xfrm>
            <a:off x="844813" y="1656670"/>
            <a:ext cx="1344985" cy="769441"/>
          </a:xfrm>
          <a:prstGeom prst="rect">
            <a:avLst/>
          </a:prstGeom>
          <a:noFill/>
        </p:spPr>
        <p:txBody>
          <a:bodyPr wrap="square"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ptos SemiBold" panose="020B0004020202020204" pitchFamily="34" charset="0"/>
                <a:ea typeface="+mn-ea"/>
                <a:cs typeface="+mn-cs"/>
              </a:rPr>
              <a:t>Showcase your skills and connect with others based on their expertise</a:t>
            </a:r>
          </a:p>
        </p:txBody>
      </p:sp>
      <p:sp>
        <p:nvSpPr>
          <p:cNvPr id="27" name="TextBox 26">
            <a:extLst>
              <a:ext uri="{FF2B5EF4-FFF2-40B4-BE49-F238E27FC236}">
                <a16:creationId xmlns:a16="http://schemas.microsoft.com/office/drawing/2014/main" id="{ED83C23F-FFCD-E77F-BB33-36E740CF2A9F}"/>
              </a:ext>
            </a:extLst>
          </p:cNvPr>
          <p:cNvSpPr txBox="1"/>
          <p:nvPr/>
        </p:nvSpPr>
        <p:spPr>
          <a:xfrm>
            <a:off x="844813" y="3235149"/>
            <a:ext cx="1489696" cy="769441"/>
          </a:xfrm>
          <a:prstGeom prst="rect">
            <a:avLst/>
          </a:prstGeom>
          <a:noFill/>
        </p:spPr>
        <p:txBody>
          <a:bodyPr wrap="square" rtlCol="0">
            <a:spAutoFit/>
          </a:bodyPr>
          <a:lstStyle>
            <a:defPPr>
              <a:defRPr lang="en-US"/>
            </a:defPPr>
            <a:lvl1pPr>
              <a:defRPr sz="1100">
                <a:latin typeface="+mj-lt"/>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ptos SemiBold" panose="020B0004020202020204" pitchFamily="34" charset="0"/>
                <a:ea typeface="+mn-ea"/>
                <a:cs typeface="+mn-cs"/>
              </a:rPr>
              <a:t>Get personalized learning and development recommendations</a:t>
            </a:r>
          </a:p>
        </p:txBody>
      </p:sp>
      <p:sp>
        <p:nvSpPr>
          <p:cNvPr id="32" name="TextBox 31">
            <a:extLst>
              <a:ext uri="{FF2B5EF4-FFF2-40B4-BE49-F238E27FC236}">
                <a16:creationId xmlns:a16="http://schemas.microsoft.com/office/drawing/2014/main" id="{F4A994B9-5FCC-8132-6C12-8ECC9769DB1C}"/>
              </a:ext>
            </a:extLst>
          </p:cNvPr>
          <p:cNvSpPr txBox="1"/>
          <p:nvPr/>
        </p:nvSpPr>
        <p:spPr>
          <a:xfrm>
            <a:off x="6362694" y="2726409"/>
            <a:ext cx="1465532" cy="430887"/>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000" b="0" i="0" u="none" strike="noStrike" cap="none" spc="0" normalizeH="0" baseline="0">
                <a:ln>
                  <a:noFill/>
                </a:ln>
                <a:solidFill>
                  <a:srgbClr val="414141">
                    <a:lumMod val="75000"/>
                  </a:srgbClr>
                </a:solidFill>
                <a:effectLst/>
                <a:uLnTx/>
                <a:uFillTx/>
              </a:defRPr>
            </a:lvl1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Workforce Insights Agent</a:t>
            </a:r>
          </a:p>
        </p:txBody>
      </p:sp>
      <p:pic>
        <p:nvPicPr>
          <p:cNvPr id="33" name="Picture 32" descr="A screenshot of a computer">
            <a:extLst>
              <a:ext uri="{FF2B5EF4-FFF2-40B4-BE49-F238E27FC236}">
                <a16:creationId xmlns:a16="http://schemas.microsoft.com/office/drawing/2014/main" id="{BB3F87CA-F02E-BF12-DD92-9338340551BC}"/>
              </a:ext>
            </a:extLst>
          </p:cNvPr>
          <p:cNvPicPr>
            <a:picLocks noChangeAspect="1"/>
          </p:cNvPicPr>
          <p:nvPr/>
        </p:nvPicPr>
        <p:blipFill>
          <a:blip r:embed="rId7"/>
          <a:stretch>
            <a:fillRect/>
          </a:stretch>
        </p:blipFill>
        <p:spPr>
          <a:xfrm>
            <a:off x="6289215" y="1508455"/>
            <a:ext cx="1671640" cy="1149252"/>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34" name="TextBox 33">
            <a:extLst>
              <a:ext uri="{FF2B5EF4-FFF2-40B4-BE49-F238E27FC236}">
                <a16:creationId xmlns:a16="http://schemas.microsoft.com/office/drawing/2014/main" id="{D1F0E27A-6706-43B5-DE80-D77F7B668641}"/>
              </a:ext>
            </a:extLst>
          </p:cNvPr>
          <p:cNvSpPr txBox="1"/>
          <p:nvPr/>
        </p:nvSpPr>
        <p:spPr>
          <a:xfrm>
            <a:off x="6125028" y="3336600"/>
            <a:ext cx="2158385" cy="600164"/>
          </a:xfrm>
          <a:prstGeom prst="rect">
            <a:avLst/>
          </a:prstGeom>
          <a:noFill/>
        </p:spPr>
        <p:txBody>
          <a:bodyPr wrap="square" rtlCol="0">
            <a:spAutoFit/>
          </a:bodyPr>
          <a:lstStyle>
            <a:defPPr>
              <a:defRPr lang="en-US"/>
            </a:defPPr>
            <a:lvl1pPr>
              <a:defRPr sz="1100">
                <a:latin typeface="+mj-lt"/>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ptos SemiBold" panose="020B0004020202020204" pitchFamily="34" charset="0"/>
                <a:ea typeface="+mn-ea"/>
                <a:cs typeface="+mn-cs"/>
              </a:rPr>
              <a:t>Understand team composition and find experts in your team for the right roles and projects </a:t>
            </a:r>
          </a:p>
        </p:txBody>
      </p:sp>
      <p:pic>
        <p:nvPicPr>
          <p:cNvPr id="43" name="Picture 2">
            <a:extLst>
              <a:ext uri="{FF2B5EF4-FFF2-40B4-BE49-F238E27FC236}">
                <a16:creationId xmlns:a16="http://schemas.microsoft.com/office/drawing/2014/main" id="{9E722179-3810-9BA7-35E8-F8C078DC06E9}"/>
              </a:ext>
              <a:ext uri="{C183D7F6-B498-43B3-948B-1728B52AA6E4}">
                <adec:decorative xmlns:adec="http://schemas.microsoft.com/office/drawing/2017/decorative" val="1"/>
              </a:ext>
            </a:extLst>
          </p:cNvPr>
          <p:cNvPicPr>
            <a:picLocks noChangeAspect="1" noChangeArrowheads="1"/>
          </p:cNvPicPr>
          <p:nvPr/>
        </p:nvPicPr>
        <p:blipFill rotWithShape="1">
          <a:blip r:embed="rId8">
            <a:extLst>
              <a:ext uri="{28A0092B-C50C-407E-A947-70E740481C1C}">
                <a14:useLocalDpi xmlns:a14="http://schemas.microsoft.com/office/drawing/2010/main"/>
              </a:ext>
            </a:extLst>
          </a:blip>
          <a:srcRect b="22562"/>
          <a:stretch>
            <a:fillRect/>
          </a:stretch>
        </p:blipFill>
        <p:spPr bwMode="auto">
          <a:xfrm>
            <a:off x="9322701" y="1504412"/>
            <a:ext cx="1666350" cy="1162319"/>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44" name="TextBox 43">
            <a:extLst>
              <a:ext uri="{FF2B5EF4-FFF2-40B4-BE49-F238E27FC236}">
                <a16:creationId xmlns:a16="http://schemas.microsoft.com/office/drawing/2014/main" id="{902ABD4F-75C5-3F38-AF03-A16E4ABDDA4C}"/>
              </a:ext>
            </a:extLst>
          </p:cNvPr>
          <p:cNvSpPr txBox="1"/>
          <p:nvPr/>
        </p:nvSpPr>
        <p:spPr>
          <a:xfrm>
            <a:off x="5338878" y="4517144"/>
            <a:ext cx="1688283" cy="246221"/>
          </a:xfrm>
          <a:prstGeom prst="rect">
            <a:avLst/>
          </a:prstGeom>
          <a:noFill/>
        </p:spPr>
        <p:txBody>
          <a:bodyPr wrap="none"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1">
                    <a:lumMod val="95000"/>
                    <a:lumOff val="5000"/>
                  </a:schemeClr>
                </a:solidFill>
                <a:effectLst/>
                <a:uLnTx/>
                <a:uFillTx/>
                <a:latin typeface="Segoe UI Semibold"/>
                <a:ea typeface="+mn-ea"/>
                <a:cs typeface="+mn-cs"/>
              </a:rPr>
              <a:t>SCENARIOS POWERED BY</a:t>
            </a:r>
          </a:p>
        </p:txBody>
      </p:sp>
      <p:cxnSp>
        <p:nvCxnSpPr>
          <p:cNvPr id="47" name="Straight Connector 46">
            <a:extLst>
              <a:ext uri="{FF2B5EF4-FFF2-40B4-BE49-F238E27FC236}">
                <a16:creationId xmlns:a16="http://schemas.microsoft.com/office/drawing/2014/main" id="{A87D921D-C0C4-DBE7-30A6-4F7812FF9B8D}"/>
              </a:ext>
              <a:ext uri="{C183D7F6-B498-43B3-948B-1728B52AA6E4}">
                <adec:decorative xmlns:adec="http://schemas.microsoft.com/office/drawing/2017/decorative" val="1"/>
              </a:ext>
            </a:extLst>
          </p:cNvPr>
          <p:cNvCxnSpPr>
            <a:cxnSpLocks/>
          </p:cNvCxnSpPr>
          <p:nvPr/>
        </p:nvCxnSpPr>
        <p:spPr>
          <a:xfrm>
            <a:off x="2201387" y="1224536"/>
            <a:ext cx="0" cy="1621421"/>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7D56BDD-F83B-0FB5-AA10-19BC67B415F3}"/>
              </a:ext>
              <a:ext uri="{C183D7F6-B498-43B3-948B-1728B52AA6E4}">
                <adec:decorative xmlns:adec="http://schemas.microsoft.com/office/drawing/2017/decorative" val="1"/>
              </a:ext>
            </a:extLst>
          </p:cNvPr>
          <p:cNvCxnSpPr>
            <a:cxnSpLocks/>
          </p:cNvCxnSpPr>
          <p:nvPr/>
        </p:nvCxnSpPr>
        <p:spPr>
          <a:xfrm>
            <a:off x="2201387" y="3070850"/>
            <a:ext cx="0" cy="1098038"/>
          </a:xfrm>
          <a:prstGeom prst="line">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EC1F81BB-7710-F684-2862-22B5D32C1DC6}"/>
              </a:ext>
            </a:extLst>
          </p:cNvPr>
          <p:cNvSpPr txBox="1"/>
          <p:nvPr/>
        </p:nvSpPr>
        <p:spPr>
          <a:xfrm>
            <a:off x="9277156" y="2760816"/>
            <a:ext cx="1666350" cy="430887"/>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100" b="0" i="0" u="none" strike="noStrike" cap="none" spc="0" normalizeH="0" baseline="0">
                <a:ln>
                  <a:noFill/>
                </a:ln>
                <a:solidFill>
                  <a:srgbClr val="414141">
                    <a:lumMod val="75000"/>
                  </a:srgbClr>
                </a:solidFill>
                <a:effectLst/>
                <a:uLnTx/>
                <a:uFillTx/>
              </a:defRPr>
            </a:lvl1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Skills Landscape Report</a:t>
            </a:r>
            <a:br>
              <a:rPr kumimoji="0" lang="en-US" sz="11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br>
            <a:r>
              <a:rPr kumimoji="0" lang="en-US" sz="11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 (Copilot Analytics)</a:t>
            </a:r>
          </a:p>
        </p:txBody>
      </p:sp>
      <p:sp>
        <p:nvSpPr>
          <p:cNvPr id="50" name="TextBox 49">
            <a:extLst>
              <a:ext uri="{FF2B5EF4-FFF2-40B4-BE49-F238E27FC236}">
                <a16:creationId xmlns:a16="http://schemas.microsoft.com/office/drawing/2014/main" id="{A8B18C16-CBCC-085F-E098-62E4E3E96BE7}"/>
              </a:ext>
            </a:extLst>
          </p:cNvPr>
          <p:cNvSpPr txBox="1"/>
          <p:nvPr/>
        </p:nvSpPr>
        <p:spPr>
          <a:xfrm>
            <a:off x="9031845" y="3336600"/>
            <a:ext cx="2262080" cy="600164"/>
          </a:xfrm>
          <a:prstGeom prst="rect">
            <a:avLst/>
          </a:prstGeom>
          <a:noFill/>
        </p:spPr>
        <p:txBody>
          <a:bodyPr wrap="square" rtlCol="0">
            <a:spAutoFit/>
          </a:bodyPr>
          <a:lstStyle>
            <a:defPPr>
              <a:defRPr lang="en-US"/>
            </a:defPPr>
            <a:lvl1pPr>
              <a:defRPr sz="1100">
                <a:latin typeface="+mj-lt"/>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ptos SemiBold" panose="020B0004020202020204" pitchFamily="34" charset="0"/>
                <a:ea typeface="+mn-ea"/>
                <a:cs typeface="+mn-cs"/>
              </a:rPr>
              <a:t>Get org-wide talent reports for workforce planning, bench-marking and skill gap analysis</a:t>
            </a:r>
          </a:p>
        </p:txBody>
      </p:sp>
      <p:cxnSp>
        <p:nvCxnSpPr>
          <p:cNvPr id="51" name="Straight Connector 50">
            <a:extLst>
              <a:ext uri="{FF2B5EF4-FFF2-40B4-BE49-F238E27FC236}">
                <a16:creationId xmlns:a16="http://schemas.microsoft.com/office/drawing/2014/main" id="{E3AE7536-9F84-CA52-3E42-5AC569CFAC54}"/>
              </a:ext>
              <a:ext uri="{C183D7F6-B498-43B3-948B-1728B52AA6E4}">
                <adec:decorative xmlns:adec="http://schemas.microsoft.com/office/drawing/2017/decorative" val="1"/>
              </a:ext>
            </a:extLst>
          </p:cNvPr>
          <p:cNvCxnSpPr>
            <a:cxnSpLocks/>
          </p:cNvCxnSpPr>
          <p:nvPr/>
        </p:nvCxnSpPr>
        <p:spPr>
          <a:xfrm>
            <a:off x="6025575" y="3273408"/>
            <a:ext cx="225783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6979B08-F41D-7D91-23F2-323BA15C2936}"/>
              </a:ext>
              <a:ext uri="{C183D7F6-B498-43B3-948B-1728B52AA6E4}">
                <adec:decorative xmlns:adec="http://schemas.microsoft.com/office/drawing/2017/decorative" val="1"/>
              </a:ext>
            </a:extLst>
          </p:cNvPr>
          <p:cNvCxnSpPr>
            <a:cxnSpLocks/>
          </p:cNvCxnSpPr>
          <p:nvPr/>
        </p:nvCxnSpPr>
        <p:spPr>
          <a:xfrm>
            <a:off x="8980049" y="3279225"/>
            <a:ext cx="2257838" cy="0"/>
          </a:xfrm>
          <a:prstGeom prst="line">
            <a:avLst/>
          </a:prstGeom>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06D47DEC-D570-89DB-2AF0-A986917EA9C7}"/>
              </a:ext>
            </a:extLst>
          </p:cNvPr>
          <p:cNvSpPr txBox="1"/>
          <p:nvPr/>
        </p:nvSpPr>
        <p:spPr>
          <a:xfrm>
            <a:off x="2503322" y="3954764"/>
            <a:ext cx="1530197" cy="246221"/>
          </a:xfrm>
          <a:prstGeom prst="rect">
            <a:avLst/>
          </a:prstGeom>
          <a:noFill/>
        </p:spPr>
        <p:txBody>
          <a:bodyPr wrap="square" lIns="91440" tIns="45720" rIns="91440" bIns="45720" rtlCol="0" anchor="t">
            <a:spAutoFit/>
          </a:bodyPr>
          <a:lstStyle>
            <a:defPPr>
              <a:defRPr lang="en-US"/>
            </a:defPPr>
            <a:lvl1pPr algn="ctr">
              <a:defRPr sz="1000">
                <a:solidFill>
                  <a:schemeClr val="tx2">
                    <a:lumMod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Learning Agent</a:t>
            </a:r>
          </a:p>
        </p:txBody>
      </p:sp>
      <p:pic>
        <p:nvPicPr>
          <p:cNvPr id="63" name="Picture 62" descr="A screenshot of a computer">
            <a:extLst>
              <a:ext uri="{FF2B5EF4-FFF2-40B4-BE49-F238E27FC236}">
                <a16:creationId xmlns:a16="http://schemas.microsoft.com/office/drawing/2014/main" id="{FDCDF66C-0FEE-37D4-1D99-4060F5972B9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a:xfrm>
            <a:off x="2763875" y="3299829"/>
            <a:ext cx="979925"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64" name="TextBox 63">
            <a:extLst>
              <a:ext uri="{FF2B5EF4-FFF2-40B4-BE49-F238E27FC236}">
                <a16:creationId xmlns:a16="http://schemas.microsoft.com/office/drawing/2014/main" id="{A3400601-D9A2-5D3C-322D-B349046D2228}"/>
              </a:ext>
            </a:extLst>
          </p:cNvPr>
          <p:cNvSpPr txBox="1"/>
          <p:nvPr/>
        </p:nvSpPr>
        <p:spPr>
          <a:xfrm>
            <a:off x="3843543" y="3953474"/>
            <a:ext cx="1530197" cy="246221"/>
          </a:xfrm>
          <a:prstGeom prst="rect">
            <a:avLst/>
          </a:prstGeom>
          <a:noFill/>
        </p:spPr>
        <p:txBody>
          <a:bodyPr wrap="square" lIns="91440" tIns="45720" rIns="91440" bIns="45720" rtlCol="0" anchor="t">
            <a:spAutoFit/>
          </a:bodyPr>
          <a:lstStyle>
            <a:defPPr>
              <a:defRPr lang="en-US"/>
            </a:defPPr>
            <a:lvl1pPr marR="0" lvl="0" indent="0" algn="ctr" fontAlgn="auto">
              <a:lnSpc>
                <a:spcPct val="100000"/>
              </a:lnSpc>
              <a:spcBef>
                <a:spcPts val="0"/>
              </a:spcBef>
              <a:spcAft>
                <a:spcPts val="0"/>
              </a:spcAft>
              <a:buClrTx/>
              <a:buSzTx/>
              <a:buFontTx/>
              <a:buNone/>
              <a:tabLst/>
              <a:defRPr kumimoji="0" sz="1000" b="0" i="0" u="none" strike="noStrike" cap="none" spc="0" normalizeH="0" baseline="0">
                <a:ln>
                  <a:noFill/>
                </a:ln>
                <a:solidFill>
                  <a:srgbClr val="414141">
                    <a:lumMod val="75000"/>
                  </a:srgbClr>
                </a:solidFill>
                <a:effectLst/>
                <a:uLnTx/>
                <a:uFillTx/>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Viva Learning</a:t>
            </a:r>
          </a:p>
        </p:txBody>
      </p:sp>
      <p:pic>
        <p:nvPicPr>
          <p:cNvPr id="65" name="Picture 64">
            <a:extLst>
              <a:ext uri="{FF2B5EF4-FFF2-40B4-BE49-F238E27FC236}">
                <a16:creationId xmlns:a16="http://schemas.microsoft.com/office/drawing/2014/main" id="{759EAD93-5D6D-3FBD-15DC-37B87D7A3A3E}"/>
              </a:ext>
              <a:ext uri="{C183D7F6-B498-43B3-948B-1728B52AA6E4}">
                <adec:decorative xmlns:adec="http://schemas.microsoft.com/office/drawing/2017/decorative" val="1"/>
              </a:ext>
            </a:extLst>
          </p:cNvPr>
          <p:cNvPicPr>
            <a:picLocks noChangeAspect="1"/>
          </p:cNvPicPr>
          <p:nvPr/>
        </p:nvPicPr>
        <p:blipFill>
          <a:blip r:embed="rId10"/>
          <a:srcRect t="2" r="20583" b="35991"/>
          <a:stretch>
            <a:fillRect/>
          </a:stretch>
        </p:blipFill>
        <p:spPr>
          <a:xfrm>
            <a:off x="4153018" y="3295713"/>
            <a:ext cx="982097" cy="648313"/>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66" name="Title 1">
            <a:extLst>
              <a:ext uri="{FF2B5EF4-FFF2-40B4-BE49-F238E27FC236}">
                <a16:creationId xmlns:a16="http://schemas.microsoft.com/office/drawing/2014/main" id="{69961B1F-3452-8412-CBF2-5EFA7EE70289}"/>
              </a:ext>
            </a:extLst>
          </p:cNvPr>
          <p:cNvSpPr txBox="1">
            <a:spLocks/>
          </p:cNvSpPr>
          <p:nvPr/>
        </p:nvSpPr>
        <p:spPr>
          <a:xfrm>
            <a:off x="4427341" y="2371123"/>
            <a:ext cx="1112879"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ptos" panose="020B0004020202020204" pitchFamily="34" charset="0"/>
                <a:ea typeface="+mn-ea"/>
                <a:cs typeface="Segoe UI" pitchFamily="34" charset="0"/>
              </a:rPr>
              <a:t>M365 Profile </a:t>
            </a:r>
          </a:p>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ptos" panose="020B0004020202020204" pitchFamily="34" charset="0"/>
                <a:ea typeface="+mn-ea"/>
                <a:cs typeface="Segoe UI" pitchFamily="34" charset="0"/>
              </a:rPr>
              <a:t>Card </a:t>
            </a:r>
          </a:p>
        </p:txBody>
      </p:sp>
      <p:pic>
        <p:nvPicPr>
          <p:cNvPr id="67" name="Picture 66">
            <a:extLst>
              <a:ext uri="{FF2B5EF4-FFF2-40B4-BE49-F238E27FC236}">
                <a16:creationId xmlns:a16="http://schemas.microsoft.com/office/drawing/2014/main" id="{1DAF7CA6-3FD0-75AF-1423-C0471D7B2EBC}"/>
              </a:ex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4541054" y="1698820"/>
            <a:ext cx="875546"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pic>
        <p:nvPicPr>
          <p:cNvPr id="68" name="Picture 67">
            <a:extLst>
              <a:ext uri="{FF2B5EF4-FFF2-40B4-BE49-F238E27FC236}">
                <a16:creationId xmlns:a16="http://schemas.microsoft.com/office/drawing/2014/main" id="{88D30F56-E6AA-E6D6-E66D-17CD8CD3AA09}"/>
              </a:ext>
              <a:ext uri="{C183D7F6-B498-43B3-948B-1728B52AA6E4}">
                <adec:decorative xmlns:adec="http://schemas.microsoft.com/office/drawing/2017/decorative" val="1"/>
              </a:ext>
            </a:extLst>
          </p:cNvPr>
          <p:cNvPicPr>
            <a:picLocks noChangeAspect="1"/>
          </p:cNvPicPr>
          <p:nvPr/>
        </p:nvPicPr>
        <p:blipFill>
          <a:blip r:embed="rId12"/>
          <a:srcRect b="36156"/>
          <a:stretch/>
        </p:blipFill>
        <p:spPr>
          <a:xfrm>
            <a:off x="3629689" y="1709252"/>
            <a:ext cx="735528" cy="75857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69" name="Title 1">
            <a:extLst>
              <a:ext uri="{FF2B5EF4-FFF2-40B4-BE49-F238E27FC236}">
                <a16:creationId xmlns:a16="http://schemas.microsoft.com/office/drawing/2014/main" id="{99B555BB-8450-87C2-4161-A6AB5A38CA60}"/>
              </a:ext>
            </a:extLst>
          </p:cNvPr>
          <p:cNvSpPr txBox="1">
            <a:spLocks/>
          </p:cNvSpPr>
          <p:nvPr/>
        </p:nvSpPr>
        <p:spPr>
          <a:xfrm>
            <a:off x="3579137" y="2538180"/>
            <a:ext cx="836631" cy="307777"/>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742" rtl="0" eaLnBrk="1" fontAlgn="auto" latinLnBrk="0" hangingPunct="1">
              <a:lnSpc>
                <a:spcPct val="100000"/>
              </a:lnSpc>
              <a:spcBef>
                <a:spcPct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ptos" panose="020B0004020202020204" pitchFamily="34" charset="0"/>
                <a:ea typeface="+mn-ea"/>
                <a:cs typeface="Segoe UI" pitchFamily="34" charset="0"/>
              </a:rPr>
              <a:t>People companion</a:t>
            </a:r>
          </a:p>
        </p:txBody>
      </p:sp>
      <p:pic>
        <p:nvPicPr>
          <p:cNvPr id="70" name="Picture 69">
            <a:extLst>
              <a:ext uri="{FF2B5EF4-FFF2-40B4-BE49-F238E27FC236}">
                <a16:creationId xmlns:a16="http://schemas.microsoft.com/office/drawing/2014/main" id="{164B1ED9-4028-4D1A-5722-39E98D46C6B5}"/>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2464106" y="1698820"/>
            <a:ext cx="969039" cy="640080"/>
          </a:xfrm>
          <a:prstGeom prst="roundRect">
            <a:avLst>
              <a:gd name="adj" fmla="val 2311"/>
            </a:avLst>
          </a:prstGeom>
          <a:solidFill>
            <a:srgbClr val="FFFFFF">
              <a:shade val="85000"/>
            </a:srgbClr>
          </a:solidFill>
          <a:ln>
            <a:solidFill>
              <a:schemeClr val="bg1">
                <a:lumMod val="65000"/>
              </a:schemeClr>
            </a:solidFill>
          </a:ln>
          <a:effectLst>
            <a:outerShdw blurRad="50800" dist="38100" dir="8100000" algn="tr" rotWithShape="0">
              <a:prstClr val="black">
                <a:alpha val="40000"/>
              </a:prstClr>
            </a:outerShdw>
          </a:effectLst>
        </p:spPr>
      </p:pic>
      <p:sp>
        <p:nvSpPr>
          <p:cNvPr id="71" name="TextBox 70">
            <a:extLst>
              <a:ext uri="{FF2B5EF4-FFF2-40B4-BE49-F238E27FC236}">
                <a16:creationId xmlns:a16="http://schemas.microsoft.com/office/drawing/2014/main" id="{D54750E7-56BA-6D64-F0DF-39DF14055966}"/>
              </a:ext>
            </a:extLst>
          </p:cNvPr>
          <p:cNvSpPr txBox="1"/>
          <p:nvPr/>
        </p:nvSpPr>
        <p:spPr>
          <a:xfrm>
            <a:off x="2333444" y="2354138"/>
            <a:ext cx="1230362" cy="24622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414141">
                    <a:lumMod val="75000"/>
                  </a:srgbClr>
                </a:solidFill>
                <a:effectLst/>
                <a:uLnTx/>
                <a:uFillTx/>
                <a:latin typeface="Aptos" panose="020B0004020202020204" pitchFamily="34" charset="0"/>
                <a:ea typeface="+mn-ea"/>
                <a:cs typeface="+mn-cs"/>
              </a:rPr>
              <a:t>M365 Copilot</a:t>
            </a:r>
          </a:p>
        </p:txBody>
      </p:sp>
    </p:spTree>
    <p:extLst>
      <p:ext uri="{BB962C8B-B14F-4D97-AF65-F5344CB8AC3E}">
        <p14:creationId xmlns:p14="http://schemas.microsoft.com/office/powerpoint/2010/main" val="189481777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774BC-E9E4-F754-9F13-15013F4084BA}"/>
            </a:ext>
          </a:extLst>
        </p:cNvPr>
        <p:cNvGrpSpPr/>
        <p:nvPr/>
      </p:nvGrpSpPr>
      <p:grpSpPr>
        <a:xfrm>
          <a:off x="0" y="0"/>
          <a:ext cx="0" cy="0"/>
          <a:chOff x="0" y="0"/>
          <a:chExt cx="0" cy="0"/>
        </a:xfrm>
      </p:grpSpPr>
      <p:sp>
        <p:nvSpPr>
          <p:cNvPr id="13" name="Rounded Rectangle 80">
            <a:extLst>
              <a:ext uri="{FF2B5EF4-FFF2-40B4-BE49-F238E27FC236}">
                <a16:creationId xmlns:a16="http://schemas.microsoft.com/office/drawing/2014/main" id="{78DC280F-9A5E-B5FD-CB0F-B51C183B276D}"/>
              </a:ext>
              <a:ext uri="{C183D7F6-B498-43B3-948B-1728B52AA6E4}">
                <adec:decorative xmlns:adec="http://schemas.microsoft.com/office/drawing/2017/decorative" val="1"/>
              </a:ext>
            </a:extLst>
          </p:cNvPr>
          <p:cNvSpPr>
            <a:spLocks/>
          </p:cNvSpPr>
          <p:nvPr/>
        </p:nvSpPr>
        <p:spPr bwMode="auto">
          <a:xfrm>
            <a:off x="283779" y="1150786"/>
            <a:ext cx="11666483" cy="5144911"/>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2" name="Straight Connector 1">
            <a:extLst>
              <a:ext uri="{FF2B5EF4-FFF2-40B4-BE49-F238E27FC236}">
                <a16:creationId xmlns:a16="http://schemas.microsoft.com/office/drawing/2014/main" id="{4A9C37E8-6265-2A79-23CE-FE4F291953D6}"/>
              </a:ext>
              <a:ext uri="{C183D7F6-B498-43B3-948B-1728B52AA6E4}">
                <adec:decorative xmlns:adec="http://schemas.microsoft.com/office/drawing/2017/decorative" val="1"/>
              </a:ext>
            </a:extLst>
          </p:cNvPr>
          <p:cNvCxnSpPr>
            <a:cxnSpLocks/>
          </p:cNvCxnSpPr>
          <p:nvPr/>
        </p:nvCxnSpPr>
        <p:spPr>
          <a:xfrm>
            <a:off x="623157" y="2348829"/>
            <a:ext cx="3847560"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E3786256-B62B-6668-94CC-527540CD6AB2}"/>
              </a:ext>
            </a:extLst>
          </p:cNvPr>
          <p:cNvSpPr txBox="1">
            <a:spLocks/>
          </p:cNvSpPr>
          <p:nvPr/>
        </p:nvSpPr>
        <p:spPr>
          <a:xfrm>
            <a:off x="515505" y="1526873"/>
            <a:ext cx="3955212" cy="646331"/>
          </a:xfrm>
          <a:prstGeom prst="rect">
            <a:avLst/>
          </a:prstGeom>
        </p:spPr>
        <p:txBody>
          <a:bodyPr wrap="square">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2000">
                <a:solidFill>
                  <a:srgbClr val="000000"/>
                </a:solidFill>
                <a:latin typeface="Aptos" panose="020B0004020202020204" pitchFamily="34" charset="0"/>
                <a:cs typeface="Segoe UI" panose="020B0502040204020203" pitchFamily="34" charset="0"/>
              </a:rPr>
              <a:t>Empower employees to </a:t>
            </a:r>
            <a:r>
              <a:rPr lang="en-US" sz="2000" b="1">
                <a:solidFill>
                  <a:srgbClr val="000000"/>
                </a:solidFill>
                <a:latin typeface="Aptos" panose="020B0004020202020204" pitchFamily="34" charset="0"/>
                <a:cs typeface="Segoe UI" panose="020B0502040204020203" pitchFamily="34" charset="0"/>
              </a:rPr>
              <a:t>discover</a:t>
            </a:r>
            <a:r>
              <a:rPr lang="en-US" sz="2000">
                <a:solidFill>
                  <a:srgbClr val="000000"/>
                </a:solidFill>
                <a:latin typeface="Aptos" panose="020B0004020202020204" pitchFamily="34" charset="0"/>
                <a:cs typeface="Segoe UI" panose="020B0502040204020203" pitchFamily="34" charset="0"/>
              </a:rPr>
              <a:t>, </a:t>
            </a:r>
            <a:r>
              <a:rPr lang="en-US" sz="2000" b="1">
                <a:solidFill>
                  <a:srgbClr val="000000"/>
                </a:solidFill>
                <a:latin typeface="Aptos" panose="020B0004020202020204" pitchFamily="34" charset="0"/>
                <a:cs typeface="Segoe UI" panose="020B0502040204020203" pitchFamily="34" charset="0"/>
              </a:rPr>
              <a:t>connect</a:t>
            </a:r>
            <a:r>
              <a:rPr lang="en-US" sz="2000">
                <a:solidFill>
                  <a:srgbClr val="000000"/>
                </a:solidFill>
                <a:latin typeface="Aptos" panose="020B0004020202020204" pitchFamily="34" charset="0"/>
                <a:cs typeface="Segoe UI" panose="020B0502040204020203" pitchFamily="34" charset="0"/>
              </a:rPr>
              <a:t>, and </a:t>
            </a:r>
            <a:r>
              <a:rPr lang="en-US" sz="2000" b="1">
                <a:solidFill>
                  <a:srgbClr val="000000"/>
                </a:solidFill>
                <a:latin typeface="Aptos" panose="020B0004020202020204" pitchFamily="34" charset="0"/>
                <a:cs typeface="Segoe UI" panose="020B0502040204020203" pitchFamily="34" charset="0"/>
              </a:rPr>
              <a:t>learn</a:t>
            </a:r>
            <a:r>
              <a:rPr lang="en-US" sz="2000">
                <a:solidFill>
                  <a:srgbClr val="000000"/>
                </a:solidFill>
                <a:latin typeface="Aptos" panose="020B0004020202020204" pitchFamily="34" charset="0"/>
                <a:cs typeface="Segoe UI" panose="020B0502040204020203" pitchFamily="34" charset="0"/>
              </a:rPr>
              <a:t> about others</a:t>
            </a:r>
          </a:p>
        </p:txBody>
      </p:sp>
      <p:sp>
        <p:nvSpPr>
          <p:cNvPr id="4" name="Rectangle 3">
            <a:extLst>
              <a:ext uri="{FF2B5EF4-FFF2-40B4-BE49-F238E27FC236}">
                <a16:creationId xmlns:a16="http://schemas.microsoft.com/office/drawing/2014/main" id="{F4B17B37-8E6C-16E9-F531-CDF9230D1E1B}"/>
              </a:ext>
            </a:extLst>
          </p:cNvPr>
          <p:cNvSpPr/>
          <p:nvPr/>
        </p:nvSpPr>
        <p:spPr>
          <a:xfrm>
            <a:off x="583187" y="2565682"/>
            <a:ext cx="3819847" cy="2537554"/>
          </a:xfrm>
          <a:prstGeom prst="rect">
            <a:avLst/>
          </a:prstGeom>
          <a:noFill/>
        </p:spPr>
        <p:txBody>
          <a:bodyPr wrap="square" lIns="0" tIns="0" rIns="0" bIns="0" anchor="t">
            <a:spAutoFit/>
          </a:bodyPr>
          <a:lstStyle/>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Aptos" panose="020B0004020202020204" pitchFamily="34" charset="0"/>
              </a:rPr>
              <a:t>Find the right person for a specific need</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Aptos" panose="020B0004020202020204" pitchFamily="34" charset="0"/>
              </a:rPr>
              <a:t>Get to know someone with a more complete view</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Aptos" panose="020B0004020202020204" pitchFamily="34" charset="0"/>
              </a:rPr>
              <a:t>Prepare for meetings and tailor communication</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Aptos" panose="020B0004020202020204" pitchFamily="34" charset="0"/>
              </a:rPr>
              <a:t>Skills-based learning journeys</a:t>
            </a:r>
            <a:endParaRPr kumimoji="0" lang="en-US" sz="1400" b="0" i="0" u="none" strike="noStrike" kern="1200" cap="none" spc="0" normalizeH="0" baseline="0" noProof="0">
              <a:ln>
                <a:noFill/>
              </a:ln>
              <a:solidFill>
                <a:prstClr val="black"/>
              </a:solidFill>
              <a:effectLst/>
              <a:uLnTx/>
              <a:uFillTx/>
              <a:latin typeface="Aptos" panose="020B0004020202020204" pitchFamily="34" charset="0"/>
            </a:endParaRPr>
          </a:p>
        </p:txBody>
      </p:sp>
      <p:sp>
        <p:nvSpPr>
          <p:cNvPr id="10" name="Title 9">
            <a:extLst>
              <a:ext uri="{FF2B5EF4-FFF2-40B4-BE49-F238E27FC236}">
                <a16:creationId xmlns:a16="http://schemas.microsoft.com/office/drawing/2014/main" id="{FD8D43F1-D139-1B55-90D0-6BEB21FA7D32}"/>
              </a:ext>
            </a:extLst>
          </p:cNvPr>
          <p:cNvSpPr>
            <a:spLocks noGrp="1"/>
          </p:cNvSpPr>
          <p:nvPr>
            <p:ph type="title" idx="4294967295"/>
          </p:nvPr>
        </p:nvSpPr>
        <p:spPr bwMode="auto">
          <a:xfrm>
            <a:off x="447823" y="952109"/>
            <a:ext cx="4248002" cy="501194"/>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1800" b="0" i="0" u="none" strike="noStrike" kern="1200" cap="none" spc="0" normalizeH="0" baseline="0" noProof="0">
                <a:ln>
                  <a:noFill/>
                </a:ln>
                <a:solidFill>
                  <a:srgbClr val="FFFFFF"/>
                </a:solidFill>
                <a:effectLst/>
                <a:uLnTx/>
                <a:uFillTx/>
                <a:latin typeface="Aptos SemiBold" panose="020B0004020202020204" pitchFamily="34" charset="0"/>
                <a:ea typeface="+mn-ea"/>
                <a:cs typeface="Segoe UI" pitchFamily="34" charset="0"/>
              </a:rPr>
              <a:t>People Skills in M365 &amp; M365 Copilot</a:t>
            </a:r>
          </a:p>
        </p:txBody>
      </p:sp>
      <p:sp>
        <p:nvSpPr>
          <p:cNvPr id="11" name="TextBox 10">
            <a:extLst>
              <a:ext uri="{FF2B5EF4-FFF2-40B4-BE49-F238E27FC236}">
                <a16:creationId xmlns:a16="http://schemas.microsoft.com/office/drawing/2014/main" id="{C774C229-3F73-91CE-9C47-6B509E4E741F}"/>
              </a:ext>
              <a:ext uri="{C183D7F6-B498-43B3-948B-1728B52AA6E4}">
                <adec:decorative xmlns:adec="http://schemas.microsoft.com/office/drawing/2017/decorative" val="1"/>
              </a:ext>
            </a:extLst>
          </p:cNvPr>
          <p:cNvSpPr txBox="1"/>
          <p:nvPr/>
        </p:nvSpPr>
        <p:spPr>
          <a:xfrm>
            <a:off x="485121" y="315684"/>
            <a:ext cx="3364992"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Aptos SemiBold" panose="020B0004020202020204" pitchFamily="34" charset="0"/>
                <a:cs typeface="Segoe UI Semibold" panose="020B0702040204020203" pitchFamily="34" charset="0"/>
              </a:rPr>
              <a:t>People Skills for Employees</a:t>
            </a:r>
          </a:p>
        </p:txBody>
      </p:sp>
      <p:pic>
        <p:nvPicPr>
          <p:cNvPr id="6" name="Picture 5">
            <a:extLst>
              <a:ext uri="{FF2B5EF4-FFF2-40B4-BE49-F238E27FC236}">
                <a16:creationId xmlns:a16="http://schemas.microsoft.com/office/drawing/2014/main" id="{863E51EA-2798-9EF3-D946-F4C9604360EB}"/>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975118" y="4443937"/>
            <a:ext cx="6875721" cy="1774379"/>
          </a:xfrm>
          <a:prstGeom prst="roundRect">
            <a:avLst>
              <a:gd name="adj" fmla="val 3108"/>
            </a:avLst>
          </a:prstGeom>
          <a:effectLst>
            <a:outerShdw blurRad="292100" dist="50800" dir="5400000" algn="ctr" rotWithShape="0">
              <a:schemeClr val="tx1">
                <a:alpha val="65000"/>
              </a:schemeClr>
            </a:outerShdw>
          </a:effectLst>
        </p:spPr>
      </p:pic>
      <p:pic>
        <p:nvPicPr>
          <p:cNvPr id="5" name="Picture 4">
            <a:extLst>
              <a:ext uri="{FF2B5EF4-FFF2-40B4-BE49-F238E27FC236}">
                <a16:creationId xmlns:a16="http://schemas.microsoft.com/office/drawing/2014/main" id="{3826D9C4-2455-084E-7855-4F9235F4EDC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810095" y="271374"/>
            <a:ext cx="4647094" cy="3566849"/>
          </a:xfrm>
          <a:prstGeom prst="roundRect">
            <a:avLst>
              <a:gd name="adj" fmla="val 1833"/>
            </a:avLst>
          </a:prstGeom>
          <a:effectLst>
            <a:outerShdw blurRad="292100" dist="50800" dir="5400000" algn="ctr" rotWithShape="0">
              <a:schemeClr val="tx1">
                <a:alpha val="65000"/>
              </a:schemeClr>
            </a:outerShdw>
          </a:effectLst>
        </p:spPr>
      </p:pic>
      <p:pic>
        <p:nvPicPr>
          <p:cNvPr id="7" name="Picture 6">
            <a:extLst>
              <a:ext uri="{FF2B5EF4-FFF2-40B4-BE49-F238E27FC236}">
                <a16:creationId xmlns:a16="http://schemas.microsoft.com/office/drawing/2014/main" id="{DC9D2DC6-4B7B-5EA6-D752-7A6E228A9DD0}"/>
              </a:ext>
              <a:ext uri="{C183D7F6-B498-43B3-948B-1728B52AA6E4}">
                <adec:decorative xmlns:adec="http://schemas.microsoft.com/office/drawing/2017/decorative" val="1"/>
              </a:ext>
            </a:extLst>
          </p:cNvPr>
          <p:cNvPicPr>
            <a:picLocks noChangeAspect="1"/>
          </p:cNvPicPr>
          <p:nvPr/>
        </p:nvPicPr>
        <p:blipFill>
          <a:blip r:embed="rId5"/>
          <a:srcRect r="13928"/>
          <a:stretch>
            <a:fillRect/>
          </a:stretch>
        </p:blipFill>
        <p:spPr>
          <a:xfrm>
            <a:off x="8162056" y="1944646"/>
            <a:ext cx="4278788" cy="3762568"/>
          </a:xfrm>
          <a:prstGeom prst="rect">
            <a:avLst/>
          </a:prstGeom>
          <a:effectLst>
            <a:outerShdw blurRad="292100" dist="50800" dir="5400000" algn="ctr" rotWithShape="0">
              <a:schemeClr val="tx1">
                <a:alpha val="65000"/>
              </a:schemeClr>
            </a:outerShdw>
          </a:effectLst>
        </p:spPr>
      </p:pic>
    </p:spTree>
    <p:extLst>
      <p:ext uri="{BB962C8B-B14F-4D97-AF65-F5344CB8AC3E}">
        <p14:creationId xmlns:p14="http://schemas.microsoft.com/office/powerpoint/2010/main" val="148083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33E5A-A5BE-C447-40A3-59B0623541B3}"/>
            </a:ext>
          </a:extLst>
        </p:cNvPr>
        <p:cNvGrpSpPr/>
        <p:nvPr/>
      </p:nvGrpSpPr>
      <p:grpSpPr>
        <a:xfrm>
          <a:off x="0" y="0"/>
          <a:ext cx="0" cy="0"/>
          <a:chOff x="0" y="0"/>
          <a:chExt cx="0" cy="0"/>
        </a:xfrm>
      </p:grpSpPr>
      <p:sp>
        <p:nvSpPr>
          <p:cNvPr id="13" name="Rounded Rectangle 80">
            <a:extLst>
              <a:ext uri="{FF2B5EF4-FFF2-40B4-BE49-F238E27FC236}">
                <a16:creationId xmlns:a16="http://schemas.microsoft.com/office/drawing/2014/main" id="{AC3BE826-83D1-3D3A-6C85-277EF2D7C9A3}"/>
              </a:ext>
              <a:ext uri="{C183D7F6-B498-43B3-948B-1728B52AA6E4}">
                <adec:decorative xmlns:adec="http://schemas.microsoft.com/office/drawing/2017/decorative" val="1"/>
              </a:ext>
            </a:extLst>
          </p:cNvPr>
          <p:cNvSpPr>
            <a:spLocks/>
          </p:cNvSpPr>
          <p:nvPr/>
        </p:nvSpPr>
        <p:spPr bwMode="auto">
          <a:xfrm>
            <a:off x="283779" y="1150786"/>
            <a:ext cx="11666483" cy="5144911"/>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2" name="Straight Connector 1">
            <a:extLst>
              <a:ext uri="{FF2B5EF4-FFF2-40B4-BE49-F238E27FC236}">
                <a16:creationId xmlns:a16="http://schemas.microsoft.com/office/drawing/2014/main" id="{5C708AC2-7B96-2922-FE3D-E091A885255D}"/>
              </a:ext>
              <a:ext uri="{C183D7F6-B498-43B3-948B-1728B52AA6E4}">
                <adec:decorative xmlns:adec="http://schemas.microsoft.com/office/drawing/2017/decorative" val="1"/>
              </a:ext>
            </a:extLst>
          </p:cNvPr>
          <p:cNvCxnSpPr>
            <a:cxnSpLocks/>
          </p:cNvCxnSpPr>
          <p:nvPr/>
        </p:nvCxnSpPr>
        <p:spPr>
          <a:xfrm>
            <a:off x="623157" y="2548526"/>
            <a:ext cx="3847560"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1EAAD5D1-D6D1-384C-7DCB-847896137EE5}"/>
              </a:ext>
            </a:extLst>
          </p:cNvPr>
          <p:cNvSpPr txBox="1">
            <a:spLocks/>
          </p:cNvSpPr>
          <p:nvPr/>
        </p:nvSpPr>
        <p:spPr>
          <a:xfrm>
            <a:off x="515505" y="1526873"/>
            <a:ext cx="3955212" cy="923330"/>
          </a:xfrm>
          <a:prstGeom prst="rect">
            <a:avLst/>
          </a:prstGeom>
        </p:spPr>
        <p:txBody>
          <a:bodyPr wrap="square">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lvl="0">
              <a:defRPr/>
            </a:pPr>
            <a:r>
              <a:rPr lang="en-US" sz="2000">
                <a:solidFill>
                  <a:srgbClr val="000000"/>
                </a:solidFill>
                <a:latin typeface="Segoe UI" panose="020B0502040204020203" pitchFamily="34" charset="0"/>
                <a:cs typeface="Segoe UI" panose="020B0502040204020203" pitchFamily="34" charset="0"/>
              </a:rPr>
              <a:t>Develop Copilot and AI skills with </a:t>
            </a:r>
            <a:r>
              <a:rPr lang="en-US" sz="2000" b="1">
                <a:solidFill>
                  <a:srgbClr val="000000"/>
                </a:solidFill>
                <a:latin typeface="Segoe UI" panose="020B0502040204020203" pitchFamily="34" charset="0"/>
                <a:cs typeface="Segoe UI" panose="020B0502040204020203" pitchFamily="34" charset="0"/>
              </a:rPr>
              <a:t>personalized tips and learning suggestions</a:t>
            </a:r>
          </a:p>
        </p:txBody>
      </p:sp>
      <p:sp>
        <p:nvSpPr>
          <p:cNvPr id="4" name="Rectangle 3">
            <a:extLst>
              <a:ext uri="{FF2B5EF4-FFF2-40B4-BE49-F238E27FC236}">
                <a16:creationId xmlns:a16="http://schemas.microsoft.com/office/drawing/2014/main" id="{798251B8-4EAE-3601-E80B-A11149EA8E39}"/>
              </a:ext>
            </a:extLst>
          </p:cNvPr>
          <p:cNvSpPr/>
          <p:nvPr/>
        </p:nvSpPr>
        <p:spPr>
          <a:xfrm>
            <a:off x="583187" y="2796911"/>
            <a:ext cx="4081280" cy="3028971"/>
          </a:xfrm>
          <a:prstGeom prst="rect">
            <a:avLst/>
          </a:prstGeom>
          <a:noFill/>
        </p:spPr>
        <p:txBody>
          <a:bodyPr wrap="square" lIns="0" tIns="0" rIns="0" bIns="0" anchor="t">
            <a:spAutoFit/>
          </a:bodyPr>
          <a:lstStyle/>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Get </a:t>
            </a:r>
            <a:r>
              <a:rPr lang="en-US" sz="1600" b="1">
                <a:solidFill>
                  <a:srgbClr val="091F2C"/>
                </a:solidFill>
                <a:latin typeface="Segoe Sans Display"/>
              </a:rPr>
              <a:t>tips on how to use Copilot and AI in your role</a:t>
            </a:r>
            <a:r>
              <a:rPr lang="en-US" sz="1600">
                <a:solidFill>
                  <a:srgbClr val="091F2C"/>
                </a:solidFill>
                <a:latin typeface="Segoe Sans Display"/>
              </a:rPr>
              <a:t> and suggested prompts to learn new skills and improve existing skills</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Practice </a:t>
            </a:r>
            <a:r>
              <a:rPr lang="en-US" sz="1600" b="1">
                <a:solidFill>
                  <a:srgbClr val="091F2C"/>
                </a:solidFill>
                <a:latin typeface="Segoe Sans Display"/>
              </a:rPr>
              <a:t>live role-playing</a:t>
            </a:r>
            <a:r>
              <a:rPr lang="en-US" sz="1600">
                <a:solidFill>
                  <a:srgbClr val="091F2C"/>
                </a:solidFill>
                <a:latin typeface="Segoe Sans Display"/>
              </a:rPr>
              <a:t>* with AI for specific scenarios relevant to your role</a:t>
            </a:r>
            <a:endParaRPr lang="en-US" sz="1600">
              <a:solidFill>
                <a:srgbClr val="091F2C"/>
              </a:solidFill>
              <a:latin typeface="Segoe Sans Display"/>
              <a:cs typeface="Segoe Sans Display"/>
            </a:endParaRP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View and access</a:t>
            </a:r>
            <a:r>
              <a:rPr lang="en-US" sz="1600" b="1">
                <a:solidFill>
                  <a:srgbClr val="091F2C"/>
                </a:solidFill>
                <a:latin typeface="Segoe Sans Display"/>
              </a:rPr>
              <a:t> company-assigned trainings and recommended courses</a:t>
            </a:r>
            <a:r>
              <a:rPr lang="en-US" sz="1600">
                <a:solidFill>
                  <a:srgbClr val="091F2C"/>
                </a:solidFill>
                <a:latin typeface="Segoe Sans Display"/>
              </a:rPr>
              <a:t> from Viva Learning, MS Learn, SharePoint, LinkedIn Learning* and LMS/3P sources*</a:t>
            </a:r>
            <a:endParaRPr lang="en-US" sz="1600">
              <a:solidFill>
                <a:srgbClr val="091F2C"/>
              </a:solidFill>
              <a:latin typeface="Segoe Sans Display"/>
              <a:cs typeface="Segoe Sans Display"/>
            </a:endParaRPr>
          </a:p>
        </p:txBody>
      </p:sp>
      <p:sp>
        <p:nvSpPr>
          <p:cNvPr id="10" name="Title 9">
            <a:extLst>
              <a:ext uri="{FF2B5EF4-FFF2-40B4-BE49-F238E27FC236}">
                <a16:creationId xmlns:a16="http://schemas.microsoft.com/office/drawing/2014/main" id="{DAE473CA-40C0-A37F-E307-41E8E8CA3413}"/>
              </a:ext>
            </a:extLst>
          </p:cNvPr>
          <p:cNvSpPr>
            <a:spLocks noGrp="1"/>
          </p:cNvSpPr>
          <p:nvPr>
            <p:ph type="title" idx="4294967295"/>
          </p:nvPr>
        </p:nvSpPr>
        <p:spPr bwMode="auto">
          <a:xfrm>
            <a:off x="580697" y="952109"/>
            <a:ext cx="3822337" cy="501194"/>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400" b="0" i="0" u="none" strike="noStrike" kern="1200" cap="none" spc="0" normalizeH="0" baseline="0" noProof="0">
                <a:ln>
                  <a:noFill/>
                </a:ln>
                <a:solidFill>
                  <a:srgbClr val="FFFFFF"/>
                </a:solidFill>
                <a:effectLst/>
                <a:uLnTx/>
                <a:uFillTx/>
                <a:latin typeface="+mj-lt"/>
                <a:ea typeface="+mn-ea"/>
                <a:cs typeface="Segoe UI" pitchFamily="34" charset="0"/>
              </a:rPr>
              <a:t>Learning Agent</a:t>
            </a:r>
          </a:p>
        </p:txBody>
      </p:sp>
      <p:sp>
        <p:nvSpPr>
          <p:cNvPr id="11" name="TextBox 10">
            <a:extLst>
              <a:ext uri="{FF2B5EF4-FFF2-40B4-BE49-F238E27FC236}">
                <a16:creationId xmlns:a16="http://schemas.microsoft.com/office/drawing/2014/main" id="{71A19DA7-7F31-23BA-B2AC-9F3DCE5D2680}"/>
              </a:ext>
              <a:ext uri="{C183D7F6-B498-43B3-948B-1728B52AA6E4}">
                <adec:decorative xmlns:adec="http://schemas.microsoft.com/office/drawing/2017/decorative" val="1"/>
              </a:ext>
            </a:extLst>
          </p:cNvPr>
          <p:cNvSpPr txBox="1"/>
          <p:nvPr/>
        </p:nvSpPr>
        <p:spPr>
          <a:xfrm>
            <a:off x="485121" y="315684"/>
            <a:ext cx="3364992"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Segoe UI Semibold" panose="020B0702040204020203" pitchFamily="34" charset="0"/>
                <a:ea typeface="+mn-ea"/>
                <a:cs typeface="Segoe UI Semibold" panose="020B0702040204020203" pitchFamily="34" charset="0"/>
              </a:rPr>
              <a:t>People Skills for Employees</a:t>
            </a:r>
          </a:p>
        </p:txBody>
      </p:sp>
      <p:sp>
        <p:nvSpPr>
          <p:cNvPr id="5" name="TextBox 4">
            <a:extLst>
              <a:ext uri="{FF2B5EF4-FFF2-40B4-BE49-F238E27FC236}">
                <a16:creationId xmlns:a16="http://schemas.microsoft.com/office/drawing/2014/main" id="{C99FEDDF-B4FD-AF3B-D42A-735941E11172}"/>
              </a:ext>
            </a:extLst>
          </p:cNvPr>
          <p:cNvSpPr txBox="1"/>
          <p:nvPr/>
        </p:nvSpPr>
        <p:spPr>
          <a:xfrm>
            <a:off x="3698697" y="6449359"/>
            <a:ext cx="8448719" cy="169277"/>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r" defTabSz="914367"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a:ln>
                  <a:noFill/>
                </a:ln>
                <a:solidFill>
                  <a:srgbClr val="091F2C"/>
                </a:solidFill>
                <a:effectLst/>
                <a:uLnTx/>
                <a:uFillTx/>
                <a:latin typeface="Segoe Sans Display"/>
                <a:ea typeface="+mn-ea"/>
                <a:cs typeface="Segoe Sans Display"/>
              </a:rPr>
              <a:t>*Enterprise access to LinkedIn Learning required for role-play and Premium courses. 3P/LMS content needs to be set u</a:t>
            </a:r>
            <a:r>
              <a:rPr lang="en-US" sz="1100" i="1">
                <a:solidFill>
                  <a:srgbClr val="091F2C"/>
                </a:solidFill>
                <a:latin typeface="Segoe Sans Display"/>
                <a:cs typeface="Segoe Sans Display"/>
              </a:rPr>
              <a:t>p via Viva Learning </a:t>
            </a:r>
            <a:r>
              <a:rPr kumimoji="0" lang="en-US" sz="1100" b="0" i="1" u="none" strike="noStrike" kern="1200" cap="none" spc="0" normalizeH="0" baseline="0" noProof="0">
                <a:ln>
                  <a:noFill/>
                </a:ln>
                <a:solidFill>
                  <a:srgbClr val="091F2C"/>
                </a:solidFill>
                <a:effectLst/>
                <a:uLnTx/>
                <a:uFillTx/>
                <a:latin typeface="Segoe Sans Display"/>
                <a:ea typeface="+mn-ea"/>
                <a:cs typeface="Segoe Sans Display"/>
              </a:rPr>
              <a:t> </a:t>
            </a:r>
          </a:p>
        </p:txBody>
      </p:sp>
      <p:sp>
        <p:nvSpPr>
          <p:cNvPr id="6" name="TextBox 5">
            <a:extLst>
              <a:ext uri="{FF2B5EF4-FFF2-40B4-BE49-F238E27FC236}">
                <a16:creationId xmlns:a16="http://schemas.microsoft.com/office/drawing/2014/main" id="{2E3C6E9C-521F-06F9-75DE-611D8364C625}"/>
              </a:ext>
            </a:extLst>
          </p:cNvPr>
          <p:cNvSpPr txBox="1"/>
          <p:nvPr/>
        </p:nvSpPr>
        <p:spPr>
          <a:xfrm>
            <a:off x="4907496" y="5416337"/>
            <a:ext cx="6928807" cy="276999"/>
          </a:xfrm>
          <a:prstGeom prst="rect">
            <a:avLst/>
          </a:prstGeom>
          <a:noFill/>
        </p:spPr>
        <p:txBody>
          <a:bodyPr wrap="square" rtlCol="0">
            <a:spAutoFit/>
          </a:bodyPr>
          <a:lstStyle/>
          <a:p>
            <a:r>
              <a:rPr lang="en-US" sz="1200"/>
              <a:t>Learning agent (Frontier) is available for Microsoft 365 Copilot customers to use and test in Frontier</a:t>
            </a:r>
          </a:p>
        </p:txBody>
      </p:sp>
      <p:pic>
        <p:nvPicPr>
          <p:cNvPr id="7" name="Picture 6">
            <a:extLst>
              <a:ext uri="{FF2B5EF4-FFF2-40B4-BE49-F238E27FC236}">
                <a16:creationId xmlns:a16="http://schemas.microsoft.com/office/drawing/2014/main" id="{87947FB2-6E84-CB43-4340-0B2F71CC0CBA}"/>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792" y="1562929"/>
            <a:ext cx="6894396" cy="3870916"/>
          </a:xfrm>
          <a:prstGeom prst="rect">
            <a:avLst/>
          </a:prstGeom>
        </p:spPr>
      </p:pic>
      <p:sp>
        <p:nvSpPr>
          <p:cNvPr id="8" name="TextBox 7">
            <a:extLst>
              <a:ext uri="{FF2B5EF4-FFF2-40B4-BE49-F238E27FC236}">
                <a16:creationId xmlns:a16="http://schemas.microsoft.com/office/drawing/2014/main" id="{5890CBCA-5C1A-F8E6-77A7-4AF6F1948427}"/>
              </a:ext>
            </a:extLst>
          </p:cNvPr>
          <p:cNvSpPr txBox="1"/>
          <p:nvPr/>
        </p:nvSpPr>
        <p:spPr>
          <a:xfrm>
            <a:off x="9731862" y="5932961"/>
            <a:ext cx="2064326" cy="307777"/>
          </a:xfrm>
          <a:prstGeom prst="rect">
            <a:avLst/>
          </a:prstGeom>
          <a:noFill/>
        </p:spPr>
        <p:txBody>
          <a:bodyPr wrap="square">
            <a:spAutoFit/>
          </a:bodyPr>
          <a:lstStyle/>
          <a:p>
            <a:pPr marL="0" marR="0" lvl="0" indent="0" defTabSz="932472" rtl="0" eaLnBrk="1" fontAlgn="base" latinLnBrk="0" hangingPunct="1">
              <a:lnSpc>
                <a:spcPct val="100000"/>
              </a:lnSpc>
              <a:spcBef>
                <a:spcPct val="0"/>
              </a:spcBef>
              <a:spcAft>
                <a:spcPct val="0"/>
              </a:spcAft>
              <a:buClrTx/>
              <a:buSzTx/>
              <a:buFontTx/>
              <a:buNone/>
              <a:tabLst/>
              <a:defRPr/>
            </a:pPr>
            <a:r>
              <a:rPr lang="en-US" sz="1400" spc="-50">
                <a:gradFill>
                  <a:gsLst>
                    <a:gs pos="50000">
                      <a:srgbClr val="8661C5"/>
                    </a:gs>
                    <a:gs pos="0">
                      <a:srgbClr val="3E76D4"/>
                    </a:gs>
                    <a:gs pos="100000">
                      <a:srgbClr val="C73ECC"/>
                    </a:gs>
                  </a:gsLst>
                  <a:lin ang="2700000" scaled="1"/>
                </a:gradFill>
                <a:latin typeface="+mj-lt"/>
                <a:ea typeface="+mj-ea"/>
                <a:cs typeface="Segoe UI" panose="020B0502040204020203" pitchFamily="34" charset="0"/>
              </a:rPr>
              <a:t>AVAILABLE IN FRONTIER</a:t>
            </a:r>
          </a:p>
        </p:txBody>
      </p:sp>
    </p:spTree>
    <p:extLst>
      <p:ext uri="{BB962C8B-B14F-4D97-AF65-F5344CB8AC3E}">
        <p14:creationId xmlns:p14="http://schemas.microsoft.com/office/powerpoint/2010/main" val="2267935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9BD0D-F84D-083B-888D-BF6B2D73FF9B}"/>
            </a:ext>
          </a:extLst>
        </p:cNvPr>
        <p:cNvGrpSpPr/>
        <p:nvPr/>
      </p:nvGrpSpPr>
      <p:grpSpPr>
        <a:xfrm>
          <a:off x="0" y="0"/>
          <a:ext cx="0" cy="0"/>
          <a:chOff x="0" y="0"/>
          <a:chExt cx="0" cy="0"/>
        </a:xfrm>
      </p:grpSpPr>
      <p:sp>
        <p:nvSpPr>
          <p:cNvPr id="13" name="Rounded Rectangle 80">
            <a:extLst>
              <a:ext uri="{FF2B5EF4-FFF2-40B4-BE49-F238E27FC236}">
                <a16:creationId xmlns:a16="http://schemas.microsoft.com/office/drawing/2014/main" id="{B2DDA5B3-7846-4F86-F19C-1CE803B930EC}"/>
              </a:ext>
              <a:ext uri="{C183D7F6-B498-43B3-948B-1728B52AA6E4}">
                <adec:decorative xmlns:adec="http://schemas.microsoft.com/office/drawing/2017/decorative" val="1"/>
              </a:ext>
            </a:extLst>
          </p:cNvPr>
          <p:cNvSpPr>
            <a:spLocks/>
          </p:cNvSpPr>
          <p:nvPr/>
        </p:nvSpPr>
        <p:spPr bwMode="auto">
          <a:xfrm>
            <a:off x="283779" y="1150786"/>
            <a:ext cx="11666483" cy="5144911"/>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2" name="Straight Connector 1">
            <a:extLst>
              <a:ext uri="{FF2B5EF4-FFF2-40B4-BE49-F238E27FC236}">
                <a16:creationId xmlns:a16="http://schemas.microsoft.com/office/drawing/2014/main" id="{0FE8D669-246E-4172-056F-D99C39DE345D}"/>
              </a:ext>
              <a:ext uri="{C183D7F6-B498-43B3-948B-1728B52AA6E4}">
                <adec:decorative xmlns:adec="http://schemas.microsoft.com/office/drawing/2017/decorative" val="1"/>
              </a:ext>
            </a:extLst>
          </p:cNvPr>
          <p:cNvCxnSpPr>
            <a:cxnSpLocks/>
          </p:cNvCxnSpPr>
          <p:nvPr/>
        </p:nvCxnSpPr>
        <p:spPr>
          <a:xfrm>
            <a:off x="623157" y="2674649"/>
            <a:ext cx="3847560"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9652B53D-F857-79C9-47A0-8B1A2A06CEF4}"/>
              </a:ext>
            </a:extLst>
          </p:cNvPr>
          <p:cNvSpPr txBox="1">
            <a:spLocks/>
          </p:cNvSpPr>
          <p:nvPr/>
        </p:nvSpPr>
        <p:spPr>
          <a:xfrm>
            <a:off x="515505" y="1684528"/>
            <a:ext cx="3955212" cy="923330"/>
          </a:xfrm>
          <a:prstGeom prst="rect">
            <a:avLst/>
          </a:prstGeom>
        </p:spPr>
        <p:txBody>
          <a:bodyPr wrap="square">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Provides organizations with </a:t>
            </a:r>
            <a:r>
              <a:rPr lang="en-US" sz="2000" b="1">
                <a:solidFill>
                  <a:srgbClr val="000000"/>
                </a:solidFill>
                <a:latin typeface="Segoe UI" panose="020B0502040204020203" pitchFamily="34" charset="0"/>
                <a:cs typeface="Segoe UI" panose="020B0502040204020203" pitchFamily="34" charset="0"/>
              </a:rPr>
              <a:t>scalable</a:t>
            </a:r>
            <a:r>
              <a:rPr kumimoji="0" lang="en-US" sz="20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 up-to-date </a:t>
            </a:r>
            <a:r>
              <a:rPr lang="en-US" sz="2000" b="1">
                <a:solidFill>
                  <a:srgbClr val="000000"/>
                </a:solidFill>
                <a:latin typeface="Segoe UI" panose="020B0502040204020203" pitchFamily="34" charset="0"/>
                <a:cs typeface="Segoe UI" panose="020B0502040204020203" pitchFamily="34" charset="0"/>
              </a:rPr>
              <a:t>talent landscape reports </a:t>
            </a:r>
            <a:endParaRPr kumimoji="0" lang="en-US" sz="20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4" name="Rectangle 3">
            <a:extLst>
              <a:ext uri="{FF2B5EF4-FFF2-40B4-BE49-F238E27FC236}">
                <a16:creationId xmlns:a16="http://schemas.microsoft.com/office/drawing/2014/main" id="{85D4D1B3-F7B5-2248-16FC-EB3D526DE1BC}"/>
              </a:ext>
            </a:extLst>
          </p:cNvPr>
          <p:cNvSpPr/>
          <p:nvPr/>
        </p:nvSpPr>
        <p:spPr>
          <a:xfrm>
            <a:off x="583187" y="2981843"/>
            <a:ext cx="3819847" cy="2253374"/>
          </a:xfrm>
          <a:prstGeom prst="rect">
            <a:avLst/>
          </a:prstGeom>
          <a:noFill/>
        </p:spPr>
        <p:txBody>
          <a:bodyPr wrap="square" lIns="0" tIns="0" rIns="0" bIns="0" anchor="t">
            <a:spAutoFit/>
          </a:bodyPr>
          <a:lstStyle/>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Identify skills gaps or surpluses</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Plan for strategic upskilling programs</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Enables strategic workforce planning (for hiring, reorganizations)</a:t>
            </a:r>
          </a:p>
          <a:p>
            <a:pPr marL="285750" lvl="0" indent="-285750" defTabSz="914367">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rPr>
              <a:t>Track skills progress over time</a:t>
            </a:r>
            <a:endParaRPr lang="en-US" sz="1600">
              <a:solidFill>
                <a:srgbClr val="091F2C"/>
              </a:solidFill>
              <a:latin typeface="Segoe Sans Display"/>
              <a:cs typeface="Segoe Sans Display"/>
            </a:endParaRPr>
          </a:p>
        </p:txBody>
      </p:sp>
      <p:sp>
        <p:nvSpPr>
          <p:cNvPr id="10" name="Title 9">
            <a:extLst>
              <a:ext uri="{FF2B5EF4-FFF2-40B4-BE49-F238E27FC236}">
                <a16:creationId xmlns:a16="http://schemas.microsoft.com/office/drawing/2014/main" id="{1BBAEA16-4FEE-3C0E-4660-22385F896C00}"/>
              </a:ext>
            </a:extLst>
          </p:cNvPr>
          <p:cNvSpPr>
            <a:spLocks noGrp="1"/>
          </p:cNvSpPr>
          <p:nvPr>
            <p:ph type="title" idx="4294967295"/>
          </p:nvPr>
        </p:nvSpPr>
        <p:spPr bwMode="auto">
          <a:xfrm>
            <a:off x="580697" y="952109"/>
            <a:ext cx="3822337" cy="501194"/>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400" b="0" i="0" u="none" strike="noStrike" kern="1200" cap="none" spc="0" normalizeH="0" baseline="0" noProof="0">
                <a:ln>
                  <a:noFill/>
                </a:ln>
                <a:solidFill>
                  <a:srgbClr val="FFFFFF"/>
                </a:solidFill>
                <a:effectLst/>
                <a:uLnTx/>
                <a:uFillTx/>
                <a:latin typeface="+mj-lt"/>
                <a:ea typeface="+mn-ea"/>
                <a:cs typeface="Segoe UI" pitchFamily="34" charset="0"/>
              </a:rPr>
              <a:t>Skills Landscape Report</a:t>
            </a:r>
          </a:p>
        </p:txBody>
      </p:sp>
      <p:sp>
        <p:nvSpPr>
          <p:cNvPr id="11" name="TextBox 10">
            <a:extLst>
              <a:ext uri="{FF2B5EF4-FFF2-40B4-BE49-F238E27FC236}">
                <a16:creationId xmlns:a16="http://schemas.microsoft.com/office/drawing/2014/main" id="{D5283B1B-9000-57C6-AE11-7936BA60F01F}"/>
              </a:ext>
              <a:ext uri="{C183D7F6-B498-43B3-948B-1728B52AA6E4}">
                <adec:decorative xmlns:adec="http://schemas.microsoft.com/office/drawing/2017/decorative" val="1"/>
              </a:ext>
            </a:extLst>
          </p:cNvPr>
          <p:cNvSpPr txBox="1"/>
          <p:nvPr/>
        </p:nvSpPr>
        <p:spPr>
          <a:xfrm>
            <a:off x="485121" y="315684"/>
            <a:ext cx="3364992"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Segoe UI Semibold" panose="020B0702040204020203" pitchFamily="34" charset="0"/>
                <a:ea typeface="+mn-ea"/>
                <a:cs typeface="Segoe UI Semibold" panose="020B0702040204020203" pitchFamily="34" charset="0"/>
              </a:rPr>
              <a:t>People Skills for Organizations</a:t>
            </a:r>
          </a:p>
        </p:txBody>
      </p:sp>
      <p:pic>
        <p:nvPicPr>
          <p:cNvPr id="8" name="Picture 2">
            <a:extLst>
              <a:ext uri="{FF2B5EF4-FFF2-40B4-BE49-F238E27FC236}">
                <a16:creationId xmlns:a16="http://schemas.microsoft.com/office/drawing/2014/main" id="{8A1B64AD-6476-00C4-F7E3-26D2223EF0AA}"/>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759669" y="1339166"/>
            <a:ext cx="5255172" cy="4733600"/>
          </a:xfrm>
          <a:prstGeom prst="rect">
            <a:avLst/>
          </a:prstGeom>
          <a:effectLst>
            <a:outerShdw blurRad="292100" dist="50800" dir="5400000" algn="ctr" rotWithShape="0">
              <a:schemeClr val="tx1">
                <a:alpha val="65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688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DA3F0-2029-F0B0-F128-CB50E29F96DD}"/>
            </a:ext>
          </a:extLst>
        </p:cNvPr>
        <p:cNvGrpSpPr/>
        <p:nvPr/>
      </p:nvGrpSpPr>
      <p:grpSpPr>
        <a:xfrm>
          <a:off x="0" y="0"/>
          <a:ext cx="0" cy="0"/>
          <a:chOff x="0" y="0"/>
          <a:chExt cx="0" cy="0"/>
        </a:xfrm>
      </p:grpSpPr>
      <p:sp>
        <p:nvSpPr>
          <p:cNvPr id="13" name="Rounded Rectangle 80">
            <a:extLst>
              <a:ext uri="{FF2B5EF4-FFF2-40B4-BE49-F238E27FC236}">
                <a16:creationId xmlns:a16="http://schemas.microsoft.com/office/drawing/2014/main" id="{DBD9AF50-CF90-A835-0800-B58DEAB428F8}"/>
              </a:ext>
              <a:ext uri="{C183D7F6-B498-43B3-948B-1728B52AA6E4}">
                <adec:decorative xmlns:adec="http://schemas.microsoft.com/office/drawing/2017/decorative" val="1"/>
              </a:ext>
            </a:extLst>
          </p:cNvPr>
          <p:cNvSpPr>
            <a:spLocks/>
          </p:cNvSpPr>
          <p:nvPr/>
        </p:nvSpPr>
        <p:spPr bwMode="auto">
          <a:xfrm>
            <a:off x="283779" y="1150786"/>
            <a:ext cx="11666483" cy="5144911"/>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cxnSp>
        <p:nvCxnSpPr>
          <p:cNvPr id="2" name="Straight Connector 1">
            <a:extLst>
              <a:ext uri="{FF2B5EF4-FFF2-40B4-BE49-F238E27FC236}">
                <a16:creationId xmlns:a16="http://schemas.microsoft.com/office/drawing/2014/main" id="{96EA3988-0528-7379-3661-A697B5286DA6}"/>
              </a:ext>
              <a:ext uri="{C183D7F6-B498-43B3-948B-1728B52AA6E4}">
                <adec:decorative xmlns:adec="http://schemas.microsoft.com/office/drawing/2017/decorative" val="1"/>
              </a:ext>
            </a:extLst>
          </p:cNvPr>
          <p:cNvCxnSpPr>
            <a:cxnSpLocks/>
          </p:cNvCxnSpPr>
          <p:nvPr/>
        </p:nvCxnSpPr>
        <p:spPr>
          <a:xfrm>
            <a:off x="623157" y="2548526"/>
            <a:ext cx="3847560"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310AF1AD-9BF3-53AF-4022-4500B0531395}"/>
              </a:ext>
            </a:extLst>
          </p:cNvPr>
          <p:cNvSpPr txBox="1">
            <a:spLocks/>
          </p:cNvSpPr>
          <p:nvPr/>
        </p:nvSpPr>
        <p:spPr>
          <a:xfrm>
            <a:off x="515505" y="1526873"/>
            <a:ext cx="3955212" cy="923330"/>
          </a:xfrm>
          <a:prstGeom prst="rect">
            <a:avLst/>
          </a:prstGeom>
        </p:spPr>
        <p:txBody>
          <a:bodyPr wrap="square">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lvl="0">
              <a:defRPr/>
            </a:pPr>
            <a:r>
              <a:rPr lang="en-US" sz="2000">
                <a:solidFill>
                  <a:srgbClr val="000000"/>
                </a:solidFill>
                <a:latin typeface="Segoe UI" panose="020B0502040204020203" pitchFamily="34" charset="0"/>
                <a:cs typeface="Segoe UI" panose="020B0502040204020203" pitchFamily="34" charset="0"/>
              </a:rPr>
              <a:t>Get </a:t>
            </a:r>
            <a:r>
              <a:rPr lang="en-US" sz="2000" b="1">
                <a:solidFill>
                  <a:srgbClr val="000000"/>
                </a:solidFill>
                <a:latin typeface="Segoe UI" panose="020B0502040204020203" pitchFamily="34" charset="0"/>
                <a:cs typeface="Segoe UI" panose="020B0502040204020203" pitchFamily="34" charset="0"/>
              </a:rPr>
              <a:t>data-driven rich organizational insights </a:t>
            </a:r>
            <a:r>
              <a:rPr lang="en-US" sz="2000">
                <a:solidFill>
                  <a:srgbClr val="000000"/>
                </a:solidFill>
                <a:latin typeface="Segoe UI" panose="020B0502040204020203" pitchFamily="34" charset="0"/>
                <a:cs typeface="Segoe UI" panose="020B0502040204020203" pitchFamily="34" charset="0"/>
              </a:rPr>
              <a:t>for team leaders </a:t>
            </a:r>
          </a:p>
        </p:txBody>
      </p:sp>
      <p:sp>
        <p:nvSpPr>
          <p:cNvPr id="4" name="Rectangle 3">
            <a:extLst>
              <a:ext uri="{FF2B5EF4-FFF2-40B4-BE49-F238E27FC236}">
                <a16:creationId xmlns:a16="http://schemas.microsoft.com/office/drawing/2014/main" id="{E0A3F11F-F7A8-C7C2-4135-053F1C17A42D}"/>
              </a:ext>
            </a:extLst>
          </p:cNvPr>
          <p:cNvSpPr/>
          <p:nvPr/>
        </p:nvSpPr>
        <p:spPr>
          <a:xfrm>
            <a:off x="583187" y="2796911"/>
            <a:ext cx="3819847" cy="3028971"/>
          </a:xfrm>
          <a:prstGeom prst="rect">
            <a:avLst/>
          </a:prstGeom>
          <a:noFill/>
        </p:spPr>
        <p:txBody>
          <a:bodyPr wrap="square" lIns="0" tIns="0" rIns="0" bIns="0" anchor="t">
            <a:spAutoFit/>
          </a:bodyPr>
          <a:lstStyle/>
          <a:p>
            <a:pPr marL="285750" lvl="0" indent="-285750" defTabSz="914367">
              <a:lnSpc>
                <a:spcPct val="110000"/>
              </a:lnSpc>
              <a:spcAft>
                <a:spcPts val="2400"/>
              </a:spcAft>
              <a:buClr>
                <a:srgbClr val="000000"/>
              </a:buClr>
              <a:buFont typeface="Arial" panose="020B0604020202020204" pitchFamily="34" charset="0"/>
              <a:buChar char="•"/>
              <a:defRPr/>
            </a:pPr>
            <a:r>
              <a:rPr lang="en-US" sz="1600" b="1">
                <a:solidFill>
                  <a:srgbClr val="091F2C"/>
                </a:solidFill>
                <a:latin typeface="Segoe Sans Display"/>
                <a:ea typeface="+mn-lt"/>
                <a:cs typeface="Segoe Sans Display"/>
              </a:rPr>
              <a:t>Understand team composition</a:t>
            </a:r>
            <a:r>
              <a:rPr lang="en-US" sz="1600">
                <a:solidFill>
                  <a:srgbClr val="091F2C"/>
                </a:solidFill>
                <a:latin typeface="Segoe Sans Display"/>
                <a:ea typeface="+mn-lt"/>
                <a:cs typeface="Segoe Sans Display"/>
              </a:rPr>
              <a:t>, including reporting structures and distribution across levels, roles, and other org attributes</a:t>
            </a:r>
            <a:endParaRPr lang="en-US" sz="1600">
              <a:solidFill>
                <a:srgbClr val="091F2C"/>
              </a:solidFill>
              <a:latin typeface="Segoe Sans Display"/>
            </a:endParaRPr>
          </a:p>
          <a:p>
            <a:pPr marL="285750" lvl="0" indent="-285750" defTabSz="914367" fontAlgn="base">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ea typeface="+mn-lt"/>
                <a:cs typeface="Segoe Sans Display"/>
              </a:rPr>
              <a:t>Discover who has </a:t>
            </a:r>
            <a:r>
              <a:rPr lang="en-US" sz="1600" b="1">
                <a:solidFill>
                  <a:srgbClr val="091F2C"/>
                </a:solidFill>
                <a:latin typeface="Segoe Sans Display"/>
                <a:ea typeface="+mn-lt"/>
                <a:cs typeface="Segoe Sans Display"/>
              </a:rPr>
              <a:t>specific skills or experience</a:t>
            </a:r>
            <a:r>
              <a:rPr lang="en-US" sz="1600">
                <a:solidFill>
                  <a:srgbClr val="091F2C"/>
                </a:solidFill>
                <a:latin typeface="Segoe Sans Display"/>
                <a:ea typeface="+mn-lt"/>
                <a:cs typeface="Segoe Sans Display"/>
              </a:rPr>
              <a:t> across your team or organization</a:t>
            </a:r>
          </a:p>
          <a:p>
            <a:pPr marL="285750" lvl="0" indent="-285750" defTabSz="914367" fontAlgn="base">
              <a:lnSpc>
                <a:spcPct val="110000"/>
              </a:lnSpc>
              <a:spcAft>
                <a:spcPts val="2400"/>
              </a:spcAft>
              <a:buClr>
                <a:srgbClr val="000000"/>
              </a:buClr>
              <a:buFont typeface="Arial" panose="020B0604020202020204" pitchFamily="34" charset="0"/>
              <a:buChar char="•"/>
              <a:defRPr/>
            </a:pPr>
            <a:r>
              <a:rPr lang="en-US" sz="1600">
                <a:solidFill>
                  <a:srgbClr val="091F2C"/>
                </a:solidFill>
                <a:latin typeface="Segoe Sans Display"/>
                <a:ea typeface="+mn-lt"/>
                <a:cs typeface="Segoe Sans Display"/>
              </a:rPr>
              <a:t>Quickly generate reports with </a:t>
            </a:r>
            <a:r>
              <a:rPr lang="en-US" sz="1600" b="1">
                <a:solidFill>
                  <a:srgbClr val="091F2C"/>
                </a:solidFill>
                <a:latin typeface="Segoe Sans Display"/>
                <a:ea typeface="+mn-lt"/>
                <a:cs typeface="Segoe Sans Display"/>
              </a:rPr>
              <a:t>data-driven insights </a:t>
            </a:r>
            <a:r>
              <a:rPr lang="en-US" sz="1600">
                <a:solidFill>
                  <a:srgbClr val="091F2C"/>
                </a:solidFill>
                <a:latin typeface="Segoe Sans Display"/>
                <a:ea typeface="+mn-lt"/>
                <a:cs typeface="Segoe Sans Display"/>
              </a:rPr>
              <a:t>about your team</a:t>
            </a:r>
            <a:endParaRPr lang="en-US" sz="1600">
              <a:solidFill>
                <a:srgbClr val="091F2C"/>
              </a:solidFill>
              <a:latin typeface="Segoe Sans Display"/>
              <a:cs typeface="Segoe Sans Display"/>
            </a:endParaRPr>
          </a:p>
        </p:txBody>
      </p:sp>
      <p:sp>
        <p:nvSpPr>
          <p:cNvPr id="10" name="Title 9">
            <a:extLst>
              <a:ext uri="{FF2B5EF4-FFF2-40B4-BE49-F238E27FC236}">
                <a16:creationId xmlns:a16="http://schemas.microsoft.com/office/drawing/2014/main" id="{0F582A4B-F381-6F66-5EA3-B70E4FB4321F}"/>
              </a:ext>
            </a:extLst>
          </p:cNvPr>
          <p:cNvSpPr>
            <a:spLocks noGrp="1"/>
          </p:cNvSpPr>
          <p:nvPr>
            <p:ph type="title" idx="4294967295"/>
          </p:nvPr>
        </p:nvSpPr>
        <p:spPr bwMode="auto">
          <a:xfrm>
            <a:off x="528147" y="952109"/>
            <a:ext cx="3955212" cy="501194"/>
          </a:xfrm>
          <a:prstGeom prst="roundRect">
            <a:avLst/>
          </a:prstGeom>
          <a:gradFill flip="none" rotWithShape="1">
            <a:gsLst>
              <a:gs pos="0">
                <a:srgbClr val="C03BC4"/>
              </a:gs>
              <a:gs pos="80000">
                <a:srgbClr val="0078D4"/>
              </a:gs>
            </a:gsLst>
            <a:path path="circle">
              <a:fillToRect l="100000" t="100000"/>
            </a:path>
            <a:tileRect r="-100000" b="-100000"/>
          </a:gradFill>
          <a:ln>
            <a:noFill/>
            <a:prstDash/>
          </a:ln>
          <a:effectLst>
            <a:outerShdw blurRad="88900" dist="38100" dir="2700000" algn="tl" rotWithShape="0">
              <a:srgbClr val="000000">
                <a:alpha val="11000"/>
              </a:srgbClr>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Pct val="90000"/>
              <a:buFontTx/>
              <a:buNone/>
              <a:tabLst/>
              <a:defRPr/>
            </a:pPr>
            <a:r>
              <a:rPr kumimoji="0" lang="en-US" sz="2400" b="0" i="0" u="none" strike="noStrike" kern="1200" cap="none" spc="0" normalizeH="0" baseline="0" noProof="0">
                <a:ln>
                  <a:noFill/>
                </a:ln>
                <a:solidFill>
                  <a:srgbClr val="FFFFFF"/>
                </a:solidFill>
                <a:effectLst/>
                <a:uLnTx/>
                <a:uFillTx/>
                <a:latin typeface="+mj-lt"/>
                <a:ea typeface="+mn-ea"/>
                <a:cs typeface="Segoe UI" pitchFamily="34" charset="0"/>
              </a:rPr>
              <a:t>Workforce Insights Agent</a:t>
            </a:r>
          </a:p>
        </p:txBody>
      </p:sp>
      <p:sp>
        <p:nvSpPr>
          <p:cNvPr id="11" name="TextBox 10">
            <a:extLst>
              <a:ext uri="{FF2B5EF4-FFF2-40B4-BE49-F238E27FC236}">
                <a16:creationId xmlns:a16="http://schemas.microsoft.com/office/drawing/2014/main" id="{53737D90-1DB2-E694-CEE6-A972CDA038D6}"/>
              </a:ext>
              <a:ext uri="{C183D7F6-B498-43B3-948B-1728B52AA6E4}">
                <adec:decorative xmlns:adec="http://schemas.microsoft.com/office/drawing/2017/decorative" val="1"/>
              </a:ext>
            </a:extLst>
          </p:cNvPr>
          <p:cNvSpPr txBox="1"/>
          <p:nvPr/>
        </p:nvSpPr>
        <p:spPr>
          <a:xfrm>
            <a:off x="485121" y="315684"/>
            <a:ext cx="3364992"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Segoe UI Semibold" panose="020B0702040204020203" pitchFamily="34" charset="0"/>
                <a:ea typeface="+mn-ea"/>
                <a:cs typeface="Segoe UI Semibold" panose="020B0702040204020203" pitchFamily="34" charset="0"/>
              </a:rPr>
              <a:t>People Skills for Leaders</a:t>
            </a:r>
          </a:p>
        </p:txBody>
      </p:sp>
      <p:sp>
        <p:nvSpPr>
          <p:cNvPr id="8" name="TextBox 7">
            <a:extLst>
              <a:ext uri="{FF2B5EF4-FFF2-40B4-BE49-F238E27FC236}">
                <a16:creationId xmlns:a16="http://schemas.microsoft.com/office/drawing/2014/main" id="{1A631523-4EE6-1ED8-1E94-840E5C0D4EBD}"/>
              </a:ext>
            </a:extLst>
          </p:cNvPr>
          <p:cNvSpPr txBox="1"/>
          <p:nvPr/>
        </p:nvSpPr>
        <p:spPr>
          <a:xfrm>
            <a:off x="4893970" y="5586163"/>
            <a:ext cx="6629399" cy="461665"/>
          </a:xfrm>
          <a:prstGeom prst="rect">
            <a:avLst/>
          </a:prstGeom>
          <a:noFill/>
        </p:spPr>
        <p:txBody>
          <a:bodyPr wrap="square" rtlCol="0">
            <a:spAutoFit/>
          </a:bodyPr>
          <a:lstStyle/>
          <a:p>
            <a:r>
              <a:rPr lang="en-US" sz="1200"/>
              <a:t>Workforce Insights agent (Frontier) is available for Microsoft 365 Copilot customers to use and test in Frontier</a:t>
            </a:r>
          </a:p>
        </p:txBody>
      </p:sp>
      <p:pic>
        <p:nvPicPr>
          <p:cNvPr id="9" name="Picture 8">
            <a:extLst>
              <a:ext uri="{FF2B5EF4-FFF2-40B4-BE49-F238E27FC236}">
                <a16:creationId xmlns:a16="http://schemas.microsoft.com/office/drawing/2014/main" id="{94C742A2-AAA4-6CEB-0075-19BA554CCA2A}"/>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93970" y="1619155"/>
            <a:ext cx="6782525" cy="3815170"/>
          </a:xfrm>
          <a:prstGeom prst="rect">
            <a:avLst/>
          </a:prstGeom>
        </p:spPr>
      </p:pic>
      <p:sp>
        <p:nvSpPr>
          <p:cNvPr id="5" name="TextBox 4">
            <a:extLst>
              <a:ext uri="{FF2B5EF4-FFF2-40B4-BE49-F238E27FC236}">
                <a16:creationId xmlns:a16="http://schemas.microsoft.com/office/drawing/2014/main" id="{42F28B24-FECA-836A-FD39-F0B80A73C3A9}"/>
              </a:ext>
            </a:extLst>
          </p:cNvPr>
          <p:cNvSpPr txBox="1"/>
          <p:nvPr/>
        </p:nvSpPr>
        <p:spPr>
          <a:xfrm>
            <a:off x="454299" y="5975462"/>
            <a:ext cx="6143946" cy="307777"/>
          </a:xfrm>
          <a:prstGeom prst="rect">
            <a:avLst/>
          </a:prstGeom>
          <a:noFill/>
        </p:spPr>
        <p:txBody>
          <a:bodyPr wrap="square">
            <a:spAutoFit/>
          </a:bodyPr>
          <a:lstStyle/>
          <a:p>
            <a:pPr marL="0" marR="0" lvl="0" indent="0" defTabSz="932472" rtl="0" eaLnBrk="1" fontAlgn="base" latinLnBrk="0" hangingPunct="1">
              <a:lnSpc>
                <a:spcPct val="100000"/>
              </a:lnSpc>
              <a:spcBef>
                <a:spcPct val="0"/>
              </a:spcBef>
              <a:spcAft>
                <a:spcPct val="0"/>
              </a:spcAft>
              <a:buClrTx/>
              <a:buSzTx/>
              <a:buFontTx/>
              <a:buNone/>
              <a:tabLst/>
              <a:defRPr/>
            </a:pPr>
            <a:r>
              <a:rPr lang="en-US" sz="1400" spc="-50">
                <a:gradFill>
                  <a:gsLst>
                    <a:gs pos="50000">
                      <a:srgbClr val="8661C5"/>
                    </a:gs>
                    <a:gs pos="0">
                      <a:srgbClr val="3E76D4"/>
                    </a:gs>
                    <a:gs pos="100000">
                      <a:srgbClr val="C73ECC"/>
                    </a:gs>
                  </a:gsLst>
                  <a:lin ang="2700000" scaled="1"/>
                </a:gradFill>
                <a:latin typeface="+mj-lt"/>
                <a:ea typeface="+mj-ea"/>
                <a:cs typeface="Segoe UI" panose="020B0502040204020203" pitchFamily="34" charset="0"/>
              </a:rPr>
              <a:t>AVAILABLE IN FRONTIER</a:t>
            </a:r>
          </a:p>
        </p:txBody>
      </p:sp>
    </p:spTree>
    <p:extLst>
      <p:ext uri="{BB962C8B-B14F-4D97-AF65-F5344CB8AC3E}">
        <p14:creationId xmlns:p14="http://schemas.microsoft.com/office/powerpoint/2010/main" val="925383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EFA43-460E-8E2B-49A4-EE6434D99862}"/>
            </a:ext>
          </a:extLst>
        </p:cNvPr>
        <p:cNvGrpSpPr/>
        <p:nvPr/>
      </p:nvGrpSpPr>
      <p:grpSpPr>
        <a:xfrm>
          <a:off x="0" y="0"/>
          <a:ext cx="0" cy="0"/>
          <a:chOff x="0" y="0"/>
          <a:chExt cx="0" cy="0"/>
        </a:xfrm>
      </p:grpSpPr>
      <p:sp>
        <p:nvSpPr>
          <p:cNvPr id="2" name="Title 8">
            <a:extLst>
              <a:ext uri="{FF2B5EF4-FFF2-40B4-BE49-F238E27FC236}">
                <a16:creationId xmlns:a16="http://schemas.microsoft.com/office/drawing/2014/main" id="{D3A7C0C0-45E2-7B6E-B3CD-3D74D2538601}"/>
              </a:ext>
            </a:extLst>
          </p:cNvPr>
          <p:cNvSpPr txBox="1">
            <a:spLocks noGrp="1"/>
          </p:cNvSpPr>
          <p:nvPr>
            <p:ph type="title" idx="4294967295"/>
          </p:nvPr>
        </p:nvSpPr>
        <p:spPr>
          <a:xfrm>
            <a:off x="495300" y="676397"/>
            <a:ext cx="11201400" cy="46014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0000"/>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3000" b="1" i="0" u="none" strike="noStrike" kern="1200" cap="none" spc="0" normalizeH="0" baseline="0" noProof="0">
                <a:ln>
                  <a:noFill/>
                </a:ln>
                <a:solidFill>
                  <a:prstClr val="black"/>
                </a:solidFill>
                <a:effectLst/>
                <a:uLnTx/>
                <a:uFillTx/>
                <a:latin typeface="Segoe UI Semibold"/>
                <a:ea typeface="+mj-ea"/>
                <a:cs typeface="+mj-cs"/>
              </a:rPr>
              <a:t>People Skills functionality access by license</a:t>
            </a:r>
          </a:p>
        </p:txBody>
      </p:sp>
      <p:sp>
        <p:nvSpPr>
          <p:cNvPr id="4" name="TextBox 3">
            <a:extLst>
              <a:ext uri="{FF2B5EF4-FFF2-40B4-BE49-F238E27FC236}">
                <a16:creationId xmlns:a16="http://schemas.microsoft.com/office/drawing/2014/main" id="{1180230D-6830-E6B8-C552-9B276E32B13D}"/>
              </a:ext>
            </a:extLst>
          </p:cNvPr>
          <p:cNvSpPr txBox="1"/>
          <p:nvPr/>
        </p:nvSpPr>
        <p:spPr>
          <a:xfrm>
            <a:off x="6896106" y="6368829"/>
            <a:ext cx="5517125" cy="276999"/>
          </a:xfrm>
          <a:prstGeom prst="rect">
            <a:avLst/>
          </a:prstGeom>
          <a:noFill/>
        </p:spPr>
        <p:txBody>
          <a:bodyPr wrap="square">
            <a:spAutoFit/>
          </a:bodyPr>
          <a:lstStyle/>
          <a:p>
            <a:pPr marL="0" marR="0" lvl="0" indent="0" algn="l" defTabSz="932472" rtl="0" eaLnBrk="1" fontAlgn="base" latinLnBrk="0" hangingPunct="1">
              <a:lnSpc>
                <a:spcPct val="100000"/>
              </a:lnSpc>
              <a:spcBef>
                <a:spcPct val="0"/>
              </a:spcBef>
              <a:spcAft>
                <a:spcPts val="1200"/>
              </a:spcAft>
              <a:buClrTx/>
              <a:buSzTx/>
              <a:buFontTx/>
              <a:buNone/>
              <a:tabLst/>
              <a:defRPr/>
            </a:pPr>
            <a:r>
              <a:rPr kumimoji="0" lang="en-US" sz="1200" b="0" i="0" u="none" strike="noStrike" kern="1200" cap="none" spc="0" normalizeH="0" baseline="30000" noProof="0">
                <a:ln>
                  <a:noFill/>
                </a:ln>
                <a:solidFill>
                  <a:srgbClr val="000000"/>
                </a:solidFill>
                <a:effectLst/>
                <a:uLnTx/>
                <a:uFillTx/>
                <a:latin typeface="Segoe UI" panose="020B0502040204020203" pitchFamily="34" charset="0"/>
                <a:ea typeface="Segoe UI" panose="020B0502040204020203" pitchFamily="34" charset="0"/>
                <a:cs typeface="Segoe UI" panose="020B0502040204020203" pitchFamily="34" charset="0"/>
              </a:rPr>
              <a:t>2</a:t>
            </a:r>
            <a:r>
              <a:rPr kumimoji="0" lang="en-US" sz="1200" b="0" i="0" u="none" strike="noStrike" kern="1200" cap="none" spc="0" normalizeH="0" baseline="0" noProof="0">
                <a:ln>
                  <a:noFill/>
                </a:ln>
                <a:solidFill>
                  <a:srgbClr val="000000"/>
                </a:solidFill>
                <a:effectLst/>
                <a:uLnTx/>
                <a:uFillTx/>
                <a:latin typeface="Segoe UI" panose="020B0502040204020203" pitchFamily="34" charset="0"/>
                <a:ea typeface="Segoe UI" panose="020B0502040204020203" pitchFamily="34" charset="0"/>
                <a:cs typeface="Segoe UI" panose="020B0502040204020203" pitchFamily="34" charset="0"/>
              </a:rPr>
              <a:t>Available for users licensed for the Viva Suite, Viva Insights, or Viva Learning</a:t>
            </a:r>
          </a:p>
        </p:txBody>
      </p:sp>
      <p:graphicFrame>
        <p:nvGraphicFramePr>
          <p:cNvPr id="5" name="Table 4">
            <a:extLst>
              <a:ext uri="{FF2B5EF4-FFF2-40B4-BE49-F238E27FC236}">
                <a16:creationId xmlns:a16="http://schemas.microsoft.com/office/drawing/2014/main" id="{3B566DF5-94E5-11FB-57A2-91D25B7817C0}"/>
              </a:ext>
            </a:extLst>
          </p:cNvPr>
          <p:cNvGraphicFramePr>
            <a:graphicFrameLocks noGrp="1"/>
          </p:cNvGraphicFramePr>
          <p:nvPr/>
        </p:nvGraphicFramePr>
        <p:xfrm>
          <a:off x="656683" y="1702420"/>
          <a:ext cx="10726492" cy="3627120"/>
        </p:xfrm>
        <a:graphic>
          <a:graphicData uri="http://schemas.openxmlformats.org/drawingml/2006/table">
            <a:tbl>
              <a:tblPr firstCol="1" bandRow="1">
                <a:tableStyleId>{72833802-FEF1-4C79-8D5D-14CF1EAF98D9}</a:tableStyleId>
              </a:tblPr>
              <a:tblGrid>
                <a:gridCol w="3595649">
                  <a:extLst>
                    <a:ext uri="{9D8B030D-6E8A-4147-A177-3AD203B41FA5}">
                      <a16:colId xmlns:a16="http://schemas.microsoft.com/office/drawing/2014/main" val="212039581"/>
                    </a:ext>
                  </a:extLst>
                </a:gridCol>
                <a:gridCol w="7130843">
                  <a:extLst>
                    <a:ext uri="{9D8B030D-6E8A-4147-A177-3AD203B41FA5}">
                      <a16:colId xmlns:a16="http://schemas.microsoft.com/office/drawing/2014/main" val="2883019680"/>
                    </a:ext>
                  </a:extLst>
                </a:gridCol>
              </a:tblGrid>
              <a:tr h="755760">
                <a:tc>
                  <a:txBody>
                    <a:bodyPr/>
                    <a:lstStyle/>
                    <a:p>
                      <a:r>
                        <a:rPr lang="en-US" sz="2000" kern="1200">
                          <a:solidFill>
                            <a:schemeClr val="tx1"/>
                          </a:solidFill>
                          <a:latin typeface="+mn-lt"/>
                          <a:ea typeface="+mn-ea"/>
                          <a:cs typeface="+mn-cs"/>
                        </a:rPr>
                        <a:t>Microsoft 365 Copilot licensed users</a:t>
                      </a:r>
                      <a:endParaRPr lang="en-US" sz="200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a:t>Get access to all People Skills functionality and the EXP Agents (Frontier)</a:t>
                      </a:r>
                      <a:r>
                        <a:rPr kumimoji="0" lang="en-US" sz="2000" b="0" i="0" u="none" strike="noStrike" kern="1200" cap="none" spc="0" normalizeH="0" baseline="30000">
                          <a:ln>
                            <a:noFill/>
                          </a:ln>
                          <a:solidFill>
                            <a:srgbClr val="000000"/>
                          </a:solidFill>
                          <a:effectLst/>
                          <a:uLnTx/>
                          <a:uFillTx/>
                          <a:latin typeface="Segoe UI" panose="020B0502040204020203" pitchFamily="34" charset="0"/>
                          <a:cs typeface="Segoe UI" panose="020B0502040204020203" pitchFamily="34" charset="0"/>
                        </a:rPr>
                        <a:t>1</a:t>
                      </a:r>
                      <a:r>
                        <a:rPr lang="en-US" sz="2000"/>
                        <a:t>, including AI inferred skills profile and all related experiences in Microsoft 365 and Microsoft 365 Copilot</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3026664121"/>
                  </a:ext>
                </a:extLst>
              </a:tr>
              <a:tr h="437862">
                <a:tc>
                  <a:txBody>
                    <a:bodyPr/>
                    <a:lstStyle/>
                    <a:p>
                      <a:r>
                        <a:rPr lang="en-US" sz="2000" kern="1200">
                          <a:solidFill>
                            <a:schemeClr val="tx1"/>
                          </a:solidFill>
                          <a:latin typeface="+mn-lt"/>
                          <a:ea typeface="+mn-ea"/>
                          <a:cs typeface="+mn-cs"/>
                        </a:rPr>
                        <a:t>Viva licensed users</a:t>
                      </a:r>
                      <a:endParaRPr lang="en-US" sz="200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a:t>Get access to an AI inferred skills profile</a:t>
                      </a:r>
                      <a:r>
                        <a:rPr kumimoji="0" lang="en-US" sz="1600" b="0" i="0" u="none" strike="noStrike" kern="1200" cap="none" spc="0" normalizeH="0" baseline="30000">
                          <a:ln>
                            <a:noFill/>
                          </a:ln>
                          <a:solidFill>
                            <a:srgbClr val="000000"/>
                          </a:solidFill>
                          <a:effectLst/>
                          <a:uLnTx/>
                          <a:uFillTx/>
                          <a:latin typeface="Segoe UI" panose="020B0502040204020203" pitchFamily="34" charset="0"/>
                          <a:cs typeface="Segoe UI" panose="020B0502040204020203" pitchFamily="34" charset="0"/>
                        </a:rPr>
                        <a:t>2</a:t>
                      </a:r>
                      <a:r>
                        <a:rPr lang="en-US" sz="2000"/>
                        <a:t> and related experiences in Microsoft 365</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3514635508"/>
                  </a:ext>
                </a:extLst>
              </a:tr>
              <a:tr h="1079658">
                <a:tc>
                  <a:txBody>
                    <a:bodyPr/>
                    <a:lstStyle/>
                    <a:p>
                      <a:r>
                        <a:rPr lang="en-US" sz="2000" kern="1200">
                          <a:solidFill>
                            <a:schemeClr val="tx1"/>
                          </a:solidFill>
                          <a:latin typeface="+mn-lt"/>
                          <a:ea typeface="+mn-ea"/>
                          <a:cs typeface="+mn-cs"/>
                        </a:rPr>
                        <a:t>Commercial Microsoft 365 licensed users </a:t>
                      </a:r>
                    </a:p>
                    <a:p>
                      <a:r>
                        <a:rPr lang="en-US" sz="1800" b="0" i="1"/>
                        <a:t>(e.g., M365 E3 or E5, except EDU)</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a:t>All users can manually create your skills profile and access related experiences in Microsoft 365*</a:t>
                      </a:r>
                    </a:p>
                    <a:p>
                      <a:pPr marL="342900" indent="-342900">
                        <a:buFont typeface="Arial" panose="020B0604020202020204" pitchFamily="34" charset="0"/>
                        <a:buChar char="•"/>
                      </a:pPr>
                      <a:r>
                        <a:rPr lang="en-US" sz="2000"/>
                        <a:t>Admins can now opt-in to get AI inferencing for E3/E5 users</a:t>
                      </a:r>
                    </a:p>
                    <a:p>
                      <a:pPr marL="342900" indent="-342900">
                        <a:buFont typeface="Arial" panose="020B0604020202020204" pitchFamily="34" charset="0"/>
                        <a:buChar char="•"/>
                      </a:pPr>
                      <a:endParaRPr lang="en-US" sz="200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1397361712"/>
                  </a:ext>
                </a:extLst>
              </a:tr>
            </a:tbl>
          </a:graphicData>
        </a:graphic>
      </p:graphicFrame>
      <p:sp>
        <p:nvSpPr>
          <p:cNvPr id="3" name="TextBox 2">
            <a:extLst>
              <a:ext uri="{FF2B5EF4-FFF2-40B4-BE49-F238E27FC236}">
                <a16:creationId xmlns:a16="http://schemas.microsoft.com/office/drawing/2014/main" id="{E725DA26-BD8F-7355-F3A6-195E09D89B30}"/>
              </a:ext>
            </a:extLst>
          </p:cNvPr>
          <p:cNvSpPr txBox="1"/>
          <p:nvPr/>
        </p:nvSpPr>
        <p:spPr>
          <a:xfrm>
            <a:off x="4632912" y="6091830"/>
            <a:ext cx="7566321" cy="276999"/>
          </a:xfrm>
          <a:prstGeom prst="rect">
            <a:avLst/>
          </a:prstGeom>
          <a:noFill/>
        </p:spPr>
        <p:txBody>
          <a:bodyPr wrap="square" rtlCol="0">
            <a:spAutoFit/>
          </a:bodyPr>
          <a:lstStyle/>
          <a:p>
            <a:pPr algn="r"/>
            <a:r>
              <a:rPr lang="en-US" sz="1200" baseline="30000">
                <a:solidFill>
                  <a:srgbClr val="000000"/>
                </a:solidFill>
                <a:latin typeface="Segoe UI" panose="020B0502040204020203" pitchFamily="34" charset="0"/>
                <a:cs typeface="Segoe UI" panose="020B0502040204020203" pitchFamily="34" charset="0"/>
              </a:rPr>
              <a:t>1</a:t>
            </a:r>
            <a:r>
              <a:rPr lang="en-US" sz="1200">
                <a:solidFill>
                  <a:srgbClr val="000000"/>
                </a:solidFill>
                <a:latin typeface="Segoe UI" panose="020B0502040204020203" pitchFamily="34" charset="0"/>
                <a:ea typeface="Segoe UI" panose="020B0502040204020203" pitchFamily="34" charset="0"/>
                <a:cs typeface="Segoe UI" panose="020B0502040204020203" pitchFamily="34" charset="0"/>
              </a:rPr>
              <a:t>People agent and Learning agent available in Frontier</a:t>
            </a:r>
            <a:endParaRPr lang="en-US"/>
          </a:p>
        </p:txBody>
      </p:sp>
      <p:sp>
        <p:nvSpPr>
          <p:cNvPr id="6" name="TextBox 5">
            <a:extLst>
              <a:ext uri="{FF2B5EF4-FFF2-40B4-BE49-F238E27FC236}">
                <a16:creationId xmlns:a16="http://schemas.microsoft.com/office/drawing/2014/main" id="{9108F032-C253-5C73-3C6D-1BF8F2C5D7DD}"/>
              </a:ext>
            </a:extLst>
          </p:cNvPr>
          <p:cNvSpPr txBox="1"/>
          <p:nvPr/>
        </p:nvSpPr>
        <p:spPr>
          <a:xfrm>
            <a:off x="5295901" y="4656081"/>
            <a:ext cx="914400" cy="369332"/>
          </a:xfrm>
          <a:prstGeom prst="rect">
            <a:avLst/>
          </a:prstGeom>
          <a:noFill/>
        </p:spPr>
        <p:txBody>
          <a:bodyPr wrap="square" rtlCol="0">
            <a:spAutoFit/>
          </a:bodyPr>
          <a:lstStyle/>
          <a:p>
            <a:r>
              <a:rPr lang="en-US">
                <a:solidFill>
                  <a:srgbClr val="C00000"/>
                </a:solidFill>
                <a:highlight>
                  <a:srgbClr val="FFFF00"/>
                </a:highlight>
                <a:latin typeface="+mj-lt"/>
              </a:rPr>
              <a:t>NEW</a:t>
            </a:r>
          </a:p>
        </p:txBody>
      </p:sp>
      <p:sp>
        <p:nvSpPr>
          <p:cNvPr id="8" name="TextBox 7">
            <a:extLst>
              <a:ext uri="{FF2B5EF4-FFF2-40B4-BE49-F238E27FC236}">
                <a16:creationId xmlns:a16="http://schemas.microsoft.com/office/drawing/2014/main" id="{4F80F17F-E5D3-01CC-32C7-D2F6F6E7FC7F}"/>
              </a:ext>
              <a:ext uri="{C183D7F6-B498-43B3-948B-1728B52AA6E4}">
                <adec:decorative xmlns:adec="http://schemas.microsoft.com/office/drawing/2017/decorative" val="1"/>
              </a:ext>
            </a:extLst>
          </p:cNvPr>
          <p:cNvSpPr txBox="1"/>
          <p:nvPr/>
        </p:nvSpPr>
        <p:spPr>
          <a:xfrm>
            <a:off x="583187" y="263133"/>
            <a:ext cx="3726054"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Segoe UI Semibold" panose="020B0702040204020203" pitchFamily="34" charset="0"/>
                <a:ea typeface="+mn-ea"/>
                <a:cs typeface="Segoe UI Semibold" panose="020B0702040204020203" pitchFamily="34" charset="0"/>
              </a:rPr>
              <a:t>People Skills Setup and Admin Controls</a:t>
            </a:r>
          </a:p>
        </p:txBody>
      </p:sp>
    </p:spTree>
    <p:extLst>
      <p:ext uri="{BB962C8B-B14F-4D97-AF65-F5344CB8AC3E}">
        <p14:creationId xmlns:p14="http://schemas.microsoft.com/office/powerpoint/2010/main" val="1937627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256F4-9092-64F7-69CC-B72F2E9B787C}"/>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BB7941-0F3D-479A-2F4F-DB2C1724BF7F}"/>
              </a:ext>
              <a:ext uri="{C183D7F6-B498-43B3-948B-1728B52AA6E4}">
                <adec:decorative xmlns:adec="http://schemas.microsoft.com/office/drawing/2017/decorative" val="1"/>
              </a:ext>
            </a:extLst>
          </p:cNvPr>
          <p:cNvCxnSpPr>
            <a:cxnSpLocks/>
          </p:cNvCxnSpPr>
          <p:nvPr/>
        </p:nvCxnSpPr>
        <p:spPr>
          <a:xfrm>
            <a:off x="583187" y="3028053"/>
            <a:ext cx="3771096" cy="0"/>
          </a:xfrm>
          <a:prstGeom prst="line">
            <a:avLst/>
          </a:prstGeom>
          <a:ln w="19050">
            <a:gradFill flip="none" rotWithShape="1">
              <a:gsLst>
                <a:gs pos="9000">
                  <a:schemeClr val="tx2">
                    <a:lumMod val="50000"/>
                    <a:lumOff val="50000"/>
                  </a:schemeClr>
                </a:gs>
                <a:gs pos="97000">
                  <a:schemeClr val="accent6">
                    <a:lumMod val="60000"/>
                    <a:lumOff val="40000"/>
                  </a:schemeClr>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3335F1CF-5337-4145-7D79-1CB862CC658D}"/>
              </a:ext>
            </a:extLst>
          </p:cNvPr>
          <p:cNvSpPr txBox="1">
            <a:spLocks noGrp="1"/>
          </p:cNvSpPr>
          <p:nvPr>
            <p:ph type="title" idx="4294967295"/>
          </p:nvPr>
        </p:nvSpPr>
        <p:spPr>
          <a:xfrm>
            <a:off x="586740" y="1344168"/>
            <a:ext cx="3911688" cy="142192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panose="020B0502040204020203" pitchFamily="34" charset="0"/>
                <a:ea typeface="+mj-ea"/>
                <a:cs typeface="Segoe UI" panose="020B0502040204020203" pitchFamily="34" charset="0"/>
              </a:rPr>
              <a:t>Admins can now </a:t>
            </a:r>
            <a:r>
              <a:rPr kumimoji="0" lang="en-US" sz="2400" b="1" i="0" u="none" strike="noStrike" kern="1200" cap="none" spc="0" normalizeH="0" baseline="0" noProof="0">
                <a:ln>
                  <a:noFill/>
                </a:ln>
                <a:solidFill>
                  <a:schemeClr val="tx1"/>
                </a:solidFill>
                <a:effectLst/>
                <a:uLnTx/>
                <a:uFillTx/>
                <a:latin typeface="+mn-lt"/>
                <a:ea typeface="+mn-ea"/>
                <a:cs typeface="+mn-cs"/>
              </a:rPr>
              <a:t>expand AI inferencing </a:t>
            </a:r>
            <a:r>
              <a:rPr kumimoji="0" lang="en-US" sz="2400" b="0" i="0" u="none" strike="noStrike" kern="1200" cap="none" spc="0" normalizeH="0" baseline="0" noProof="0">
                <a:ln>
                  <a:noFill/>
                </a:ln>
                <a:solidFill>
                  <a:srgbClr val="000000"/>
                </a:solidFill>
                <a:effectLst/>
                <a:uLnTx/>
                <a:uFillTx/>
                <a:latin typeface="Segoe UI" panose="020B0502040204020203" pitchFamily="34" charset="0"/>
                <a:ea typeface="+mj-ea"/>
                <a:cs typeface="Segoe UI" panose="020B0502040204020203" pitchFamily="34" charset="0"/>
              </a:rPr>
              <a:t>to E3 and E5 users for </a:t>
            </a:r>
            <a:r>
              <a:rPr kumimoji="0" lang="en-US" sz="2400" b="1" i="0" u="none" strike="noStrike" kern="1200" cap="none" spc="0" normalizeH="0" baseline="0" noProof="0">
                <a:ln>
                  <a:noFill/>
                </a:ln>
                <a:solidFill>
                  <a:schemeClr val="tx1"/>
                </a:solidFill>
                <a:effectLst/>
                <a:uLnTx/>
                <a:uFillTx/>
                <a:latin typeface="+mn-lt"/>
                <a:ea typeface="+mn-ea"/>
                <a:cs typeface="+mn-cs"/>
              </a:rPr>
              <a:t>better coverage of Skills data </a:t>
            </a:r>
          </a:p>
        </p:txBody>
      </p:sp>
      <p:sp>
        <p:nvSpPr>
          <p:cNvPr id="4" name="Rectangle 3">
            <a:extLst>
              <a:ext uri="{FF2B5EF4-FFF2-40B4-BE49-F238E27FC236}">
                <a16:creationId xmlns:a16="http://schemas.microsoft.com/office/drawing/2014/main" id="{C10F7311-CCAC-41A6-1F93-7180FFE4D200}"/>
              </a:ext>
            </a:extLst>
          </p:cNvPr>
          <p:cNvSpPr/>
          <p:nvPr/>
        </p:nvSpPr>
        <p:spPr>
          <a:xfrm>
            <a:off x="583187" y="3622118"/>
            <a:ext cx="4009834" cy="1877437"/>
          </a:xfrm>
          <a:prstGeom prst="rect">
            <a:avLst/>
          </a:prstGeom>
          <a:noFill/>
        </p:spPr>
        <p:txBody>
          <a:bodyPr wrap="square" lIns="0" tIns="0" rIns="0" bIns="0" anchor="t">
            <a:spAutoFit/>
          </a:bodyPr>
          <a:lstStyle/>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600" b="0" i="0" u="none" strike="noStrike" kern="1200" cap="none" spc="0" normalizeH="0" baseline="0" noProof="0">
                <a:ln>
                  <a:noFill/>
                </a:ln>
                <a:solidFill>
                  <a:prstClr val="black"/>
                </a:solidFill>
                <a:effectLst/>
                <a:uLnTx/>
                <a:uFillTx/>
                <a:latin typeface="Segoe UI"/>
                <a:ea typeface="+mn-ea"/>
                <a:cs typeface="+mn-cs"/>
              </a:rPr>
              <a:t>Better coverage of Skills data leads to richer workforce analytics for leaders and more robust results in People queries in Copilot and Agents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sz="1600">
                <a:solidFill>
                  <a:prstClr val="black"/>
                </a:solidFill>
                <a:latin typeface="Segoe UI"/>
              </a:rPr>
              <a:t>AI inferencing suggestions will be refreshed periodically, typically every 180 days</a:t>
            </a:r>
            <a:endParaRPr kumimoji="0" lang="en-US" sz="1600" b="0" i="0" u="none" strike="noStrike" kern="1200" cap="none" spc="0" normalizeH="0" baseline="0" noProof="0">
              <a:ln>
                <a:noFill/>
              </a:ln>
              <a:solidFill>
                <a:prstClr val="black"/>
              </a:solidFill>
              <a:effectLst/>
              <a:uLnTx/>
              <a:uFillTx/>
              <a:latin typeface="Segoe UI"/>
              <a:ea typeface="+mn-ea"/>
              <a:cs typeface="+mn-cs"/>
            </a:endParaRPr>
          </a:p>
        </p:txBody>
      </p:sp>
      <p:sp>
        <p:nvSpPr>
          <p:cNvPr id="5" name="TextBox 4">
            <a:extLst>
              <a:ext uri="{FF2B5EF4-FFF2-40B4-BE49-F238E27FC236}">
                <a16:creationId xmlns:a16="http://schemas.microsoft.com/office/drawing/2014/main" id="{8067C684-7441-5A0F-2162-941FD6A5C77A}"/>
              </a:ext>
              <a:ext uri="{C183D7F6-B498-43B3-948B-1728B52AA6E4}">
                <adec:decorative xmlns:adec="http://schemas.microsoft.com/office/drawing/2017/decorative" val="1"/>
              </a:ext>
            </a:extLst>
          </p:cNvPr>
          <p:cNvSpPr txBox="1"/>
          <p:nvPr/>
        </p:nvSpPr>
        <p:spPr>
          <a:xfrm>
            <a:off x="583187" y="536401"/>
            <a:ext cx="3726054" cy="221599"/>
          </a:xfrm>
          <a:prstGeom prst="rect">
            <a:avLst/>
          </a:prstGeom>
          <a:noFill/>
        </p:spPr>
        <p:txBody>
          <a:bodyPr wrap="square" lIns="0" tIns="0" rIns="0" bIns="0" rtlCol="0" anchor="t">
            <a:spAutoFit/>
          </a:body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1600" b="0" i="0" u="none" strike="noStrike" kern="1200" cap="none" spc="-50" normalizeH="0" baseline="0" noProof="0">
                <a:ln>
                  <a:noFill/>
                </a:ln>
                <a:gradFill>
                  <a:gsLst>
                    <a:gs pos="50000">
                      <a:srgbClr val="8661C5"/>
                    </a:gs>
                    <a:gs pos="0">
                      <a:srgbClr val="3E76D4"/>
                    </a:gs>
                    <a:gs pos="100000">
                      <a:srgbClr val="C73ECC"/>
                    </a:gs>
                  </a:gsLst>
                  <a:lin ang="2700000" scaled="1"/>
                </a:gradFill>
                <a:effectLst/>
                <a:uLnTx/>
                <a:uFillTx/>
                <a:latin typeface="Segoe UI Semibold" panose="020B0702040204020203" pitchFamily="34" charset="0"/>
                <a:ea typeface="+mn-ea"/>
                <a:cs typeface="Segoe UI Semibold" panose="020B0702040204020203" pitchFamily="34" charset="0"/>
              </a:rPr>
              <a:t>People Skills Setup and Admin Controls</a:t>
            </a:r>
          </a:p>
        </p:txBody>
      </p:sp>
      <p:pic>
        <p:nvPicPr>
          <p:cNvPr id="9" name="Picture 8">
            <a:extLst>
              <a:ext uri="{FF2B5EF4-FFF2-40B4-BE49-F238E27FC236}">
                <a16:creationId xmlns:a16="http://schemas.microsoft.com/office/drawing/2014/main" id="{8AD374ED-16D9-F193-28C6-3CAC462B729A}"/>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rcRect l="65690" t="7802"/>
          <a:stretch>
            <a:fillRect/>
          </a:stretch>
        </p:blipFill>
        <p:spPr>
          <a:xfrm>
            <a:off x="6011279" y="748223"/>
            <a:ext cx="4730935" cy="5361554"/>
          </a:xfrm>
          <a:prstGeom prst="rect">
            <a:avLst/>
          </a:prstGeom>
          <a:effectLst>
            <a:outerShdw blurRad="190500" dist="12700" dir="2700000" algn="ctr" rotWithShape="0">
              <a:srgbClr val="000000">
                <a:alpha val="65000"/>
              </a:srgbClr>
            </a:outerShdw>
          </a:effectLst>
        </p:spPr>
      </p:pic>
      <p:sp>
        <p:nvSpPr>
          <p:cNvPr id="10" name="Rounded Rectangle 80">
            <a:extLst>
              <a:ext uri="{FF2B5EF4-FFF2-40B4-BE49-F238E27FC236}">
                <a16:creationId xmlns:a16="http://schemas.microsoft.com/office/drawing/2014/main" id="{686A806D-6731-102F-B1B7-0B4900941765}"/>
              </a:ext>
              <a:ext uri="{C183D7F6-B498-43B3-948B-1728B52AA6E4}">
                <adec:decorative xmlns:adec="http://schemas.microsoft.com/office/drawing/2017/decorative" val="1"/>
              </a:ext>
            </a:extLst>
          </p:cNvPr>
          <p:cNvSpPr>
            <a:spLocks/>
          </p:cNvSpPr>
          <p:nvPr/>
        </p:nvSpPr>
        <p:spPr bwMode="auto">
          <a:xfrm>
            <a:off x="5822093" y="4105464"/>
            <a:ext cx="5197503" cy="1345325"/>
          </a:xfrm>
          <a:prstGeom prst="roundRect">
            <a:avLst>
              <a:gd name="adj" fmla="val 3353"/>
            </a:avLst>
          </a:prstGeom>
          <a:solidFill>
            <a:srgbClr val="FFFFFF">
              <a:alpha val="5000"/>
            </a:srgbClr>
          </a:solidFill>
          <a:ln w="28575">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Tree>
    <p:extLst>
      <p:ext uri="{BB962C8B-B14F-4D97-AF65-F5344CB8AC3E}">
        <p14:creationId xmlns:p14="http://schemas.microsoft.com/office/powerpoint/2010/main" val="23412735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CA394-6D2C-7A19-CC68-D23C0E2D0BB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F1F36BF-7942-9272-8DF4-12377FFF591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8757" t="23477" r="39214" b="61595"/>
          <a:stretch>
            <a:fillRect/>
          </a:stretch>
        </p:blipFill>
        <p:spPr>
          <a:xfrm flipH="1">
            <a:off x="-1" y="5038011"/>
            <a:ext cx="6343358" cy="1819989"/>
          </a:xfrm>
          <a:prstGeom prst="rect">
            <a:avLst/>
          </a:prstGeom>
        </p:spPr>
      </p:pic>
      <p:sp>
        <p:nvSpPr>
          <p:cNvPr id="26" name="Rounded Rectangle 80">
            <a:extLst>
              <a:ext uri="{FF2B5EF4-FFF2-40B4-BE49-F238E27FC236}">
                <a16:creationId xmlns:a16="http://schemas.microsoft.com/office/drawing/2014/main" id="{A948E4DD-7112-7680-C0D7-CFB351C97ECF}"/>
              </a:ext>
              <a:ext uri="{C183D7F6-B498-43B3-948B-1728B52AA6E4}">
                <adec:decorative xmlns:adec="http://schemas.microsoft.com/office/drawing/2017/decorative" val="1"/>
              </a:ext>
            </a:extLst>
          </p:cNvPr>
          <p:cNvSpPr>
            <a:spLocks/>
          </p:cNvSpPr>
          <p:nvPr/>
        </p:nvSpPr>
        <p:spPr bwMode="auto">
          <a:xfrm>
            <a:off x="588262" y="1163423"/>
            <a:ext cx="11018520" cy="5006150"/>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21" name="Title 20">
            <a:extLst>
              <a:ext uri="{FF2B5EF4-FFF2-40B4-BE49-F238E27FC236}">
                <a16:creationId xmlns:a16="http://schemas.microsoft.com/office/drawing/2014/main" id="{A7E3820A-E8BB-231A-7A6D-E4A51F29441B}"/>
              </a:ext>
            </a:extLst>
          </p:cNvPr>
          <p:cNvSpPr>
            <a:spLocks noGrp="1"/>
          </p:cNvSpPr>
          <p:nvPr>
            <p:ph type="title"/>
          </p:nvPr>
        </p:nvSpPr>
        <p:spPr>
          <a:xfrm>
            <a:off x="588263" y="457200"/>
            <a:ext cx="11018520" cy="492443"/>
          </a:xfrm>
        </p:spPr>
        <p:txBody>
          <a:bodyPr/>
          <a:lstStyle/>
          <a:p>
            <a:r>
              <a:rPr lang="en-US" sz="3200"/>
              <a:t>Next Steps</a:t>
            </a:r>
            <a:endParaRPr lang="en-IN" sz="3200"/>
          </a:p>
        </p:txBody>
      </p:sp>
      <p:sp>
        <p:nvSpPr>
          <p:cNvPr id="9" name="TextBox 8">
            <a:extLst>
              <a:ext uri="{FF2B5EF4-FFF2-40B4-BE49-F238E27FC236}">
                <a16:creationId xmlns:a16="http://schemas.microsoft.com/office/drawing/2014/main" id="{95F01F69-885F-70AE-18C3-573417670073}"/>
              </a:ext>
            </a:extLst>
          </p:cNvPr>
          <p:cNvSpPr txBox="1"/>
          <p:nvPr/>
        </p:nvSpPr>
        <p:spPr>
          <a:xfrm>
            <a:off x="882869" y="1427665"/>
            <a:ext cx="10447283" cy="80021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US" b="0" i="0" u="none" strike="noStrike" kern="1200" cap="none" spc="0" normalizeH="0" baseline="0" noProof="0">
                <a:ln>
                  <a:noFill/>
                </a:ln>
                <a:solidFill>
                  <a:srgbClr val="242424"/>
                </a:solidFill>
                <a:effectLst/>
                <a:uLnTx/>
                <a:uFillTx/>
                <a:latin typeface="Segoe UI"/>
                <a:ea typeface="+mn-ea"/>
                <a:cs typeface="+mn-cs"/>
              </a:rPr>
              <a:t>Visit our </a:t>
            </a:r>
            <a:r>
              <a:rPr kumimoji="0" lang="en-US" b="0" i="0" u="none" strike="noStrike" kern="1200" cap="none" spc="0" normalizeH="0" baseline="0" noProof="0">
                <a:ln>
                  <a:noFill/>
                </a:ln>
                <a:solidFill>
                  <a:srgbClr val="2358B7"/>
                </a:solidFill>
                <a:effectLst/>
                <a:uLnTx/>
                <a:uFillTx/>
                <a:latin typeface="Segoe UI"/>
                <a:ea typeface="+mn-ea"/>
                <a:cs typeface="+mn-cs"/>
                <a:hlinkClick r:id="rId4">
                  <a:extLst>
                    <a:ext uri="{A12FA001-AC4F-418D-AE19-62706E023703}">
                      <ahyp:hlinkClr xmlns:ahyp="http://schemas.microsoft.com/office/drawing/2018/hyperlinkcolor" val="tx"/>
                    </a:ext>
                  </a:extLst>
                </a:hlinkClick>
              </a:rPr>
              <a:t>Adoption site </a:t>
            </a:r>
            <a:r>
              <a:rPr kumimoji="0" lang="en-US" b="0" i="0" u="none" strike="noStrike" kern="1200" cap="none" spc="0" normalizeH="0" baseline="0" noProof="0">
                <a:ln>
                  <a:noFill/>
                </a:ln>
                <a:solidFill>
                  <a:srgbClr val="242424"/>
                </a:solidFill>
                <a:effectLst/>
                <a:uLnTx/>
                <a:uFillTx/>
                <a:latin typeface="Segoe UI"/>
                <a:ea typeface="+mn-ea"/>
                <a:cs typeface="+mn-cs"/>
              </a:rPr>
              <a:t>to learn more about how you can get started with People Skills today</a:t>
            </a:r>
            <a:endParaRPr kumimoji="0" lang="en-US" b="0" i="0" u="none" strike="noStrike" kern="1200" cap="none" spc="0" normalizeH="0" baseline="0" noProof="0">
              <a:ln>
                <a:noFill/>
              </a:ln>
              <a:solidFill>
                <a:srgbClr val="0070C0"/>
              </a:solidFill>
              <a:effectLst/>
              <a:uLnTx/>
              <a:uFillTx/>
              <a:latin typeface="Segoe UI"/>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US" b="0" i="0" u="none" strike="noStrike" kern="1200" cap="none" spc="0" normalizeH="0" baseline="0" noProof="0">
                <a:ln>
                  <a:noFill/>
                </a:ln>
                <a:solidFill>
                  <a:srgbClr val="242424"/>
                </a:solidFill>
                <a:effectLst/>
                <a:uLnTx/>
                <a:uFillTx/>
                <a:latin typeface="Segoe UI"/>
                <a:ea typeface="+mn-ea"/>
                <a:cs typeface="+mn-cs"/>
              </a:rPr>
              <a:t>If you have further questions, please reach out to your account team</a:t>
            </a:r>
          </a:p>
        </p:txBody>
      </p:sp>
      <p:pic>
        <p:nvPicPr>
          <p:cNvPr id="11" name="Picture 10">
            <a:hlinkClick r:id="rId4"/>
            <a:extLst>
              <a:ext uri="{FF2B5EF4-FFF2-40B4-BE49-F238E27FC236}">
                <a16:creationId xmlns:a16="http://schemas.microsoft.com/office/drawing/2014/main" id="{EE78A805-846B-CD71-3A21-4E36322B58B5}"/>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783772" y="3138110"/>
            <a:ext cx="3067744" cy="1590061"/>
          </a:xfrm>
          <a:prstGeom prst="rect">
            <a:avLst/>
          </a:prstGeom>
          <a:effectLst>
            <a:outerShdw blurRad="292100" dist="50800" dir="5400000" algn="ctr" rotWithShape="0">
              <a:schemeClr val="tx1">
                <a:alpha val="65000"/>
              </a:schemeClr>
            </a:outerShdw>
          </a:effectLst>
        </p:spPr>
      </p:pic>
      <p:pic>
        <p:nvPicPr>
          <p:cNvPr id="14" name="Picture 13">
            <a:hlinkClick r:id="rId6"/>
            <a:extLst>
              <a:ext uri="{FF2B5EF4-FFF2-40B4-BE49-F238E27FC236}">
                <a16:creationId xmlns:a16="http://schemas.microsoft.com/office/drawing/2014/main" id="{70ED1519-3B88-BD5D-53BB-7658DFEBAEC6}"/>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4650756" y="3138110"/>
            <a:ext cx="2826775" cy="1590061"/>
          </a:xfrm>
          <a:prstGeom prst="rect">
            <a:avLst/>
          </a:prstGeom>
          <a:effectLst>
            <a:outerShdw blurRad="292100" dist="50800" dir="5400000" algn="ctr" rotWithShape="0">
              <a:schemeClr val="tx1">
                <a:alpha val="65000"/>
              </a:schemeClr>
            </a:outerShdw>
          </a:effectLst>
        </p:spPr>
      </p:pic>
      <p:pic>
        <p:nvPicPr>
          <p:cNvPr id="15" name="Picture 14">
            <a:hlinkClick r:id="rId8"/>
            <a:extLst>
              <a:ext uri="{FF2B5EF4-FFF2-40B4-BE49-F238E27FC236}">
                <a16:creationId xmlns:a16="http://schemas.microsoft.com/office/drawing/2014/main" id="{6A592270-AFF8-56B0-2184-824BC610FA7A}"/>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8296922" y="3138110"/>
            <a:ext cx="3197595" cy="1590061"/>
          </a:xfrm>
          <a:prstGeom prst="rect">
            <a:avLst/>
          </a:prstGeom>
          <a:effectLst>
            <a:outerShdw blurRad="292100" dist="50800" dir="5400000" algn="ctr" rotWithShape="0">
              <a:schemeClr val="tx1">
                <a:alpha val="65000"/>
              </a:schemeClr>
            </a:outerShdw>
          </a:effectLst>
        </p:spPr>
      </p:pic>
      <p:sp>
        <p:nvSpPr>
          <p:cNvPr id="17" name="TextBox 16">
            <a:extLst>
              <a:ext uri="{FF2B5EF4-FFF2-40B4-BE49-F238E27FC236}">
                <a16:creationId xmlns:a16="http://schemas.microsoft.com/office/drawing/2014/main" id="{404DC49A-5E96-E901-4C9D-C1F8D36324E1}"/>
              </a:ext>
            </a:extLst>
          </p:cNvPr>
          <p:cNvSpPr txBox="1"/>
          <p:nvPr/>
        </p:nvSpPr>
        <p:spPr>
          <a:xfrm>
            <a:off x="994269" y="4913837"/>
            <a:ext cx="264675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358B7"/>
                </a:solidFill>
                <a:effectLst/>
                <a:uLnTx/>
                <a:uFillTx/>
                <a:latin typeface="Segoe UI Semibold"/>
                <a:ea typeface="+mn-ea"/>
                <a:cs typeface="+mn-cs"/>
                <a:hlinkClick r:id="rId4">
                  <a:extLst>
                    <a:ext uri="{A12FA001-AC4F-418D-AE19-62706E023703}">
                      <ahyp:hlinkClr xmlns:ahyp="http://schemas.microsoft.com/office/drawing/2018/hyperlinkcolor" val="tx"/>
                    </a:ext>
                  </a:extLst>
                </a:hlinkClick>
              </a:rPr>
              <a:t>People Skills Adoption site</a:t>
            </a:r>
            <a:endParaRPr kumimoji="0" lang="en-US" sz="1600" b="0" i="0" u="none" strike="noStrike" kern="1200" cap="none" spc="0" normalizeH="0" baseline="0" noProof="0">
              <a:ln>
                <a:noFill/>
              </a:ln>
              <a:solidFill>
                <a:srgbClr val="2358B7"/>
              </a:solidFill>
              <a:effectLst/>
              <a:uLnTx/>
              <a:uFillTx/>
              <a:latin typeface="Segoe UI Semibold"/>
              <a:ea typeface="+mn-ea"/>
              <a:cs typeface="+mn-cs"/>
            </a:endParaRPr>
          </a:p>
        </p:txBody>
      </p:sp>
      <p:sp>
        <p:nvSpPr>
          <p:cNvPr id="18" name="TextBox 17">
            <a:extLst>
              <a:ext uri="{FF2B5EF4-FFF2-40B4-BE49-F238E27FC236}">
                <a16:creationId xmlns:a16="http://schemas.microsoft.com/office/drawing/2014/main" id="{5FFE8834-B193-D9FB-F0D2-6BC0A95ADA5F}"/>
              </a:ext>
            </a:extLst>
          </p:cNvPr>
          <p:cNvSpPr txBox="1"/>
          <p:nvPr/>
        </p:nvSpPr>
        <p:spPr>
          <a:xfrm>
            <a:off x="4515738" y="4913837"/>
            <a:ext cx="309681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358B7"/>
                </a:solidFill>
                <a:effectLst/>
                <a:uLnTx/>
                <a:uFillTx/>
                <a:latin typeface="Segoe UI Semibold"/>
                <a:ea typeface="+mn-ea"/>
                <a:cs typeface="+mn-cs"/>
                <a:hlinkClick r:id="rId6">
                  <a:extLst>
                    <a:ext uri="{A12FA001-AC4F-418D-AE19-62706E023703}">
                      <ahyp:hlinkClr xmlns:ahyp="http://schemas.microsoft.com/office/drawing/2018/hyperlinkcolor" val="tx"/>
                    </a:ext>
                  </a:extLst>
                </a:hlinkClick>
              </a:rPr>
              <a:t>People Skills deployment guide</a:t>
            </a:r>
            <a:endParaRPr kumimoji="0" lang="en-US" sz="1600" b="0" i="0" u="none" strike="noStrike" kern="1200" cap="none" spc="0" normalizeH="0" baseline="0" noProof="0">
              <a:ln>
                <a:noFill/>
              </a:ln>
              <a:solidFill>
                <a:srgbClr val="2358B7"/>
              </a:solidFill>
              <a:effectLst/>
              <a:uLnTx/>
              <a:uFillTx/>
              <a:latin typeface="Segoe UI Semibold"/>
              <a:ea typeface="+mn-ea"/>
              <a:cs typeface="+mn-cs"/>
            </a:endParaRPr>
          </a:p>
        </p:txBody>
      </p:sp>
      <p:sp>
        <p:nvSpPr>
          <p:cNvPr id="25" name="TextBox 24">
            <a:extLst>
              <a:ext uri="{FF2B5EF4-FFF2-40B4-BE49-F238E27FC236}">
                <a16:creationId xmlns:a16="http://schemas.microsoft.com/office/drawing/2014/main" id="{FCFE931F-93B8-BC67-C652-F03B2E65E18B}"/>
              </a:ext>
            </a:extLst>
          </p:cNvPr>
          <p:cNvSpPr txBox="1"/>
          <p:nvPr/>
        </p:nvSpPr>
        <p:spPr>
          <a:xfrm>
            <a:off x="8203044" y="4913837"/>
            <a:ext cx="3385350"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358B7"/>
                </a:solidFill>
                <a:effectLst/>
                <a:uLnTx/>
                <a:uFillTx/>
                <a:latin typeface="Segoe UI Semibold"/>
                <a:ea typeface="+mn-ea"/>
                <a:cs typeface="+mn-cs"/>
                <a:hlinkClick r:id="rId8">
                  <a:extLst>
                    <a:ext uri="{A12FA001-AC4F-418D-AE19-62706E023703}">
                      <ahyp:hlinkClr xmlns:ahyp="http://schemas.microsoft.com/office/drawing/2018/hyperlinkcolor" val="tx"/>
                    </a:ext>
                  </a:extLst>
                </a:hlinkClick>
              </a:rPr>
              <a:t>People Skills setup documentation</a:t>
            </a:r>
            <a:endParaRPr kumimoji="0" lang="en-US" sz="1600" b="0" i="0" u="none" strike="noStrike" kern="1200" cap="none" spc="0" normalizeH="0" baseline="0" noProof="0">
              <a:ln>
                <a:noFill/>
              </a:ln>
              <a:solidFill>
                <a:srgbClr val="2358B7"/>
              </a:solidFill>
              <a:effectLst/>
              <a:uLnTx/>
              <a:uFillTx/>
              <a:latin typeface="Segoe UI Semibold"/>
              <a:ea typeface="+mn-ea"/>
              <a:cs typeface="+mn-cs"/>
            </a:endParaRPr>
          </a:p>
        </p:txBody>
      </p:sp>
      <p:sp>
        <p:nvSpPr>
          <p:cNvPr id="29" name="TextBox 28">
            <a:extLst>
              <a:ext uri="{FF2B5EF4-FFF2-40B4-BE49-F238E27FC236}">
                <a16:creationId xmlns:a16="http://schemas.microsoft.com/office/drawing/2014/main" id="{EBCDB3C3-41BE-8405-1B3C-6874C60C7CF2}"/>
              </a:ext>
            </a:extLst>
          </p:cNvPr>
          <p:cNvSpPr txBox="1"/>
          <p:nvPr/>
        </p:nvSpPr>
        <p:spPr>
          <a:xfrm>
            <a:off x="638430" y="5252390"/>
            <a:ext cx="335052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242424"/>
                </a:solidFill>
                <a:effectLst/>
                <a:uLnTx/>
                <a:uFillTx/>
                <a:latin typeface="Segoe UI"/>
                <a:ea typeface="+mn-ea"/>
                <a:cs typeface="+mn-cs"/>
              </a:rPr>
              <a:t>This site offers the latest People Skills product updates, along with links to all resources, videos and deployment materials</a:t>
            </a:r>
          </a:p>
        </p:txBody>
      </p:sp>
      <p:sp>
        <p:nvSpPr>
          <p:cNvPr id="30" name="TextBox 29">
            <a:extLst>
              <a:ext uri="{FF2B5EF4-FFF2-40B4-BE49-F238E27FC236}">
                <a16:creationId xmlns:a16="http://schemas.microsoft.com/office/drawing/2014/main" id="{D0A0235B-42B5-12B4-E632-876372455774}"/>
              </a:ext>
            </a:extLst>
          </p:cNvPr>
          <p:cNvSpPr txBox="1"/>
          <p:nvPr/>
        </p:nvSpPr>
        <p:spPr>
          <a:xfrm>
            <a:off x="4388880" y="5252390"/>
            <a:ext cx="335052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242424"/>
                </a:solidFill>
                <a:effectLst/>
                <a:uLnTx/>
                <a:uFillTx/>
                <a:latin typeface="Segoe UI"/>
                <a:ea typeface="+mn-ea"/>
                <a:cs typeface="+mn-cs"/>
              </a:rPr>
              <a:t>This guide helps you plan your deployment and covers pre-requisites, privacy controls, common FAQs and explains how to pilot People Skills</a:t>
            </a:r>
          </a:p>
        </p:txBody>
      </p:sp>
      <p:sp>
        <p:nvSpPr>
          <p:cNvPr id="31" name="TextBox 30">
            <a:extLst>
              <a:ext uri="{FF2B5EF4-FFF2-40B4-BE49-F238E27FC236}">
                <a16:creationId xmlns:a16="http://schemas.microsoft.com/office/drawing/2014/main" id="{9246EF2A-2F97-F131-7613-8C2D9C12BB6E}"/>
              </a:ext>
            </a:extLst>
          </p:cNvPr>
          <p:cNvSpPr txBox="1"/>
          <p:nvPr/>
        </p:nvSpPr>
        <p:spPr>
          <a:xfrm>
            <a:off x="8203043" y="5252390"/>
            <a:ext cx="3350527"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rgbClr val="242424"/>
                </a:solidFill>
                <a:effectLst/>
                <a:uLnTx/>
                <a:uFillTx/>
                <a:latin typeface="Segoe UI"/>
                <a:ea typeface="+mn-ea"/>
                <a:cs typeface="+mn-cs"/>
              </a:rPr>
              <a:t>End to end detailed setup instructions for admins</a:t>
            </a:r>
          </a:p>
        </p:txBody>
      </p:sp>
    </p:spTree>
    <p:extLst>
      <p:ext uri="{BB962C8B-B14F-4D97-AF65-F5344CB8AC3E}">
        <p14:creationId xmlns:p14="http://schemas.microsoft.com/office/powerpoint/2010/main" val="3782799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phere with a logo on it">
            <a:extLst>
              <a:ext uri="{FF2B5EF4-FFF2-40B4-BE49-F238E27FC236}">
                <a16:creationId xmlns:a16="http://schemas.microsoft.com/office/drawing/2014/main" id="{A9DC4BC3-C7C2-AC4D-9645-56523FE9B900}"/>
              </a:ext>
            </a:extLst>
          </p:cNvPr>
          <p:cNvPicPr>
            <a:picLocks noChangeAspect="1"/>
          </p:cNvPicPr>
          <p:nvPr/>
        </p:nvPicPr>
        <p:blipFill>
          <a:blip r:embed="rId3"/>
          <a:stretch>
            <a:fillRect/>
          </a:stretch>
        </p:blipFill>
        <p:spPr>
          <a:xfrm>
            <a:off x="-9233" y="15730"/>
            <a:ext cx="12201233" cy="6863194"/>
          </a:xfrm>
          <a:prstGeom prst="rect">
            <a:avLst/>
          </a:prstGeom>
        </p:spPr>
      </p:pic>
      <p:sp>
        <p:nvSpPr>
          <p:cNvPr id="12" name="Text 8">
            <a:extLst>
              <a:ext uri="{FF2B5EF4-FFF2-40B4-BE49-F238E27FC236}">
                <a16:creationId xmlns:a16="http://schemas.microsoft.com/office/drawing/2014/main" id="{C76270BC-D8D3-310F-1ABF-EB632E14E1E1}"/>
              </a:ext>
            </a:extLst>
          </p:cNvPr>
          <p:cNvSpPr>
            <a:spLocks noGrp="1"/>
          </p:cNvSpPr>
          <p:nvPr>
            <p:ph type="title" idx="4294967295"/>
          </p:nvPr>
        </p:nvSpPr>
        <p:spPr>
          <a:xfrm>
            <a:off x="628135" y="1440979"/>
            <a:ext cx="7212013" cy="1560512"/>
          </a:xfrm>
          <a:prstGeom prst="rect">
            <a:avLst/>
          </a:prstGeo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noAutofit/>
          </a:bodyPr>
          <a:lstStyle/>
          <a:p>
            <a:pPr marL="0" marR="0" lvl="0" indent="0" algn="l" defTabSz="457010" rtl="0" eaLnBrk="1" fontAlgn="auto" latinLnBrk="0" hangingPunct="1">
              <a:lnSpc>
                <a:spcPct val="75000"/>
              </a:lnSpc>
              <a:spcBef>
                <a:spcPts val="0"/>
              </a:spcBef>
              <a:spcAft>
                <a:spcPts val="0"/>
              </a:spcAft>
              <a:buClrTx/>
              <a:buSzTx/>
              <a:buFontTx/>
              <a:buNone/>
              <a:tabLst/>
              <a:defRPr/>
            </a:pPr>
            <a:br>
              <a:rPr kumimoji="0" lang="en-US" sz="6000" b="0" i="0" u="none" strike="noStrike" kern="1200" cap="none" spc="0" normalizeH="0" baseline="0" noProof="0">
                <a:ln>
                  <a:noFill/>
                </a:ln>
                <a:solidFill>
                  <a:srgbClr val="000000">
                    <a:alpha val="100000"/>
                  </a:srgbClr>
                </a:solidFill>
                <a:effectLst/>
                <a:uLnTx/>
                <a:uFillTx/>
                <a:latin typeface="Aptos Display" pitchFamily="34" charset="0"/>
                <a:ea typeface="Aptos Display" pitchFamily="34" charset="-122"/>
                <a:cs typeface="Aptos Display" pitchFamily="34" charset="-120"/>
              </a:rPr>
            </a:br>
            <a:r>
              <a:rPr kumimoji="0" lang="en-US" sz="6000" b="1" i="0" u="none" strike="noStrike" kern="1200" cap="none" spc="0" normalizeH="0" baseline="0" noProof="0">
                <a:ln>
                  <a:noFill/>
                </a:ln>
                <a:solidFill>
                  <a:srgbClr val="000000">
                    <a:alpha val="100000"/>
                  </a:srgbClr>
                </a:solidFill>
                <a:effectLst/>
                <a:uLnTx/>
                <a:uFillTx/>
                <a:latin typeface="Aptos Display" pitchFamily="34" charset="0"/>
                <a:ea typeface="Aptos Display" pitchFamily="34" charset="-122"/>
                <a:cs typeface="Aptos Display" pitchFamily="34" charset="-120"/>
              </a:rPr>
              <a:t>Workforce Insights</a:t>
            </a:r>
            <a:br>
              <a:rPr kumimoji="0" lang="en-US" sz="6000" b="0" i="0" u="none" strike="noStrike" kern="1200" cap="none" spc="0" normalizeH="0" baseline="0" noProof="0">
                <a:ln>
                  <a:noFill/>
                </a:ln>
                <a:solidFill>
                  <a:srgbClr val="000000">
                    <a:alpha val="100000"/>
                  </a:srgbClr>
                </a:solidFill>
                <a:effectLst/>
                <a:uLnTx/>
                <a:uFillTx/>
                <a:latin typeface="Aptos Display" pitchFamily="34" charset="0"/>
                <a:ea typeface="Aptos Display" pitchFamily="34" charset="-122"/>
                <a:cs typeface="Aptos Display" pitchFamily="34" charset="-120"/>
              </a:rPr>
            </a:br>
            <a:r>
              <a:rPr kumimoji="0" lang="en-US" sz="6000" b="0" i="0" u="none" strike="noStrike" kern="1200" cap="none" spc="0" normalizeH="0" baseline="0" noProof="0">
                <a:ln>
                  <a:noFill/>
                </a:ln>
                <a:solidFill>
                  <a:srgbClr val="000000">
                    <a:alpha val="100000"/>
                  </a:srgbClr>
                </a:solidFill>
                <a:effectLst/>
                <a:uLnTx/>
                <a:uFillTx/>
                <a:latin typeface="Aptos Display" pitchFamily="34" charset="0"/>
                <a:ea typeface="Aptos Display" pitchFamily="34" charset="-122"/>
                <a:cs typeface="Aptos Display" pitchFamily="34" charset="-120"/>
              </a:rPr>
              <a:t>Agent</a:t>
            </a:r>
            <a:endParaRPr kumimoji="0" lang="en-US" sz="6000" b="0" i="0" u="none" strike="noStrike" kern="1200" cap="none" spc="0" normalizeH="0" baseline="0" noProof="0">
              <a:ln>
                <a:noFill/>
              </a:ln>
              <a:solidFill>
                <a:schemeClr val="tx1"/>
              </a:solidFill>
              <a:effectLst/>
              <a:uLnTx/>
              <a:uFillTx/>
              <a:latin typeface="+mn-lt"/>
              <a:ea typeface="+mn-ea"/>
              <a:cs typeface="Calibri" panose="020F0502020204030204"/>
            </a:endParaRPr>
          </a:p>
        </p:txBody>
      </p:sp>
      <p:sp>
        <p:nvSpPr>
          <p:cNvPr id="11" name="TextBox 10">
            <a:extLst>
              <a:ext uri="{FF2B5EF4-FFF2-40B4-BE49-F238E27FC236}">
                <a16:creationId xmlns:a16="http://schemas.microsoft.com/office/drawing/2014/main" id="{3786F52F-942E-5140-87C3-9196CF9EA877}"/>
              </a:ext>
            </a:extLst>
          </p:cNvPr>
          <p:cNvSpPr txBox="1"/>
          <p:nvPr>
            <p:extLst>
              <p:ext uri="{1162E1C5-73C7-4A58-AE30-91384D911F3F}">
                <p184:classification xmlns:p184="http://schemas.microsoft.com/office/powerpoint/2018/4/main" val="ftr"/>
              </p:ext>
            </p:extLst>
          </p:nvPr>
        </p:nvSpPr>
        <p:spPr>
          <a:xfrm rot="16200000" flipV="1">
            <a:off x="9033558" y="3702472"/>
            <a:ext cx="5759450" cy="123111"/>
          </a:xfrm>
          <a:prstGeom prst="rect">
            <a:avLst/>
          </a:prstGeom>
        </p:spPr>
        <p:txBody>
          <a:bodyPr horzOverflow="overflow" wrap="square" lIns="0" tIns="0" rIns="0" bIns="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lumMod val="75000"/>
                  </a:srgbClr>
                </a:solidFill>
                <a:effectLst/>
                <a:uLnTx/>
                <a:uFillTx/>
                <a:latin typeface="Aptos" panose="020B0004020202020204" pitchFamily="34" charset="0"/>
                <a:ea typeface="+mn-ea"/>
                <a:cs typeface="Calibri" panose="020F0502020204030204" pitchFamily="34" charset="0"/>
              </a:rPr>
              <a:t>Microsoft Confidential</a:t>
            </a:r>
          </a:p>
        </p:txBody>
      </p:sp>
      <p:sp>
        <p:nvSpPr>
          <p:cNvPr id="14" name="Text 8">
            <a:extLst>
              <a:ext uri="{FF2B5EF4-FFF2-40B4-BE49-F238E27FC236}">
                <a16:creationId xmlns:a16="http://schemas.microsoft.com/office/drawing/2014/main" id="{96DC6B63-0BAF-5211-9393-A6C4CE8D191A}"/>
              </a:ext>
            </a:extLst>
          </p:cNvPr>
          <p:cNvSpPr txBox="1">
            <a:spLocks/>
          </p:cNvSpPr>
          <p:nvPr/>
        </p:nvSpPr>
        <p:spPr>
          <a:xfrm>
            <a:off x="702563" y="3253154"/>
            <a:ext cx="5506851" cy="1490286"/>
          </a:xfrm>
          <a:prstGeom prst="rect">
            <a:avLst/>
          </a:prstGeo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noAutofit/>
          </a:bodyPr>
          <a:lstStyle>
            <a:lvl1pPr algn="ctr" defTabSz="457166" rtl="0" eaLnBrk="1" latinLnBrk="0" hangingPunct="1">
              <a:spcBef>
                <a:spcPct val="0"/>
              </a:spcBef>
              <a:buNone/>
              <a:defRPr sz="4999" kern="1200">
                <a:solidFill>
                  <a:schemeClr val="bg1"/>
                </a:solidFill>
                <a:latin typeface="DM Sans" pitchFamily="2" charset="77"/>
                <a:ea typeface="+mj-ea"/>
                <a:cs typeface="+mj-cs"/>
              </a:defRPr>
            </a:lvl1pPr>
          </a:lstStyle>
          <a:p>
            <a:pPr algn="l" fontAlgn="t"/>
            <a:r>
              <a:rPr lang="en-US" sz="3200" b="1">
                <a:solidFill>
                  <a:srgbClr val="143DC2"/>
                </a:solidFill>
                <a:latin typeface="+mj-lt"/>
              </a:rPr>
              <a:t>Confident, people‑centered decisions—powered by real‑time intelligence</a:t>
            </a:r>
            <a:r>
              <a:rPr lang="en-US" sz="3200">
                <a:solidFill>
                  <a:srgbClr val="143DC2"/>
                </a:solidFill>
                <a:latin typeface="+mj-lt"/>
              </a:rPr>
              <a:t> </a:t>
            </a:r>
          </a:p>
        </p:txBody>
      </p:sp>
      <p:sp>
        <p:nvSpPr>
          <p:cNvPr id="2" name="Rectangle 1">
            <a:extLst>
              <a:ext uri="{FF2B5EF4-FFF2-40B4-BE49-F238E27FC236}">
                <a16:creationId xmlns:a16="http://schemas.microsoft.com/office/drawing/2014/main" id="{3AB5335C-5C87-E5CC-3891-29E7FCF1C587}"/>
              </a:ext>
              <a:ext uri="{C183D7F6-B498-43B3-948B-1728B52AA6E4}">
                <adec:decorative xmlns:adec="http://schemas.microsoft.com/office/drawing/2017/decorative" val="1"/>
              </a:ext>
            </a:extLst>
          </p:cNvPr>
          <p:cNvSpPr/>
          <p:nvPr/>
        </p:nvSpPr>
        <p:spPr>
          <a:xfrm>
            <a:off x="425302" y="329609"/>
            <a:ext cx="3604438" cy="478465"/>
          </a:xfrm>
          <a:prstGeom prst="rect">
            <a:avLst/>
          </a:prstGeom>
          <a:solidFill>
            <a:srgbClr val="E1E0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5A754C8-0DAB-F897-B0AC-9D61631B6B60}"/>
              </a:ext>
            </a:extLst>
          </p:cNvPr>
          <p:cNvSpPr/>
          <p:nvPr/>
        </p:nvSpPr>
        <p:spPr>
          <a:xfrm>
            <a:off x="5556738" y="6345391"/>
            <a:ext cx="6187203" cy="298362"/>
          </a:xfrm>
          <a:prstGeom prst="rec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Capabilities and contents in Frontier are subject to change. </a:t>
            </a:r>
          </a:p>
        </p:txBody>
      </p:sp>
    </p:spTree>
    <p:extLst>
      <p:ext uri="{BB962C8B-B14F-4D97-AF65-F5344CB8AC3E}">
        <p14:creationId xmlns:p14="http://schemas.microsoft.com/office/powerpoint/2010/main" val="18807692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F27BB9FE-8430-534D-E0C8-ED024CC80C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330369" y="3682627"/>
            <a:ext cx="874890" cy="486051"/>
          </a:xfrm>
          <a:prstGeom prst="rect">
            <a:avLst/>
          </a:prstGeom>
        </p:spPr>
      </p:pic>
      <p:sp>
        <p:nvSpPr>
          <p:cNvPr id="10" name="TextBox 9">
            <a:extLst>
              <a:ext uri="{FF2B5EF4-FFF2-40B4-BE49-F238E27FC236}">
                <a16:creationId xmlns:a16="http://schemas.microsoft.com/office/drawing/2014/main" id="{A2A4F21E-C76A-1C38-2E6F-74CB4E4B4E8A}"/>
              </a:ext>
            </a:extLst>
          </p:cNvPr>
          <p:cNvSpPr txBox="1"/>
          <p:nvPr/>
        </p:nvSpPr>
        <p:spPr>
          <a:xfrm>
            <a:off x="8247070" y="2295582"/>
            <a:ext cx="300567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w="3175">
                  <a:noFill/>
                </a:ln>
                <a:gradFill>
                  <a:gsLst>
                    <a:gs pos="26000">
                      <a:srgbClr val="5560EE"/>
                    </a:gs>
                    <a:gs pos="100000">
                      <a:srgbClr val="6E45C2"/>
                    </a:gs>
                  </a:gsLst>
                  <a:lin ang="0" scaled="0"/>
                </a:gradFill>
                <a:effectLst/>
                <a:uLnTx/>
                <a:uFillTx/>
                <a:latin typeface="Aptos" panose="020B0004020202020204" pitchFamily="34" charset="0"/>
                <a:ea typeface="+mn-ea"/>
                <a:cs typeface="Segoe UI" pitchFamily="34" charset="0"/>
              </a:rPr>
              <a:t>Startups are competitive </a:t>
            </a:r>
            <a:r>
              <a:rPr kumimoji="0" lang="en-US" sz="1800" b="0" i="0" u="none" strike="noStrike" kern="1200" cap="none" spc="0" normalizeH="0" baseline="0" noProof="0">
                <a:ln w="3175">
                  <a:noFill/>
                </a:ln>
                <a:solidFill>
                  <a:prstClr val="black"/>
                </a:solidFill>
                <a:effectLst/>
                <a:uLnTx/>
                <a:uFillTx/>
                <a:latin typeface="Aptos" panose="020B0004020202020204" pitchFamily="34" charset="0"/>
                <a:ea typeface="+mn-ea"/>
                <a:cs typeface="Segoe UI" pitchFamily="34" charset="0"/>
              </a:rPr>
              <a:t>in this space</a:t>
            </a: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pic>
        <p:nvPicPr>
          <p:cNvPr id="1026" name="Picture 2">
            <a:extLst>
              <a:ext uri="{FF2B5EF4-FFF2-40B4-BE49-F238E27FC236}">
                <a16:creationId xmlns:a16="http://schemas.microsoft.com/office/drawing/2014/main" id="{604C417B-B898-8011-E2E5-34DC7F16D434}"/>
              </a:ext>
              <a:ext uri="{C183D7F6-B498-43B3-948B-1728B52AA6E4}">
                <adec:decorative xmlns:adec="http://schemas.microsoft.com/office/drawing/2017/decorative" val="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10489" y="3839558"/>
            <a:ext cx="791831" cy="35834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19CCC472-5407-98A5-F15E-B249755FE9E2}"/>
              </a:ext>
            </a:extLst>
          </p:cNvPr>
          <p:cNvSpPr txBox="1"/>
          <p:nvPr/>
        </p:nvSpPr>
        <p:spPr>
          <a:xfrm>
            <a:off x="4330369" y="2295582"/>
            <a:ext cx="310718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w="3175">
                  <a:noFill/>
                </a:ln>
                <a:gradFill>
                  <a:gsLst>
                    <a:gs pos="26000">
                      <a:srgbClr val="5560EE"/>
                    </a:gs>
                    <a:gs pos="100000">
                      <a:srgbClr val="6E45C2"/>
                    </a:gs>
                  </a:gsLst>
                  <a:lin ang="0" scaled="0"/>
                </a:gradFill>
                <a:effectLst/>
                <a:uLnTx/>
                <a:uFillTx/>
                <a:latin typeface="Aptos" panose="020B0004020202020204" pitchFamily="34" charset="0"/>
                <a:ea typeface="+mn-ea"/>
                <a:cs typeface="Segoe UI" pitchFamily="34" charset="0"/>
              </a:rPr>
              <a:t>Traditional planning is slow</a:t>
            </a:r>
            <a:r>
              <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rPr>
              <a:t>  —</a:t>
            </a:r>
            <a:r>
              <a:rPr kumimoji="0" lang="en-US" sz="1800" b="1" i="0" u="none" strike="noStrike" kern="1200" cap="none" spc="0" normalizeH="0" baseline="0" noProof="0">
                <a:ln w="3175">
                  <a:noFill/>
                </a:ln>
                <a:gradFill>
                  <a:gsLst>
                    <a:gs pos="26000">
                      <a:srgbClr val="5560EE"/>
                    </a:gs>
                    <a:gs pos="100000">
                      <a:srgbClr val="6E45C2"/>
                    </a:gs>
                  </a:gsLst>
                  <a:lin ang="0" scaled="0"/>
                </a:gradFill>
                <a:effectLst/>
                <a:uLnTx/>
                <a:uFillTx/>
                <a:latin typeface="Aptos" panose="020B0004020202020204" pitchFamily="34" charset="0"/>
                <a:ea typeface="+mn-ea"/>
                <a:cs typeface="Segoe UI" pitchFamily="34" charset="0"/>
              </a:rPr>
              <a:t>   </a:t>
            </a:r>
            <a:r>
              <a:rPr kumimoji="0" lang="en-US" sz="1800" b="0" i="0" u="none" strike="noStrike" kern="1200" cap="none" spc="0" normalizeH="0" baseline="0" noProof="0">
                <a:ln w="3175">
                  <a:noFill/>
                </a:ln>
                <a:solidFill>
                  <a:prstClr val="black"/>
                </a:solidFill>
                <a:effectLst/>
                <a:uLnTx/>
                <a:uFillTx/>
                <a:latin typeface="Aptos" panose="020B0004020202020204" pitchFamily="34" charset="0"/>
                <a:ea typeface="+mn-ea"/>
                <a:cs typeface="Segoe UI" pitchFamily="34" charset="0"/>
              </a:rPr>
              <a:t>SWP is now a C-suite priority </a:t>
            </a:r>
            <a:endParaRPr kumimoji="0" lang="en-US" sz="18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29" name="TextBox 28">
            <a:extLst>
              <a:ext uri="{FF2B5EF4-FFF2-40B4-BE49-F238E27FC236}">
                <a16:creationId xmlns:a16="http://schemas.microsoft.com/office/drawing/2014/main" id="{ACE91B2A-00E3-62F7-81E9-6AB9BABEFEA2}"/>
              </a:ext>
            </a:extLst>
          </p:cNvPr>
          <p:cNvSpPr txBox="1"/>
          <p:nvPr/>
        </p:nvSpPr>
        <p:spPr>
          <a:xfrm>
            <a:off x="4332935" y="3528011"/>
            <a:ext cx="3107185"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rPr>
              <a:t>Customer Evidence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rPr>
              <a:t>“I think it's everywhere. I think it's everywhere. And I even look at the uptick that we're starting to get in terms of RFPs for what people are continuing. </a:t>
            </a: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They continue to call strategic workforce planning </a:t>
            </a:r>
            <a:r>
              <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rPr>
              <a:t>because they don't know how to describe what we've just walked through. But when you talk with them about what they're after, </a:t>
            </a: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what they're after is I got to understand how jobs are changing</a:t>
            </a:r>
            <a:r>
              <a:rPr kumimoji="0" lang="en-US" sz="12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r>
              <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rPr>
              <a:t> I got to.”  – </a:t>
            </a:r>
            <a:r>
              <a:rPr kumimoji="0" lang="en-US" sz="1200" b="1" i="0" u="none" strike="noStrike" kern="1200" cap="none" spc="0" normalizeH="0" baseline="0" noProof="0">
                <a:ln>
                  <a:noFill/>
                </a:ln>
                <a:solidFill>
                  <a:srgbClr val="323130"/>
                </a:solidFill>
                <a:effectLst/>
                <a:uLnTx/>
                <a:uFillTx/>
                <a:latin typeface="Aptos" panose="020B0004020202020204" pitchFamily="34" charset="0"/>
                <a:ea typeface="+mn-ea"/>
                <a:cs typeface="+mn-cs"/>
              </a:rPr>
              <a:t>Allison Horn, Accenture</a:t>
            </a:r>
            <a:r>
              <a:rPr kumimoji="0" lang="en-US" sz="1200" b="0" i="0" u="none" strike="noStrike" kern="1200" cap="none" spc="0" normalizeH="0" baseline="0" noProof="0">
                <a:ln>
                  <a:noFill/>
                </a:ln>
                <a:solidFill>
                  <a:srgbClr val="323130"/>
                </a:solidFill>
                <a:effectLst/>
                <a:uLnTx/>
                <a:uFillTx/>
                <a:latin typeface="Aptos" panose="020B0004020202020204" pitchFamily="34" charset="0"/>
                <a:ea typeface="+mn-ea"/>
                <a:cs typeface="+mn-cs"/>
              </a:rPr>
              <a:t> on customer demand for enterprise  AI transformation </a:t>
            </a: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38" name="TextBox 37">
            <a:extLst>
              <a:ext uri="{FF2B5EF4-FFF2-40B4-BE49-F238E27FC236}">
                <a16:creationId xmlns:a16="http://schemas.microsoft.com/office/drawing/2014/main" id="{B8E3B7C5-2184-446C-1DD7-0A1A2C447357}"/>
              </a:ext>
            </a:extLst>
          </p:cNvPr>
          <p:cNvSpPr txBox="1"/>
          <p:nvPr/>
        </p:nvSpPr>
        <p:spPr>
          <a:xfrm>
            <a:off x="818426" y="2295582"/>
            <a:ext cx="310718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w="3175">
                  <a:noFill/>
                </a:ln>
                <a:gradFill>
                  <a:gsLst>
                    <a:gs pos="26000">
                      <a:srgbClr val="5560EE"/>
                    </a:gs>
                    <a:gs pos="100000">
                      <a:srgbClr val="6E45C2"/>
                    </a:gs>
                  </a:gsLst>
                  <a:lin ang="0" scaled="0"/>
                </a:gradFill>
                <a:effectLst/>
                <a:uLnTx/>
                <a:uFillTx/>
                <a:latin typeface="Aptos" panose="020B0004020202020204" pitchFamily="34" charset="0"/>
                <a:ea typeface="+mn-ea"/>
                <a:cs typeface="Segoe UI" pitchFamily="34" charset="0"/>
              </a:rPr>
              <a:t>AI </a:t>
            </a:r>
            <a:r>
              <a:rPr kumimoji="0" lang="en-US" sz="1800" b="0" i="0" u="none" strike="noStrike" kern="1200" cap="none" spc="0" normalizeH="0" baseline="0" noProof="0">
                <a:ln w="3175">
                  <a:noFill/>
                </a:ln>
                <a:solidFill>
                  <a:prstClr val="black"/>
                </a:solidFill>
                <a:effectLst/>
                <a:uLnTx/>
                <a:uFillTx/>
                <a:latin typeface="Aptos" panose="020B0004020202020204" pitchFamily="34" charset="0"/>
                <a:ea typeface="+mn-ea"/>
                <a:cs typeface="Segoe UI" pitchFamily="34" charset="0"/>
              </a:rPr>
              <a:t>is reshaping </a:t>
            </a:r>
            <a:r>
              <a:rPr kumimoji="0" lang="en-US" sz="1800" b="1" i="0" u="none" strike="noStrike" kern="1200" cap="none" spc="0" normalizeH="0" baseline="0" noProof="0">
                <a:ln w="3175">
                  <a:noFill/>
                </a:ln>
                <a:gradFill>
                  <a:gsLst>
                    <a:gs pos="0">
                      <a:srgbClr val="5560EE"/>
                    </a:gs>
                    <a:gs pos="100000">
                      <a:srgbClr val="6E45C2"/>
                    </a:gs>
                  </a:gsLst>
                  <a:lin ang="2700000" scaled="0"/>
                </a:gradFill>
                <a:effectLst/>
                <a:uLnTx/>
                <a:uFillTx/>
                <a:latin typeface="Aptos" panose="020B0004020202020204" pitchFamily="34" charset="0"/>
                <a:ea typeface="+mn-ea"/>
                <a:cs typeface="Segoe UI" pitchFamily="34" charset="0"/>
              </a:rPr>
              <a:t>roles, skills, and organizational structures </a:t>
            </a:r>
            <a:endParaRPr kumimoji="0" lang="en-US" sz="18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endParaRPr>
          </a:p>
        </p:txBody>
      </p:sp>
      <p:sp>
        <p:nvSpPr>
          <p:cNvPr id="39" name="TextBox 38">
            <a:extLst>
              <a:ext uri="{FF2B5EF4-FFF2-40B4-BE49-F238E27FC236}">
                <a16:creationId xmlns:a16="http://schemas.microsoft.com/office/drawing/2014/main" id="{84215162-B3DD-B4AB-F3FA-3AA8C2ADC560}"/>
              </a:ext>
            </a:extLst>
          </p:cNvPr>
          <p:cNvSpPr txBox="1"/>
          <p:nvPr/>
        </p:nvSpPr>
        <p:spPr>
          <a:xfrm>
            <a:off x="791032" y="3528011"/>
            <a:ext cx="3107186"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Up to 60%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in time to hire |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hlinkClick r:id="rId5"/>
              </a:rPr>
              <a:t>View source</a:t>
            </a: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50% lower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recruitment costs and 40% productivity gains |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hlinkClick r:id="rId6"/>
              </a:rPr>
              <a:t>View source</a:t>
            </a: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74% improvement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in internal mobility |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hlinkClick r:id="rId7"/>
              </a:rPr>
              <a:t>View source</a:t>
            </a: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gradFill>
                  <a:gsLst>
                    <a:gs pos="0">
                      <a:srgbClr val="5560EE"/>
                    </a:gs>
                    <a:gs pos="100000">
                      <a:srgbClr val="6E45C2"/>
                    </a:gs>
                  </a:gsLst>
                  <a:lin ang="2700000" scaled="0"/>
                </a:gradFill>
                <a:effectLst/>
                <a:uLnTx/>
                <a:uFillTx/>
                <a:latin typeface="Aptos" panose="020B0004020202020204" pitchFamily="34" charset="0"/>
                <a:ea typeface="+mn-ea"/>
                <a:cs typeface="+mn-cs"/>
              </a:rPr>
              <a:t>25% reduction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in voluntary turnover with predictive analysis | </a:t>
            </a: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hlinkClick r:id="rId8"/>
              </a:rPr>
              <a:t>View source </a:t>
            </a: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pic>
        <p:nvPicPr>
          <p:cNvPr id="40" name="Picture 39">
            <a:extLst>
              <a:ext uri="{FF2B5EF4-FFF2-40B4-BE49-F238E27FC236}">
                <a16:creationId xmlns:a16="http://schemas.microsoft.com/office/drawing/2014/main" id="{9F3BB573-3DDC-C5F5-DA76-66F2DCACA1B1}"/>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9594543" y="4989310"/>
            <a:ext cx="656504" cy="303002"/>
          </a:xfrm>
          <a:prstGeom prst="rect">
            <a:avLst/>
          </a:prstGeom>
        </p:spPr>
      </p:pic>
      <p:pic>
        <p:nvPicPr>
          <p:cNvPr id="41" name="Picture 40">
            <a:extLst>
              <a:ext uri="{FF2B5EF4-FFF2-40B4-BE49-F238E27FC236}">
                <a16:creationId xmlns:a16="http://schemas.microsoft.com/office/drawing/2014/main" id="{21999CC1-A246-BD9E-DF44-029FAD5E06B7}"/>
              </a:ext>
              <a:ext uri="{C183D7F6-B498-43B3-948B-1728B52AA6E4}">
                <adec:decorative xmlns:adec="http://schemas.microsoft.com/office/drawing/2017/decorative" val="1"/>
              </a:ext>
            </a:extLst>
          </p:cNvPr>
          <p:cNvPicPr>
            <a:picLocks noChangeAspect="1"/>
          </p:cNvPicPr>
          <p:nvPr/>
        </p:nvPicPr>
        <p:blipFill>
          <a:blip r:embed="rId10"/>
          <a:stretch>
            <a:fillRect/>
          </a:stretch>
        </p:blipFill>
        <p:spPr>
          <a:xfrm>
            <a:off x="8416708" y="5772140"/>
            <a:ext cx="685612" cy="360849"/>
          </a:xfrm>
          <a:prstGeom prst="rect">
            <a:avLst/>
          </a:prstGeom>
        </p:spPr>
      </p:pic>
      <p:pic>
        <p:nvPicPr>
          <p:cNvPr id="42" name="Picture 41">
            <a:extLst>
              <a:ext uri="{FF2B5EF4-FFF2-40B4-BE49-F238E27FC236}">
                <a16:creationId xmlns:a16="http://schemas.microsoft.com/office/drawing/2014/main" id="{AB5029C2-846E-7D94-5780-22AB65601A8D}"/>
              </a:ex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9195873" y="3839558"/>
            <a:ext cx="791831" cy="389261"/>
          </a:xfrm>
          <a:prstGeom prst="rect">
            <a:avLst/>
          </a:prstGeom>
        </p:spPr>
      </p:pic>
      <p:pic>
        <p:nvPicPr>
          <p:cNvPr id="43" name="Picture 42">
            <a:extLst>
              <a:ext uri="{FF2B5EF4-FFF2-40B4-BE49-F238E27FC236}">
                <a16:creationId xmlns:a16="http://schemas.microsoft.com/office/drawing/2014/main" id="{489BA1FC-309F-32B3-8BD1-8909F063F07D}"/>
              </a:ext>
              <a:ext uri="{C183D7F6-B498-43B3-948B-1728B52AA6E4}">
                <adec:decorative xmlns:adec="http://schemas.microsoft.com/office/drawing/2017/decorative" val="1"/>
              </a:ext>
            </a:extLst>
          </p:cNvPr>
          <p:cNvPicPr>
            <a:picLocks noChangeAspect="1"/>
          </p:cNvPicPr>
          <p:nvPr/>
        </p:nvPicPr>
        <p:blipFill>
          <a:blip r:embed="rId12"/>
          <a:stretch>
            <a:fillRect/>
          </a:stretch>
        </p:blipFill>
        <p:spPr>
          <a:xfrm>
            <a:off x="8333510" y="4734976"/>
            <a:ext cx="692186" cy="590580"/>
          </a:xfrm>
          <a:prstGeom prst="rect">
            <a:avLst/>
          </a:prstGeom>
        </p:spPr>
      </p:pic>
      <p:pic>
        <p:nvPicPr>
          <p:cNvPr id="44" name="Picture 43">
            <a:extLst>
              <a:ext uri="{FF2B5EF4-FFF2-40B4-BE49-F238E27FC236}">
                <a16:creationId xmlns:a16="http://schemas.microsoft.com/office/drawing/2014/main" id="{EC91B288-B9CD-AF63-6A12-33190830ED7E}"/>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8800486" y="5171789"/>
            <a:ext cx="395387" cy="270791"/>
          </a:xfrm>
          <a:prstGeom prst="rect">
            <a:avLst/>
          </a:prstGeom>
        </p:spPr>
      </p:pic>
      <p:sp>
        <p:nvSpPr>
          <p:cNvPr id="47" name="TextBox 46">
            <a:extLst>
              <a:ext uri="{FF2B5EF4-FFF2-40B4-BE49-F238E27FC236}">
                <a16:creationId xmlns:a16="http://schemas.microsoft.com/office/drawing/2014/main" id="{47028538-C049-DF25-0212-3C08A3677DC5}"/>
              </a:ext>
            </a:extLst>
          </p:cNvPr>
          <p:cNvSpPr txBox="1"/>
          <p:nvPr/>
        </p:nvSpPr>
        <p:spPr>
          <a:xfrm>
            <a:off x="8247070" y="3528011"/>
            <a:ext cx="327865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External talent management, recruiting, hiring  </a:t>
            </a:r>
          </a:p>
        </p:txBody>
      </p:sp>
      <p:sp>
        <p:nvSpPr>
          <p:cNvPr id="48" name="TextBox 47">
            <a:extLst>
              <a:ext uri="{FF2B5EF4-FFF2-40B4-BE49-F238E27FC236}">
                <a16:creationId xmlns:a16="http://schemas.microsoft.com/office/drawing/2014/main" id="{DE7919DA-017D-C9CD-27E7-CEBABA7D005A}"/>
              </a:ext>
            </a:extLst>
          </p:cNvPr>
          <p:cNvSpPr txBox="1"/>
          <p:nvPr/>
        </p:nvSpPr>
        <p:spPr>
          <a:xfrm>
            <a:off x="8310489" y="5495141"/>
            <a:ext cx="198156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External talent intelligence </a:t>
            </a:r>
          </a:p>
        </p:txBody>
      </p:sp>
      <p:sp>
        <p:nvSpPr>
          <p:cNvPr id="49" name="TextBox 48">
            <a:extLst>
              <a:ext uri="{FF2B5EF4-FFF2-40B4-BE49-F238E27FC236}">
                <a16:creationId xmlns:a16="http://schemas.microsoft.com/office/drawing/2014/main" id="{35D03769-5A60-E35B-E5CB-744038BE83A5}"/>
              </a:ext>
            </a:extLst>
          </p:cNvPr>
          <p:cNvSpPr txBox="1"/>
          <p:nvPr/>
        </p:nvSpPr>
        <p:spPr>
          <a:xfrm>
            <a:off x="8245823" y="4396455"/>
            <a:ext cx="27216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rPr>
              <a:t>Breaks projects into tasks, maps to skills, blends human + AI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
        <p:nvSpPr>
          <p:cNvPr id="63" name="TextBox 62">
            <a:extLst>
              <a:ext uri="{FF2B5EF4-FFF2-40B4-BE49-F238E27FC236}">
                <a16:creationId xmlns:a16="http://schemas.microsoft.com/office/drawing/2014/main" id="{837BBD5F-3B56-DBF0-D41E-50BB12C441CE}"/>
              </a:ext>
            </a:extLst>
          </p:cNvPr>
          <p:cNvSpPr txBox="1"/>
          <p:nvPr/>
        </p:nvSpPr>
        <p:spPr>
          <a:xfrm>
            <a:off x="8333510" y="6224771"/>
            <a:ext cx="188461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0A1F62"/>
                </a:solidFill>
                <a:effectLst/>
                <a:uLnTx/>
                <a:uFillTx/>
                <a:latin typeface="Aptos" panose="020B0004020202020204" pitchFamily="34" charset="0"/>
                <a:ea typeface="+mn-ea"/>
                <a:cs typeface="+mn-cs"/>
                <a:hlinkClick r:id="rId14">
                  <a:extLst>
                    <a:ext uri="{A12FA001-AC4F-418D-AE19-62706E023703}">
                      <ahyp:hlinkClr xmlns:ahyp="http://schemas.microsoft.com/office/drawing/2018/hyperlinkcolor" val="tx"/>
                    </a:ext>
                  </a:extLst>
                </a:hlinkClick>
              </a:rPr>
              <a:t>View source</a:t>
            </a:r>
            <a:endParaRPr kumimoji="0" lang="en-US" sz="1200" b="0" i="0" u="none" strike="noStrike" kern="1200" cap="none" spc="0" normalizeH="0" baseline="0" noProof="0">
              <a:ln>
                <a:noFill/>
              </a:ln>
              <a:solidFill>
                <a:srgbClr val="0A1F62"/>
              </a:solidFill>
              <a:effectLst/>
              <a:uLnTx/>
              <a:uFillTx/>
              <a:latin typeface="Aptos" panose="020B0004020202020204" pitchFamily="34" charset="0"/>
              <a:ea typeface="+mn-ea"/>
              <a:cs typeface="+mn-cs"/>
            </a:endParaRPr>
          </a:p>
        </p:txBody>
      </p:sp>
      <p:sp>
        <p:nvSpPr>
          <p:cNvPr id="8" name="Rectangle 7">
            <a:extLst>
              <a:ext uri="{FF2B5EF4-FFF2-40B4-BE49-F238E27FC236}">
                <a16:creationId xmlns:a16="http://schemas.microsoft.com/office/drawing/2014/main" id="{17638B18-2B45-1ADD-84F0-1B0D056A873D}"/>
              </a:ext>
              <a:ext uri="{C183D7F6-B498-43B3-948B-1728B52AA6E4}">
                <adec:decorative xmlns:adec="http://schemas.microsoft.com/office/drawing/2017/decorative" val="1"/>
              </a:ext>
            </a:extLst>
          </p:cNvPr>
          <p:cNvSpPr/>
          <p:nvPr/>
        </p:nvSpPr>
        <p:spPr>
          <a:xfrm>
            <a:off x="0" y="6728854"/>
            <a:ext cx="12192000" cy="141035"/>
          </a:xfrm>
          <a:prstGeom prst="rect">
            <a:avLst/>
          </a:prstGeom>
          <a:gradFill>
            <a:gsLst>
              <a:gs pos="100000">
                <a:srgbClr val="6E45C2"/>
              </a:gs>
              <a:gs pos="0">
                <a:srgbClr val="5560EE"/>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52EF455-BC4F-84F8-DC95-A91834F42D4E}"/>
              </a:ext>
              <a:ext uri="{C183D7F6-B498-43B3-948B-1728B52AA6E4}">
                <adec:decorative xmlns:adec="http://schemas.microsoft.com/office/drawing/2017/decorative" val="1"/>
              </a:ext>
            </a:extLst>
          </p:cNvPr>
          <p:cNvSpPr txBox="1"/>
          <p:nvPr/>
        </p:nvSpPr>
        <p:spPr>
          <a:xfrm>
            <a:off x="87464" y="127221"/>
            <a:ext cx="596348" cy="477078"/>
          </a:xfrm>
          <a:prstGeom prst="rect">
            <a:avLst/>
          </a:prstGeom>
          <a:solidFill>
            <a:srgbClr val="FFFFFF"/>
          </a:solidFill>
        </p:spPr>
        <p:txBody>
          <a:bodyPr wrap="square" rtlCol="0">
            <a:spAutoFit/>
          </a:bodyPr>
          <a:lstStyle/>
          <a:p>
            <a:endParaRPr lang="en-US"/>
          </a:p>
        </p:txBody>
      </p:sp>
      <p:sp>
        <p:nvSpPr>
          <p:cNvPr id="4" name="Title 3">
            <a:extLst>
              <a:ext uri="{FF2B5EF4-FFF2-40B4-BE49-F238E27FC236}">
                <a16:creationId xmlns:a16="http://schemas.microsoft.com/office/drawing/2014/main" id="{462D3E75-BB5F-4092-A7DE-573E6EEB695E}"/>
              </a:ext>
            </a:extLst>
          </p:cNvPr>
          <p:cNvSpPr>
            <a:spLocks noGrp="1"/>
          </p:cNvSpPr>
          <p:nvPr>
            <p:ph type="title" idx="4294967295"/>
          </p:nvPr>
        </p:nvSpPr>
        <p:spPr/>
        <p:txBody>
          <a:bodyPr/>
          <a:lstStyle/>
          <a:p>
            <a:r>
              <a:rPr lang="en-US" sz="3800">
                <a:latin typeface="Aptos SemiBold" panose="020B0004020202020204" pitchFamily="34" charset="0"/>
              </a:rPr>
              <a:t>Strategic Workforce Planning in the Age of AI</a:t>
            </a:r>
            <a:endParaRPr lang="en-US"/>
          </a:p>
        </p:txBody>
      </p:sp>
    </p:spTree>
    <p:extLst>
      <p:ext uri="{BB962C8B-B14F-4D97-AF65-F5344CB8AC3E}">
        <p14:creationId xmlns:p14="http://schemas.microsoft.com/office/powerpoint/2010/main" val="3864357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557E0-B568-3D3D-85D0-FB287D166531}"/>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10AB288-BA4D-BCAC-475E-B0637B125F44}"/>
              </a:ext>
            </a:extLst>
          </p:cNvPr>
          <p:cNvSpPr>
            <a:spLocks noGrp="1"/>
          </p:cNvSpPr>
          <p:nvPr>
            <p:ph type="title"/>
          </p:nvPr>
        </p:nvSpPr>
        <p:spPr>
          <a:xfrm>
            <a:off x="443789" y="461922"/>
            <a:ext cx="11018520" cy="615553"/>
          </a:xfrm>
        </p:spPr>
        <p:txBody>
          <a:bodyPr/>
          <a:lstStyle/>
          <a:p>
            <a:r>
              <a:rPr lang="en-US" sz="4000" b="1"/>
              <a:t>Workforce Insights</a:t>
            </a:r>
          </a:p>
        </p:txBody>
      </p:sp>
      <p:grpSp>
        <p:nvGrpSpPr>
          <p:cNvPr id="35" name="Group 34">
            <a:extLst>
              <a:ext uri="{FF2B5EF4-FFF2-40B4-BE49-F238E27FC236}">
                <a16:creationId xmlns:a16="http://schemas.microsoft.com/office/drawing/2014/main" id="{3D0A47BC-AAD8-3B65-0CBC-EF88DC645AAB}"/>
              </a:ext>
              <a:ext uri="{C183D7F6-B498-43B3-948B-1728B52AA6E4}">
                <adec:decorative xmlns:adec="http://schemas.microsoft.com/office/drawing/2017/decorative" val="1"/>
              </a:ext>
            </a:extLst>
          </p:cNvPr>
          <p:cNvGrpSpPr/>
          <p:nvPr/>
        </p:nvGrpSpPr>
        <p:grpSpPr>
          <a:xfrm>
            <a:off x="1944807" y="-233131"/>
            <a:ext cx="5876338" cy="5149173"/>
            <a:chOff x="3887618" y="110844"/>
            <a:chExt cx="7865533" cy="6435914"/>
          </a:xfrm>
        </p:grpSpPr>
        <p:grpSp>
          <p:nvGrpSpPr>
            <p:cNvPr id="18" name="Group 17">
              <a:extLst>
                <a:ext uri="{FF2B5EF4-FFF2-40B4-BE49-F238E27FC236}">
                  <a16:creationId xmlns:a16="http://schemas.microsoft.com/office/drawing/2014/main" id="{A6EAEACA-F6D2-B0E9-780E-74AD0C2E7CBC}"/>
                </a:ext>
              </a:extLst>
            </p:cNvPr>
            <p:cNvGrpSpPr/>
            <p:nvPr/>
          </p:nvGrpSpPr>
          <p:grpSpPr>
            <a:xfrm>
              <a:off x="3887618" y="110844"/>
              <a:ext cx="5785925" cy="3711933"/>
              <a:chOff x="3302142" y="1400237"/>
              <a:chExt cx="5785925" cy="3711933"/>
            </a:xfrm>
          </p:grpSpPr>
          <p:sp>
            <p:nvSpPr>
              <p:cNvPr id="20" name="TextBox 19">
                <a:extLst>
                  <a:ext uri="{FF2B5EF4-FFF2-40B4-BE49-F238E27FC236}">
                    <a16:creationId xmlns:a16="http://schemas.microsoft.com/office/drawing/2014/main" id="{BAB5DBAC-95DF-267D-BEA6-D485431CE8AF}"/>
                  </a:ext>
                </a:extLst>
              </p:cNvPr>
              <p:cNvSpPr txBox="1"/>
              <p:nvPr/>
            </p:nvSpPr>
            <p:spPr>
              <a:xfrm>
                <a:off x="3302142" y="1400237"/>
                <a:ext cx="2214242" cy="3693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171450" marR="0" lvl="0" indent="-171450" algn="l" defTabSz="914400" rtl="0" eaLnBrk="1" fontAlgn="auto" latinLnBrk="0" hangingPunct="1">
                  <a:lnSpc>
                    <a:spcPct val="100000"/>
                  </a:lnSpc>
                  <a:spcBef>
                    <a:spcPts val="0"/>
                  </a:spcBef>
                  <a:spcAft>
                    <a:spcPts val="0"/>
                  </a:spcAft>
                  <a:buClrTx/>
                  <a:buSzTx/>
                  <a:buFont typeface="Arial,Sans-Serif"/>
                  <a:buChar char="•"/>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21" name="Picture 20">
                <a:extLst>
                  <a:ext uri="{FF2B5EF4-FFF2-40B4-BE49-F238E27FC236}">
                    <a16:creationId xmlns:a16="http://schemas.microsoft.com/office/drawing/2014/main" id="{607D39D2-64ED-8C9A-F904-F04436A1E677}"/>
                  </a:ext>
                </a:extLst>
              </p:cNvPr>
              <p:cNvPicPr>
                <a:picLocks noChangeAspect="1"/>
              </p:cNvPicPr>
              <p:nvPr/>
            </p:nvPicPr>
            <p:blipFill>
              <a:blip r:embed="rId3"/>
              <a:stretch>
                <a:fillRect/>
              </a:stretch>
            </p:blipFill>
            <p:spPr>
              <a:xfrm>
                <a:off x="8811659" y="4835762"/>
                <a:ext cx="276408" cy="276408"/>
              </a:xfrm>
              <a:prstGeom prst="rect">
                <a:avLst/>
              </a:prstGeom>
            </p:spPr>
          </p:pic>
        </p:grpSp>
        <p:grpSp>
          <p:nvGrpSpPr>
            <p:cNvPr id="34" name="Group 33">
              <a:extLst>
                <a:ext uri="{FF2B5EF4-FFF2-40B4-BE49-F238E27FC236}">
                  <a16:creationId xmlns:a16="http://schemas.microsoft.com/office/drawing/2014/main" id="{A0B510A2-4D06-41D8-96B9-5395C45A9748}"/>
                </a:ext>
              </a:extLst>
            </p:cNvPr>
            <p:cNvGrpSpPr/>
            <p:nvPr/>
          </p:nvGrpSpPr>
          <p:grpSpPr>
            <a:xfrm>
              <a:off x="5796088" y="3450080"/>
              <a:ext cx="2667667" cy="3096678"/>
              <a:chOff x="5796088" y="3450080"/>
              <a:chExt cx="2667667" cy="3096678"/>
            </a:xfrm>
          </p:grpSpPr>
          <p:grpSp>
            <p:nvGrpSpPr>
              <p:cNvPr id="3" name="Group 2">
                <a:extLst>
                  <a:ext uri="{FF2B5EF4-FFF2-40B4-BE49-F238E27FC236}">
                    <a16:creationId xmlns:a16="http://schemas.microsoft.com/office/drawing/2014/main" id="{F002DA76-A251-B2F0-D54F-E46E4E37DB2C}"/>
                  </a:ext>
                </a:extLst>
              </p:cNvPr>
              <p:cNvGrpSpPr/>
              <p:nvPr/>
            </p:nvGrpSpPr>
            <p:grpSpPr>
              <a:xfrm>
                <a:off x="5806059" y="3561961"/>
                <a:ext cx="2657696" cy="2984797"/>
                <a:chOff x="8330390" y="1673115"/>
                <a:chExt cx="2657696" cy="2984797"/>
              </a:xfrm>
            </p:grpSpPr>
            <p:sp>
              <p:nvSpPr>
                <p:cNvPr id="4" name="Rounded Rectangle 3">
                  <a:extLst>
                    <a:ext uri="{FF2B5EF4-FFF2-40B4-BE49-F238E27FC236}">
                      <a16:creationId xmlns:a16="http://schemas.microsoft.com/office/drawing/2014/main" id="{E2BFB097-54BD-4CD0-F5F1-095830FAADB9}"/>
                    </a:ext>
                  </a:extLst>
                </p:cNvPr>
                <p:cNvSpPr/>
                <p:nvPr/>
              </p:nvSpPr>
              <p:spPr>
                <a:xfrm>
                  <a:off x="8330390" y="2453859"/>
                  <a:ext cx="2657696" cy="2204053"/>
                </a:xfrm>
                <a:prstGeom prst="roundRect">
                  <a:avLst/>
                </a:prstGeom>
                <a:solidFill>
                  <a:schemeClr val="bg1"/>
                </a:solidFill>
                <a:ln w="12700">
                  <a:solidFill>
                    <a:schemeClr val="bg1">
                      <a:lumMod val="95000"/>
                    </a:schemeClr>
                  </a:solidFill>
                </a:ln>
                <a:effectLst>
                  <a:outerShdw blurRad="50800" dist="38100" dir="2700000" algn="tl" rotWithShape="0">
                    <a:schemeClr val="bg1">
                      <a:lumMod val="85000"/>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600">
                      <a:solidFill>
                        <a:schemeClr val="tx1"/>
                      </a:solidFill>
                    </a:rPr>
                    <a:t>Understand your org instantly: staffing, structure, and skills.</a:t>
                  </a:r>
                  <a:br>
                    <a:rPr lang="en-US" sz="1600">
                      <a:solidFill>
                        <a:schemeClr val="tx1"/>
                      </a:solidFill>
                    </a:rPr>
                  </a:br>
                  <a:endParaRPr kumimoji="0" lang="en-US" sz="1600" b="1" i="0" u="none" strike="noStrike" kern="1200" cap="none" spc="0" normalizeH="0" baseline="0" noProof="0">
                    <a:ln>
                      <a:noFill/>
                    </a:ln>
                    <a:solidFill>
                      <a:schemeClr val="tx1"/>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F81D54CE-197D-1461-60BD-F4B266A80C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1395" y="1673115"/>
                  <a:ext cx="245227" cy="245226"/>
                </a:xfrm>
                <a:prstGeom prst="rect">
                  <a:avLst/>
                </a:prstGeom>
              </p:spPr>
            </p:pic>
          </p:grpSp>
          <p:sp>
            <p:nvSpPr>
              <p:cNvPr id="14" name="TextBox 13">
                <a:extLst>
                  <a:ext uri="{FF2B5EF4-FFF2-40B4-BE49-F238E27FC236}">
                    <a16:creationId xmlns:a16="http://schemas.microsoft.com/office/drawing/2014/main" id="{66B5A951-45E8-27BB-3978-4D78DCDB69CF}"/>
                  </a:ext>
                </a:extLst>
              </p:cNvPr>
              <p:cNvSpPr txBox="1"/>
              <p:nvPr/>
            </p:nvSpPr>
            <p:spPr>
              <a:xfrm>
                <a:off x="5796088" y="3450080"/>
                <a:ext cx="2465987" cy="11540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ptos"/>
                    <a:ea typeface="+mn-ea"/>
                    <a:cs typeface="+mn-cs"/>
                  </a:rPr>
                  <a:t>People &amp; Org Hygiene</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black"/>
                  </a:solidFill>
                  <a:effectLst/>
                  <a:uLnTx/>
                  <a:uFillTx/>
                  <a:latin typeface="Aptos"/>
                  <a:ea typeface="+mn-ea"/>
                  <a:cs typeface="+mn-cs"/>
                </a:endParaRPr>
              </a:p>
            </p:txBody>
          </p:sp>
        </p:grpSp>
        <p:sp>
          <p:nvSpPr>
            <p:cNvPr id="7" name="TextBox 6">
              <a:extLst>
                <a:ext uri="{FF2B5EF4-FFF2-40B4-BE49-F238E27FC236}">
                  <a16:creationId xmlns:a16="http://schemas.microsoft.com/office/drawing/2014/main" id="{99045793-313B-75B0-B094-E026896F71BB}"/>
                </a:ext>
              </a:extLst>
            </p:cNvPr>
            <p:cNvSpPr txBox="1"/>
            <p:nvPr/>
          </p:nvSpPr>
          <p:spPr>
            <a:xfrm>
              <a:off x="8628122" y="3450080"/>
              <a:ext cx="3125029" cy="11540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ptos"/>
                  <a:ea typeface="+mn-ea"/>
                  <a:cs typeface="+mn-cs"/>
                </a:rPr>
                <a:t>AI Task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ptos"/>
                  <a:ea typeface="+mn-ea"/>
                  <a:cs typeface="+mn-cs"/>
                </a:rPr>
                <a:t>Augmentation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grpSp>
      <p:sp>
        <p:nvSpPr>
          <p:cNvPr id="6" name="TextBox 5">
            <a:extLst>
              <a:ext uri="{FF2B5EF4-FFF2-40B4-BE49-F238E27FC236}">
                <a16:creationId xmlns:a16="http://schemas.microsoft.com/office/drawing/2014/main" id="{3D74485E-1290-701F-60DE-D7B644E8BBFE}"/>
              </a:ext>
            </a:extLst>
          </p:cNvPr>
          <p:cNvSpPr txBox="1"/>
          <p:nvPr/>
        </p:nvSpPr>
        <p:spPr>
          <a:xfrm>
            <a:off x="360676" y="2515525"/>
            <a:ext cx="2944043" cy="2893100"/>
          </a:xfrm>
          <a:prstGeom prst="rect">
            <a:avLst/>
          </a:prstGeom>
          <a:noFill/>
        </p:spPr>
        <p:txBody>
          <a:bodyPr wrap="square" lIns="0" tIns="0" rIns="0" bIns="0" rtlCol="0">
            <a:spAutoFit/>
          </a:bodyPr>
          <a:lstStyle/>
          <a:p>
            <a:pPr fontAlgn="t"/>
            <a:r>
              <a:rPr lang="en-US" sz="2800" b="1">
                <a:solidFill>
                  <a:srgbClr val="1B98C9"/>
                </a:solidFill>
              </a:rPr>
              <a:t>Confident, people‑centered decisions—powered by real‑time intelligence</a:t>
            </a:r>
            <a:r>
              <a:rPr lang="en-US" sz="2800">
                <a:solidFill>
                  <a:srgbClr val="1B98C9"/>
                </a:solidFill>
              </a:rPr>
              <a:t> </a:t>
            </a:r>
          </a:p>
          <a:p>
            <a:pPr algn="l"/>
            <a:endParaRPr lang="en-US" sz="2000"/>
          </a:p>
        </p:txBody>
      </p:sp>
      <p:grpSp>
        <p:nvGrpSpPr>
          <p:cNvPr id="41" name="Group 40">
            <a:extLst>
              <a:ext uri="{FF2B5EF4-FFF2-40B4-BE49-F238E27FC236}">
                <a16:creationId xmlns:a16="http://schemas.microsoft.com/office/drawing/2014/main" id="{9BC78199-9539-C2FE-83B5-BD6FDE82480F}"/>
              </a:ext>
              <a:ext uri="{C183D7F6-B498-43B3-948B-1728B52AA6E4}">
                <adec:decorative xmlns:adec="http://schemas.microsoft.com/office/drawing/2017/decorative" val="1"/>
              </a:ext>
            </a:extLst>
          </p:cNvPr>
          <p:cNvGrpSpPr/>
          <p:nvPr/>
        </p:nvGrpSpPr>
        <p:grpSpPr>
          <a:xfrm>
            <a:off x="6643432" y="-278395"/>
            <a:ext cx="5711821" cy="3363212"/>
            <a:chOff x="3887618" y="110844"/>
            <a:chExt cx="7274108" cy="4181113"/>
          </a:xfrm>
        </p:grpSpPr>
        <p:sp>
          <p:nvSpPr>
            <p:cNvPr id="52" name="TextBox 51">
              <a:extLst>
                <a:ext uri="{FF2B5EF4-FFF2-40B4-BE49-F238E27FC236}">
                  <a16:creationId xmlns:a16="http://schemas.microsoft.com/office/drawing/2014/main" id="{3FBC6CCF-9B5C-4951-7D76-A867405A3CA8}"/>
                </a:ext>
              </a:extLst>
            </p:cNvPr>
            <p:cNvSpPr txBox="1"/>
            <p:nvPr/>
          </p:nvSpPr>
          <p:spPr>
            <a:xfrm>
              <a:off x="3887618" y="110844"/>
              <a:ext cx="2214242" cy="3693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171450" marR="0" lvl="0" indent="-171450" algn="l" defTabSz="914400" rtl="0" eaLnBrk="1" fontAlgn="auto" latinLnBrk="0" hangingPunct="1">
                <a:lnSpc>
                  <a:spcPct val="100000"/>
                </a:lnSpc>
                <a:spcBef>
                  <a:spcPts val="0"/>
                </a:spcBef>
                <a:spcAft>
                  <a:spcPts val="0"/>
                </a:spcAft>
                <a:buClrTx/>
                <a:buSzTx/>
                <a:buFont typeface="Arial,Sans-Serif"/>
                <a:buChar char="•"/>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7" name="TextBox 46">
              <a:extLst>
                <a:ext uri="{FF2B5EF4-FFF2-40B4-BE49-F238E27FC236}">
                  <a16:creationId xmlns:a16="http://schemas.microsoft.com/office/drawing/2014/main" id="{7BD38611-EC82-769E-E019-025B76A58984}"/>
                </a:ext>
              </a:extLst>
            </p:cNvPr>
            <p:cNvSpPr txBox="1"/>
            <p:nvPr/>
          </p:nvSpPr>
          <p:spPr>
            <a:xfrm>
              <a:off x="5367401" y="3492106"/>
              <a:ext cx="2841087" cy="459150"/>
            </a:xfrm>
            <a:prstGeom prst="rect">
              <a:avLst/>
            </a:prstGeom>
            <a:noFill/>
          </p:spPr>
          <p:txBody>
            <a:bodyPr wrap="square" lIns="91440" tIns="45720" rIns="91440" bIns="45720" rtlCol="0" anchor="t">
              <a:spAutoFit/>
            </a:bodyPr>
            <a:lstStyle/>
            <a:p>
              <a:pPr lvl="0" algn="ctr">
                <a:defRPr/>
              </a:pPr>
              <a:r>
                <a:rPr lang="en-US" b="1">
                  <a:solidFill>
                    <a:prstClr val="black"/>
                  </a:solidFill>
                </a:rPr>
                <a:t>Talent Movement</a:t>
              </a:r>
              <a:endParaRPr lang="en-US">
                <a:solidFill>
                  <a:prstClr val="black"/>
                </a:solidFill>
              </a:endParaRPr>
            </a:p>
          </p:txBody>
        </p:sp>
        <p:sp>
          <p:nvSpPr>
            <p:cNvPr id="44" name="TextBox 43">
              <a:extLst>
                <a:ext uri="{FF2B5EF4-FFF2-40B4-BE49-F238E27FC236}">
                  <a16:creationId xmlns:a16="http://schemas.microsoft.com/office/drawing/2014/main" id="{B9ECFBE2-8CA4-F9A8-DEDF-11A88CBD0436}"/>
                </a:ext>
              </a:extLst>
            </p:cNvPr>
            <p:cNvSpPr txBox="1"/>
            <p:nvPr/>
          </p:nvSpPr>
          <p:spPr>
            <a:xfrm>
              <a:off x="8036698" y="3488446"/>
              <a:ext cx="3125028" cy="803511"/>
            </a:xfrm>
            <a:prstGeom prst="rect">
              <a:avLst/>
            </a:prstGeom>
            <a:noFill/>
          </p:spPr>
          <p:txBody>
            <a:bodyPr wrap="square" lIns="91440" tIns="45720" rIns="91440" bIns="45720" rtlCol="0" anchor="t">
              <a:spAutoFit/>
            </a:bodyPr>
            <a:lstStyle/>
            <a:p>
              <a:pPr lvl="0" algn="ctr">
                <a:defRPr/>
              </a:pPr>
              <a:r>
                <a:rPr lang="en-US" b="1">
                  <a:solidFill>
                    <a:prstClr val="black"/>
                  </a:solidFill>
                </a:rPr>
                <a:t>Upskilling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grpSp>
      <p:sp>
        <p:nvSpPr>
          <p:cNvPr id="55" name="Rounded Rectangle 3">
            <a:extLst>
              <a:ext uri="{FF2B5EF4-FFF2-40B4-BE49-F238E27FC236}">
                <a16:creationId xmlns:a16="http://schemas.microsoft.com/office/drawing/2014/main" id="{1A436D77-CC01-6952-2EAB-41219186B39B}"/>
              </a:ext>
            </a:extLst>
          </p:cNvPr>
          <p:cNvSpPr/>
          <p:nvPr/>
        </p:nvSpPr>
        <p:spPr>
          <a:xfrm>
            <a:off x="5719462" y="3167653"/>
            <a:ext cx="1985564" cy="1763394"/>
          </a:xfrm>
          <a:prstGeom prst="roundRect">
            <a:avLst/>
          </a:prstGeom>
          <a:solidFill>
            <a:schemeClr val="bg1"/>
          </a:solidFill>
          <a:ln w="12700">
            <a:solidFill>
              <a:schemeClr val="bg1">
                <a:lumMod val="95000"/>
              </a:schemeClr>
            </a:solidFill>
          </a:ln>
          <a:effectLst>
            <a:outerShdw blurRad="50800" dist="38100" dir="2700000" algn="tl" rotWithShape="0">
              <a:schemeClr val="bg1">
                <a:lumMod val="85000"/>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600">
                <a:solidFill>
                  <a:schemeClr val="tx1"/>
                </a:solidFill>
              </a:rPr>
              <a:t>Identify your org’s tasks and augmentable work based on task intelligence</a:t>
            </a:r>
          </a:p>
          <a:p>
            <a:pPr lvl="0" algn="ctr">
              <a:defRPr/>
            </a:pPr>
            <a:endParaRPr kumimoji="0" lang="en-US" sz="1600" b="1"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56" name="Rounded Rectangle 3">
            <a:extLst>
              <a:ext uri="{FF2B5EF4-FFF2-40B4-BE49-F238E27FC236}">
                <a16:creationId xmlns:a16="http://schemas.microsoft.com/office/drawing/2014/main" id="{E58152D6-F190-419B-AE31-332F83C3FA2E}"/>
              </a:ext>
            </a:extLst>
          </p:cNvPr>
          <p:cNvSpPr/>
          <p:nvPr/>
        </p:nvSpPr>
        <p:spPr>
          <a:xfrm>
            <a:off x="7928062" y="3167653"/>
            <a:ext cx="1985564" cy="1763394"/>
          </a:xfrm>
          <a:prstGeom prst="roundRect">
            <a:avLst/>
          </a:prstGeom>
          <a:solidFill>
            <a:schemeClr val="bg1"/>
          </a:solidFill>
          <a:ln w="12700">
            <a:solidFill>
              <a:schemeClr val="bg1">
                <a:lumMod val="95000"/>
              </a:schemeClr>
            </a:solidFill>
          </a:ln>
          <a:effectLst>
            <a:outerShdw blurRad="50800" dist="38100" dir="2700000" algn="tl" rotWithShape="0">
              <a:schemeClr val="bg1">
                <a:lumMod val="85000"/>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1600">
                <a:solidFill>
                  <a:schemeClr val="tx1"/>
                </a:solidFill>
              </a:rPr>
              <a:t>Recommend talent moves and redeploy people to best‑fit roles.</a:t>
            </a:r>
            <a:br>
              <a:rPr lang="en-US" sz="1600">
                <a:solidFill>
                  <a:schemeClr val="tx1"/>
                </a:solidFill>
              </a:rPr>
            </a:br>
            <a:endParaRPr kumimoji="0" lang="en-US" sz="1600" b="1"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57" name="Rounded Rectangle 3">
            <a:extLst>
              <a:ext uri="{FF2B5EF4-FFF2-40B4-BE49-F238E27FC236}">
                <a16:creationId xmlns:a16="http://schemas.microsoft.com/office/drawing/2014/main" id="{8ED6CE0A-9C53-0C18-9645-2707FC47C729}"/>
              </a:ext>
            </a:extLst>
          </p:cNvPr>
          <p:cNvSpPr/>
          <p:nvPr/>
        </p:nvSpPr>
        <p:spPr>
          <a:xfrm>
            <a:off x="10136662" y="3158292"/>
            <a:ext cx="1985564" cy="1763394"/>
          </a:xfrm>
          <a:prstGeom prst="roundRect">
            <a:avLst/>
          </a:prstGeom>
          <a:solidFill>
            <a:schemeClr val="bg1"/>
          </a:solidFill>
          <a:ln w="12700">
            <a:solidFill>
              <a:schemeClr val="bg1">
                <a:lumMod val="95000"/>
              </a:schemeClr>
            </a:solidFill>
          </a:ln>
          <a:effectLst>
            <a:outerShdw blurRad="50800" dist="38100" dir="2700000" algn="tl" rotWithShape="0">
              <a:schemeClr val="bg1">
                <a:lumMod val="85000"/>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fontAlgn="t"/>
            <a:r>
              <a:rPr lang="en-US" sz="1600">
                <a:solidFill>
                  <a:schemeClr val="tx1"/>
                </a:solidFill>
              </a:rPr>
              <a:t>Ready your workforce with targeted upskilling to build future capabilities.</a:t>
            </a:r>
          </a:p>
        </p:txBody>
      </p:sp>
    </p:spTree>
    <p:extLst>
      <p:ext uri="{BB962C8B-B14F-4D97-AF65-F5344CB8AC3E}">
        <p14:creationId xmlns:p14="http://schemas.microsoft.com/office/powerpoint/2010/main" val="6465404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WFI _ Apr 2025">
            <a:hlinkClick r:id="" action="ppaction://media"/>
            <a:extLst>
              <a:ext uri="{FF2B5EF4-FFF2-40B4-BE49-F238E27FC236}">
                <a16:creationId xmlns:a16="http://schemas.microsoft.com/office/drawing/2014/main" id="{C61F575C-3CA8-0AE0-5BE8-123393098703}"/>
              </a:ext>
              <a:ext uri="{C183D7F6-B498-43B3-948B-1728B52AA6E4}">
                <adec:decorative xmlns:adec="http://schemas.microsoft.com/office/drawing/2017/decorative" val="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BE2C60-2C2C-751B-0AD8-0E8C3BC4E2FB}"/>
              </a:ext>
            </a:extLst>
          </p:cNvPr>
          <p:cNvSpPr>
            <a:spLocks noGrp="1"/>
          </p:cNvSpPr>
          <p:nvPr>
            <p:ph type="title"/>
          </p:nvPr>
        </p:nvSpPr>
        <p:spPr>
          <a:xfrm>
            <a:off x="495300" y="-889405"/>
            <a:ext cx="11201400" cy="889405"/>
          </a:xfrm>
        </p:spPr>
        <p:txBody>
          <a:bodyPr vert="horz" lIns="0" tIns="0" rIns="0" bIns="0" rtlCol="0" anchor="b">
            <a:noAutofit/>
          </a:bodyPr>
          <a:lstStyle/>
          <a:p>
            <a:r>
              <a:rPr lang="en-US"/>
              <a:t>Workforce Insights Agent Demo</a:t>
            </a:r>
          </a:p>
        </p:txBody>
      </p:sp>
    </p:spTree>
    <p:extLst>
      <p:ext uri="{BB962C8B-B14F-4D97-AF65-F5344CB8AC3E}">
        <p14:creationId xmlns:p14="http://schemas.microsoft.com/office/powerpoint/2010/main" val="114662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8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1810FF-9017-2875-5F52-17BC7E9DDE79}"/>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246DE71E-7EA2-BA5F-88B7-C06F08C566B4}"/>
              </a:ext>
              <a:ext uri="{C183D7F6-B498-43B3-948B-1728B52AA6E4}">
                <adec:decorative xmlns:adec="http://schemas.microsoft.com/office/drawing/2017/decorative" val="1"/>
              </a:ext>
            </a:extLst>
          </p:cNvPr>
          <p:cNvGrpSpPr/>
          <p:nvPr/>
        </p:nvGrpSpPr>
        <p:grpSpPr>
          <a:xfrm>
            <a:off x="3170144" y="1523803"/>
            <a:ext cx="1662145" cy="3590649"/>
            <a:chOff x="2694210" y="1635384"/>
            <a:chExt cx="1662145" cy="3590649"/>
          </a:xfrm>
        </p:grpSpPr>
        <p:sp>
          <p:nvSpPr>
            <p:cNvPr id="216" name="Rectangle: Rounded Corners 215">
              <a:extLst>
                <a:ext uri="{FF2B5EF4-FFF2-40B4-BE49-F238E27FC236}">
                  <a16:creationId xmlns:a16="http://schemas.microsoft.com/office/drawing/2014/main" id="{8C36CFB8-ABCF-D3B4-F01E-FFF2F032A0CC}"/>
                </a:ext>
              </a:extLst>
            </p:cNvPr>
            <p:cNvSpPr/>
            <p:nvPr/>
          </p:nvSpPr>
          <p:spPr bwMode="auto">
            <a:xfrm>
              <a:off x="2694210" y="1635384"/>
              <a:ext cx="1662145" cy="3590649"/>
            </a:xfrm>
            <a:prstGeom prst="roundRect">
              <a:avLst>
                <a:gd name="adj" fmla="val 4375"/>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231" name="TextBox 230">
              <a:extLst>
                <a:ext uri="{FF2B5EF4-FFF2-40B4-BE49-F238E27FC236}">
                  <a16:creationId xmlns:a16="http://schemas.microsoft.com/office/drawing/2014/main" id="{2A6F5C5C-2721-0937-F52A-4BED09305F1A}"/>
                </a:ext>
              </a:extLst>
            </p:cNvPr>
            <p:cNvSpPr txBox="1"/>
            <p:nvPr/>
          </p:nvSpPr>
          <p:spPr>
            <a:xfrm>
              <a:off x="2752123" y="1689464"/>
              <a:ext cx="1534403" cy="253916"/>
            </a:xfrm>
            <a:prstGeom prst="rect">
              <a:avLst/>
            </a:prstGeom>
            <a:noFill/>
            <a:ln>
              <a:solidFill>
                <a:srgbClr val="FFFFFF"/>
              </a:solidFill>
            </a:ln>
          </p:spPr>
          <p:txBody>
            <a:bodyPr wrap="square" lIns="91440" tIns="45720" rIns="91440" bIns="4572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MODIS</a:t>
              </a:r>
            </a:p>
          </p:txBody>
        </p:sp>
        <p:sp>
          <p:nvSpPr>
            <p:cNvPr id="228" name="Rectangle: Rounded Corners 227">
              <a:extLst>
                <a:ext uri="{FF2B5EF4-FFF2-40B4-BE49-F238E27FC236}">
                  <a16:creationId xmlns:a16="http://schemas.microsoft.com/office/drawing/2014/main" id="{E8DC9CC7-FD84-E436-A85B-19E4CBE64C69}"/>
                </a:ext>
              </a:extLst>
            </p:cNvPr>
            <p:cNvSpPr/>
            <p:nvPr/>
          </p:nvSpPr>
          <p:spPr bwMode="auto">
            <a:xfrm>
              <a:off x="2946128" y="2026193"/>
              <a:ext cx="1204995" cy="823911"/>
            </a:xfrm>
            <a:prstGeom prst="roundRect">
              <a:avLst>
                <a:gd name="adj" fmla="val 7114"/>
              </a:avLst>
            </a:prstGeom>
            <a:solidFill>
              <a:srgbClr val="4EA72E"/>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Attribute Mapping</a:t>
              </a:r>
            </a:p>
          </p:txBody>
        </p:sp>
        <p:sp>
          <p:nvSpPr>
            <p:cNvPr id="13" name="Rectangle: Rounded Corners 12">
              <a:extLst>
                <a:ext uri="{FF2B5EF4-FFF2-40B4-BE49-F238E27FC236}">
                  <a16:creationId xmlns:a16="http://schemas.microsoft.com/office/drawing/2014/main" id="{F583F6F4-9C81-19DB-E66D-95D099528147}"/>
                </a:ext>
              </a:extLst>
            </p:cNvPr>
            <p:cNvSpPr/>
            <p:nvPr/>
          </p:nvSpPr>
          <p:spPr bwMode="auto">
            <a:xfrm>
              <a:off x="2926123" y="3033985"/>
              <a:ext cx="1202047" cy="879929"/>
            </a:xfrm>
            <a:prstGeom prst="roundRect">
              <a:avLst>
                <a:gd name="adj" fmla="val 7114"/>
              </a:avLst>
            </a:prstGeom>
            <a:solidFill>
              <a:srgbClr val="4EA72E"/>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App Level Data Governance</a:t>
              </a:r>
            </a:p>
          </p:txBody>
        </p:sp>
        <p:sp>
          <p:nvSpPr>
            <p:cNvPr id="5" name="Rectangle: Rounded Corners 4">
              <a:extLst>
                <a:ext uri="{FF2B5EF4-FFF2-40B4-BE49-F238E27FC236}">
                  <a16:creationId xmlns:a16="http://schemas.microsoft.com/office/drawing/2014/main" id="{5EED20D6-3D5D-BB8E-5F27-075F668D8D65}"/>
                </a:ext>
              </a:extLst>
            </p:cNvPr>
            <p:cNvSpPr/>
            <p:nvPr/>
          </p:nvSpPr>
          <p:spPr bwMode="auto">
            <a:xfrm>
              <a:off x="2916849" y="4110665"/>
              <a:ext cx="1202047" cy="879929"/>
            </a:xfrm>
            <a:prstGeom prst="roundRect">
              <a:avLst>
                <a:gd name="adj" fmla="val 7114"/>
              </a:avLst>
            </a:prstGeom>
            <a:solidFill>
              <a:srgbClr val="4EA72E"/>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Data quality and clean up</a:t>
              </a:r>
            </a:p>
          </p:txBody>
        </p:sp>
      </p:grpSp>
      <p:sp>
        <p:nvSpPr>
          <p:cNvPr id="193" name="Rectangle: Rounded Corners 192">
            <a:extLst>
              <a:ext uri="{FF2B5EF4-FFF2-40B4-BE49-F238E27FC236}">
                <a16:creationId xmlns:a16="http://schemas.microsoft.com/office/drawing/2014/main" id="{52ECC8B3-ACCC-F93E-2E47-185AF285D2A9}"/>
              </a:ext>
              <a:ext uri="{C183D7F6-B498-43B3-948B-1728B52AA6E4}">
                <adec:decorative xmlns:adec="http://schemas.microsoft.com/office/drawing/2017/decorative" val="1"/>
              </a:ext>
            </a:extLst>
          </p:cNvPr>
          <p:cNvSpPr/>
          <p:nvPr/>
        </p:nvSpPr>
        <p:spPr bwMode="auto">
          <a:xfrm>
            <a:off x="9267827" y="537756"/>
            <a:ext cx="2611159" cy="6199926"/>
          </a:xfrm>
          <a:prstGeom prst="roundRect">
            <a:avLst>
              <a:gd name="adj" fmla="val 2853"/>
            </a:avLst>
          </a:prstGeom>
          <a:noFill/>
          <a:ln w="19050" cap="flat" cmpd="sng" algn="ctr">
            <a:solidFill>
              <a:srgbClr val="8661C5"/>
            </a:solidFill>
            <a:prstDash val="solid"/>
            <a:headEnd type="none" w="med" len="med"/>
            <a:tailEnd type="none" w="med" len="med"/>
          </a:ln>
          <a:effectLst/>
        </p:spPr>
        <p:txBody>
          <a:bodyPr rot="0" spcFirstLastPara="0" vertOverflow="overflow" horzOverflow="overflow" vert="horz" wrap="none" lIns="0" tIns="228600" rIns="0" bIns="0"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1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201" name="Title 1">
            <a:extLst>
              <a:ext uri="{FF2B5EF4-FFF2-40B4-BE49-F238E27FC236}">
                <a16:creationId xmlns:a16="http://schemas.microsoft.com/office/drawing/2014/main" id="{FF284246-5599-2F52-E8AE-60DA2EE16BCF}"/>
              </a:ext>
            </a:extLst>
          </p:cNvPr>
          <p:cNvSpPr txBox="1">
            <a:spLocks/>
          </p:cNvSpPr>
          <p:nvPr/>
        </p:nvSpPr>
        <p:spPr>
          <a:xfrm>
            <a:off x="9580890" y="179372"/>
            <a:ext cx="2163200" cy="184666"/>
          </a:xfrm>
          <a:prstGeom prst="rect">
            <a:avLst/>
          </a:prstGeom>
        </p:spPr>
        <p:txBody>
          <a:bodyPr vert="horz" wrap="square" lIns="0" tIns="0" rIns="0" bIns="0" rtlCol="0" anchor="t">
            <a:spAutoFit/>
          </a:bodyPr>
          <a:lstStyle>
            <a:lvl1pPr algn="l" defTabSz="932742" rtl="0" eaLnBrk="1" latinLnBrk="0" hangingPunct="1">
              <a:lnSpc>
                <a:spcPct val="100000"/>
              </a:lnSpc>
              <a:spcBef>
                <a:spcPct val="0"/>
              </a:spcBef>
              <a:buNone/>
              <a:defRPr lang="en-US" sz="32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w="3175">
                  <a:noFill/>
                </a:ln>
                <a:solidFill>
                  <a:srgbClr val="8661C5">
                    <a:lumMod val="75000"/>
                  </a:srgbClr>
                </a:solidFill>
                <a:effectLst/>
                <a:uLnTx/>
                <a:uFillTx/>
                <a:latin typeface="Segoe UI"/>
                <a:ea typeface="+mn-ea"/>
                <a:cs typeface="Segoe UI" pitchFamily="34" charset="0"/>
              </a:rPr>
              <a:t>Downstream applications</a:t>
            </a:r>
          </a:p>
        </p:txBody>
      </p:sp>
      <p:sp>
        <p:nvSpPr>
          <p:cNvPr id="264" name="Rectangle: Rounded Corners 263">
            <a:extLst>
              <a:ext uri="{FF2B5EF4-FFF2-40B4-BE49-F238E27FC236}">
                <a16:creationId xmlns:a16="http://schemas.microsoft.com/office/drawing/2014/main" id="{27564C2C-9BA8-C8A3-4C8C-271320EB0CC4}"/>
              </a:ext>
              <a:ext uri="{C183D7F6-B498-43B3-948B-1728B52AA6E4}">
                <adec:decorative xmlns:adec="http://schemas.microsoft.com/office/drawing/2017/decorative" val="1"/>
              </a:ext>
            </a:extLst>
          </p:cNvPr>
          <p:cNvSpPr/>
          <p:nvPr/>
        </p:nvSpPr>
        <p:spPr bwMode="auto">
          <a:xfrm>
            <a:off x="7248969" y="2219745"/>
            <a:ext cx="1703619" cy="682342"/>
          </a:xfrm>
          <a:prstGeom prst="roundRect">
            <a:avLst>
              <a:gd name="adj" fmla="val 6415"/>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265" name="Rectangle: Rounded Corners 264">
            <a:extLst>
              <a:ext uri="{FF2B5EF4-FFF2-40B4-BE49-F238E27FC236}">
                <a16:creationId xmlns:a16="http://schemas.microsoft.com/office/drawing/2014/main" id="{97176197-4B88-E02A-3383-D80182B820A7}"/>
              </a:ext>
            </a:extLst>
          </p:cNvPr>
          <p:cNvSpPr/>
          <p:nvPr/>
        </p:nvSpPr>
        <p:spPr bwMode="auto">
          <a:xfrm>
            <a:off x="7421440" y="2577522"/>
            <a:ext cx="1358676" cy="245577"/>
          </a:xfrm>
          <a:prstGeom prst="roundRect">
            <a:avLst>
              <a:gd name="adj" fmla="val 7114"/>
            </a:avLst>
          </a:prstGeom>
          <a:solidFill>
            <a:srgbClr val="225B62"/>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Aptos" panose="02110004020202020204"/>
                <a:ea typeface="+mn-ea"/>
                <a:cs typeface="Segoe UI"/>
              </a:rPr>
              <a:t>Query Rewrite</a:t>
            </a:r>
          </a:p>
        </p:txBody>
      </p:sp>
      <p:cxnSp>
        <p:nvCxnSpPr>
          <p:cNvPr id="6" name="Straight Arrow Connector 5">
            <a:extLst>
              <a:ext uri="{FF2B5EF4-FFF2-40B4-BE49-F238E27FC236}">
                <a16:creationId xmlns:a16="http://schemas.microsoft.com/office/drawing/2014/main" id="{E3F909A4-A246-B9BE-23B0-4B283D6D1641}"/>
              </a:ext>
              <a:ext uri="{C183D7F6-B498-43B3-948B-1728B52AA6E4}">
                <adec:decorative xmlns:adec="http://schemas.microsoft.com/office/drawing/2017/decorative" val="1"/>
              </a:ext>
            </a:extLst>
          </p:cNvPr>
          <p:cNvCxnSpPr>
            <a:cxnSpLocks/>
          </p:cNvCxnSpPr>
          <p:nvPr/>
        </p:nvCxnSpPr>
        <p:spPr>
          <a:xfrm>
            <a:off x="6799609" y="2573524"/>
            <a:ext cx="451340" cy="1055146"/>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25" name="Straight Arrow Connector 24">
            <a:extLst>
              <a:ext uri="{FF2B5EF4-FFF2-40B4-BE49-F238E27FC236}">
                <a16:creationId xmlns:a16="http://schemas.microsoft.com/office/drawing/2014/main" id="{D1241F13-C6A7-6A01-1271-408D2A09DC34}"/>
              </a:ext>
              <a:ext uri="{C183D7F6-B498-43B3-948B-1728B52AA6E4}">
                <adec:decorative xmlns:adec="http://schemas.microsoft.com/office/drawing/2017/decorative" val="1"/>
              </a:ext>
            </a:extLst>
          </p:cNvPr>
          <p:cNvCxnSpPr>
            <a:cxnSpLocks/>
          </p:cNvCxnSpPr>
          <p:nvPr/>
        </p:nvCxnSpPr>
        <p:spPr>
          <a:xfrm>
            <a:off x="4832289" y="2600452"/>
            <a:ext cx="305980" cy="0"/>
          </a:xfrm>
          <a:prstGeom prst="straightConnector1">
            <a:avLst/>
          </a:prstGeom>
          <a:noFill/>
          <a:ln w="19050" cap="rnd" cmpd="sng" algn="ctr">
            <a:solidFill>
              <a:sysClr val="windowText" lastClr="000000"/>
            </a:solidFill>
            <a:prstDash val="solid"/>
            <a:miter lim="800000"/>
            <a:headEnd type="none" w="lg" len="med"/>
            <a:tailEnd type="triangle"/>
          </a:ln>
          <a:effectLst/>
        </p:spPr>
      </p:cxnSp>
      <p:sp>
        <p:nvSpPr>
          <p:cNvPr id="4" name="Title 3">
            <a:extLst>
              <a:ext uri="{FF2B5EF4-FFF2-40B4-BE49-F238E27FC236}">
                <a16:creationId xmlns:a16="http://schemas.microsoft.com/office/drawing/2014/main" id="{FC5C8EAF-A20B-B4DF-9FF8-45196382A6A3}"/>
              </a:ext>
            </a:extLst>
          </p:cNvPr>
          <p:cNvSpPr txBox="1">
            <a:spLocks noGrp="1"/>
          </p:cNvSpPr>
          <p:nvPr>
            <p:ph type="title" idx="4294967295"/>
          </p:nvPr>
        </p:nvSpPr>
        <p:spPr>
          <a:xfrm>
            <a:off x="442594" y="406716"/>
            <a:ext cx="11018520" cy="369332"/>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1" i="0" u="none" strike="noStrike" kern="0" cap="none" spc="-20" normalizeH="0" baseline="0" noProof="0">
                <a:ln>
                  <a:noFill/>
                </a:ln>
                <a:solidFill>
                  <a:srgbClr val="242424">
                    <a:alpha val="100000"/>
                  </a:srgbClr>
                </a:solidFill>
                <a:effectLst/>
                <a:uLnTx/>
                <a:uFillTx/>
                <a:latin typeface="Aptos"/>
                <a:ea typeface="+mj-ea"/>
                <a:cs typeface="+mj-cs"/>
              </a:rPr>
              <a:t>People and Org</a:t>
            </a:r>
          </a:p>
        </p:txBody>
      </p:sp>
      <p:grpSp>
        <p:nvGrpSpPr>
          <p:cNvPr id="30" name="Group 29">
            <a:extLst>
              <a:ext uri="{FF2B5EF4-FFF2-40B4-BE49-F238E27FC236}">
                <a16:creationId xmlns:a16="http://schemas.microsoft.com/office/drawing/2014/main" id="{85EFDACF-4782-4B2C-5DF0-BAA3C3083600}"/>
              </a:ext>
              <a:ext uri="{C183D7F6-B498-43B3-948B-1728B52AA6E4}">
                <adec:decorative xmlns:adec="http://schemas.microsoft.com/office/drawing/2017/decorative" val="1"/>
              </a:ext>
            </a:extLst>
          </p:cNvPr>
          <p:cNvGrpSpPr/>
          <p:nvPr/>
        </p:nvGrpSpPr>
        <p:grpSpPr>
          <a:xfrm>
            <a:off x="447035" y="1403346"/>
            <a:ext cx="1714815" cy="1107025"/>
            <a:chOff x="447035" y="1667424"/>
            <a:chExt cx="1714815" cy="1107025"/>
          </a:xfrm>
        </p:grpSpPr>
        <p:sp>
          <p:nvSpPr>
            <p:cNvPr id="197" name="Rectangle: Rounded Corners 196">
              <a:extLst>
                <a:ext uri="{FF2B5EF4-FFF2-40B4-BE49-F238E27FC236}">
                  <a16:creationId xmlns:a16="http://schemas.microsoft.com/office/drawing/2014/main" id="{C5810541-9086-5E6C-A771-59DC43FC7CDC}"/>
                </a:ext>
              </a:extLst>
            </p:cNvPr>
            <p:cNvSpPr/>
            <p:nvPr/>
          </p:nvSpPr>
          <p:spPr bwMode="auto">
            <a:xfrm>
              <a:off x="447035" y="1667424"/>
              <a:ext cx="1714815" cy="1107025"/>
            </a:xfrm>
            <a:prstGeom prst="roundRect">
              <a:avLst>
                <a:gd name="adj" fmla="val 7114"/>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OOB HCMs</a:t>
              </a:r>
            </a:p>
          </p:txBody>
        </p:sp>
        <p:sp>
          <p:nvSpPr>
            <p:cNvPr id="198" name="Rectangle 197">
              <a:extLst>
                <a:ext uri="{FF2B5EF4-FFF2-40B4-BE49-F238E27FC236}">
                  <a16:creationId xmlns:a16="http://schemas.microsoft.com/office/drawing/2014/main" id="{7FBA77C7-3BD9-511F-A9DF-3434F6C35CDC}"/>
                </a:ext>
              </a:extLst>
            </p:cNvPr>
            <p:cNvSpPr/>
            <p:nvPr/>
          </p:nvSpPr>
          <p:spPr bwMode="auto">
            <a:xfrm>
              <a:off x="529128" y="2039718"/>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Workday</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199" name="Rectangle 198">
              <a:extLst>
                <a:ext uri="{FF2B5EF4-FFF2-40B4-BE49-F238E27FC236}">
                  <a16:creationId xmlns:a16="http://schemas.microsoft.com/office/drawing/2014/main" id="{D452A49E-8CB1-4659-BF3C-8200E6ADE096}"/>
                </a:ext>
              </a:extLst>
            </p:cNvPr>
            <p:cNvSpPr/>
            <p:nvPr/>
          </p:nvSpPr>
          <p:spPr bwMode="auto">
            <a:xfrm>
              <a:off x="529128" y="2326007"/>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SAP / SuccessFactors</a:t>
              </a:r>
            </a:p>
          </p:txBody>
        </p:sp>
      </p:grpSp>
      <p:sp>
        <p:nvSpPr>
          <p:cNvPr id="32" name="Rectangle: Rounded Corners 31">
            <a:extLst>
              <a:ext uri="{FF2B5EF4-FFF2-40B4-BE49-F238E27FC236}">
                <a16:creationId xmlns:a16="http://schemas.microsoft.com/office/drawing/2014/main" id="{64048BA3-58F1-F699-7019-B4236C05F6F6}"/>
              </a:ext>
            </a:extLst>
          </p:cNvPr>
          <p:cNvSpPr/>
          <p:nvPr/>
        </p:nvSpPr>
        <p:spPr bwMode="auto">
          <a:xfrm>
            <a:off x="438216" y="2630692"/>
            <a:ext cx="1714815" cy="1286504"/>
          </a:xfrm>
          <a:prstGeom prst="roundRect">
            <a:avLst>
              <a:gd name="adj" fmla="val 7114"/>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Other HCMs</a:t>
            </a:r>
          </a:p>
        </p:txBody>
      </p:sp>
      <p:sp>
        <p:nvSpPr>
          <p:cNvPr id="33" name="Rectangle 32">
            <a:extLst>
              <a:ext uri="{FF2B5EF4-FFF2-40B4-BE49-F238E27FC236}">
                <a16:creationId xmlns:a16="http://schemas.microsoft.com/office/drawing/2014/main" id="{3E1A7DC4-5B3A-3D60-E021-3AA184C7EBB6}"/>
              </a:ext>
            </a:extLst>
          </p:cNvPr>
          <p:cNvSpPr/>
          <p:nvPr/>
        </p:nvSpPr>
        <p:spPr bwMode="auto">
          <a:xfrm>
            <a:off x="520309" y="2995103"/>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Oracle HCM</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34" name="Rectangle 33">
            <a:extLst>
              <a:ext uri="{FF2B5EF4-FFF2-40B4-BE49-F238E27FC236}">
                <a16:creationId xmlns:a16="http://schemas.microsoft.com/office/drawing/2014/main" id="{880DFC9B-FC2E-4FA6-481A-F45748ABD141}"/>
              </a:ext>
            </a:extLst>
          </p:cNvPr>
          <p:cNvSpPr/>
          <p:nvPr/>
        </p:nvSpPr>
        <p:spPr bwMode="auto">
          <a:xfrm>
            <a:off x="520309" y="3281392"/>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Bamboo HCM</a:t>
            </a:r>
          </a:p>
        </p:txBody>
      </p:sp>
      <p:sp>
        <p:nvSpPr>
          <p:cNvPr id="35" name="Rectangle 34">
            <a:extLst>
              <a:ext uri="{FF2B5EF4-FFF2-40B4-BE49-F238E27FC236}">
                <a16:creationId xmlns:a16="http://schemas.microsoft.com/office/drawing/2014/main" id="{6B20BB33-DFB5-2BE7-5548-7B9F1C2CCC4E}"/>
              </a:ext>
            </a:extLst>
          </p:cNvPr>
          <p:cNvSpPr/>
          <p:nvPr/>
        </p:nvSpPr>
        <p:spPr bwMode="auto">
          <a:xfrm>
            <a:off x="511217" y="3581951"/>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Others…</a:t>
            </a:r>
          </a:p>
        </p:txBody>
      </p:sp>
      <p:grpSp>
        <p:nvGrpSpPr>
          <p:cNvPr id="23" name="Group 22">
            <a:extLst>
              <a:ext uri="{FF2B5EF4-FFF2-40B4-BE49-F238E27FC236}">
                <a16:creationId xmlns:a16="http://schemas.microsoft.com/office/drawing/2014/main" id="{298571F1-9A48-5F1E-911B-15AE2687865F}"/>
              </a:ext>
              <a:ext uri="{C183D7F6-B498-43B3-948B-1728B52AA6E4}">
                <adec:decorative xmlns:adec="http://schemas.microsoft.com/office/drawing/2017/decorative" val="1"/>
              </a:ext>
            </a:extLst>
          </p:cNvPr>
          <p:cNvGrpSpPr/>
          <p:nvPr/>
        </p:nvGrpSpPr>
        <p:grpSpPr>
          <a:xfrm>
            <a:off x="450229" y="5434537"/>
            <a:ext cx="1714815" cy="774104"/>
            <a:chOff x="481761" y="4985219"/>
            <a:chExt cx="1714815" cy="774104"/>
          </a:xfrm>
        </p:grpSpPr>
        <p:sp>
          <p:nvSpPr>
            <p:cNvPr id="42" name="Rectangle: Rounded Corners 41">
              <a:extLst>
                <a:ext uri="{FF2B5EF4-FFF2-40B4-BE49-F238E27FC236}">
                  <a16:creationId xmlns:a16="http://schemas.microsoft.com/office/drawing/2014/main" id="{15F10BB2-7849-ACC4-DACC-4CFAF7BE9DCA}"/>
                </a:ext>
              </a:extLst>
            </p:cNvPr>
            <p:cNvSpPr/>
            <p:nvPr/>
          </p:nvSpPr>
          <p:spPr bwMode="auto">
            <a:xfrm>
              <a:off x="481761" y="4985219"/>
              <a:ext cx="1714815" cy="774104"/>
            </a:xfrm>
            <a:prstGeom prst="roundRect">
              <a:avLst>
                <a:gd name="adj" fmla="val 7114"/>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0" cap="none" spc="0" normalizeH="0" baseline="0" noProof="0">
                  <a:ln>
                    <a:noFill/>
                  </a:ln>
                  <a:solidFill>
                    <a:srgbClr val="000000"/>
                  </a:solidFill>
                  <a:effectLst/>
                  <a:uLnTx/>
                  <a:uFillTx/>
                  <a:latin typeface="Segoe UI Semibold"/>
                  <a:ea typeface="+mn-ea"/>
                  <a:cs typeface="Segoe UI Semibold"/>
                </a:rPr>
                <a:t>M365 Profile</a:t>
              </a:r>
              <a:endParaRPr kumimoji="0" lang="en-US" sz="1800" b="0" i="0" u="none" strike="noStrike" kern="1200" cap="none" spc="0" normalizeH="0" baseline="0" noProof="0">
                <a:ln>
                  <a:noFill/>
                </a:ln>
                <a:solidFill>
                  <a:srgbClr val="000000"/>
                </a:solidFill>
                <a:effectLst/>
                <a:uLnTx/>
                <a:uFillTx/>
                <a:latin typeface="Segoe UI Variable Display"/>
                <a:ea typeface="+mn-ea"/>
                <a:cs typeface="+mn-cs"/>
              </a:endParaRPr>
            </a:p>
          </p:txBody>
        </p:sp>
        <p:sp>
          <p:nvSpPr>
            <p:cNvPr id="43" name="TextBox 42">
              <a:extLst>
                <a:ext uri="{FF2B5EF4-FFF2-40B4-BE49-F238E27FC236}">
                  <a16:creationId xmlns:a16="http://schemas.microsoft.com/office/drawing/2014/main" id="{0210E089-D997-CE42-8596-42856E00D507}"/>
                </a:ext>
              </a:extLst>
            </p:cNvPr>
            <p:cNvSpPr txBox="1"/>
            <p:nvPr/>
          </p:nvSpPr>
          <p:spPr>
            <a:xfrm>
              <a:off x="599035" y="5339297"/>
              <a:ext cx="1530880" cy="323165"/>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050" b="0" i="0" u="none" strike="noStrike" kern="100" cap="none" spc="0" normalizeH="0" baseline="0" noProof="0">
                  <a:ln>
                    <a:noFill/>
                  </a:ln>
                  <a:solidFill>
                    <a:srgbClr val="000000"/>
                  </a:solidFill>
                  <a:effectLst/>
                  <a:uLnTx/>
                  <a:uFillTx/>
                  <a:latin typeface="Aptos"/>
                  <a:ea typeface="DengXian"/>
                  <a:cs typeface="Cordia New"/>
                </a:rPr>
                <a:t>Public profile attributes from Entra or MODIS*</a:t>
              </a:r>
              <a:endParaRPr kumimoji="0" lang="en-US" sz="1050" b="0" i="0" u="none" strike="noStrike" kern="1200" cap="none" spc="0" normalizeH="0" baseline="0" noProof="0">
                <a:ln>
                  <a:noFill/>
                </a:ln>
                <a:solidFill>
                  <a:srgbClr val="000000"/>
                </a:solidFill>
                <a:effectLst/>
                <a:uLnTx/>
                <a:uFillTx/>
                <a:latin typeface="Aptos"/>
                <a:ea typeface="DengXian"/>
                <a:cs typeface="Cordia New"/>
              </a:endParaRPr>
            </a:p>
          </p:txBody>
        </p:sp>
      </p:grpSp>
      <p:grpSp>
        <p:nvGrpSpPr>
          <p:cNvPr id="47" name="Group 46">
            <a:extLst>
              <a:ext uri="{FF2B5EF4-FFF2-40B4-BE49-F238E27FC236}">
                <a16:creationId xmlns:a16="http://schemas.microsoft.com/office/drawing/2014/main" id="{5489DED9-8466-6F9C-DF79-90ABB6EE0E1E}"/>
              </a:ext>
              <a:ext uri="{C183D7F6-B498-43B3-948B-1728B52AA6E4}">
                <adec:decorative xmlns:adec="http://schemas.microsoft.com/office/drawing/2017/decorative" val="1"/>
              </a:ext>
            </a:extLst>
          </p:cNvPr>
          <p:cNvGrpSpPr/>
          <p:nvPr/>
        </p:nvGrpSpPr>
        <p:grpSpPr>
          <a:xfrm>
            <a:off x="2161850" y="2056989"/>
            <a:ext cx="1459018" cy="415498"/>
            <a:chOff x="2161850" y="2142471"/>
            <a:chExt cx="1459018" cy="415498"/>
          </a:xfrm>
        </p:grpSpPr>
        <p:cxnSp>
          <p:nvCxnSpPr>
            <p:cNvPr id="192" name="Straight Arrow Connector 191">
              <a:extLst>
                <a:ext uri="{FF2B5EF4-FFF2-40B4-BE49-F238E27FC236}">
                  <a16:creationId xmlns:a16="http://schemas.microsoft.com/office/drawing/2014/main" id="{57A7D030-4E28-4AAD-5C53-AE1C7AFBB768}"/>
                </a:ext>
              </a:extLst>
            </p:cNvPr>
            <p:cNvCxnSpPr>
              <a:cxnSpLocks/>
            </p:cNvCxnSpPr>
            <p:nvPr/>
          </p:nvCxnSpPr>
          <p:spPr>
            <a:xfrm>
              <a:off x="2161850" y="2350220"/>
              <a:ext cx="1008294" cy="0"/>
            </a:xfrm>
            <a:prstGeom prst="straightConnector1">
              <a:avLst/>
            </a:prstGeom>
            <a:noFill/>
            <a:ln w="12700" cap="rnd" cmpd="sng" algn="ctr">
              <a:solidFill>
                <a:srgbClr val="000000"/>
              </a:solidFill>
              <a:prstDash val="solid"/>
              <a:headEnd type="none" w="lg" len="med"/>
              <a:tailEnd type="triangle"/>
            </a:ln>
            <a:effectLst/>
          </p:spPr>
        </p:cxnSp>
        <p:sp>
          <p:nvSpPr>
            <p:cNvPr id="46" name="TextBox 45">
              <a:extLst>
                <a:ext uri="{FF2B5EF4-FFF2-40B4-BE49-F238E27FC236}">
                  <a16:creationId xmlns:a16="http://schemas.microsoft.com/office/drawing/2014/main" id="{0288E353-9C1B-CED3-90F3-E27ABE75E4D1}"/>
                </a:ext>
              </a:extLst>
            </p:cNvPr>
            <p:cNvSpPr txBox="1"/>
            <p:nvPr/>
          </p:nvSpPr>
          <p:spPr>
            <a:xfrm>
              <a:off x="2282106" y="2142471"/>
              <a:ext cx="1338762" cy="415498"/>
            </a:xfrm>
            <a:prstGeom prst="rect">
              <a:avLst/>
            </a:prstGeom>
            <a:noFill/>
            <a:ln>
              <a:noFill/>
            </a:ln>
          </p:spPr>
          <p:txBody>
            <a:bodyPr wrap="square"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Native </a:t>
              </a:r>
              <a:b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b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connector</a:t>
              </a:r>
            </a:p>
          </p:txBody>
        </p:sp>
      </p:grpSp>
      <p:grpSp>
        <p:nvGrpSpPr>
          <p:cNvPr id="48" name="Group 47">
            <a:extLst>
              <a:ext uri="{FF2B5EF4-FFF2-40B4-BE49-F238E27FC236}">
                <a16:creationId xmlns:a16="http://schemas.microsoft.com/office/drawing/2014/main" id="{2782459C-74C7-5487-9EC4-8D73C0646550}"/>
              </a:ext>
              <a:ext uri="{C183D7F6-B498-43B3-948B-1728B52AA6E4}">
                <adec:decorative xmlns:adec="http://schemas.microsoft.com/office/drawing/2017/decorative" val="1"/>
              </a:ext>
            </a:extLst>
          </p:cNvPr>
          <p:cNvGrpSpPr/>
          <p:nvPr/>
        </p:nvGrpSpPr>
        <p:grpSpPr>
          <a:xfrm>
            <a:off x="2161850" y="3128139"/>
            <a:ext cx="1388980" cy="415498"/>
            <a:chOff x="2161850" y="2143489"/>
            <a:chExt cx="1388980" cy="415498"/>
          </a:xfrm>
        </p:grpSpPr>
        <p:cxnSp>
          <p:nvCxnSpPr>
            <p:cNvPr id="49" name="Straight Arrow Connector 48">
              <a:extLst>
                <a:ext uri="{FF2B5EF4-FFF2-40B4-BE49-F238E27FC236}">
                  <a16:creationId xmlns:a16="http://schemas.microsoft.com/office/drawing/2014/main" id="{A1F80770-2453-795E-8CAC-4C75EE031000}"/>
                </a:ext>
              </a:extLst>
            </p:cNvPr>
            <p:cNvCxnSpPr>
              <a:cxnSpLocks/>
            </p:cNvCxnSpPr>
            <p:nvPr/>
          </p:nvCxnSpPr>
          <p:spPr>
            <a:xfrm>
              <a:off x="2161850" y="2350220"/>
              <a:ext cx="1008294" cy="0"/>
            </a:xfrm>
            <a:prstGeom prst="straightConnector1">
              <a:avLst/>
            </a:prstGeom>
            <a:noFill/>
            <a:ln w="12700" cap="rnd" cmpd="sng" algn="ctr">
              <a:solidFill>
                <a:srgbClr val="000000"/>
              </a:solidFill>
              <a:prstDash val="solid"/>
              <a:headEnd type="none" w="lg" len="med"/>
              <a:tailEnd type="triangle"/>
            </a:ln>
            <a:effectLst/>
          </p:spPr>
        </p:cxnSp>
        <p:sp>
          <p:nvSpPr>
            <p:cNvPr id="50" name="TextBox 49">
              <a:extLst>
                <a:ext uri="{FF2B5EF4-FFF2-40B4-BE49-F238E27FC236}">
                  <a16:creationId xmlns:a16="http://schemas.microsoft.com/office/drawing/2014/main" id="{B0A25ACE-A6E0-86C0-24A6-9E05BED33F78}"/>
                </a:ext>
              </a:extLst>
            </p:cNvPr>
            <p:cNvSpPr txBox="1"/>
            <p:nvPr/>
          </p:nvSpPr>
          <p:spPr>
            <a:xfrm>
              <a:off x="2212068" y="2143489"/>
              <a:ext cx="1338762" cy="415498"/>
            </a:xfrm>
            <a:prstGeom prst="rect">
              <a:avLst/>
            </a:prstGeom>
            <a:noFill/>
            <a:ln>
              <a:noFill/>
            </a:ln>
          </p:spPr>
          <p:txBody>
            <a:bodyPr wrap="square"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Custom Push </a:t>
              </a:r>
              <a:b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b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connector</a:t>
              </a:r>
            </a:p>
          </p:txBody>
        </p:sp>
      </p:grpSp>
      <p:grpSp>
        <p:nvGrpSpPr>
          <p:cNvPr id="242" name="Group 241">
            <a:extLst>
              <a:ext uri="{FF2B5EF4-FFF2-40B4-BE49-F238E27FC236}">
                <a16:creationId xmlns:a16="http://schemas.microsoft.com/office/drawing/2014/main" id="{E106DB22-2D9A-1487-C234-7F7537990BB0}"/>
              </a:ext>
              <a:ext uri="{C183D7F6-B498-43B3-948B-1728B52AA6E4}">
                <adec:decorative xmlns:adec="http://schemas.microsoft.com/office/drawing/2017/decorative" val="1"/>
              </a:ext>
            </a:extLst>
          </p:cNvPr>
          <p:cNvGrpSpPr/>
          <p:nvPr/>
        </p:nvGrpSpPr>
        <p:grpSpPr>
          <a:xfrm>
            <a:off x="4127871" y="1063432"/>
            <a:ext cx="1714815" cy="294317"/>
            <a:chOff x="4444181" y="157272"/>
            <a:chExt cx="1400488" cy="294317"/>
          </a:xfrm>
        </p:grpSpPr>
        <p:sp>
          <p:nvSpPr>
            <p:cNvPr id="243" name="Rectangle: Rounded Corners 242">
              <a:extLst>
                <a:ext uri="{FF2B5EF4-FFF2-40B4-BE49-F238E27FC236}">
                  <a16:creationId xmlns:a16="http://schemas.microsoft.com/office/drawing/2014/main" id="{5136207C-17FA-0F6D-B5E1-D22883FC84B1}"/>
                </a:ext>
              </a:extLst>
            </p:cNvPr>
            <p:cNvSpPr/>
            <p:nvPr/>
          </p:nvSpPr>
          <p:spPr bwMode="auto">
            <a:xfrm>
              <a:off x="4444181" y="157272"/>
              <a:ext cx="1400488" cy="294317"/>
            </a:xfrm>
            <a:prstGeom prst="roundRect">
              <a:avLst>
                <a:gd name="adj" fmla="val 50000"/>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l" defTabSz="932472" rtl="0" eaLnBrk="1" fontAlgn="auto"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a:ln>
                  <a:noFill/>
                </a:ln>
                <a:solidFill>
                  <a:srgbClr val="463668"/>
                </a:solidFill>
                <a:effectLst/>
                <a:uLnTx/>
                <a:uFillTx/>
                <a:latin typeface="Segoe UI Semibold" panose="020B0702040204020203" pitchFamily="34" charset="0"/>
                <a:ea typeface="+mn-ea"/>
                <a:cs typeface="Segoe UI Semibold" panose="020B0702040204020203" pitchFamily="34" charset="0"/>
              </a:endParaRPr>
            </a:p>
          </p:txBody>
        </p:sp>
        <p:sp>
          <p:nvSpPr>
            <p:cNvPr id="244" name="TextBox 243">
              <a:extLst>
                <a:ext uri="{FF2B5EF4-FFF2-40B4-BE49-F238E27FC236}">
                  <a16:creationId xmlns:a16="http://schemas.microsoft.com/office/drawing/2014/main" id="{08C7B8CA-DBDF-0A24-9CB5-D5847736E5FF}"/>
                </a:ext>
              </a:extLst>
            </p:cNvPr>
            <p:cNvSpPr txBox="1"/>
            <p:nvPr/>
          </p:nvSpPr>
          <p:spPr>
            <a:xfrm>
              <a:off x="4470018" y="184559"/>
              <a:ext cx="1315055" cy="246221"/>
            </a:xfrm>
            <a:prstGeom prst="rect">
              <a:avLst/>
            </a:prstGeom>
            <a:noFill/>
          </p:spPr>
          <p:txBody>
            <a:bodyPr wrap="square">
              <a:sp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a:ln>
                    <a:noFill/>
                  </a:ln>
                  <a:solidFill>
                    <a:srgbClr val="463668"/>
                  </a:solidFill>
                  <a:effectLst/>
                  <a:uLnTx/>
                  <a:uFillTx/>
                  <a:latin typeface="Segoe UI Semibold" panose="020B0702040204020203" pitchFamily="34" charset="0"/>
                  <a:ea typeface="+mn-ea"/>
                  <a:cs typeface="Segoe UI Semibold" panose="020B0702040204020203" pitchFamily="34" charset="0"/>
                </a:rPr>
                <a:t>Org Data Admin</a:t>
              </a:r>
            </a:p>
          </p:txBody>
        </p:sp>
      </p:grpSp>
      <p:grpSp>
        <p:nvGrpSpPr>
          <p:cNvPr id="131" name="Group 130">
            <a:extLst>
              <a:ext uri="{FF2B5EF4-FFF2-40B4-BE49-F238E27FC236}">
                <a16:creationId xmlns:a16="http://schemas.microsoft.com/office/drawing/2014/main" id="{022A77B7-651E-D312-B761-C2B1461748BC}"/>
              </a:ext>
              <a:ext uri="{C183D7F6-B498-43B3-948B-1728B52AA6E4}">
                <adec:decorative xmlns:adec="http://schemas.microsoft.com/office/drawing/2017/decorative" val="1"/>
              </a:ext>
            </a:extLst>
          </p:cNvPr>
          <p:cNvGrpSpPr/>
          <p:nvPr/>
        </p:nvGrpSpPr>
        <p:grpSpPr>
          <a:xfrm>
            <a:off x="5138269" y="1524082"/>
            <a:ext cx="1682773" cy="2098883"/>
            <a:chOff x="5138269" y="1859843"/>
            <a:chExt cx="1682773" cy="2098883"/>
          </a:xfrm>
        </p:grpSpPr>
        <p:sp>
          <p:nvSpPr>
            <p:cNvPr id="223" name="Rectangle: Rounded Corners 222">
              <a:extLst>
                <a:ext uri="{FF2B5EF4-FFF2-40B4-BE49-F238E27FC236}">
                  <a16:creationId xmlns:a16="http://schemas.microsoft.com/office/drawing/2014/main" id="{9E772EF7-CF91-DFC8-8E4D-06CD86810A31}"/>
                </a:ext>
              </a:extLst>
            </p:cNvPr>
            <p:cNvSpPr/>
            <p:nvPr/>
          </p:nvSpPr>
          <p:spPr bwMode="auto">
            <a:xfrm>
              <a:off x="5163219" y="1859843"/>
              <a:ext cx="1636390" cy="2098883"/>
            </a:xfrm>
            <a:prstGeom prst="roundRect">
              <a:avLst>
                <a:gd name="adj" fmla="val 6415"/>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225" name="Rectangle: Rounded Corners 224">
              <a:extLst>
                <a:ext uri="{FF2B5EF4-FFF2-40B4-BE49-F238E27FC236}">
                  <a16:creationId xmlns:a16="http://schemas.microsoft.com/office/drawing/2014/main" id="{AC70CE9E-A365-6F49-55BA-D8D6ABFBC0A5}"/>
                </a:ext>
              </a:extLst>
            </p:cNvPr>
            <p:cNvSpPr/>
            <p:nvPr/>
          </p:nvSpPr>
          <p:spPr bwMode="auto">
            <a:xfrm>
              <a:off x="5301325" y="2370962"/>
              <a:ext cx="1406225" cy="714085"/>
            </a:xfrm>
            <a:prstGeom prst="roundRect">
              <a:avLst>
                <a:gd name="adj" fmla="val 7114"/>
              </a:avLst>
            </a:prstGeom>
            <a:solidFill>
              <a:srgbClr val="2A446F">
                <a:lumMod val="75000"/>
              </a:srgb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UI"/>
                </a:rPr>
                <a:t>Describe the data. Provide column level instructions for Copilot. E.g.: “When counting employees, exclude vendors”</a:t>
              </a:r>
            </a:p>
          </p:txBody>
        </p:sp>
        <p:sp>
          <p:nvSpPr>
            <p:cNvPr id="129" name="Rectangle: Rounded Corners 128">
              <a:extLst>
                <a:ext uri="{FF2B5EF4-FFF2-40B4-BE49-F238E27FC236}">
                  <a16:creationId xmlns:a16="http://schemas.microsoft.com/office/drawing/2014/main" id="{6D10C4C0-B91F-A734-965D-2C3C26A95727}"/>
                </a:ext>
              </a:extLst>
            </p:cNvPr>
            <p:cNvSpPr/>
            <p:nvPr/>
          </p:nvSpPr>
          <p:spPr bwMode="auto">
            <a:xfrm>
              <a:off x="5294502" y="3161987"/>
              <a:ext cx="1406225" cy="714085"/>
            </a:xfrm>
            <a:prstGeom prst="roundRect">
              <a:avLst>
                <a:gd name="adj" fmla="val 7114"/>
              </a:avLst>
            </a:prstGeom>
            <a:solidFill>
              <a:srgbClr val="2A446F">
                <a:lumMod val="75000"/>
              </a:srgbClr>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UI"/>
                </a:rPr>
                <a:t>Governance - Manage who can see what via sensitivity labels.</a:t>
              </a:r>
            </a:p>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800" b="0" i="0" u="none" strike="noStrike" kern="0" cap="none" spc="0" normalizeH="0" baseline="0" noProof="0">
                  <a:ln>
                    <a:noFill/>
                  </a:ln>
                  <a:solidFill>
                    <a:srgbClr val="FFFFFF"/>
                  </a:solidFill>
                  <a:effectLst/>
                  <a:uLnTx/>
                  <a:uFillTx/>
                  <a:latin typeface="Segoe UI"/>
                  <a:ea typeface="+mn-ea"/>
                  <a:cs typeface="Segoe UI"/>
                </a:rPr>
                <a:t>“Public vs Manager Confidential”</a:t>
              </a:r>
            </a:p>
          </p:txBody>
        </p:sp>
        <p:sp>
          <p:nvSpPr>
            <p:cNvPr id="130" name="TextBox 129">
              <a:extLst>
                <a:ext uri="{FF2B5EF4-FFF2-40B4-BE49-F238E27FC236}">
                  <a16:creationId xmlns:a16="http://schemas.microsoft.com/office/drawing/2014/main" id="{049FFFB3-89E3-9FD4-A593-EAABF590A0CB}"/>
                </a:ext>
              </a:extLst>
            </p:cNvPr>
            <p:cNvSpPr txBox="1"/>
            <p:nvPr/>
          </p:nvSpPr>
          <p:spPr>
            <a:xfrm>
              <a:off x="5138269" y="1913419"/>
              <a:ext cx="1682773" cy="415498"/>
            </a:xfrm>
            <a:prstGeom prst="rect">
              <a:avLst/>
            </a:prstGeom>
            <a:noFill/>
            <a:ln>
              <a:noFill/>
            </a:ln>
          </p:spPr>
          <p:txBody>
            <a:bodyPr wrap="square" lIns="91440" tIns="45720" rIns="91440" bIns="4572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a:ln>
                    <a:noFill/>
                  </a:ln>
                  <a:solidFill>
                    <a:srgbClr val="000000"/>
                  </a:solidFill>
                  <a:effectLst/>
                  <a:uLnTx/>
                  <a:uFillTx/>
                  <a:latin typeface="Segoe UI Semibold"/>
                  <a:ea typeface="+mn-ea"/>
                  <a:cs typeface="Segoe UI Semibold"/>
                </a:rPr>
                <a:t>Tenant Level Agent Config</a:t>
              </a:r>
            </a:p>
          </p:txBody>
        </p:sp>
      </p:grpSp>
      <p:sp>
        <p:nvSpPr>
          <p:cNvPr id="134" name="Title 1">
            <a:extLst>
              <a:ext uri="{FF2B5EF4-FFF2-40B4-BE49-F238E27FC236}">
                <a16:creationId xmlns:a16="http://schemas.microsoft.com/office/drawing/2014/main" id="{F83068F6-DAA1-742E-8436-07A71CF80111}"/>
              </a:ext>
            </a:extLst>
          </p:cNvPr>
          <p:cNvSpPr txBox="1">
            <a:spLocks/>
          </p:cNvSpPr>
          <p:nvPr/>
        </p:nvSpPr>
        <p:spPr>
          <a:xfrm>
            <a:off x="9881395" y="5680878"/>
            <a:ext cx="1416549" cy="307777"/>
          </a:xfrm>
          <a:prstGeom prst="rect">
            <a:avLst/>
          </a:prstGeom>
          <a:noFill/>
          <a:ln>
            <a:noFill/>
          </a:ln>
        </p:spPr>
        <p:txBody>
          <a:bodyPr wrap="square" rtlCol="0">
            <a:spAutoFit/>
          </a:bodyPr>
          <a:lstStyle>
            <a:defPPr>
              <a:defRPr lang="en-US"/>
            </a:defPPr>
            <a:lvl1pPr>
              <a:defRPr sz="1050">
                <a:solidFill>
                  <a:srgbClr val="00B050"/>
                </a:solidFill>
              </a:defRPr>
            </a:lvl1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225B62"/>
                </a:solidFill>
                <a:effectLst/>
                <a:uLnTx/>
                <a:uFillTx/>
                <a:latin typeface="Segoe UI"/>
                <a:ea typeface="+mn-ea"/>
                <a:cs typeface="+mn-cs"/>
              </a:rPr>
              <a:t>WFI Agent</a:t>
            </a:r>
          </a:p>
        </p:txBody>
      </p:sp>
      <p:cxnSp>
        <p:nvCxnSpPr>
          <p:cNvPr id="147" name="Straight Arrow Connector 146">
            <a:extLst>
              <a:ext uri="{FF2B5EF4-FFF2-40B4-BE49-F238E27FC236}">
                <a16:creationId xmlns:a16="http://schemas.microsoft.com/office/drawing/2014/main" id="{AA249A93-C55E-63C0-B6C9-2CAC7F044E13}"/>
              </a:ext>
              <a:ext uri="{C183D7F6-B498-43B3-948B-1728B52AA6E4}">
                <adec:decorative xmlns:adec="http://schemas.microsoft.com/office/drawing/2017/decorative" val="1"/>
              </a:ext>
            </a:extLst>
          </p:cNvPr>
          <p:cNvCxnSpPr>
            <a:cxnSpLocks/>
            <a:endCxn id="264" idx="3"/>
          </p:cNvCxnSpPr>
          <p:nvPr/>
        </p:nvCxnSpPr>
        <p:spPr>
          <a:xfrm flipH="1" flipV="1">
            <a:off x="8952588" y="2560916"/>
            <a:ext cx="315239" cy="6127"/>
          </a:xfrm>
          <a:prstGeom prst="straightConnector1">
            <a:avLst/>
          </a:prstGeom>
          <a:noFill/>
          <a:ln w="19050" cap="rnd" cmpd="sng" algn="ctr">
            <a:solidFill>
              <a:sysClr val="windowText" lastClr="000000"/>
            </a:solidFill>
            <a:prstDash val="solid"/>
            <a:miter lim="800000"/>
            <a:headEnd type="none" w="lg" len="med"/>
            <a:tailEnd type="triangle"/>
          </a:ln>
          <a:effectLst/>
        </p:spPr>
      </p:cxnSp>
      <p:sp>
        <p:nvSpPr>
          <p:cNvPr id="151" name="Rectangle: Rounded Corners 150">
            <a:extLst>
              <a:ext uri="{FF2B5EF4-FFF2-40B4-BE49-F238E27FC236}">
                <a16:creationId xmlns:a16="http://schemas.microsoft.com/office/drawing/2014/main" id="{9E5E80A5-37A2-AE5E-DF40-F697F2CA5F9B}"/>
              </a:ext>
              <a:ext uri="{C183D7F6-B498-43B3-948B-1728B52AA6E4}">
                <adec:decorative xmlns:adec="http://schemas.microsoft.com/office/drawing/2017/decorative" val="1"/>
              </a:ext>
            </a:extLst>
          </p:cNvPr>
          <p:cNvSpPr/>
          <p:nvPr/>
        </p:nvSpPr>
        <p:spPr bwMode="auto">
          <a:xfrm>
            <a:off x="7248969" y="3233470"/>
            <a:ext cx="1703619" cy="1027658"/>
          </a:xfrm>
          <a:prstGeom prst="roundRect">
            <a:avLst>
              <a:gd name="adj" fmla="val 6415"/>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0" numCol="1" spcCol="0" rtlCol="0" fromWordArt="0" anchor="t"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152" name="Rectangle: Rounded Corners 151">
            <a:extLst>
              <a:ext uri="{FF2B5EF4-FFF2-40B4-BE49-F238E27FC236}">
                <a16:creationId xmlns:a16="http://schemas.microsoft.com/office/drawing/2014/main" id="{CC9C0653-0AD9-B882-828D-93E6F5D66FAB}"/>
              </a:ext>
            </a:extLst>
          </p:cNvPr>
          <p:cNvSpPr/>
          <p:nvPr/>
        </p:nvSpPr>
        <p:spPr bwMode="auto">
          <a:xfrm>
            <a:off x="7412394" y="3578612"/>
            <a:ext cx="1358676" cy="586995"/>
          </a:xfrm>
          <a:prstGeom prst="roundRect">
            <a:avLst>
              <a:gd name="adj" fmla="val 7114"/>
            </a:avLst>
          </a:prstGeom>
          <a:solidFill>
            <a:srgbClr val="225B62"/>
          </a:solidFill>
          <a:ln w="12700" cap="flat" cmpd="sng" algn="ctr">
            <a:noFill/>
            <a:prstDash val="solid"/>
            <a:miter lim="800000"/>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Aptos" panose="02110004020202020204"/>
                <a:ea typeface="+mn-ea"/>
                <a:cs typeface="Segoe UI"/>
              </a:rPr>
              <a:t>Query </a:t>
            </a:r>
            <a:r>
              <a:rPr kumimoji="0" lang="en-US" sz="1100" b="0" i="0" u="none" strike="noStrike" kern="0" cap="none" spc="0" normalizeH="0" baseline="0" noProof="0" err="1">
                <a:ln>
                  <a:noFill/>
                </a:ln>
                <a:solidFill>
                  <a:srgbClr val="FFFFFF"/>
                </a:solidFill>
                <a:effectLst/>
                <a:uLnTx/>
                <a:uFillTx/>
                <a:latin typeface="Aptos" panose="02110004020202020204"/>
                <a:ea typeface="+mn-ea"/>
                <a:cs typeface="Segoe UI"/>
              </a:rPr>
              <a:t>Clickhouse</a:t>
            </a:r>
            <a:r>
              <a:rPr kumimoji="0" lang="en-US" sz="1100" b="0" i="0" u="none" strike="noStrike" kern="0" cap="none" spc="0" normalizeH="0" baseline="0" noProof="0">
                <a:ln>
                  <a:noFill/>
                </a:ln>
                <a:solidFill>
                  <a:srgbClr val="FFFFFF"/>
                </a:solidFill>
                <a:effectLst/>
                <a:uLnTx/>
                <a:uFillTx/>
                <a:latin typeface="Aptos" panose="02110004020202020204"/>
                <a:ea typeface="+mn-ea"/>
                <a:cs typeface="Segoe UI"/>
              </a:rPr>
              <a:t> for data and add data disclaimers.</a:t>
            </a:r>
          </a:p>
        </p:txBody>
      </p:sp>
      <p:sp>
        <p:nvSpPr>
          <p:cNvPr id="156" name="TextBox 155">
            <a:extLst>
              <a:ext uri="{FF2B5EF4-FFF2-40B4-BE49-F238E27FC236}">
                <a16:creationId xmlns:a16="http://schemas.microsoft.com/office/drawing/2014/main" id="{9C8364E4-A425-B836-BCDC-359E00ECF5C4}"/>
              </a:ext>
            </a:extLst>
          </p:cNvPr>
          <p:cNvSpPr txBox="1"/>
          <p:nvPr/>
        </p:nvSpPr>
        <p:spPr>
          <a:xfrm>
            <a:off x="7324530" y="3275900"/>
            <a:ext cx="1534403" cy="253916"/>
          </a:xfrm>
          <a:prstGeom prst="rect">
            <a:avLst/>
          </a:prstGeom>
          <a:noFill/>
          <a:ln>
            <a:solidFill>
              <a:srgbClr val="FFFFFF"/>
            </a:solidFill>
          </a:ln>
        </p:spPr>
        <p:txBody>
          <a:bodyPr wrap="square" lIns="91440" tIns="45720" rIns="91440" bIns="4572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PAX API</a:t>
            </a:r>
          </a:p>
        </p:txBody>
      </p:sp>
      <p:sp>
        <p:nvSpPr>
          <p:cNvPr id="157" name="TextBox 156">
            <a:extLst>
              <a:ext uri="{FF2B5EF4-FFF2-40B4-BE49-F238E27FC236}">
                <a16:creationId xmlns:a16="http://schemas.microsoft.com/office/drawing/2014/main" id="{A6FECB71-6C61-F376-8D21-2443F076ED90}"/>
              </a:ext>
            </a:extLst>
          </p:cNvPr>
          <p:cNvSpPr txBox="1"/>
          <p:nvPr/>
        </p:nvSpPr>
        <p:spPr>
          <a:xfrm>
            <a:off x="7258386" y="2287838"/>
            <a:ext cx="1534403" cy="253916"/>
          </a:xfrm>
          <a:prstGeom prst="rect">
            <a:avLst/>
          </a:prstGeom>
          <a:noFill/>
          <a:ln>
            <a:solidFill>
              <a:srgbClr val="FFFFFF"/>
            </a:solidFill>
          </a:ln>
        </p:spPr>
        <p:txBody>
          <a:bodyPr wrap="square" lIns="91440" tIns="45720" rIns="91440" bIns="45720" rtlCol="0" anchor="t">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050" b="1"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Avalon</a:t>
            </a:r>
          </a:p>
        </p:txBody>
      </p:sp>
      <p:cxnSp>
        <p:nvCxnSpPr>
          <p:cNvPr id="158" name="Straight Arrow Connector 157">
            <a:extLst>
              <a:ext uri="{FF2B5EF4-FFF2-40B4-BE49-F238E27FC236}">
                <a16:creationId xmlns:a16="http://schemas.microsoft.com/office/drawing/2014/main" id="{B92289D5-FB90-4567-2285-0BC5387CFA64}"/>
              </a:ext>
              <a:ext uri="{C183D7F6-B498-43B3-948B-1728B52AA6E4}">
                <adec:decorative xmlns:adec="http://schemas.microsoft.com/office/drawing/2017/decorative" val="1"/>
              </a:ext>
            </a:extLst>
          </p:cNvPr>
          <p:cNvCxnSpPr>
            <a:cxnSpLocks/>
            <a:stCxn id="264" idx="2"/>
            <a:endCxn id="151" idx="0"/>
          </p:cNvCxnSpPr>
          <p:nvPr/>
        </p:nvCxnSpPr>
        <p:spPr>
          <a:xfrm>
            <a:off x="8100779" y="2902087"/>
            <a:ext cx="0" cy="331383"/>
          </a:xfrm>
          <a:prstGeom prst="straightConnector1">
            <a:avLst/>
          </a:prstGeom>
          <a:noFill/>
          <a:ln w="19050" cap="rnd" cmpd="sng" algn="ctr">
            <a:solidFill>
              <a:sysClr val="windowText" lastClr="000000"/>
            </a:solidFill>
            <a:prstDash val="solid"/>
            <a:miter lim="800000"/>
            <a:headEnd type="none" w="lg" len="med"/>
            <a:tailEnd type="triangle"/>
          </a:ln>
          <a:effectLst/>
        </p:spPr>
      </p:cxnSp>
      <p:pic>
        <p:nvPicPr>
          <p:cNvPr id="161" name="Picture 160">
            <a:extLst>
              <a:ext uri="{FF2B5EF4-FFF2-40B4-BE49-F238E27FC236}">
                <a16:creationId xmlns:a16="http://schemas.microsoft.com/office/drawing/2014/main" id="{2FC460A7-550A-3435-4E63-068E6F485F13}"/>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556677" y="3297266"/>
            <a:ext cx="227643" cy="221763"/>
          </a:xfrm>
          <a:prstGeom prst="rect">
            <a:avLst/>
          </a:prstGeom>
        </p:spPr>
      </p:pic>
      <p:pic>
        <p:nvPicPr>
          <p:cNvPr id="162" name="Picture 161" descr="Microsoft Copilot For Microsoft 365 Your New Ai S - buickcafe.com">
            <a:extLst>
              <a:ext uri="{FF2B5EF4-FFF2-40B4-BE49-F238E27FC236}">
                <a16:creationId xmlns:a16="http://schemas.microsoft.com/office/drawing/2014/main" id="{F4C5107F-00EA-7258-15F9-3C5593FBAC8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9090" r="19177"/>
          <a:stretch/>
        </p:blipFill>
        <p:spPr bwMode="auto">
          <a:xfrm>
            <a:off x="7538180" y="2310927"/>
            <a:ext cx="205846" cy="187607"/>
          </a:xfrm>
          <a:prstGeom prst="rect">
            <a:avLst/>
          </a:prstGeom>
          <a:noFill/>
          <a:ln>
            <a:noFill/>
          </a:ln>
          <a:extLst>
            <a:ext uri="{53640926-AAD7-44D8-BBD7-CCE9431645EC}">
              <a14:shadowObscured xmlns:a14="http://schemas.microsoft.com/office/drawing/2010/main"/>
            </a:ext>
          </a:extLst>
        </p:spPr>
      </p:pic>
      <p:sp>
        <p:nvSpPr>
          <p:cNvPr id="10" name="Title 1">
            <a:extLst>
              <a:ext uri="{FF2B5EF4-FFF2-40B4-BE49-F238E27FC236}">
                <a16:creationId xmlns:a16="http://schemas.microsoft.com/office/drawing/2014/main" id="{643CCB24-A482-7836-D9C4-06C3310A1285}"/>
              </a:ext>
            </a:extLst>
          </p:cNvPr>
          <p:cNvSpPr txBox="1">
            <a:spLocks/>
          </p:cNvSpPr>
          <p:nvPr/>
        </p:nvSpPr>
        <p:spPr>
          <a:xfrm>
            <a:off x="9861073" y="3085426"/>
            <a:ext cx="1416549" cy="307777"/>
          </a:xfrm>
          <a:prstGeom prst="rect">
            <a:avLst/>
          </a:prstGeom>
          <a:noFill/>
          <a:ln>
            <a:noFill/>
          </a:ln>
        </p:spPr>
        <p:txBody>
          <a:bodyPr wrap="square" rtlCol="0">
            <a:spAutoFit/>
          </a:bodyPr>
          <a:lstStyle>
            <a:defPPr>
              <a:defRPr lang="en-US"/>
            </a:defPPr>
            <a:lvl1pPr>
              <a:defRPr sz="1050">
                <a:solidFill>
                  <a:srgbClr val="00B050"/>
                </a:solidFill>
              </a:defRPr>
            </a:lvl1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err="1">
                <a:ln>
                  <a:noFill/>
                </a:ln>
                <a:solidFill>
                  <a:srgbClr val="225B62"/>
                </a:solidFill>
                <a:effectLst/>
                <a:uLnTx/>
                <a:uFillTx/>
                <a:latin typeface="Segoe UI"/>
                <a:ea typeface="+mn-ea"/>
                <a:cs typeface="+mn-cs"/>
              </a:rPr>
              <a:t>BizChat</a:t>
            </a:r>
            <a:endParaRPr kumimoji="0" lang="en-US" sz="1400" b="1" i="0" u="none" strike="noStrike" kern="0" cap="none" spc="0" normalizeH="0" baseline="0" noProof="0">
              <a:ln>
                <a:noFill/>
              </a:ln>
              <a:solidFill>
                <a:srgbClr val="225B62"/>
              </a:solidFill>
              <a:effectLst/>
              <a:uLnTx/>
              <a:uFillTx/>
              <a:latin typeface="Segoe UI"/>
              <a:ea typeface="+mn-ea"/>
              <a:cs typeface="+mn-cs"/>
            </a:endParaRPr>
          </a:p>
        </p:txBody>
      </p:sp>
      <p:pic>
        <p:nvPicPr>
          <p:cNvPr id="15" name="Picture 14">
            <a:extLst>
              <a:ext uri="{FF2B5EF4-FFF2-40B4-BE49-F238E27FC236}">
                <a16:creationId xmlns:a16="http://schemas.microsoft.com/office/drawing/2014/main" id="{BA43C253-66A3-214F-667E-FB2E893C3744}"/>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9401947" y="1471778"/>
            <a:ext cx="2321481" cy="1681565"/>
          </a:xfrm>
          <a:prstGeom prst="rect">
            <a:avLst/>
          </a:prstGeom>
        </p:spPr>
      </p:pic>
      <p:pic>
        <p:nvPicPr>
          <p:cNvPr id="3" name="Picture 2">
            <a:extLst>
              <a:ext uri="{FF2B5EF4-FFF2-40B4-BE49-F238E27FC236}">
                <a16:creationId xmlns:a16="http://schemas.microsoft.com/office/drawing/2014/main" id="{43F6D4B7-FDA2-0BFD-9D39-B32EE95829B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163219" y="1929720"/>
            <a:ext cx="227643" cy="221763"/>
          </a:xfrm>
          <a:prstGeom prst="rect">
            <a:avLst/>
          </a:prstGeom>
        </p:spPr>
      </p:pic>
      <p:grpSp>
        <p:nvGrpSpPr>
          <p:cNvPr id="21" name="Group 20">
            <a:extLst>
              <a:ext uri="{FF2B5EF4-FFF2-40B4-BE49-F238E27FC236}">
                <a16:creationId xmlns:a16="http://schemas.microsoft.com/office/drawing/2014/main" id="{E94FE452-6A26-3F72-9943-7572F3D8ACFA}"/>
              </a:ext>
              <a:ext uri="{C183D7F6-B498-43B3-948B-1728B52AA6E4}">
                <adec:decorative xmlns:adec="http://schemas.microsoft.com/office/drawing/2017/decorative" val="1"/>
              </a:ext>
            </a:extLst>
          </p:cNvPr>
          <p:cNvGrpSpPr/>
          <p:nvPr/>
        </p:nvGrpSpPr>
        <p:grpSpPr>
          <a:xfrm>
            <a:off x="438216" y="4046207"/>
            <a:ext cx="1714815" cy="1282124"/>
            <a:chOff x="438216" y="3596889"/>
            <a:chExt cx="1714815" cy="1282124"/>
          </a:xfrm>
        </p:grpSpPr>
        <p:sp>
          <p:nvSpPr>
            <p:cNvPr id="14" name="Rectangle: Rounded Corners 13">
              <a:extLst>
                <a:ext uri="{FF2B5EF4-FFF2-40B4-BE49-F238E27FC236}">
                  <a16:creationId xmlns:a16="http://schemas.microsoft.com/office/drawing/2014/main" id="{880D2EB7-5B74-9739-45BA-B7BFFB47FF4E}"/>
                </a:ext>
              </a:extLst>
            </p:cNvPr>
            <p:cNvSpPr/>
            <p:nvPr/>
          </p:nvSpPr>
          <p:spPr bwMode="auto">
            <a:xfrm>
              <a:off x="438216" y="3596889"/>
              <a:ext cx="1714815" cy="1282124"/>
            </a:xfrm>
            <a:prstGeom prst="roundRect">
              <a:avLst>
                <a:gd name="adj" fmla="val 7114"/>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rPr>
                <a:t>PAP</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050" b="0" i="0" u="none" strike="noStrike" kern="0" cap="none" spc="0" normalizeH="0" baseline="0" noProof="0">
                <a:ln>
                  <a:noFill/>
                </a:ln>
                <a:solidFill>
                  <a:srgbClr val="000000"/>
                </a:solidFill>
                <a:effectLst/>
                <a:uLnTx/>
                <a:uFillTx/>
                <a:latin typeface="Segoe UI Semibold" panose="020B0702040204020203" pitchFamily="34" charset="0"/>
                <a:ea typeface="+mn-ea"/>
                <a:cs typeface="Segoe UI Semibold" panose="020B0702040204020203" pitchFamily="34" charset="0"/>
              </a:endParaRPr>
            </a:p>
          </p:txBody>
        </p:sp>
        <p:sp>
          <p:nvSpPr>
            <p:cNvPr id="18" name="Rectangle 17">
              <a:extLst>
                <a:ext uri="{FF2B5EF4-FFF2-40B4-BE49-F238E27FC236}">
                  <a16:creationId xmlns:a16="http://schemas.microsoft.com/office/drawing/2014/main" id="{0FC79756-016C-E1AC-DB61-91934FEA4DAB}"/>
                </a:ext>
              </a:extLst>
            </p:cNvPr>
            <p:cNvSpPr/>
            <p:nvPr/>
          </p:nvSpPr>
          <p:spPr bwMode="auto">
            <a:xfrm>
              <a:off x="520309" y="3961300"/>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Fabric Connector</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19" name="Rectangle 18">
              <a:extLst>
                <a:ext uri="{FF2B5EF4-FFF2-40B4-BE49-F238E27FC236}">
                  <a16:creationId xmlns:a16="http://schemas.microsoft.com/office/drawing/2014/main" id="{01D8CAD4-EB66-C517-DB44-8B8E70AE98F0}"/>
                </a:ext>
              </a:extLst>
            </p:cNvPr>
            <p:cNvSpPr/>
            <p:nvPr/>
          </p:nvSpPr>
          <p:spPr bwMode="auto">
            <a:xfrm>
              <a:off x="520309" y="4247589"/>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Ingestion &amp; AI Mapping</a:t>
              </a:r>
            </a:p>
          </p:txBody>
        </p:sp>
        <p:sp>
          <p:nvSpPr>
            <p:cNvPr id="20" name="Rectangle 19">
              <a:extLst>
                <a:ext uri="{FF2B5EF4-FFF2-40B4-BE49-F238E27FC236}">
                  <a16:creationId xmlns:a16="http://schemas.microsoft.com/office/drawing/2014/main" id="{8C2E67D4-1BE9-160B-B906-22936FB1E801}"/>
                </a:ext>
              </a:extLst>
            </p:cNvPr>
            <p:cNvSpPr/>
            <p:nvPr/>
          </p:nvSpPr>
          <p:spPr bwMode="auto">
            <a:xfrm>
              <a:off x="511217" y="4548148"/>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AI Ready Data</a:t>
              </a:r>
            </a:p>
          </p:txBody>
        </p:sp>
      </p:grpSp>
      <p:cxnSp>
        <p:nvCxnSpPr>
          <p:cNvPr id="22" name="Straight Arrow Connector 21">
            <a:extLst>
              <a:ext uri="{FF2B5EF4-FFF2-40B4-BE49-F238E27FC236}">
                <a16:creationId xmlns:a16="http://schemas.microsoft.com/office/drawing/2014/main" id="{E8943A92-F59C-29E8-360F-702C86FE6CB6}"/>
              </a:ext>
              <a:ext uri="{C183D7F6-B498-43B3-948B-1728B52AA6E4}">
                <adec:decorative xmlns:adec="http://schemas.microsoft.com/office/drawing/2017/decorative" val="1"/>
              </a:ext>
            </a:extLst>
          </p:cNvPr>
          <p:cNvCxnSpPr>
            <a:cxnSpLocks/>
          </p:cNvCxnSpPr>
          <p:nvPr/>
        </p:nvCxnSpPr>
        <p:spPr>
          <a:xfrm flipV="1">
            <a:off x="2208440" y="4378253"/>
            <a:ext cx="904875" cy="3862"/>
          </a:xfrm>
          <a:prstGeom prst="straightConnector1">
            <a:avLst/>
          </a:prstGeom>
          <a:noFill/>
          <a:ln w="12700" cap="rnd" cmpd="sng" algn="ctr">
            <a:solidFill>
              <a:sysClr val="windowText" lastClr="000000"/>
            </a:solidFill>
            <a:prstDash val="solid"/>
            <a:miter lim="800000"/>
            <a:headEnd type="none" w="lg" len="med"/>
            <a:tailEnd type="triangle"/>
          </a:ln>
          <a:effectLst/>
        </p:spPr>
      </p:cxnSp>
      <p:sp>
        <p:nvSpPr>
          <p:cNvPr id="26" name="TextBox 25">
            <a:extLst>
              <a:ext uri="{FF2B5EF4-FFF2-40B4-BE49-F238E27FC236}">
                <a16:creationId xmlns:a16="http://schemas.microsoft.com/office/drawing/2014/main" id="{83BD7055-1534-25A3-10EA-4EF114B87AA3}"/>
              </a:ext>
            </a:extLst>
          </p:cNvPr>
          <p:cNvSpPr txBox="1"/>
          <p:nvPr/>
        </p:nvSpPr>
        <p:spPr>
          <a:xfrm>
            <a:off x="2217374" y="4393003"/>
            <a:ext cx="977066" cy="10618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Accelerators built by MSD for custom attributes and AI Ready Data</a:t>
            </a:r>
            <a:endParaRPr kumimoji="0" lang="en-US" sz="1800" b="0" i="0" u="none" strike="noStrike" kern="1200" cap="none" spc="0" normalizeH="0" baseline="0" noProof="0">
              <a:ln>
                <a:noFill/>
              </a:ln>
              <a:solidFill>
                <a:srgbClr val="000000"/>
              </a:solidFill>
              <a:effectLst/>
              <a:uLnTx/>
              <a:uFillTx/>
              <a:latin typeface="Segoe UI Variable Display"/>
              <a:ea typeface="+mn-ea"/>
              <a:cs typeface="+mn-cs"/>
            </a:endParaRPr>
          </a:p>
        </p:txBody>
      </p:sp>
      <p:cxnSp>
        <p:nvCxnSpPr>
          <p:cNvPr id="36" name="Straight Arrow Connector 35">
            <a:extLst>
              <a:ext uri="{FF2B5EF4-FFF2-40B4-BE49-F238E27FC236}">
                <a16:creationId xmlns:a16="http://schemas.microsoft.com/office/drawing/2014/main" id="{DE8033D6-AD0E-F907-7E15-FAAAE0F615CA}"/>
              </a:ext>
              <a:ext uri="{C183D7F6-B498-43B3-948B-1728B52AA6E4}">
                <adec:decorative xmlns:adec="http://schemas.microsoft.com/office/drawing/2017/decorative" val="1"/>
              </a:ext>
            </a:extLst>
          </p:cNvPr>
          <p:cNvCxnSpPr>
            <a:cxnSpLocks/>
          </p:cNvCxnSpPr>
          <p:nvPr/>
        </p:nvCxnSpPr>
        <p:spPr>
          <a:xfrm flipV="1">
            <a:off x="2165044" y="5114452"/>
            <a:ext cx="1836173" cy="707137"/>
          </a:xfrm>
          <a:prstGeom prst="straightConnector1">
            <a:avLst/>
          </a:prstGeom>
          <a:ln w="12700">
            <a:tailEnd type="triangle"/>
          </a:ln>
        </p:spPr>
        <p:style>
          <a:lnRef idx="2">
            <a:schemeClr val="dk1"/>
          </a:lnRef>
          <a:fillRef idx="0">
            <a:schemeClr val="dk1"/>
          </a:fillRef>
          <a:effectRef idx="1">
            <a:schemeClr val="dk1"/>
          </a:effectRef>
          <a:fontRef idx="minor">
            <a:schemeClr val="tx1"/>
          </a:fontRef>
        </p:style>
      </p:cxnSp>
      <p:sp>
        <p:nvSpPr>
          <p:cNvPr id="40" name="TextBox 39">
            <a:extLst>
              <a:ext uri="{FF2B5EF4-FFF2-40B4-BE49-F238E27FC236}">
                <a16:creationId xmlns:a16="http://schemas.microsoft.com/office/drawing/2014/main" id="{BB3C28B8-1D05-AA99-DEE8-7B6555780029}"/>
              </a:ext>
            </a:extLst>
          </p:cNvPr>
          <p:cNvSpPr txBox="1"/>
          <p:nvPr/>
        </p:nvSpPr>
        <p:spPr>
          <a:xfrm>
            <a:off x="2355025" y="5722801"/>
            <a:ext cx="977066" cy="4154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Automatic</a:t>
            </a:r>
            <a:endPar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Sync</a:t>
            </a:r>
          </a:p>
        </p:txBody>
      </p:sp>
      <p:pic>
        <p:nvPicPr>
          <p:cNvPr id="16" name="Picture 15">
            <a:extLst>
              <a:ext uri="{FF2B5EF4-FFF2-40B4-BE49-F238E27FC236}">
                <a16:creationId xmlns:a16="http://schemas.microsoft.com/office/drawing/2014/main" id="{5F90B6CD-48BB-BD8A-6B5D-4BEA8CC8B253}"/>
              </a:ext>
              <a:ext uri="{C183D7F6-B498-43B3-948B-1728B52AA6E4}">
                <adec:decorative xmlns:adec="http://schemas.microsoft.com/office/drawing/2017/decorative" val="1"/>
              </a:ext>
            </a:extLst>
          </p:cNvPr>
          <p:cNvPicPr>
            <a:picLocks noChangeAspect="1"/>
          </p:cNvPicPr>
          <p:nvPr/>
        </p:nvPicPr>
        <p:blipFill>
          <a:blip r:embed="rId6"/>
          <a:srcRect l="19392" t="6511" r="16376"/>
          <a:stretch>
            <a:fillRect/>
          </a:stretch>
        </p:blipFill>
        <p:spPr>
          <a:xfrm>
            <a:off x="9671624" y="4074212"/>
            <a:ext cx="1834522" cy="1633582"/>
          </a:xfrm>
          <a:prstGeom prst="rect">
            <a:avLst/>
          </a:prstGeom>
        </p:spPr>
      </p:pic>
      <p:grpSp>
        <p:nvGrpSpPr>
          <p:cNvPr id="51" name="Group 50">
            <a:extLst>
              <a:ext uri="{FF2B5EF4-FFF2-40B4-BE49-F238E27FC236}">
                <a16:creationId xmlns:a16="http://schemas.microsoft.com/office/drawing/2014/main" id="{62484361-93D2-D652-4EFA-A8859BAD8CC9}"/>
              </a:ext>
              <a:ext uri="{C183D7F6-B498-43B3-948B-1728B52AA6E4}">
                <adec:decorative xmlns:adec="http://schemas.microsoft.com/office/drawing/2017/decorative" val="1"/>
              </a:ext>
            </a:extLst>
          </p:cNvPr>
          <p:cNvGrpSpPr/>
          <p:nvPr/>
        </p:nvGrpSpPr>
        <p:grpSpPr>
          <a:xfrm>
            <a:off x="5168956" y="4923917"/>
            <a:ext cx="1714815" cy="1294103"/>
            <a:chOff x="5163219" y="5333918"/>
            <a:chExt cx="1714815" cy="1294103"/>
          </a:xfrm>
        </p:grpSpPr>
        <p:sp>
          <p:nvSpPr>
            <p:cNvPr id="8" name="Rectangle: Rounded Corners 7">
              <a:extLst>
                <a:ext uri="{FF2B5EF4-FFF2-40B4-BE49-F238E27FC236}">
                  <a16:creationId xmlns:a16="http://schemas.microsoft.com/office/drawing/2014/main" id="{B4649338-E52C-5AE2-BBED-F4DA8ADE0356}"/>
                </a:ext>
              </a:extLst>
            </p:cNvPr>
            <p:cNvSpPr/>
            <p:nvPr/>
          </p:nvSpPr>
          <p:spPr bwMode="auto">
            <a:xfrm>
              <a:off x="5163219" y="5333918"/>
              <a:ext cx="1714815" cy="1294103"/>
            </a:xfrm>
            <a:prstGeom prst="roundRect">
              <a:avLst>
                <a:gd name="adj" fmla="val 7114"/>
              </a:avLst>
            </a:prstGeom>
            <a:solidFill>
              <a:srgbClr val="FFFFFF"/>
            </a:solidFill>
            <a:ln w="9525" cap="flat" cmpd="sng" algn="ctr">
              <a:noFill/>
              <a:prstDash val="solid"/>
              <a:headEnd type="none" w="med" len="med"/>
              <a:tailEnd type="none" w="med" len="med"/>
            </a:ln>
            <a:effectLst>
              <a:outerShdw blurRad="88900" sx="102000" sy="102000" algn="ctr" rotWithShape="0">
                <a:prstClr val="black">
                  <a:alpha val="21000"/>
                </a:prstClr>
              </a:outerShdw>
            </a:effectLst>
          </p:spPr>
          <p:txBody>
            <a:bodyPr rot="0" spcFirstLastPara="0" vertOverflow="overflow" horzOverflow="overflow" vert="horz" wrap="none" lIns="0" tIns="91440" rIns="0" bIns="18288"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050" b="0" i="0" u="none" strike="noStrike" kern="0" cap="none" spc="0" normalizeH="0" baseline="0" noProof="0">
                  <a:ln>
                    <a:noFill/>
                  </a:ln>
                  <a:solidFill>
                    <a:srgbClr val="000000"/>
                  </a:solidFill>
                  <a:effectLst/>
                  <a:uLnTx/>
                  <a:uFillTx/>
                  <a:latin typeface="Segoe UI Semibold"/>
                  <a:ea typeface="+mn-ea"/>
                  <a:cs typeface="Segoe UI Semibold"/>
                </a:rPr>
                <a:t>People Skills</a:t>
              </a:r>
              <a:endParaRPr kumimoji="0" lang="en-US" sz="1800" b="0" i="0" u="none" strike="noStrike" kern="1200" cap="none" spc="0" normalizeH="0" baseline="0" noProof="0">
                <a:ln>
                  <a:noFill/>
                </a:ln>
                <a:solidFill>
                  <a:srgbClr val="000000"/>
                </a:solidFill>
                <a:effectLst/>
                <a:uLnTx/>
                <a:uFillTx/>
                <a:latin typeface="Segoe UI Variable Display"/>
                <a:ea typeface="+mn-ea"/>
                <a:cs typeface="+mn-cs"/>
              </a:endParaRPr>
            </a:p>
          </p:txBody>
        </p:sp>
        <p:sp>
          <p:nvSpPr>
            <p:cNvPr id="9" name="Rectangle 8">
              <a:extLst>
                <a:ext uri="{FF2B5EF4-FFF2-40B4-BE49-F238E27FC236}">
                  <a16:creationId xmlns:a16="http://schemas.microsoft.com/office/drawing/2014/main" id="{CD14B695-9FF9-BB0F-ACD3-D735E2C79277}"/>
                </a:ext>
              </a:extLst>
            </p:cNvPr>
            <p:cNvSpPr/>
            <p:nvPr/>
          </p:nvSpPr>
          <p:spPr bwMode="auto">
            <a:xfrm>
              <a:off x="5257017" y="5678924"/>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Inferred Skills</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17" name="Rectangle 16">
              <a:extLst>
                <a:ext uri="{FF2B5EF4-FFF2-40B4-BE49-F238E27FC236}">
                  <a16:creationId xmlns:a16="http://schemas.microsoft.com/office/drawing/2014/main" id="{BC1E0238-ABEF-DE3E-BA4B-10DA813BF741}"/>
                </a:ext>
              </a:extLst>
            </p:cNvPr>
            <p:cNvSpPr/>
            <p:nvPr/>
          </p:nvSpPr>
          <p:spPr bwMode="auto">
            <a:xfrm>
              <a:off x="5257017" y="5966582"/>
              <a:ext cx="1550628" cy="232719"/>
            </a:xfrm>
            <a:prstGeom prst="rect">
              <a:avLst/>
            </a:prstGeom>
            <a:gradFill>
              <a:gsLst>
                <a:gs pos="0">
                  <a:srgbClr val="0078D4"/>
                </a:gs>
                <a:gs pos="100000">
                  <a:srgbClr val="2A446F"/>
                </a:gs>
              </a:gsLst>
              <a:lin ang="2700000" scaled="0"/>
            </a:gra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Confirmed Skills</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sp>
          <p:nvSpPr>
            <p:cNvPr id="45" name="Rectangle 44">
              <a:extLst>
                <a:ext uri="{FF2B5EF4-FFF2-40B4-BE49-F238E27FC236}">
                  <a16:creationId xmlns:a16="http://schemas.microsoft.com/office/drawing/2014/main" id="{8DB799C7-BC7F-5961-3134-8B4375392EA6}"/>
                </a:ext>
              </a:extLst>
            </p:cNvPr>
            <p:cNvSpPr/>
            <p:nvPr/>
          </p:nvSpPr>
          <p:spPr bwMode="auto">
            <a:xfrm>
              <a:off x="5257017" y="6254239"/>
              <a:ext cx="1550628" cy="232719"/>
            </a:xfrm>
            <a:prstGeom prst="rect">
              <a:avLst/>
            </a:prstGeom>
            <a:solidFill>
              <a:srgbClr val="7030A0"/>
            </a:solidFill>
            <a:ln w="9525" cap="flat" cmpd="sng" algn="ctr">
              <a:noFill/>
              <a:prstDash val="solid"/>
              <a:headEnd type="none" w="med" len="med"/>
              <a:tailEnd type="none" w="med" len="med"/>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auto" latinLnBrk="0" hangingPunct="1">
                <a:lnSpc>
                  <a:spcPct val="100000"/>
                </a:lnSpc>
                <a:spcBef>
                  <a:spcPct val="0"/>
                </a:spcBef>
                <a:spcAft>
                  <a:spcPct val="0"/>
                </a:spcAft>
                <a:buClrTx/>
                <a:buSzTx/>
                <a:buFontTx/>
                <a:buNone/>
                <a:tabLst/>
                <a:defRPr/>
              </a:pPr>
              <a:r>
                <a:rPr kumimoji="0" lang="en-US" sz="1100" b="0" i="0" u="none" strike="noStrike" kern="0" cap="none" spc="0" normalizeH="0" baseline="0" noProof="0">
                  <a:ln>
                    <a:noFill/>
                  </a:ln>
                  <a:solidFill>
                    <a:srgbClr val="FFFFFF"/>
                  </a:solidFill>
                  <a:effectLst/>
                  <a:uLnTx/>
                  <a:uFillTx/>
                  <a:latin typeface="Segoe UI"/>
                  <a:ea typeface="+mn-ea"/>
                  <a:cs typeface="Segoe UI"/>
                </a:rPr>
                <a:t>3P Skills *</a:t>
              </a:r>
              <a:endParaRPr kumimoji="0" lang="en-US" sz="1765" b="0" i="0" u="none" strike="noStrike" kern="0" cap="none" spc="0" normalizeH="0" baseline="0" noProof="0">
                <a:ln>
                  <a:noFill/>
                </a:ln>
                <a:solidFill>
                  <a:srgbClr val="FFFFFF"/>
                </a:solidFill>
                <a:effectLst/>
                <a:uLnTx/>
                <a:uFillTx/>
                <a:latin typeface="Segoe UI"/>
                <a:ea typeface="+mn-ea"/>
                <a:cs typeface="+mn-cs"/>
              </a:endParaRPr>
            </a:p>
          </p:txBody>
        </p:sp>
      </p:grpSp>
      <p:cxnSp>
        <p:nvCxnSpPr>
          <p:cNvPr id="52" name="Straight Arrow Connector 51">
            <a:extLst>
              <a:ext uri="{FF2B5EF4-FFF2-40B4-BE49-F238E27FC236}">
                <a16:creationId xmlns:a16="http://schemas.microsoft.com/office/drawing/2014/main" id="{0777D644-3B3B-6E71-9F5B-2CE7FD50DD16}"/>
              </a:ext>
              <a:ext uri="{C183D7F6-B498-43B3-948B-1728B52AA6E4}">
                <adec:decorative xmlns:adec="http://schemas.microsoft.com/office/drawing/2017/decorative" val="1"/>
              </a:ext>
            </a:extLst>
          </p:cNvPr>
          <p:cNvCxnSpPr>
            <a:cxnSpLocks/>
          </p:cNvCxnSpPr>
          <p:nvPr/>
        </p:nvCxnSpPr>
        <p:spPr>
          <a:xfrm>
            <a:off x="4980373" y="5950197"/>
            <a:ext cx="282381" cy="10401"/>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55" name="Straight Arrow Connector 54">
            <a:extLst>
              <a:ext uri="{FF2B5EF4-FFF2-40B4-BE49-F238E27FC236}">
                <a16:creationId xmlns:a16="http://schemas.microsoft.com/office/drawing/2014/main" id="{970B94ED-85EA-7E96-3851-A13AE9D115C0}"/>
              </a:ext>
              <a:ext uri="{C183D7F6-B498-43B3-948B-1728B52AA6E4}">
                <adec:decorative xmlns:adec="http://schemas.microsoft.com/office/drawing/2017/decorative" val="1"/>
              </a:ext>
            </a:extLst>
          </p:cNvPr>
          <p:cNvCxnSpPr>
            <a:cxnSpLocks/>
            <a:endCxn id="151" idx="1"/>
          </p:cNvCxnSpPr>
          <p:nvPr/>
        </p:nvCxnSpPr>
        <p:spPr>
          <a:xfrm flipV="1">
            <a:off x="6813382" y="3747299"/>
            <a:ext cx="435587" cy="1637984"/>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58" name="Straight Arrow Connector 57">
            <a:extLst>
              <a:ext uri="{FF2B5EF4-FFF2-40B4-BE49-F238E27FC236}">
                <a16:creationId xmlns:a16="http://schemas.microsoft.com/office/drawing/2014/main" id="{A6E55E59-9832-585E-02BF-A1F5F64DC770}"/>
              </a:ext>
              <a:ext uri="{C183D7F6-B498-43B3-948B-1728B52AA6E4}">
                <adec:decorative xmlns:adec="http://schemas.microsoft.com/office/drawing/2017/decorative" val="1"/>
              </a:ext>
            </a:extLst>
          </p:cNvPr>
          <p:cNvCxnSpPr>
            <a:cxnSpLocks/>
            <a:endCxn id="151" idx="1"/>
          </p:cNvCxnSpPr>
          <p:nvPr/>
        </p:nvCxnSpPr>
        <p:spPr>
          <a:xfrm flipV="1">
            <a:off x="6959268" y="3747299"/>
            <a:ext cx="289701" cy="1921010"/>
          </a:xfrm>
          <a:prstGeom prst="straightConnector1">
            <a:avLst/>
          </a:prstGeom>
          <a:noFill/>
          <a:ln w="19050" cap="rnd" cmpd="sng" algn="ctr">
            <a:solidFill>
              <a:sysClr val="windowText" lastClr="000000"/>
            </a:solidFill>
            <a:prstDash val="solid"/>
            <a:miter lim="800000"/>
            <a:headEnd type="none" w="lg" len="med"/>
            <a:tailEnd type="triangle"/>
          </a:ln>
          <a:effectLst/>
        </p:spPr>
      </p:cxnSp>
      <p:cxnSp>
        <p:nvCxnSpPr>
          <p:cNvPr id="142" name="Straight Connector 141">
            <a:extLst>
              <a:ext uri="{FF2B5EF4-FFF2-40B4-BE49-F238E27FC236}">
                <a16:creationId xmlns:a16="http://schemas.microsoft.com/office/drawing/2014/main" id="{37D47431-FF0D-2A4F-D818-94DCF8114F63}"/>
              </a:ext>
              <a:ext uri="{C183D7F6-B498-43B3-948B-1728B52AA6E4}">
                <adec:decorative xmlns:adec="http://schemas.microsoft.com/office/drawing/2017/decorative" val="1"/>
              </a:ext>
            </a:extLst>
          </p:cNvPr>
          <p:cNvCxnSpPr>
            <a:cxnSpLocks/>
          </p:cNvCxnSpPr>
          <p:nvPr/>
        </p:nvCxnSpPr>
        <p:spPr>
          <a:xfrm>
            <a:off x="4832289" y="4393003"/>
            <a:ext cx="148084" cy="0"/>
          </a:xfrm>
          <a:prstGeom prst="line">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60C20B8-0D1A-3EBC-2D13-B58229254499}"/>
              </a:ext>
              <a:ext uri="{C183D7F6-B498-43B3-948B-1728B52AA6E4}">
                <adec:decorative xmlns:adec="http://schemas.microsoft.com/office/drawing/2017/decorative" val="1"/>
              </a:ext>
            </a:extLst>
          </p:cNvPr>
          <p:cNvCxnSpPr>
            <a:cxnSpLocks/>
          </p:cNvCxnSpPr>
          <p:nvPr/>
        </p:nvCxnSpPr>
        <p:spPr>
          <a:xfrm>
            <a:off x="4971356" y="4393003"/>
            <a:ext cx="9017" cy="1567594"/>
          </a:xfrm>
          <a:prstGeom prst="line">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160" name="TextBox 159">
            <a:extLst>
              <a:ext uri="{FF2B5EF4-FFF2-40B4-BE49-F238E27FC236}">
                <a16:creationId xmlns:a16="http://schemas.microsoft.com/office/drawing/2014/main" id="{AA122CD9-7F64-7231-7A21-D8E8F6EB374D}"/>
              </a:ext>
            </a:extLst>
          </p:cNvPr>
          <p:cNvSpPr txBox="1"/>
          <p:nvPr/>
        </p:nvSpPr>
        <p:spPr>
          <a:xfrm>
            <a:off x="5138269" y="6294983"/>
            <a:ext cx="3878768" cy="46166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a:ea typeface="+mn-ea"/>
                <a:cs typeface="+mn-cs"/>
              </a:rPr>
              <a:t>*3P skills are tagged as </a:t>
            </a:r>
            <a:r>
              <a:rPr kumimoji="0" lang="en-US" sz="1000" b="0" i="1"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a:ea typeface="+mn-ea"/>
                <a:cs typeface="+mn-cs"/>
              </a:rPr>
              <a:t>“Ingested” </a:t>
            </a:r>
            <a:r>
              <a:rPr kumimoji="0" lang="en-US" sz="1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Variable Display"/>
                <a:ea typeface="+mn-ea"/>
                <a:cs typeface="+mn-cs"/>
              </a:rPr>
              <a:t>and included in inferred skills API. If user confirmed a 3P skills in People Skills, it becomes confirmed skills hence included in public skills API.</a:t>
            </a:r>
          </a:p>
        </p:txBody>
      </p:sp>
      <p:sp>
        <p:nvSpPr>
          <p:cNvPr id="7" name="TextBox 6">
            <a:extLst>
              <a:ext uri="{FF2B5EF4-FFF2-40B4-BE49-F238E27FC236}">
                <a16:creationId xmlns:a16="http://schemas.microsoft.com/office/drawing/2014/main" id="{CA871228-9AAB-3CA4-FEC3-19DB121E3C2E}"/>
              </a:ext>
            </a:extLst>
          </p:cNvPr>
          <p:cNvSpPr txBox="1"/>
          <p:nvPr/>
        </p:nvSpPr>
        <p:spPr>
          <a:xfrm>
            <a:off x="7076964" y="4740144"/>
            <a:ext cx="2190863" cy="5770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srgbClr val="2A446F"/>
                </a:solidFill>
                <a:effectLst/>
                <a:uLnTx/>
                <a:uFillTx/>
                <a:latin typeface="Abadi" panose="020B0604020104020204" pitchFamily="34" charset="0"/>
                <a:ea typeface="+mn-ea"/>
                <a:cs typeface="+mn-cs"/>
              </a:rPr>
              <a:t>via 2 People Skills APIs: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"GET user/</a:t>
            </a:r>
            <a:r>
              <a:rPr kumimoji="0" lang="en-US" sz="1050" b="1" i="1" u="none" strike="noStrike" kern="1200" cap="none" spc="0" normalizeH="0" baseline="0" noProof="0" err="1">
                <a:ln>
                  <a:noFill/>
                </a:ln>
                <a:solidFill>
                  <a:srgbClr val="2A446F"/>
                </a:solidFill>
                <a:effectLst/>
                <a:uLnTx/>
                <a:uFillTx/>
                <a:latin typeface="Abadi" panose="020B0604020104020204" pitchFamily="34" charset="0"/>
                <a:ea typeface="+mn-ea"/>
                <a:cs typeface="+mn-cs"/>
              </a:rPr>
              <a:t>api</a:t>
            </a: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/v1.0/</a:t>
            </a:r>
            <a:r>
              <a:rPr kumimoji="0" lang="en-US" sz="1050" b="1" i="1" u="none" strike="noStrike" kern="1200" cap="none" spc="0" normalizeH="0" baseline="0" noProof="0" err="1">
                <a:ln>
                  <a:noFill/>
                </a:ln>
                <a:solidFill>
                  <a:srgbClr val="2A446F"/>
                </a:solidFill>
                <a:effectLst/>
                <a:uLnTx/>
                <a:uFillTx/>
                <a:latin typeface="Abadi" panose="020B0604020104020204" pitchFamily="34" charset="0"/>
                <a:ea typeface="+mn-ea"/>
                <a:cs typeface="+mn-cs"/>
              </a:rPr>
              <a:t>inferredSkills</a:t>
            </a: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"GET user/</a:t>
            </a:r>
            <a:r>
              <a:rPr kumimoji="0" lang="en-US" sz="1050" b="1" i="1" u="none" strike="noStrike" kern="1200" cap="none" spc="0" normalizeH="0" baseline="0" noProof="0" err="1">
                <a:ln>
                  <a:noFill/>
                </a:ln>
                <a:solidFill>
                  <a:srgbClr val="2A446F"/>
                </a:solidFill>
                <a:effectLst/>
                <a:uLnTx/>
                <a:uFillTx/>
                <a:latin typeface="Abadi" panose="020B0604020104020204" pitchFamily="34" charset="0"/>
                <a:ea typeface="+mn-ea"/>
                <a:cs typeface="+mn-cs"/>
              </a:rPr>
              <a:t>api</a:t>
            </a: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/v1.0/</a:t>
            </a:r>
            <a:r>
              <a:rPr kumimoji="0" lang="en-US" sz="1050" b="1" i="1" u="none" strike="noStrike" kern="1200" cap="none" spc="0" normalizeH="0" baseline="0" noProof="0" err="1">
                <a:ln>
                  <a:noFill/>
                </a:ln>
                <a:solidFill>
                  <a:srgbClr val="2A446F"/>
                </a:solidFill>
                <a:effectLst/>
                <a:uLnTx/>
                <a:uFillTx/>
                <a:latin typeface="Abadi" panose="020B0604020104020204" pitchFamily="34" charset="0"/>
                <a:ea typeface="+mn-ea"/>
                <a:cs typeface="+mn-cs"/>
              </a:rPr>
              <a:t>publicSkills</a:t>
            </a:r>
            <a:r>
              <a:rPr kumimoji="0" lang="en-US" sz="1050" b="1" i="1" u="none" strike="noStrike" kern="1200" cap="none" spc="0" normalizeH="0" baseline="0" noProof="0">
                <a:ln>
                  <a:noFill/>
                </a:ln>
                <a:solidFill>
                  <a:srgbClr val="2A446F"/>
                </a:solidFill>
                <a:effectLst/>
                <a:uLnTx/>
                <a:uFillTx/>
                <a:latin typeface="Abadi" panose="020B0604020104020204" pitchFamily="34" charset="0"/>
                <a:ea typeface="+mn-ea"/>
                <a:cs typeface="+mn-cs"/>
              </a:rPr>
              <a:t>"</a:t>
            </a:r>
          </a:p>
        </p:txBody>
      </p:sp>
      <p:cxnSp>
        <p:nvCxnSpPr>
          <p:cNvPr id="38" name="Straight Connector 37">
            <a:extLst>
              <a:ext uri="{FF2B5EF4-FFF2-40B4-BE49-F238E27FC236}">
                <a16:creationId xmlns:a16="http://schemas.microsoft.com/office/drawing/2014/main" id="{04F0A08F-44E3-E1BE-1A82-4754D0A6AAE6}"/>
              </a:ext>
              <a:ext uri="{C183D7F6-B498-43B3-948B-1728B52AA6E4}">
                <adec:decorative xmlns:adec="http://schemas.microsoft.com/office/drawing/2017/decorative" val="1"/>
              </a:ext>
            </a:extLst>
          </p:cNvPr>
          <p:cNvCxnSpPr>
            <a:cxnSpLocks/>
          </p:cNvCxnSpPr>
          <p:nvPr/>
        </p:nvCxnSpPr>
        <p:spPr>
          <a:xfrm>
            <a:off x="6813382" y="5668703"/>
            <a:ext cx="148084" cy="0"/>
          </a:xfrm>
          <a:prstGeom prst="line">
            <a:avLst/>
          </a:prstGeom>
          <a:ln w="190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1718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4B271-0B65-D6B0-E2CE-EB21D9ACCA8D}"/>
            </a:ext>
          </a:extLst>
        </p:cNvPr>
        <p:cNvGrpSpPr/>
        <p:nvPr/>
      </p:nvGrpSpPr>
      <p:grpSpPr>
        <a:xfrm>
          <a:off x="0" y="0"/>
          <a:ext cx="0" cy="0"/>
          <a:chOff x="0" y="0"/>
          <a:chExt cx="0" cy="0"/>
        </a:xfrm>
      </p:grpSpPr>
      <p:pic>
        <p:nvPicPr>
          <p:cNvPr id="37" name="Picture 36">
            <a:extLst>
              <a:ext uri="{FF2B5EF4-FFF2-40B4-BE49-F238E27FC236}">
                <a16:creationId xmlns:a16="http://schemas.microsoft.com/office/drawing/2014/main" id="{CDCC0501-C628-C4BA-6C9F-0B4D31143E4C}"/>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29" name="Rectangle: Rounded Corners 28">
            <a:extLst>
              <a:ext uri="{FF2B5EF4-FFF2-40B4-BE49-F238E27FC236}">
                <a16:creationId xmlns:a16="http://schemas.microsoft.com/office/drawing/2014/main" id="{22E4AE21-8C28-1A92-C327-6E4F5308A7B6}"/>
              </a:ext>
              <a:ext uri="{C183D7F6-B498-43B3-948B-1728B52AA6E4}">
                <adec:decorative xmlns:adec="http://schemas.microsoft.com/office/drawing/2017/decorative" val="1"/>
              </a:ext>
            </a:extLst>
          </p:cNvPr>
          <p:cNvSpPr>
            <a:spLocks/>
          </p:cNvSpPr>
          <p:nvPr/>
        </p:nvSpPr>
        <p:spPr>
          <a:xfrm>
            <a:off x="588263" y="1263454"/>
            <a:ext cx="11015472" cy="5148176"/>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7" name="Picture 6">
            <a:extLst>
              <a:ext uri="{FF2B5EF4-FFF2-40B4-BE49-F238E27FC236}">
                <a16:creationId xmlns:a16="http://schemas.microsoft.com/office/drawing/2014/main" id="{03B575A2-7E13-B6EE-372E-484166DDDFDA}"/>
              </a:ext>
              <a:ext uri="{C183D7F6-B498-43B3-948B-1728B52AA6E4}">
                <adec:decorative xmlns:adec="http://schemas.microsoft.com/office/drawing/2017/decorative" val="1"/>
              </a:ext>
            </a:extLst>
          </p:cNvPr>
          <p:cNvPicPr>
            <a:picLocks noChangeAspect="1"/>
          </p:cNvPicPr>
          <p:nvPr/>
        </p:nvPicPr>
        <p:blipFill>
          <a:blip r:embed="rId4"/>
          <a:srcRect/>
          <a:stretch/>
        </p:blipFill>
        <p:spPr>
          <a:xfrm>
            <a:off x="875535" y="1440536"/>
            <a:ext cx="10440926" cy="4700423"/>
          </a:xfrm>
          <a:prstGeom prst="rect">
            <a:avLst/>
          </a:prstGeom>
        </p:spPr>
      </p:pic>
      <p:sp>
        <p:nvSpPr>
          <p:cNvPr id="30" name="Title 6">
            <a:extLst>
              <a:ext uri="{FF2B5EF4-FFF2-40B4-BE49-F238E27FC236}">
                <a16:creationId xmlns:a16="http://schemas.microsoft.com/office/drawing/2014/main" id="{3136E498-484F-00A8-2DB6-109B6B233A4C}"/>
              </a:ext>
            </a:extLst>
          </p:cNvPr>
          <p:cNvSpPr txBox="1">
            <a:spLocks noGrp="1"/>
          </p:cNvSpPr>
          <p:nvPr>
            <p:ph type="title"/>
          </p:nvPr>
        </p:nvSpPr>
        <p:spPr>
          <a:xfrm>
            <a:off x="588263" y="457200"/>
            <a:ext cx="11018520" cy="553998"/>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r>
              <a:rPr lang="en-US" noProof="0">
                <a:ea typeface="+mj-ea"/>
                <a:cs typeface="+mj-cs"/>
              </a:rPr>
              <a:t>Understand team composition</a:t>
            </a:r>
          </a:p>
        </p:txBody>
      </p:sp>
    </p:spTree>
    <p:extLst>
      <p:ext uri="{BB962C8B-B14F-4D97-AF65-F5344CB8AC3E}">
        <p14:creationId xmlns:p14="http://schemas.microsoft.com/office/powerpoint/2010/main" val="389309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9E347-F28F-9F92-E969-DEE7937C8929}"/>
            </a:ext>
          </a:extLst>
        </p:cNvPr>
        <p:cNvGrpSpPr/>
        <p:nvPr/>
      </p:nvGrpSpPr>
      <p:grpSpPr>
        <a:xfrm>
          <a:off x="0" y="0"/>
          <a:ext cx="0" cy="0"/>
          <a:chOff x="0" y="0"/>
          <a:chExt cx="0" cy="0"/>
        </a:xfrm>
      </p:grpSpPr>
      <p:pic>
        <p:nvPicPr>
          <p:cNvPr id="37" name="Picture 36">
            <a:extLst>
              <a:ext uri="{FF2B5EF4-FFF2-40B4-BE49-F238E27FC236}">
                <a16:creationId xmlns:a16="http://schemas.microsoft.com/office/drawing/2014/main" id="{8FCE890F-C38A-6160-E74E-BCE95977892D}"/>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29" name="Rectangle: Rounded Corners 28">
            <a:extLst>
              <a:ext uri="{FF2B5EF4-FFF2-40B4-BE49-F238E27FC236}">
                <a16:creationId xmlns:a16="http://schemas.microsoft.com/office/drawing/2014/main" id="{1637FCC9-9B99-FD1F-AC37-C3CD0DB63ECC}"/>
              </a:ext>
              <a:ext uri="{C183D7F6-B498-43B3-948B-1728B52AA6E4}">
                <adec:decorative xmlns:adec="http://schemas.microsoft.com/office/drawing/2017/decorative" val="1"/>
              </a:ext>
            </a:extLst>
          </p:cNvPr>
          <p:cNvSpPr>
            <a:spLocks/>
          </p:cNvSpPr>
          <p:nvPr/>
        </p:nvSpPr>
        <p:spPr>
          <a:xfrm>
            <a:off x="588263" y="1263454"/>
            <a:ext cx="11015472" cy="5148176"/>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7" name="Picture 6">
            <a:extLst>
              <a:ext uri="{FF2B5EF4-FFF2-40B4-BE49-F238E27FC236}">
                <a16:creationId xmlns:a16="http://schemas.microsoft.com/office/drawing/2014/main" id="{22D75184-917B-28D2-2011-97D23331CEA7}"/>
              </a:ext>
              <a:ext uri="{C183D7F6-B498-43B3-948B-1728B52AA6E4}">
                <adec:decorative xmlns:adec="http://schemas.microsoft.com/office/drawing/2017/decorative" val="1"/>
              </a:ext>
            </a:extLst>
          </p:cNvPr>
          <p:cNvPicPr>
            <a:picLocks noChangeAspect="1"/>
          </p:cNvPicPr>
          <p:nvPr/>
        </p:nvPicPr>
        <p:blipFill>
          <a:blip r:embed="rId4"/>
          <a:srcRect/>
          <a:stretch/>
        </p:blipFill>
        <p:spPr>
          <a:xfrm>
            <a:off x="868167" y="1419664"/>
            <a:ext cx="10455665" cy="4700423"/>
          </a:xfrm>
          <a:prstGeom prst="rect">
            <a:avLst/>
          </a:prstGeom>
        </p:spPr>
      </p:pic>
      <p:sp>
        <p:nvSpPr>
          <p:cNvPr id="30" name="Title 6">
            <a:extLst>
              <a:ext uri="{FF2B5EF4-FFF2-40B4-BE49-F238E27FC236}">
                <a16:creationId xmlns:a16="http://schemas.microsoft.com/office/drawing/2014/main" id="{F4186BAA-7289-0E9E-513C-2A7AD0C624A6}"/>
              </a:ext>
            </a:extLst>
          </p:cNvPr>
          <p:cNvSpPr txBox="1">
            <a:spLocks noGrp="1"/>
          </p:cNvSpPr>
          <p:nvPr>
            <p:ph type="title"/>
          </p:nvPr>
        </p:nvSpPr>
        <p:spPr>
          <a:xfrm>
            <a:off x="588263" y="457200"/>
            <a:ext cx="11018520" cy="553998"/>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r>
              <a:rPr lang="en-US">
                <a:ea typeface="+mj-ea"/>
                <a:cs typeface="+mj-cs"/>
              </a:rPr>
              <a:t>Summarize skill distribution</a:t>
            </a:r>
            <a:endParaRPr lang="en-US" noProof="0">
              <a:ea typeface="+mj-ea"/>
              <a:cs typeface="+mj-cs"/>
            </a:endParaRPr>
          </a:p>
        </p:txBody>
      </p:sp>
    </p:spTree>
    <p:extLst>
      <p:ext uri="{BB962C8B-B14F-4D97-AF65-F5344CB8AC3E}">
        <p14:creationId xmlns:p14="http://schemas.microsoft.com/office/powerpoint/2010/main" val="2477674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4D98B-813B-1A79-4EC3-A725314AE6D9}"/>
            </a:ext>
          </a:extLst>
        </p:cNvPr>
        <p:cNvGrpSpPr/>
        <p:nvPr/>
      </p:nvGrpSpPr>
      <p:grpSpPr>
        <a:xfrm>
          <a:off x="0" y="0"/>
          <a:ext cx="0" cy="0"/>
          <a:chOff x="0" y="0"/>
          <a:chExt cx="0" cy="0"/>
        </a:xfrm>
      </p:grpSpPr>
      <p:pic>
        <p:nvPicPr>
          <p:cNvPr id="37" name="Picture 36">
            <a:extLst>
              <a:ext uri="{FF2B5EF4-FFF2-40B4-BE49-F238E27FC236}">
                <a16:creationId xmlns:a16="http://schemas.microsoft.com/office/drawing/2014/main" id="{AFEB69A1-DB66-8488-CDE6-F34C1D138F7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29" name="Rectangle: Rounded Corners 28">
            <a:extLst>
              <a:ext uri="{FF2B5EF4-FFF2-40B4-BE49-F238E27FC236}">
                <a16:creationId xmlns:a16="http://schemas.microsoft.com/office/drawing/2014/main" id="{B8B0BFBE-1FA3-1493-8EC1-567697961DFA}"/>
              </a:ext>
              <a:ext uri="{C183D7F6-B498-43B3-948B-1728B52AA6E4}">
                <adec:decorative xmlns:adec="http://schemas.microsoft.com/office/drawing/2017/decorative" val="1"/>
              </a:ext>
            </a:extLst>
          </p:cNvPr>
          <p:cNvSpPr>
            <a:spLocks/>
          </p:cNvSpPr>
          <p:nvPr/>
        </p:nvSpPr>
        <p:spPr>
          <a:xfrm>
            <a:off x="588263" y="1263454"/>
            <a:ext cx="11015472" cy="5148176"/>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pic>
        <p:nvPicPr>
          <p:cNvPr id="7" name="Picture 6">
            <a:extLst>
              <a:ext uri="{FF2B5EF4-FFF2-40B4-BE49-F238E27FC236}">
                <a16:creationId xmlns:a16="http://schemas.microsoft.com/office/drawing/2014/main" id="{0C077F7C-F324-70EB-8C43-39E69AAFDED9}"/>
              </a:ext>
              <a:ext uri="{C183D7F6-B498-43B3-948B-1728B52AA6E4}">
                <adec:decorative xmlns:adec="http://schemas.microsoft.com/office/drawing/2017/decorative" val="1"/>
              </a:ext>
            </a:extLst>
          </p:cNvPr>
          <p:cNvPicPr>
            <a:picLocks noChangeAspect="1"/>
          </p:cNvPicPr>
          <p:nvPr/>
        </p:nvPicPr>
        <p:blipFill>
          <a:blip r:embed="rId4"/>
          <a:srcRect/>
          <a:stretch/>
        </p:blipFill>
        <p:spPr>
          <a:xfrm>
            <a:off x="866624" y="1487330"/>
            <a:ext cx="10458749" cy="4700423"/>
          </a:xfrm>
          <a:prstGeom prst="rect">
            <a:avLst/>
          </a:prstGeom>
        </p:spPr>
      </p:pic>
      <p:sp>
        <p:nvSpPr>
          <p:cNvPr id="30" name="Title 6">
            <a:extLst>
              <a:ext uri="{FF2B5EF4-FFF2-40B4-BE49-F238E27FC236}">
                <a16:creationId xmlns:a16="http://schemas.microsoft.com/office/drawing/2014/main" id="{E8CC5175-B3E2-9B42-4366-9A44037F724C}"/>
              </a:ext>
            </a:extLst>
          </p:cNvPr>
          <p:cNvSpPr txBox="1">
            <a:spLocks noGrp="1"/>
          </p:cNvSpPr>
          <p:nvPr>
            <p:ph type="title"/>
          </p:nvPr>
        </p:nvSpPr>
        <p:spPr>
          <a:xfrm>
            <a:off x="588263" y="457200"/>
            <a:ext cx="11018520" cy="553998"/>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r>
              <a:rPr lang="en-US" noProof="0">
                <a:ea typeface="+mj-ea"/>
                <a:cs typeface="+mj-cs"/>
              </a:rPr>
              <a:t>Analyze opportunities</a:t>
            </a:r>
          </a:p>
        </p:txBody>
      </p:sp>
    </p:spTree>
    <p:extLst>
      <p:ext uri="{BB962C8B-B14F-4D97-AF65-F5344CB8AC3E}">
        <p14:creationId xmlns:p14="http://schemas.microsoft.com/office/powerpoint/2010/main" val="151779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47784-6698-AD5A-28C5-385A8678A380}"/>
            </a:ext>
          </a:extLst>
        </p:cNvPr>
        <p:cNvGrpSpPr/>
        <p:nvPr/>
      </p:nvGrpSpPr>
      <p:grpSpPr>
        <a:xfrm>
          <a:off x="0" y="0"/>
          <a:ext cx="0" cy="0"/>
          <a:chOff x="0" y="0"/>
          <a:chExt cx="0" cy="0"/>
        </a:xfrm>
      </p:grpSpPr>
      <p:pic>
        <p:nvPicPr>
          <p:cNvPr id="4" name="Graphic 3" descr="Signpost with solid fill">
            <a:extLst>
              <a:ext uri="{FF2B5EF4-FFF2-40B4-BE49-F238E27FC236}">
                <a16:creationId xmlns:a16="http://schemas.microsoft.com/office/drawing/2014/main" id="{D9245C31-E9AD-C794-119B-9674602CF8D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20298" y="-130563"/>
            <a:ext cx="2309059" cy="2309059"/>
          </a:xfrm>
          <a:prstGeom prst="rect">
            <a:avLst/>
          </a:prstGeom>
        </p:spPr>
      </p:pic>
      <p:pic>
        <p:nvPicPr>
          <p:cNvPr id="47" name="Picture 46">
            <a:extLst>
              <a:ext uri="{FF2B5EF4-FFF2-40B4-BE49-F238E27FC236}">
                <a16:creationId xmlns:a16="http://schemas.microsoft.com/office/drawing/2014/main" id="{827E8DF0-1DEE-CFFF-662F-DB20279D0878}"/>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a:fillRect/>
          </a:stretch>
        </p:blipFill>
        <p:spPr>
          <a:xfrm flipH="1">
            <a:off x="-1" y="5038011"/>
            <a:ext cx="6343358" cy="1819989"/>
          </a:xfrm>
          <a:prstGeom prst="rect">
            <a:avLst/>
          </a:prstGeom>
        </p:spPr>
      </p:pic>
      <p:sp>
        <p:nvSpPr>
          <p:cNvPr id="2" name="Title 8">
            <a:extLst>
              <a:ext uri="{FF2B5EF4-FFF2-40B4-BE49-F238E27FC236}">
                <a16:creationId xmlns:a16="http://schemas.microsoft.com/office/drawing/2014/main" id="{DD252C2C-6333-F7F7-4981-BF6282AB461F}"/>
              </a:ext>
            </a:extLst>
          </p:cNvPr>
          <p:cNvSpPr txBox="1">
            <a:spLocks noGrp="1"/>
          </p:cNvSpPr>
          <p:nvPr>
            <p:ph type="title" idx="4294967295"/>
          </p:nvPr>
        </p:nvSpPr>
        <p:spPr>
          <a:xfrm>
            <a:off x="495300" y="676397"/>
            <a:ext cx="11201400" cy="46014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2800" b="0" i="0" u="none" strike="noStrike" kern="1200" cap="none" spc="0" normalizeH="0" baseline="0" noProof="0">
                <a:ln>
                  <a:noFill/>
                </a:ln>
                <a:solidFill>
                  <a:srgbClr val="0078D4"/>
                </a:solidFill>
                <a:effectLst/>
                <a:uLnTx/>
                <a:uFillTx/>
                <a:latin typeface="Aptos SemiBold" panose="020B0004020202020204" pitchFamily="34" charset="0"/>
                <a:ea typeface="+mj-ea"/>
                <a:cs typeface="+mj-cs"/>
              </a:rPr>
              <a:t>Org Queries </a:t>
            </a:r>
            <a:r>
              <a:rPr kumimoji="0" lang="en-US" sz="2800" b="1" i="0" u="none" strike="noStrike" kern="1200" cap="none" spc="0" normalizeH="0" baseline="0" noProof="0">
                <a:ln>
                  <a:noFill/>
                </a:ln>
                <a:solidFill>
                  <a:prstClr val="black"/>
                </a:solidFill>
                <a:effectLst/>
                <a:uLnTx/>
                <a:uFillTx/>
                <a:latin typeface="Aptos SemiBold" panose="020B0004020202020204" pitchFamily="34" charset="0"/>
                <a:ea typeface="+mj-ea"/>
                <a:cs typeface="+mj-cs"/>
              </a:rPr>
              <a:t>in M365 Copilot</a:t>
            </a:r>
          </a:p>
        </p:txBody>
      </p:sp>
      <p:sp>
        <p:nvSpPr>
          <p:cNvPr id="7" name="Rounded Rectangle 80">
            <a:extLst>
              <a:ext uri="{FF2B5EF4-FFF2-40B4-BE49-F238E27FC236}">
                <a16:creationId xmlns:a16="http://schemas.microsoft.com/office/drawing/2014/main" id="{19ED8973-3E12-85A7-2F18-BD215225BB50}"/>
              </a:ext>
              <a:ext uri="{C183D7F6-B498-43B3-948B-1728B52AA6E4}">
                <adec:decorative xmlns:adec="http://schemas.microsoft.com/office/drawing/2017/decorative" val="1"/>
              </a:ext>
            </a:extLst>
          </p:cNvPr>
          <p:cNvSpPr>
            <a:spLocks/>
          </p:cNvSpPr>
          <p:nvPr/>
        </p:nvSpPr>
        <p:spPr bwMode="auto">
          <a:xfrm>
            <a:off x="408429" y="1645568"/>
            <a:ext cx="11375141" cy="2483662"/>
          </a:xfrm>
          <a:prstGeom prst="roundRect">
            <a:avLst>
              <a:gd name="adj" fmla="val 3353"/>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Aptos" panose="020B0004020202020204" pitchFamily="34" charset="0"/>
                <a:ea typeface="+mn-ea"/>
                <a:cs typeface="+mn-cs"/>
              </a:rPr>
              <a:t>Previous: </a:t>
            </a:r>
            <a:r>
              <a:rPr kumimoji="0" lang="en-US" sz="2000" b="0" i="0" u="none" strike="noStrike" kern="1200" cap="none" spc="0" normalizeH="0" baseline="0" noProof="0">
                <a:ln>
                  <a:noFill/>
                </a:ln>
                <a:solidFill>
                  <a:srgbClr val="000000"/>
                </a:solidFill>
                <a:effectLst/>
                <a:uLnTx/>
                <a:uFillTx/>
                <a:latin typeface="Aptos" panose="020B0004020202020204" pitchFamily="34" charset="0"/>
                <a:ea typeface="+mn-ea"/>
                <a:cs typeface="+mn-cs"/>
              </a:rPr>
              <a:t>People organizational queries like “How many people in John’s org?” often returned inaccurate or incomplete responses in M365 Copilot, especially when it came to aggregate counts, which led to user DSAT.​</a:t>
            </a:r>
          </a:p>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0000"/>
                </a:solidFill>
                <a:effectLst/>
                <a:uLnTx/>
                <a:uFillTx/>
                <a:latin typeface="Aptos" panose="020B0004020202020204" pitchFamily="34" charset="0"/>
                <a:ea typeface="+mn-ea"/>
                <a:cs typeface="+mn-cs"/>
              </a:rPr>
              <a:t>Now: </a:t>
            </a:r>
            <a:r>
              <a:rPr kumimoji="0" lang="en-US" sz="2000" b="0" i="0" u="none" strike="noStrike" kern="1200" cap="none" spc="0" normalizeH="0" baseline="0" noProof="0">
                <a:ln>
                  <a:noFill/>
                </a:ln>
                <a:solidFill>
                  <a:srgbClr val="000000"/>
                </a:solidFill>
                <a:effectLst/>
                <a:uLnTx/>
                <a:uFillTx/>
                <a:latin typeface="Aptos" panose="020B0004020202020204" pitchFamily="34" charset="0"/>
                <a:ea typeface="+mn-ea"/>
                <a:cs typeface="+mn-cs"/>
              </a:rPr>
              <a:t>By integrating PAX into Copilot’s People Discovery Service (PDS), org and people queries can return more accurate, aggregated insights based on authoritative people data.</a:t>
            </a:r>
          </a:p>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1" i="0" u="none" strike="noStrike" kern="1200" cap="none" spc="0" normalizeH="0" baseline="0" noProof="0">
              <a:ln>
                <a:noFill/>
              </a:ln>
              <a:solidFill>
                <a:srgbClr val="000000"/>
              </a:solidFill>
              <a:effectLst/>
              <a:uLnTx/>
              <a:uFillTx/>
              <a:latin typeface="Segoe UI Variable Display"/>
              <a:ea typeface="+mn-ea"/>
              <a:cs typeface="+mn-cs"/>
            </a:endParaRPr>
          </a:p>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graphicFrame>
        <p:nvGraphicFramePr>
          <p:cNvPr id="5" name="Table 4">
            <a:extLst>
              <a:ext uri="{FF2B5EF4-FFF2-40B4-BE49-F238E27FC236}">
                <a16:creationId xmlns:a16="http://schemas.microsoft.com/office/drawing/2014/main" id="{86597AFD-A1D5-D1DC-B9F4-44B72ED5F76B}"/>
              </a:ext>
            </a:extLst>
          </p:cNvPr>
          <p:cNvGraphicFramePr>
            <a:graphicFrameLocks noGrp="1"/>
          </p:cNvGraphicFramePr>
          <p:nvPr>
            <p:extLst>
              <p:ext uri="{D42A27DB-BD31-4B8C-83A1-F6EECF244321}">
                <p14:modId xmlns:p14="http://schemas.microsoft.com/office/powerpoint/2010/main" val="325315691"/>
              </p:ext>
            </p:extLst>
          </p:nvPr>
        </p:nvGraphicFramePr>
        <p:xfrm>
          <a:off x="4578933" y="4638256"/>
          <a:ext cx="7204637" cy="1767840"/>
        </p:xfrm>
        <a:graphic>
          <a:graphicData uri="http://schemas.openxmlformats.org/drawingml/2006/table">
            <a:tbl>
              <a:tblPr firstRow="1">
                <a:tableStyleId>{69012ECD-51FC-41F1-AA8D-1B2483CD663E}</a:tableStyleId>
              </a:tblPr>
              <a:tblGrid>
                <a:gridCol w="7204637">
                  <a:extLst>
                    <a:ext uri="{9D8B030D-6E8A-4147-A177-3AD203B41FA5}">
                      <a16:colId xmlns:a16="http://schemas.microsoft.com/office/drawing/2014/main" val="2877297309"/>
                    </a:ext>
                  </a:extLst>
                </a:gridCol>
              </a:tblGrid>
              <a:tr h="149459">
                <a:tc>
                  <a:txBody>
                    <a:bodyPr/>
                    <a:lstStyle/>
                    <a:p>
                      <a:pPr>
                        <a:buNone/>
                      </a:pPr>
                      <a:r>
                        <a:rPr lang="en-US" sz="1400">
                          <a:solidFill>
                            <a:srgbClr val="000000"/>
                          </a:solidFill>
                        </a:rPr>
                        <a:t>Queries to try in M365 Copilot</a:t>
                      </a:r>
                      <a:endParaRPr lang="en-US" sz="1400">
                        <a:solidFill>
                          <a:srgbClr val="000000"/>
                        </a:solidFill>
                        <a:latin typeface="Aptos" panose="020B0004020202020204" pitchFamily="34" charset="0"/>
                      </a:endParaRPr>
                    </a:p>
                  </a:txBody>
                  <a:tcPr anchor="ctr"/>
                </a:tc>
                <a:extLst>
                  <a:ext uri="{0D108BD9-81ED-4DB2-BD59-A6C34878D82A}">
                    <a16:rowId xmlns:a16="http://schemas.microsoft.com/office/drawing/2014/main" val="676506823"/>
                  </a:ext>
                </a:extLst>
              </a:tr>
              <a:tr h="365760">
                <a:tc>
                  <a:txBody>
                    <a:bodyPr/>
                    <a:lstStyle/>
                    <a:p>
                      <a:pPr>
                        <a:buNone/>
                      </a:pPr>
                      <a:r>
                        <a:rPr lang="en-US" sz="1600" i="1">
                          <a:latin typeface="Aptos" panose="020B0004020202020204" pitchFamily="34" charset="0"/>
                        </a:rPr>
                        <a:t>How many people report to John Doe? </a:t>
                      </a:r>
                    </a:p>
                  </a:txBody>
                  <a:tcPr anchor="ctr"/>
                </a:tc>
                <a:extLst>
                  <a:ext uri="{0D108BD9-81ED-4DB2-BD59-A6C34878D82A}">
                    <a16:rowId xmlns:a16="http://schemas.microsoft.com/office/drawing/2014/main" val="3490021718"/>
                  </a:ext>
                </a:extLst>
              </a:tr>
              <a:tr h="365760">
                <a:tc>
                  <a:txBody>
                    <a:bodyPr/>
                    <a:lstStyle/>
                    <a:p>
                      <a:pPr>
                        <a:buNone/>
                      </a:pPr>
                      <a:r>
                        <a:rPr lang="en-US" sz="1600" b="0" i="1" kern="1200">
                          <a:solidFill>
                            <a:schemeClr val="tx1"/>
                          </a:solidFill>
                          <a:effectLst/>
                          <a:latin typeface="Aptos" panose="020B0004020202020204" pitchFamily="34" charset="0"/>
                          <a:ea typeface="+mn-ea"/>
                          <a:cs typeface="+mn-cs"/>
                        </a:rPr>
                        <a:t>Show me a breakdown of John Doe’s organization by country</a:t>
                      </a:r>
                      <a:endParaRPr lang="en-US" sz="1400" i="1">
                        <a:latin typeface="Aptos" panose="020B0004020202020204" pitchFamily="34" charset="0"/>
                      </a:endParaRPr>
                    </a:p>
                  </a:txBody>
                  <a:tcPr anchor="ctr"/>
                </a:tc>
                <a:extLst>
                  <a:ext uri="{0D108BD9-81ED-4DB2-BD59-A6C34878D82A}">
                    <a16:rowId xmlns:a16="http://schemas.microsoft.com/office/drawing/2014/main" val="1291058908"/>
                  </a:ext>
                </a:extLst>
              </a:tr>
              <a:tr h="365760">
                <a:tc>
                  <a:txBody>
                    <a:bodyPr/>
                    <a:lstStyle/>
                    <a:p>
                      <a:pPr>
                        <a:buNone/>
                      </a:pPr>
                      <a:r>
                        <a:rPr lang="en-US" sz="1600" i="1">
                          <a:latin typeface="Aptos" panose="020B0004020202020204" pitchFamily="34" charset="0"/>
                        </a:rPr>
                        <a:t>Breakdown John Doe’s organization by function</a:t>
                      </a:r>
                    </a:p>
                  </a:txBody>
                  <a:tcPr anchor="ctr"/>
                </a:tc>
                <a:extLst>
                  <a:ext uri="{0D108BD9-81ED-4DB2-BD59-A6C34878D82A}">
                    <a16:rowId xmlns:a16="http://schemas.microsoft.com/office/drawing/2014/main" val="3924663893"/>
                  </a:ext>
                </a:extLst>
              </a:tr>
              <a:tr h="365760">
                <a:tc>
                  <a:txBody>
                    <a:bodyPr/>
                    <a:lstStyle/>
                    <a:p>
                      <a:pPr>
                        <a:buNone/>
                      </a:pPr>
                      <a:r>
                        <a:rPr lang="en-US" sz="1600" i="1">
                          <a:latin typeface="Aptos" panose="020B0004020202020204" pitchFamily="34" charset="0"/>
                        </a:rPr>
                        <a:t>How many managers in John Doe’s organization? </a:t>
                      </a:r>
                    </a:p>
                  </a:txBody>
                  <a:tcPr anchor="ctr"/>
                </a:tc>
                <a:extLst>
                  <a:ext uri="{0D108BD9-81ED-4DB2-BD59-A6C34878D82A}">
                    <a16:rowId xmlns:a16="http://schemas.microsoft.com/office/drawing/2014/main" val="1529294609"/>
                  </a:ext>
                </a:extLst>
              </a:tr>
            </a:tbl>
          </a:graphicData>
        </a:graphic>
      </p:graphicFrame>
    </p:spTree>
    <p:extLst>
      <p:ext uri="{BB962C8B-B14F-4D97-AF65-F5344CB8AC3E}">
        <p14:creationId xmlns:p14="http://schemas.microsoft.com/office/powerpoint/2010/main" val="19114750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1ADF5-DB95-2F9C-2BF9-2C0054036758}"/>
            </a:ext>
          </a:extLst>
        </p:cNvPr>
        <p:cNvGrpSpPr/>
        <p:nvPr/>
      </p:nvGrpSpPr>
      <p:grpSpPr>
        <a:xfrm>
          <a:off x="0" y="0"/>
          <a:ext cx="0" cy="0"/>
          <a:chOff x="0" y="0"/>
          <a:chExt cx="0" cy="0"/>
        </a:xfrm>
      </p:grpSpPr>
      <p:pic>
        <p:nvPicPr>
          <p:cNvPr id="4" name="Graphic 3" descr="Signpost with solid fill">
            <a:extLst>
              <a:ext uri="{FF2B5EF4-FFF2-40B4-BE49-F238E27FC236}">
                <a16:creationId xmlns:a16="http://schemas.microsoft.com/office/drawing/2014/main" id="{077FAC46-F049-CE44-C5B2-3BC1F39F67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20298" y="-130563"/>
            <a:ext cx="2309059" cy="2309059"/>
          </a:xfrm>
          <a:prstGeom prst="rect">
            <a:avLst/>
          </a:prstGeom>
        </p:spPr>
      </p:pic>
      <p:pic>
        <p:nvPicPr>
          <p:cNvPr id="47" name="Picture 46">
            <a:extLst>
              <a:ext uri="{FF2B5EF4-FFF2-40B4-BE49-F238E27FC236}">
                <a16:creationId xmlns:a16="http://schemas.microsoft.com/office/drawing/2014/main" id="{A129C926-E378-AAAB-1471-632F60A7FA08}"/>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a:fillRect/>
          </a:stretch>
        </p:blipFill>
        <p:spPr>
          <a:xfrm flipH="1">
            <a:off x="-1" y="5038011"/>
            <a:ext cx="6343358" cy="1819989"/>
          </a:xfrm>
          <a:prstGeom prst="rect">
            <a:avLst/>
          </a:prstGeom>
        </p:spPr>
      </p:pic>
      <p:sp>
        <p:nvSpPr>
          <p:cNvPr id="2" name="Title 8">
            <a:extLst>
              <a:ext uri="{FF2B5EF4-FFF2-40B4-BE49-F238E27FC236}">
                <a16:creationId xmlns:a16="http://schemas.microsoft.com/office/drawing/2014/main" id="{EB52F023-D329-1D2D-82F2-2CB695E4E3C8}"/>
              </a:ext>
            </a:extLst>
          </p:cNvPr>
          <p:cNvSpPr txBox="1">
            <a:spLocks noGrp="1"/>
          </p:cNvSpPr>
          <p:nvPr>
            <p:ph type="title" idx="4294967295"/>
          </p:nvPr>
        </p:nvSpPr>
        <p:spPr>
          <a:xfrm>
            <a:off x="495300" y="676397"/>
            <a:ext cx="11201400" cy="46014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3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1200"/>
              </a:spcAft>
              <a:buClrTx/>
              <a:buSzTx/>
              <a:buFontTx/>
              <a:buNone/>
              <a:tabLst/>
              <a:defRPr/>
            </a:pPr>
            <a:r>
              <a:rPr kumimoji="0" lang="en-US" sz="2800" b="0" i="0" u="none" strike="noStrike" kern="1200" cap="none" spc="0" normalizeH="0" baseline="0" noProof="0">
                <a:ln>
                  <a:noFill/>
                </a:ln>
                <a:solidFill>
                  <a:srgbClr val="0078D4"/>
                </a:solidFill>
                <a:effectLst/>
                <a:uLnTx/>
                <a:uFillTx/>
                <a:latin typeface="Aptos SemiBold" panose="020B0004020202020204" pitchFamily="34" charset="0"/>
                <a:ea typeface="+mn-ea"/>
                <a:cs typeface="+mn-cs"/>
              </a:rPr>
              <a:t>Org Queries </a:t>
            </a:r>
            <a:r>
              <a:rPr kumimoji="0" lang="en-US" sz="2800" b="1" i="0" u="none" strike="noStrike" kern="1200" cap="none" spc="0" normalizeH="0" baseline="0" noProof="0">
                <a:ln>
                  <a:noFill/>
                </a:ln>
                <a:solidFill>
                  <a:prstClr val="black"/>
                </a:solidFill>
                <a:effectLst/>
                <a:uLnTx/>
                <a:uFillTx/>
                <a:latin typeface="Aptos SemiBold" panose="020B0004020202020204" pitchFamily="34" charset="0"/>
                <a:ea typeface="+mj-ea"/>
                <a:cs typeface="+mj-cs"/>
              </a:rPr>
              <a:t>in M365 Copilot</a:t>
            </a:r>
          </a:p>
        </p:txBody>
      </p:sp>
      <p:sp>
        <p:nvSpPr>
          <p:cNvPr id="3" name="TextBox 2">
            <a:extLst>
              <a:ext uri="{FF2B5EF4-FFF2-40B4-BE49-F238E27FC236}">
                <a16:creationId xmlns:a16="http://schemas.microsoft.com/office/drawing/2014/main" id="{FB11781E-7B77-23AE-5320-3CD8465E6786}"/>
              </a:ext>
            </a:extLst>
          </p:cNvPr>
          <p:cNvSpPr txBox="1"/>
          <p:nvPr/>
        </p:nvSpPr>
        <p:spPr>
          <a:xfrm>
            <a:off x="703730" y="1335741"/>
            <a:ext cx="4755776" cy="307777"/>
          </a:xfrm>
          <a:prstGeom prst="rect">
            <a:avLst/>
          </a:prstGeom>
          <a:noFill/>
        </p:spPr>
        <p:txBody>
          <a:bodyPr wrap="square" lIns="0" tIns="0" rIns="0" bIns="0" rtlCol="0">
            <a:spAutoFit/>
          </a:bodyPr>
          <a:lstStyle/>
          <a:p>
            <a:pPr algn="l"/>
            <a:r>
              <a:rPr lang="en-US" sz="2000" b="1">
                <a:gradFill>
                  <a:gsLst>
                    <a:gs pos="2917">
                      <a:schemeClr val="tx1"/>
                    </a:gs>
                    <a:gs pos="30000">
                      <a:schemeClr val="tx1"/>
                    </a:gs>
                  </a:gsLst>
                  <a:lin ang="5400000" scaled="0"/>
                </a:gradFill>
                <a:latin typeface="Aptos SemiBold" panose="020B0004020202020204" pitchFamily="34" charset="0"/>
              </a:rPr>
              <a:t>Experience without PAX</a:t>
            </a:r>
          </a:p>
        </p:txBody>
      </p:sp>
      <p:sp>
        <p:nvSpPr>
          <p:cNvPr id="5" name="TextBox 4">
            <a:extLst>
              <a:ext uri="{FF2B5EF4-FFF2-40B4-BE49-F238E27FC236}">
                <a16:creationId xmlns:a16="http://schemas.microsoft.com/office/drawing/2014/main" id="{1FF2FEB8-1FF3-A843-2DFF-A46144479CAF}"/>
              </a:ext>
            </a:extLst>
          </p:cNvPr>
          <p:cNvSpPr txBox="1"/>
          <p:nvPr/>
        </p:nvSpPr>
        <p:spPr>
          <a:xfrm>
            <a:off x="5952565" y="1555377"/>
            <a:ext cx="4755776" cy="307777"/>
          </a:xfrm>
          <a:prstGeom prst="rect">
            <a:avLst/>
          </a:prstGeom>
          <a:noFill/>
        </p:spPr>
        <p:txBody>
          <a:bodyPr wrap="square" lIns="0" tIns="0" rIns="0" bIns="0" rtlCol="0">
            <a:spAutoFit/>
          </a:bodyPr>
          <a:lstStyle/>
          <a:p>
            <a:pPr algn="l"/>
            <a:r>
              <a:rPr lang="en-US" sz="2000" b="1">
                <a:gradFill>
                  <a:gsLst>
                    <a:gs pos="2917">
                      <a:schemeClr val="tx1"/>
                    </a:gs>
                    <a:gs pos="30000">
                      <a:schemeClr val="tx1"/>
                    </a:gs>
                  </a:gsLst>
                  <a:lin ang="5400000" scaled="0"/>
                </a:gradFill>
                <a:latin typeface="Aptos SemiBold" panose="020B0004020202020204" pitchFamily="34" charset="0"/>
              </a:rPr>
              <a:t>With PAX data</a:t>
            </a:r>
          </a:p>
        </p:txBody>
      </p:sp>
      <p:pic>
        <p:nvPicPr>
          <p:cNvPr id="6" name="Picture 5">
            <a:extLst>
              <a:ext uri="{FF2B5EF4-FFF2-40B4-BE49-F238E27FC236}">
                <a16:creationId xmlns:a16="http://schemas.microsoft.com/office/drawing/2014/main" id="{D61A8672-70FE-860F-8BAB-8969473A906C}"/>
              </a:ext>
              <a:ext uri="{C183D7F6-B498-43B3-948B-1728B52AA6E4}">
                <adec:decorative xmlns:adec="http://schemas.microsoft.com/office/drawing/2017/decorative" val="1"/>
              </a:ext>
            </a:extLst>
          </p:cNvPr>
          <p:cNvPicPr>
            <a:picLocks noChangeAspect="1"/>
          </p:cNvPicPr>
          <p:nvPr/>
        </p:nvPicPr>
        <p:blipFill>
          <a:blip r:embed="rId5"/>
          <a:srcRect b="15442"/>
          <a:stretch>
            <a:fillRect/>
          </a:stretch>
        </p:blipFill>
        <p:spPr>
          <a:xfrm>
            <a:off x="409509" y="1746852"/>
            <a:ext cx="5093206" cy="4761523"/>
          </a:xfrm>
          <a:prstGeom prst="rect">
            <a:avLst/>
          </a:prstGeom>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FAF310C6-7C75-D97B-D24C-08044E087E19}"/>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952565" y="2104365"/>
            <a:ext cx="6124220" cy="264927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762292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2B30F-4CE1-5D87-73AE-B3629420546A}"/>
            </a:ext>
          </a:extLst>
        </p:cNvPr>
        <p:cNvGrpSpPr/>
        <p:nvPr/>
      </p:nvGrpSpPr>
      <p:grpSpPr>
        <a:xfrm>
          <a:off x="0" y="0"/>
          <a:ext cx="0" cy="0"/>
          <a:chOff x="0" y="0"/>
          <a:chExt cx="0" cy="0"/>
        </a:xfrm>
      </p:grpSpPr>
      <p:pic>
        <p:nvPicPr>
          <p:cNvPr id="37" name="Picture 36">
            <a:extLst>
              <a:ext uri="{FF2B5EF4-FFF2-40B4-BE49-F238E27FC236}">
                <a16:creationId xmlns:a16="http://schemas.microsoft.com/office/drawing/2014/main" id="{E92BDF87-F3DF-81D1-8EA2-C1B34534D7BC}"/>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4874" t="18771" r="33691" b="36127"/>
          <a:stretch>
            <a:fillRect/>
          </a:stretch>
        </p:blipFill>
        <p:spPr>
          <a:xfrm>
            <a:off x="3162301" y="228600"/>
            <a:ext cx="9029700" cy="6629400"/>
          </a:xfrm>
          <a:prstGeom prst="rect">
            <a:avLst/>
          </a:prstGeom>
        </p:spPr>
      </p:pic>
      <p:sp>
        <p:nvSpPr>
          <p:cNvPr id="30" name="Title 6">
            <a:extLst>
              <a:ext uri="{FF2B5EF4-FFF2-40B4-BE49-F238E27FC236}">
                <a16:creationId xmlns:a16="http://schemas.microsoft.com/office/drawing/2014/main" id="{E312C238-A2BB-49C7-348D-79015AF77319}"/>
              </a:ext>
            </a:extLst>
          </p:cNvPr>
          <p:cNvSpPr txBox="1">
            <a:spLocks noGrp="1"/>
          </p:cNvSpPr>
          <p:nvPr>
            <p:ph type="title"/>
          </p:nvPr>
        </p:nvSpPr>
        <p:spPr>
          <a:xfrm>
            <a:off x="588263" y="457200"/>
            <a:ext cx="11018520" cy="553998"/>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r>
              <a:rPr lang="en-US" noProof="0">
                <a:ea typeface="+mj-ea"/>
                <a:cs typeface="+mj-cs"/>
              </a:rPr>
              <a:t>WFI Starter prompts</a:t>
            </a:r>
          </a:p>
        </p:txBody>
      </p:sp>
      <p:sp>
        <p:nvSpPr>
          <p:cNvPr id="4" name="TextBox 3">
            <a:extLst>
              <a:ext uri="{FF2B5EF4-FFF2-40B4-BE49-F238E27FC236}">
                <a16:creationId xmlns:a16="http://schemas.microsoft.com/office/drawing/2014/main" id="{FCCF5A5F-211E-0011-0B95-9E05B31D2157}"/>
              </a:ext>
            </a:extLst>
          </p:cNvPr>
          <p:cNvSpPr txBox="1"/>
          <p:nvPr/>
        </p:nvSpPr>
        <p:spPr>
          <a:xfrm>
            <a:off x="615142" y="1224344"/>
            <a:ext cx="10490662" cy="5032147"/>
          </a:xfrm>
          <a:prstGeom prst="rect">
            <a:avLst/>
          </a:prstGeom>
          <a:solidFill>
            <a:srgbClr val="F0F0F0"/>
          </a:solid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110004020202020204"/>
                <a:ea typeface="+mn-ea"/>
                <a:cs typeface="+mn-cs"/>
              </a:rPr>
              <a:t>Starter prompt</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“What data is available about my organization?”</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110004020202020204"/>
                <a:ea typeface="+mn-ea"/>
                <a:cs typeface="+mn-cs"/>
              </a:rPr>
              <a:t>Team composition</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“How many people are in my team?”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“Who are the new hires in my organization and what are their location?”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“How many employees in my team, grouped by function?”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“What’s the ratio of PMs to engineers (choose your own function type) in my team?”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“How is my organization currently staffed? Provide a detailed breakdown by manager and ICs, function type, location, and recent hiring.”</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110004020202020204"/>
                <a:ea typeface="+mn-ea"/>
                <a:cs typeface="+mn-cs"/>
              </a:rPr>
              <a:t>Employee Profiles</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“What country is John Doe located in?”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“Is John Doe a manager?” </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110004020202020204"/>
                <a:ea typeface="+mn-ea"/>
                <a:cs typeface="+mn-cs"/>
              </a:rPr>
              <a:t>Org analysis</a:t>
            </a:r>
            <a:endParaRPr kumimoji="0" lang="en-US" sz="1800" b="0" i="0" u="none" strike="noStrike" kern="1200" cap="none" spc="0" normalizeH="0" baseline="0" noProof="0">
              <a:ln>
                <a:noFill/>
              </a:ln>
              <a:solidFill>
                <a:srgbClr val="000000"/>
              </a:solidFill>
              <a:effectLst/>
              <a:uLnTx/>
              <a:uFillTx/>
              <a:latin typeface="Aptos" panose="02110004020202020204"/>
              <a:ea typeface="+mn-ea"/>
              <a:cs typeface="+mn-cs"/>
            </a:endParaRP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“What’s the average span of control in my organization?”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“Show me the percentage of new hires by level.” </a:t>
            </a:r>
          </a:p>
          <a:p>
            <a:pPr marL="45720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000000"/>
                </a:solidFill>
                <a:effectLst/>
                <a:uLnTx/>
                <a:uFillTx/>
                <a:latin typeface="Aptos" panose="02110004020202020204"/>
                <a:ea typeface="+mn-ea"/>
                <a:cs typeface="+mn-cs"/>
              </a:rPr>
              <a:t>“What data should I consider when planning optimal organization structure? Show data by each of my directs?”</a:t>
            </a:r>
          </a:p>
        </p:txBody>
      </p:sp>
    </p:spTree>
    <p:extLst>
      <p:ext uri="{BB962C8B-B14F-4D97-AF65-F5344CB8AC3E}">
        <p14:creationId xmlns:p14="http://schemas.microsoft.com/office/powerpoint/2010/main" val="846338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310D7-4BD1-BFCF-82E2-A735B9F282F6}"/>
            </a:ext>
          </a:extLst>
        </p:cNvPr>
        <p:cNvGrpSpPr/>
        <p:nvPr/>
      </p:nvGrpSpPr>
      <p:grpSpPr>
        <a:xfrm>
          <a:off x="0" y="0"/>
          <a:ext cx="0" cy="0"/>
          <a:chOff x="0" y="0"/>
          <a:chExt cx="0" cy="0"/>
        </a:xfrm>
      </p:grpSpPr>
      <p:sp>
        <p:nvSpPr>
          <p:cNvPr id="29" name="Rectangle: Rounded Corners 28">
            <a:extLst>
              <a:ext uri="{FF2B5EF4-FFF2-40B4-BE49-F238E27FC236}">
                <a16:creationId xmlns:a16="http://schemas.microsoft.com/office/drawing/2014/main" id="{C25F2985-B6AB-AC01-6940-B0FADB8A9799}"/>
              </a:ext>
              <a:ext uri="{C183D7F6-B498-43B3-948B-1728B52AA6E4}">
                <adec:decorative xmlns:adec="http://schemas.microsoft.com/office/drawing/2017/decorative" val="1"/>
              </a:ext>
            </a:extLst>
          </p:cNvPr>
          <p:cNvSpPr>
            <a:spLocks/>
          </p:cNvSpPr>
          <p:nvPr/>
        </p:nvSpPr>
        <p:spPr>
          <a:xfrm>
            <a:off x="588263" y="1263454"/>
            <a:ext cx="3474720" cy="4206240"/>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0" name="Title 6">
            <a:extLst>
              <a:ext uri="{FF2B5EF4-FFF2-40B4-BE49-F238E27FC236}">
                <a16:creationId xmlns:a16="http://schemas.microsoft.com/office/drawing/2014/main" id="{FD198DDC-2850-D241-017F-714CF3261E6F}"/>
              </a:ext>
            </a:extLst>
          </p:cNvPr>
          <p:cNvSpPr txBox="1">
            <a:spLocks noGrp="1"/>
          </p:cNvSpPr>
          <p:nvPr>
            <p:ph type="title"/>
          </p:nvPr>
        </p:nvSpPr>
        <p:spPr>
          <a:xfrm>
            <a:off x="588263" y="457200"/>
            <a:ext cx="11018520" cy="553998"/>
          </a:xfr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lvl="0"/>
            <a:r>
              <a:rPr lang="en-US">
                <a:ea typeface="+mj-ea"/>
                <a:cs typeface="+mj-cs"/>
              </a:rPr>
              <a:t>New in April | Enhanced Admin Features</a:t>
            </a:r>
            <a:endParaRPr lang="en-US" noProof="0">
              <a:ea typeface="+mj-ea"/>
              <a:cs typeface="+mj-cs"/>
            </a:endParaRPr>
          </a:p>
        </p:txBody>
      </p:sp>
      <p:sp>
        <p:nvSpPr>
          <p:cNvPr id="4" name="Slide Number Placeholder 2">
            <a:extLst>
              <a:ext uri="{FF2B5EF4-FFF2-40B4-BE49-F238E27FC236}">
                <a16:creationId xmlns:a16="http://schemas.microsoft.com/office/drawing/2014/main" id="{A229ED38-DC8F-A7EB-6376-6E29499AB75B}"/>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defPPr>
              <a:defRPr lang="en-US"/>
            </a:defPPr>
            <a:lvl1pPr marL="0" algn="ct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lang="en-US" smtClean="0">
                <a:solidFill>
                  <a:srgbClr val="000000"/>
                </a:solidFill>
                <a:latin typeface="Segoe UI"/>
              </a:rPr>
              <a:pPr marL="0" marR="0" lvl="0" indent="0" algn="ctr" defTabSz="914400" rtl="0" eaLnBrk="1" fontAlgn="auto" latinLnBrk="0" hangingPunct="1">
                <a:lnSpc>
                  <a:spcPct val="100000"/>
                </a:lnSpc>
                <a:spcBef>
                  <a:spcPts val="0"/>
                </a:spcBef>
                <a:spcAft>
                  <a:spcPts val="0"/>
                </a:spcAft>
                <a:buClrTx/>
                <a:buSzTx/>
                <a:buFontTx/>
                <a:buNone/>
                <a:tabLst/>
                <a:defRPr/>
              </a:pPr>
              <a:t>43</a:t>
            </a:fld>
            <a:endParaRPr kumimoji="0" lang="en-US" sz="800" b="0" i="0" u="none" strike="noStrike" kern="1200" cap="none" spc="0" normalizeH="0" baseline="0" noProof="0">
              <a:ln>
                <a:noFill/>
              </a:ln>
              <a:solidFill>
                <a:srgbClr val="F4F3F5"/>
              </a:solidFill>
              <a:effectLst/>
              <a:uLnTx/>
              <a:uFillTx/>
              <a:latin typeface="Segoe UI"/>
              <a:ea typeface="+mn-ea"/>
              <a:cs typeface="+mn-cs"/>
            </a:endParaRPr>
          </a:p>
        </p:txBody>
      </p:sp>
      <p:sp>
        <p:nvSpPr>
          <p:cNvPr id="3" name="Rectangle: Rounded Corners 2">
            <a:extLst>
              <a:ext uri="{FF2B5EF4-FFF2-40B4-BE49-F238E27FC236}">
                <a16:creationId xmlns:a16="http://schemas.microsoft.com/office/drawing/2014/main" id="{FE709C1A-C244-963A-5164-74999EEC71EE}"/>
              </a:ext>
              <a:ext uri="{C183D7F6-B498-43B3-948B-1728B52AA6E4}">
                <adec:decorative xmlns:adec="http://schemas.microsoft.com/office/drawing/2017/decorative" val="1"/>
              </a:ext>
            </a:extLst>
          </p:cNvPr>
          <p:cNvSpPr>
            <a:spLocks/>
          </p:cNvSpPr>
          <p:nvPr/>
        </p:nvSpPr>
        <p:spPr>
          <a:xfrm>
            <a:off x="4380678" y="1263454"/>
            <a:ext cx="3474720" cy="4206240"/>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6" name="Rectangle: Rounded Corners 5">
            <a:extLst>
              <a:ext uri="{FF2B5EF4-FFF2-40B4-BE49-F238E27FC236}">
                <a16:creationId xmlns:a16="http://schemas.microsoft.com/office/drawing/2014/main" id="{6C8E4E38-3522-2D28-1B73-8B21717005A0}"/>
              </a:ext>
              <a:ext uri="{C183D7F6-B498-43B3-948B-1728B52AA6E4}">
                <adec:decorative xmlns:adec="http://schemas.microsoft.com/office/drawing/2017/decorative" val="1"/>
              </a:ext>
            </a:extLst>
          </p:cNvPr>
          <p:cNvSpPr>
            <a:spLocks/>
          </p:cNvSpPr>
          <p:nvPr/>
        </p:nvSpPr>
        <p:spPr>
          <a:xfrm>
            <a:off x="8173094" y="1263454"/>
            <a:ext cx="3474720" cy="4206240"/>
          </a:xfrm>
          <a:prstGeom prst="roundRect">
            <a:avLst>
              <a:gd name="adj" fmla="val 2547"/>
            </a:avLst>
          </a:prstGeom>
          <a:solidFill>
            <a:srgbClr val="FFFFFF">
              <a:alpha val="64000"/>
            </a:srgbClr>
          </a:solidFill>
          <a:ln w="6350">
            <a:gradFill flip="none" rotWithShape="1">
              <a:gsLst>
                <a:gs pos="0">
                  <a:srgbClr val="0078D4"/>
                </a:gs>
                <a:gs pos="43000">
                  <a:srgbClr val="8661C5"/>
                </a:gs>
                <a:gs pos="100000">
                  <a:srgbClr val="C03BC4"/>
                </a:gs>
              </a:gsLst>
              <a:lin ang="2700000" scaled="1"/>
              <a:tileRect/>
            </a:gradFill>
            <a:headEnd type="none" w="med" len="med"/>
            <a:tailEnd type="none" w="med" len="med"/>
          </a:ln>
          <a:effectLst>
            <a:outerShdw blurRad="50800" algn="ctr"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8" name="TextBox 7">
            <a:extLst>
              <a:ext uri="{FF2B5EF4-FFF2-40B4-BE49-F238E27FC236}">
                <a16:creationId xmlns:a16="http://schemas.microsoft.com/office/drawing/2014/main" id="{F91EDFFD-6646-4DC2-D689-8D011F5AAB99}"/>
              </a:ext>
            </a:extLst>
          </p:cNvPr>
          <p:cNvSpPr txBox="1"/>
          <p:nvPr/>
        </p:nvSpPr>
        <p:spPr>
          <a:xfrm>
            <a:off x="588263" y="5567624"/>
            <a:ext cx="3412237" cy="553998"/>
          </a:xfrm>
          <a:prstGeom prst="rect">
            <a:avLst/>
          </a:prstGeom>
          <a:solidFill>
            <a:schemeClr val="bg2"/>
          </a:solid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Semibold"/>
                <a:ea typeface="+mn-ea"/>
                <a:cs typeface="+mn-cs"/>
              </a:rPr>
              <a:t>Custom Manager Definition by </a:t>
            </a:r>
            <a:r>
              <a:rPr kumimoji="0" lang="en-US" sz="1800" b="0" i="1" u="none" strike="noStrike" kern="1200" cap="none" spc="0" normalizeH="0" baseline="0" noProof="0">
                <a:ln>
                  <a:noFill/>
                </a:ln>
                <a:solidFill>
                  <a:srgbClr val="000000"/>
                </a:solidFill>
                <a:effectLst/>
                <a:uLnTx/>
                <a:uFillTx/>
                <a:latin typeface="Segoe UI Semibold"/>
                <a:ea typeface="+mn-ea"/>
                <a:cs typeface="+mn-cs"/>
              </a:rPr>
              <a:t>“</a:t>
            </a:r>
            <a:r>
              <a:rPr kumimoji="0" lang="en-US" sz="1800" b="0" i="1" u="none" strike="noStrike" kern="1200" cap="none" spc="0" normalizeH="0" baseline="0" noProof="0" err="1">
                <a:ln>
                  <a:noFill/>
                </a:ln>
                <a:solidFill>
                  <a:srgbClr val="000000"/>
                </a:solidFill>
                <a:effectLst/>
                <a:uLnTx/>
                <a:uFillTx/>
                <a:latin typeface="Segoe UI Semibold"/>
                <a:ea typeface="+mn-ea"/>
                <a:cs typeface="+mn-cs"/>
              </a:rPr>
              <a:t>SupervisorIndicator</a:t>
            </a:r>
            <a:r>
              <a:rPr kumimoji="0" lang="en-US" sz="1800" b="0" i="1" u="none" strike="noStrike" kern="1200" cap="none" spc="0" normalizeH="0" baseline="0" noProof="0">
                <a:ln>
                  <a:noFill/>
                </a:ln>
                <a:solidFill>
                  <a:srgbClr val="000000"/>
                </a:solidFill>
                <a:effectLst/>
                <a:uLnTx/>
                <a:uFillTx/>
                <a:latin typeface="Segoe UI Semibold"/>
                <a:ea typeface="+mn-ea"/>
                <a:cs typeface="+mn-cs"/>
              </a:rPr>
              <a:t>” in MODIS</a:t>
            </a:r>
          </a:p>
        </p:txBody>
      </p:sp>
      <p:sp>
        <p:nvSpPr>
          <p:cNvPr id="10" name="TextBox 9">
            <a:extLst>
              <a:ext uri="{FF2B5EF4-FFF2-40B4-BE49-F238E27FC236}">
                <a16:creationId xmlns:a16="http://schemas.microsoft.com/office/drawing/2014/main" id="{D93337B7-6758-686B-3C85-353723DE19E9}"/>
              </a:ext>
            </a:extLst>
          </p:cNvPr>
          <p:cNvSpPr txBox="1"/>
          <p:nvPr/>
        </p:nvSpPr>
        <p:spPr>
          <a:xfrm>
            <a:off x="8292445" y="5746763"/>
            <a:ext cx="3412237" cy="276999"/>
          </a:xfrm>
          <a:prstGeom prst="rect">
            <a:avLst/>
          </a:prstGeom>
          <a:solidFill>
            <a:schemeClr val="bg2"/>
          </a:solid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Semibold"/>
                <a:ea typeface="+mn-ea"/>
                <a:cs typeface="+mn-cs"/>
              </a:rPr>
              <a:t>Organization-specific Prompts</a:t>
            </a:r>
            <a:endParaRPr kumimoji="0" lang="en-US" sz="1800" b="0" i="1" u="none" strike="noStrike" kern="1200" cap="none" spc="0" normalizeH="0" baseline="0" noProof="0">
              <a:ln>
                <a:noFill/>
              </a:ln>
              <a:solidFill>
                <a:srgbClr val="000000"/>
              </a:solidFill>
              <a:effectLst/>
              <a:uLnTx/>
              <a:uFillTx/>
              <a:latin typeface="Segoe UI Semibold"/>
              <a:ea typeface="+mn-ea"/>
              <a:cs typeface="+mn-cs"/>
            </a:endParaRPr>
          </a:p>
        </p:txBody>
      </p:sp>
      <p:sp>
        <p:nvSpPr>
          <p:cNvPr id="12" name="TextBox 11">
            <a:extLst>
              <a:ext uri="{FF2B5EF4-FFF2-40B4-BE49-F238E27FC236}">
                <a16:creationId xmlns:a16="http://schemas.microsoft.com/office/drawing/2014/main" id="{A9F9FDC0-1CCA-AD86-101B-2ABBC507A0F7}"/>
              </a:ext>
            </a:extLst>
          </p:cNvPr>
          <p:cNvSpPr txBox="1"/>
          <p:nvPr/>
        </p:nvSpPr>
        <p:spPr>
          <a:xfrm>
            <a:off x="4393453" y="5608263"/>
            <a:ext cx="3412237" cy="553998"/>
          </a:xfrm>
          <a:prstGeom prst="rect">
            <a:avLst/>
          </a:prstGeom>
          <a:solidFill>
            <a:schemeClr val="bg2"/>
          </a:solid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Semibold"/>
                <a:ea typeface="+mn-ea"/>
                <a:cs typeface="+mn-cs"/>
              </a:rPr>
              <a:t>LLM Generated Column Description</a:t>
            </a:r>
            <a:endParaRPr kumimoji="0" lang="en-US" sz="1800" b="0" i="1" u="none" strike="noStrike" kern="1200" cap="none" spc="0" normalizeH="0" baseline="0" noProof="0">
              <a:ln>
                <a:noFill/>
              </a:ln>
              <a:solidFill>
                <a:srgbClr val="000000"/>
              </a:solidFill>
              <a:effectLst/>
              <a:uLnTx/>
              <a:uFillTx/>
              <a:latin typeface="Segoe UI Semibold"/>
              <a:ea typeface="+mn-ea"/>
              <a:cs typeface="+mn-cs"/>
            </a:endParaRPr>
          </a:p>
        </p:txBody>
      </p:sp>
      <p:sp>
        <p:nvSpPr>
          <p:cNvPr id="14" name="TextBox 13">
            <a:extLst>
              <a:ext uri="{FF2B5EF4-FFF2-40B4-BE49-F238E27FC236}">
                <a16:creationId xmlns:a16="http://schemas.microsoft.com/office/drawing/2014/main" id="{56AFAF7A-BF4B-EA3E-D6E8-DCB4B18163EF}"/>
              </a:ext>
            </a:extLst>
          </p:cNvPr>
          <p:cNvSpPr txBox="1"/>
          <p:nvPr/>
        </p:nvSpPr>
        <p:spPr>
          <a:xfrm>
            <a:off x="668215" y="6253206"/>
            <a:ext cx="8862647" cy="461665"/>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effectLst/>
                <a:uLnTx/>
                <a:uFillTx/>
                <a:latin typeface="Segoe UI"/>
                <a:ea typeface="+mn-ea"/>
                <a:cs typeface="+mn-cs"/>
              </a:rPr>
              <a:t>Start admin configurations at: </a:t>
            </a:r>
            <a:r>
              <a:rPr kumimoji="0" lang="en-US" sz="1200" b="0" i="0" u="none" strike="noStrike" kern="1200" cap="none" spc="0" normalizeH="0" baseline="0" noProof="0">
                <a:ln>
                  <a:noFill/>
                </a:ln>
                <a:effectLst/>
                <a:uLnTx/>
                <a:uFillTx/>
                <a:latin typeface="Segoe UI"/>
                <a:ea typeface="+mn-ea"/>
                <a:cs typeface="+mn-cs"/>
                <a:hlinkClick r:id="rId3">
                  <a:extLst>
                    <a:ext uri="{A12FA001-AC4F-418D-AE19-62706E023703}">
                      <ahyp:hlinkClr xmlns:ahyp="http://schemas.microsoft.com/office/drawing/2018/hyperlinkcolor" val="tx"/>
                    </a:ext>
                  </a:extLst>
                </a:hlinkClick>
              </a:rPr>
              <a:t>https://aka.ms/WorkforceInsightsAdminHome</a:t>
            </a:r>
            <a:r>
              <a:rPr kumimoji="0" lang="en-US" sz="1200" b="0" i="0" u="none" strike="noStrike" kern="1200" cap="none" spc="0" normalizeH="0" baseline="0" noProof="0">
                <a:ln>
                  <a:noFill/>
                </a:ln>
                <a:effectLst/>
                <a:uLnTx/>
                <a:uFillTx/>
                <a:latin typeface="Segoe UI"/>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effectLst/>
                <a:uLnTx/>
                <a:uFillTx/>
                <a:latin typeface="Segoe UI"/>
                <a:ea typeface="+mn-ea"/>
                <a:cs typeface="+mn-cs"/>
              </a:rPr>
              <a:t>Documentation: </a:t>
            </a:r>
            <a:r>
              <a:rPr kumimoji="0" lang="en-US" sz="1200" b="0" i="0" u="none" strike="noStrike" kern="1200" cap="none" spc="0" normalizeH="0" baseline="0" noProof="0">
                <a:ln>
                  <a:noFill/>
                </a:ln>
                <a:effectLst/>
                <a:uLnTx/>
                <a:uFillTx/>
                <a:latin typeface="Segoe UI"/>
                <a:ea typeface="+mn-ea"/>
                <a:cs typeface="+mn-cs"/>
                <a:hlinkClick r:id="rId4">
                  <a:extLst>
                    <a:ext uri="{A12FA001-AC4F-418D-AE19-62706E023703}">
                      <ahyp:hlinkClr xmlns:ahyp="http://schemas.microsoft.com/office/drawing/2018/hyperlinkcolor" val="tx"/>
                    </a:ext>
                  </a:extLst>
                </a:hlinkClick>
              </a:rPr>
              <a:t>Workforce Insights agent | Microsoft Learn</a:t>
            </a:r>
            <a:endParaRPr kumimoji="0" lang="en-US" sz="1200" b="0" i="0" u="none" strike="noStrike" kern="1200" cap="none" spc="0" normalizeH="0" baseline="0" noProof="0">
              <a:ln>
                <a:noFill/>
              </a:ln>
              <a:effectLst/>
              <a:uLnTx/>
              <a:uFillTx/>
              <a:latin typeface="Segoe UI"/>
              <a:ea typeface="+mn-ea"/>
              <a:cs typeface="+mn-cs"/>
            </a:endParaRPr>
          </a:p>
        </p:txBody>
      </p:sp>
      <p:pic>
        <p:nvPicPr>
          <p:cNvPr id="19" name="Picture 18">
            <a:extLst>
              <a:ext uri="{FF2B5EF4-FFF2-40B4-BE49-F238E27FC236}">
                <a16:creationId xmlns:a16="http://schemas.microsoft.com/office/drawing/2014/main" id="{7D9FDA84-917E-EBE5-82F5-E6923745CD42}"/>
              </a:ext>
              <a:ext uri="{C183D7F6-B498-43B3-948B-1728B52AA6E4}">
                <adec:decorative xmlns:adec="http://schemas.microsoft.com/office/drawing/2017/decorative" val="1"/>
              </a:ext>
            </a:extLst>
          </p:cNvPr>
          <p:cNvPicPr>
            <a:picLocks noChangeAspect="1"/>
          </p:cNvPicPr>
          <p:nvPr/>
        </p:nvPicPr>
        <p:blipFill>
          <a:blip r:embed="rId5"/>
          <a:srcRect l="32738" t="13492" r="17460" b="2134"/>
          <a:stretch>
            <a:fillRect/>
          </a:stretch>
        </p:blipFill>
        <p:spPr>
          <a:xfrm>
            <a:off x="8292445" y="1726901"/>
            <a:ext cx="3311292" cy="3155622"/>
          </a:xfrm>
          <a:prstGeom prst="rect">
            <a:avLst/>
          </a:prstGeom>
        </p:spPr>
      </p:pic>
      <p:pic>
        <p:nvPicPr>
          <p:cNvPr id="23" name="Picture 22">
            <a:extLst>
              <a:ext uri="{FF2B5EF4-FFF2-40B4-BE49-F238E27FC236}">
                <a16:creationId xmlns:a16="http://schemas.microsoft.com/office/drawing/2014/main" id="{EC22AEC2-4208-7FE1-8B6B-49AADAA331E1}"/>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624893" y="1993463"/>
            <a:ext cx="3375607" cy="2622499"/>
          </a:xfrm>
          <a:prstGeom prst="rect">
            <a:avLst/>
          </a:prstGeom>
        </p:spPr>
      </p:pic>
      <p:pic>
        <p:nvPicPr>
          <p:cNvPr id="25" name="Picture 24">
            <a:extLst>
              <a:ext uri="{FF2B5EF4-FFF2-40B4-BE49-F238E27FC236}">
                <a16:creationId xmlns:a16="http://schemas.microsoft.com/office/drawing/2014/main" id="{D78D76B7-265C-693B-27BA-7A6086C96D2E}"/>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4433865" y="2009177"/>
            <a:ext cx="3368346" cy="2358729"/>
          </a:xfrm>
          <a:prstGeom prst="rect">
            <a:avLst/>
          </a:prstGeom>
        </p:spPr>
      </p:pic>
    </p:spTree>
    <p:extLst>
      <p:ext uri="{BB962C8B-B14F-4D97-AF65-F5344CB8AC3E}">
        <p14:creationId xmlns:p14="http://schemas.microsoft.com/office/powerpoint/2010/main" val="250640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39EC-7EB5-D16B-003D-A46CBA1990C3}"/>
              </a:ext>
            </a:extLst>
          </p:cNvPr>
          <p:cNvSpPr>
            <a:spLocks noGrp="1"/>
          </p:cNvSpPr>
          <p:nvPr>
            <p:ph type="title"/>
          </p:nvPr>
        </p:nvSpPr>
        <p:spPr>
          <a:xfrm>
            <a:off x="588263" y="457200"/>
            <a:ext cx="11018520" cy="553998"/>
          </a:xfrm>
        </p:spPr>
        <p:txBody>
          <a:bodyPr/>
          <a:lstStyle/>
          <a:p>
            <a:r>
              <a:rPr lang="en-US"/>
              <a:t>Organization-specific Prompts</a:t>
            </a:r>
          </a:p>
        </p:txBody>
      </p:sp>
      <p:sp>
        <p:nvSpPr>
          <p:cNvPr id="3" name="Slide Number Placeholder 2">
            <a:extLst>
              <a:ext uri="{FF2B5EF4-FFF2-40B4-BE49-F238E27FC236}">
                <a16:creationId xmlns:a16="http://schemas.microsoft.com/office/drawing/2014/main" id="{25C8FDD3-A6FA-04B5-B850-9AE0266DCFF3}"/>
              </a:ext>
            </a:extLst>
          </p:cNvPr>
          <p:cNvSpPr>
            <a:spLocks noGrp="1"/>
          </p:cNvSpPr>
          <p:nvPr>
            <p:ph type="sldNum" sz="quarter" idx="4"/>
          </p:nvPr>
        </p:nvSpPr>
        <p:spPr>
          <a:xfrm>
            <a:off x="11609390" y="6570297"/>
            <a:ext cx="461784" cy="123111"/>
          </a:xfrm>
          <a:prstGeom prst="rect">
            <a:avLst/>
          </a:prstGeom>
        </p:spPr>
        <p:txBody>
          <a:bodyPr vert="horz" lIns="0" tIns="0" rIns="0" bIns="0" rtlCol="0" anchor="ctr">
            <a:spAutoFit/>
          </a:bodyPr>
          <a:lstStyle>
            <a:defPPr>
              <a:defRPr lang="en-US"/>
            </a:defPPr>
            <a:lvl1pPr marL="0" algn="ct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3C410EDA-9B27-4D0B-833D-3D69C8BB707D}" type="slidenum">
              <a:rPr lang="en-US" smtClean="0">
                <a:solidFill>
                  <a:srgbClr val="000000"/>
                </a:solidFill>
                <a:latin typeface="Segoe UI"/>
              </a:rPr>
              <a:pPr marL="0" marR="0" lvl="0" indent="0" algn="ctr" defTabSz="914400" rtl="0" eaLnBrk="1" fontAlgn="auto" latinLnBrk="0" hangingPunct="1">
                <a:lnSpc>
                  <a:spcPct val="100000"/>
                </a:lnSpc>
                <a:spcBef>
                  <a:spcPts val="0"/>
                </a:spcBef>
                <a:spcAft>
                  <a:spcPts val="0"/>
                </a:spcAft>
                <a:buClrTx/>
                <a:buSzTx/>
                <a:buFontTx/>
                <a:buNone/>
                <a:tabLst/>
                <a:defRPr/>
              </a:pPr>
              <a:t>44</a:t>
            </a:fld>
            <a:endParaRPr kumimoji="0" lang="en-US" sz="800" b="0" i="0" u="none" strike="noStrike" kern="1200" cap="none" spc="0" normalizeH="0" baseline="0" noProof="0">
              <a:ln>
                <a:noFill/>
              </a:ln>
              <a:solidFill>
                <a:srgbClr val="000000"/>
              </a:solidFill>
              <a:effectLst/>
              <a:uLnTx/>
              <a:uFillTx/>
              <a:latin typeface="Segoe UI"/>
              <a:ea typeface="+mn-ea"/>
              <a:cs typeface="+mn-cs"/>
            </a:endParaRPr>
          </a:p>
        </p:txBody>
      </p:sp>
      <p:sp>
        <p:nvSpPr>
          <p:cNvPr id="6" name="TextBox 5">
            <a:extLst>
              <a:ext uri="{FF2B5EF4-FFF2-40B4-BE49-F238E27FC236}">
                <a16:creationId xmlns:a16="http://schemas.microsoft.com/office/drawing/2014/main" id="{D53C7E27-9EBE-77C1-F4C6-7C91BB90E152}"/>
              </a:ext>
            </a:extLst>
          </p:cNvPr>
          <p:cNvSpPr txBox="1"/>
          <p:nvPr/>
        </p:nvSpPr>
        <p:spPr>
          <a:xfrm>
            <a:off x="1371599" y="2431138"/>
            <a:ext cx="3332285"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78D4"/>
                </a:solidFill>
                <a:effectLst/>
                <a:uLnTx/>
                <a:uFillTx/>
                <a:latin typeface="Segoe UI Semibold"/>
                <a:ea typeface="+mn-ea"/>
                <a:cs typeface="+mn-cs"/>
              </a:rPr>
              <a:t>Admin Configuration Page</a:t>
            </a:r>
          </a:p>
        </p:txBody>
      </p:sp>
      <p:sp>
        <p:nvSpPr>
          <p:cNvPr id="8" name="TextBox 7">
            <a:extLst>
              <a:ext uri="{FF2B5EF4-FFF2-40B4-BE49-F238E27FC236}">
                <a16:creationId xmlns:a16="http://schemas.microsoft.com/office/drawing/2014/main" id="{0D3E4226-856C-3944-ED7B-5DF88B136C10}"/>
              </a:ext>
            </a:extLst>
          </p:cNvPr>
          <p:cNvSpPr txBox="1"/>
          <p:nvPr/>
        </p:nvSpPr>
        <p:spPr>
          <a:xfrm>
            <a:off x="6544407" y="2431137"/>
            <a:ext cx="4270132"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78D4"/>
                </a:solidFill>
                <a:effectLst/>
                <a:uLnTx/>
                <a:uFillTx/>
                <a:latin typeface="Segoe UI Semibold"/>
                <a:ea typeface="+mn-ea"/>
                <a:cs typeface="+mn-cs"/>
              </a:rPr>
              <a:t>End User View in </a:t>
            </a:r>
            <a:r>
              <a:rPr lang="en-US" sz="2000">
                <a:solidFill>
                  <a:srgbClr val="0078D4"/>
                </a:solidFill>
                <a:latin typeface="Segoe UI Semibold"/>
              </a:rPr>
              <a:t>Workforce Insights</a:t>
            </a:r>
            <a:endParaRPr kumimoji="0" lang="en-US" sz="2000" b="0" i="0" u="none" strike="noStrike" kern="1200" cap="none" spc="0" normalizeH="0" baseline="0" noProof="0">
              <a:ln>
                <a:noFill/>
              </a:ln>
              <a:solidFill>
                <a:srgbClr val="0078D4"/>
              </a:solidFill>
              <a:effectLst/>
              <a:uLnTx/>
              <a:uFillTx/>
              <a:latin typeface="Segoe UI Semibold"/>
              <a:ea typeface="+mn-ea"/>
              <a:cs typeface="+mn-cs"/>
            </a:endParaRPr>
          </a:p>
        </p:txBody>
      </p:sp>
      <p:pic>
        <p:nvPicPr>
          <p:cNvPr id="10" name="Picture 9">
            <a:extLst>
              <a:ext uri="{FF2B5EF4-FFF2-40B4-BE49-F238E27FC236}">
                <a16:creationId xmlns:a16="http://schemas.microsoft.com/office/drawing/2014/main" id="{48FBF06D-DAA0-83F6-D0FC-56CFB87F5997}"/>
              </a:ext>
              <a:ext uri="{C183D7F6-B498-43B3-948B-1728B52AA6E4}">
                <adec:decorative xmlns:adec="http://schemas.microsoft.com/office/drawing/2017/decorative" val="1"/>
              </a:ext>
            </a:extLst>
          </p:cNvPr>
          <p:cNvPicPr>
            <a:picLocks noChangeAspect="1"/>
          </p:cNvPicPr>
          <p:nvPr/>
        </p:nvPicPr>
        <p:blipFill>
          <a:blip r:embed="rId2"/>
          <a:srcRect l="13936" t="5427" r="7008" b="5766"/>
          <a:stretch>
            <a:fillRect/>
          </a:stretch>
        </p:blipFill>
        <p:spPr>
          <a:xfrm>
            <a:off x="509954" y="2910254"/>
            <a:ext cx="5586046" cy="3420207"/>
          </a:xfrm>
          <a:prstGeom prst="rect">
            <a:avLst/>
          </a:prstGeom>
        </p:spPr>
      </p:pic>
      <p:pic>
        <p:nvPicPr>
          <p:cNvPr id="12" name="Picture 11">
            <a:extLst>
              <a:ext uri="{FF2B5EF4-FFF2-40B4-BE49-F238E27FC236}">
                <a16:creationId xmlns:a16="http://schemas.microsoft.com/office/drawing/2014/main" id="{1005C1A0-F800-734B-F062-E65DC4EC2249}"/>
              </a:ext>
              <a:ext uri="{C183D7F6-B498-43B3-948B-1728B52AA6E4}">
                <adec:decorative xmlns:adec="http://schemas.microsoft.com/office/drawing/2017/decorative" val="1"/>
              </a:ext>
            </a:extLst>
          </p:cNvPr>
          <p:cNvPicPr>
            <a:picLocks noChangeAspect="1"/>
          </p:cNvPicPr>
          <p:nvPr/>
        </p:nvPicPr>
        <p:blipFill>
          <a:blip r:embed="rId3"/>
          <a:srcRect l="32738" t="13492" r="17460" b="2134"/>
          <a:stretch>
            <a:fillRect/>
          </a:stretch>
        </p:blipFill>
        <p:spPr>
          <a:xfrm>
            <a:off x="6773006" y="3002635"/>
            <a:ext cx="3725008" cy="3549888"/>
          </a:xfrm>
          <a:prstGeom prst="rect">
            <a:avLst/>
          </a:prstGeom>
        </p:spPr>
      </p:pic>
      <p:sp>
        <p:nvSpPr>
          <p:cNvPr id="13" name="TextBox 12">
            <a:extLst>
              <a:ext uri="{FF2B5EF4-FFF2-40B4-BE49-F238E27FC236}">
                <a16:creationId xmlns:a16="http://schemas.microsoft.com/office/drawing/2014/main" id="{77657718-17EB-6B94-B54F-5DBA5ADF98E2}"/>
              </a:ext>
            </a:extLst>
          </p:cNvPr>
          <p:cNvSpPr txBox="1"/>
          <p:nvPr/>
        </p:nvSpPr>
        <p:spPr>
          <a:xfrm>
            <a:off x="588263" y="1283677"/>
            <a:ext cx="10859322" cy="923330"/>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a:ea typeface="+mn-ea"/>
                <a:cs typeface="+mn-cs"/>
              </a:rPr>
              <a:t>Organizations can now customize up to 6 prompts they would like to highlight/promote. These prompts will show up in the separate “From your organization” tab for all WFI users in the tenant. This guides users to the topics that matter most to the organization.</a:t>
            </a:r>
          </a:p>
        </p:txBody>
      </p:sp>
      <p:sp>
        <p:nvSpPr>
          <p:cNvPr id="14" name="Rectangle 13">
            <a:extLst>
              <a:ext uri="{FF2B5EF4-FFF2-40B4-BE49-F238E27FC236}">
                <a16:creationId xmlns:a16="http://schemas.microsoft.com/office/drawing/2014/main" id="{923397CF-577F-87A4-FA69-9A5C804D5241}"/>
              </a:ext>
              <a:ext uri="{C183D7F6-B498-43B3-948B-1728B52AA6E4}">
                <adec:decorative xmlns:adec="http://schemas.microsoft.com/office/drawing/2017/decorative" val="1"/>
              </a:ext>
            </a:extLst>
          </p:cNvPr>
          <p:cNvSpPr/>
          <p:nvPr/>
        </p:nvSpPr>
        <p:spPr bwMode="auto">
          <a:xfrm>
            <a:off x="931985" y="4185137"/>
            <a:ext cx="422030" cy="211015"/>
          </a:xfrm>
          <a:prstGeom prst="rect">
            <a:avLst/>
          </a:prstGeom>
          <a:noFill/>
          <a:ln w="38100">
            <a:solidFill>
              <a:srgbClr val="C0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6" name="Rectangle 15">
            <a:extLst>
              <a:ext uri="{FF2B5EF4-FFF2-40B4-BE49-F238E27FC236}">
                <a16:creationId xmlns:a16="http://schemas.microsoft.com/office/drawing/2014/main" id="{F5388872-5135-646D-AFD1-C977ED73B4A7}"/>
              </a:ext>
              <a:ext uri="{C183D7F6-B498-43B3-948B-1728B52AA6E4}">
                <adec:decorative xmlns:adec="http://schemas.microsoft.com/office/drawing/2017/decorative" val="1"/>
              </a:ext>
            </a:extLst>
          </p:cNvPr>
          <p:cNvSpPr/>
          <p:nvPr/>
        </p:nvSpPr>
        <p:spPr bwMode="auto">
          <a:xfrm>
            <a:off x="2368061" y="4378568"/>
            <a:ext cx="1597269" cy="241819"/>
          </a:xfrm>
          <a:prstGeom prst="rect">
            <a:avLst/>
          </a:prstGeom>
          <a:noFill/>
          <a:ln w="38100">
            <a:solidFill>
              <a:srgbClr val="C0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8" name="Rectangle 17">
            <a:extLst>
              <a:ext uri="{FF2B5EF4-FFF2-40B4-BE49-F238E27FC236}">
                <a16:creationId xmlns:a16="http://schemas.microsoft.com/office/drawing/2014/main" id="{852C39A8-DC71-52B4-9883-28B7A70941BD}"/>
              </a:ext>
              <a:ext uri="{C183D7F6-B498-43B3-948B-1728B52AA6E4}">
                <adec:decorative xmlns:adec="http://schemas.microsoft.com/office/drawing/2017/decorative" val="1"/>
              </a:ext>
            </a:extLst>
          </p:cNvPr>
          <p:cNvSpPr/>
          <p:nvPr/>
        </p:nvSpPr>
        <p:spPr bwMode="auto">
          <a:xfrm>
            <a:off x="2368060" y="4688400"/>
            <a:ext cx="2335824" cy="798000"/>
          </a:xfrm>
          <a:prstGeom prst="rect">
            <a:avLst/>
          </a:prstGeom>
          <a:noFill/>
          <a:ln w="38100">
            <a:solidFill>
              <a:srgbClr val="C0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sp>
        <p:nvSpPr>
          <p:cNvPr id="19" name="TextBox 18">
            <a:extLst>
              <a:ext uri="{FF2B5EF4-FFF2-40B4-BE49-F238E27FC236}">
                <a16:creationId xmlns:a16="http://schemas.microsoft.com/office/drawing/2014/main" id="{15DED1A7-5D89-8488-C3BC-2EADA4C18EE8}"/>
              </a:ext>
            </a:extLst>
          </p:cNvPr>
          <p:cNvSpPr txBox="1"/>
          <p:nvPr/>
        </p:nvSpPr>
        <p:spPr>
          <a:xfrm>
            <a:off x="3965330" y="4121333"/>
            <a:ext cx="1301262"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srgbClr val="C00000"/>
                </a:solidFill>
                <a:effectLst/>
                <a:uLnTx/>
                <a:uFillTx/>
                <a:latin typeface="Segoe UI"/>
                <a:ea typeface="+mn-ea"/>
                <a:cs typeface="+mn-cs"/>
              </a:rPr>
              <a:t>Display prompt</a:t>
            </a:r>
          </a:p>
        </p:txBody>
      </p:sp>
      <p:sp>
        <p:nvSpPr>
          <p:cNvPr id="21" name="TextBox 20">
            <a:extLst>
              <a:ext uri="{FF2B5EF4-FFF2-40B4-BE49-F238E27FC236}">
                <a16:creationId xmlns:a16="http://schemas.microsoft.com/office/drawing/2014/main" id="{8CE65D09-2BB0-B9E9-6EA4-1E8D4E77BF75}"/>
              </a:ext>
            </a:extLst>
          </p:cNvPr>
          <p:cNvSpPr txBox="1"/>
          <p:nvPr/>
        </p:nvSpPr>
        <p:spPr>
          <a:xfrm>
            <a:off x="4840164" y="4835768"/>
            <a:ext cx="1455127" cy="43088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srgbClr val="C00000"/>
                </a:solidFill>
                <a:effectLst/>
                <a:uLnTx/>
                <a:uFillTx/>
                <a:latin typeface="Segoe UI"/>
                <a:ea typeface="+mn-ea"/>
                <a:cs typeface="+mn-cs"/>
              </a:rPr>
              <a:t>Optional extended prompt</a:t>
            </a:r>
          </a:p>
        </p:txBody>
      </p:sp>
    </p:spTree>
    <p:extLst>
      <p:ext uri="{BB962C8B-B14F-4D97-AF65-F5344CB8AC3E}">
        <p14:creationId xmlns:p14="http://schemas.microsoft.com/office/powerpoint/2010/main" val="36454900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94469-C50C-7633-5520-6DC48C40D88E}"/>
            </a:ext>
          </a:extLst>
        </p:cNvPr>
        <p:cNvGrpSpPr/>
        <p:nvPr/>
      </p:nvGrpSpPr>
      <p:grpSpPr>
        <a:xfrm>
          <a:off x="0" y="0"/>
          <a:ext cx="0" cy="0"/>
          <a:chOff x="0" y="0"/>
          <a:chExt cx="0" cy="0"/>
        </a:xfrm>
      </p:grpSpPr>
      <p:sp>
        <p:nvSpPr>
          <p:cNvPr id="3" name="Title 3">
            <a:extLst>
              <a:ext uri="{FF2B5EF4-FFF2-40B4-BE49-F238E27FC236}">
                <a16:creationId xmlns:a16="http://schemas.microsoft.com/office/drawing/2014/main" id="{B2C4BE6A-EF43-61D7-F99A-CB6C1EC5EE7F}"/>
              </a:ext>
            </a:extLst>
          </p:cNvPr>
          <p:cNvSpPr txBox="1">
            <a:spLocks noGrp="1"/>
          </p:cNvSpPr>
          <p:nvPr>
            <p:ph type="title" idx="4294967295"/>
          </p:nvPr>
        </p:nvSpPr>
        <p:spPr>
          <a:xfrm>
            <a:off x="627307" y="836490"/>
            <a:ext cx="10709823" cy="4431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2800" kern="0" spc="0" baseline="0">
                <a:solidFill>
                  <a:schemeClr val="tx1"/>
                </a:solidFill>
                <a:latin typeface="+mj-lt"/>
                <a:ea typeface="+mj-ea"/>
                <a:cs typeface="Segoe UI Semilight" panose="020B0402040204020203"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0" cap="none" spc="0" normalizeH="0" baseline="0" noProof="0">
                <a:ln>
                  <a:noFill/>
                </a:ln>
                <a:solidFill>
                  <a:sysClr val="windowText" lastClr="000000"/>
                </a:solidFill>
                <a:effectLst/>
                <a:uLnTx/>
                <a:uFillTx/>
                <a:latin typeface="Segoe UI Semibold"/>
                <a:ea typeface="+mj-ea"/>
                <a:cs typeface="Segoe UI Semilight" panose="020B0402040204020203" pitchFamily="34" charset="0"/>
              </a:rPr>
              <a:t>Workforce Insights agent is available now in Frontier</a:t>
            </a:r>
          </a:p>
        </p:txBody>
      </p:sp>
      <p:pic>
        <p:nvPicPr>
          <p:cNvPr id="5" name="Picture 4" descr="A purple and pink square with white text">
            <a:extLst>
              <a:ext uri="{FF2B5EF4-FFF2-40B4-BE49-F238E27FC236}">
                <a16:creationId xmlns:a16="http://schemas.microsoft.com/office/drawing/2014/main" id="{B061F0A7-6B36-BE33-75F9-9BA1F186012E}"/>
              </a:ext>
            </a:extLst>
          </p:cNvPr>
          <p:cNvPicPr>
            <a:picLocks noChangeAspect="1"/>
          </p:cNvPicPr>
          <p:nvPr/>
        </p:nvPicPr>
        <p:blipFill>
          <a:blip r:embed="rId2"/>
          <a:stretch>
            <a:fillRect/>
          </a:stretch>
        </p:blipFill>
        <p:spPr>
          <a:xfrm>
            <a:off x="8082196" y="2271116"/>
            <a:ext cx="411829" cy="411829"/>
          </a:xfrm>
          <a:prstGeom prst="rect">
            <a:avLst/>
          </a:prstGeom>
        </p:spPr>
      </p:pic>
      <p:pic>
        <p:nvPicPr>
          <p:cNvPr id="10" name="Picture 9" descr="A purple circle and a black background">
            <a:extLst>
              <a:ext uri="{FF2B5EF4-FFF2-40B4-BE49-F238E27FC236}">
                <a16:creationId xmlns:a16="http://schemas.microsoft.com/office/drawing/2014/main" id="{36E7E0CA-2268-A4BD-B4D1-0FD236EC11EA}"/>
              </a:ext>
            </a:extLst>
          </p:cNvPr>
          <p:cNvPicPr>
            <a:picLocks noChangeAspect="1"/>
          </p:cNvPicPr>
          <p:nvPr/>
        </p:nvPicPr>
        <p:blipFill>
          <a:blip r:embed="rId3"/>
          <a:stretch>
            <a:fillRect/>
          </a:stretch>
        </p:blipFill>
        <p:spPr>
          <a:xfrm>
            <a:off x="8494025" y="2271116"/>
            <a:ext cx="411829" cy="411829"/>
          </a:xfrm>
          <a:prstGeom prst="rect">
            <a:avLst/>
          </a:prstGeom>
        </p:spPr>
      </p:pic>
      <p:pic>
        <p:nvPicPr>
          <p:cNvPr id="11" name="Picture 10" descr="A colorful circles and a white line">
            <a:extLst>
              <a:ext uri="{FF2B5EF4-FFF2-40B4-BE49-F238E27FC236}">
                <a16:creationId xmlns:a16="http://schemas.microsoft.com/office/drawing/2014/main" id="{C360A99C-A6B3-5B41-82A1-C86D004759DD}"/>
              </a:ext>
            </a:extLst>
          </p:cNvPr>
          <p:cNvPicPr>
            <a:picLocks noChangeAspect="1"/>
          </p:cNvPicPr>
          <p:nvPr/>
        </p:nvPicPr>
        <p:blipFill>
          <a:blip r:embed="rId4"/>
          <a:stretch>
            <a:fillRect/>
          </a:stretch>
        </p:blipFill>
        <p:spPr>
          <a:xfrm>
            <a:off x="709213" y="2271116"/>
            <a:ext cx="489142" cy="489142"/>
          </a:xfrm>
          <a:prstGeom prst="rect">
            <a:avLst/>
          </a:prstGeom>
        </p:spPr>
      </p:pic>
      <p:pic>
        <p:nvPicPr>
          <p:cNvPr id="12" name="Picture 11" descr="A circular logo with a colorful gauge">
            <a:extLst>
              <a:ext uri="{FF2B5EF4-FFF2-40B4-BE49-F238E27FC236}">
                <a16:creationId xmlns:a16="http://schemas.microsoft.com/office/drawing/2014/main" id="{58ABB666-CE99-AB6F-9C61-C0B8CE9AB811}"/>
              </a:ext>
            </a:extLst>
          </p:cNvPr>
          <p:cNvPicPr>
            <a:picLocks noChangeAspect="1"/>
          </p:cNvPicPr>
          <p:nvPr/>
        </p:nvPicPr>
        <p:blipFill>
          <a:blip r:embed="rId5"/>
          <a:stretch>
            <a:fillRect/>
          </a:stretch>
        </p:blipFill>
        <p:spPr>
          <a:xfrm>
            <a:off x="4365167" y="2271116"/>
            <a:ext cx="459100" cy="459100"/>
          </a:xfrm>
          <a:prstGeom prst="rect">
            <a:avLst/>
          </a:prstGeom>
        </p:spPr>
      </p:pic>
      <p:sp>
        <p:nvSpPr>
          <p:cNvPr id="13" name="TextBox 12">
            <a:extLst>
              <a:ext uri="{FF2B5EF4-FFF2-40B4-BE49-F238E27FC236}">
                <a16:creationId xmlns:a16="http://schemas.microsoft.com/office/drawing/2014/main" id="{CB6541F2-DA6B-B9E1-10EA-08B3081496F9}"/>
              </a:ext>
            </a:extLst>
          </p:cNvPr>
          <p:cNvSpPr txBox="1"/>
          <p:nvPr/>
        </p:nvSpPr>
        <p:spPr>
          <a:xfrm>
            <a:off x="4284144" y="2754347"/>
            <a:ext cx="3593939"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0B0004020202020204" pitchFamily="34" charset="0"/>
                <a:ea typeface="+mn-ea"/>
                <a:cs typeface="+mn-cs"/>
              </a:rPr>
              <a:t>Provide feedback in WFI</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Use thumbs up/down to provide feedback to help us improve the agent and experience </a:t>
            </a:r>
          </a:p>
        </p:txBody>
      </p:sp>
      <p:sp>
        <p:nvSpPr>
          <p:cNvPr id="14" name="TextBox 13">
            <a:extLst>
              <a:ext uri="{FF2B5EF4-FFF2-40B4-BE49-F238E27FC236}">
                <a16:creationId xmlns:a16="http://schemas.microsoft.com/office/drawing/2014/main" id="{14A56F18-5E78-111C-C488-B7E7CC78E94E}"/>
              </a:ext>
            </a:extLst>
          </p:cNvPr>
          <p:cNvSpPr txBox="1"/>
          <p:nvPr/>
        </p:nvSpPr>
        <p:spPr>
          <a:xfrm>
            <a:off x="7991079" y="2730216"/>
            <a:ext cx="381734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0B0004020202020204" pitchFamily="34" charset="0"/>
                <a:ea typeface="+mn-ea"/>
                <a:cs typeface="+mn-cs"/>
              </a:rPr>
              <a:t>Add custom attributes to unlock more scenarios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Leverage </a:t>
            </a:r>
            <a:r>
              <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n-cs"/>
                <a:hlinkClick r:id="rId6">
                  <a:extLst>
                    <a:ext uri="{A12FA001-AC4F-418D-AE19-62706E023703}">
                      <ahyp:hlinkClr xmlns:ahyp="http://schemas.microsoft.com/office/drawing/2018/hyperlinkcolor" val="tx"/>
                    </a:ext>
                  </a:extLst>
                </a:hlinkClick>
              </a:rPr>
              <a:t>MODIS</a:t>
            </a:r>
            <a:r>
              <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to bring in custom attributes based on the business scenarios/needs from your organization</a:t>
            </a:r>
          </a:p>
        </p:txBody>
      </p:sp>
      <p:sp>
        <p:nvSpPr>
          <p:cNvPr id="15" name="TextBox 14">
            <a:extLst>
              <a:ext uri="{FF2B5EF4-FFF2-40B4-BE49-F238E27FC236}">
                <a16:creationId xmlns:a16="http://schemas.microsoft.com/office/drawing/2014/main" id="{C262C15A-B6B3-B214-2236-254131C66D2D}"/>
              </a:ext>
            </a:extLst>
          </p:cNvPr>
          <p:cNvSpPr txBox="1"/>
          <p:nvPr/>
        </p:nvSpPr>
        <p:spPr>
          <a:xfrm>
            <a:off x="628189" y="2754347"/>
            <a:ext cx="3460234" cy="20313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0B0004020202020204" pitchFamily="34" charset="0"/>
                <a:ea typeface="+mn-ea"/>
                <a:cs typeface="+mn-cs"/>
              </a:rPr>
              <a:t>Find, install and try it out with starter prompts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Natively supports Microsoft Entra and People Skills data, WFI can already answer organization queries based on the data available in these 2 sources</a:t>
            </a:r>
          </a:p>
        </p:txBody>
      </p:sp>
      <p:sp>
        <p:nvSpPr>
          <p:cNvPr id="4" name="TextBox 3">
            <a:extLst>
              <a:ext uri="{FF2B5EF4-FFF2-40B4-BE49-F238E27FC236}">
                <a16:creationId xmlns:a16="http://schemas.microsoft.com/office/drawing/2014/main" id="{E6A7004A-B67C-98E5-A558-4C4DF476FA18}"/>
              </a:ext>
            </a:extLst>
          </p:cNvPr>
          <p:cNvSpPr txBox="1"/>
          <p:nvPr/>
        </p:nvSpPr>
        <p:spPr>
          <a:xfrm>
            <a:off x="627307" y="1419526"/>
            <a:ext cx="1097853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Aptos" panose="020B0004020202020204" pitchFamily="34" charset="0"/>
                <a:ea typeface="+mn-ea"/>
                <a:cs typeface="+mn-cs"/>
              </a:rPr>
              <a:t>Tenants with more than 50 Copilot licenses and users with Copilot licenses assigned are able to use Workforce Insights agent through M365 Copilot agent store today without any admin configurations</a:t>
            </a:r>
          </a:p>
        </p:txBody>
      </p:sp>
      <p:sp>
        <p:nvSpPr>
          <p:cNvPr id="6" name="Rectangle 5">
            <a:extLst>
              <a:ext uri="{FF2B5EF4-FFF2-40B4-BE49-F238E27FC236}">
                <a16:creationId xmlns:a16="http://schemas.microsoft.com/office/drawing/2014/main" id="{1F925BBF-C6EC-B752-D295-47E002301820}"/>
              </a:ext>
            </a:extLst>
          </p:cNvPr>
          <p:cNvSpPr/>
          <p:nvPr/>
        </p:nvSpPr>
        <p:spPr>
          <a:xfrm>
            <a:off x="1553692" y="4917049"/>
            <a:ext cx="9521687" cy="1598053"/>
          </a:xfrm>
          <a:prstGeom prst="rect">
            <a:avLst/>
          </a:prstGeom>
          <a:solidFill>
            <a:schemeClr val="accent2">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a:ln>
                  <a:noFill/>
                </a:ln>
                <a:solidFill>
                  <a:srgbClr val="000000"/>
                </a:solidFill>
                <a:effectLst/>
                <a:uLnTx/>
                <a:uFillTx/>
                <a:latin typeface="Aptos" panose="02110004020202020204"/>
                <a:ea typeface="+mn-ea"/>
                <a:cs typeface="+mn-cs"/>
              </a:rPr>
              <a:t>Depth engagement opportunity with product group </a:t>
            </a: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is available if you: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Love helping in shaping the future of Workforce Insights agent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Have initiatives in workforce transformation using AI tools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Committed to provide feedback and test preview features regularly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 Please work with you Microsoft account team to fill out </a:t>
            </a:r>
            <a:r>
              <a:rPr kumimoji="0" lang="en-US" sz="1800" b="1" i="1" u="none" strike="noStrike" kern="1200" cap="none" spc="0" normalizeH="0" baseline="0" noProof="0">
                <a:ln>
                  <a:noFill/>
                </a:ln>
                <a:solidFill>
                  <a:srgbClr val="000000"/>
                </a:solidFill>
                <a:effectLst/>
                <a:uLnTx/>
                <a:uFillTx/>
                <a:latin typeface="Aptos" panose="02110004020202020204"/>
                <a:ea typeface="+mn-ea"/>
                <a:cs typeface="+mn-cs"/>
                <a:hlinkClick r:id="rId7">
                  <a:extLst>
                    <a:ext uri="{A12FA001-AC4F-418D-AE19-62706E023703}">
                      <ahyp:hlinkClr xmlns:ahyp="http://schemas.microsoft.com/office/drawing/2018/hyperlinkcolor" val="tx"/>
                    </a:ext>
                  </a:extLst>
                </a:hlinkClick>
              </a:rPr>
              <a:t>this engagement request</a:t>
            </a:r>
            <a:r>
              <a:rPr kumimoji="0" lang="en-US" sz="1800" b="1" i="1" u="none" strike="noStrike" kern="1200" cap="none" spc="0" normalizeH="0" baseline="0" noProof="0">
                <a:ln>
                  <a:noFill/>
                </a:ln>
                <a:solidFill>
                  <a:srgbClr val="000000"/>
                </a:solidFill>
                <a:effectLst/>
                <a:uLnTx/>
                <a:uFillTx/>
                <a:latin typeface="Aptos" panose="02110004020202020204"/>
                <a:ea typeface="+mn-ea"/>
                <a:cs typeface="+mn-cs"/>
              </a:rPr>
              <a:t> </a:t>
            </a:r>
            <a:r>
              <a:rPr kumimoji="0" lang="en-US" sz="1800" b="0" i="1" u="none" strike="noStrike" kern="1200" cap="none" spc="0" normalizeH="0" baseline="0" noProof="0">
                <a:ln>
                  <a:noFill/>
                </a:ln>
                <a:solidFill>
                  <a:srgbClr val="000000"/>
                </a:solidFill>
                <a:effectLst/>
                <a:uLnTx/>
                <a:uFillTx/>
                <a:latin typeface="Aptos" panose="02110004020202020204"/>
                <a:ea typeface="+mn-ea"/>
                <a:cs typeface="+mn-cs"/>
              </a:rPr>
              <a:t>if interested! </a:t>
            </a:r>
          </a:p>
        </p:txBody>
      </p:sp>
    </p:spTree>
    <p:extLst>
      <p:ext uri="{BB962C8B-B14F-4D97-AF65-F5344CB8AC3E}">
        <p14:creationId xmlns:p14="http://schemas.microsoft.com/office/powerpoint/2010/main" val="35446064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3">
            <a:extLst>
              <a:ext uri="{FF2B5EF4-FFF2-40B4-BE49-F238E27FC236}">
                <a16:creationId xmlns:a16="http://schemas.microsoft.com/office/drawing/2014/main" id="{73D89FBF-C512-0478-6BD8-6F6B1BC1DA4B}"/>
              </a:ext>
            </a:extLst>
          </p:cNvPr>
          <p:cNvSpPr>
            <a:spLocks noGrp="1"/>
          </p:cNvSpPr>
          <p:nvPr>
            <p:ph type="title"/>
          </p:nvPr>
        </p:nvSpPr>
        <p:spPr/>
        <p:txBody>
          <a:bodyPr>
            <a:normAutofit/>
          </a:bodyPr>
          <a:lstStyle/>
          <a:p>
            <a:r>
              <a:rPr lang="en-US" sz="3600">
                <a:solidFill>
                  <a:schemeClr val="bg1"/>
                </a:solidFill>
                <a:latin typeface="Segoe UI Semibold" panose="020B0702040204020203" pitchFamily="34" charset="0"/>
                <a:cs typeface="Segoe UI Semibold" panose="020B0702040204020203" pitchFamily="34" charset="0"/>
              </a:rPr>
              <a:t>Upcoming community events</a:t>
            </a:r>
          </a:p>
        </p:txBody>
      </p:sp>
      <p:sp>
        <p:nvSpPr>
          <p:cNvPr id="3" name="Text Placeholder 2">
            <a:extLst>
              <a:ext uri="{FF2B5EF4-FFF2-40B4-BE49-F238E27FC236}">
                <a16:creationId xmlns:a16="http://schemas.microsoft.com/office/drawing/2014/main" id="{018046C4-E0CB-6357-C261-8087DCA0F564}"/>
              </a:ext>
            </a:extLst>
          </p:cNvPr>
          <p:cNvSpPr>
            <a:spLocks noGrp="1"/>
          </p:cNvSpPr>
          <p:nvPr>
            <p:ph type="body" sz="quarter" idx="10"/>
          </p:nvPr>
        </p:nvSpPr>
        <p:spPr>
          <a:xfrm>
            <a:off x="500979" y="1653212"/>
            <a:ext cx="11487821" cy="3587381"/>
          </a:xfrm>
        </p:spPr>
        <p:txBody>
          <a:bodyPr>
            <a:noAutofit/>
          </a:bodyPr>
          <a:lstStyle/>
          <a:p>
            <a:pPr marL="0">
              <a:lnSpc>
                <a:spcPct val="90000"/>
              </a:lnSpc>
              <a:spcBef>
                <a:spcPts val="1000"/>
              </a:spcBef>
              <a:buNone/>
            </a:pPr>
            <a:r>
              <a:rPr lang="en-US" u="sng">
                <a:hlinkClick r:id="rId3"/>
              </a:rPr>
              <a:t>M365 Community Day St. Louis</a:t>
            </a:r>
            <a:r>
              <a:rPr lang="en-US"/>
              <a:t> </a:t>
            </a:r>
            <a:r>
              <a:rPr lang="en-US">
                <a:latin typeface="Segoe UI" panose="020B0502040204020203" pitchFamily="34" charset="0"/>
                <a:cs typeface="Segoe UI" panose="020B0502040204020203" pitchFamily="34" charset="0"/>
              </a:rPr>
              <a:t>| May 1 | </a:t>
            </a:r>
            <a:r>
              <a:rPr lang="en-US"/>
              <a:t>Saint Louis, MO</a:t>
            </a:r>
          </a:p>
          <a:p>
            <a:pPr marL="0">
              <a:lnSpc>
                <a:spcPct val="90000"/>
              </a:lnSpc>
              <a:spcBef>
                <a:spcPts val="1000"/>
              </a:spcBef>
              <a:buNone/>
            </a:pPr>
            <a:r>
              <a:rPr lang="en-US" u="sng">
                <a:hlinkClick r:id="rId4"/>
              </a:rPr>
              <a:t>DynamicsCon 2026</a:t>
            </a:r>
            <a:r>
              <a:rPr lang="en-US">
                <a:latin typeface="Segoe UI" panose="020B0502040204020203" pitchFamily="34" charset="0"/>
                <a:cs typeface="Segoe UI" panose="020B0502040204020203" pitchFamily="34" charset="0"/>
              </a:rPr>
              <a:t> | </a:t>
            </a:r>
            <a:r>
              <a:rPr lang="en-US"/>
              <a:t>May 12-15</a:t>
            </a:r>
            <a:r>
              <a:rPr lang="en-US">
                <a:latin typeface="Segoe UI" panose="020B0502040204020203" pitchFamily="34" charset="0"/>
                <a:cs typeface="Segoe UI" panose="020B0502040204020203" pitchFamily="34" charset="0"/>
              </a:rPr>
              <a:t> | </a:t>
            </a:r>
            <a:r>
              <a:rPr lang="en-US"/>
              <a:t>Las Vegas, NV</a:t>
            </a:r>
            <a:endParaRPr lang="en-US">
              <a:latin typeface="Segoe UI" panose="020B0502040204020203" pitchFamily="34" charset="0"/>
              <a:cs typeface="Segoe UI" panose="020B0502040204020203" pitchFamily="34" charset="0"/>
            </a:endParaRPr>
          </a:p>
          <a:p>
            <a:pPr marL="0">
              <a:lnSpc>
                <a:spcPct val="90000"/>
              </a:lnSpc>
              <a:spcBef>
                <a:spcPts val="1000"/>
              </a:spcBef>
              <a:buNone/>
            </a:pPr>
            <a:r>
              <a:rPr lang="en-US" u="sng">
                <a:hlinkClick r:id="rId5"/>
              </a:rPr>
              <a:t>European Collaboration Summit 2026</a:t>
            </a:r>
            <a:r>
              <a:rPr lang="en-US"/>
              <a:t> </a:t>
            </a:r>
            <a:r>
              <a:rPr lang="en-US">
                <a:latin typeface="Segoe UI" panose="020B0502040204020203" pitchFamily="34" charset="0"/>
                <a:cs typeface="Segoe UI" panose="020B0502040204020203" pitchFamily="34" charset="0"/>
              </a:rPr>
              <a:t>| May 5-7 | </a:t>
            </a:r>
            <a:r>
              <a:rPr lang="en-US"/>
              <a:t>Cologne, Germany</a:t>
            </a:r>
          </a:p>
          <a:p>
            <a:pPr marL="0">
              <a:lnSpc>
                <a:spcPct val="90000"/>
              </a:lnSpc>
              <a:spcBef>
                <a:spcPts val="1000"/>
              </a:spcBef>
              <a:buNone/>
            </a:pPr>
            <a:r>
              <a:rPr lang="en-US" u="sng">
                <a:hlinkClick r:id="rId6"/>
              </a:rPr>
              <a:t>Collabdays Poland 2026</a:t>
            </a:r>
            <a:r>
              <a:rPr lang="en-US">
                <a:latin typeface="Segoe UI" panose="020B0502040204020203" pitchFamily="34" charset="0"/>
                <a:cs typeface="Segoe UI" panose="020B0502040204020203" pitchFamily="34" charset="0"/>
              </a:rPr>
              <a:t> | </a:t>
            </a:r>
            <a:r>
              <a:rPr lang="en-US"/>
              <a:t>June 11-12</a:t>
            </a:r>
            <a:r>
              <a:rPr lang="en-US">
                <a:latin typeface="Segoe UI" panose="020B0502040204020203" pitchFamily="34" charset="0"/>
                <a:cs typeface="Segoe UI" panose="020B0502040204020203" pitchFamily="34" charset="0"/>
              </a:rPr>
              <a:t> | </a:t>
            </a:r>
            <a:r>
              <a:rPr lang="en-US"/>
              <a:t>Warsaw, Poland</a:t>
            </a:r>
            <a:endParaRPr lang="en-US">
              <a:latin typeface="Segoe UI" panose="020B0502040204020203" pitchFamily="34" charset="0"/>
              <a:cs typeface="Segoe UI" panose="020B0502040204020203" pitchFamily="34" charset="0"/>
            </a:endParaRPr>
          </a:p>
          <a:p>
            <a:pPr marL="0">
              <a:lnSpc>
                <a:spcPct val="90000"/>
              </a:lnSpc>
              <a:spcBef>
                <a:spcPts val="1000"/>
              </a:spcBef>
              <a:buNone/>
            </a:pPr>
            <a:r>
              <a:rPr lang="en-US" u="sng">
                <a:hlinkClick r:id="rId7"/>
              </a:rPr>
              <a:t>TechCon 365 Chicago</a:t>
            </a:r>
            <a:r>
              <a:rPr lang="en-US"/>
              <a:t> </a:t>
            </a:r>
            <a:r>
              <a:rPr lang="en-US">
                <a:latin typeface="Segoe UI" panose="020B0502040204020203" pitchFamily="34" charset="0"/>
                <a:cs typeface="Segoe UI" panose="020B0502040204020203" pitchFamily="34" charset="0"/>
              </a:rPr>
              <a:t>| June 15-19 | </a:t>
            </a:r>
            <a:r>
              <a:rPr lang="en-US"/>
              <a:t>Chicago, IL</a:t>
            </a:r>
            <a:endParaRPr lang="en-US">
              <a:latin typeface="Segoe UI" panose="020B0502040204020203" pitchFamily="34" charset="0"/>
              <a:cs typeface="Segoe UI" panose="020B0502040204020203" pitchFamily="34" charset="0"/>
            </a:endParaRPr>
          </a:p>
        </p:txBody>
      </p:sp>
      <p:sp>
        <p:nvSpPr>
          <p:cNvPr id="7" name="TextBox 6">
            <a:extLst>
              <a:ext uri="{FF2B5EF4-FFF2-40B4-BE49-F238E27FC236}">
                <a16:creationId xmlns:a16="http://schemas.microsoft.com/office/drawing/2014/main" id="{C3859797-FB04-4705-9767-A9343203AA65}"/>
              </a:ext>
            </a:extLst>
          </p:cNvPr>
          <p:cNvSpPr txBox="1"/>
          <p:nvPr/>
        </p:nvSpPr>
        <p:spPr>
          <a:xfrm>
            <a:off x="500979" y="6245488"/>
            <a:ext cx="10804303" cy="246221"/>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chemeClr val="bg1"/>
                </a:solidFill>
                <a:effectLst/>
                <a:uLnTx/>
                <a:uFillTx/>
                <a:latin typeface="Segoe UI"/>
                <a:ea typeface="+mn-ea"/>
                <a:cs typeface="Calibri" panose="020F0502020204030204" pitchFamily="34" charset="0"/>
              </a:rPr>
              <a:t>Explore other </a:t>
            </a:r>
            <a:r>
              <a:rPr kumimoji="0" lang="en-US" sz="1600" b="1" i="0" u="none" strike="noStrike" kern="1200" cap="none" spc="0" normalizeH="0" baseline="0" noProof="0">
                <a:ln>
                  <a:noFill/>
                </a:ln>
                <a:solidFill>
                  <a:schemeClr val="bg1"/>
                </a:solidFill>
                <a:effectLst/>
                <a:uLnTx/>
                <a:uFillTx/>
                <a:latin typeface="Segoe UI"/>
                <a:ea typeface="+mn-ea"/>
                <a:cs typeface="Calibri" panose="020F0502020204030204" pitchFamily="34" charset="0"/>
                <a:hlinkClick r:id="rId8">
                  <a:extLst>
                    <a:ext uri="{A12FA001-AC4F-418D-AE19-62706E023703}">
                      <ahyp:hlinkClr xmlns:ahyp="http://schemas.microsoft.com/office/drawing/2018/hyperlinkcolor" val="tx"/>
                    </a:ext>
                  </a:extLst>
                </a:hlinkClick>
              </a:rPr>
              <a:t>Microsoft events here</a:t>
            </a:r>
            <a:r>
              <a:rPr kumimoji="0" lang="en-US" sz="1600" b="1" i="0" u="none" strike="noStrike" kern="1200" cap="none" spc="0" normalizeH="0" baseline="0" noProof="0">
                <a:ln>
                  <a:noFill/>
                </a:ln>
                <a:solidFill>
                  <a:schemeClr val="bg1"/>
                </a:solidFill>
                <a:effectLst/>
                <a:uLnTx/>
                <a:uFillTx/>
                <a:latin typeface="Segoe UI"/>
                <a:ea typeface="+mn-ea"/>
                <a:cs typeface="Calibri" panose="020F0502020204030204" pitchFamily="34" charset="0"/>
              </a:rPr>
              <a:t> and </a:t>
            </a:r>
            <a:r>
              <a:rPr kumimoji="0" lang="en-US" sz="1600" b="1" i="0" u="none" strike="noStrike" kern="1200" cap="none" spc="0" normalizeH="0" baseline="0" noProof="0">
                <a:ln>
                  <a:noFill/>
                </a:ln>
                <a:solidFill>
                  <a:schemeClr val="bg1"/>
                </a:solidFill>
                <a:effectLst/>
                <a:uLnTx/>
                <a:uFillTx/>
                <a:latin typeface="Segoe UI"/>
                <a:ea typeface="Calibri" panose="020F0502020204030204" pitchFamily="34" charset="0"/>
                <a:cs typeface="+mn-cs"/>
              </a:rPr>
              <a:t>a full list of community-led events can be found at </a:t>
            </a:r>
            <a:r>
              <a:rPr kumimoji="0" lang="en-US" sz="1600" b="1" i="0" u="sng" strike="noStrike" kern="1200" cap="none" spc="0" normalizeH="0" baseline="0" noProof="0">
                <a:ln>
                  <a:noFill/>
                </a:ln>
                <a:solidFill>
                  <a:schemeClr val="bg1"/>
                </a:solidFill>
                <a:effectLst/>
                <a:uLnTx/>
                <a:uFillTx/>
                <a:latin typeface="Segoe UI"/>
                <a:ea typeface="Calibri" panose="020F0502020204030204" pitchFamily="34" charset="0"/>
                <a:cs typeface="+mn-cs"/>
                <a:hlinkClick r:id="rId9">
                  <a:extLst>
                    <a:ext uri="{A12FA001-AC4F-418D-AE19-62706E023703}">
                      <ahyp:hlinkClr xmlns:ahyp="http://schemas.microsoft.com/office/drawing/2018/hyperlinkcolor" val="tx"/>
                    </a:ext>
                  </a:extLst>
                </a:hlinkClick>
              </a:rPr>
              <a:t>CommunityDays.org</a:t>
            </a:r>
            <a:endParaRPr kumimoji="0" lang="en-US" sz="1600" b="1" i="0" u="none" strike="noStrike" kern="1200" cap="none" spc="0" normalizeH="0" baseline="0" noProof="0">
              <a:ln>
                <a:noFill/>
              </a:ln>
              <a:solidFill>
                <a:schemeClr val="bg1"/>
              </a:solidFill>
              <a:effectLst/>
              <a:uLnTx/>
              <a:uFillTx/>
              <a:latin typeface="Segoe UI"/>
              <a:ea typeface="+mn-ea"/>
              <a:cs typeface="+mn-cs"/>
            </a:endParaRPr>
          </a:p>
        </p:txBody>
      </p:sp>
    </p:spTree>
    <p:extLst>
      <p:ext uri="{BB962C8B-B14F-4D97-AF65-F5344CB8AC3E}">
        <p14:creationId xmlns:p14="http://schemas.microsoft.com/office/powerpoint/2010/main" val="220929085"/>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97CE9-D41F-23EF-DFB6-F39D66F83C70}"/>
            </a:ext>
          </a:extLst>
        </p:cNvPr>
        <p:cNvGrpSpPr/>
        <p:nvPr/>
      </p:nvGrpSpPr>
      <p:grpSpPr>
        <a:xfrm>
          <a:off x="0" y="0"/>
          <a:ext cx="0" cy="0"/>
          <a:chOff x="0" y="0"/>
          <a:chExt cx="0" cy="0"/>
        </a:xfrm>
      </p:grpSpPr>
      <p:sp>
        <p:nvSpPr>
          <p:cNvPr id="13" name="Title 3">
            <a:extLst>
              <a:ext uri="{FF2B5EF4-FFF2-40B4-BE49-F238E27FC236}">
                <a16:creationId xmlns:a16="http://schemas.microsoft.com/office/drawing/2014/main" id="{0C7666E9-FF8A-AF67-B261-1B7E6F1A81FB}"/>
              </a:ext>
            </a:extLst>
          </p:cNvPr>
          <p:cNvSpPr>
            <a:spLocks noGrp="1"/>
          </p:cNvSpPr>
          <p:nvPr>
            <p:ph type="title"/>
          </p:nvPr>
        </p:nvSpPr>
        <p:spPr/>
        <p:txBody>
          <a:bodyPr>
            <a:normAutofit/>
          </a:bodyPr>
          <a:lstStyle/>
          <a:p>
            <a:r>
              <a:rPr lang="en-US" sz="3600">
                <a:solidFill>
                  <a:schemeClr val="bg1"/>
                </a:solidFill>
              </a:rPr>
              <a:t>Open discussion</a:t>
            </a:r>
          </a:p>
        </p:txBody>
      </p:sp>
      <p:sp>
        <p:nvSpPr>
          <p:cNvPr id="22" name="TextBox 21">
            <a:extLst>
              <a:ext uri="{FF2B5EF4-FFF2-40B4-BE49-F238E27FC236}">
                <a16:creationId xmlns:a16="http://schemas.microsoft.com/office/drawing/2014/main" id="{009CB804-8FBB-510B-0AAA-C7ED7CE27880}"/>
              </a:ext>
            </a:extLst>
          </p:cNvPr>
          <p:cNvSpPr txBox="1"/>
          <p:nvPr/>
        </p:nvSpPr>
        <p:spPr>
          <a:xfrm>
            <a:off x="420995" y="2161668"/>
            <a:ext cx="6713135" cy="172354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1000"/>
              </a:spcBef>
              <a:spcAft>
                <a:spcPts val="0"/>
              </a:spcAft>
              <a:buClrTx/>
              <a:buSzTx/>
              <a:buFontTx/>
              <a:buNone/>
              <a:tabLst/>
              <a:defRPr/>
            </a:pPr>
            <a:r>
              <a:rPr kumimoji="0" lang="en-US" sz="2800" b="0" i="0" u="none" strike="noStrike" kern="1200" cap="none" spc="0" normalizeH="0" baseline="0" noProof="0">
                <a:ln>
                  <a:noFill/>
                </a:ln>
                <a:gradFill>
                  <a:gsLst>
                    <a:gs pos="2917">
                      <a:srgbClr val="1A1A1A"/>
                    </a:gs>
                    <a:gs pos="30000">
                      <a:srgbClr val="1A1A1A"/>
                    </a:gs>
                  </a:gsLst>
                  <a:lin ang="5400000" scaled="0"/>
                </a:gradFill>
                <a:effectLst/>
                <a:uLnTx/>
                <a:uFillTx/>
                <a:latin typeface="Segoe UI"/>
                <a:ea typeface="+mn-ea"/>
                <a:cs typeface="+mn-cs"/>
              </a:rPr>
              <a:t>If viewing on-demand, drop your questions in the </a:t>
            </a:r>
            <a:r>
              <a:rPr kumimoji="0" lang="en-US" sz="2800" b="1" i="0" u="none" strike="noStrike" kern="1200" cap="none" spc="0" normalizeH="0" baseline="0" noProof="0">
                <a:ln>
                  <a:noFill/>
                </a:ln>
                <a:gradFill>
                  <a:gsLst>
                    <a:gs pos="2917">
                      <a:srgbClr val="1A1A1A"/>
                    </a:gs>
                    <a:gs pos="30000">
                      <a:srgbClr val="1A1A1A"/>
                    </a:gs>
                  </a:gsLst>
                  <a:lin ang="5400000" scaled="0"/>
                </a:gradFill>
                <a:effectLst/>
                <a:uLnTx/>
                <a:uFillTx/>
                <a:latin typeface="Segoe UI"/>
                <a:ea typeface="+mn-ea"/>
                <a:cs typeface="+mn-cs"/>
                <a:hlinkClick r:id="rId2"/>
              </a:rPr>
              <a:t>Microsoft Tech Community – Driving Adoption event page</a:t>
            </a:r>
            <a:r>
              <a:rPr kumimoji="0" lang="en-US" sz="2800" b="1" i="0" u="none" strike="noStrike" kern="1200" cap="none" spc="0" normalizeH="0" baseline="0" noProof="0">
                <a:ln>
                  <a:noFill/>
                </a:ln>
                <a:gradFill>
                  <a:gsLst>
                    <a:gs pos="2917">
                      <a:srgbClr val="1A1A1A"/>
                    </a:gs>
                    <a:gs pos="30000">
                      <a:srgbClr val="1A1A1A"/>
                    </a:gs>
                  </a:gsLst>
                  <a:lin ang="5400000" scaled="0"/>
                </a:gradFill>
                <a:effectLst/>
                <a:uLnTx/>
                <a:uFillTx/>
                <a:latin typeface="Segoe UI"/>
                <a:ea typeface="+mn-ea"/>
                <a:cs typeface="+mn-cs"/>
              </a:rPr>
              <a:t> </a:t>
            </a:r>
            <a:r>
              <a:rPr kumimoji="0" lang="en-US" sz="2800" b="0" i="0" u="none" strike="noStrike" kern="1200" cap="none" spc="0" normalizeH="0" baseline="0" noProof="0">
                <a:ln>
                  <a:noFill/>
                </a:ln>
                <a:gradFill>
                  <a:gsLst>
                    <a:gs pos="2917">
                      <a:srgbClr val="1A1A1A"/>
                    </a:gs>
                    <a:gs pos="30000">
                      <a:srgbClr val="1A1A1A"/>
                    </a:gs>
                  </a:gsLst>
                  <a:lin ang="5400000" scaled="0"/>
                </a:gradFill>
                <a:effectLst/>
                <a:uLnTx/>
                <a:uFillTx/>
                <a:latin typeface="Segoe UI"/>
                <a:ea typeface="+mn-ea"/>
                <a:cs typeface="+mn-cs"/>
              </a:rPr>
              <a:t>to engage with us!</a:t>
            </a:r>
          </a:p>
        </p:txBody>
      </p:sp>
      <p:pic>
        <p:nvPicPr>
          <p:cNvPr id="21" name="Graphic 20">
            <a:extLst>
              <a:ext uri="{FF2B5EF4-FFF2-40B4-BE49-F238E27FC236}">
                <a16:creationId xmlns:a16="http://schemas.microsoft.com/office/drawing/2014/main" id="{E0984DC7-E9BB-523A-998E-891910AD74B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3813" y="1866523"/>
            <a:ext cx="3124954" cy="3124954"/>
          </a:xfrm>
          <a:prstGeom prst="rect">
            <a:avLst/>
          </a:prstGeom>
        </p:spPr>
      </p:pic>
      <p:sp>
        <p:nvSpPr>
          <p:cNvPr id="7" name="TextBox 6">
            <a:extLst>
              <a:ext uri="{FF2B5EF4-FFF2-40B4-BE49-F238E27FC236}">
                <a16:creationId xmlns:a16="http://schemas.microsoft.com/office/drawing/2014/main" id="{16EE08D0-BB24-7EAD-BC69-CE1D51AB9465}"/>
              </a:ext>
            </a:extLst>
          </p:cNvPr>
          <p:cNvSpPr txBox="1"/>
          <p:nvPr/>
        </p:nvSpPr>
        <p:spPr>
          <a:xfrm>
            <a:off x="0" y="6262713"/>
            <a:ext cx="12192000" cy="3077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a:ea typeface="+mn-ea"/>
                <a:cs typeface="Calibri" panose="020F0502020204030204" pitchFamily="34" charset="0"/>
              </a:rPr>
              <a:t>Share your feedback for this call by visiting </a:t>
            </a:r>
            <a:r>
              <a:rPr kumimoji="0" lang="en-US" sz="2000" b="1"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hlinkClick r:id="rId4">
                  <a:extLst>
                    <a:ext uri="{A12FA001-AC4F-418D-AE19-62706E023703}">
                      <ahyp:hlinkClr xmlns:ahyp="http://schemas.microsoft.com/office/drawing/2018/hyperlinkcolor" val="tx"/>
                    </a:ext>
                  </a:extLst>
                </a:hlinkClick>
              </a:rPr>
              <a:t>https://aka.ms/Microsoft365ChampionCallFeedback</a:t>
            </a:r>
            <a:r>
              <a:rPr kumimoji="0" lang="en-US" sz="2000" b="0" i="0" u="none" strike="noStrike" kern="1200" cap="none" spc="0" normalizeH="0" baseline="0" noProof="0">
                <a:ln>
                  <a:noFill/>
                </a:ln>
                <a:solidFill>
                  <a:srgbClr val="FFFFFF"/>
                </a:solidFill>
                <a:effectLst/>
                <a:uLnTx/>
                <a:uFillTx/>
                <a:latin typeface="Segoe UI"/>
                <a:ea typeface="+mn-ea"/>
                <a:cs typeface="Calibri" panose="020F0502020204030204" pitchFamily="34" charset="0"/>
              </a:rPr>
              <a:t> </a:t>
            </a:r>
            <a:endParaRPr kumimoji="0" lang="en-US" sz="2000" b="0" i="0" u="none" strike="noStrike" kern="1200" cap="none" spc="0" normalizeH="0" baseline="0" noProof="0">
              <a:ln>
                <a:noFill/>
              </a:ln>
              <a:solidFill>
                <a:srgbClr val="FFFFFF"/>
              </a:solidFill>
              <a:effectLst/>
              <a:uLnTx/>
              <a:uFillTx/>
              <a:latin typeface="Segoe UI"/>
              <a:ea typeface="+mn-ea"/>
              <a:cs typeface="+mn-cs"/>
            </a:endParaRPr>
          </a:p>
        </p:txBody>
      </p:sp>
    </p:spTree>
    <p:extLst>
      <p:ext uri="{BB962C8B-B14F-4D97-AF65-F5344CB8AC3E}">
        <p14:creationId xmlns:p14="http://schemas.microsoft.com/office/powerpoint/2010/main" val="3115845361"/>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BAACBE-369E-C1B6-D8CE-47D56A05F3AB}"/>
              </a:ext>
              <a:ext uri="{C183D7F6-B498-43B3-948B-1728B52AA6E4}">
                <adec:decorative xmlns:adec="http://schemas.microsoft.com/office/drawing/2017/decorative" val="1"/>
              </a:ext>
            </a:extLst>
          </p:cNvPr>
          <p:cNvPicPr>
            <a:picLocks noChangeAspect="1"/>
          </p:cNvPicPr>
          <p:nvPr/>
        </p:nvPicPr>
        <p:blipFill rotWithShape="1">
          <a:blip r:embed="rId2"/>
          <a:srcRect l="383"/>
          <a:stretch/>
        </p:blipFill>
        <p:spPr>
          <a:xfrm>
            <a:off x="0" y="-2182"/>
            <a:ext cx="12192000" cy="1180122"/>
          </a:xfrm>
          <a:prstGeom prst="rect">
            <a:avLst/>
          </a:prstGeom>
        </p:spPr>
      </p:pic>
      <p:sp>
        <p:nvSpPr>
          <p:cNvPr id="4" name="Title 3">
            <a:extLst>
              <a:ext uri="{FF2B5EF4-FFF2-40B4-BE49-F238E27FC236}">
                <a16:creationId xmlns:a16="http://schemas.microsoft.com/office/drawing/2014/main" id="{547A541E-2EBB-445D-96A8-DD21BDA03342}"/>
              </a:ext>
            </a:extLst>
          </p:cNvPr>
          <p:cNvSpPr>
            <a:spLocks noGrp="1"/>
          </p:cNvSpPr>
          <p:nvPr>
            <p:ph type="title"/>
          </p:nvPr>
        </p:nvSpPr>
        <p:spPr>
          <a:xfrm>
            <a:off x="420995" y="326120"/>
            <a:ext cx="11018520" cy="553998"/>
          </a:xfrm>
        </p:spPr>
        <p:txBody>
          <a:bodyPr>
            <a:normAutofit/>
          </a:bodyPr>
          <a:lstStyle/>
          <a:p>
            <a:r>
              <a:rPr lang="en-US" sz="3600">
                <a:solidFill>
                  <a:schemeClr val="bg1"/>
                </a:solidFill>
                <a:latin typeface="Segoe UI Semibold" panose="020B0702040204020203" pitchFamily="34" charset="0"/>
                <a:cs typeface="Segoe UI Semibold" panose="020B0702040204020203" pitchFamily="34" charset="0"/>
              </a:rPr>
              <a:t>What’s next</a:t>
            </a:r>
          </a:p>
        </p:txBody>
      </p:sp>
      <p:sp>
        <p:nvSpPr>
          <p:cNvPr id="2" name="Text Placeholder 6">
            <a:extLst>
              <a:ext uri="{FF2B5EF4-FFF2-40B4-BE49-F238E27FC236}">
                <a16:creationId xmlns:a16="http://schemas.microsoft.com/office/drawing/2014/main" id="{863128B4-242F-EF53-1711-D25A4A7D57E8}"/>
              </a:ext>
            </a:extLst>
          </p:cNvPr>
          <p:cNvSpPr txBox="1">
            <a:spLocks/>
          </p:cNvSpPr>
          <p:nvPr/>
        </p:nvSpPr>
        <p:spPr>
          <a:xfrm>
            <a:off x="336331" y="1861447"/>
            <a:ext cx="3486369" cy="3961120"/>
          </a:xfrm>
          <a:prstGeom prst="rect">
            <a:avLst/>
          </a:prstGeom>
        </p:spPr>
        <p:txBody>
          <a:bodyPr lIns="91440" tIns="45720" rIns="91440" bIns="45720" anchor="t"/>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kumimoji="0" lang="en-US" sz="2600" i="0" u="none" strike="noStrike" kern="1200" cap="none" spc="0" normalizeH="0" baseline="0" noProof="0" dirty="0">
                <a:ln>
                  <a:noFill/>
                </a:ln>
                <a:solidFill>
                  <a:srgbClr val="1A1A1A"/>
                </a:solidFill>
                <a:effectLst/>
                <a:uLnTx/>
                <a:uFillTx/>
                <a:latin typeface="Segoe UI Semibold" panose="020B0702040204020203" pitchFamily="34" charset="0"/>
                <a:cs typeface="Segoe UI Semibold" panose="020B0702040204020203" pitchFamily="34" charset="0"/>
              </a:rPr>
              <a:t>Next call: </a:t>
            </a:r>
          </a:p>
          <a:p>
            <a:pPr marL="0" lvl="0" indent="0">
              <a:buNone/>
              <a:defRPr/>
            </a:pPr>
            <a:r>
              <a:rPr lang="en-US" sz="2000" dirty="0"/>
              <a:t>May 26, 2026</a:t>
            </a:r>
          </a:p>
          <a:p>
            <a:pPr marL="0" lvl="0" indent="0">
              <a:buNone/>
              <a:defRPr/>
            </a:pPr>
            <a:r>
              <a:rPr lang="en-US" sz="2000" dirty="0"/>
              <a:t>New Copilot </a:t>
            </a:r>
            <a:r>
              <a:rPr lang="en-US" sz="2000"/>
              <a:t>Hub experience &amp; Agent </a:t>
            </a:r>
            <a:r>
              <a:rPr lang="en-US" sz="2000" dirty="0"/>
              <a:t>365 </a:t>
            </a:r>
            <a:endParaRPr kumimoji="0" lang="en-US" sz="2000" i="0" u="none" strike="noStrike" kern="1200" cap="none" spc="0" normalizeH="0" baseline="0" noProof="0" dirty="0">
              <a:ln>
                <a:noFill/>
              </a:ln>
              <a:solidFill>
                <a:srgbClr val="1A1A1A"/>
              </a:solidFill>
              <a:effectLst/>
              <a:uLnTx/>
              <a:uFillTx/>
              <a:latin typeface="Segoe UI" panose="020B0502040204020203" pitchFamily="34" charset="0"/>
            </a:endParaRPr>
          </a:p>
        </p:txBody>
      </p:sp>
      <p:sp>
        <p:nvSpPr>
          <p:cNvPr id="5" name="Rounded Rectangle 4">
            <a:extLst>
              <a:ext uri="{FF2B5EF4-FFF2-40B4-BE49-F238E27FC236}">
                <a16:creationId xmlns:a16="http://schemas.microsoft.com/office/drawing/2014/main" id="{CC0D2EB5-E071-81C3-F4CE-407A81DC517E}"/>
              </a:ext>
              <a:ext uri="{C183D7F6-B498-43B3-948B-1728B52AA6E4}">
                <adec:decorative xmlns:adec="http://schemas.microsoft.com/office/drawing/2017/decorative" val="1"/>
              </a:ext>
            </a:extLst>
          </p:cNvPr>
          <p:cNvSpPr/>
          <p:nvPr/>
        </p:nvSpPr>
        <p:spPr>
          <a:xfrm>
            <a:off x="4772103" y="1466130"/>
            <a:ext cx="7172986" cy="1533343"/>
          </a:xfrm>
          <a:prstGeom prst="roundRect">
            <a:avLst>
              <a:gd name="adj" fmla="val 8174"/>
            </a:avLst>
          </a:prstGeom>
          <a:solidFill>
            <a:srgbClr val="F250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sp>
        <p:nvSpPr>
          <p:cNvPr id="7" name="Rounded Rectangle 6">
            <a:extLst>
              <a:ext uri="{FF2B5EF4-FFF2-40B4-BE49-F238E27FC236}">
                <a16:creationId xmlns:a16="http://schemas.microsoft.com/office/drawing/2014/main" id="{481EE355-1D93-0D1D-CE53-9F634A0763DB}"/>
              </a:ext>
              <a:ext uri="{C183D7F6-B498-43B3-948B-1728B52AA6E4}">
                <adec:decorative xmlns:adec="http://schemas.microsoft.com/office/drawing/2017/decorative" val="1"/>
              </a:ext>
            </a:extLst>
          </p:cNvPr>
          <p:cNvSpPr/>
          <p:nvPr/>
        </p:nvSpPr>
        <p:spPr>
          <a:xfrm>
            <a:off x="4772103" y="3223202"/>
            <a:ext cx="7172986" cy="1533343"/>
          </a:xfrm>
          <a:prstGeom prst="roundRect">
            <a:avLst>
              <a:gd name="adj" fmla="val 7663"/>
            </a:avLst>
          </a:prstGeom>
          <a:solidFill>
            <a:srgbClr val="C43D2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12" name="Picture 11">
            <a:extLst>
              <a:ext uri="{FF2B5EF4-FFF2-40B4-BE49-F238E27FC236}">
                <a16:creationId xmlns:a16="http://schemas.microsoft.com/office/drawing/2014/main" id="{A71FE1FE-D4F7-C233-85AC-FA848B0DA19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092147" y="1590626"/>
            <a:ext cx="1359909" cy="1359909"/>
          </a:xfrm>
          <a:prstGeom prst="rect">
            <a:avLst/>
          </a:prstGeom>
        </p:spPr>
      </p:pic>
      <p:pic>
        <p:nvPicPr>
          <p:cNvPr id="13" name="Picture 12">
            <a:extLst>
              <a:ext uri="{FF2B5EF4-FFF2-40B4-BE49-F238E27FC236}">
                <a16:creationId xmlns:a16="http://schemas.microsoft.com/office/drawing/2014/main" id="{C407936C-455F-9D67-74EB-182E5A65BB38}"/>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4092147" y="3309918"/>
            <a:ext cx="1359909" cy="1359909"/>
          </a:xfrm>
          <a:prstGeom prst="rect">
            <a:avLst/>
          </a:prstGeom>
        </p:spPr>
      </p:pic>
      <p:sp>
        <p:nvSpPr>
          <p:cNvPr id="8" name="Rounded Rectangle 7">
            <a:extLst>
              <a:ext uri="{FF2B5EF4-FFF2-40B4-BE49-F238E27FC236}">
                <a16:creationId xmlns:a16="http://schemas.microsoft.com/office/drawing/2014/main" id="{167DC542-26F3-1C8D-320E-CA0984649C30}"/>
              </a:ext>
              <a:ext uri="{C183D7F6-B498-43B3-948B-1728B52AA6E4}">
                <adec:decorative xmlns:adec="http://schemas.microsoft.com/office/drawing/2017/decorative" val="1"/>
              </a:ext>
            </a:extLst>
          </p:cNvPr>
          <p:cNvSpPr/>
          <p:nvPr/>
        </p:nvSpPr>
        <p:spPr>
          <a:xfrm>
            <a:off x="4772103" y="5028173"/>
            <a:ext cx="7172986" cy="1533343"/>
          </a:xfrm>
          <a:prstGeom prst="roundRect">
            <a:avLst>
              <a:gd name="adj" fmla="val 7663"/>
            </a:avLst>
          </a:prstGeom>
          <a:solidFill>
            <a:schemeClr val="accent6">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mn-cs"/>
            </a:endParaRPr>
          </a:p>
        </p:txBody>
      </p:sp>
      <p:pic>
        <p:nvPicPr>
          <p:cNvPr id="11" name="Picture 10">
            <a:extLst>
              <a:ext uri="{FF2B5EF4-FFF2-40B4-BE49-F238E27FC236}">
                <a16:creationId xmlns:a16="http://schemas.microsoft.com/office/drawing/2014/main" id="{7E969A13-6C62-CF97-4C26-66AA21F84D24}"/>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4092147" y="5114889"/>
            <a:ext cx="1359909" cy="1359909"/>
          </a:xfrm>
          <a:prstGeom prst="rect">
            <a:avLst/>
          </a:prstGeom>
        </p:spPr>
      </p:pic>
      <p:sp>
        <p:nvSpPr>
          <p:cNvPr id="15" name="TextBox 14">
            <a:extLst>
              <a:ext uri="{FF2B5EF4-FFF2-40B4-BE49-F238E27FC236}">
                <a16:creationId xmlns:a16="http://schemas.microsoft.com/office/drawing/2014/main" id="{63DB4847-06A1-89E2-35F9-B6DD6EA6E881}"/>
              </a:ext>
            </a:extLst>
          </p:cNvPr>
          <p:cNvSpPr txBox="1"/>
          <p:nvPr/>
        </p:nvSpPr>
        <p:spPr>
          <a:xfrm>
            <a:off x="5452056" y="1695464"/>
            <a:ext cx="6096762" cy="101021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Share your feedback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hlinkClick r:id="rId6">
                  <a:extLst>
                    <a:ext uri="{A12FA001-AC4F-418D-AE19-62706E023703}">
                      <ahyp:hlinkClr xmlns:ahyp="http://schemas.microsoft.com/office/drawing/2018/hyperlinkcolor" val="tx"/>
                    </a:ext>
                  </a:extLst>
                </a:hlinkClick>
              </a:rPr>
              <a:t>https://aka.ms/Microsoft365ChampionCallFeedback</a:t>
            </a:r>
            <a:endPar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17" name="TextBox 16">
            <a:extLst>
              <a:ext uri="{FF2B5EF4-FFF2-40B4-BE49-F238E27FC236}">
                <a16:creationId xmlns:a16="http://schemas.microsoft.com/office/drawing/2014/main" id="{487E1378-204E-DCE1-4E99-93F071817162}"/>
              </a:ext>
            </a:extLst>
          </p:cNvPr>
          <p:cNvSpPr txBox="1"/>
          <p:nvPr/>
        </p:nvSpPr>
        <p:spPr>
          <a:xfrm>
            <a:off x="5452056" y="3484765"/>
            <a:ext cx="6096762" cy="101021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Join the Driving Adoption community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hlinkClick r:id="rId7">
                  <a:extLst>
                    <a:ext uri="{A12FA001-AC4F-418D-AE19-62706E023703}">
                      <ahyp:hlinkClr xmlns:ahyp="http://schemas.microsoft.com/office/drawing/2018/hyperlinkcolor" val="tx"/>
                    </a:ext>
                  </a:extLst>
                </a:hlinkClick>
              </a:rPr>
              <a:t>https://aka.ms/DrivingAdoption</a:t>
            </a:r>
            <a:endPar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
        <p:nvSpPr>
          <p:cNvPr id="19" name="TextBox 18">
            <a:extLst>
              <a:ext uri="{FF2B5EF4-FFF2-40B4-BE49-F238E27FC236}">
                <a16:creationId xmlns:a16="http://schemas.microsoft.com/office/drawing/2014/main" id="{0636E4C0-E81F-8832-67E0-25C08CCB30CD}"/>
              </a:ext>
            </a:extLst>
          </p:cNvPr>
          <p:cNvSpPr txBox="1"/>
          <p:nvPr/>
        </p:nvSpPr>
        <p:spPr>
          <a:xfrm>
            <a:off x="5452056" y="5317460"/>
            <a:ext cx="6096762" cy="101021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rPr>
              <a:t>Invite colleagues to become a Champion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hlinkClick r:id="rId8">
                  <a:extLst>
                    <a:ext uri="{A12FA001-AC4F-418D-AE19-62706E023703}">
                      <ahyp:hlinkClr xmlns:ahyp="http://schemas.microsoft.com/office/drawing/2018/hyperlinkcolor" val="tx"/>
                    </a:ext>
                  </a:extLst>
                </a:hlinkClick>
              </a:rPr>
              <a:t>https://aka.ms/M365Champions</a:t>
            </a:r>
            <a:endParaRPr kumimoji="0" lang="en-US" sz="1800" b="0" i="0" u="none" strike="noStrike" kern="1200" cap="none" spc="0" normalizeH="0" baseline="0" noProof="0">
              <a:ln>
                <a:noFill/>
              </a:ln>
              <a:solidFill>
                <a:srgbClr val="FFFFFF"/>
              </a:solidFill>
              <a:effectLst/>
              <a:uLnTx/>
              <a:uFillTx/>
              <a:latin typeface="Segoe UI Semibold" panose="020B0502040204020203" pitchFamily="34" charset="0"/>
              <a:ea typeface="+mn-ea"/>
              <a:cs typeface="Segoe UI Semibold" panose="020B0502040204020203" pitchFamily="34" charset="0"/>
            </a:endParaRPr>
          </a:p>
        </p:txBody>
      </p:sp>
    </p:spTree>
    <p:extLst>
      <p:ext uri="{BB962C8B-B14F-4D97-AF65-F5344CB8AC3E}">
        <p14:creationId xmlns:p14="http://schemas.microsoft.com/office/powerpoint/2010/main" val="2562594773"/>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1_LIGHT GRAY TEMPLATE">
  <a:themeElements>
    <a:clrScheme name="Custom 3">
      <a:dk1>
        <a:srgbClr val="1A1A1A"/>
      </a:dk1>
      <a:lt1>
        <a:srgbClr val="FFFFFF"/>
      </a:lt1>
      <a:dk2>
        <a:srgbClr val="0D0D0D"/>
      </a:dk2>
      <a:lt2>
        <a:srgbClr val="E6E6E6"/>
      </a:lt2>
      <a:accent1>
        <a:srgbClr val="0078D4"/>
      </a:accent1>
      <a:accent2>
        <a:srgbClr val="243A5E"/>
      </a:accent2>
      <a:accent3>
        <a:srgbClr val="50E6FF"/>
      </a:accent3>
      <a:accent4>
        <a:srgbClr val="515251"/>
      </a:accent4>
      <a:accent5>
        <a:srgbClr val="737373"/>
      </a:accent5>
      <a:accent6>
        <a:srgbClr val="D2D2D2"/>
      </a:accent6>
      <a:hlink>
        <a:srgbClr val="0076D3"/>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SM_LightGray_Sept_2018.potx" id="{0FAF9FBA-50E5-4B89-8F50-EB458E088334}" vid="{09DABCF3-FBBE-41E3-8EAE-8A81552DAAAD}"/>
    </a:ext>
  </a:extLst>
</a:theme>
</file>

<file path=ppt/theme/theme2.xml><?xml version="1.0" encoding="utf-8"?>
<a:theme xmlns:a="http://schemas.openxmlformats.org/drawingml/2006/main" name="M365 Copilot Theme">
  <a:themeElements>
    <a:clrScheme name="Copilot pallet">
      <a:dk1>
        <a:sysClr val="windowText" lastClr="000000"/>
      </a:dk1>
      <a:lt1>
        <a:sysClr val="window" lastClr="FFFFFF"/>
      </a:lt1>
      <a:dk2>
        <a:srgbClr val="091F2C"/>
      </a:dk2>
      <a:lt2>
        <a:srgbClr val="F4F3F5"/>
      </a:lt2>
      <a:accent1>
        <a:srgbClr val="C5B4E3"/>
      </a:accent1>
      <a:accent2>
        <a:srgbClr val="8661C5"/>
      </a:accent2>
      <a:accent3>
        <a:srgbClr val="463668"/>
      </a:accent3>
      <a:accent4>
        <a:srgbClr val="0078D4"/>
      </a:accent4>
      <a:accent5>
        <a:srgbClr val="2A446F"/>
      </a:accent5>
      <a:accent6>
        <a:srgbClr val="C03BC4"/>
      </a:accent6>
      <a:hlink>
        <a:srgbClr val="FFA38B"/>
      </a:hlink>
      <a:folHlink>
        <a:srgbClr val="FFE399"/>
      </a:folHlink>
    </a:clrScheme>
    <a:fontScheme name="Segoe UI">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Microsoft Ignite 16:9 Template Light">
  <a:themeElements>
    <a:clrScheme name="Custom 58">
      <a:dk1>
        <a:srgbClr val="000000"/>
      </a:dk1>
      <a:lt1>
        <a:srgbClr val="F4F3F5"/>
      </a:lt1>
      <a:dk2>
        <a:srgbClr val="2A446F"/>
      </a:dk2>
      <a:lt2>
        <a:srgbClr val="F4F3F5"/>
      </a:lt2>
      <a:accent1>
        <a:srgbClr val="0078D4"/>
      </a:accent1>
      <a:accent2>
        <a:srgbClr val="C03BC4"/>
      </a:accent2>
      <a:accent3>
        <a:srgbClr val="2A446F"/>
      </a:accent3>
      <a:accent4>
        <a:srgbClr val="B1B3B3"/>
      </a:accent4>
      <a:accent5>
        <a:srgbClr val="8661C5"/>
      </a:accent5>
      <a:accent6>
        <a:srgbClr val="8C8279"/>
      </a:accent6>
      <a:hlink>
        <a:srgbClr val="0078D4"/>
      </a:hlink>
      <a:folHlink>
        <a:srgbClr val="8661C5"/>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Ignite_2025_16-9 Event-template.potx" id="{1862E5A4-93FD-4D41-8601-95AE562FD9DF}" vid="{41B775BF-E29A-4701-9FC9-C12DAAC44CF0}"/>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B966FD79224D4BA85F25A47B1A9825" ma:contentTypeVersion="22" ma:contentTypeDescription="Create a new document." ma:contentTypeScope="" ma:versionID="0ea44bd7e7a4b1f566284c64c2de894f">
  <xsd:schema xmlns:xsd="http://www.w3.org/2001/XMLSchema" xmlns:xs="http://www.w3.org/2001/XMLSchema" xmlns:p="http://schemas.microsoft.com/office/2006/metadata/properties" xmlns:ns1="http://schemas.microsoft.com/sharepoint/v3" xmlns:ns2="64e0a3ad-3a37-4cff-beb8-cdd69c3a68b9" xmlns:ns3="afefc9b0-eaf5-4f8f-8c91-d01d7cb6f86f" targetNamespace="http://schemas.microsoft.com/office/2006/metadata/properties" ma:root="true" ma:fieldsID="189fa4a572c7dc50440ace01f8dbc1df" ns1:_="" ns2:_="" ns3:_="">
    <xsd:import namespace="http://schemas.microsoft.com/sharepoint/v3"/>
    <xsd:import namespace="64e0a3ad-3a37-4cff-beb8-cdd69c3a68b9"/>
    <xsd:import namespace="afefc9b0-eaf5-4f8f-8c91-d01d7cb6f86f"/>
    <xsd:element name="properties">
      <xsd:complexType>
        <xsd:sequence>
          <xsd:element name="documentManagement">
            <xsd:complexType>
              <xsd:all>
                <xsd:element ref="ns1:_ip_UnifiedCompliancePolicyProperties" minOccurs="0"/>
                <xsd:element ref="ns1:_ip_UnifiedCompliancePolicyUIAction" minOccurs="0"/>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BillingMetadata" minOccurs="0"/>
                <xsd:element ref="ns2:Status" minOccurs="0"/>
                <xsd:element ref="ns2:MediaServiceLocation" minOccurs="0"/>
                <xsd:element ref="ns2:MediaServiceDocTags"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4e0a3ad-3a37-4cff-beb8-cdd69c3a68b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4" nillable="true" ma:displayName="MediaServiceBillingMetadata" ma:hidden="true" ma:internalName="MediaServiceBillingMetadata" ma:readOnly="true">
      <xsd:simpleType>
        <xsd:restriction base="dms:Text"/>
      </xsd:simpleType>
    </xsd:element>
    <xsd:element name="Status" ma:index="25" nillable="true" ma:displayName="Status" ma:default="Draft" ma:format="Dropdown" ma:internalName="Status">
      <xsd:simpleType>
        <xsd:restriction base="dms:Choice">
          <xsd:enumeration value="Draft"/>
          <xsd:enumeration value="Final"/>
          <xsd:enumeration value="Reference"/>
          <xsd:enumeration value="Dont Use"/>
        </xsd:restriction>
      </xsd:simpleType>
    </xsd:element>
    <xsd:element name="MediaServiceLocation" ma:index="26" nillable="true" ma:displayName="Location" ma:indexed="true" ma:internalName="MediaServiceLocation" ma:readOnly="true">
      <xsd:simpleType>
        <xsd:restriction base="dms:Text"/>
      </xsd:simpleType>
    </xsd:element>
    <xsd:element name="MediaServiceDocTags" ma:index="27" nillable="true" ma:displayName="MediaServiceDocTags" ma:hidden="true" ma:internalName="MediaServiceDocTags" ma:readOnly="true">
      <xsd:simpleType>
        <xsd:restriction base="dms:Note"/>
      </xsd:simpleType>
    </xsd:element>
    <xsd:element name="HasDigitalSignature" ma:index="28" nillable="true" ma:displayName="Has Digital Signature" ma:internalName="HasDigitalSignature" ma:readOnly="false">
      <xsd:simpleType>
        <xsd:restriction base="dms:Boolean"/>
      </xsd:simpleType>
    </xsd:element>
    <xsd:element name="DigitalSignatureProvider" ma:index="29" nillable="true" ma:displayName="Digital Signature Provider" ma:internalName="DigitalSignatureProvide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fefc9b0-eaf5-4f8f-8c91-d01d7cb6f86f"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c28586fa-fa4e-4fdc-9f22-8e4b8976a0d9}" ma:internalName="TaxCatchAll" ma:showField="CatchAllData" ma:web="afefc9b0-eaf5-4f8f-8c91-d01d7cb6f8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64e0a3ad-3a37-4cff-beb8-cdd69c3a68b9">Draft</Status>
    <_ip_UnifiedCompliancePolicyUIAction xmlns="http://schemas.microsoft.com/sharepoint/v3" xsi:nil="true"/>
    <HasDigitalSignature xmlns="64e0a3ad-3a37-4cff-beb8-cdd69c3a68b9" xsi:nil="true"/>
    <TaxCatchAll xmlns="afefc9b0-eaf5-4f8f-8c91-d01d7cb6f86f" xsi:nil="true"/>
    <_ip_UnifiedCompliancePolicyProperties xmlns="http://schemas.microsoft.com/sharepoint/v3" xsi:nil="true"/>
    <lcf76f155ced4ddcb4097134ff3c332f xmlns="64e0a3ad-3a37-4cff-beb8-cdd69c3a68b9">
      <Terms xmlns="http://schemas.microsoft.com/office/infopath/2007/PartnerControls"/>
    </lcf76f155ced4ddcb4097134ff3c332f>
    <DigitalSignatureProvider xmlns="64e0a3ad-3a37-4cff-beb8-cdd69c3a68b9" xsi:nil="true"/>
  </documentManagement>
</p:properties>
</file>

<file path=customXml/itemProps1.xml><?xml version="1.0" encoding="utf-8"?>
<ds:datastoreItem xmlns:ds="http://schemas.openxmlformats.org/officeDocument/2006/customXml" ds:itemID="{77706FEA-822A-4B1A-824D-C5014AA07D73}">
  <ds:schemaRefs>
    <ds:schemaRef ds:uri="64e0a3ad-3a37-4cff-beb8-cdd69c3a68b9"/>
    <ds:schemaRef ds:uri="afefc9b0-eaf5-4f8f-8c91-d01d7cb6f8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DE08FD-2C45-4C20-BAC1-86D02282C357}">
  <ds:schemaRefs>
    <ds:schemaRef ds:uri="http://schemas.microsoft.com/sharepoint/v3/contenttype/forms"/>
  </ds:schemaRefs>
</ds:datastoreItem>
</file>

<file path=customXml/itemProps3.xml><?xml version="1.0" encoding="utf-8"?>
<ds:datastoreItem xmlns:ds="http://schemas.openxmlformats.org/officeDocument/2006/customXml" ds:itemID="{A50EE0D9-1DA5-40A2-BE02-405A66261B2E}">
  <ds:schemaRefs>
    <ds:schemaRef ds:uri="http://schemas.microsoft.com/office/2006/documentManagement/types"/>
    <ds:schemaRef ds:uri="afefc9b0-eaf5-4f8f-8c91-d01d7cb6f86f"/>
    <ds:schemaRef ds:uri="64e0a3ad-3a37-4cff-beb8-cdd69c3a68b9"/>
    <ds:schemaRef ds:uri="http://purl.org/dc/elements/1.1/"/>
    <ds:schemaRef ds:uri="http://purl.org/dc/terms/"/>
    <ds:schemaRef ds:uri="http://schemas.microsoft.com/office/2006/metadata/properties"/>
    <ds:schemaRef ds:uri="http://schemas.microsoft.com/office/infopath/2007/PartnerControls"/>
    <ds:schemaRef ds:uri="http://purl.org/dc/dcmitype/"/>
    <ds:schemaRef ds:uri="http://schemas.openxmlformats.org/package/2006/metadata/core-properties"/>
    <ds:schemaRef ds:uri="http://schemas.microsoft.com/sharepoint/v3"/>
    <ds:schemaRef ds:uri="http://www.w3.org/XML/1998/namespace"/>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3</TotalTime>
  <Words>6648</Words>
  <Application>Microsoft Office PowerPoint</Application>
  <PresentationFormat>Widescreen</PresentationFormat>
  <Paragraphs>660</Paragraphs>
  <Slides>48</Slides>
  <Notes>30</Notes>
  <HiddenSlides>0</HiddenSlides>
  <MMClips>2</MMClips>
  <ScaleCrop>false</ScaleCrop>
  <HeadingPairs>
    <vt:vector size="8" baseType="variant">
      <vt:variant>
        <vt:lpstr>Fonts Used</vt:lpstr>
      </vt:variant>
      <vt:variant>
        <vt:i4>17</vt:i4>
      </vt:variant>
      <vt:variant>
        <vt:lpstr>Theme</vt:lpstr>
      </vt:variant>
      <vt:variant>
        <vt:i4>3</vt:i4>
      </vt:variant>
      <vt:variant>
        <vt:lpstr>Embedded OLE Servers</vt:lpstr>
      </vt:variant>
      <vt:variant>
        <vt:i4>1</vt:i4>
      </vt:variant>
      <vt:variant>
        <vt:lpstr>Slide Titles</vt:lpstr>
      </vt:variant>
      <vt:variant>
        <vt:i4>48</vt:i4>
      </vt:variant>
    </vt:vector>
  </HeadingPairs>
  <TitlesOfParts>
    <vt:vector size="69" baseType="lpstr">
      <vt:lpstr>Abadi</vt:lpstr>
      <vt:lpstr>Aptos</vt:lpstr>
      <vt:lpstr>Aptos Display</vt:lpstr>
      <vt:lpstr>Aptos SemiBold</vt:lpstr>
      <vt:lpstr>Arial</vt:lpstr>
      <vt:lpstr>Arial,Sans-Serif</vt:lpstr>
      <vt:lpstr>Calibri</vt:lpstr>
      <vt:lpstr>Consolas</vt:lpstr>
      <vt:lpstr>Segoe Sans Display</vt:lpstr>
      <vt:lpstr>Segoe Sans Display Semibold</vt:lpstr>
      <vt:lpstr>Segoe Sans Text</vt:lpstr>
      <vt:lpstr>Segoe UI</vt:lpstr>
      <vt:lpstr>Segoe UI Black</vt:lpstr>
      <vt:lpstr>Segoe UI Light</vt:lpstr>
      <vt:lpstr>Segoe UI Semibold</vt:lpstr>
      <vt:lpstr>Segoe UI Variable Display</vt:lpstr>
      <vt:lpstr>Wingdings</vt:lpstr>
      <vt:lpstr>1_LIGHT GRAY TEMPLATE</vt:lpstr>
      <vt:lpstr>M365 Copilot Theme</vt:lpstr>
      <vt:lpstr>3_Microsoft Ignite 16:9 Template Light</vt:lpstr>
      <vt:lpstr>think-cell Slide</vt:lpstr>
      <vt:lpstr>We will begin the call at five minutes past the hour.</vt:lpstr>
      <vt:lpstr>Microsoft 365 Champion community call</vt:lpstr>
      <vt:lpstr>Digital Event Code of Conduct</vt:lpstr>
      <vt:lpstr>Agenda</vt:lpstr>
      <vt:lpstr>Community announcements</vt:lpstr>
      <vt:lpstr>Customer Hub announcements</vt:lpstr>
      <vt:lpstr>adoption.microsoft.com</vt:lpstr>
      <vt:lpstr>Microsoft 365 updates</vt:lpstr>
      <vt:lpstr>Microsoft 365 updates</vt:lpstr>
      <vt:lpstr>Microsoft 365 updates</vt:lpstr>
      <vt:lpstr>Enabling AI‑Driven Workforce Transformation with People Skills and Workforce Insights Agent</vt:lpstr>
      <vt:lpstr>AI requires change management</vt:lpstr>
      <vt:lpstr>The opportunity of the AI Transformation</vt:lpstr>
      <vt:lpstr>AI Workforce Transformation  grounded in work &amp; workforce insights</vt:lpstr>
      <vt:lpstr>AI Work &amp; Workforce Transformation Product Portfolio</vt:lpstr>
      <vt:lpstr>People Skills overview</vt:lpstr>
      <vt:lpstr>Skills visibility has traditionally been challenging…</vt:lpstr>
      <vt:lpstr>Introducing People Skills</vt:lpstr>
      <vt:lpstr>How it works: People Skills AI-inference model </vt:lpstr>
      <vt:lpstr>Our AI-inferencing engine is customizable and extensible   </vt:lpstr>
      <vt:lpstr>People Skills user demo</vt:lpstr>
      <vt:lpstr>Users are in complete control of their own skills profile </vt:lpstr>
      <vt:lpstr>Privacy controls offered for admins</vt:lpstr>
      <vt:lpstr>People Skills  Intelligence Layer</vt:lpstr>
      <vt:lpstr>People Skills in M365 &amp; M365 Copilot</vt:lpstr>
      <vt:lpstr>Learning Agent</vt:lpstr>
      <vt:lpstr>Skills Landscape Report</vt:lpstr>
      <vt:lpstr>Workforce Insights Agent</vt:lpstr>
      <vt:lpstr>People Skills functionality access by license</vt:lpstr>
      <vt:lpstr>Admins can now expand AI inferencing to E3 and E5 users for better coverage of Skills data </vt:lpstr>
      <vt:lpstr>Next Steps</vt:lpstr>
      <vt:lpstr> Workforce Insights Agent</vt:lpstr>
      <vt:lpstr>Strategic Workforce Planning in the Age of AI</vt:lpstr>
      <vt:lpstr>Workforce Insights</vt:lpstr>
      <vt:lpstr>Workforce Insights Agent Demo</vt:lpstr>
      <vt:lpstr>People and Org</vt:lpstr>
      <vt:lpstr>Understand team composition</vt:lpstr>
      <vt:lpstr>Summarize skill distribution</vt:lpstr>
      <vt:lpstr>Analyze opportunities</vt:lpstr>
      <vt:lpstr>Org Queries in M365 Copilot</vt:lpstr>
      <vt:lpstr>Org Queries in M365 Copilot</vt:lpstr>
      <vt:lpstr>WFI Starter prompts</vt:lpstr>
      <vt:lpstr>New in April | Enhanced Admin Features</vt:lpstr>
      <vt:lpstr>Organization-specific Prompts</vt:lpstr>
      <vt:lpstr>Workforce Insights agent is available now in Frontier</vt:lpstr>
      <vt:lpstr>Upcoming community events</vt:lpstr>
      <vt:lpstr>Open discussion</vt:lpstr>
      <vt:lpstr>What’s 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Jessie Hwang (MCAG)</cp:lastModifiedBy>
  <cp:revision>4</cp:revision>
  <dcterms:created xsi:type="dcterms:W3CDTF">2026-01-14T20:00:44Z</dcterms:created>
  <dcterms:modified xsi:type="dcterms:W3CDTF">2026-05-01T20:07:28Z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0x01010000B966FD79224D4BA85F25A47B1A9825</vt:lpwstr>
  </property>
  <property fmtid="{D5CDD505-2E9C-101B-9397-08002B2CF9AE}" pid="3" name="MediaServiceImageTags">
    <vt:lpwstr/>
  </property>
</Properties>
</file>